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72" r:id="rId4"/>
    <p:sldId id="258" r:id="rId5"/>
    <p:sldId id="273" r:id="rId6"/>
    <p:sldId id="271" r:id="rId7"/>
    <p:sldId id="263" r:id="rId8"/>
    <p:sldId id="260" r:id="rId9"/>
    <p:sldId id="261" r:id="rId10"/>
    <p:sldId id="280" r:id="rId11"/>
    <p:sldId id="278" r:id="rId12"/>
    <p:sldId id="262" r:id="rId13"/>
    <p:sldId id="267" r:id="rId14"/>
    <p:sldId id="264" r:id="rId15"/>
    <p:sldId id="268" r:id="rId16"/>
    <p:sldId id="266" r:id="rId17"/>
    <p:sldId id="269" r:id="rId18"/>
    <p:sldId id="283" r:id="rId19"/>
    <p:sldId id="282" r:id="rId20"/>
    <p:sldId id="270" r:id="rId21"/>
    <p:sldId id="281" r:id="rId22"/>
    <p:sldId id="279" r:id="rId23"/>
  </p:sldIdLst>
  <p:sldSz cx="12192000" cy="6858000"/>
  <p:notesSz cx="12192000" cy="6858000"/>
  <p:defaultTextStyle>
    <a:defPPr>
      <a:defRPr lang="it-IT"/>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81530" autoAdjust="0"/>
  </p:normalViewPr>
  <p:slideViewPr>
    <p:cSldViewPr>
      <p:cViewPr varScale="1">
        <p:scale>
          <a:sx n="77" d="100"/>
          <a:sy n="77" d="100"/>
        </p:scale>
        <p:origin x="605"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EA7318D-8B74-4B6A-91ED-D312A57E07E2}" type="datetimeFigureOut">
              <a:rPr lang="en-GB" smtClean="0"/>
              <a:t>23/10/2023</a:t>
            </a:fld>
            <a:endParaRPr lang="en-GB"/>
          </a:p>
        </p:txBody>
      </p:sp>
      <p:sp>
        <p:nvSpPr>
          <p:cNvPr id="4" name="Segnaposto immagin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D17D2AD-D9FF-494F-BB4D-3561992B0BC1}" type="slidenum">
              <a:rPr lang="en-GB" smtClean="0"/>
              <a:t>‹N›</a:t>
            </a:fld>
            <a:endParaRPr lang="en-GB"/>
          </a:p>
        </p:txBody>
      </p:sp>
    </p:spTree>
    <p:extLst>
      <p:ext uri="{BB962C8B-B14F-4D97-AF65-F5344CB8AC3E}">
        <p14:creationId xmlns:p14="http://schemas.microsoft.com/office/powerpoint/2010/main" val="585572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pendatahandbook.org/glossary/it/terms/open-dat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pubmed.ncbi.nlm.nih.gov/" TargetMode="External"/><Relationship Id="rId13" Type="http://schemas.openxmlformats.org/officeDocument/2006/relationships/hyperlink" Target="https://docs.openalex.org/api-entities/sources/get-lists-of-sources" TargetMode="External"/><Relationship Id="rId3" Type="http://schemas.openxmlformats.org/officeDocument/2006/relationships/hyperlink" Target="https://aka.ms/msracad" TargetMode="External"/><Relationship Id="rId7" Type="http://schemas.openxmlformats.org/officeDocument/2006/relationships/hyperlink" Target="https://unpaywall.org/" TargetMode="External"/><Relationship Id="rId12" Type="http://schemas.openxmlformats.org/officeDocument/2006/relationships/hyperlink" Target="https://zenodo.org/"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doaj.org/" TargetMode="External"/><Relationship Id="rId11" Type="http://schemas.openxmlformats.org/officeDocument/2006/relationships/hyperlink" Target="https://arxiv.org/" TargetMode="External"/><Relationship Id="rId5" Type="http://schemas.openxmlformats.org/officeDocument/2006/relationships/hyperlink" Target="https://ror.org/" TargetMode="External"/><Relationship Id="rId10" Type="http://schemas.openxmlformats.org/officeDocument/2006/relationships/hyperlink" Target="https://www.issn.org/" TargetMode="External"/><Relationship Id="rId4" Type="http://schemas.openxmlformats.org/officeDocument/2006/relationships/hyperlink" Target="https://orcid.org/" TargetMode="External"/><Relationship Id="rId9" Type="http://schemas.openxmlformats.org/officeDocument/2006/relationships/hyperlink" Target="https://www.ncbi.nlm.nih.gov/pmc/"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L’agenda tratta:</a:t>
            </a:r>
          </a:p>
          <a:p>
            <a:pPr marL="171450" indent="-171450">
              <a:buFontTx/>
              <a:buChar char="-"/>
            </a:pPr>
            <a:r>
              <a:rPr lang="it-IT" dirty="0"/>
              <a:t>Della questione</a:t>
            </a:r>
            <a:r>
              <a:rPr lang="it-IT" baseline="0" dirty="0"/>
              <a:t> </a:t>
            </a:r>
            <a:r>
              <a:rPr lang="it-IT" dirty="0"/>
              <a:t>delle fonti </a:t>
            </a:r>
            <a:r>
              <a:rPr lang="it-IT" baseline="0" dirty="0"/>
              <a:t>d</a:t>
            </a:r>
            <a:r>
              <a:rPr lang="it-IT" dirty="0"/>
              <a:t>i metadati della ricerca</a:t>
            </a:r>
          </a:p>
          <a:p>
            <a:pPr marL="171450" indent="-171450">
              <a:buFontTx/>
              <a:buChar char="-"/>
            </a:pPr>
            <a:r>
              <a:rPr lang="it-IT" dirty="0"/>
              <a:t>Di cosa sia </a:t>
            </a:r>
            <a:r>
              <a:rPr lang="it-IT" dirty="0" err="1"/>
              <a:t>OpenAlex</a:t>
            </a:r>
            <a:endParaRPr lang="it-IT" dirty="0"/>
          </a:p>
          <a:p>
            <a:pPr marL="171450" indent="-171450">
              <a:buFontTx/>
              <a:buChar char="-"/>
            </a:pPr>
            <a:r>
              <a:rPr lang="it-IT" dirty="0"/>
              <a:t>Qualche esempio</a:t>
            </a:r>
            <a:endParaRPr lang="en-GB" dirty="0"/>
          </a:p>
        </p:txBody>
      </p:sp>
      <p:sp>
        <p:nvSpPr>
          <p:cNvPr id="4" name="Segnaposto numero diapositiva 3"/>
          <p:cNvSpPr>
            <a:spLocks noGrp="1"/>
          </p:cNvSpPr>
          <p:nvPr>
            <p:ph type="sldNum" sz="quarter" idx="5"/>
          </p:nvPr>
        </p:nvSpPr>
        <p:spPr/>
        <p:txBody>
          <a:bodyPr/>
          <a:lstStyle/>
          <a:p>
            <a:fld id="{ED17D2AD-D9FF-494F-BB4D-3561992B0BC1}" type="slidenum">
              <a:rPr lang="en-GB" smtClean="0"/>
              <a:t>2</a:t>
            </a:fld>
            <a:endParaRPr lang="en-GB"/>
          </a:p>
        </p:txBody>
      </p:sp>
    </p:spTree>
    <p:extLst>
      <p:ext uri="{BB962C8B-B14F-4D97-AF65-F5344CB8AC3E}">
        <p14:creationId xmlns:p14="http://schemas.microsoft.com/office/powerpoint/2010/main" val="3980727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Alcuni campi che è possibile interrogare, a seconda delle entità in questione. </a:t>
            </a:r>
          </a:p>
          <a:p>
            <a:r>
              <a:rPr lang="it-IT" dirty="0"/>
              <a:t>In particolare, per la entità </a:t>
            </a:r>
            <a:r>
              <a:rPr lang="it-IT" dirty="0" err="1"/>
              <a:t>works</a:t>
            </a:r>
            <a:r>
              <a:rPr lang="it-IT" dirty="0"/>
              <a:t>, ci sono campi ed insiemi di campi come</a:t>
            </a:r>
          </a:p>
          <a:p>
            <a:pPr marL="171450" indent="-171450">
              <a:buFontTx/>
              <a:buChar char="-"/>
            </a:pPr>
            <a:r>
              <a:rPr lang="it-IT" dirty="0"/>
              <a:t>PID</a:t>
            </a:r>
          </a:p>
          <a:p>
            <a:pPr marL="171450" indent="-171450">
              <a:buFontTx/>
              <a:buChar char="-"/>
            </a:pPr>
            <a:r>
              <a:rPr lang="it-IT" dirty="0"/>
              <a:t>Access</a:t>
            </a:r>
          </a:p>
          <a:p>
            <a:pPr marL="171450" indent="-171450">
              <a:buFontTx/>
              <a:buChar char="-"/>
            </a:pPr>
            <a:r>
              <a:rPr lang="it-IT" dirty="0" err="1"/>
              <a:t>Bibliographical</a:t>
            </a:r>
            <a:endParaRPr lang="it-IT" dirty="0"/>
          </a:p>
          <a:p>
            <a:pPr marL="171450" indent="-171450">
              <a:buFontTx/>
              <a:buChar char="-"/>
            </a:pPr>
            <a:r>
              <a:rPr lang="it-IT" dirty="0" err="1"/>
              <a:t>Authors</a:t>
            </a:r>
            <a:r>
              <a:rPr lang="it-IT" dirty="0"/>
              <a:t> &amp; Institutions </a:t>
            </a:r>
            <a:endParaRPr lang="en-GB" dirty="0"/>
          </a:p>
        </p:txBody>
      </p:sp>
      <p:sp>
        <p:nvSpPr>
          <p:cNvPr id="4" name="Segnaposto numero diapositiva 3"/>
          <p:cNvSpPr>
            <a:spLocks noGrp="1"/>
          </p:cNvSpPr>
          <p:nvPr>
            <p:ph type="sldNum" sz="quarter" idx="5"/>
          </p:nvPr>
        </p:nvSpPr>
        <p:spPr/>
        <p:txBody>
          <a:bodyPr/>
          <a:lstStyle/>
          <a:p>
            <a:fld id="{ED17D2AD-D9FF-494F-BB4D-3561992B0BC1}" type="slidenum">
              <a:rPr lang="en-GB" smtClean="0"/>
              <a:t>11</a:t>
            </a:fld>
            <a:endParaRPr lang="en-GB"/>
          </a:p>
        </p:txBody>
      </p:sp>
    </p:spTree>
    <p:extLst>
      <p:ext uri="{BB962C8B-B14F-4D97-AF65-F5344CB8AC3E}">
        <p14:creationId xmlns:p14="http://schemas.microsoft.com/office/powerpoint/2010/main" val="3036516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Sustainability: </a:t>
            </a:r>
          </a:p>
          <a:p>
            <a:r>
              <a:rPr lang="it-IT" dirty="0"/>
              <a:t>Occorre assicurarsi che </a:t>
            </a:r>
            <a:r>
              <a:rPr lang="it-IT" dirty="0" err="1"/>
              <a:t>OurResearch</a:t>
            </a:r>
            <a:r>
              <a:rPr lang="it-IT" dirty="0"/>
              <a:t> (che è alla base di </a:t>
            </a:r>
            <a:r>
              <a:rPr lang="it-IT" dirty="0" err="1"/>
              <a:t>OpenAlex</a:t>
            </a:r>
            <a:r>
              <a:rPr lang="it-IT" dirty="0"/>
              <a:t>) continuerà ad esistere ed abbia supporto della comunità.</a:t>
            </a:r>
            <a:endParaRPr lang="en-GB" dirty="0"/>
          </a:p>
        </p:txBody>
      </p:sp>
      <p:sp>
        <p:nvSpPr>
          <p:cNvPr id="4" name="Segnaposto numero diapositiva 3"/>
          <p:cNvSpPr>
            <a:spLocks noGrp="1"/>
          </p:cNvSpPr>
          <p:nvPr>
            <p:ph type="sldNum" sz="quarter" idx="5"/>
          </p:nvPr>
        </p:nvSpPr>
        <p:spPr/>
        <p:txBody>
          <a:bodyPr/>
          <a:lstStyle/>
          <a:p>
            <a:fld id="{ED17D2AD-D9FF-494F-BB4D-3561992B0BC1}" type="slidenum">
              <a:rPr lang="en-GB" smtClean="0"/>
              <a:t>12</a:t>
            </a:fld>
            <a:endParaRPr lang="en-GB"/>
          </a:p>
        </p:txBody>
      </p:sp>
    </p:spTree>
    <p:extLst>
      <p:ext uri="{BB962C8B-B14F-4D97-AF65-F5344CB8AC3E}">
        <p14:creationId xmlns:p14="http://schemas.microsoft.com/office/powerpoint/2010/main" val="3755622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informazioni sugli autori provengono da MAG, </a:t>
            </a:r>
            <a:r>
              <a:rPr lang="it-IT" dirty="0" err="1"/>
              <a:t>Crossref</a:t>
            </a:r>
            <a:r>
              <a:rPr lang="it-IT" dirty="0"/>
              <a:t>, </a:t>
            </a:r>
            <a:r>
              <a:rPr lang="it-IT" dirty="0" err="1"/>
              <a:t>PubMed</a:t>
            </a:r>
            <a:r>
              <a:rPr lang="it-IT" dirty="0"/>
              <a:t>, ORCID e dai siti web degli editori. </a:t>
            </a:r>
            <a:r>
              <a:rPr lang="it-IT" dirty="0" err="1"/>
              <a:t>Openalex</a:t>
            </a:r>
            <a:r>
              <a:rPr lang="it-IT" dirty="0"/>
              <a:t> utilizza un algoritmo per disambiguare gli autori; questo utilizza il nome dell'autore, il suo record di pubblicazione, i suoi modelli di citazione e (se disponibile) il suo ORCID.</a:t>
            </a:r>
          </a:p>
          <a:p>
            <a:endParaRPr lang="it-IT" dirty="0"/>
          </a:p>
          <a:p>
            <a:r>
              <a:rPr lang="it-IT" dirty="0"/>
              <a:t>Quindi, ad esempio, se J. Schmidt e John Jacob </a:t>
            </a:r>
            <a:r>
              <a:rPr lang="it-IT" dirty="0" err="1"/>
              <a:t>Jingleheimer</a:t>
            </a:r>
            <a:r>
              <a:rPr lang="it-IT" dirty="0"/>
              <a:t> Schmidt scrivono entrambi sulla produzione di ketchup nel XIX secolo, li tratteremo come un unico autore, ma non includeremo il JJJ Schmidt che scrive sulla migrazione delle donnole (anche se il suo nome è anche il loro).</a:t>
            </a:r>
          </a:p>
          <a:p>
            <a:endParaRPr lang="it-IT" dirty="0"/>
          </a:p>
          <a:p>
            <a:r>
              <a:rPr lang="it-IT" dirty="0"/>
              <a:t>Alla fine di luglio 2023, </a:t>
            </a:r>
            <a:r>
              <a:rPr lang="it-IT" dirty="0" err="1"/>
              <a:t>OpenAlex</a:t>
            </a:r>
            <a:r>
              <a:rPr lang="it-IT" dirty="0"/>
              <a:t> è passata a un nuovo sistema di disambiguazione degli autori più accurato, con un modello di apprendimento automatico migliore per identificare gli autori, una strategia più intelligente per l'assegnazione degli autori per le nuove opere e un'integrazione molto migliore con i dati ORCID quando sono disponibili. Come parte di questo cambiamento, abbiamo deprecato tutti i vecchi ID autore di </a:t>
            </a:r>
            <a:r>
              <a:rPr lang="it-IT" dirty="0" err="1"/>
              <a:t>OpenAlex</a:t>
            </a:r>
            <a:r>
              <a:rPr lang="it-IT" dirty="0"/>
              <a:t> e assegnato nuovi ID autore a tutti gli autori. È possibile trovare i vecchi ID autore</a:t>
            </a:r>
            <a:endParaRPr lang="en-GB" dirty="0"/>
          </a:p>
        </p:txBody>
      </p:sp>
      <p:sp>
        <p:nvSpPr>
          <p:cNvPr id="4" name="Segnaposto numero diapositiva 3"/>
          <p:cNvSpPr>
            <a:spLocks noGrp="1"/>
          </p:cNvSpPr>
          <p:nvPr>
            <p:ph type="sldNum" sz="quarter" idx="5"/>
          </p:nvPr>
        </p:nvSpPr>
        <p:spPr/>
        <p:txBody>
          <a:bodyPr/>
          <a:lstStyle/>
          <a:p>
            <a:fld id="{ED17D2AD-D9FF-494F-BB4D-3561992B0BC1}" type="slidenum">
              <a:rPr lang="en-GB" smtClean="0"/>
              <a:t>13</a:t>
            </a:fld>
            <a:endParaRPr lang="en-GB"/>
          </a:p>
        </p:txBody>
      </p:sp>
    </p:spTree>
    <p:extLst>
      <p:ext uri="{BB962C8B-B14F-4D97-AF65-F5344CB8AC3E}">
        <p14:creationId xmlns:p14="http://schemas.microsoft.com/office/powerpoint/2010/main" val="1128023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ll</a:t>
            </a:r>
            <a:r>
              <a:rPr lang="it-IT" dirty="0"/>
              <a:t> dataset è ancora molto giovane, quindi non ci sono molte ricerche sistematiche che confrontano </a:t>
            </a:r>
            <a:r>
              <a:rPr lang="it-IT" dirty="0" err="1"/>
              <a:t>OpenAlex</a:t>
            </a:r>
            <a:r>
              <a:rPr lang="it-IT" dirty="0"/>
              <a:t> con database di pari livello come MAG, </a:t>
            </a:r>
            <a:r>
              <a:rPr lang="it-IT" dirty="0" err="1"/>
              <a:t>Scopus</a:t>
            </a:r>
            <a:r>
              <a:rPr lang="it-IT" dirty="0"/>
              <a:t>, </a:t>
            </a:r>
            <a:r>
              <a:rPr lang="it-IT" dirty="0" err="1"/>
              <a:t>Dimensions</a:t>
            </a:r>
            <a:r>
              <a:rPr lang="it-IT" dirty="0"/>
              <a:t>, ecc. </a:t>
            </a:r>
          </a:p>
          <a:p>
            <a:endParaRPr lang="it-IT" dirty="0"/>
          </a:p>
          <a:p>
            <a:r>
              <a:rPr lang="it-IT" dirty="0"/>
              <a:t>Attualmente stiamo lavorando alla pubblicazione di una ricerca di questo tipo. I nostri primi risultati sono molto incoraggianti... crediamo che </a:t>
            </a:r>
            <a:r>
              <a:rPr lang="it-IT" dirty="0" err="1"/>
              <a:t>OpenAlex</a:t>
            </a:r>
            <a:r>
              <a:rPr lang="it-IT" dirty="0"/>
              <a:t> sia già paragonabile, in termini di copertura e accuratezza, agli operatori più affermati - ma </a:t>
            </a:r>
            <a:r>
              <a:rPr lang="it-IT" dirty="0" err="1"/>
              <a:t>OpenAlex</a:t>
            </a:r>
            <a:r>
              <a:rPr lang="it-IT" dirty="0"/>
              <a:t> è al 100% open data, costruito su un codice 100% open-source. Riteniamo che questa sia una caratteristica davvero importante. Continueremo a migliorare la qualità dei dati nei prossimi giorni, settimane, mesi e anni!</a:t>
            </a:r>
            <a:endParaRPr lang="en-GB" dirty="0"/>
          </a:p>
        </p:txBody>
      </p:sp>
      <p:sp>
        <p:nvSpPr>
          <p:cNvPr id="4" name="Segnaposto numero diapositiva 3"/>
          <p:cNvSpPr>
            <a:spLocks noGrp="1"/>
          </p:cNvSpPr>
          <p:nvPr>
            <p:ph type="sldNum" sz="quarter" idx="5"/>
          </p:nvPr>
        </p:nvSpPr>
        <p:spPr/>
        <p:txBody>
          <a:bodyPr/>
          <a:lstStyle/>
          <a:p>
            <a:fld id="{ED17D2AD-D9FF-494F-BB4D-3561992B0BC1}" type="slidenum">
              <a:rPr lang="en-GB" smtClean="0"/>
              <a:t>14</a:t>
            </a:fld>
            <a:endParaRPr lang="en-GB"/>
          </a:p>
        </p:txBody>
      </p:sp>
    </p:spTree>
    <p:extLst>
      <p:ext uri="{BB962C8B-B14F-4D97-AF65-F5344CB8AC3E}">
        <p14:creationId xmlns:p14="http://schemas.microsoft.com/office/powerpoint/2010/main" val="2254114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ighlight>
                  <a:srgbClr val="FFFF00"/>
                </a:highlight>
              </a:rPr>
              <a:t>The REST API has no rate-limits, although for high query loads (more than 100k/day) the data dump is recommended instead.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ighlight>
                  <a:srgbClr val="FFFF00"/>
                </a:highlight>
              </a:rPr>
              <a:t>The code behind OpenAlex is fully Open Source, and is available on the </a:t>
            </a:r>
            <a:r>
              <a:rPr lang="en-GB" sz="1200" dirty="0" err="1">
                <a:highlight>
                  <a:srgbClr val="FFFF00"/>
                </a:highlight>
              </a:rPr>
              <a:t>OurResearch</a:t>
            </a:r>
            <a:r>
              <a:rPr lang="en-GB" sz="1200" dirty="0">
                <a:highlight>
                  <a:srgbClr val="FFFF00"/>
                </a:highlight>
              </a:rPr>
              <a:t> GitHub account (https://github.com/ourresearch). OpenAlex is a project of </a:t>
            </a:r>
            <a:r>
              <a:rPr lang="en-GB" sz="1200" dirty="0" err="1">
                <a:highlight>
                  <a:srgbClr val="FFFF00"/>
                </a:highlight>
              </a:rPr>
              <a:t>OurResarch</a:t>
            </a:r>
            <a:r>
              <a:rPr lang="en-GB" sz="1200" dirty="0">
                <a:highlight>
                  <a:srgbClr val="FFFF00"/>
                </a:highlight>
              </a:rPr>
              <a:t>, a </a:t>
            </a:r>
            <a:r>
              <a:rPr lang="en-GB" sz="1200" dirty="0" err="1">
                <a:highlight>
                  <a:srgbClr val="FFFF00"/>
                </a:highlight>
              </a:rPr>
              <a:t>nonprofit</a:t>
            </a:r>
            <a:r>
              <a:rPr lang="en-GB" sz="1200" dirty="0">
                <a:highlight>
                  <a:srgbClr val="FFFF00"/>
                </a:highlight>
              </a:rPr>
              <a:t> devoted to open scholarly principles and an early adopter of The Principles of Open Scholarly Infrastructure (POSI; </a:t>
            </a:r>
            <a:r>
              <a:rPr lang="en-GB" sz="1200" dirty="0" err="1">
                <a:highlight>
                  <a:srgbClr val="FFFF00"/>
                </a:highlight>
              </a:rPr>
              <a:t>Bilder</a:t>
            </a:r>
            <a:r>
              <a:rPr lang="en-GB" sz="1200" dirty="0">
                <a:highlight>
                  <a:srgbClr val="FFFF00"/>
                </a:highlight>
              </a:rPr>
              <a:t>, Lin, &amp; </a:t>
            </a:r>
            <a:r>
              <a:rPr lang="en-GB" sz="1200" dirty="0" err="1">
                <a:highlight>
                  <a:srgbClr val="FFFF00"/>
                </a:highlight>
              </a:rPr>
              <a:t>Neylon</a:t>
            </a:r>
            <a:r>
              <a:rPr lang="en-GB" sz="1200" dirty="0">
                <a:highlight>
                  <a:srgbClr val="FFFF00"/>
                </a:highlight>
              </a:rPr>
              <a:t>, 2020) which provide guidance for sustainably open development.  </a:t>
            </a:r>
            <a:endParaRPr lang="en-GB" dirty="0"/>
          </a:p>
        </p:txBody>
      </p:sp>
      <p:sp>
        <p:nvSpPr>
          <p:cNvPr id="4" name="Segnaposto numero diapositiva 3"/>
          <p:cNvSpPr>
            <a:spLocks noGrp="1"/>
          </p:cNvSpPr>
          <p:nvPr>
            <p:ph type="sldNum" sz="quarter" idx="5"/>
          </p:nvPr>
        </p:nvSpPr>
        <p:spPr/>
        <p:txBody>
          <a:bodyPr/>
          <a:lstStyle/>
          <a:p>
            <a:fld id="{ED17D2AD-D9FF-494F-BB4D-3561992B0BC1}" type="slidenum">
              <a:rPr lang="en-GB" smtClean="0"/>
              <a:t>15</a:t>
            </a:fld>
            <a:endParaRPr lang="en-GB"/>
          </a:p>
        </p:txBody>
      </p:sp>
    </p:spTree>
    <p:extLst>
      <p:ext uri="{BB962C8B-B14F-4D97-AF65-F5344CB8AC3E}">
        <p14:creationId xmlns:p14="http://schemas.microsoft.com/office/powerpoint/2010/main" val="877535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Ogni database ha le proprie limitazioni.</a:t>
            </a:r>
          </a:p>
          <a:p>
            <a:pPr marL="171450" indent="-171450">
              <a:buFontTx/>
              <a:buChar char="-"/>
            </a:pPr>
            <a:r>
              <a:rPr lang="it-IT" dirty="0"/>
              <a:t>Il rumore è quello che arriva dalle sorgenti, è semplicemente replicato (occorrono algoritmi per la disambiguazione / de-duplicazione). Se qualcosa non è in MAG/</a:t>
            </a:r>
            <a:r>
              <a:rPr lang="it-IT" dirty="0" err="1"/>
              <a:t>crossref</a:t>
            </a:r>
            <a:r>
              <a:rPr lang="it-IT" dirty="0"/>
              <a:t>, non viene indicizzato. </a:t>
            </a:r>
          </a:p>
          <a:p>
            <a:pPr marL="171450" indent="-171450">
              <a:buFontTx/>
              <a:buChar char="-"/>
            </a:pPr>
            <a:r>
              <a:rPr lang="it-IT" dirty="0" err="1"/>
              <a:t>OpenAlex</a:t>
            </a:r>
            <a:r>
              <a:rPr lang="it-IT" dirty="0"/>
              <a:t> è giovane e non è stata effettuata tanta analisi sui dati </a:t>
            </a:r>
            <a:r>
              <a:rPr lang="it-IT" dirty="0" err="1"/>
              <a:t>OpenAlex</a:t>
            </a:r>
            <a:r>
              <a:rPr lang="it-IT" dirty="0"/>
              <a:t>. Ma sta crescendo, è questione di tempo. </a:t>
            </a:r>
          </a:p>
          <a:p>
            <a:pPr marL="171450" indent="-171450">
              <a:buFontTx/>
              <a:buChar char="-"/>
            </a:pPr>
            <a:r>
              <a:rPr lang="it-IT" dirty="0"/>
              <a:t>I brevetti non sono oggetti contenuti in </a:t>
            </a:r>
            <a:r>
              <a:rPr lang="it-IT" dirty="0" err="1"/>
              <a:t>OpenAlex</a:t>
            </a:r>
            <a:r>
              <a:rPr lang="it-IT" dirty="0"/>
              <a:t>. Software viene </a:t>
            </a:r>
            <a:r>
              <a:rPr lang="it-IT" dirty="0" err="1"/>
              <a:t>inidicizzato</a:t>
            </a:r>
            <a:r>
              <a:rPr lang="it-IT" dirty="0"/>
              <a:t>, ma attualmente il numero è piuttosto limitato. </a:t>
            </a:r>
          </a:p>
          <a:p>
            <a:pPr marL="171450" indent="-171450">
              <a:buFontTx/>
              <a:buChar char="-"/>
            </a:pPr>
            <a:r>
              <a:rPr lang="it-IT" dirty="0"/>
              <a:t>Poiché è molto giovane, cambia piuttosto spesso. Ad esempio la re-indicizzazione di tutti gli autori è </a:t>
            </a:r>
            <a:r>
              <a:rPr lang="it-IT"/>
              <a:t>di metà 2023. </a:t>
            </a:r>
            <a:endParaRPr lang="it-IT" dirty="0"/>
          </a:p>
          <a:p>
            <a:pPr marL="171450" indent="-171450">
              <a:buFontTx/>
              <a:buChar char="-"/>
            </a:pPr>
            <a:endParaRPr lang="it-IT" dirty="0"/>
          </a:p>
          <a:p>
            <a:pPr marL="171450" indent="-171450">
              <a:buFontTx/>
              <a:buChar char="-"/>
            </a:pPr>
            <a:endParaRPr lang="it-IT" dirty="0"/>
          </a:p>
          <a:p>
            <a:endParaRPr lang="en-GB" dirty="0"/>
          </a:p>
        </p:txBody>
      </p:sp>
      <p:sp>
        <p:nvSpPr>
          <p:cNvPr id="4" name="Segnaposto numero diapositiva 3"/>
          <p:cNvSpPr>
            <a:spLocks noGrp="1"/>
          </p:cNvSpPr>
          <p:nvPr>
            <p:ph type="sldNum" sz="quarter" idx="5"/>
          </p:nvPr>
        </p:nvSpPr>
        <p:spPr/>
        <p:txBody>
          <a:bodyPr/>
          <a:lstStyle/>
          <a:p>
            <a:fld id="{ED17D2AD-D9FF-494F-BB4D-3561992B0BC1}" type="slidenum">
              <a:rPr lang="en-GB" smtClean="0"/>
              <a:t>16</a:t>
            </a:fld>
            <a:endParaRPr lang="en-GB"/>
          </a:p>
        </p:txBody>
      </p:sp>
    </p:spTree>
    <p:extLst>
      <p:ext uri="{BB962C8B-B14F-4D97-AF65-F5344CB8AC3E}">
        <p14:creationId xmlns:p14="http://schemas.microsoft.com/office/powerpoint/2010/main" val="447844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Parliamo degli </a:t>
            </a:r>
            <a:r>
              <a:rPr lang="it-IT" dirty="0" err="1"/>
              <a:t>Scientific</a:t>
            </a:r>
            <a:r>
              <a:rPr lang="it-IT" dirty="0"/>
              <a:t> Knowledge </a:t>
            </a:r>
            <a:r>
              <a:rPr lang="it-IT" dirty="0" err="1"/>
              <a:t>Graphs</a:t>
            </a:r>
            <a:r>
              <a:rPr lang="it-IT" dirty="0"/>
              <a:t> tradizionali:</a:t>
            </a:r>
          </a:p>
          <a:p>
            <a:r>
              <a:rPr lang="it-IT" dirty="0"/>
              <a:t># &lt;8% non in inglese</a:t>
            </a:r>
          </a:p>
          <a:p>
            <a:r>
              <a:rPr lang="it-IT" dirty="0"/>
              <a:t># solo articoli</a:t>
            </a:r>
          </a:p>
          <a:p>
            <a:r>
              <a:rPr lang="it-IT" dirty="0"/>
              <a:t># costosi</a:t>
            </a:r>
          </a:p>
          <a:p>
            <a:r>
              <a:rPr lang="it-IT" dirty="0"/>
              <a:t>#i risultati non possono essere condivisi</a:t>
            </a:r>
            <a:endParaRPr lang="en-GB" dirty="0"/>
          </a:p>
        </p:txBody>
      </p:sp>
      <p:sp>
        <p:nvSpPr>
          <p:cNvPr id="4" name="Segnaposto numero diapositiva 3"/>
          <p:cNvSpPr>
            <a:spLocks noGrp="1"/>
          </p:cNvSpPr>
          <p:nvPr>
            <p:ph type="sldNum" sz="quarter" idx="5"/>
          </p:nvPr>
        </p:nvSpPr>
        <p:spPr/>
        <p:txBody>
          <a:bodyPr/>
          <a:lstStyle/>
          <a:p>
            <a:fld id="{ED17D2AD-D9FF-494F-BB4D-3561992B0BC1}" type="slidenum">
              <a:rPr lang="en-GB" smtClean="0"/>
              <a:t>3</a:t>
            </a:fld>
            <a:endParaRPr lang="en-GB"/>
          </a:p>
        </p:txBody>
      </p:sp>
    </p:spTree>
    <p:extLst>
      <p:ext uri="{BB962C8B-B14F-4D97-AF65-F5344CB8AC3E}">
        <p14:creationId xmlns:p14="http://schemas.microsoft.com/office/powerpoint/2010/main" val="158102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Open Science è "fare scienza" in modo che altri ricercatori possano collaborare e contribuire; dove dati, note di laboratorio e altri processi vengono messi a disposizione, con licenze che consentano il riutilizzo, la ridistribuzione e la riproduzione della ricerca e dei suoi metodi. Gli </a:t>
            </a:r>
            <a:r>
              <a:rPr lang="it-IT" dirty="0">
                <a:hlinkClick r:id="rId3"/>
              </a:rPr>
              <a:t>Open data</a:t>
            </a:r>
            <a:r>
              <a:rPr lang="it-IT" dirty="0"/>
              <a:t>, e in particolare, sono una immensa risorsa ancora in gran parte inutilizzata. Molte persone e molte organizzazioni raccolgono, per svolgere i loro compiti, una vasta gamma di dati diversi. </a:t>
            </a:r>
            <a:endParaRPr lang="en-GB" dirty="0"/>
          </a:p>
        </p:txBody>
      </p:sp>
      <p:sp>
        <p:nvSpPr>
          <p:cNvPr id="4" name="Segnaposto numero diapositiva 3"/>
          <p:cNvSpPr>
            <a:spLocks noGrp="1"/>
          </p:cNvSpPr>
          <p:nvPr>
            <p:ph type="sldNum" sz="quarter" idx="5"/>
          </p:nvPr>
        </p:nvSpPr>
        <p:spPr/>
        <p:txBody>
          <a:bodyPr/>
          <a:lstStyle/>
          <a:p>
            <a:fld id="{ED17D2AD-D9FF-494F-BB4D-3561992B0BC1}" type="slidenum">
              <a:rPr lang="en-GB" smtClean="0"/>
              <a:t>4</a:t>
            </a:fld>
            <a:endParaRPr lang="en-GB"/>
          </a:p>
        </p:txBody>
      </p:sp>
    </p:spTree>
    <p:extLst>
      <p:ext uri="{BB962C8B-B14F-4D97-AF65-F5344CB8AC3E}">
        <p14:creationId xmlns:p14="http://schemas.microsoft.com/office/powerpoint/2010/main" val="331346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Cifre simili spese anche per gli anni. </a:t>
            </a:r>
          </a:p>
          <a:p>
            <a:r>
              <a:rPr lang="it-IT" dirty="0"/>
              <a:t>Queste politiche tagliano fuori accessi – e quindi anche i contributi - da parte di paesi meno «facoltosi«</a:t>
            </a:r>
            <a:endParaRPr lang="en-GB" dirty="0"/>
          </a:p>
        </p:txBody>
      </p:sp>
      <p:sp>
        <p:nvSpPr>
          <p:cNvPr id="4" name="Segnaposto numero diapositiva 3"/>
          <p:cNvSpPr>
            <a:spLocks noGrp="1"/>
          </p:cNvSpPr>
          <p:nvPr>
            <p:ph type="sldNum" sz="quarter" idx="5"/>
          </p:nvPr>
        </p:nvSpPr>
        <p:spPr/>
        <p:txBody>
          <a:bodyPr/>
          <a:lstStyle/>
          <a:p>
            <a:fld id="{ED17D2AD-D9FF-494F-BB4D-3561992B0BC1}" type="slidenum">
              <a:rPr lang="en-GB" smtClean="0"/>
              <a:t>5</a:t>
            </a:fld>
            <a:endParaRPr lang="en-GB"/>
          </a:p>
        </p:txBody>
      </p:sp>
    </p:spTree>
    <p:extLst>
      <p:ext uri="{BB962C8B-B14F-4D97-AF65-F5344CB8AC3E}">
        <p14:creationId xmlns:p14="http://schemas.microsoft.com/office/powerpoint/2010/main" val="1829407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soluzione: OPENALEX!</a:t>
            </a:r>
          </a:p>
          <a:p>
            <a:r>
              <a:rPr lang="it-IT" dirty="0"/>
              <a:t>Autorevole, Indipendente, Completa, Aperta, Gratuita. </a:t>
            </a:r>
          </a:p>
          <a:p>
            <a:endParaRPr lang="it-IT" dirty="0"/>
          </a:p>
          <a:p>
            <a:r>
              <a:rPr lang="it-IT" dirty="0"/>
              <a:t>L'antica Biblioteca di Alessandria mirava a creare una raccolta universale di studi, indicizzata utilizzando il primo catalogo bibliotecario, il </a:t>
            </a:r>
            <a:r>
              <a:rPr lang="it-IT" dirty="0" err="1"/>
              <a:t>Pinakes</a:t>
            </a:r>
            <a:r>
              <a:rPr lang="it-IT" dirty="0"/>
              <a:t>. </a:t>
            </a:r>
            <a:r>
              <a:rPr lang="it-IT" dirty="0" err="1"/>
              <a:t>OpenAlex</a:t>
            </a:r>
            <a:r>
              <a:rPr lang="it-IT" dirty="0"/>
              <a:t> sta lavorando per raggiungere lo stesso obiettivo, ma rendendolo completamente aperto.    </a:t>
            </a:r>
          </a:p>
          <a:p>
            <a:r>
              <a:rPr lang="it-IT" dirty="0"/>
              <a:t>I dati OPENALEX sono gratuiti e riutilizzabili, disponibili tramite download di massa o API,    il codice è completamente open-source e risponde governati da un'organizzazione no-profit sostenibile e trasparente (</a:t>
            </a:r>
            <a:r>
              <a:rPr lang="it-IT" dirty="0" err="1"/>
              <a:t>OurResearch</a:t>
            </a:r>
            <a:r>
              <a:rPr lang="it-IT" dirty="0"/>
              <a:t>). </a:t>
            </a:r>
          </a:p>
          <a:p>
            <a:endParaRPr lang="it-IT" dirty="0"/>
          </a:p>
          <a:p>
            <a:r>
              <a:rPr lang="it-IT" dirty="0"/>
              <a:t>Il sistema di ricerca globale è una delle più belle creazioni dell'umanità. </a:t>
            </a:r>
            <a:r>
              <a:rPr lang="it-IT" dirty="0" err="1"/>
              <a:t>OpenAlex</a:t>
            </a:r>
            <a:r>
              <a:rPr lang="it-IT" dirty="0"/>
              <a:t> mira a rendere questa bellissima creazione disponibile a tutti, ovunque.</a:t>
            </a:r>
          </a:p>
          <a:p>
            <a:r>
              <a:rPr lang="it-IT" dirty="0"/>
              <a:t>Qualche istituzione comincia ad utilizzare </a:t>
            </a:r>
            <a:r>
              <a:rPr lang="it-IT" dirty="0" err="1"/>
              <a:t>OpenAlex</a:t>
            </a:r>
            <a:r>
              <a:rPr lang="it-IT" dirty="0"/>
              <a:t> in maniera sistematica</a:t>
            </a:r>
          </a:p>
          <a:p>
            <a:endParaRPr lang="it-IT" dirty="0"/>
          </a:p>
          <a:p>
            <a:r>
              <a:rPr lang="it-IT" dirty="0"/>
              <a:t>Le istituzioni non hanno conoscenza di quanto pubblicato, a meno di strumenti interni (affidati alla buona volontà di chi pubblica) o a pagamento. Manca in buona sostanza l’intelligence delle pubblicazioni.</a:t>
            </a:r>
            <a:endParaRPr lang="en-GB" dirty="0"/>
          </a:p>
        </p:txBody>
      </p:sp>
      <p:sp>
        <p:nvSpPr>
          <p:cNvPr id="4" name="Segnaposto numero diapositiva 3"/>
          <p:cNvSpPr>
            <a:spLocks noGrp="1"/>
          </p:cNvSpPr>
          <p:nvPr>
            <p:ph type="sldNum" sz="quarter" idx="5"/>
          </p:nvPr>
        </p:nvSpPr>
        <p:spPr/>
        <p:txBody>
          <a:bodyPr/>
          <a:lstStyle/>
          <a:p>
            <a:fld id="{ED17D2AD-D9FF-494F-BB4D-3561992B0BC1}" type="slidenum">
              <a:rPr lang="en-GB" smtClean="0"/>
              <a:t>6</a:t>
            </a:fld>
            <a:endParaRPr lang="en-GB"/>
          </a:p>
        </p:txBody>
      </p:sp>
    </p:spTree>
    <p:extLst>
      <p:ext uri="{BB962C8B-B14F-4D97-AF65-F5344CB8AC3E}">
        <p14:creationId xmlns:p14="http://schemas.microsoft.com/office/powerpoint/2010/main" val="151533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Confronto numerico con altri </a:t>
            </a:r>
            <a:r>
              <a:rPr lang="en-GB" sz="1200" dirty="0">
                <a:latin typeface="Tahoma"/>
                <a:ea typeface="Tahoma"/>
                <a:cs typeface="Tahoma"/>
              </a:rPr>
              <a:t>Scientific Knowledge Graphs (SKGs) </a:t>
            </a:r>
          </a:p>
          <a:p>
            <a:r>
              <a:rPr lang="it-IT" sz="1200" dirty="0">
                <a:latin typeface="Tahoma"/>
                <a:ea typeface="Tahoma"/>
                <a:cs typeface="Tahoma"/>
              </a:rPr>
              <a:t>L</a:t>
            </a:r>
            <a:r>
              <a:rPr lang="en-GB" sz="1200" dirty="0">
                <a:latin typeface="Tahoma"/>
                <a:ea typeface="Tahoma"/>
                <a:cs typeface="Tahoma"/>
              </a:rPr>
              <a:t>a </a:t>
            </a:r>
            <a:r>
              <a:rPr lang="en-GB" sz="1200" dirty="0" err="1">
                <a:latin typeface="Tahoma"/>
                <a:ea typeface="Tahoma"/>
                <a:cs typeface="Tahoma"/>
              </a:rPr>
              <a:t>copertura</a:t>
            </a:r>
            <a:r>
              <a:rPr lang="en-GB" sz="1200" dirty="0">
                <a:latin typeface="Tahoma"/>
                <a:ea typeface="Tahoma"/>
                <a:cs typeface="Tahoma"/>
              </a:rPr>
              <a:t> di </a:t>
            </a:r>
            <a:r>
              <a:rPr lang="en-GB" sz="1200" dirty="0" err="1">
                <a:latin typeface="Tahoma"/>
                <a:ea typeface="Tahoma"/>
                <a:cs typeface="Tahoma"/>
              </a:rPr>
              <a:t>OpenAlex</a:t>
            </a:r>
            <a:r>
              <a:rPr lang="en-GB" sz="1200" dirty="0">
                <a:latin typeface="Tahoma"/>
                <a:ea typeface="Tahoma"/>
                <a:cs typeface="Tahoma"/>
              </a:rPr>
              <a:t> è </a:t>
            </a:r>
            <a:r>
              <a:rPr lang="en-GB" sz="1200" dirty="0" err="1">
                <a:latin typeface="Tahoma"/>
                <a:ea typeface="Tahoma"/>
                <a:cs typeface="Tahoma"/>
              </a:rPr>
              <a:t>piuttosto</a:t>
            </a:r>
            <a:r>
              <a:rPr lang="en-GB" sz="1200" dirty="0">
                <a:latin typeface="Tahoma"/>
                <a:ea typeface="Tahoma"/>
                <a:cs typeface="Tahoma"/>
              </a:rPr>
              <a:t> </a:t>
            </a:r>
            <a:r>
              <a:rPr lang="en-GB" sz="1200" dirty="0" err="1">
                <a:latin typeface="Tahoma"/>
                <a:ea typeface="Tahoma"/>
                <a:cs typeface="Tahoma"/>
              </a:rPr>
              <a:t>consistente</a:t>
            </a:r>
            <a:r>
              <a:rPr lang="en-GB" sz="1200" dirty="0">
                <a:latin typeface="Tahoma"/>
                <a:ea typeface="Tahoma"/>
                <a:cs typeface="Tahoma"/>
              </a:rPr>
              <a:t>, </a:t>
            </a:r>
            <a:r>
              <a:rPr lang="en-GB" sz="1200" dirty="0" err="1">
                <a:latin typeface="Tahoma"/>
                <a:ea typeface="Tahoma"/>
                <a:cs typeface="Tahoma"/>
              </a:rPr>
              <a:t>maggiore</a:t>
            </a:r>
            <a:r>
              <a:rPr lang="en-GB" sz="1200" dirty="0">
                <a:latin typeface="Tahoma"/>
                <a:ea typeface="Tahoma"/>
                <a:cs typeface="Tahoma"/>
              </a:rPr>
              <a:t> di MAG da cui era partita, ed in </a:t>
            </a:r>
            <a:r>
              <a:rPr lang="en-GB" sz="1200" dirty="0" err="1">
                <a:latin typeface="Tahoma"/>
                <a:ea typeface="Tahoma"/>
                <a:cs typeface="Tahoma"/>
              </a:rPr>
              <a:t>costante</a:t>
            </a:r>
            <a:r>
              <a:rPr lang="en-GB" sz="1200" dirty="0">
                <a:latin typeface="Tahoma"/>
                <a:ea typeface="Tahoma"/>
                <a:cs typeface="Tahoma"/>
              </a:rPr>
              <a:t> </a:t>
            </a:r>
            <a:r>
              <a:rPr lang="en-GB" sz="1200" dirty="0" err="1">
                <a:latin typeface="Tahoma"/>
                <a:ea typeface="Tahoma"/>
                <a:cs typeface="Tahoma"/>
              </a:rPr>
              <a:t>aumento</a:t>
            </a:r>
            <a:r>
              <a:rPr lang="en-GB" sz="1200" dirty="0">
                <a:latin typeface="Tahoma"/>
                <a:ea typeface="Tahoma"/>
                <a:cs typeface="Tahoma"/>
              </a:rPr>
              <a:t>.</a:t>
            </a:r>
            <a:endParaRPr lang="en-GB" dirty="0"/>
          </a:p>
        </p:txBody>
      </p:sp>
      <p:sp>
        <p:nvSpPr>
          <p:cNvPr id="4" name="Segnaposto numero diapositiva 3"/>
          <p:cNvSpPr>
            <a:spLocks noGrp="1"/>
          </p:cNvSpPr>
          <p:nvPr>
            <p:ph type="sldNum" sz="quarter" idx="5"/>
          </p:nvPr>
        </p:nvSpPr>
        <p:spPr/>
        <p:txBody>
          <a:bodyPr/>
          <a:lstStyle/>
          <a:p>
            <a:fld id="{ED17D2AD-D9FF-494F-BB4D-3561992B0BC1}" type="slidenum">
              <a:rPr lang="en-GB" smtClean="0"/>
              <a:t>7</a:t>
            </a:fld>
            <a:endParaRPr lang="en-GB"/>
          </a:p>
        </p:txBody>
      </p:sp>
    </p:spTree>
    <p:extLst>
      <p:ext uri="{BB962C8B-B14F-4D97-AF65-F5344CB8AC3E}">
        <p14:creationId xmlns:p14="http://schemas.microsoft.com/office/powerpoint/2010/main" val="2398651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prima e grande feature di </a:t>
            </a:r>
            <a:r>
              <a:rPr lang="it-IT" dirty="0" err="1"/>
              <a:t>OpenAlex</a:t>
            </a:r>
            <a:r>
              <a:rPr lang="it-IT" dirty="0"/>
              <a:t> è la parola OPEN</a:t>
            </a:r>
          </a:p>
          <a:p>
            <a:endParaRPr lang="it-IT" dirty="0"/>
          </a:p>
          <a:p>
            <a:r>
              <a:rPr lang="it-IT" dirty="0"/>
              <a:t>OPEN: sia nei dati che nel codice sorgente</a:t>
            </a:r>
          </a:p>
          <a:p>
            <a:r>
              <a:rPr lang="it-IT" dirty="0"/>
              <a:t>OPEN: Tutti i dati sono di public domain CC0</a:t>
            </a:r>
          </a:p>
          <a:p>
            <a:r>
              <a:rPr lang="en-GB" dirty="0"/>
              <a:t>OPEN </a:t>
            </a:r>
            <a:r>
              <a:rPr lang="en-GB" dirty="0" err="1"/>
              <a:t>nell’usabilità</a:t>
            </a:r>
            <a:r>
              <a:rPr lang="en-GB" dirty="0"/>
              <a:t>: </a:t>
            </a:r>
            <a:r>
              <a:rPr lang="en-GB" dirty="0" err="1"/>
              <a:t>basta</a:t>
            </a:r>
            <a:r>
              <a:rPr lang="en-GB" dirty="0"/>
              <a:t> </a:t>
            </a:r>
            <a:r>
              <a:rPr lang="en-GB" dirty="0" err="1"/>
              <a:t>scegliere</a:t>
            </a:r>
            <a:r>
              <a:rPr lang="en-GB" dirty="0"/>
              <a:t> </a:t>
            </a:r>
            <a:r>
              <a:rPr lang="en-GB" dirty="0" err="1"/>
              <a:t>il</a:t>
            </a:r>
            <a:r>
              <a:rPr lang="en-GB" dirty="0"/>
              <a:t> </a:t>
            </a:r>
            <a:r>
              <a:rPr lang="en-GB" dirty="0" err="1"/>
              <a:t>metodo</a:t>
            </a:r>
            <a:r>
              <a:rPr lang="en-GB" dirty="0"/>
              <a:t> </a:t>
            </a:r>
            <a:r>
              <a:rPr lang="en-GB" dirty="0" err="1"/>
              <a:t>corretto</a:t>
            </a:r>
            <a:r>
              <a:rPr lang="en-GB" dirty="0"/>
              <a:t> per </a:t>
            </a:r>
            <a:r>
              <a:rPr lang="en-GB" dirty="0" err="1"/>
              <a:t>interrogare</a:t>
            </a:r>
            <a:r>
              <a:rPr lang="en-GB" dirty="0"/>
              <a:t> </a:t>
            </a:r>
            <a:r>
              <a:rPr lang="en-GB" dirty="0" err="1"/>
              <a:t>i</a:t>
            </a:r>
            <a:r>
              <a:rPr lang="en-GB" dirty="0"/>
              <a:t> </a:t>
            </a:r>
            <a:r>
              <a:rPr lang="en-GB" dirty="0" err="1"/>
              <a:t>dati</a:t>
            </a:r>
            <a:r>
              <a:rPr lang="en-GB" dirty="0"/>
              <a:t> </a:t>
            </a:r>
          </a:p>
          <a:p>
            <a:r>
              <a:rPr lang="en-GB" dirty="0"/>
              <a:t>OPEN </a:t>
            </a:r>
            <a:r>
              <a:rPr lang="en-GB" dirty="0" err="1"/>
              <a:t>nel</a:t>
            </a:r>
            <a:r>
              <a:rPr lang="en-GB" dirty="0"/>
              <a:t> </a:t>
            </a:r>
            <a:r>
              <a:rPr lang="en-GB" dirty="0" err="1"/>
              <a:t>costo</a:t>
            </a:r>
            <a:r>
              <a:rPr lang="en-GB" dirty="0"/>
              <a:t>: </a:t>
            </a:r>
            <a:r>
              <a:rPr lang="en-GB" dirty="0" err="1"/>
              <a:t>tutto</a:t>
            </a:r>
            <a:r>
              <a:rPr lang="en-GB" dirty="0"/>
              <a:t> è </a:t>
            </a:r>
            <a:r>
              <a:rPr lang="en-GB" dirty="0" err="1"/>
              <a:t>disponibile</a:t>
            </a:r>
            <a:r>
              <a:rPr lang="en-GB" dirty="0"/>
              <a:t> senza </a:t>
            </a:r>
            <a:r>
              <a:rPr lang="en-GB" dirty="0" err="1"/>
              <a:t>costi</a:t>
            </a:r>
            <a:endParaRPr lang="en-GB" dirty="0"/>
          </a:p>
          <a:p>
            <a:endParaRPr lang="en-GB" dirty="0"/>
          </a:p>
        </p:txBody>
      </p:sp>
      <p:sp>
        <p:nvSpPr>
          <p:cNvPr id="4" name="Segnaposto numero diapositiva 3"/>
          <p:cNvSpPr>
            <a:spLocks noGrp="1"/>
          </p:cNvSpPr>
          <p:nvPr>
            <p:ph type="sldNum" sz="quarter" idx="5"/>
          </p:nvPr>
        </p:nvSpPr>
        <p:spPr/>
        <p:txBody>
          <a:bodyPr/>
          <a:lstStyle/>
          <a:p>
            <a:fld id="{ED17D2AD-D9FF-494F-BB4D-3561992B0BC1}" type="slidenum">
              <a:rPr lang="en-GB" smtClean="0"/>
              <a:t>8</a:t>
            </a:fld>
            <a:endParaRPr lang="en-GB"/>
          </a:p>
        </p:txBody>
      </p:sp>
    </p:spTree>
    <p:extLst>
      <p:ext uri="{BB962C8B-B14F-4D97-AF65-F5344CB8AC3E}">
        <p14:creationId xmlns:p14="http://schemas.microsoft.com/office/powerpoint/2010/main" val="454879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err="1"/>
              <a:t>Altre</a:t>
            </a:r>
            <a:r>
              <a:rPr lang="en-GB" dirty="0"/>
              <a:t> </a:t>
            </a:r>
            <a:r>
              <a:rPr lang="en-GB" dirty="0" err="1"/>
              <a:t>caratteristiche</a:t>
            </a:r>
            <a:r>
              <a:rPr lang="en-GB" dirty="0"/>
              <a:t>: </a:t>
            </a:r>
          </a:p>
          <a:p>
            <a:r>
              <a:rPr lang="en-GB" dirty="0" err="1"/>
              <a:t>Documentazione</a:t>
            </a:r>
            <a:r>
              <a:rPr lang="en-GB" dirty="0"/>
              <a:t> </a:t>
            </a:r>
            <a:r>
              <a:rPr lang="en-GB" dirty="0" err="1"/>
              <a:t>abbondante</a:t>
            </a:r>
            <a:r>
              <a:rPr lang="en-GB" dirty="0"/>
              <a:t> e ben </a:t>
            </a:r>
            <a:r>
              <a:rPr lang="en-GB" dirty="0" err="1"/>
              <a:t>fatta</a:t>
            </a:r>
            <a:endParaRPr lang="en-GB" dirty="0"/>
          </a:p>
          <a:p>
            <a:r>
              <a:rPr lang="en-GB" dirty="0"/>
              <a:t>Free of charge </a:t>
            </a:r>
          </a:p>
          <a:p>
            <a:r>
              <a:rPr lang="en-GB" dirty="0"/>
              <a:t>I </a:t>
            </a:r>
            <a:r>
              <a:rPr lang="en-GB" dirty="0" err="1"/>
              <a:t>dati</a:t>
            </a:r>
            <a:r>
              <a:rPr lang="en-GB" dirty="0"/>
              <a:t> </a:t>
            </a:r>
            <a:r>
              <a:rPr lang="en-GB" dirty="0" err="1"/>
              <a:t>possono</a:t>
            </a:r>
            <a:r>
              <a:rPr lang="en-GB" dirty="0"/>
              <a:t> </a:t>
            </a:r>
            <a:r>
              <a:rPr lang="en-GB" dirty="0" err="1"/>
              <a:t>essere</a:t>
            </a:r>
            <a:r>
              <a:rPr lang="en-GB" dirty="0"/>
              <a:t> </a:t>
            </a:r>
            <a:r>
              <a:rPr lang="en-GB" dirty="0" err="1"/>
              <a:t>scambiati</a:t>
            </a:r>
            <a:r>
              <a:rPr lang="en-GB" dirty="0"/>
              <a:t> e </a:t>
            </a:r>
            <a:r>
              <a:rPr lang="en-GB" dirty="0" err="1"/>
              <a:t>pubblicati</a:t>
            </a:r>
            <a:endParaRPr lang="en-GB" dirty="0"/>
          </a:p>
          <a:p>
            <a:r>
              <a:rPr lang="en-GB" dirty="0" err="1"/>
              <a:t>L’efficienza</a:t>
            </a:r>
            <a:r>
              <a:rPr lang="en-GB" dirty="0"/>
              <a:t> del Sistema è </a:t>
            </a:r>
            <a:r>
              <a:rPr lang="en-GB" dirty="0" err="1"/>
              <a:t>altissima</a:t>
            </a:r>
            <a:endParaRPr lang="en-GB" dirty="0"/>
          </a:p>
          <a:p>
            <a:r>
              <a:rPr lang="en-GB" dirty="0" err="1"/>
              <a:t>L’integrità</a:t>
            </a:r>
            <a:r>
              <a:rPr lang="en-GB" dirty="0"/>
              <a:t> </a:t>
            </a:r>
            <a:r>
              <a:rPr lang="en-GB" dirty="0" err="1"/>
              <a:t>dei</a:t>
            </a:r>
            <a:r>
              <a:rPr lang="en-GB" dirty="0"/>
              <a:t> </a:t>
            </a:r>
            <a:r>
              <a:rPr lang="en-GB" dirty="0" err="1"/>
              <a:t>dati</a:t>
            </a:r>
            <a:r>
              <a:rPr lang="en-GB" dirty="0"/>
              <a:t> è </a:t>
            </a:r>
            <a:r>
              <a:rPr lang="en-GB" dirty="0" err="1"/>
              <a:t>garantita</a:t>
            </a:r>
            <a:r>
              <a:rPr lang="en-GB" dirty="0"/>
              <a:t> dale </a:t>
            </a:r>
            <a:r>
              <a:rPr lang="en-GB" dirty="0" err="1"/>
              <a:t>fonti</a:t>
            </a:r>
            <a:r>
              <a:rPr lang="en-GB" dirty="0"/>
              <a:t>, le </a:t>
            </a:r>
            <a:r>
              <a:rPr lang="en-GB" dirty="0" err="1"/>
              <a:t>più</a:t>
            </a:r>
            <a:r>
              <a:rPr lang="en-GB" dirty="0"/>
              <a:t> </a:t>
            </a:r>
            <a:r>
              <a:rPr lang="en-GB" dirty="0" err="1"/>
              <a:t>importanti</a:t>
            </a:r>
            <a:r>
              <a:rPr lang="en-GB" dirty="0"/>
              <a:t> </a:t>
            </a:r>
            <a:r>
              <a:rPr lang="en-GB" dirty="0" err="1"/>
              <a:t>delle</a:t>
            </a:r>
            <a:r>
              <a:rPr lang="en-GB" dirty="0"/>
              <a:t> </a:t>
            </a:r>
            <a:r>
              <a:rPr lang="en-GB" dirty="0" err="1"/>
              <a:t>quali</a:t>
            </a:r>
            <a:r>
              <a:rPr lang="en-GB" dirty="0"/>
              <a:t> </a:t>
            </a:r>
            <a:r>
              <a:rPr lang="en-GB" dirty="0" err="1"/>
              <a:t>sono</a:t>
            </a:r>
            <a:r>
              <a:rPr lang="en-GB" dirty="0"/>
              <a:t> </a:t>
            </a:r>
            <a:r>
              <a:rPr lang="en-GB" dirty="0">
                <a:hlinkClick r:id="rId3"/>
              </a:rPr>
              <a:t>MAG</a:t>
            </a:r>
            <a:r>
              <a:rPr lang="en-GB" dirty="0"/>
              <a:t> e </a:t>
            </a:r>
            <a:r>
              <a:rPr lang="en-GB" dirty="0" err="1"/>
              <a:t>Crossref</a:t>
            </a:r>
            <a:r>
              <a:rPr lang="en-GB" dirty="0"/>
              <a:t>., e le alter </a:t>
            </a:r>
            <a:r>
              <a:rPr lang="en-GB" dirty="0" err="1"/>
              <a:t>includono</a:t>
            </a:r>
            <a:r>
              <a:rPr lang="en-GB" dirty="0"/>
              <a:t> </a:t>
            </a:r>
            <a:r>
              <a:rPr lang="en-GB" dirty="0">
                <a:hlinkClick r:id="rId4"/>
              </a:rPr>
              <a:t>ORCID</a:t>
            </a:r>
            <a:r>
              <a:rPr lang="en-GB" dirty="0"/>
              <a:t>, </a:t>
            </a:r>
            <a:r>
              <a:rPr lang="en-GB" dirty="0">
                <a:hlinkClick r:id="rId5"/>
              </a:rPr>
              <a:t>ROR</a:t>
            </a:r>
            <a:r>
              <a:rPr lang="en-GB" dirty="0"/>
              <a:t>, </a:t>
            </a:r>
            <a:r>
              <a:rPr lang="en-GB" dirty="0">
                <a:hlinkClick r:id="rId6"/>
              </a:rPr>
              <a:t>DOAJ</a:t>
            </a:r>
            <a:r>
              <a:rPr lang="en-GB" dirty="0"/>
              <a:t>, </a:t>
            </a:r>
            <a:r>
              <a:rPr lang="en-GB" dirty="0" err="1">
                <a:hlinkClick r:id="rId7"/>
              </a:rPr>
              <a:t>Unpaywall</a:t>
            </a:r>
            <a:r>
              <a:rPr lang="en-GB" dirty="0"/>
              <a:t>, </a:t>
            </a:r>
            <a:r>
              <a:rPr lang="en-GB" dirty="0" err="1">
                <a:hlinkClick r:id="rId8"/>
              </a:rPr>
              <a:t>Pubmed</a:t>
            </a:r>
            <a:r>
              <a:rPr lang="en-GB" dirty="0"/>
              <a:t>, </a:t>
            </a:r>
            <a:r>
              <a:rPr lang="en-GB" dirty="0" err="1">
                <a:hlinkClick r:id="rId9"/>
              </a:rPr>
              <a:t>Pubmed</a:t>
            </a:r>
            <a:r>
              <a:rPr lang="en-GB" dirty="0">
                <a:hlinkClick r:id="rId9"/>
              </a:rPr>
              <a:t> Central</a:t>
            </a:r>
            <a:r>
              <a:rPr lang="en-GB" dirty="0"/>
              <a:t>, </a:t>
            </a:r>
            <a:r>
              <a:rPr lang="en-GB" dirty="0">
                <a:hlinkClick r:id="rId10"/>
              </a:rPr>
              <a:t>The ISSN International Centre</a:t>
            </a:r>
            <a:endParaRPr lang="en-GB" dirty="0"/>
          </a:p>
          <a:p>
            <a:endParaRPr lang="en-GB" dirty="0"/>
          </a:p>
          <a:p>
            <a:r>
              <a:rPr lang="en-GB" dirty="0"/>
              <a:t>I </a:t>
            </a:r>
            <a:r>
              <a:rPr lang="en-GB" dirty="0" err="1"/>
              <a:t>soggetti</a:t>
            </a:r>
            <a:r>
              <a:rPr lang="en-GB" dirty="0"/>
              <a:t> </a:t>
            </a:r>
            <a:r>
              <a:rPr lang="en-GB" dirty="0" err="1"/>
              <a:t>sono</a:t>
            </a:r>
            <a:r>
              <a:rPr lang="en-GB" dirty="0"/>
              <a:t> </a:t>
            </a:r>
            <a:r>
              <a:rPr lang="en-GB" dirty="0" err="1"/>
              <a:t>presi</a:t>
            </a:r>
            <a:r>
              <a:rPr lang="en-GB" dirty="0"/>
              <a:t> da repository come </a:t>
            </a:r>
            <a:r>
              <a:rPr lang="en-GB" dirty="0" err="1">
                <a:hlinkClick r:id="rId11"/>
              </a:rPr>
              <a:t>arXiv</a:t>
            </a:r>
            <a:r>
              <a:rPr lang="en-GB" dirty="0"/>
              <a:t> to </a:t>
            </a:r>
            <a:r>
              <a:rPr lang="en-GB" dirty="0" err="1">
                <a:hlinkClick r:id="rId12"/>
              </a:rPr>
              <a:t>Zenodo</a:t>
            </a:r>
            <a:endParaRPr lang="en-GB" dirty="0"/>
          </a:p>
          <a:p>
            <a:r>
              <a:rPr lang="en-GB" dirty="0"/>
              <a:t>You can get the full list of sources </a:t>
            </a:r>
            <a:r>
              <a:rPr lang="en-GB" dirty="0">
                <a:hlinkClick r:id="rId13"/>
              </a:rPr>
              <a:t>using our API.</a:t>
            </a:r>
            <a:endParaRPr lang="en-GB" dirty="0"/>
          </a:p>
          <a:p>
            <a:endParaRPr lang="en-GB" dirty="0"/>
          </a:p>
        </p:txBody>
      </p:sp>
      <p:sp>
        <p:nvSpPr>
          <p:cNvPr id="4" name="Segnaposto numero diapositiva 3"/>
          <p:cNvSpPr>
            <a:spLocks noGrp="1"/>
          </p:cNvSpPr>
          <p:nvPr>
            <p:ph type="sldNum" sz="quarter" idx="5"/>
          </p:nvPr>
        </p:nvSpPr>
        <p:spPr/>
        <p:txBody>
          <a:bodyPr/>
          <a:lstStyle/>
          <a:p>
            <a:fld id="{ED17D2AD-D9FF-494F-BB4D-3561992B0BC1}" type="slidenum">
              <a:rPr lang="en-GB" smtClean="0"/>
              <a:t>9</a:t>
            </a:fld>
            <a:endParaRPr lang="en-GB"/>
          </a:p>
        </p:txBody>
      </p:sp>
    </p:spTree>
    <p:extLst>
      <p:ext uri="{BB962C8B-B14F-4D97-AF65-F5344CB8AC3E}">
        <p14:creationId xmlns:p14="http://schemas.microsoft.com/office/powerpoint/2010/main" val="344723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Modello dei dati. </a:t>
            </a:r>
          </a:p>
          <a:p>
            <a:r>
              <a:rPr lang="it-IT" dirty="0"/>
              <a:t>Si tratta di un modello di dati di tipo </a:t>
            </a:r>
            <a:r>
              <a:rPr lang="it-IT" dirty="0" err="1"/>
              <a:t>snowflakes</a:t>
            </a:r>
            <a:r>
              <a:rPr lang="it-IT" dirty="0"/>
              <a:t>, tipico dei data warehouse, con l’entità principale e le entità di dettaglio intorno. </a:t>
            </a:r>
            <a:endParaRPr lang="en-GB" dirty="0"/>
          </a:p>
        </p:txBody>
      </p:sp>
      <p:sp>
        <p:nvSpPr>
          <p:cNvPr id="4" name="Segnaposto numero diapositiva 3"/>
          <p:cNvSpPr>
            <a:spLocks noGrp="1"/>
          </p:cNvSpPr>
          <p:nvPr>
            <p:ph type="sldNum" sz="quarter" idx="5"/>
          </p:nvPr>
        </p:nvSpPr>
        <p:spPr/>
        <p:txBody>
          <a:bodyPr/>
          <a:lstStyle/>
          <a:p>
            <a:fld id="{ED17D2AD-D9FF-494F-BB4D-3561992B0BC1}" type="slidenum">
              <a:rPr lang="en-GB" smtClean="0"/>
              <a:t>10</a:t>
            </a:fld>
            <a:endParaRPr lang="en-GB"/>
          </a:p>
        </p:txBody>
      </p:sp>
    </p:spTree>
    <p:extLst>
      <p:ext uri="{BB962C8B-B14F-4D97-AF65-F5344CB8AC3E}">
        <p14:creationId xmlns:p14="http://schemas.microsoft.com/office/powerpoint/2010/main" val="3189609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1_Solo titolo">
    <p:spTree>
      <p:nvGrpSpPr>
        <p:cNvPr id="1" name=""/>
        <p:cNvGrpSpPr/>
        <p:nvPr/>
      </p:nvGrpSpPr>
      <p:grpSpPr bwMode="auto">
        <a:xfrm>
          <a:off x="0" y="0"/>
          <a:ext cx="0" cy="0"/>
          <a:chOff x="0" y="0"/>
          <a:chExt cx="0" cy="0"/>
        </a:xfrm>
      </p:grpSpPr>
      <p:sp>
        <p:nvSpPr>
          <p:cNvPr id="4" name="Segnaposto piè di pagina 3"/>
          <p:cNvSpPr>
            <a:spLocks noGrp="1"/>
          </p:cNvSpPr>
          <p:nvPr>
            <p:ph type="ftr" sz="quarter" idx="11"/>
          </p:nvPr>
        </p:nvSpPr>
        <p:spPr bwMode="auto">
          <a:xfrm>
            <a:off x="-16695" y="6554181"/>
            <a:ext cx="7572829" cy="307069"/>
          </a:xfrm>
          <a:prstGeom prst="rect">
            <a:avLst/>
          </a:prstGeom>
        </p:spPr>
        <p:txBody>
          <a:bodyPr/>
          <a:lstStyle>
            <a:lvl1pPr>
              <a:defRPr sz="1400" i="1"/>
            </a:lvl1pPr>
          </a:lstStyle>
          <a:p>
            <a:pPr>
              <a:defRPr/>
            </a:pPr>
            <a:r>
              <a:rPr lang="it-IT"/>
              <a:t>Community over commercialization</a:t>
            </a:r>
          </a:p>
        </p:txBody>
      </p:sp>
      <p:sp>
        <p:nvSpPr>
          <p:cNvPr id="5" name="Segnaposto numero diapositiva 4"/>
          <p:cNvSpPr>
            <a:spLocks noGrp="1"/>
          </p:cNvSpPr>
          <p:nvPr>
            <p:ph type="sldNum" sz="quarter" idx="12"/>
          </p:nvPr>
        </p:nvSpPr>
        <p:spPr bwMode="auto">
          <a:xfrm>
            <a:off x="9387112" y="6560457"/>
            <a:ext cx="2743200" cy="291649"/>
          </a:xfrm>
          <a:prstGeom prst="rect">
            <a:avLst/>
          </a:prstGeom>
        </p:spPr>
        <p:txBody>
          <a:bodyPr/>
          <a:lstStyle/>
          <a:p>
            <a:pPr>
              <a:defRPr/>
            </a:pPr>
            <a:fld id="{AD443830-858E-4188-8D4C-A35D63006A5B}" type="slidenum">
              <a:rPr lang="it-IT"/>
              <a:t>‹N›</a:t>
            </a:fld>
            <a:endParaRPr lang="it-IT" dirty="0"/>
          </a:p>
        </p:txBody>
      </p:sp>
      <p:cxnSp>
        <p:nvCxnSpPr>
          <p:cNvPr id="8" name="Connettore diritto 7"/>
          <p:cNvCxnSpPr>
            <a:cxnSpLocks/>
          </p:cNvCxnSpPr>
          <p:nvPr userDrawn="1"/>
        </p:nvCxnSpPr>
        <p:spPr bwMode="auto">
          <a:xfrm flipV="1">
            <a:off x="222069" y="863602"/>
            <a:ext cx="11573691" cy="26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ttore diritto 10"/>
          <p:cNvCxnSpPr>
            <a:cxnSpLocks/>
          </p:cNvCxnSpPr>
          <p:nvPr userDrawn="1"/>
        </p:nvCxnSpPr>
        <p:spPr bwMode="auto">
          <a:xfrm flipV="1">
            <a:off x="0" y="6545037"/>
            <a:ext cx="12177487" cy="1542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ttangolo 1">
            <a:extLst>
              <a:ext uri="{FF2B5EF4-FFF2-40B4-BE49-F238E27FC236}">
                <a16:creationId xmlns:a16="http://schemas.microsoft.com/office/drawing/2014/main" id="{15E39B12-17CE-4C0C-BAEB-06A3ABA0E3A3}"/>
              </a:ext>
            </a:extLst>
          </p:cNvPr>
          <p:cNvSpPr/>
          <p:nvPr userDrawn="1"/>
        </p:nvSpPr>
        <p:spPr>
          <a:xfrm rot="20594179">
            <a:off x="65345" y="2921172"/>
            <a:ext cx="12061315" cy="1015663"/>
          </a:xfrm>
          <a:prstGeom prst="rect">
            <a:avLst/>
          </a:prstGeom>
        </p:spPr>
        <p:txBody>
          <a:bodyPr wrap="none">
            <a:spAutoFit/>
          </a:bodyPr>
          <a:lstStyle/>
          <a:p>
            <a:r>
              <a:rPr lang="en-GB" sz="6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Community over commercialization</a:t>
            </a:r>
            <a:endParaRPr lang="en-GB" sz="6000" dirty="0">
              <a:solidFill>
                <a:schemeClr val="bg1">
                  <a:lumMod val="95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a titolo">
    <p:spTree>
      <p:nvGrpSpPr>
        <p:cNvPr id="1" name=""/>
        <p:cNvGrpSpPr/>
        <p:nvPr/>
      </p:nvGrpSpPr>
      <p:grpSpPr bwMode="auto">
        <a:xfrm>
          <a:off x="0" y="0"/>
          <a:ext cx="0" cy="0"/>
          <a:chOff x="0" y="0"/>
          <a:chExt cx="0" cy="0"/>
        </a:xfrm>
      </p:grpSpPr>
      <p:sp>
        <p:nvSpPr>
          <p:cNvPr id="2" name="Titolo 1"/>
          <p:cNvSpPr>
            <a:spLocks noGrp="1"/>
          </p:cNvSpPr>
          <p:nvPr>
            <p:ph type="ctrTitle"/>
          </p:nvPr>
        </p:nvSpPr>
        <p:spPr bwMode="auto">
          <a:xfrm>
            <a:off x="1524000" y="1122363"/>
            <a:ext cx="9144000" cy="2387600"/>
          </a:xfrm>
          <a:prstGeom prst="rect">
            <a:avLst/>
          </a:prstGeom>
        </p:spPr>
        <p:txBody>
          <a:bodyPr anchor="b"/>
          <a:lstStyle>
            <a:lvl1pPr algn="ctr">
              <a:defRPr sz="6000"/>
            </a:lvl1pPr>
          </a:lstStyle>
          <a:p>
            <a:pPr>
              <a:defRPr/>
            </a:pPr>
            <a:r>
              <a:rPr lang="it-IT"/>
              <a:t>Fare clic per modificare lo stile del titolo</a:t>
            </a:r>
            <a:endParaRPr/>
          </a:p>
        </p:txBody>
      </p:sp>
      <p:sp>
        <p:nvSpPr>
          <p:cNvPr id="3" name="Sottotitolo 2"/>
          <p:cNvSpPr>
            <a:spLocks noGrp="1"/>
          </p:cNvSpPr>
          <p:nvPr>
            <p:ph type="subTitle" idx="1"/>
          </p:nvPr>
        </p:nvSpPr>
        <p:spPr bwMode="auto">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it-IT"/>
              <a:t>Fare clic per modificare lo stile del sottotitolo dello schema</a:t>
            </a:r>
            <a:endParaRPr/>
          </a:p>
        </p:txBody>
      </p:sp>
      <p:sp>
        <p:nvSpPr>
          <p:cNvPr id="6" name="Segnaposto numero diapositiva 5"/>
          <p:cNvSpPr>
            <a:spLocks noGrp="1"/>
          </p:cNvSpPr>
          <p:nvPr>
            <p:ph type="sldNum" sz="quarter" idx="12"/>
          </p:nvPr>
        </p:nvSpPr>
        <p:spPr bwMode="auto">
          <a:xfrm>
            <a:off x="8610600" y="6356350"/>
            <a:ext cx="2743200" cy="365125"/>
          </a:xfrm>
          <a:prstGeom prst="rect">
            <a:avLst/>
          </a:prstGeom>
        </p:spPr>
        <p:txBody>
          <a:bodyPr/>
          <a:lstStyle/>
          <a:p>
            <a:pPr>
              <a:defRPr/>
            </a:pPr>
            <a:fld id="{AD443830-858E-4188-8D4C-A35D63006A5B}" type="slidenum">
              <a:rPr lang="it-IT"/>
              <a:t>‹N›</a:t>
            </a:fld>
            <a:endParaRPr lang="it-IT"/>
          </a:p>
        </p:txBody>
      </p:sp>
      <p:sp>
        <p:nvSpPr>
          <p:cNvPr id="7" name="Segnaposto piè di pagina 3">
            <a:extLst>
              <a:ext uri="{FF2B5EF4-FFF2-40B4-BE49-F238E27FC236}">
                <a16:creationId xmlns:a16="http://schemas.microsoft.com/office/drawing/2014/main" id="{4205A6CB-1427-4AB6-9157-4B0BEF85B8D4}"/>
              </a:ext>
            </a:extLst>
          </p:cNvPr>
          <p:cNvSpPr>
            <a:spLocks noGrp="1"/>
          </p:cNvSpPr>
          <p:nvPr>
            <p:ph type="ftr" sz="quarter" idx="11"/>
          </p:nvPr>
        </p:nvSpPr>
        <p:spPr bwMode="auto">
          <a:xfrm>
            <a:off x="-16695" y="6554181"/>
            <a:ext cx="7572829" cy="307069"/>
          </a:xfrm>
          <a:prstGeom prst="rect">
            <a:avLst/>
          </a:prstGeom>
        </p:spPr>
        <p:txBody>
          <a:bodyPr/>
          <a:lstStyle>
            <a:lvl1pPr>
              <a:defRPr sz="1400" i="1"/>
            </a:lvl1pPr>
          </a:lstStyle>
          <a:p>
            <a:pPr>
              <a:defRPr/>
            </a:pPr>
            <a:r>
              <a:rPr lang="it-IT"/>
              <a:t>Community over commercialization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blank" preserve="1" userDrawn="1">
  <p:cSld name="Vuota">
    <p:spTree>
      <p:nvGrpSpPr>
        <p:cNvPr id="1" name=""/>
        <p:cNvGrpSpPr/>
        <p:nvPr/>
      </p:nvGrpSpPr>
      <p:grpSpPr bwMode="auto">
        <a:xfrm>
          <a:off x="0" y="0"/>
          <a:ext cx="0" cy="0"/>
          <a:chOff x="0" y="0"/>
          <a:chExt cx="0" cy="0"/>
        </a:xfrm>
      </p:grpSpPr>
      <p:sp>
        <p:nvSpPr>
          <p:cNvPr id="2" name="Segnaposto numero diapositiva 5">
            <a:extLst>
              <a:ext uri="{FF2B5EF4-FFF2-40B4-BE49-F238E27FC236}">
                <a16:creationId xmlns:a16="http://schemas.microsoft.com/office/drawing/2014/main" id="{1B22BA66-D864-4F03-889B-A609A1090864}"/>
              </a:ext>
            </a:extLst>
          </p:cNvPr>
          <p:cNvSpPr>
            <a:spLocks noGrp="1"/>
          </p:cNvSpPr>
          <p:nvPr>
            <p:ph type="sldNum" sz="quarter" idx="12"/>
          </p:nvPr>
        </p:nvSpPr>
        <p:spPr bwMode="auto">
          <a:xfrm>
            <a:off x="8610600" y="6356350"/>
            <a:ext cx="2743200" cy="365125"/>
          </a:xfrm>
          <a:prstGeom prst="rect">
            <a:avLst/>
          </a:prstGeom>
        </p:spPr>
        <p:txBody>
          <a:bodyPr/>
          <a:lstStyle/>
          <a:p>
            <a:pPr>
              <a:defRPr/>
            </a:pPr>
            <a:fld id="{AD443830-858E-4188-8D4C-A35D63006A5B}" type="slidenum">
              <a:rPr lang="it-IT"/>
              <a:t>‹N›</a:t>
            </a:fld>
            <a:endParaRPr lang="it-IT"/>
          </a:p>
        </p:txBody>
      </p:sp>
      <p:sp>
        <p:nvSpPr>
          <p:cNvPr id="3" name="Segnaposto piè di pagina 3">
            <a:extLst>
              <a:ext uri="{FF2B5EF4-FFF2-40B4-BE49-F238E27FC236}">
                <a16:creationId xmlns:a16="http://schemas.microsoft.com/office/drawing/2014/main" id="{C151236A-B4CB-4704-8443-38A634FE77C6}"/>
              </a:ext>
            </a:extLst>
          </p:cNvPr>
          <p:cNvSpPr>
            <a:spLocks noGrp="1"/>
          </p:cNvSpPr>
          <p:nvPr>
            <p:ph type="ftr" sz="quarter" idx="11"/>
          </p:nvPr>
        </p:nvSpPr>
        <p:spPr bwMode="auto">
          <a:xfrm>
            <a:off x="-16695" y="6554181"/>
            <a:ext cx="7572829" cy="307069"/>
          </a:xfrm>
          <a:prstGeom prst="rect">
            <a:avLst/>
          </a:prstGeom>
        </p:spPr>
        <p:txBody>
          <a:bodyPr/>
          <a:lstStyle>
            <a:lvl1pPr>
              <a:defRPr sz="1400" i="1"/>
            </a:lvl1pPr>
          </a:lstStyle>
          <a:p>
            <a:pPr>
              <a:defRPr/>
            </a:pPr>
            <a:r>
              <a:rPr lang="it-IT"/>
              <a:t>Community over commercialization</a:t>
            </a:r>
          </a:p>
        </p:txBody>
      </p:sp>
      <p:sp>
        <p:nvSpPr>
          <p:cNvPr id="4" name="Rettangolo 3">
            <a:extLst>
              <a:ext uri="{FF2B5EF4-FFF2-40B4-BE49-F238E27FC236}">
                <a16:creationId xmlns:a16="http://schemas.microsoft.com/office/drawing/2014/main" id="{4ED178AC-338C-4E10-949E-D0F1D3739F3A}"/>
              </a:ext>
            </a:extLst>
          </p:cNvPr>
          <p:cNvSpPr/>
          <p:nvPr userDrawn="1"/>
        </p:nvSpPr>
        <p:spPr bwMode="auto">
          <a:xfrm rot="20594179">
            <a:off x="65345" y="2921172"/>
            <a:ext cx="12061315" cy="1015663"/>
          </a:xfrm>
          <a:prstGeom prst="rect">
            <a:avLst/>
          </a:prstGeom>
        </p:spPr>
        <p:txBody>
          <a:bodyPr wrap="none">
            <a:spAutoFit/>
          </a:bodyPr>
          <a:lstStyle/>
          <a:p>
            <a:r>
              <a:rPr lang="en-GB" sz="6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Community over commercialization</a:t>
            </a:r>
            <a:endParaRPr lang="en-GB" sz="6000" dirty="0">
              <a:solidFill>
                <a:schemeClr val="bg1">
                  <a:lumMod val="95000"/>
                </a:scheme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userDrawn="1">
  <p:cSld name="Layout personalizzato">
    <p:spTree>
      <p:nvGrpSpPr>
        <p:cNvPr id="1" name=""/>
        <p:cNvGrpSpPr/>
        <p:nvPr/>
      </p:nvGrpSpPr>
      <p:grpSpPr bwMode="auto">
        <a:xfrm>
          <a:off x="0" y="0"/>
          <a:ext cx="0" cy="0"/>
          <a:chOff x="0" y="0"/>
          <a:chExt cx="0" cy="0"/>
        </a:xfrm>
      </p:grpSpPr>
      <p:sp>
        <p:nvSpPr>
          <p:cNvPr id="2" name="Rettangolo 1"/>
          <p:cNvSpPr/>
          <p:nvPr userDrawn="1"/>
        </p:nvSpPr>
        <p:spPr bwMode="auto">
          <a:xfrm>
            <a:off x="4864509" y="1253016"/>
            <a:ext cx="7332909" cy="276551"/>
          </a:xfrm>
          <a:prstGeom prst="rect">
            <a:avLst/>
          </a:prstGeom>
        </p:spPr>
        <p:txBody>
          <a:bodyPr wrap="square">
            <a:spAutoFit/>
          </a:bodyPr>
          <a:lstStyle/>
          <a:p>
            <a:pPr algn="r">
              <a:defRPr/>
            </a:pPr>
            <a:r>
              <a:rPr lang="it-IT" sz="1200" i="1">
                <a:solidFill>
                  <a:schemeClr val="bg1"/>
                </a:solidFill>
                <a:latin typeface="Calibri"/>
              </a:rPr>
              <a:t>Direzione Performance, Assicurazione Qualità, Valutazione e Politiche di Open Science</a:t>
            </a:r>
            <a:endParaRPr lang="it-IT" sz="1200">
              <a:solidFill>
                <a:schemeClr val="bg1"/>
              </a:solidFill>
              <a:latin typeface="Calibri"/>
            </a:endParaRPr>
          </a:p>
        </p:txBody>
      </p:sp>
      <p:sp>
        <p:nvSpPr>
          <p:cNvPr id="3" name="Segnaposto numero diapositiva 5">
            <a:extLst>
              <a:ext uri="{FF2B5EF4-FFF2-40B4-BE49-F238E27FC236}">
                <a16:creationId xmlns:a16="http://schemas.microsoft.com/office/drawing/2014/main" id="{4F744EBF-A41D-4647-87CD-E78C65069E7B}"/>
              </a:ext>
            </a:extLst>
          </p:cNvPr>
          <p:cNvSpPr>
            <a:spLocks noGrp="1"/>
          </p:cNvSpPr>
          <p:nvPr>
            <p:ph type="sldNum" sz="quarter" idx="12"/>
          </p:nvPr>
        </p:nvSpPr>
        <p:spPr bwMode="auto">
          <a:xfrm>
            <a:off x="8610600" y="6356350"/>
            <a:ext cx="2743200" cy="365125"/>
          </a:xfrm>
          <a:prstGeom prst="rect">
            <a:avLst/>
          </a:prstGeom>
        </p:spPr>
        <p:txBody>
          <a:bodyPr/>
          <a:lstStyle/>
          <a:p>
            <a:pPr>
              <a:defRPr/>
            </a:pPr>
            <a:fld id="{AD443830-858E-4188-8D4C-A35D63006A5B}" type="slidenum">
              <a:rPr lang="it-IT"/>
              <a:t>‹N›</a:t>
            </a:fld>
            <a:endParaRPr lang="it-IT"/>
          </a:p>
        </p:txBody>
      </p:sp>
      <p:sp>
        <p:nvSpPr>
          <p:cNvPr id="4" name="Segnaposto piè di pagina 3">
            <a:extLst>
              <a:ext uri="{FF2B5EF4-FFF2-40B4-BE49-F238E27FC236}">
                <a16:creationId xmlns:a16="http://schemas.microsoft.com/office/drawing/2014/main" id="{9DF0CA57-D2C3-4DA4-82F8-11E117AE012C}"/>
              </a:ext>
            </a:extLst>
          </p:cNvPr>
          <p:cNvSpPr>
            <a:spLocks noGrp="1"/>
          </p:cNvSpPr>
          <p:nvPr>
            <p:ph type="ftr" sz="quarter" idx="11"/>
          </p:nvPr>
        </p:nvSpPr>
        <p:spPr bwMode="auto">
          <a:xfrm>
            <a:off x="-16695" y="6554181"/>
            <a:ext cx="7572829" cy="307069"/>
          </a:xfrm>
          <a:prstGeom prst="rect">
            <a:avLst/>
          </a:prstGeom>
        </p:spPr>
        <p:txBody>
          <a:bodyPr/>
          <a:lstStyle>
            <a:lvl1pPr>
              <a:defRPr sz="1400" i="1"/>
            </a:lvl1pPr>
          </a:lstStyle>
          <a:p>
            <a:pPr>
              <a:defRPr/>
            </a:pPr>
            <a:r>
              <a:rPr lang="it-IT"/>
              <a:t>Community over commercialization</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cxnSp>
        <p:nvCxnSpPr>
          <p:cNvPr id="9" name="Connettore diritto 8"/>
          <p:cNvCxnSpPr>
            <a:cxnSpLocks/>
          </p:cNvCxnSpPr>
          <p:nvPr userDrawn="1"/>
        </p:nvCxnSpPr>
        <p:spPr bwMode="auto">
          <a:xfrm flipV="1">
            <a:off x="222069" y="863602"/>
            <a:ext cx="11573691" cy="26126"/>
          </a:xfrm>
          <a:prstGeom prst="line">
            <a:avLst/>
          </a:prstGeom>
        </p:spPr>
        <p:style>
          <a:lnRef idx="1">
            <a:schemeClr val="accent1"/>
          </a:lnRef>
          <a:fillRef idx="0">
            <a:schemeClr val="accent1"/>
          </a:fillRef>
          <a:effectRef idx="0">
            <a:schemeClr val="accent1"/>
          </a:effectRef>
          <a:fontRef idx="minor">
            <a:schemeClr val="tx1"/>
          </a:fontRef>
        </p:style>
      </p:cxnSp>
      <p:sp>
        <p:nvSpPr>
          <p:cNvPr id="5" name="Segnaposto numero diapositiva 5">
            <a:extLst>
              <a:ext uri="{FF2B5EF4-FFF2-40B4-BE49-F238E27FC236}">
                <a16:creationId xmlns:a16="http://schemas.microsoft.com/office/drawing/2014/main" id="{BAFB0222-0757-41A7-90B3-9DBEB00474FE}"/>
              </a:ext>
            </a:extLst>
          </p:cNvPr>
          <p:cNvSpPr>
            <a:spLocks noGrp="1"/>
          </p:cNvSpPr>
          <p:nvPr>
            <p:ph type="sldNum" sz="quarter" idx="4"/>
          </p:nvPr>
        </p:nvSpPr>
        <p:spPr bwMode="auto">
          <a:xfrm>
            <a:off x="8610600" y="6356350"/>
            <a:ext cx="2743200" cy="365125"/>
          </a:xfrm>
          <a:prstGeom prst="rect">
            <a:avLst/>
          </a:prstGeom>
        </p:spPr>
        <p:txBody>
          <a:bodyPr/>
          <a:lstStyle/>
          <a:p>
            <a:pPr>
              <a:defRPr/>
            </a:pPr>
            <a:fld id="{AD443830-858E-4188-8D4C-A35D63006A5B}" type="slidenum">
              <a:rPr lang="it-IT"/>
              <a:t>‹N›</a:t>
            </a:fld>
            <a:endParaRPr lang="it-IT"/>
          </a:p>
        </p:txBody>
      </p:sp>
      <p:sp>
        <p:nvSpPr>
          <p:cNvPr id="6" name="Segnaposto piè di pagina 3">
            <a:extLst>
              <a:ext uri="{FF2B5EF4-FFF2-40B4-BE49-F238E27FC236}">
                <a16:creationId xmlns:a16="http://schemas.microsoft.com/office/drawing/2014/main" id="{CA3D79AB-D0B9-4989-8900-DC31A92DC0BD}"/>
              </a:ext>
            </a:extLst>
          </p:cNvPr>
          <p:cNvSpPr>
            <a:spLocks noGrp="1"/>
          </p:cNvSpPr>
          <p:nvPr>
            <p:ph type="ftr" sz="quarter" idx="3"/>
          </p:nvPr>
        </p:nvSpPr>
        <p:spPr bwMode="auto">
          <a:xfrm>
            <a:off x="-16695" y="6554181"/>
            <a:ext cx="7572829" cy="307069"/>
          </a:xfrm>
          <a:prstGeom prst="rect">
            <a:avLst/>
          </a:prstGeom>
        </p:spPr>
        <p:txBody>
          <a:bodyPr/>
          <a:lstStyle>
            <a:lvl1pPr>
              <a:defRPr sz="1400" i="1"/>
            </a:lvl1pPr>
          </a:lstStyle>
          <a:p>
            <a:pPr>
              <a:defRPr/>
            </a:pPr>
            <a:r>
              <a:rPr lang="it-IT"/>
              <a:t>Community over commercialization</a:t>
            </a:r>
          </a:p>
        </p:txBody>
      </p:sp>
      <p:sp>
        <p:nvSpPr>
          <p:cNvPr id="7" name="Rettangolo 6">
            <a:extLst>
              <a:ext uri="{FF2B5EF4-FFF2-40B4-BE49-F238E27FC236}">
                <a16:creationId xmlns:a16="http://schemas.microsoft.com/office/drawing/2014/main" id="{1F6EC2A4-F7E5-4F85-A67D-1E3C59EB6403}"/>
              </a:ext>
            </a:extLst>
          </p:cNvPr>
          <p:cNvSpPr/>
          <p:nvPr userDrawn="1"/>
        </p:nvSpPr>
        <p:spPr bwMode="auto">
          <a:xfrm rot="20594179">
            <a:off x="65345" y="2921172"/>
            <a:ext cx="12061315" cy="1015663"/>
          </a:xfrm>
          <a:prstGeom prst="rect">
            <a:avLst/>
          </a:prstGeom>
          <a:noFill/>
          <a:ln>
            <a:noFill/>
          </a:ln>
        </p:spPr>
        <p:txBody>
          <a:bodyPr wrap="none">
            <a:spAutoFit/>
          </a:bodyPr>
          <a:lstStyle/>
          <a:p>
            <a:r>
              <a:rPr lang="en-GB" sz="6000" dirty="0">
                <a:solidFill>
                  <a:schemeClr val="bg1">
                    <a:lumMod val="95000"/>
                  </a:schemeClr>
                </a:solidFill>
                <a:effectLst>
                  <a:reflection stA="45000" endPos="0" dist="50800" dir="5400000" sy="-100000" algn="bl" rotWithShape="0"/>
                </a:effectLst>
                <a:latin typeface="Tahoma" panose="020B0604030504040204" pitchFamily="34" charset="0"/>
                <a:ea typeface="Tahoma" panose="020B0604030504040204" pitchFamily="34" charset="0"/>
                <a:cs typeface="Tahoma" panose="020B0604030504040204" pitchFamily="34" charset="0"/>
              </a:rPr>
              <a:t>Community over commercialization</a:t>
            </a:r>
            <a:endParaRPr lang="en-GB" sz="6000" dirty="0">
              <a:solidFill>
                <a:schemeClr val="bg1">
                  <a:lumMod val="95000"/>
                </a:schemeClr>
              </a:solidFill>
              <a:effectLst>
                <a:reflection stA="45000" endPos="0" dist="50800" dir="5400000" sy="-100000" algn="bl" rotWithShape="0"/>
              </a:effectLst>
            </a:endParaRPr>
          </a:p>
        </p:txBody>
      </p:sp>
      <p:pic>
        <p:nvPicPr>
          <p:cNvPr id="8" name="Immagine 7">
            <a:extLst>
              <a:ext uri="{FF2B5EF4-FFF2-40B4-BE49-F238E27FC236}">
                <a16:creationId xmlns:a16="http://schemas.microsoft.com/office/drawing/2014/main" id="{43FAD1C7-65F4-4F03-B177-33246C326A4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101" y="220962"/>
            <a:ext cx="1180883" cy="404685"/>
          </a:xfrm>
          <a:prstGeom prst="rect">
            <a:avLst/>
          </a:prstGeom>
          <a:solidFill>
            <a:schemeClr val="accent1">
              <a:lumMod val="50000"/>
            </a:schemeClr>
          </a:soli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1" r:id="rId4"/>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it-IT"/>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docs.openalex.org/additional-help/faq" TargetMode="External"/><Relationship Id="rId4" Type="http://schemas.openxmlformats.org/officeDocument/2006/relationships/hyperlink" Target="https://www.nature.com/articles/d41586-018-05968-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openalex.org/works?page=1&amp;filter=open_access.is_oa%3Atrue,authorships.institutions.lineage%3AI189158943,publication_year%3A2013-&amp;group_by=publication_year" TargetMode="External"/><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hyperlink" Target="https://openalex.org/works?page=1&amp;filter=open_access.is_oa%3Atrue,publication_year%3A2013-,institutions.country_code%3AIT&amp;group_by=publication_yea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penalex.org/works?page=1&amp;filter=open_access.is_oa%3Atrue,authorships.institutions.lineage%3AI189158943,publication_year%3A2013-&amp;group_by=sustainable_development_goals.id" TargetMode="External"/><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hyperlink" Target="https://api.openalex.org/works?page=1&amp;filter=open_access.is_oa:true,authorships.institutions.lineage:I189158943,default.search:covid+19,publication_year:2019-" TargetMode="External"/><Relationship Id="rId4" Type="http://schemas.openxmlformats.org/officeDocument/2006/relationships/hyperlink" Target="https://openalex.org/works?page=1&amp;filter=authorships.institutions.lineage%3AI189158943,publication_year%3A2019-,open_access.is_oa%3Atrue,default.search%3Acovid%201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api.openalex.org/works?filter=institutions.ror:https://ror.org/00wjc7c48,publication_year:2022&amp;mailto=name.surname@unimi.it" TargetMode="External"/><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hyperlink" Target="https://api.openalex.org/works?filter=institutions.ror:https://ror.org/00wjc7c48,publication_year:2022&amp;search=climate%20change&amp;mailto=name.surname@unimi.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api.openalex.org/works?filter=institutions.ror:https://ror.org/00wjc7c48,publication_year:2022&amp;search=green%20OR%20sustainability%20OR%20environment%20OR%20circular%20economy%20OR%20renewable%20energy%20OR%20climate%20change%20OR%20organic%20OR%20agroecology&amp;mailto=name.surname@unimi.it" TargetMode="External"/><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hyperlink" Target="https://api.openalex.org/works?filter=institutions.ror:https://ror.org/00wjc7c48,publication_year:2022&amp;group_by=oa_statu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api.openalex.org/works?filter=institutions.ror:https://ror.org/00wjc7c48,publication_year:2022&amp;group_by=oa_status" TargetMode="External"/><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KJgLK3wrT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410" name="Rectangle 4"/>
          <p:cNvSpPr>
            <a:spLocks noGrp="1" noChangeArrowheads="1"/>
          </p:cNvSpPr>
          <p:nvPr>
            <p:ph type="ctrTitle" idx="4294967295"/>
          </p:nvPr>
        </p:nvSpPr>
        <p:spPr bwMode="auto">
          <a:xfrm>
            <a:off x="2395538" y="2444750"/>
            <a:ext cx="9796462" cy="3576638"/>
          </a:xfrm>
          <a:prstGeom prst="rect">
            <a:avLst/>
          </a:prstGeom>
          <a:noFill/>
        </p:spPr>
        <p:txBody>
          <a:bodyPr vert="horz" wrap="square" numCol="1" anchor="t" anchorCtr="0" compatLnSpc="1">
            <a:prstTxWarp prst="textNoShape">
              <a:avLst/>
            </a:prstTxWarp>
          </a:bodyPr>
          <a:lstStyle/>
          <a:p>
            <a:pPr>
              <a:defRPr/>
            </a:pPr>
            <a:r>
              <a:rPr lang="en-US" sz="4000" dirty="0">
                <a:latin typeface="Tahoma" panose="020B0604030504040204" pitchFamily="34" charset="0"/>
                <a:ea typeface="Tahoma" panose="020B0604030504040204" pitchFamily="34" charset="0"/>
                <a:cs typeface="Tahoma" panose="020B0604030504040204" pitchFamily="34" charset="0"/>
              </a:rPr>
              <a:t>OPENALEX: a public infrastructure (SKG) for analysis and monitoring of research activities</a:t>
            </a:r>
            <a:br>
              <a:rPr lang="en-US" sz="4100" dirty="0">
                <a:latin typeface="Tahoma" panose="020B0604030504040204" pitchFamily="34" charset="0"/>
                <a:ea typeface="Tahoma" panose="020B0604030504040204" pitchFamily="34" charset="0"/>
                <a:cs typeface="Tahoma" panose="020B0604030504040204" pitchFamily="34" charset="0"/>
              </a:rPr>
            </a:br>
            <a:br>
              <a:rPr lang="en-US" sz="4100" dirty="0">
                <a:latin typeface="Tahoma" panose="020B0604030504040204" pitchFamily="34" charset="0"/>
                <a:ea typeface="Tahoma" panose="020B0604030504040204" pitchFamily="34" charset="0"/>
                <a:cs typeface="Tahoma" panose="020B0604030504040204" pitchFamily="34" charset="0"/>
              </a:rPr>
            </a:br>
            <a:r>
              <a:rPr lang="en-GB" sz="2800" dirty="0">
                <a:latin typeface="Tahoma" panose="020B0604030504040204" pitchFamily="34" charset="0"/>
                <a:ea typeface="Tahoma" panose="020B0604030504040204" pitchFamily="34" charset="0"/>
                <a:cs typeface="Tahoma" panose="020B0604030504040204" pitchFamily="34" charset="0"/>
              </a:rPr>
              <a:t>Community over commercialization</a:t>
            </a:r>
            <a:br>
              <a:rPr lang="en-US" sz="4100" dirty="0">
                <a:latin typeface="Tahoma" panose="020B0604030504040204" pitchFamily="34" charset="0"/>
                <a:ea typeface="Tahoma" panose="020B0604030504040204" pitchFamily="34" charset="0"/>
                <a:cs typeface="Tahoma" panose="020B0604030504040204" pitchFamily="34" charset="0"/>
              </a:rPr>
            </a:br>
            <a:br>
              <a:rPr lang="en-US" sz="4100" dirty="0">
                <a:latin typeface="Tahoma" panose="020B0604030504040204" pitchFamily="34" charset="0"/>
                <a:ea typeface="Tahoma" panose="020B0604030504040204" pitchFamily="34" charset="0"/>
                <a:cs typeface="Tahoma" panose="020B0604030504040204" pitchFamily="34" charset="0"/>
              </a:rPr>
            </a:br>
            <a:r>
              <a:rPr lang="it-IT" sz="1550" i="1" dirty="0">
                <a:latin typeface="Tahoma" panose="020B0604030504040204" pitchFamily="34" charset="0"/>
                <a:ea typeface="Tahoma" panose="020B0604030504040204" pitchFamily="34" charset="0"/>
                <a:cs typeface="Tahoma" panose="020B0604030504040204" pitchFamily="34" charset="0"/>
              </a:rPr>
              <a:t>Direzione Performance, Assicurazione Qualità, Valutazione e Politiche di Open Science, University of Milan</a:t>
            </a:r>
            <a:endParaRPr lang="it-IT" sz="1550" i="1"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2" name="Rettangolo 1"/>
          <p:cNvSpPr/>
          <p:nvPr/>
        </p:nvSpPr>
        <p:spPr bwMode="auto">
          <a:xfrm>
            <a:off x="19664" y="6302406"/>
            <a:ext cx="3506088" cy="523220"/>
          </a:xfrm>
          <a:prstGeom prst="rect">
            <a:avLst/>
          </a:prstGeom>
        </p:spPr>
        <p:txBody>
          <a:bodyPr wrap="none">
            <a:spAutoFit/>
          </a:bodyPr>
          <a:lstStyle/>
          <a:p>
            <a:pPr>
              <a:defRPr/>
            </a:pPr>
            <a:r>
              <a:rPr lang="it-IT" sz="2800" b="1" dirty="0">
                <a:latin typeface="Tahoma" panose="020B0604030504040204" pitchFamily="34" charset="0"/>
                <a:ea typeface="Tahoma" panose="020B0604030504040204" pitchFamily="34" charset="0"/>
                <a:cs typeface="Tahoma" panose="020B0604030504040204" pitchFamily="34" charset="0"/>
              </a:rPr>
              <a:t>GenOA week 2023</a:t>
            </a:r>
            <a:endParaRPr dirty="0">
              <a:latin typeface="Tahoma" panose="020B0604030504040204" pitchFamily="34" charset="0"/>
              <a:ea typeface="Tahoma" panose="020B0604030504040204" pitchFamily="34" charset="0"/>
              <a:cs typeface="Tahoma" panose="020B0604030504040204" pitchFamily="34" charset="0"/>
            </a:endParaRPr>
          </a:p>
        </p:txBody>
      </p:sp>
      <p:pic>
        <p:nvPicPr>
          <p:cNvPr id="6" name="Immagine 5">
            <a:extLst>
              <a:ext uri="{FF2B5EF4-FFF2-40B4-BE49-F238E27FC236}">
                <a16:creationId xmlns:a16="http://schemas.microsoft.com/office/drawing/2014/main" id="{C773547F-41BF-4CF5-BAF8-FAA6764FFC2F}"/>
              </a:ext>
            </a:extLst>
          </p:cNvPr>
          <p:cNvPicPr>
            <a:picLocks noChangeAspect="1"/>
          </p:cNvPicPr>
          <p:nvPr/>
        </p:nvPicPr>
        <p:blipFill>
          <a:blip r:embed="rId2"/>
          <a:stretch>
            <a:fillRect/>
          </a:stretch>
        </p:blipFill>
        <p:spPr>
          <a:xfrm>
            <a:off x="11402716" y="6564016"/>
            <a:ext cx="769620" cy="2743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3">
            <a:extLst>
              <a:ext uri="{FF2B5EF4-FFF2-40B4-BE49-F238E27FC236}">
                <a16:creationId xmlns:a16="http://schemas.microsoft.com/office/drawing/2014/main" id="{BC730ABC-39F2-4C78-A9C1-5224B15CC75C}"/>
              </a:ext>
            </a:extLst>
          </p:cNvPr>
          <p:cNvSpPr txBox="1"/>
          <p:nvPr/>
        </p:nvSpPr>
        <p:spPr bwMode="auto">
          <a:xfrm>
            <a:off x="1523761" y="214546"/>
            <a:ext cx="10436010" cy="64819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it-IT" sz="3600" dirty="0">
                <a:latin typeface="Tahoma"/>
                <a:ea typeface="Tahoma"/>
                <a:cs typeface="Tahoma"/>
              </a:rPr>
              <a:t>The data model</a:t>
            </a:r>
            <a:endParaRPr lang="en-US" sz="3600" dirty="0">
              <a:latin typeface="Tahoma"/>
              <a:ea typeface="Tahoma"/>
              <a:cs typeface="Tahoma"/>
            </a:endParaRPr>
          </a:p>
        </p:txBody>
      </p:sp>
      <p:pic>
        <p:nvPicPr>
          <p:cNvPr id="2" name="Immagine 1">
            <a:extLst>
              <a:ext uri="{FF2B5EF4-FFF2-40B4-BE49-F238E27FC236}">
                <a16:creationId xmlns:a16="http://schemas.microsoft.com/office/drawing/2014/main" id="{6FE4DA4B-BA79-4091-90EC-55E81D598FD8}"/>
              </a:ext>
            </a:extLst>
          </p:cNvPr>
          <p:cNvPicPr>
            <a:picLocks noChangeAspect="1"/>
          </p:cNvPicPr>
          <p:nvPr/>
        </p:nvPicPr>
        <p:blipFill>
          <a:blip r:embed="rId3"/>
          <a:stretch>
            <a:fillRect/>
          </a:stretch>
        </p:blipFill>
        <p:spPr>
          <a:xfrm>
            <a:off x="263352" y="1052736"/>
            <a:ext cx="4738318" cy="4626242"/>
          </a:xfrm>
          <a:prstGeom prst="rect">
            <a:avLst/>
          </a:prstGeom>
          <a:effectLst>
            <a:softEdge rad="63500"/>
          </a:effectLst>
        </p:spPr>
      </p:pic>
      <p:sp>
        <p:nvSpPr>
          <p:cNvPr id="4" name="Rettangolo 3">
            <a:extLst>
              <a:ext uri="{FF2B5EF4-FFF2-40B4-BE49-F238E27FC236}">
                <a16:creationId xmlns:a16="http://schemas.microsoft.com/office/drawing/2014/main" id="{3331DE52-9A68-4315-8D93-AABB645538B0}"/>
              </a:ext>
            </a:extLst>
          </p:cNvPr>
          <p:cNvSpPr/>
          <p:nvPr/>
        </p:nvSpPr>
        <p:spPr>
          <a:xfrm>
            <a:off x="5087889" y="1268760"/>
            <a:ext cx="7104112" cy="3847207"/>
          </a:xfrm>
          <a:prstGeom prst="rect">
            <a:avLst/>
          </a:prstGeom>
        </p:spPr>
        <p:txBody>
          <a:bodyPr wrap="square">
            <a:spAutoFit/>
          </a:bodyPr>
          <a:lstStyle/>
          <a:p>
            <a:r>
              <a:rPr lang="en-GB" sz="2800" b="1" dirty="0"/>
              <a:t>Authors</a:t>
            </a:r>
            <a:r>
              <a:rPr lang="en-GB" sz="2400" b="1" dirty="0"/>
              <a:t> </a:t>
            </a:r>
            <a:r>
              <a:rPr lang="en-GB" sz="2400" dirty="0"/>
              <a:t>People who create works</a:t>
            </a:r>
          </a:p>
          <a:p>
            <a:r>
              <a:rPr lang="en-GB" sz="2800" b="1" dirty="0"/>
              <a:t>Works</a:t>
            </a:r>
            <a:r>
              <a:rPr lang="en-GB" sz="2400" b="1" dirty="0"/>
              <a:t> </a:t>
            </a:r>
            <a:r>
              <a:rPr lang="en-GB" sz="2400" dirty="0"/>
              <a:t>Journal articles, books, datasets, and theses</a:t>
            </a:r>
            <a:endParaRPr lang="en-GB" sz="2400" b="1" dirty="0"/>
          </a:p>
          <a:p>
            <a:r>
              <a:rPr lang="en-GB" sz="2800" b="1" dirty="0"/>
              <a:t>Funders</a:t>
            </a:r>
            <a:r>
              <a:rPr lang="en-GB" sz="2400" b="1" dirty="0"/>
              <a:t> </a:t>
            </a:r>
            <a:r>
              <a:rPr lang="en-GB" sz="2400" dirty="0"/>
              <a:t>Organizations that fund research</a:t>
            </a:r>
          </a:p>
          <a:p>
            <a:r>
              <a:rPr lang="en-GB" sz="2800" b="1" dirty="0"/>
              <a:t>Publishers</a:t>
            </a:r>
            <a:r>
              <a:rPr lang="en-GB" sz="2400" b="1" dirty="0"/>
              <a:t> </a:t>
            </a:r>
            <a:r>
              <a:rPr lang="en-GB" sz="2400" dirty="0"/>
              <a:t>Companies and organizations that distribute works </a:t>
            </a:r>
          </a:p>
          <a:p>
            <a:r>
              <a:rPr lang="en-GB" sz="2800" b="1" dirty="0"/>
              <a:t>Concepts</a:t>
            </a:r>
            <a:r>
              <a:rPr lang="en-GB" sz="2400" b="1" dirty="0"/>
              <a:t> </a:t>
            </a:r>
            <a:r>
              <a:rPr lang="en-GB" sz="2400" dirty="0"/>
              <a:t>Topics assigned to works</a:t>
            </a:r>
          </a:p>
          <a:p>
            <a:r>
              <a:rPr lang="en-GB" sz="2800" b="1" dirty="0"/>
              <a:t>Institutions</a:t>
            </a:r>
            <a:r>
              <a:rPr lang="en-GB" sz="2400" b="1" dirty="0"/>
              <a:t> </a:t>
            </a:r>
            <a:r>
              <a:rPr lang="en-GB" sz="2400" dirty="0"/>
              <a:t>Universities and other organizations to which authors claim affiliations</a:t>
            </a:r>
          </a:p>
          <a:p>
            <a:r>
              <a:rPr lang="en-GB" sz="2800" b="1" dirty="0"/>
              <a:t>Sources</a:t>
            </a:r>
            <a:r>
              <a:rPr lang="en-GB" sz="2400" b="1" dirty="0"/>
              <a:t> </a:t>
            </a:r>
            <a:r>
              <a:rPr lang="en-GB" sz="2400" dirty="0"/>
              <a:t>Journals and repositories that host works</a:t>
            </a:r>
          </a:p>
        </p:txBody>
      </p:sp>
      <p:sp>
        <p:nvSpPr>
          <p:cNvPr id="6" name="Rettangolo 5">
            <a:extLst>
              <a:ext uri="{FF2B5EF4-FFF2-40B4-BE49-F238E27FC236}">
                <a16:creationId xmlns:a16="http://schemas.microsoft.com/office/drawing/2014/main" id="{C417B0BF-3D7A-42D9-A687-DADD134B6A9D}"/>
              </a:ext>
            </a:extLst>
          </p:cNvPr>
          <p:cNvSpPr/>
          <p:nvPr/>
        </p:nvSpPr>
        <p:spPr bwMode="auto">
          <a:xfrm>
            <a:off x="10416480" y="358562"/>
            <a:ext cx="1656184" cy="1901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a:extLst>
              <a:ext uri="{FF2B5EF4-FFF2-40B4-BE49-F238E27FC236}">
                <a16:creationId xmlns:a16="http://schemas.microsoft.com/office/drawing/2014/main" id="{BA620839-674A-479A-A31E-9A4167F654C5}"/>
              </a:ext>
            </a:extLst>
          </p:cNvPr>
          <p:cNvSpPr/>
          <p:nvPr/>
        </p:nvSpPr>
        <p:spPr bwMode="auto">
          <a:xfrm>
            <a:off x="10467610" y="145167"/>
            <a:ext cx="1610146" cy="646331"/>
          </a:xfrm>
          <a:prstGeom prst="rect">
            <a:avLst/>
          </a:prstGeom>
        </p:spPr>
        <p:txBody>
          <a:bodyPr wrap="square">
            <a:spAutoFit/>
          </a:bodyPr>
          <a:lstStyle/>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The problem</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What is Open Alex</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Use Cases</a:t>
            </a:r>
          </a:p>
        </p:txBody>
      </p:sp>
      <p:sp>
        <p:nvSpPr>
          <p:cNvPr id="3" name="CasellaDiTesto 2">
            <a:extLst>
              <a:ext uri="{FF2B5EF4-FFF2-40B4-BE49-F238E27FC236}">
                <a16:creationId xmlns:a16="http://schemas.microsoft.com/office/drawing/2014/main" id="{EAE90D8B-A4FE-407D-8D4B-01B8956F72CE}"/>
              </a:ext>
            </a:extLst>
          </p:cNvPr>
          <p:cNvSpPr txBox="1"/>
          <p:nvPr/>
        </p:nvSpPr>
        <p:spPr>
          <a:xfrm>
            <a:off x="551384" y="6309320"/>
            <a:ext cx="8208912" cy="307777"/>
          </a:xfrm>
          <a:prstGeom prst="rect">
            <a:avLst/>
          </a:prstGeom>
          <a:noFill/>
        </p:spPr>
        <p:txBody>
          <a:bodyPr wrap="square" rtlCol="0">
            <a:spAutoFit/>
          </a:bodyPr>
          <a:lstStyle/>
          <a:p>
            <a:r>
              <a:rPr lang="it-IT" sz="1400" i="1" dirty="0">
                <a:latin typeface="Tahoma" panose="020B0604030504040204" pitchFamily="34" charset="0"/>
                <a:ea typeface="Tahoma" panose="020B0604030504040204" pitchFamily="34" charset="0"/>
                <a:cs typeface="Tahoma" panose="020B0604030504040204" pitchFamily="34" charset="0"/>
              </a:rPr>
              <a:t>Source: https://docs.openalex.org/api-entities/entities-overview</a:t>
            </a:r>
          </a:p>
        </p:txBody>
      </p:sp>
    </p:spTree>
    <p:extLst>
      <p:ext uri="{BB962C8B-B14F-4D97-AF65-F5344CB8AC3E}">
        <p14:creationId xmlns:p14="http://schemas.microsoft.com/office/powerpoint/2010/main" val="441909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78A4F50-21E7-4171-B037-B67F25B5126C}"/>
              </a:ext>
            </a:extLst>
          </p:cNvPr>
          <p:cNvPicPr>
            <a:picLocks noChangeAspect="1"/>
          </p:cNvPicPr>
          <p:nvPr/>
        </p:nvPicPr>
        <p:blipFill>
          <a:blip r:embed="rId3"/>
          <a:stretch>
            <a:fillRect/>
          </a:stretch>
        </p:blipFill>
        <p:spPr>
          <a:xfrm>
            <a:off x="119336" y="964515"/>
            <a:ext cx="9012787" cy="5069693"/>
          </a:xfrm>
          <a:prstGeom prst="rect">
            <a:avLst/>
          </a:prstGeom>
        </p:spPr>
      </p:pic>
      <p:sp>
        <p:nvSpPr>
          <p:cNvPr id="5" name="Titolo 3">
            <a:extLst>
              <a:ext uri="{FF2B5EF4-FFF2-40B4-BE49-F238E27FC236}">
                <a16:creationId xmlns:a16="http://schemas.microsoft.com/office/drawing/2014/main" id="{BC730ABC-39F2-4C78-A9C1-5224B15CC75C}"/>
              </a:ext>
            </a:extLst>
          </p:cNvPr>
          <p:cNvSpPr txBox="1"/>
          <p:nvPr/>
        </p:nvSpPr>
        <p:spPr bwMode="auto">
          <a:xfrm>
            <a:off x="1523761" y="214546"/>
            <a:ext cx="10436010" cy="64819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it-IT" sz="3600" dirty="0">
                <a:latin typeface="Tahoma"/>
                <a:ea typeface="Tahoma"/>
                <a:cs typeface="Tahoma"/>
              </a:rPr>
              <a:t>The data model</a:t>
            </a:r>
            <a:endParaRPr lang="en-US" sz="3600" dirty="0">
              <a:latin typeface="Tahoma"/>
              <a:ea typeface="Tahoma"/>
              <a:cs typeface="Tahoma"/>
            </a:endParaRPr>
          </a:p>
        </p:txBody>
      </p:sp>
      <p:sp>
        <p:nvSpPr>
          <p:cNvPr id="4" name="Rettangolo 3">
            <a:extLst>
              <a:ext uri="{FF2B5EF4-FFF2-40B4-BE49-F238E27FC236}">
                <a16:creationId xmlns:a16="http://schemas.microsoft.com/office/drawing/2014/main" id="{AFDF4519-EF9D-47D5-A9B7-8B76CC6BA79A}"/>
              </a:ext>
            </a:extLst>
          </p:cNvPr>
          <p:cNvSpPr/>
          <p:nvPr/>
        </p:nvSpPr>
        <p:spPr bwMode="auto">
          <a:xfrm>
            <a:off x="10416480" y="358562"/>
            <a:ext cx="1656184" cy="1901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5">
            <a:extLst>
              <a:ext uri="{FF2B5EF4-FFF2-40B4-BE49-F238E27FC236}">
                <a16:creationId xmlns:a16="http://schemas.microsoft.com/office/drawing/2014/main" id="{86529060-CA76-4A40-B7E4-9D7D2460BE08}"/>
              </a:ext>
            </a:extLst>
          </p:cNvPr>
          <p:cNvSpPr/>
          <p:nvPr/>
        </p:nvSpPr>
        <p:spPr bwMode="auto">
          <a:xfrm>
            <a:off x="10467610" y="145167"/>
            <a:ext cx="1610146" cy="646331"/>
          </a:xfrm>
          <a:prstGeom prst="rect">
            <a:avLst/>
          </a:prstGeom>
        </p:spPr>
        <p:txBody>
          <a:bodyPr wrap="square">
            <a:spAutoFit/>
          </a:bodyPr>
          <a:lstStyle/>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The problem</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What is Open Alex</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Use Cases</a:t>
            </a:r>
          </a:p>
        </p:txBody>
      </p:sp>
      <p:sp>
        <p:nvSpPr>
          <p:cNvPr id="7" name="CasellaDiTesto 6">
            <a:extLst>
              <a:ext uri="{FF2B5EF4-FFF2-40B4-BE49-F238E27FC236}">
                <a16:creationId xmlns:a16="http://schemas.microsoft.com/office/drawing/2014/main" id="{59478543-CB56-4DCD-95BB-C225DA98115C}"/>
              </a:ext>
            </a:extLst>
          </p:cNvPr>
          <p:cNvSpPr txBox="1"/>
          <p:nvPr/>
        </p:nvSpPr>
        <p:spPr>
          <a:xfrm>
            <a:off x="4871864" y="6309321"/>
            <a:ext cx="5328592" cy="307777"/>
          </a:xfrm>
          <a:prstGeom prst="rect">
            <a:avLst/>
          </a:prstGeom>
          <a:noFill/>
        </p:spPr>
        <p:txBody>
          <a:bodyPr wrap="square" rtlCol="0">
            <a:spAutoFit/>
          </a:bodyPr>
          <a:lstStyle/>
          <a:p>
            <a:r>
              <a:rPr lang="it-IT" sz="1400" i="1" dirty="0">
                <a:latin typeface="Tahoma" panose="020B0604030504040204" pitchFamily="34" charset="0"/>
                <a:ea typeface="Tahoma" panose="020B0604030504040204" pitchFamily="34" charset="0"/>
                <a:cs typeface="Tahoma" panose="020B0604030504040204" pitchFamily="34" charset="0"/>
              </a:rPr>
              <a:t>(source Webinar: </a:t>
            </a:r>
            <a:r>
              <a:rPr lang="it-IT" sz="1400" i="1" dirty="0" err="1">
                <a:latin typeface="Tahoma" panose="020B0604030504040204" pitchFamily="34" charset="0"/>
                <a:ea typeface="Tahoma" panose="020B0604030504040204" pitchFamily="34" charset="0"/>
                <a:cs typeface="Tahoma" panose="020B0604030504040204" pitchFamily="34" charset="0"/>
              </a:rPr>
              <a:t>Introducing</a:t>
            </a:r>
            <a:r>
              <a:rPr lang="it-IT" sz="1400" i="1" dirty="0">
                <a:latin typeface="Tahoma" panose="020B0604030504040204" pitchFamily="34" charset="0"/>
                <a:ea typeface="Tahoma" panose="020B0604030504040204" pitchFamily="34" charset="0"/>
                <a:cs typeface="Tahoma" panose="020B0604030504040204" pitchFamily="34" charset="0"/>
              </a:rPr>
              <a:t> </a:t>
            </a:r>
            <a:r>
              <a:rPr lang="it-IT" sz="1400" i="1" dirty="0" err="1">
                <a:latin typeface="Tahoma" panose="020B0604030504040204" pitchFamily="34" charset="0"/>
                <a:ea typeface="Tahoma" panose="020B0604030504040204" pitchFamily="34" charset="0"/>
                <a:cs typeface="Tahoma" panose="020B0604030504040204" pitchFamily="34" charset="0"/>
              </a:rPr>
              <a:t>OpenAlex</a:t>
            </a:r>
            <a:r>
              <a:rPr lang="it-IT" sz="1400" i="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4429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olo 3"/>
          <p:cNvSpPr txBox="1"/>
          <p:nvPr/>
        </p:nvSpPr>
        <p:spPr bwMode="auto">
          <a:xfrm>
            <a:off x="1523761" y="214546"/>
            <a:ext cx="10436010" cy="64819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3600" dirty="0">
                <a:latin typeface="Tahoma"/>
                <a:ea typeface="Tahoma"/>
                <a:cs typeface="Tahoma"/>
              </a:rPr>
              <a:t>Open Alex – Is it sustainable?</a:t>
            </a:r>
            <a:endParaRPr dirty="0"/>
          </a:p>
          <a:p>
            <a:pPr>
              <a:defRPr/>
            </a:pPr>
            <a:endParaRPr lang="en-US" sz="3600" dirty="0">
              <a:latin typeface="Tahoma"/>
              <a:ea typeface="Tahoma"/>
              <a:cs typeface="Tahoma"/>
            </a:endParaRPr>
          </a:p>
        </p:txBody>
      </p:sp>
      <p:pic>
        <p:nvPicPr>
          <p:cNvPr id="10" name="Immagine 9">
            <a:extLst>
              <a:ext uri="{FF2B5EF4-FFF2-40B4-BE49-F238E27FC236}">
                <a16:creationId xmlns:a16="http://schemas.microsoft.com/office/drawing/2014/main" id="{B7F01DF2-643B-4E86-B936-1EFE8122BDD3}"/>
              </a:ext>
            </a:extLst>
          </p:cNvPr>
          <p:cNvPicPr>
            <a:picLocks noChangeAspect="1"/>
          </p:cNvPicPr>
          <p:nvPr/>
        </p:nvPicPr>
        <p:blipFill>
          <a:blip r:embed="rId3"/>
          <a:stretch>
            <a:fillRect/>
          </a:stretch>
        </p:blipFill>
        <p:spPr bwMode="auto">
          <a:xfrm>
            <a:off x="11402716" y="6564016"/>
            <a:ext cx="769620" cy="274320"/>
          </a:xfrm>
          <a:prstGeom prst="rect">
            <a:avLst/>
          </a:prstGeom>
        </p:spPr>
      </p:pic>
      <p:sp>
        <p:nvSpPr>
          <p:cNvPr id="2" name="Rettangolo 1">
            <a:extLst>
              <a:ext uri="{FF2B5EF4-FFF2-40B4-BE49-F238E27FC236}">
                <a16:creationId xmlns:a16="http://schemas.microsoft.com/office/drawing/2014/main" id="{06FBEC68-B75C-482D-BEC0-76F8A5A0C470}"/>
              </a:ext>
            </a:extLst>
          </p:cNvPr>
          <p:cNvSpPr/>
          <p:nvPr/>
        </p:nvSpPr>
        <p:spPr>
          <a:xfrm>
            <a:off x="191344" y="1124744"/>
            <a:ext cx="11665296" cy="5109091"/>
          </a:xfrm>
          <a:prstGeom prst="rect">
            <a:avLst/>
          </a:prstGeom>
        </p:spPr>
        <p:txBody>
          <a:bodyPr wrap="square">
            <a:spAutoFit/>
          </a:bodyPr>
          <a:lstStyle/>
          <a:p>
            <a:r>
              <a:rPr lang="en-GB" sz="2800" dirty="0">
                <a:latin typeface="Tahoma" panose="020B0604030504040204" pitchFamily="34" charset="0"/>
                <a:ea typeface="Tahoma" panose="020B0604030504040204" pitchFamily="34" charset="0"/>
                <a:cs typeface="Tahoma" panose="020B0604030504040204" pitchFamily="34" charset="0"/>
              </a:rPr>
              <a:t>Supported by </a:t>
            </a:r>
            <a:r>
              <a:rPr lang="en-GB" sz="2800" b="1" dirty="0" err="1">
                <a:latin typeface="Tahoma" panose="020B0604030504040204" pitchFamily="34" charset="0"/>
                <a:ea typeface="Tahoma" panose="020B0604030504040204" pitchFamily="34" charset="0"/>
                <a:cs typeface="Tahoma" panose="020B0604030504040204" pitchFamily="34" charset="0"/>
              </a:rPr>
              <a:t>OurResearch</a:t>
            </a:r>
            <a:r>
              <a:rPr lang="en-GB" sz="2800" dirty="0">
                <a:latin typeface="Tahoma" panose="020B0604030504040204" pitchFamily="34" charset="0"/>
                <a:ea typeface="Tahoma" panose="020B0604030504040204" pitchFamily="34" charset="0"/>
                <a:cs typeface="Tahoma" panose="020B0604030504040204" pitchFamily="34" charset="0"/>
              </a:rPr>
              <a:t>, a </a:t>
            </a:r>
            <a:r>
              <a:rPr lang="en-GB" sz="2800" dirty="0" err="1">
                <a:latin typeface="Tahoma" panose="020B0604030504040204" pitchFamily="34" charset="0"/>
                <a:ea typeface="Tahoma" panose="020B0604030504040204" pitchFamily="34" charset="0"/>
                <a:cs typeface="Tahoma" panose="020B0604030504040204" pitchFamily="34" charset="0"/>
              </a:rPr>
              <a:t>nonprofit</a:t>
            </a:r>
            <a:r>
              <a:rPr lang="en-GB" sz="2800" dirty="0">
                <a:latin typeface="Tahoma" panose="020B0604030504040204" pitchFamily="34" charset="0"/>
                <a:ea typeface="Tahoma" panose="020B0604030504040204" pitchFamily="34" charset="0"/>
                <a:cs typeface="Tahoma" panose="020B0604030504040204" pitchFamily="34" charset="0"/>
              </a:rPr>
              <a:t> association building tools to help make scholarly research more open, connected, and reusable </a:t>
            </a:r>
          </a:p>
          <a:p>
            <a:r>
              <a:rPr lang="en-GB" sz="2800" dirty="0" err="1">
                <a:latin typeface="Tahoma" panose="020B0604030504040204" pitchFamily="34" charset="0"/>
                <a:ea typeface="Tahoma" panose="020B0604030504040204" pitchFamily="34" charset="0"/>
                <a:cs typeface="Tahoma" panose="020B0604030504040204" pitchFamily="34" charset="0"/>
              </a:rPr>
              <a:t>OurResearch</a:t>
            </a:r>
            <a:r>
              <a:rPr lang="en-GB" sz="2800" dirty="0">
                <a:latin typeface="Tahoma" panose="020B0604030504040204" pitchFamily="34" charset="0"/>
                <a:ea typeface="Tahoma" panose="020B0604030504040204" pitchFamily="34" charset="0"/>
                <a:cs typeface="Tahoma" panose="020B0604030504040204" pitchFamily="34" charset="0"/>
              </a:rPr>
              <a:t> is the creator of </a:t>
            </a:r>
            <a:r>
              <a:rPr lang="en-GB" sz="2800" dirty="0" err="1">
                <a:latin typeface="Tahoma" panose="020B0604030504040204" pitchFamily="34" charset="0"/>
                <a:ea typeface="Tahoma" panose="020B0604030504040204" pitchFamily="34" charset="0"/>
                <a:cs typeface="Tahoma" panose="020B0604030504040204" pitchFamily="34" charset="0"/>
              </a:rPr>
              <a:t>Unpaywall</a:t>
            </a:r>
            <a:r>
              <a:rPr lang="en-GB" sz="2800" dirty="0">
                <a:latin typeface="Tahoma" panose="020B0604030504040204" pitchFamily="34" charset="0"/>
                <a:ea typeface="Tahoma" panose="020B0604030504040204" pitchFamily="34" charset="0"/>
                <a:cs typeface="Tahoma" panose="020B0604030504040204" pitchFamily="34" charset="0"/>
              </a:rPr>
              <a:t>, you can learn more about how </a:t>
            </a:r>
            <a:r>
              <a:rPr lang="en-GB" sz="2800" dirty="0" err="1">
                <a:latin typeface="Tahoma" panose="020B0604030504040204" pitchFamily="34" charset="0"/>
                <a:ea typeface="Tahoma" panose="020B0604030504040204" pitchFamily="34" charset="0"/>
                <a:cs typeface="Tahoma" panose="020B0604030504040204" pitchFamily="34" charset="0"/>
              </a:rPr>
              <a:t>Unpaywall</a:t>
            </a:r>
            <a:r>
              <a:rPr lang="en-GB" sz="2800" dirty="0">
                <a:latin typeface="Tahoma" panose="020B0604030504040204" pitchFamily="34" charset="0"/>
                <a:ea typeface="Tahoma" panose="020B0604030504040204" pitchFamily="34" charset="0"/>
                <a:cs typeface="Tahoma" panose="020B0604030504040204" pitchFamily="34" charset="0"/>
              </a:rPr>
              <a:t> started in this </a:t>
            </a:r>
            <a:r>
              <a:rPr lang="en-GB" sz="2800" i="1" dirty="0">
                <a:latin typeface="Tahoma" panose="020B0604030504040204" pitchFamily="34" charset="0"/>
                <a:ea typeface="Tahoma" panose="020B0604030504040204" pitchFamily="34" charset="0"/>
                <a:cs typeface="Tahoma" panose="020B0604030504040204" pitchFamily="34" charset="0"/>
              </a:rPr>
              <a:t>Nature</a:t>
            </a:r>
            <a:r>
              <a:rPr lang="en-GB" sz="2800" dirty="0">
                <a:latin typeface="Tahoma" panose="020B0604030504040204" pitchFamily="34" charset="0"/>
                <a:ea typeface="Tahoma" panose="020B0604030504040204" pitchFamily="34" charset="0"/>
                <a:cs typeface="Tahoma" panose="020B0604030504040204" pitchFamily="34" charset="0"/>
              </a:rPr>
              <a:t> article, </a:t>
            </a:r>
            <a:r>
              <a:rPr lang="en-GB" sz="2800" dirty="0">
                <a:latin typeface="Tahoma" panose="020B0604030504040204" pitchFamily="34" charset="0"/>
                <a:ea typeface="Tahoma" panose="020B0604030504040204" pitchFamily="34" charset="0"/>
                <a:cs typeface="Tahoma" panose="020B0604030504040204" pitchFamily="34" charset="0"/>
                <a:hlinkClick r:id="rId4"/>
              </a:rPr>
              <a:t>"How </a:t>
            </a:r>
            <a:r>
              <a:rPr lang="en-GB" sz="2800" dirty="0" err="1">
                <a:latin typeface="Tahoma" panose="020B0604030504040204" pitchFamily="34" charset="0"/>
                <a:ea typeface="Tahoma" panose="020B0604030504040204" pitchFamily="34" charset="0"/>
                <a:cs typeface="Tahoma" panose="020B0604030504040204" pitchFamily="34" charset="0"/>
                <a:hlinkClick r:id="rId4"/>
              </a:rPr>
              <a:t>Unpaywall</a:t>
            </a:r>
            <a:r>
              <a:rPr lang="en-GB" sz="2800" dirty="0">
                <a:latin typeface="Tahoma" panose="020B0604030504040204" pitchFamily="34" charset="0"/>
                <a:ea typeface="Tahoma" panose="020B0604030504040204" pitchFamily="34" charset="0"/>
                <a:cs typeface="Tahoma" panose="020B0604030504040204" pitchFamily="34" charset="0"/>
                <a:hlinkClick r:id="rId4"/>
              </a:rPr>
              <a:t> is transforming open science.“</a:t>
            </a:r>
            <a:endParaRPr lang="en-GB" sz="2800" dirty="0">
              <a:latin typeface="Tahoma" panose="020B0604030504040204" pitchFamily="34" charset="0"/>
              <a:ea typeface="Tahoma" panose="020B0604030504040204" pitchFamily="34" charset="0"/>
              <a:cs typeface="Tahoma" panose="020B0604030504040204" pitchFamily="34" charset="0"/>
            </a:endParaRPr>
          </a:p>
          <a:p>
            <a:endParaRPr lang="en-GB" sz="2800" dirty="0">
              <a:latin typeface="Tahoma" panose="020B0604030504040204" pitchFamily="34" charset="0"/>
              <a:ea typeface="Tahoma" panose="020B0604030504040204" pitchFamily="34" charset="0"/>
              <a:cs typeface="Tahoma" panose="020B0604030504040204" pitchFamily="34" charset="0"/>
            </a:endParaRPr>
          </a:p>
          <a:p>
            <a:r>
              <a:rPr lang="en-GB" sz="2800" b="1" dirty="0" err="1">
                <a:latin typeface="Tahoma" panose="020B0604030504040204" pitchFamily="34" charset="0"/>
                <a:ea typeface="Tahoma" panose="020B0604030504040204" pitchFamily="34" charset="0"/>
                <a:cs typeface="Tahoma" panose="020B0604030504040204" pitchFamily="34" charset="0"/>
              </a:rPr>
              <a:t>OurResearch</a:t>
            </a:r>
            <a:r>
              <a:rPr lang="en-GB" sz="2800" dirty="0">
                <a:latin typeface="Tahoma" panose="020B0604030504040204" pitchFamily="34" charset="0"/>
                <a:ea typeface="Tahoma" panose="020B0604030504040204" pitchFamily="34" charset="0"/>
                <a:cs typeface="Tahoma" panose="020B0604030504040204" pitchFamily="34" charset="0"/>
              </a:rPr>
              <a:t> has a ten-year track record of building sustainable scholarly infrastructure, and a formal commitment to sustainability as part of al commitment to sustainability as part of adoption to the POSI principles (https://openscholarlyinfrastructure.org/).</a:t>
            </a:r>
          </a:p>
          <a:p>
            <a:pPr marL="457200" indent="-457200">
              <a:buFont typeface="Wingdings" panose="05000000000000000000" pitchFamily="2" charset="2"/>
              <a:buChar char="q"/>
            </a:pPr>
            <a:endParaRPr lang="it-IT" sz="2800" dirty="0">
              <a:latin typeface="Tahoma" panose="020B0604030504040204" pitchFamily="34" charset="0"/>
              <a:ea typeface="Tahoma" panose="020B0604030504040204" pitchFamily="34" charset="0"/>
              <a:cs typeface="Tahoma" panose="020B0604030504040204" pitchFamily="34" charset="0"/>
            </a:endParaRPr>
          </a:p>
          <a:p>
            <a:r>
              <a:rPr lang="en-GB" sz="1400" i="1" dirty="0">
                <a:latin typeface="Tahoma" panose="020B0604030504040204" pitchFamily="34" charset="0"/>
                <a:ea typeface="Tahoma" panose="020B0604030504040204" pitchFamily="34" charset="0"/>
                <a:cs typeface="Tahoma" panose="020B0604030504040204" pitchFamily="34" charset="0"/>
                <a:hlinkClick r:id="rId5"/>
              </a:rPr>
              <a:t>Source: https://docs.openalex.org/additional-help/faq</a:t>
            </a:r>
            <a:endParaRPr lang="en-GB" sz="1400" i="1" dirty="0">
              <a:latin typeface="Tahoma" panose="020B0604030504040204" pitchFamily="34" charset="0"/>
              <a:ea typeface="Tahoma" panose="020B0604030504040204" pitchFamily="34" charset="0"/>
              <a:cs typeface="Tahoma" panose="020B0604030504040204" pitchFamily="34" charset="0"/>
            </a:endParaRPr>
          </a:p>
        </p:txBody>
      </p:sp>
      <p:sp>
        <p:nvSpPr>
          <p:cNvPr id="5" name="Rettangolo 4">
            <a:extLst>
              <a:ext uri="{FF2B5EF4-FFF2-40B4-BE49-F238E27FC236}">
                <a16:creationId xmlns:a16="http://schemas.microsoft.com/office/drawing/2014/main" id="{E1BF4E19-6466-42D1-88F1-309305D7914A}"/>
              </a:ext>
            </a:extLst>
          </p:cNvPr>
          <p:cNvSpPr/>
          <p:nvPr/>
        </p:nvSpPr>
        <p:spPr bwMode="auto">
          <a:xfrm>
            <a:off x="10416480" y="358562"/>
            <a:ext cx="1656184" cy="1901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a:extLst>
              <a:ext uri="{FF2B5EF4-FFF2-40B4-BE49-F238E27FC236}">
                <a16:creationId xmlns:a16="http://schemas.microsoft.com/office/drawing/2014/main" id="{44BD2BA0-1150-4AD5-B1C6-67056D9A6A43}"/>
              </a:ext>
            </a:extLst>
          </p:cNvPr>
          <p:cNvSpPr/>
          <p:nvPr/>
        </p:nvSpPr>
        <p:spPr bwMode="auto">
          <a:xfrm>
            <a:off x="10467610" y="145167"/>
            <a:ext cx="1610146" cy="646331"/>
          </a:xfrm>
          <a:prstGeom prst="rect">
            <a:avLst/>
          </a:prstGeom>
        </p:spPr>
        <p:txBody>
          <a:bodyPr wrap="square">
            <a:spAutoFit/>
          </a:bodyPr>
          <a:lstStyle/>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The problem</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What is Open Alex</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Use Cases</a:t>
            </a:r>
          </a:p>
        </p:txBody>
      </p:sp>
    </p:spTree>
    <p:extLst>
      <p:ext uri="{BB962C8B-B14F-4D97-AF65-F5344CB8AC3E}">
        <p14:creationId xmlns:p14="http://schemas.microsoft.com/office/powerpoint/2010/main" val="2578875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olo 3"/>
          <p:cNvSpPr txBox="1"/>
          <p:nvPr/>
        </p:nvSpPr>
        <p:spPr bwMode="auto">
          <a:xfrm>
            <a:off x="1523761" y="214546"/>
            <a:ext cx="10436010" cy="64819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3600" dirty="0">
                <a:latin typeface="Tahoma"/>
                <a:ea typeface="Tahoma"/>
                <a:cs typeface="Tahoma"/>
              </a:rPr>
              <a:t>Open Alex</a:t>
            </a:r>
            <a:endParaRPr dirty="0"/>
          </a:p>
          <a:p>
            <a:pPr>
              <a:defRPr/>
            </a:pPr>
            <a:endParaRPr lang="en-US" sz="3600" dirty="0">
              <a:latin typeface="Tahoma"/>
              <a:ea typeface="Tahoma"/>
              <a:cs typeface="Tahoma"/>
            </a:endParaRPr>
          </a:p>
        </p:txBody>
      </p:sp>
      <p:pic>
        <p:nvPicPr>
          <p:cNvPr id="10" name="Immagine 9">
            <a:extLst>
              <a:ext uri="{FF2B5EF4-FFF2-40B4-BE49-F238E27FC236}">
                <a16:creationId xmlns:a16="http://schemas.microsoft.com/office/drawing/2014/main" id="{B7F01DF2-643B-4E86-B936-1EFE8122BDD3}"/>
              </a:ext>
            </a:extLst>
          </p:cNvPr>
          <p:cNvPicPr>
            <a:picLocks noChangeAspect="1"/>
          </p:cNvPicPr>
          <p:nvPr/>
        </p:nvPicPr>
        <p:blipFill>
          <a:blip r:embed="rId3"/>
          <a:stretch>
            <a:fillRect/>
          </a:stretch>
        </p:blipFill>
        <p:spPr bwMode="auto">
          <a:xfrm>
            <a:off x="11402716" y="6564016"/>
            <a:ext cx="769620" cy="274320"/>
          </a:xfrm>
          <a:prstGeom prst="rect">
            <a:avLst/>
          </a:prstGeom>
        </p:spPr>
      </p:pic>
      <p:sp>
        <p:nvSpPr>
          <p:cNvPr id="4" name="Rettangolo 3">
            <a:extLst>
              <a:ext uri="{FF2B5EF4-FFF2-40B4-BE49-F238E27FC236}">
                <a16:creationId xmlns:a16="http://schemas.microsoft.com/office/drawing/2014/main" id="{7EE1CA72-6D94-454A-8107-F27289B97452}"/>
              </a:ext>
            </a:extLst>
          </p:cNvPr>
          <p:cNvSpPr/>
          <p:nvPr/>
        </p:nvSpPr>
        <p:spPr>
          <a:xfrm>
            <a:off x="191344" y="1196752"/>
            <a:ext cx="12000656" cy="4524315"/>
          </a:xfrm>
          <a:prstGeom prst="rect">
            <a:avLst/>
          </a:prstGeom>
        </p:spPr>
        <p:txBody>
          <a:bodyPr wrap="square">
            <a:spAutoFit/>
          </a:bodyPr>
          <a:lstStyle/>
          <a:p>
            <a:r>
              <a:rPr lang="en-GB" sz="3600" b="1" dirty="0">
                <a:latin typeface="Tahoma" panose="020B0604030504040204" pitchFamily="34" charset="0"/>
                <a:ea typeface="Tahoma" panose="020B0604030504040204" pitchFamily="34" charset="0"/>
                <a:cs typeface="Tahoma" panose="020B0604030504040204" pitchFamily="34" charset="0"/>
              </a:rPr>
              <a:t>Data Quality</a:t>
            </a:r>
          </a:p>
          <a:p>
            <a:r>
              <a:rPr lang="en-GB" sz="2800" dirty="0">
                <a:latin typeface="Tahoma" panose="020B0604030504040204" pitchFamily="34" charset="0"/>
                <a:ea typeface="Tahoma" panose="020B0604030504040204" pitchFamily="34" charset="0"/>
                <a:cs typeface="Tahoma" panose="020B0604030504040204" pitchFamily="34" charset="0"/>
              </a:rPr>
              <a:t>OpenAlex uses an automatic normalization and deduplication process, e. g. for author or publisher names. Potential errors can be reported by the users. </a:t>
            </a:r>
          </a:p>
          <a:p>
            <a:endParaRPr lang="en-GB" sz="2800" dirty="0">
              <a:latin typeface="Tahoma" panose="020B0604030504040204" pitchFamily="34" charset="0"/>
              <a:ea typeface="Tahoma" panose="020B0604030504040204" pitchFamily="34" charset="0"/>
              <a:cs typeface="Tahoma" panose="020B0604030504040204" pitchFamily="34" charset="0"/>
            </a:endParaRPr>
          </a:p>
          <a:p>
            <a:r>
              <a:rPr lang="en-GB" sz="2800" dirty="0" err="1">
                <a:latin typeface="Tahoma" panose="020B0604030504040204" pitchFamily="34" charset="0"/>
                <a:ea typeface="Tahoma" panose="020B0604030504040204" pitchFamily="34" charset="0"/>
                <a:cs typeface="Tahoma" panose="020B0604030504040204" pitchFamily="34" charset="0"/>
              </a:rPr>
              <a:t>Unpaywall</a:t>
            </a:r>
            <a:r>
              <a:rPr lang="en-GB" sz="2800" dirty="0">
                <a:latin typeface="Tahoma" panose="020B0604030504040204" pitchFamily="34" charset="0"/>
                <a:ea typeface="Tahoma" panose="020B0604030504040204" pitchFamily="34" charset="0"/>
                <a:cs typeface="Tahoma" panose="020B0604030504040204" pitchFamily="34" charset="0"/>
              </a:rPr>
              <a:t> is an important source of publication data, so it helps if users make sure that the data is displayed correctly there.  </a:t>
            </a:r>
          </a:p>
          <a:p>
            <a:endParaRPr lang="en-GB" sz="2800" dirty="0">
              <a:latin typeface="Tahoma" panose="020B0604030504040204" pitchFamily="34" charset="0"/>
              <a:ea typeface="Tahoma" panose="020B0604030504040204" pitchFamily="34" charset="0"/>
              <a:cs typeface="Tahoma" panose="020B0604030504040204" pitchFamily="34" charset="0"/>
            </a:endParaRPr>
          </a:p>
          <a:p>
            <a:r>
              <a:rPr lang="en-GB" sz="2800" dirty="0">
                <a:latin typeface="Tahoma" panose="020B0604030504040204" pitchFamily="34" charset="0"/>
                <a:ea typeface="Tahoma" panose="020B0604030504040204" pitchFamily="34" charset="0"/>
                <a:cs typeface="Tahoma" panose="020B0604030504040204" pitchFamily="34" charset="0"/>
              </a:rPr>
              <a:t>More options for user contributions are planned for the future, such as customization of affiliations.</a:t>
            </a:r>
          </a:p>
        </p:txBody>
      </p:sp>
      <p:sp>
        <p:nvSpPr>
          <p:cNvPr id="5" name="Rettangolo 4">
            <a:extLst>
              <a:ext uri="{FF2B5EF4-FFF2-40B4-BE49-F238E27FC236}">
                <a16:creationId xmlns:a16="http://schemas.microsoft.com/office/drawing/2014/main" id="{AC38551E-3443-4125-9B76-03F9D942F4FC}"/>
              </a:ext>
            </a:extLst>
          </p:cNvPr>
          <p:cNvSpPr/>
          <p:nvPr/>
        </p:nvSpPr>
        <p:spPr bwMode="auto">
          <a:xfrm>
            <a:off x="10416480" y="358562"/>
            <a:ext cx="1656184" cy="1901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a:extLst>
              <a:ext uri="{FF2B5EF4-FFF2-40B4-BE49-F238E27FC236}">
                <a16:creationId xmlns:a16="http://schemas.microsoft.com/office/drawing/2014/main" id="{662BD45A-C9EF-4E85-AB99-E85529D71A35}"/>
              </a:ext>
            </a:extLst>
          </p:cNvPr>
          <p:cNvSpPr/>
          <p:nvPr/>
        </p:nvSpPr>
        <p:spPr bwMode="auto">
          <a:xfrm>
            <a:off x="10467610" y="145167"/>
            <a:ext cx="1610146" cy="646331"/>
          </a:xfrm>
          <a:prstGeom prst="rect">
            <a:avLst/>
          </a:prstGeom>
        </p:spPr>
        <p:txBody>
          <a:bodyPr wrap="square">
            <a:spAutoFit/>
          </a:bodyPr>
          <a:lstStyle/>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The problem</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What is Open Alex</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Use Cases</a:t>
            </a:r>
          </a:p>
        </p:txBody>
      </p:sp>
    </p:spTree>
    <p:extLst>
      <p:ext uri="{BB962C8B-B14F-4D97-AF65-F5344CB8AC3E}">
        <p14:creationId xmlns:p14="http://schemas.microsoft.com/office/powerpoint/2010/main" val="2838550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olo 3"/>
          <p:cNvSpPr txBox="1"/>
          <p:nvPr/>
        </p:nvSpPr>
        <p:spPr bwMode="auto">
          <a:xfrm>
            <a:off x="1523761" y="214546"/>
            <a:ext cx="10436010" cy="64819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3600" dirty="0">
                <a:latin typeface="Tahoma"/>
                <a:ea typeface="Tahoma"/>
                <a:cs typeface="Tahoma"/>
              </a:rPr>
              <a:t>Open Alex</a:t>
            </a:r>
            <a:endParaRPr dirty="0"/>
          </a:p>
          <a:p>
            <a:pPr>
              <a:defRPr/>
            </a:pPr>
            <a:endParaRPr lang="en-US" sz="3600" dirty="0">
              <a:latin typeface="Tahoma"/>
              <a:ea typeface="Tahoma"/>
              <a:cs typeface="Tahoma"/>
            </a:endParaRPr>
          </a:p>
        </p:txBody>
      </p:sp>
      <p:pic>
        <p:nvPicPr>
          <p:cNvPr id="10" name="Immagine 9">
            <a:extLst>
              <a:ext uri="{FF2B5EF4-FFF2-40B4-BE49-F238E27FC236}">
                <a16:creationId xmlns:a16="http://schemas.microsoft.com/office/drawing/2014/main" id="{B7F01DF2-643B-4E86-B936-1EFE8122BDD3}"/>
              </a:ext>
            </a:extLst>
          </p:cNvPr>
          <p:cNvPicPr>
            <a:picLocks noChangeAspect="1"/>
          </p:cNvPicPr>
          <p:nvPr/>
        </p:nvPicPr>
        <p:blipFill>
          <a:blip r:embed="rId3"/>
          <a:stretch>
            <a:fillRect/>
          </a:stretch>
        </p:blipFill>
        <p:spPr bwMode="auto">
          <a:xfrm>
            <a:off x="11402716" y="6564016"/>
            <a:ext cx="769620" cy="274320"/>
          </a:xfrm>
          <a:prstGeom prst="rect">
            <a:avLst/>
          </a:prstGeom>
        </p:spPr>
      </p:pic>
      <p:sp>
        <p:nvSpPr>
          <p:cNvPr id="3" name="Rettangolo 2">
            <a:extLst>
              <a:ext uri="{FF2B5EF4-FFF2-40B4-BE49-F238E27FC236}">
                <a16:creationId xmlns:a16="http://schemas.microsoft.com/office/drawing/2014/main" id="{0BCB0EE3-300F-42DF-8506-2AECAB230A97}"/>
              </a:ext>
            </a:extLst>
          </p:cNvPr>
          <p:cNvSpPr/>
          <p:nvPr/>
        </p:nvSpPr>
        <p:spPr>
          <a:xfrm>
            <a:off x="551384" y="1052736"/>
            <a:ext cx="10851332" cy="4893647"/>
          </a:xfrm>
          <a:prstGeom prst="rect">
            <a:avLst/>
          </a:prstGeom>
        </p:spPr>
        <p:txBody>
          <a:bodyPr wrap="square">
            <a:spAutoFit/>
          </a:bodyPr>
          <a:lstStyle/>
          <a:p>
            <a:r>
              <a:rPr lang="en-GB" sz="3600" b="1" dirty="0">
                <a:latin typeface="Tahoma" panose="020B0604030504040204" pitchFamily="34" charset="0"/>
                <a:ea typeface="Tahoma" panose="020B0604030504040204" pitchFamily="34" charset="0"/>
                <a:cs typeface="Tahoma" panose="020B0604030504040204" pitchFamily="34" charset="0"/>
              </a:rPr>
              <a:t>Why is Open Alex broader than other SKGs?</a:t>
            </a:r>
          </a:p>
          <a:p>
            <a:pPr marL="457200" indent="-457200">
              <a:buFont typeface="Wingdings" panose="05000000000000000000" pitchFamily="2" charset="2"/>
              <a:buChar char="q"/>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q"/>
            </a:pPr>
            <a:r>
              <a:rPr lang="en-GB" sz="2800" dirty="0">
                <a:latin typeface="Tahoma" panose="020B0604030504040204" pitchFamily="34" charset="0"/>
                <a:ea typeface="Tahoma" panose="020B0604030504040204" pitchFamily="34" charset="0"/>
                <a:cs typeface="Tahoma" panose="020B0604030504040204" pitchFamily="34" charset="0"/>
              </a:rPr>
              <a:t>Works: </a:t>
            </a:r>
            <a:r>
              <a:rPr lang="en-GB" sz="2800" dirty="0" err="1">
                <a:latin typeface="Tahoma" panose="020B0604030504040204" pitchFamily="34" charset="0"/>
                <a:ea typeface="Tahoma" panose="020B0604030504040204" pitchFamily="34" charset="0"/>
                <a:cs typeface="Tahoma" panose="020B0604030504040204" pitchFamily="34" charset="0"/>
              </a:rPr>
              <a:t>Crossref</a:t>
            </a:r>
            <a:r>
              <a:rPr lang="en-GB" sz="2800" dirty="0">
                <a:latin typeface="Tahoma" panose="020B0604030504040204" pitchFamily="34" charset="0"/>
                <a:ea typeface="Tahoma" panose="020B0604030504040204" pitchFamily="34" charset="0"/>
                <a:cs typeface="Tahoma" panose="020B0604030504040204" pitchFamily="34" charset="0"/>
              </a:rPr>
              <a:t>: DOI, citations</a:t>
            </a:r>
          </a:p>
          <a:p>
            <a:pPr marL="457200" indent="-457200">
              <a:buFont typeface="Wingdings" panose="05000000000000000000" pitchFamily="2" charset="2"/>
              <a:buChar char="q"/>
            </a:pPr>
            <a:endParaRPr lang="en-GB"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q"/>
            </a:pPr>
            <a:r>
              <a:rPr lang="en-GB" sz="2800" dirty="0">
                <a:latin typeface="Tahoma" panose="020B0604030504040204" pitchFamily="34" charset="0"/>
                <a:ea typeface="Tahoma" panose="020B0604030504040204" pitchFamily="34" charset="0"/>
                <a:cs typeface="Tahoma" panose="020B0604030504040204" pitchFamily="34" charset="0"/>
              </a:rPr>
              <a:t>Authors: ORCID</a:t>
            </a:r>
          </a:p>
          <a:p>
            <a:pPr marL="457200" indent="-457200">
              <a:buFont typeface="Wingdings" panose="05000000000000000000" pitchFamily="2" charset="2"/>
              <a:buChar char="q"/>
            </a:pPr>
            <a:endParaRPr lang="en-GB"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q"/>
            </a:pPr>
            <a:r>
              <a:rPr lang="en-GB" sz="2800" dirty="0">
                <a:latin typeface="Tahoma" panose="020B0604030504040204" pitchFamily="34" charset="0"/>
                <a:ea typeface="Tahoma" panose="020B0604030504040204" pitchFamily="34" charset="0"/>
                <a:cs typeface="Tahoma" panose="020B0604030504040204" pitchFamily="34" charset="0"/>
              </a:rPr>
              <a:t>Journals: ISSN</a:t>
            </a:r>
          </a:p>
          <a:p>
            <a:pPr marL="457200" indent="-457200">
              <a:buFont typeface="Wingdings" panose="05000000000000000000" pitchFamily="2" charset="2"/>
              <a:buChar char="q"/>
            </a:pPr>
            <a:endParaRPr lang="en-GB"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q"/>
            </a:pPr>
            <a:r>
              <a:rPr lang="en-GB" sz="2800" dirty="0">
                <a:latin typeface="Tahoma" panose="020B0604030504040204" pitchFamily="34" charset="0"/>
                <a:ea typeface="Tahoma" panose="020B0604030504040204" pitchFamily="34" charset="0"/>
                <a:cs typeface="Tahoma" panose="020B0604030504040204" pitchFamily="34" charset="0"/>
              </a:rPr>
              <a:t>Institutions: ROR</a:t>
            </a:r>
          </a:p>
          <a:p>
            <a:pPr marL="457200" indent="-457200">
              <a:buFont typeface="Wingdings" panose="05000000000000000000" pitchFamily="2" charset="2"/>
              <a:buChar char="q"/>
            </a:pPr>
            <a:endParaRPr lang="en-GB"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q"/>
            </a:pPr>
            <a:r>
              <a:rPr lang="en-GB" sz="2800" dirty="0">
                <a:latin typeface="Tahoma" panose="020B0604030504040204" pitchFamily="34" charset="0"/>
                <a:ea typeface="Tahoma" panose="020B0604030504040204" pitchFamily="34" charset="0"/>
                <a:cs typeface="Tahoma" panose="020B0604030504040204" pitchFamily="34" charset="0"/>
              </a:rPr>
              <a:t>Concepts: </a:t>
            </a:r>
            <a:r>
              <a:rPr lang="en-GB" sz="2800" dirty="0" err="1">
                <a:latin typeface="Tahoma" panose="020B0604030504040204" pitchFamily="34" charset="0"/>
                <a:ea typeface="Tahoma" panose="020B0604030504040204" pitchFamily="34" charset="0"/>
                <a:cs typeface="Tahoma" panose="020B0604030504040204" pitchFamily="34" charset="0"/>
              </a:rPr>
              <a:t>Wikidata</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Rettangolo 3">
            <a:extLst>
              <a:ext uri="{FF2B5EF4-FFF2-40B4-BE49-F238E27FC236}">
                <a16:creationId xmlns:a16="http://schemas.microsoft.com/office/drawing/2014/main" id="{82D6237A-453F-4B42-B24C-50C73601E6EB}"/>
              </a:ext>
            </a:extLst>
          </p:cNvPr>
          <p:cNvSpPr/>
          <p:nvPr/>
        </p:nvSpPr>
        <p:spPr>
          <a:xfrm>
            <a:off x="8040215" y="1916832"/>
            <a:ext cx="3916167" cy="646331"/>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GB" dirty="0"/>
              <a:t>22M works</a:t>
            </a:r>
          </a:p>
          <a:p>
            <a:r>
              <a:rPr lang="en-GB" dirty="0"/>
              <a:t>⅓ of works are in non-English language</a:t>
            </a:r>
          </a:p>
        </p:txBody>
      </p:sp>
      <p:sp>
        <p:nvSpPr>
          <p:cNvPr id="7" name="Rettangolo 6">
            <a:extLst>
              <a:ext uri="{FF2B5EF4-FFF2-40B4-BE49-F238E27FC236}">
                <a16:creationId xmlns:a16="http://schemas.microsoft.com/office/drawing/2014/main" id="{DF28A6E9-DED9-4790-AAF8-1514858968DE}"/>
              </a:ext>
            </a:extLst>
          </p:cNvPr>
          <p:cNvSpPr/>
          <p:nvPr/>
        </p:nvSpPr>
        <p:spPr bwMode="auto">
          <a:xfrm>
            <a:off x="10416480" y="358562"/>
            <a:ext cx="1656184" cy="1901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a:extLst>
              <a:ext uri="{FF2B5EF4-FFF2-40B4-BE49-F238E27FC236}">
                <a16:creationId xmlns:a16="http://schemas.microsoft.com/office/drawing/2014/main" id="{399EA69D-6665-4247-A3C5-3AA4E890680F}"/>
              </a:ext>
            </a:extLst>
          </p:cNvPr>
          <p:cNvSpPr/>
          <p:nvPr/>
        </p:nvSpPr>
        <p:spPr bwMode="auto">
          <a:xfrm>
            <a:off x="10467610" y="145167"/>
            <a:ext cx="1610146" cy="646331"/>
          </a:xfrm>
          <a:prstGeom prst="rect">
            <a:avLst/>
          </a:prstGeom>
        </p:spPr>
        <p:txBody>
          <a:bodyPr wrap="square">
            <a:spAutoFit/>
          </a:bodyPr>
          <a:lstStyle/>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The problem</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What is Open Alex</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Use Cases</a:t>
            </a:r>
          </a:p>
        </p:txBody>
      </p:sp>
    </p:spTree>
    <p:extLst>
      <p:ext uri="{BB962C8B-B14F-4D97-AF65-F5344CB8AC3E}">
        <p14:creationId xmlns:p14="http://schemas.microsoft.com/office/powerpoint/2010/main" val="3747229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olo 3"/>
          <p:cNvSpPr txBox="1"/>
          <p:nvPr/>
        </p:nvSpPr>
        <p:spPr bwMode="auto">
          <a:xfrm>
            <a:off x="1523761" y="214546"/>
            <a:ext cx="10436010" cy="64819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3600" dirty="0">
                <a:latin typeface="Tahoma"/>
                <a:ea typeface="Tahoma"/>
                <a:cs typeface="Tahoma"/>
              </a:rPr>
              <a:t>Open Alex</a:t>
            </a:r>
            <a:endParaRPr dirty="0"/>
          </a:p>
          <a:p>
            <a:pPr>
              <a:defRPr/>
            </a:pPr>
            <a:endParaRPr lang="en-US" sz="3600" dirty="0">
              <a:latin typeface="Tahoma"/>
              <a:ea typeface="Tahoma"/>
              <a:cs typeface="Tahoma"/>
            </a:endParaRPr>
          </a:p>
        </p:txBody>
      </p:sp>
      <p:sp>
        <p:nvSpPr>
          <p:cNvPr id="2" name="Rettangolo 1">
            <a:extLst>
              <a:ext uri="{FF2B5EF4-FFF2-40B4-BE49-F238E27FC236}">
                <a16:creationId xmlns:a16="http://schemas.microsoft.com/office/drawing/2014/main" id="{8881EF34-5C69-43F8-AFDE-43834A7657D6}"/>
              </a:ext>
            </a:extLst>
          </p:cNvPr>
          <p:cNvSpPr/>
          <p:nvPr/>
        </p:nvSpPr>
        <p:spPr>
          <a:xfrm>
            <a:off x="0" y="925552"/>
            <a:ext cx="12192000" cy="4093428"/>
          </a:xfrm>
          <a:prstGeom prst="rect">
            <a:avLst/>
          </a:prstGeom>
        </p:spPr>
        <p:txBody>
          <a:bodyPr wrap="square">
            <a:spAutoFit/>
          </a:bodyPr>
          <a:lstStyle/>
          <a:p>
            <a:r>
              <a:rPr lang="en-GB" sz="3600" b="1" dirty="0">
                <a:latin typeface="Tahoma" panose="020B0604030504040204" pitchFamily="34" charset="0"/>
                <a:ea typeface="Tahoma" panose="020B0604030504040204" pitchFamily="34" charset="0"/>
                <a:cs typeface="Tahoma" panose="020B0604030504040204" pitchFamily="34" charset="0"/>
              </a:rPr>
              <a:t>Access to Open Alex</a:t>
            </a:r>
          </a:p>
          <a:p>
            <a:endParaRPr lang="en-GB" sz="2800" dirty="0"/>
          </a:p>
          <a:p>
            <a:r>
              <a:rPr lang="en-GB" sz="2800" dirty="0"/>
              <a:t>There are three ways to obtain data from OpenAlex: </a:t>
            </a:r>
          </a:p>
          <a:p>
            <a:endParaRPr lang="en-GB" sz="2800" dirty="0"/>
          </a:p>
          <a:p>
            <a:pPr marL="285750" indent="-285750">
              <a:buFont typeface="Wingdings" panose="05000000000000000000" pitchFamily="2" charset="2"/>
              <a:buChar char="q"/>
            </a:pPr>
            <a:r>
              <a:rPr lang="en-GB" sz="2800" b="1" dirty="0"/>
              <a:t>Full data dump </a:t>
            </a:r>
            <a:r>
              <a:rPr lang="en-GB" sz="2800" dirty="0"/>
              <a:t>(updated fortnightly)</a:t>
            </a:r>
          </a:p>
          <a:p>
            <a:pPr marL="285750" indent="-285750">
              <a:buFont typeface="Wingdings" panose="05000000000000000000" pitchFamily="2" charset="2"/>
              <a:buChar char="q"/>
            </a:pPr>
            <a:r>
              <a:rPr lang="en-GB" sz="2800" b="1" dirty="0"/>
              <a:t>REST API </a:t>
            </a:r>
            <a:r>
              <a:rPr lang="en-GB" sz="2800" dirty="0"/>
              <a:t>(updated daily), </a:t>
            </a:r>
          </a:p>
          <a:p>
            <a:pPr marL="285750" indent="-285750">
              <a:buFont typeface="Wingdings" panose="05000000000000000000" pitchFamily="2" charset="2"/>
              <a:buChar char="q"/>
            </a:pPr>
            <a:r>
              <a:rPr lang="en-GB" sz="2800" b="1" dirty="0"/>
              <a:t>Web-based GUI </a:t>
            </a:r>
            <a:r>
              <a:rPr lang="en-GB" sz="2800" dirty="0"/>
              <a:t>(built on the REST API). </a:t>
            </a:r>
          </a:p>
          <a:p>
            <a:pPr marL="285750" indent="-285750">
              <a:buFont typeface="Wingdings" panose="05000000000000000000" pitchFamily="2" charset="2"/>
              <a:buChar char="q"/>
            </a:pPr>
            <a:endParaRPr lang="en-GB" sz="2800" dirty="0"/>
          </a:p>
          <a:p>
            <a:r>
              <a:rPr lang="en-GB" sz="2800" dirty="0"/>
              <a:t>All these are free and require no registration or permission. </a:t>
            </a:r>
          </a:p>
        </p:txBody>
      </p:sp>
      <p:sp>
        <p:nvSpPr>
          <p:cNvPr id="4" name="Rettangolo 3">
            <a:extLst>
              <a:ext uri="{FF2B5EF4-FFF2-40B4-BE49-F238E27FC236}">
                <a16:creationId xmlns:a16="http://schemas.microsoft.com/office/drawing/2014/main" id="{BB052A31-9B1D-41AB-BABD-A4ABBEE3372B}"/>
              </a:ext>
            </a:extLst>
          </p:cNvPr>
          <p:cNvSpPr/>
          <p:nvPr/>
        </p:nvSpPr>
        <p:spPr bwMode="auto">
          <a:xfrm>
            <a:off x="10416480" y="554708"/>
            <a:ext cx="1656184" cy="1901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ttangolo 4">
            <a:extLst>
              <a:ext uri="{FF2B5EF4-FFF2-40B4-BE49-F238E27FC236}">
                <a16:creationId xmlns:a16="http://schemas.microsoft.com/office/drawing/2014/main" id="{11C1D88C-7706-4A4C-B837-BC2C7244A983}"/>
              </a:ext>
            </a:extLst>
          </p:cNvPr>
          <p:cNvSpPr/>
          <p:nvPr/>
        </p:nvSpPr>
        <p:spPr bwMode="auto">
          <a:xfrm>
            <a:off x="10467610" y="145167"/>
            <a:ext cx="1610146" cy="646331"/>
          </a:xfrm>
          <a:prstGeom prst="rect">
            <a:avLst/>
          </a:prstGeom>
        </p:spPr>
        <p:txBody>
          <a:bodyPr wrap="square">
            <a:spAutoFit/>
          </a:bodyPr>
          <a:lstStyle/>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The problem</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What is Open Alex</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Use Cases</a:t>
            </a:r>
          </a:p>
        </p:txBody>
      </p:sp>
      <p:pic>
        <p:nvPicPr>
          <p:cNvPr id="7" name="Immagine 6">
            <a:extLst>
              <a:ext uri="{FF2B5EF4-FFF2-40B4-BE49-F238E27FC236}">
                <a16:creationId xmlns:a16="http://schemas.microsoft.com/office/drawing/2014/main" id="{57773B45-BF66-4568-A8FF-E564891F11D3}"/>
              </a:ext>
            </a:extLst>
          </p:cNvPr>
          <p:cNvPicPr>
            <a:picLocks noChangeAspect="1"/>
          </p:cNvPicPr>
          <p:nvPr/>
        </p:nvPicPr>
        <p:blipFill>
          <a:blip r:embed="rId3"/>
          <a:stretch>
            <a:fillRect/>
          </a:stretch>
        </p:blipFill>
        <p:spPr bwMode="auto">
          <a:xfrm>
            <a:off x="11402716" y="6564016"/>
            <a:ext cx="769620" cy="274320"/>
          </a:xfrm>
          <a:prstGeom prst="rect">
            <a:avLst/>
          </a:prstGeom>
        </p:spPr>
      </p:pic>
    </p:spTree>
    <p:extLst>
      <p:ext uri="{BB962C8B-B14F-4D97-AF65-F5344CB8AC3E}">
        <p14:creationId xmlns:p14="http://schemas.microsoft.com/office/powerpoint/2010/main" val="2474348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olo 3"/>
          <p:cNvSpPr txBox="1"/>
          <p:nvPr/>
        </p:nvSpPr>
        <p:spPr bwMode="auto">
          <a:xfrm>
            <a:off x="1523761" y="214546"/>
            <a:ext cx="10436010" cy="64819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3600" dirty="0">
                <a:latin typeface="Tahoma"/>
                <a:ea typeface="Tahoma"/>
                <a:cs typeface="Tahoma"/>
              </a:rPr>
              <a:t>Open Alex</a:t>
            </a:r>
            <a:endParaRPr dirty="0"/>
          </a:p>
          <a:p>
            <a:pPr>
              <a:defRPr/>
            </a:pPr>
            <a:endParaRPr lang="en-US" sz="3600" dirty="0">
              <a:latin typeface="Tahoma"/>
              <a:ea typeface="Tahoma"/>
              <a:cs typeface="Tahoma"/>
            </a:endParaRPr>
          </a:p>
        </p:txBody>
      </p:sp>
      <p:sp>
        <p:nvSpPr>
          <p:cNvPr id="2" name="Rettangolo 1">
            <a:extLst>
              <a:ext uri="{FF2B5EF4-FFF2-40B4-BE49-F238E27FC236}">
                <a16:creationId xmlns:a16="http://schemas.microsoft.com/office/drawing/2014/main" id="{BA7A26E8-78A8-48C0-99E7-A7DAA67EB668}"/>
              </a:ext>
            </a:extLst>
          </p:cNvPr>
          <p:cNvSpPr/>
          <p:nvPr/>
        </p:nvSpPr>
        <p:spPr>
          <a:xfrm>
            <a:off x="191344" y="1196752"/>
            <a:ext cx="11665296" cy="4462760"/>
          </a:xfrm>
          <a:prstGeom prst="rect">
            <a:avLst/>
          </a:prstGeom>
        </p:spPr>
        <p:txBody>
          <a:bodyPr wrap="square">
            <a:spAutoFit/>
          </a:bodyPr>
          <a:lstStyle/>
          <a:p>
            <a:r>
              <a:rPr lang="en-GB" sz="3600" b="1" dirty="0">
                <a:latin typeface="Tahoma" panose="020B0604030504040204" pitchFamily="34" charset="0"/>
                <a:ea typeface="Tahoma" panose="020B0604030504040204" pitchFamily="34" charset="0"/>
                <a:cs typeface="Tahoma" panose="020B0604030504040204" pitchFamily="34" charset="0"/>
              </a:rPr>
              <a:t>Work in progress: areas for improvement</a:t>
            </a:r>
          </a:p>
          <a:p>
            <a:pPr marL="285750" indent="-285750">
              <a:buFont typeface="Wingdings" panose="05000000000000000000" pitchFamily="2" charset="2"/>
              <a:buChar char="q"/>
            </a:pPr>
            <a:endParaRPr lang="en-GB" sz="2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pPr>
            <a:r>
              <a:rPr lang="en-GB" sz="2800" dirty="0">
                <a:latin typeface="Tahoma" panose="020B0604030504040204" pitchFamily="34" charset="0"/>
                <a:ea typeface="Tahoma" panose="020B0604030504040204" pitchFamily="34" charset="0"/>
                <a:cs typeface="Tahoma" panose="020B0604030504040204" pitchFamily="34" charset="0"/>
              </a:rPr>
              <a:t>Bias: Bias from sources (mainly </a:t>
            </a:r>
            <a:r>
              <a:rPr lang="en-GB" sz="2800" dirty="0" err="1">
                <a:latin typeface="Tahoma" panose="020B0604030504040204" pitchFamily="34" charset="0"/>
                <a:ea typeface="Tahoma" panose="020B0604030504040204" pitchFamily="34" charset="0"/>
                <a:cs typeface="Tahoma" panose="020B0604030504040204" pitchFamily="34" charset="0"/>
              </a:rPr>
              <a:t>Crossref</a:t>
            </a:r>
            <a:r>
              <a:rPr lang="en-GB" sz="2800" dirty="0">
                <a:latin typeface="Tahoma" panose="020B0604030504040204" pitchFamily="34" charset="0"/>
                <a:ea typeface="Tahoma" panose="020B0604030504040204" pitchFamily="34" charset="0"/>
                <a:cs typeface="Tahoma" panose="020B0604030504040204" pitchFamily="34" charset="0"/>
              </a:rPr>
              <a:t> and MAG). </a:t>
            </a:r>
          </a:p>
          <a:p>
            <a:pPr marL="285750" indent="-285750">
              <a:buFont typeface="Wingdings" panose="05000000000000000000" pitchFamily="2" charset="2"/>
              <a:buChar char="q"/>
            </a:pPr>
            <a:endParaRPr lang="en-GB" sz="28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pPr>
            <a:r>
              <a:rPr lang="en-GB" sz="2800" dirty="0">
                <a:latin typeface="Tahoma" panose="020B0604030504040204" pitchFamily="34" charset="0"/>
                <a:ea typeface="Tahoma" panose="020B0604030504040204" pitchFamily="34" charset="0"/>
                <a:cs typeface="Tahoma" panose="020B0604030504040204" pitchFamily="34" charset="0"/>
              </a:rPr>
              <a:t>Research base: growing.</a:t>
            </a:r>
          </a:p>
          <a:p>
            <a:pPr marL="285750" indent="-285750">
              <a:buFont typeface="Wingdings" panose="05000000000000000000" pitchFamily="2" charset="2"/>
              <a:buChar char="q"/>
            </a:pPr>
            <a:endParaRPr lang="en-GB" sz="28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pPr>
            <a:r>
              <a:rPr lang="en-GB" sz="2800" dirty="0">
                <a:latin typeface="Tahoma" panose="020B0604030504040204" pitchFamily="34" charset="0"/>
                <a:ea typeface="Tahoma" panose="020B0604030504040204" pitchFamily="34" charset="0"/>
                <a:cs typeface="Tahoma" panose="020B0604030504040204" pitchFamily="34" charset="0"/>
              </a:rPr>
              <a:t>Coverage: No patents.</a:t>
            </a:r>
          </a:p>
          <a:p>
            <a:pPr marL="285750" indent="-285750">
              <a:buFont typeface="Wingdings" panose="05000000000000000000" pitchFamily="2" charset="2"/>
              <a:buChar char="q"/>
            </a:pPr>
            <a:endParaRPr lang="en-GB" sz="28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pPr>
            <a:r>
              <a:rPr lang="en-GB" sz="2800" dirty="0">
                <a:latin typeface="Tahoma" panose="020B0604030504040204" pitchFamily="34" charset="0"/>
                <a:ea typeface="Tahoma" panose="020B0604030504040204" pitchFamily="34" charset="0"/>
                <a:cs typeface="Tahoma" panose="020B0604030504040204" pitchFamily="34" charset="0"/>
              </a:rPr>
              <a:t>Stability: still reaching a maturity model (revision of the model is ongoing)</a:t>
            </a:r>
          </a:p>
        </p:txBody>
      </p:sp>
      <p:sp>
        <p:nvSpPr>
          <p:cNvPr id="4" name="Rettangolo 3">
            <a:extLst>
              <a:ext uri="{FF2B5EF4-FFF2-40B4-BE49-F238E27FC236}">
                <a16:creationId xmlns:a16="http://schemas.microsoft.com/office/drawing/2014/main" id="{F3D454B9-4A65-4C57-911E-24CD42D15DA0}"/>
              </a:ext>
            </a:extLst>
          </p:cNvPr>
          <p:cNvSpPr/>
          <p:nvPr/>
        </p:nvSpPr>
        <p:spPr bwMode="auto">
          <a:xfrm>
            <a:off x="10416480" y="554708"/>
            <a:ext cx="1656184" cy="1901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ttangolo 4">
            <a:extLst>
              <a:ext uri="{FF2B5EF4-FFF2-40B4-BE49-F238E27FC236}">
                <a16:creationId xmlns:a16="http://schemas.microsoft.com/office/drawing/2014/main" id="{3F8D06BB-3FE6-428D-949D-88A566A9CE8D}"/>
              </a:ext>
            </a:extLst>
          </p:cNvPr>
          <p:cNvSpPr/>
          <p:nvPr/>
        </p:nvSpPr>
        <p:spPr bwMode="auto">
          <a:xfrm>
            <a:off x="10467610" y="145167"/>
            <a:ext cx="1610146" cy="646331"/>
          </a:xfrm>
          <a:prstGeom prst="rect">
            <a:avLst/>
          </a:prstGeom>
        </p:spPr>
        <p:txBody>
          <a:bodyPr wrap="square">
            <a:spAutoFit/>
          </a:bodyPr>
          <a:lstStyle/>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The problem</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What is Open Alex</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Use Cases</a:t>
            </a:r>
          </a:p>
        </p:txBody>
      </p:sp>
      <p:pic>
        <p:nvPicPr>
          <p:cNvPr id="7" name="Immagine 6">
            <a:extLst>
              <a:ext uri="{FF2B5EF4-FFF2-40B4-BE49-F238E27FC236}">
                <a16:creationId xmlns:a16="http://schemas.microsoft.com/office/drawing/2014/main" id="{05B8C243-3845-41D6-A22E-BBF6CFA83139}"/>
              </a:ext>
            </a:extLst>
          </p:cNvPr>
          <p:cNvPicPr>
            <a:picLocks noChangeAspect="1"/>
          </p:cNvPicPr>
          <p:nvPr/>
        </p:nvPicPr>
        <p:blipFill>
          <a:blip r:embed="rId3"/>
          <a:stretch>
            <a:fillRect/>
          </a:stretch>
        </p:blipFill>
        <p:spPr bwMode="auto">
          <a:xfrm>
            <a:off x="11402716" y="6564016"/>
            <a:ext cx="769620" cy="274320"/>
          </a:xfrm>
          <a:prstGeom prst="rect">
            <a:avLst/>
          </a:prstGeom>
        </p:spPr>
      </p:pic>
    </p:spTree>
    <p:extLst>
      <p:ext uri="{BB962C8B-B14F-4D97-AF65-F5344CB8AC3E}">
        <p14:creationId xmlns:p14="http://schemas.microsoft.com/office/powerpoint/2010/main" val="1617653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Immagine 9">
            <a:extLst>
              <a:ext uri="{FF2B5EF4-FFF2-40B4-BE49-F238E27FC236}">
                <a16:creationId xmlns:a16="http://schemas.microsoft.com/office/drawing/2014/main" id="{B7F01DF2-643B-4E86-B936-1EFE8122BDD3}"/>
              </a:ext>
            </a:extLst>
          </p:cNvPr>
          <p:cNvPicPr>
            <a:picLocks noChangeAspect="1"/>
          </p:cNvPicPr>
          <p:nvPr/>
        </p:nvPicPr>
        <p:blipFill>
          <a:blip r:embed="rId2"/>
          <a:stretch>
            <a:fillRect/>
          </a:stretch>
        </p:blipFill>
        <p:spPr bwMode="auto">
          <a:xfrm>
            <a:off x="11402716" y="6564016"/>
            <a:ext cx="769620" cy="274320"/>
          </a:xfrm>
          <a:prstGeom prst="rect">
            <a:avLst/>
          </a:prstGeom>
        </p:spPr>
      </p:pic>
      <p:sp>
        <p:nvSpPr>
          <p:cNvPr id="4" name="Rettangolo 3">
            <a:extLst>
              <a:ext uri="{FF2B5EF4-FFF2-40B4-BE49-F238E27FC236}">
                <a16:creationId xmlns:a16="http://schemas.microsoft.com/office/drawing/2014/main" id="{30E556BD-992E-415E-96F9-FC80654986FD}"/>
              </a:ext>
            </a:extLst>
          </p:cNvPr>
          <p:cNvSpPr/>
          <p:nvPr/>
        </p:nvSpPr>
        <p:spPr>
          <a:xfrm>
            <a:off x="479376" y="1043444"/>
            <a:ext cx="2060179" cy="584775"/>
          </a:xfrm>
          <a:prstGeom prst="rect">
            <a:avLst/>
          </a:prstGeom>
        </p:spPr>
        <p:txBody>
          <a:bodyPr wrap="none">
            <a:spAutoFit/>
          </a:bodyPr>
          <a:lstStyle/>
          <a:p>
            <a:r>
              <a:rPr lang="en-GB" sz="3200" b="1" dirty="0"/>
              <a:t>Open Alex:</a:t>
            </a:r>
          </a:p>
        </p:txBody>
      </p:sp>
      <p:sp>
        <p:nvSpPr>
          <p:cNvPr id="7" name="Rettangolo 6">
            <a:extLst>
              <a:ext uri="{FF2B5EF4-FFF2-40B4-BE49-F238E27FC236}">
                <a16:creationId xmlns:a16="http://schemas.microsoft.com/office/drawing/2014/main" id="{03CD0731-9355-47C9-A6A0-46B0A51DA25B}"/>
              </a:ext>
            </a:extLst>
          </p:cNvPr>
          <p:cNvSpPr/>
          <p:nvPr/>
        </p:nvSpPr>
        <p:spPr>
          <a:xfrm>
            <a:off x="479376" y="1700808"/>
            <a:ext cx="11233248"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342900" indent="-342900">
              <a:buFont typeface="Wingdings" panose="05000000000000000000" pitchFamily="2" charset="2"/>
              <a:buChar char="q"/>
            </a:pPr>
            <a:r>
              <a:rPr lang="en-GB" sz="2400" dirty="0">
                <a:latin typeface="Tahoma" panose="020B0604030504040204" pitchFamily="34" charset="0"/>
                <a:ea typeface="Tahoma" panose="020B0604030504040204" pitchFamily="34" charset="0"/>
                <a:cs typeface="Tahoma" panose="020B0604030504040204" pitchFamily="34" charset="0"/>
              </a:rPr>
              <a:t>Find number of open access publications UNIMI last 10 years:</a:t>
            </a:r>
            <a:endParaRPr lang="en-GB" dirty="0"/>
          </a:p>
        </p:txBody>
      </p:sp>
      <p:sp>
        <p:nvSpPr>
          <p:cNvPr id="8" name="Titolo 3">
            <a:extLst>
              <a:ext uri="{FF2B5EF4-FFF2-40B4-BE49-F238E27FC236}">
                <a16:creationId xmlns:a16="http://schemas.microsoft.com/office/drawing/2014/main" id="{AB58D3A7-2437-4519-8D34-9CD94F3816D0}"/>
              </a:ext>
            </a:extLst>
          </p:cNvPr>
          <p:cNvSpPr txBox="1"/>
          <p:nvPr/>
        </p:nvSpPr>
        <p:spPr bwMode="auto">
          <a:xfrm>
            <a:off x="1523761" y="214546"/>
            <a:ext cx="10436010" cy="64819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3600" dirty="0">
                <a:latin typeface="Tahoma"/>
                <a:ea typeface="Tahoma"/>
                <a:cs typeface="Tahoma"/>
              </a:rPr>
              <a:t>Querying: some use cases with web access</a:t>
            </a:r>
          </a:p>
        </p:txBody>
      </p:sp>
      <p:sp>
        <p:nvSpPr>
          <p:cNvPr id="11" name="Rettangolo 10">
            <a:extLst>
              <a:ext uri="{FF2B5EF4-FFF2-40B4-BE49-F238E27FC236}">
                <a16:creationId xmlns:a16="http://schemas.microsoft.com/office/drawing/2014/main" id="{B9532BB2-F48F-4E30-8D26-FB8CB986A10F}"/>
              </a:ext>
            </a:extLst>
          </p:cNvPr>
          <p:cNvSpPr/>
          <p:nvPr/>
        </p:nvSpPr>
        <p:spPr bwMode="auto">
          <a:xfrm>
            <a:off x="10416480" y="554708"/>
            <a:ext cx="1656184" cy="1901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ttangolo 11">
            <a:extLst>
              <a:ext uri="{FF2B5EF4-FFF2-40B4-BE49-F238E27FC236}">
                <a16:creationId xmlns:a16="http://schemas.microsoft.com/office/drawing/2014/main" id="{1A6E5258-CB9E-4E27-B363-64D719727473}"/>
              </a:ext>
            </a:extLst>
          </p:cNvPr>
          <p:cNvSpPr/>
          <p:nvPr/>
        </p:nvSpPr>
        <p:spPr bwMode="auto">
          <a:xfrm>
            <a:off x="10467610" y="145167"/>
            <a:ext cx="1610146" cy="646331"/>
          </a:xfrm>
          <a:prstGeom prst="rect">
            <a:avLst/>
          </a:prstGeom>
        </p:spPr>
        <p:txBody>
          <a:bodyPr wrap="square">
            <a:spAutoFit/>
          </a:bodyPr>
          <a:lstStyle/>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The problem</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What is Open Alex</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Use Cases</a:t>
            </a:r>
          </a:p>
        </p:txBody>
      </p:sp>
      <p:sp>
        <p:nvSpPr>
          <p:cNvPr id="2" name="Rettangolo 1">
            <a:extLst>
              <a:ext uri="{FF2B5EF4-FFF2-40B4-BE49-F238E27FC236}">
                <a16:creationId xmlns:a16="http://schemas.microsoft.com/office/drawing/2014/main" id="{F81AD60A-CA88-4E28-91AB-8F6FC0099928}"/>
              </a:ext>
            </a:extLst>
          </p:cNvPr>
          <p:cNvSpPr/>
          <p:nvPr/>
        </p:nvSpPr>
        <p:spPr>
          <a:xfrm>
            <a:off x="479376" y="2690336"/>
            <a:ext cx="11233248" cy="923330"/>
          </a:xfrm>
          <a:prstGeom prst="rect">
            <a:avLst/>
          </a:prstGeom>
        </p:spPr>
        <p:txBody>
          <a:bodyPr wrap="square">
            <a:spAutoFit/>
          </a:bodyPr>
          <a:lstStyle/>
          <a:p>
            <a:r>
              <a:rPr lang="en-GB" dirty="0">
                <a:latin typeface="Tahoma" panose="020B0604030504040204" pitchFamily="34" charset="0"/>
                <a:ea typeface="Tahoma" panose="020B0604030504040204" pitchFamily="34" charset="0"/>
                <a:cs typeface="Tahoma" panose="020B0604030504040204" pitchFamily="34" charset="0"/>
                <a:hlinkClick r:id="rId3"/>
              </a:rPr>
              <a:t>https://openalex.org/works?page=1&amp;filter=open_access.is_oa%3Atrue,authorships.institutions.lineage%3AI189158943,publication_year%3A2013-&amp;group_by=publication_year</a:t>
            </a:r>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3" name="Rettangolo 2">
            <a:extLst>
              <a:ext uri="{FF2B5EF4-FFF2-40B4-BE49-F238E27FC236}">
                <a16:creationId xmlns:a16="http://schemas.microsoft.com/office/drawing/2014/main" id="{D4AA8795-2767-4E53-873E-61DB6F5F38D3}"/>
              </a:ext>
            </a:extLst>
          </p:cNvPr>
          <p:cNvSpPr/>
          <p:nvPr/>
        </p:nvSpPr>
        <p:spPr>
          <a:xfrm>
            <a:off x="473967" y="4459949"/>
            <a:ext cx="11233248" cy="923330"/>
          </a:xfrm>
          <a:prstGeom prst="rect">
            <a:avLst/>
          </a:prstGeom>
        </p:spPr>
        <p:txBody>
          <a:bodyPr wrap="square">
            <a:spAutoFit/>
          </a:bodyPr>
          <a:lstStyle/>
          <a:p>
            <a:r>
              <a:rPr lang="it-IT" dirty="0">
                <a:latin typeface="Tahoma" panose="020B0604030504040204" pitchFamily="34" charset="0"/>
                <a:ea typeface="Tahoma" panose="020B0604030504040204" pitchFamily="34" charset="0"/>
                <a:cs typeface="Tahoma" panose="020B0604030504040204" pitchFamily="34" charset="0"/>
                <a:hlinkClick r:id="rId4"/>
              </a:rPr>
              <a:t>https://openalex.org/works?page=1&amp;filter=open_access.is_oa%3Atrue,publication_year%3A2013-,institutions.country_code%3AIT&amp;group_by=publication_year</a:t>
            </a:r>
            <a:endParaRPr lang="it-IT"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13" name="Rettangolo 12">
            <a:extLst>
              <a:ext uri="{FF2B5EF4-FFF2-40B4-BE49-F238E27FC236}">
                <a16:creationId xmlns:a16="http://schemas.microsoft.com/office/drawing/2014/main" id="{1B7F80EA-8EC6-49B9-B487-501535F1DE34}"/>
              </a:ext>
            </a:extLst>
          </p:cNvPr>
          <p:cNvSpPr/>
          <p:nvPr/>
        </p:nvSpPr>
        <p:spPr bwMode="auto">
          <a:xfrm>
            <a:off x="479376" y="3543399"/>
            <a:ext cx="11233248"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342900" indent="-342900">
              <a:buFont typeface="Wingdings" panose="05000000000000000000" pitchFamily="2" charset="2"/>
              <a:buChar char="q"/>
            </a:pPr>
            <a:r>
              <a:rPr lang="en-GB" sz="2400" dirty="0">
                <a:latin typeface="Tahoma" panose="020B0604030504040204" pitchFamily="34" charset="0"/>
                <a:ea typeface="Tahoma" panose="020B0604030504040204" pitchFamily="34" charset="0"/>
                <a:cs typeface="Tahoma" panose="020B0604030504040204" pitchFamily="34" charset="0"/>
              </a:rPr>
              <a:t>Find number of open access publications ITA last 10 years:</a:t>
            </a:r>
            <a:endParaRPr lang="en-GB" dirty="0"/>
          </a:p>
        </p:txBody>
      </p:sp>
    </p:spTree>
    <p:extLst>
      <p:ext uri="{BB962C8B-B14F-4D97-AF65-F5344CB8AC3E}">
        <p14:creationId xmlns:p14="http://schemas.microsoft.com/office/powerpoint/2010/main" val="49360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Immagine 9">
            <a:extLst>
              <a:ext uri="{FF2B5EF4-FFF2-40B4-BE49-F238E27FC236}">
                <a16:creationId xmlns:a16="http://schemas.microsoft.com/office/drawing/2014/main" id="{B7F01DF2-643B-4E86-B936-1EFE8122BDD3}"/>
              </a:ext>
            </a:extLst>
          </p:cNvPr>
          <p:cNvPicPr>
            <a:picLocks noChangeAspect="1"/>
          </p:cNvPicPr>
          <p:nvPr/>
        </p:nvPicPr>
        <p:blipFill>
          <a:blip r:embed="rId2"/>
          <a:stretch>
            <a:fillRect/>
          </a:stretch>
        </p:blipFill>
        <p:spPr bwMode="auto">
          <a:xfrm>
            <a:off x="11402716" y="6564016"/>
            <a:ext cx="769620" cy="274320"/>
          </a:xfrm>
          <a:prstGeom prst="rect">
            <a:avLst/>
          </a:prstGeom>
        </p:spPr>
      </p:pic>
      <p:sp>
        <p:nvSpPr>
          <p:cNvPr id="4" name="Rettangolo 3">
            <a:extLst>
              <a:ext uri="{FF2B5EF4-FFF2-40B4-BE49-F238E27FC236}">
                <a16:creationId xmlns:a16="http://schemas.microsoft.com/office/drawing/2014/main" id="{30E556BD-992E-415E-96F9-FC80654986FD}"/>
              </a:ext>
            </a:extLst>
          </p:cNvPr>
          <p:cNvSpPr/>
          <p:nvPr/>
        </p:nvSpPr>
        <p:spPr>
          <a:xfrm>
            <a:off x="479376" y="1043444"/>
            <a:ext cx="2060179" cy="584775"/>
          </a:xfrm>
          <a:prstGeom prst="rect">
            <a:avLst/>
          </a:prstGeom>
        </p:spPr>
        <p:txBody>
          <a:bodyPr wrap="none">
            <a:spAutoFit/>
          </a:bodyPr>
          <a:lstStyle/>
          <a:p>
            <a:r>
              <a:rPr lang="en-GB" sz="3200" b="1" dirty="0"/>
              <a:t>Open Alex:</a:t>
            </a:r>
          </a:p>
        </p:txBody>
      </p:sp>
      <p:sp>
        <p:nvSpPr>
          <p:cNvPr id="7" name="Rettangolo 6">
            <a:extLst>
              <a:ext uri="{FF2B5EF4-FFF2-40B4-BE49-F238E27FC236}">
                <a16:creationId xmlns:a16="http://schemas.microsoft.com/office/drawing/2014/main" id="{03CD0731-9355-47C9-A6A0-46B0A51DA25B}"/>
              </a:ext>
            </a:extLst>
          </p:cNvPr>
          <p:cNvSpPr/>
          <p:nvPr/>
        </p:nvSpPr>
        <p:spPr>
          <a:xfrm>
            <a:off x="473967" y="1719599"/>
            <a:ext cx="11233248"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342900" indent="-342900">
              <a:buFont typeface="Wingdings" panose="05000000000000000000" pitchFamily="2" charset="2"/>
              <a:buChar char="q"/>
            </a:pPr>
            <a:r>
              <a:rPr lang="it-IT" sz="2400" dirty="0" err="1">
                <a:latin typeface="Tahoma" panose="020B0604030504040204" pitchFamily="34" charset="0"/>
                <a:ea typeface="Tahoma" panose="020B0604030504040204" pitchFamily="34" charset="0"/>
                <a:cs typeface="Tahoma" panose="020B0604030504040204" pitchFamily="34" charset="0"/>
              </a:rPr>
              <a:t>Find</a:t>
            </a:r>
            <a:r>
              <a:rPr lang="it-IT" sz="2400" dirty="0">
                <a:latin typeface="Tahoma" panose="020B0604030504040204" pitchFamily="34" charset="0"/>
                <a:ea typeface="Tahoma" panose="020B0604030504040204" pitchFamily="34" charset="0"/>
                <a:cs typeface="Tahoma" panose="020B0604030504040204" pitchFamily="34" charset="0"/>
              </a:rPr>
              <a:t> </a:t>
            </a:r>
            <a:r>
              <a:rPr lang="it-IT" sz="2400" dirty="0" err="1">
                <a:latin typeface="Tahoma" panose="020B0604030504040204" pitchFamily="34" charset="0"/>
                <a:ea typeface="Tahoma" panose="020B0604030504040204" pitchFamily="34" charset="0"/>
                <a:cs typeface="Tahoma" panose="020B0604030504040204" pitchFamily="34" charset="0"/>
              </a:rPr>
              <a:t>number</a:t>
            </a:r>
            <a:r>
              <a:rPr lang="it-IT" sz="2400" dirty="0">
                <a:latin typeface="Tahoma" panose="020B0604030504040204" pitchFamily="34" charset="0"/>
                <a:ea typeface="Tahoma" panose="020B0604030504040204" pitchFamily="34" charset="0"/>
                <a:cs typeface="Tahoma" panose="020B0604030504040204" pitchFamily="34" charset="0"/>
              </a:rPr>
              <a:t> of open access UNIMI </a:t>
            </a:r>
            <a:r>
              <a:rPr lang="it-IT" sz="2400" dirty="0" err="1">
                <a:latin typeface="Tahoma" panose="020B0604030504040204" pitchFamily="34" charset="0"/>
                <a:ea typeface="Tahoma" panose="020B0604030504040204" pitchFamily="34" charset="0"/>
                <a:cs typeface="Tahoma" panose="020B0604030504040204" pitchFamily="34" charset="0"/>
              </a:rPr>
              <a:t>publications</a:t>
            </a:r>
            <a:r>
              <a:rPr lang="it-IT" sz="2400" dirty="0">
                <a:latin typeface="Tahoma" panose="020B0604030504040204" pitchFamily="34" charset="0"/>
                <a:ea typeface="Tahoma" panose="020B0604030504040204" pitchFamily="34" charset="0"/>
                <a:cs typeface="Tahoma" panose="020B0604030504040204" pitchFamily="34" charset="0"/>
              </a:rPr>
              <a:t> last 10 </a:t>
            </a:r>
            <a:r>
              <a:rPr lang="it-IT" sz="2400" dirty="0" err="1">
                <a:latin typeface="Tahoma" panose="020B0604030504040204" pitchFamily="34" charset="0"/>
                <a:ea typeface="Tahoma" panose="020B0604030504040204" pitchFamily="34" charset="0"/>
                <a:cs typeface="Tahoma" panose="020B0604030504040204" pitchFamily="34" charset="0"/>
              </a:rPr>
              <a:t>years</a:t>
            </a:r>
            <a:r>
              <a:rPr lang="it-IT" sz="2400" dirty="0">
                <a:latin typeface="Tahoma" panose="020B0604030504040204" pitchFamily="34" charset="0"/>
                <a:ea typeface="Tahoma" panose="020B0604030504040204" pitchFamily="34" charset="0"/>
                <a:cs typeface="Tahoma" panose="020B0604030504040204" pitchFamily="34" charset="0"/>
              </a:rPr>
              <a:t> </a:t>
            </a:r>
            <a:r>
              <a:rPr lang="it-IT" sz="2400" dirty="0" err="1">
                <a:latin typeface="Tahoma" panose="020B0604030504040204" pitchFamily="34" charset="0"/>
                <a:ea typeface="Tahoma" panose="020B0604030504040204" pitchFamily="34" charset="0"/>
                <a:cs typeface="Tahoma" panose="020B0604030504040204" pitchFamily="34" charset="0"/>
              </a:rPr>
              <a:t>grouped</a:t>
            </a:r>
            <a:r>
              <a:rPr lang="it-IT" sz="2400" dirty="0">
                <a:latin typeface="Tahoma" panose="020B0604030504040204" pitchFamily="34" charset="0"/>
                <a:ea typeface="Tahoma" panose="020B0604030504040204" pitchFamily="34" charset="0"/>
                <a:cs typeface="Tahoma" panose="020B0604030504040204" pitchFamily="34" charset="0"/>
              </a:rPr>
              <a:t> by SDG</a:t>
            </a:r>
            <a:endParaRPr lang="en-GB" dirty="0"/>
          </a:p>
        </p:txBody>
      </p:sp>
      <p:sp>
        <p:nvSpPr>
          <p:cNvPr id="11" name="Rettangolo 10">
            <a:extLst>
              <a:ext uri="{FF2B5EF4-FFF2-40B4-BE49-F238E27FC236}">
                <a16:creationId xmlns:a16="http://schemas.microsoft.com/office/drawing/2014/main" id="{B9532BB2-F48F-4E30-8D26-FB8CB986A10F}"/>
              </a:ext>
            </a:extLst>
          </p:cNvPr>
          <p:cNvSpPr/>
          <p:nvPr/>
        </p:nvSpPr>
        <p:spPr bwMode="auto">
          <a:xfrm>
            <a:off x="10416480" y="554708"/>
            <a:ext cx="1656184" cy="1901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ttangolo 11">
            <a:extLst>
              <a:ext uri="{FF2B5EF4-FFF2-40B4-BE49-F238E27FC236}">
                <a16:creationId xmlns:a16="http://schemas.microsoft.com/office/drawing/2014/main" id="{1A6E5258-CB9E-4E27-B363-64D719727473}"/>
              </a:ext>
            </a:extLst>
          </p:cNvPr>
          <p:cNvSpPr/>
          <p:nvPr/>
        </p:nvSpPr>
        <p:spPr bwMode="auto">
          <a:xfrm>
            <a:off x="10467610" y="145167"/>
            <a:ext cx="1610146" cy="646331"/>
          </a:xfrm>
          <a:prstGeom prst="rect">
            <a:avLst/>
          </a:prstGeom>
        </p:spPr>
        <p:txBody>
          <a:bodyPr wrap="square">
            <a:spAutoFit/>
          </a:bodyPr>
          <a:lstStyle/>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The problem</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What is Open Alex</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Use Cases</a:t>
            </a:r>
          </a:p>
        </p:txBody>
      </p:sp>
      <p:sp>
        <p:nvSpPr>
          <p:cNvPr id="2" name="Rettangolo 1">
            <a:extLst>
              <a:ext uri="{FF2B5EF4-FFF2-40B4-BE49-F238E27FC236}">
                <a16:creationId xmlns:a16="http://schemas.microsoft.com/office/drawing/2014/main" id="{F81AD60A-CA88-4E28-91AB-8F6FC0099928}"/>
              </a:ext>
            </a:extLst>
          </p:cNvPr>
          <p:cNvSpPr/>
          <p:nvPr/>
        </p:nvSpPr>
        <p:spPr>
          <a:xfrm>
            <a:off x="473967" y="2527174"/>
            <a:ext cx="11233248" cy="923330"/>
          </a:xfrm>
          <a:prstGeom prst="rect">
            <a:avLst/>
          </a:prstGeom>
        </p:spPr>
        <p:txBody>
          <a:bodyPr wrap="square">
            <a:spAutoFit/>
          </a:bodyPr>
          <a:lstStyle/>
          <a:p>
            <a:r>
              <a:rPr lang="en-GB" dirty="0">
                <a:latin typeface="Tahoma" panose="020B0604030504040204" pitchFamily="34" charset="0"/>
                <a:ea typeface="Tahoma" panose="020B0604030504040204" pitchFamily="34" charset="0"/>
                <a:cs typeface="Tahoma" panose="020B0604030504040204" pitchFamily="34" charset="0"/>
                <a:hlinkClick r:id="rId3"/>
              </a:rPr>
              <a:t>https://openalex.org/works?page=1&amp;filter=open_access.is_oa%3Atrue,authorships.institutions.lineage%3AI189158943,publication_year%3A2013-&amp;group_by=sustainable_development_goals.id</a:t>
            </a:r>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Rettangolo 2">
            <a:extLst>
              <a:ext uri="{FF2B5EF4-FFF2-40B4-BE49-F238E27FC236}">
                <a16:creationId xmlns:a16="http://schemas.microsoft.com/office/drawing/2014/main" id="{D4AA8795-2767-4E53-873E-61DB6F5F38D3}"/>
              </a:ext>
            </a:extLst>
          </p:cNvPr>
          <p:cNvSpPr/>
          <p:nvPr/>
        </p:nvSpPr>
        <p:spPr>
          <a:xfrm>
            <a:off x="473967" y="4459949"/>
            <a:ext cx="11233248" cy="2031325"/>
          </a:xfrm>
          <a:prstGeom prst="rect">
            <a:avLst/>
          </a:prstGeom>
        </p:spPr>
        <p:txBody>
          <a:bodyPr wrap="square">
            <a:spAutoFit/>
          </a:bodyPr>
          <a:lstStyle/>
          <a:p>
            <a:r>
              <a:rPr lang="it-IT" dirty="0">
                <a:latin typeface="Tahoma" panose="020B0604030504040204" pitchFamily="34" charset="0"/>
                <a:ea typeface="Tahoma" panose="020B0604030504040204" pitchFamily="34" charset="0"/>
                <a:cs typeface="Tahoma" panose="020B0604030504040204" pitchFamily="34" charset="0"/>
                <a:hlinkClick r:id="rId4"/>
              </a:rPr>
              <a:t>https://openalex.org/works?page=1&amp;filter=authorships.institutions.lineage%3AI189158943,publication_year%3A2019-,open_access.is_oa%3Atrue,default.search%3Acovid%2019</a:t>
            </a:r>
            <a:endParaRPr lang="it-IT" dirty="0">
              <a:latin typeface="Tahoma" panose="020B0604030504040204" pitchFamily="34" charset="0"/>
              <a:ea typeface="Tahoma" panose="020B0604030504040204" pitchFamily="34" charset="0"/>
              <a:cs typeface="Tahoma" panose="020B0604030504040204" pitchFamily="34" charset="0"/>
            </a:endParaRPr>
          </a:p>
          <a:p>
            <a:endParaRPr lang="it-IT" dirty="0">
              <a:latin typeface="Tahoma" panose="020B0604030504040204" pitchFamily="34" charset="0"/>
              <a:ea typeface="Tahoma" panose="020B0604030504040204" pitchFamily="34" charset="0"/>
              <a:cs typeface="Tahoma" panose="020B0604030504040204" pitchFamily="34" charset="0"/>
            </a:endParaRPr>
          </a:p>
          <a:p>
            <a:r>
              <a:rPr lang="it-IT" dirty="0">
                <a:latin typeface="Tahoma" panose="020B0604030504040204" pitchFamily="34" charset="0"/>
                <a:ea typeface="Tahoma" panose="020B0604030504040204" pitchFamily="34" charset="0"/>
                <a:cs typeface="Tahoma" panose="020B0604030504040204" pitchFamily="34" charset="0"/>
              </a:rPr>
              <a:t>Or via API: </a:t>
            </a:r>
          </a:p>
          <a:p>
            <a:r>
              <a:rPr lang="en-GB" dirty="0">
                <a:latin typeface="Tahoma" panose="020B0604030504040204" pitchFamily="34" charset="0"/>
                <a:ea typeface="Tahoma" panose="020B0604030504040204" pitchFamily="34" charset="0"/>
                <a:cs typeface="Tahoma" panose="020B0604030504040204" pitchFamily="34" charset="0"/>
                <a:hlinkClick r:id="rId5"/>
              </a:rPr>
              <a:t>https://api.openalex.org/works?page=1&amp;filter=open_access.is_oa:true,authorships.institutions.lineage:I189158943,default.search:covid+19,publication_year:2019-</a:t>
            </a:r>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13" name="Rettangolo 12">
            <a:extLst>
              <a:ext uri="{FF2B5EF4-FFF2-40B4-BE49-F238E27FC236}">
                <a16:creationId xmlns:a16="http://schemas.microsoft.com/office/drawing/2014/main" id="{1B7F80EA-8EC6-49B9-B487-501535F1DE34}"/>
              </a:ext>
            </a:extLst>
          </p:cNvPr>
          <p:cNvSpPr/>
          <p:nvPr/>
        </p:nvSpPr>
        <p:spPr bwMode="auto">
          <a:xfrm>
            <a:off x="479376" y="3543399"/>
            <a:ext cx="11233248"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342900" indent="-342900">
              <a:buFont typeface="Wingdings" panose="05000000000000000000" pitchFamily="2" charset="2"/>
              <a:buChar char="q"/>
            </a:pPr>
            <a:r>
              <a:rPr lang="it-IT" sz="2400" dirty="0" err="1">
                <a:latin typeface="Tahoma" panose="020B0604030504040204" pitchFamily="34" charset="0"/>
                <a:ea typeface="Tahoma" panose="020B0604030504040204" pitchFamily="34" charset="0"/>
                <a:cs typeface="Tahoma" panose="020B0604030504040204" pitchFamily="34" charset="0"/>
              </a:rPr>
              <a:t>Find</a:t>
            </a:r>
            <a:r>
              <a:rPr lang="it-IT" sz="2400" dirty="0">
                <a:latin typeface="Tahoma" panose="020B0604030504040204" pitchFamily="34" charset="0"/>
                <a:ea typeface="Tahoma" panose="020B0604030504040204" pitchFamily="34" charset="0"/>
                <a:cs typeface="Tahoma" panose="020B0604030504040204" pitchFamily="34" charset="0"/>
              </a:rPr>
              <a:t> </a:t>
            </a:r>
            <a:r>
              <a:rPr lang="it-IT" sz="2400" dirty="0" err="1">
                <a:latin typeface="Tahoma" panose="020B0604030504040204" pitchFamily="34" charset="0"/>
                <a:ea typeface="Tahoma" panose="020B0604030504040204" pitchFamily="34" charset="0"/>
                <a:cs typeface="Tahoma" panose="020B0604030504040204" pitchFamily="34" charset="0"/>
              </a:rPr>
              <a:t>number</a:t>
            </a:r>
            <a:r>
              <a:rPr lang="it-IT" sz="2400" dirty="0">
                <a:latin typeface="Tahoma" panose="020B0604030504040204" pitchFamily="34" charset="0"/>
                <a:ea typeface="Tahoma" panose="020B0604030504040204" pitchFamily="34" charset="0"/>
                <a:cs typeface="Tahoma" panose="020B0604030504040204" pitchFamily="34" charset="0"/>
              </a:rPr>
              <a:t> of open access UNIMI on COVID 19 last 4 </a:t>
            </a:r>
            <a:r>
              <a:rPr lang="it-IT" sz="2400" dirty="0" err="1">
                <a:latin typeface="Tahoma" panose="020B0604030504040204" pitchFamily="34" charset="0"/>
                <a:ea typeface="Tahoma" panose="020B0604030504040204" pitchFamily="34" charset="0"/>
                <a:cs typeface="Tahoma" panose="020B0604030504040204" pitchFamily="34" charset="0"/>
              </a:rPr>
              <a:t>years</a:t>
            </a:r>
            <a:r>
              <a:rPr lang="it-IT" sz="2400" dirty="0">
                <a:latin typeface="Tahoma" panose="020B0604030504040204" pitchFamily="34" charset="0"/>
                <a:ea typeface="Tahoma" panose="020B0604030504040204" pitchFamily="34" charset="0"/>
                <a:cs typeface="Tahoma" panose="020B0604030504040204" pitchFamily="34" charset="0"/>
              </a:rPr>
              <a:t> (</a:t>
            </a:r>
            <a:r>
              <a:rPr lang="it-IT" sz="2400" dirty="0" err="1">
                <a:latin typeface="Tahoma" panose="020B0604030504040204" pitchFamily="34" charset="0"/>
                <a:ea typeface="Tahoma" panose="020B0604030504040204" pitchFamily="34" charset="0"/>
                <a:cs typeface="Tahoma" panose="020B0604030504040204" pitchFamily="34" charset="0"/>
              </a:rPr>
              <a:t>since</a:t>
            </a:r>
            <a:r>
              <a:rPr lang="it-IT" sz="2400" dirty="0">
                <a:latin typeface="Tahoma" panose="020B0604030504040204" pitchFamily="34" charset="0"/>
                <a:ea typeface="Tahoma" panose="020B0604030504040204" pitchFamily="34" charset="0"/>
                <a:cs typeface="Tahoma" panose="020B0604030504040204" pitchFamily="34" charset="0"/>
              </a:rPr>
              <a:t> 2019)</a:t>
            </a:r>
            <a:endParaRPr lang="en-GB" dirty="0"/>
          </a:p>
        </p:txBody>
      </p:sp>
      <p:sp>
        <p:nvSpPr>
          <p:cNvPr id="14" name="Titolo 3">
            <a:extLst>
              <a:ext uri="{FF2B5EF4-FFF2-40B4-BE49-F238E27FC236}">
                <a16:creationId xmlns:a16="http://schemas.microsoft.com/office/drawing/2014/main" id="{250EC125-7041-4D18-A16B-7487DBDD5B54}"/>
              </a:ext>
            </a:extLst>
          </p:cNvPr>
          <p:cNvSpPr txBox="1"/>
          <p:nvPr/>
        </p:nvSpPr>
        <p:spPr bwMode="auto">
          <a:xfrm>
            <a:off x="1523761" y="214546"/>
            <a:ext cx="10436010" cy="64819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3600" dirty="0">
                <a:latin typeface="Tahoma"/>
                <a:ea typeface="Tahoma"/>
                <a:cs typeface="Tahoma"/>
              </a:rPr>
              <a:t>Querying: some use cases with web access</a:t>
            </a:r>
          </a:p>
        </p:txBody>
      </p:sp>
    </p:spTree>
    <p:extLst>
      <p:ext uri="{BB962C8B-B14F-4D97-AF65-F5344CB8AC3E}">
        <p14:creationId xmlns:p14="http://schemas.microsoft.com/office/powerpoint/2010/main" val="3082713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Immagine 9">
            <a:extLst>
              <a:ext uri="{FF2B5EF4-FFF2-40B4-BE49-F238E27FC236}">
                <a16:creationId xmlns:a16="http://schemas.microsoft.com/office/drawing/2014/main" id="{B7F01DF2-643B-4E86-B936-1EFE8122BDD3}"/>
              </a:ext>
            </a:extLst>
          </p:cNvPr>
          <p:cNvPicPr>
            <a:picLocks noChangeAspect="1"/>
          </p:cNvPicPr>
          <p:nvPr/>
        </p:nvPicPr>
        <p:blipFill>
          <a:blip r:embed="rId2"/>
          <a:stretch>
            <a:fillRect/>
          </a:stretch>
        </p:blipFill>
        <p:spPr bwMode="auto">
          <a:xfrm>
            <a:off x="11402716" y="6564016"/>
            <a:ext cx="769620" cy="274320"/>
          </a:xfrm>
          <a:prstGeom prst="rect">
            <a:avLst/>
          </a:prstGeom>
        </p:spPr>
      </p:pic>
      <p:sp>
        <p:nvSpPr>
          <p:cNvPr id="4" name="Rettangolo 3">
            <a:extLst>
              <a:ext uri="{FF2B5EF4-FFF2-40B4-BE49-F238E27FC236}">
                <a16:creationId xmlns:a16="http://schemas.microsoft.com/office/drawing/2014/main" id="{30E556BD-992E-415E-96F9-FC80654986FD}"/>
              </a:ext>
            </a:extLst>
          </p:cNvPr>
          <p:cNvSpPr/>
          <p:nvPr/>
        </p:nvSpPr>
        <p:spPr>
          <a:xfrm>
            <a:off x="479376" y="1043444"/>
            <a:ext cx="2060179" cy="584775"/>
          </a:xfrm>
          <a:prstGeom prst="rect">
            <a:avLst/>
          </a:prstGeom>
        </p:spPr>
        <p:txBody>
          <a:bodyPr wrap="none">
            <a:spAutoFit/>
          </a:bodyPr>
          <a:lstStyle/>
          <a:p>
            <a:r>
              <a:rPr lang="en-GB" sz="3200" b="1" dirty="0"/>
              <a:t>Open Alex:</a:t>
            </a:r>
          </a:p>
        </p:txBody>
      </p:sp>
      <p:sp>
        <p:nvSpPr>
          <p:cNvPr id="7" name="Rettangolo 6">
            <a:extLst>
              <a:ext uri="{FF2B5EF4-FFF2-40B4-BE49-F238E27FC236}">
                <a16:creationId xmlns:a16="http://schemas.microsoft.com/office/drawing/2014/main" id="{03CD0731-9355-47C9-A6A0-46B0A51DA25B}"/>
              </a:ext>
            </a:extLst>
          </p:cNvPr>
          <p:cNvSpPr/>
          <p:nvPr/>
        </p:nvSpPr>
        <p:spPr>
          <a:xfrm>
            <a:off x="479376" y="1700808"/>
            <a:ext cx="11233248"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342900" indent="-342900">
              <a:buFont typeface="Wingdings" panose="05000000000000000000" pitchFamily="2" charset="2"/>
              <a:buChar char="q"/>
            </a:pPr>
            <a:r>
              <a:rPr lang="en-GB" sz="2400" dirty="0">
                <a:latin typeface="Tahoma" panose="020B0604030504040204" pitchFamily="34" charset="0"/>
                <a:ea typeface="Tahoma" panose="020B0604030504040204" pitchFamily="34" charset="0"/>
                <a:cs typeface="Tahoma" panose="020B0604030504040204" pitchFamily="34" charset="0"/>
              </a:rPr>
              <a:t>Find all works </a:t>
            </a:r>
            <a:r>
              <a:rPr lang="it-IT" sz="2400" dirty="0">
                <a:latin typeface="Tahoma" panose="020B0604030504040204" pitchFamily="34" charset="0"/>
                <a:ea typeface="Tahoma" panose="020B0604030504040204" pitchFamily="34" charset="0"/>
                <a:cs typeface="Tahoma" panose="020B0604030504040204" pitchFamily="34" charset="0"/>
              </a:rPr>
              <a:t>I</a:t>
            </a:r>
            <a:r>
              <a:rPr lang="en-GB" sz="2400" dirty="0">
                <a:latin typeface="Tahoma" panose="020B0604030504040204" pitchFamily="34" charset="0"/>
                <a:ea typeface="Tahoma" panose="020B0604030504040204" pitchFamily="34" charset="0"/>
                <a:cs typeface="Tahoma" panose="020B0604030504040204" pitchFamily="34" charset="0"/>
              </a:rPr>
              <a:t>n 2022 from </a:t>
            </a:r>
            <a:r>
              <a:rPr lang="en-GB" sz="2400" dirty="0" err="1">
                <a:latin typeface="Tahoma" panose="020B0604030504040204" pitchFamily="34" charset="0"/>
                <a:ea typeface="Tahoma" panose="020B0604030504040204" pitchFamily="34" charset="0"/>
                <a:cs typeface="Tahoma" panose="020B0604030504040204" pitchFamily="34" charset="0"/>
              </a:rPr>
              <a:t>institutions.ror:https</a:t>
            </a:r>
            <a:r>
              <a:rPr lang="en-GB" sz="2400" dirty="0">
                <a:latin typeface="Tahoma" panose="020B0604030504040204" pitchFamily="34" charset="0"/>
                <a:ea typeface="Tahoma" panose="020B0604030504040204" pitchFamily="34" charset="0"/>
                <a:cs typeface="Tahoma" panose="020B0604030504040204" pitchFamily="34" charset="0"/>
              </a:rPr>
              <a:t>://ror.org/00wjc7c48 (University di Milano)</a:t>
            </a:r>
          </a:p>
        </p:txBody>
      </p:sp>
      <p:sp>
        <p:nvSpPr>
          <p:cNvPr id="9" name="Rettangolo 8">
            <a:extLst>
              <a:ext uri="{FF2B5EF4-FFF2-40B4-BE49-F238E27FC236}">
                <a16:creationId xmlns:a16="http://schemas.microsoft.com/office/drawing/2014/main" id="{C5FE3CE6-A11C-43AC-83EA-657FAAF6787E}"/>
              </a:ext>
            </a:extLst>
          </p:cNvPr>
          <p:cNvSpPr/>
          <p:nvPr/>
        </p:nvSpPr>
        <p:spPr bwMode="auto">
          <a:xfrm>
            <a:off x="479376" y="3886016"/>
            <a:ext cx="11233248"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342900" indent="-342900">
              <a:buFont typeface="Wingdings" panose="05000000000000000000" pitchFamily="2" charset="2"/>
              <a:buChar char="q"/>
            </a:pPr>
            <a:r>
              <a:rPr lang="en-GB" sz="2400" dirty="0">
                <a:solidFill>
                  <a:schemeClr val="lt1"/>
                </a:solidFill>
                <a:latin typeface="Tahoma" panose="020B0604030504040204" pitchFamily="34" charset="0"/>
                <a:ea typeface="Tahoma" panose="020B0604030504040204" pitchFamily="34" charset="0"/>
                <a:cs typeface="Tahoma" panose="020B0604030504040204" pitchFamily="34" charset="0"/>
              </a:rPr>
              <a:t>Find all works </a:t>
            </a:r>
            <a:r>
              <a:rPr lang="it-IT" sz="2400" dirty="0">
                <a:solidFill>
                  <a:schemeClr val="lt1"/>
                </a:solidFill>
                <a:latin typeface="Tahoma" panose="020B0604030504040204" pitchFamily="34" charset="0"/>
                <a:ea typeface="Tahoma" panose="020B0604030504040204" pitchFamily="34" charset="0"/>
                <a:cs typeface="Tahoma" panose="020B0604030504040204" pitchFamily="34" charset="0"/>
              </a:rPr>
              <a:t>I</a:t>
            </a:r>
            <a:r>
              <a:rPr lang="en-GB" sz="2400" dirty="0">
                <a:solidFill>
                  <a:schemeClr val="lt1"/>
                </a:solidFill>
                <a:latin typeface="Tahoma" panose="020B0604030504040204" pitchFamily="34" charset="0"/>
                <a:ea typeface="Tahoma" panose="020B0604030504040204" pitchFamily="34" charset="0"/>
                <a:cs typeface="Tahoma" panose="020B0604030504040204" pitchFamily="34" charset="0"/>
              </a:rPr>
              <a:t>n 2022 from </a:t>
            </a:r>
            <a:r>
              <a:rPr lang="en-GB" sz="2400" dirty="0" err="1">
                <a:solidFill>
                  <a:schemeClr val="lt1"/>
                </a:solidFill>
                <a:latin typeface="Tahoma" panose="020B0604030504040204" pitchFamily="34" charset="0"/>
                <a:ea typeface="Tahoma" panose="020B0604030504040204" pitchFamily="34" charset="0"/>
                <a:cs typeface="Tahoma" panose="020B0604030504040204" pitchFamily="34" charset="0"/>
              </a:rPr>
              <a:t>institutions.ror:https</a:t>
            </a:r>
            <a:r>
              <a:rPr lang="en-GB" sz="2400" dirty="0">
                <a:solidFill>
                  <a:schemeClr val="lt1"/>
                </a:solidFill>
                <a:latin typeface="Tahoma" panose="020B0604030504040204" pitchFamily="34" charset="0"/>
                <a:ea typeface="Tahoma" panose="020B0604030504040204" pitchFamily="34" charset="0"/>
                <a:cs typeface="Tahoma" panose="020B0604030504040204" pitchFamily="34" charset="0"/>
              </a:rPr>
              <a:t>://ror.org/00wjc7c48 (University di Milano)  with search words climate change</a:t>
            </a:r>
          </a:p>
        </p:txBody>
      </p:sp>
      <p:sp>
        <p:nvSpPr>
          <p:cNvPr id="8" name="Titolo 3">
            <a:extLst>
              <a:ext uri="{FF2B5EF4-FFF2-40B4-BE49-F238E27FC236}">
                <a16:creationId xmlns:a16="http://schemas.microsoft.com/office/drawing/2014/main" id="{AB58D3A7-2437-4519-8D34-9CD94F3816D0}"/>
              </a:ext>
            </a:extLst>
          </p:cNvPr>
          <p:cNvSpPr txBox="1"/>
          <p:nvPr/>
        </p:nvSpPr>
        <p:spPr bwMode="auto">
          <a:xfrm>
            <a:off x="1523761" y="214546"/>
            <a:ext cx="10436010" cy="64819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3600">
                <a:latin typeface="Tahoma"/>
                <a:ea typeface="Tahoma"/>
                <a:cs typeface="Tahoma"/>
              </a:rPr>
              <a:t>Querying: some use cases with REST API</a:t>
            </a:r>
          </a:p>
        </p:txBody>
      </p:sp>
      <p:sp>
        <p:nvSpPr>
          <p:cNvPr id="11" name="Rettangolo 10">
            <a:extLst>
              <a:ext uri="{FF2B5EF4-FFF2-40B4-BE49-F238E27FC236}">
                <a16:creationId xmlns:a16="http://schemas.microsoft.com/office/drawing/2014/main" id="{B9532BB2-F48F-4E30-8D26-FB8CB986A10F}"/>
              </a:ext>
            </a:extLst>
          </p:cNvPr>
          <p:cNvSpPr/>
          <p:nvPr/>
        </p:nvSpPr>
        <p:spPr bwMode="auto">
          <a:xfrm>
            <a:off x="10416480" y="554708"/>
            <a:ext cx="1656184" cy="1901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ttangolo 11">
            <a:extLst>
              <a:ext uri="{FF2B5EF4-FFF2-40B4-BE49-F238E27FC236}">
                <a16:creationId xmlns:a16="http://schemas.microsoft.com/office/drawing/2014/main" id="{1A6E5258-CB9E-4E27-B363-64D719727473}"/>
              </a:ext>
            </a:extLst>
          </p:cNvPr>
          <p:cNvSpPr/>
          <p:nvPr/>
        </p:nvSpPr>
        <p:spPr bwMode="auto">
          <a:xfrm>
            <a:off x="10467610" y="145167"/>
            <a:ext cx="1610146" cy="646331"/>
          </a:xfrm>
          <a:prstGeom prst="rect">
            <a:avLst/>
          </a:prstGeom>
        </p:spPr>
        <p:txBody>
          <a:bodyPr wrap="square">
            <a:spAutoFit/>
          </a:bodyPr>
          <a:lstStyle/>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The problem</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What is Open Alex</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Use Cases</a:t>
            </a:r>
          </a:p>
        </p:txBody>
      </p:sp>
      <p:sp>
        <p:nvSpPr>
          <p:cNvPr id="2" name="Rettangolo 1">
            <a:extLst>
              <a:ext uri="{FF2B5EF4-FFF2-40B4-BE49-F238E27FC236}">
                <a16:creationId xmlns:a16="http://schemas.microsoft.com/office/drawing/2014/main" id="{F81AD60A-CA88-4E28-91AB-8F6FC0099928}"/>
              </a:ext>
            </a:extLst>
          </p:cNvPr>
          <p:cNvSpPr/>
          <p:nvPr/>
        </p:nvSpPr>
        <p:spPr>
          <a:xfrm>
            <a:off x="479376" y="2690336"/>
            <a:ext cx="11233248" cy="923330"/>
          </a:xfrm>
          <a:prstGeom prst="rect">
            <a:avLst/>
          </a:prstGeom>
        </p:spPr>
        <p:txBody>
          <a:bodyPr wrap="square">
            <a:spAutoFit/>
          </a:bodyPr>
          <a:lstStyle/>
          <a:p>
            <a:r>
              <a:rPr lang="en-GB" dirty="0">
                <a:latin typeface="Tahoma" panose="020B0604030504040204" pitchFamily="34" charset="0"/>
                <a:ea typeface="Tahoma" panose="020B0604030504040204" pitchFamily="34" charset="0"/>
                <a:cs typeface="Tahoma" panose="020B0604030504040204" pitchFamily="34" charset="0"/>
                <a:hlinkClick r:id="rId3"/>
              </a:rPr>
              <a:t>https://api.openalex.org/works?filter=institutions.ror:</a:t>
            </a:r>
            <a:r>
              <a:rPr lang="en-GB" b="1" dirty="0">
                <a:latin typeface="Tahoma" panose="020B0604030504040204" pitchFamily="34" charset="0"/>
                <a:ea typeface="Tahoma" panose="020B0604030504040204" pitchFamily="34" charset="0"/>
                <a:cs typeface="Tahoma" panose="020B0604030504040204" pitchFamily="34" charset="0"/>
                <a:hlinkClick r:id="rId3"/>
              </a:rPr>
              <a:t>https://ror.org/00wjc7c48</a:t>
            </a:r>
            <a:r>
              <a:rPr lang="en-GB" dirty="0">
                <a:latin typeface="Tahoma" panose="020B0604030504040204" pitchFamily="34" charset="0"/>
                <a:ea typeface="Tahoma" panose="020B0604030504040204" pitchFamily="34" charset="0"/>
                <a:cs typeface="Tahoma" panose="020B0604030504040204" pitchFamily="34" charset="0"/>
                <a:hlinkClick r:id="rId3"/>
              </a:rPr>
              <a:t>,publication_year:</a:t>
            </a:r>
            <a:r>
              <a:rPr lang="en-GB" b="1" dirty="0">
                <a:latin typeface="Tahoma" panose="020B0604030504040204" pitchFamily="34" charset="0"/>
                <a:ea typeface="Tahoma" panose="020B0604030504040204" pitchFamily="34" charset="0"/>
                <a:cs typeface="Tahoma" panose="020B0604030504040204" pitchFamily="34" charset="0"/>
                <a:hlinkClick r:id="rId3"/>
              </a:rPr>
              <a:t>2022</a:t>
            </a:r>
            <a:r>
              <a:rPr lang="en-GB" dirty="0">
                <a:latin typeface="Tahoma" panose="020B0604030504040204" pitchFamily="34" charset="0"/>
                <a:ea typeface="Tahoma" panose="020B0604030504040204" pitchFamily="34" charset="0"/>
                <a:cs typeface="Tahoma" panose="020B0604030504040204" pitchFamily="34" charset="0"/>
                <a:hlinkClick r:id="rId3"/>
              </a:rPr>
              <a:t>&amp;mailto=name.surname@unimi.it</a:t>
            </a:r>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3" name="Rettangolo 2">
            <a:extLst>
              <a:ext uri="{FF2B5EF4-FFF2-40B4-BE49-F238E27FC236}">
                <a16:creationId xmlns:a16="http://schemas.microsoft.com/office/drawing/2014/main" id="{D4AA8795-2767-4E53-873E-61DB6F5F38D3}"/>
              </a:ext>
            </a:extLst>
          </p:cNvPr>
          <p:cNvSpPr/>
          <p:nvPr/>
        </p:nvSpPr>
        <p:spPr>
          <a:xfrm>
            <a:off x="479376" y="5173795"/>
            <a:ext cx="11233248" cy="923330"/>
          </a:xfrm>
          <a:prstGeom prst="rect">
            <a:avLst/>
          </a:prstGeom>
        </p:spPr>
        <p:txBody>
          <a:bodyPr wrap="square">
            <a:spAutoFit/>
          </a:bodyPr>
          <a:lstStyle/>
          <a:p>
            <a:r>
              <a:rPr lang="en-GB" dirty="0">
                <a:latin typeface="Tahoma" panose="020B0604030504040204" pitchFamily="34" charset="0"/>
                <a:ea typeface="Tahoma" panose="020B0604030504040204" pitchFamily="34" charset="0"/>
                <a:cs typeface="Tahoma" panose="020B0604030504040204" pitchFamily="34" charset="0"/>
                <a:hlinkClick r:id="rId4"/>
              </a:rPr>
              <a:t>https://api.openalex.org/works?filter=institutions.ror:</a:t>
            </a:r>
            <a:r>
              <a:rPr lang="en-GB" b="1" dirty="0">
                <a:latin typeface="Tahoma" panose="020B0604030504040204" pitchFamily="34" charset="0"/>
                <a:ea typeface="Tahoma" panose="020B0604030504040204" pitchFamily="34" charset="0"/>
                <a:cs typeface="Tahoma" panose="020B0604030504040204" pitchFamily="34" charset="0"/>
                <a:hlinkClick r:id="rId4"/>
              </a:rPr>
              <a:t>https://ror.org/00wjc7c48</a:t>
            </a:r>
            <a:r>
              <a:rPr lang="en-GB" dirty="0">
                <a:latin typeface="Tahoma" panose="020B0604030504040204" pitchFamily="34" charset="0"/>
                <a:ea typeface="Tahoma" panose="020B0604030504040204" pitchFamily="34" charset="0"/>
                <a:cs typeface="Tahoma" panose="020B0604030504040204" pitchFamily="34" charset="0"/>
                <a:hlinkClick r:id="rId4"/>
              </a:rPr>
              <a:t>,publication_year:</a:t>
            </a:r>
            <a:r>
              <a:rPr lang="en-GB" b="1" dirty="0">
                <a:latin typeface="Tahoma" panose="020B0604030504040204" pitchFamily="34" charset="0"/>
                <a:ea typeface="Tahoma" panose="020B0604030504040204" pitchFamily="34" charset="0"/>
                <a:cs typeface="Tahoma" panose="020B0604030504040204" pitchFamily="34" charset="0"/>
                <a:hlinkClick r:id="rId4"/>
              </a:rPr>
              <a:t>2022</a:t>
            </a:r>
            <a:r>
              <a:rPr lang="en-GB" dirty="0">
                <a:latin typeface="Tahoma" panose="020B0604030504040204" pitchFamily="34" charset="0"/>
                <a:ea typeface="Tahoma" panose="020B0604030504040204" pitchFamily="34" charset="0"/>
                <a:cs typeface="Tahoma" panose="020B0604030504040204" pitchFamily="34" charset="0"/>
                <a:hlinkClick r:id="rId4"/>
              </a:rPr>
              <a:t>&amp;search=climate%20change&amp;mailto=name.surname@unimi.it</a:t>
            </a:r>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5074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436" name="Rectangle 7"/>
          <p:cNvSpPr>
            <a:spLocks noGrp="1" noChangeAspect="1" noChangeArrowheads="1"/>
          </p:cNvSpPr>
          <p:nvPr>
            <p:ph sz="quarter" idx="4294967295"/>
          </p:nvPr>
        </p:nvSpPr>
        <p:spPr bwMode="auto">
          <a:xfrm>
            <a:off x="0" y="1465263"/>
            <a:ext cx="10056440" cy="3821112"/>
          </a:xfrm>
          <a:prstGeom prst="rect">
            <a:avLst/>
          </a:prstGeom>
        </p:spPr>
        <p:txBody>
          <a:bodyPr>
            <a:noAutofit/>
          </a:bodyPr>
          <a:lstStyle/>
          <a:p>
            <a:pPr marL="0" indent="0">
              <a:buNone/>
              <a:defRPr/>
            </a:pPr>
            <a:r>
              <a:rPr lang="en-US" sz="3600" b="1" dirty="0">
                <a:latin typeface="Tahoma" panose="020B0604030504040204" pitchFamily="34" charset="0"/>
                <a:ea typeface="Tahoma" panose="020B0604030504040204" pitchFamily="34" charset="0"/>
                <a:cs typeface="Tahoma" panose="020B0604030504040204" pitchFamily="34" charset="0"/>
              </a:rPr>
              <a:t>Contents</a:t>
            </a:r>
            <a:endParaRPr sz="3600" dirty="0">
              <a:latin typeface="Tahoma" panose="020B0604030504040204" pitchFamily="34" charset="0"/>
              <a:ea typeface="Tahoma" panose="020B0604030504040204" pitchFamily="34" charset="0"/>
              <a:cs typeface="Tahoma" panose="020B0604030504040204" pitchFamily="34" charset="0"/>
            </a:endParaRPr>
          </a:p>
          <a:p>
            <a:pPr marL="0" indent="0">
              <a:buNone/>
              <a:defRPr/>
            </a:pPr>
            <a:endParaRPr lang="en-US" sz="3200" dirty="0">
              <a:latin typeface="Tahoma" panose="020B0604030504040204" pitchFamily="34" charset="0"/>
              <a:ea typeface="Tahoma" panose="020B0604030504040204" pitchFamily="34" charset="0"/>
              <a:cs typeface="Tahoma" panose="020B0604030504040204" pitchFamily="34" charset="0"/>
            </a:endParaRPr>
          </a:p>
          <a:p>
            <a:pPr>
              <a:buFont typeface="Wingdings"/>
              <a:buChar char="q"/>
              <a:defRPr/>
            </a:pPr>
            <a:r>
              <a:rPr lang="en-US" dirty="0">
                <a:latin typeface="Tahoma" panose="020B0604030504040204" pitchFamily="34" charset="0"/>
                <a:ea typeface="Tahoma" panose="020B0604030504040204" pitchFamily="34" charset="0"/>
                <a:cs typeface="Tahoma" panose="020B0604030504040204" pitchFamily="34" charset="0"/>
              </a:rPr>
              <a:t>The problem of independent authoritative research metadata repository</a:t>
            </a:r>
          </a:p>
          <a:p>
            <a:pPr marL="0" indent="0">
              <a:buNone/>
              <a:defRPr/>
            </a:pPr>
            <a:endParaRPr dirty="0">
              <a:latin typeface="Tahoma" panose="020B0604030504040204" pitchFamily="34" charset="0"/>
              <a:ea typeface="Tahoma" panose="020B0604030504040204" pitchFamily="34" charset="0"/>
              <a:cs typeface="Tahoma" panose="020B0604030504040204" pitchFamily="34" charset="0"/>
            </a:endParaRPr>
          </a:p>
          <a:p>
            <a:pPr>
              <a:buFont typeface="Wingdings"/>
              <a:buChar char="q"/>
              <a:defRPr/>
            </a:pPr>
            <a:r>
              <a:rPr lang="en-US" dirty="0">
                <a:latin typeface="Tahoma" panose="020B0604030504040204" pitchFamily="34" charset="0"/>
                <a:ea typeface="Tahoma" panose="020B0604030504040204" pitchFamily="34" charset="0"/>
                <a:cs typeface="Tahoma" panose="020B0604030504040204" pitchFamily="34" charset="0"/>
              </a:rPr>
              <a:t>What is OpenAlex: is OpenAlex a community tool? </a:t>
            </a:r>
          </a:p>
          <a:p>
            <a:pPr>
              <a:buFont typeface="Wingdings"/>
              <a:buChar char="q"/>
              <a:defRPr/>
            </a:pPr>
            <a:endParaRPr dirty="0">
              <a:latin typeface="Tahoma" panose="020B0604030504040204" pitchFamily="34" charset="0"/>
              <a:ea typeface="Tahoma" panose="020B0604030504040204" pitchFamily="34" charset="0"/>
              <a:cs typeface="Tahoma" panose="020B0604030504040204" pitchFamily="34" charset="0"/>
            </a:endParaRPr>
          </a:p>
          <a:p>
            <a:pPr>
              <a:buFont typeface="Wingdings"/>
              <a:buChar char="q"/>
              <a:defRPr/>
            </a:pPr>
            <a:r>
              <a:rPr lang="en-US" dirty="0">
                <a:latin typeface="Tahoma" panose="020B0604030504040204" pitchFamily="34" charset="0"/>
                <a:ea typeface="Tahoma" panose="020B0604030504040204" pitchFamily="34" charset="0"/>
                <a:cs typeface="Tahoma" panose="020B0604030504040204" pitchFamily="34" charset="0"/>
              </a:rPr>
              <a:t>Use Cases</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6" name="Titolo 3"/>
          <p:cNvSpPr txBox="1"/>
          <p:nvPr/>
        </p:nvSpPr>
        <p:spPr bwMode="auto">
          <a:xfrm>
            <a:off x="1523761" y="214546"/>
            <a:ext cx="10436010" cy="64819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3600" dirty="0">
                <a:latin typeface="Tahoma"/>
                <a:ea typeface="Tahoma"/>
                <a:cs typeface="Tahoma"/>
              </a:rPr>
              <a:t>Monitoring data</a:t>
            </a:r>
            <a:endParaRPr dirty="0"/>
          </a:p>
          <a:p>
            <a:pPr>
              <a:defRPr/>
            </a:pPr>
            <a:endParaRPr lang="en-US" sz="3600" dirty="0">
              <a:latin typeface="Tahoma"/>
              <a:ea typeface="Tahoma"/>
              <a:cs typeface="Tahoma"/>
            </a:endParaRPr>
          </a:p>
        </p:txBody>
      </p:sp>
      <p:pic>
        <p:nvPicPr>
          <p:cNvPr id="7" name="Immagine 6">
            <a:extLst>
              <a:ext uri="{FF2B5EF4-FFF2-40B4-BE49-F238E27FC236}">
                <a16:creationId xmlns:a16="http://schemas.microsoft.com/office/drawing/2014/main" id="{C261B595-0C8C-46BC-9888-398CA2A83E41}"/>
              </a:ext>
            </a:extLst>
          </p:cNvPr>
          <p:cNvPicPr>
            <a:picLocks noChangeAspect="1"/>
          </p:cNvPicPr>
          <p:nvPr/>
        </p:nvPicPr>
        <p:blipFill>
          <a:blip r:embed="rId3"/>
          <a:stretch>
            <a:fillRect/>
          </a:stretch>
        </p:blipFill>
        <p:spPr bwMode="auto">
          <a:xfrm>
            <a:off x="11402716" y="6564016"/>
            <a:ext cx="769620" cy="2743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Immagine 9">
            <a:extLst>
              <a:ext uri="{FF2B5EF4-FFF2-40B4-BE49-F238E27FC236}">
                <a16:creationId xmlns:a16="http://schemas.microsoft.com/office/drawing/2014/main" id="{B7F01DF2-643B-4E86-B936-1EFE8122BDD3}"/>
              </a:ext>
            </a:extLst>
          </p:cNvPr>
          <p:cNvPicPr>
            <a:picLocks noChangeAspect="1"/>
          </p:cNvPicPr>
          <p:nvPr/>
        </p:nvPicPr>
        <p:blipFill>
          <a:blip r:embed="rId2"/>
          <a:stretch>
            <a:fillRect/>
          </a:stretch>
        </p:blipFill>
        <p:spPr bwMode="auto">
          <a:xfrm>
            <a:off x="11402716" y="6564016"/>
            <a:ext cx="769620" cy="274320"/>
          </a:xfrm>
          <a:prstGeom prst="rect">
            <a:avLst/>
          </a:prstGeom>
        </p:spPr>
      </p:pic>
      <p:sp>
        <p:nvSpPr>
          <p:cNvPr id="4" name="Rettangolo 3">
            <a:extLst>
              <a:ext uri="{FF2B5EF4-FFF2-40B4-BE49-F238E27FC236}">
                <a16:creationId xmlns:a16="http://schemas.microsoft.com/office/drawing/2014/main" id="{30E556BD-992E-415E-96F9-FC80654986FD}"/>
              </a:ext>
            </a:extLst>
          </p:cNvPr>
          <p:cNvSpPr/>
          <p:nvPr/>
        </p:nvSpPr>
        <p:spPr>
          <a:xfrm>
            <a:off x="479376" y="1043444"/>
            <a:ext cx="10408619" cy="584775"/>
          </a:xfrm>
          <a:prstGeom prst="rect">
            <a:avLst/>
          </a:prstGeom>
        </p:spPr>
        <p:txBody>
          <a:bodyPr wrap="none">
            <a:spAutoFit/>
          </a:bodyPr>
          <a:lstStyle/>
          <a:p>
            <a:r>
              <a:rPr lang="en-GB" sz="3200" b="1" dirty="0"/>
              <a:t>Open Alex: some experiences with REST API  (Green metrics)</a:t>
            </a:r>
          </a:p>
        </p:txBody>
      </p:sp>
      <p:sp>
        <p:nvSpPr>
          <p:cNvPr id="7" name="Rettangolo 6">
            <a:extLst>
              <a:ext uri="{FF2B5EF4-FFF2-40B4-BE49-F238E27FC236}">
                <a16:creationId xmlns:a16="http://schemas.microsoft.com/office/drawing/2014/main" id="{03CD0731-9355-47C9-A6A0-46B0A51DA25B}"/>
              </a:ext>
            </a:extLst>
          </p:cNvPr>
          <p:cNvSpPr/>
          <p:nvPr/>
        </p:nvSpPr>
        <p:spPr>
          <a:xfrm>
            <a:off x="767408" y="2106175"/>
            <a:ext cx="10729192" cy="120032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342900" indent="-342900">
              <a:buFont typeface="Wingdings" panose="05000000000000000000" pitchFamily="2" charset="2"/>
              <a:buChar char="q"/>
            </a:pPr>
            <a:r>
              <a:rPr lang="en-GB" sz="2400" dirty="0">
                <a:solidFill>
                  <a:schemeClr val="lt1"/>
                </a:solidFill>
                <a:latin typeface="Tahoma" panose="020B0604030504040204" pitchFamily="34" charset="0"/>
                <a:ea typeface="Tahoma" panose="020B0604030504040204" pitchFamily="34" charset="0"/>
                <a:cs typeface="Tahoma" panose="020B0604030504040204" pitchFamily="34" charset="0"/>
              </a:rPr>
              <a:t>Find all works </a:t>
            </a:r>
            <a:r>
              <a:rPr lang="it-IT" sz="2400" dirty="0">
                <a:solidFill>
                  <a:schemeClr val="lt1"/>
                </a:solidFill>
                <a:latin typeface="Tahoma" panose="020B0604030504040204" pitchFamily="34" charset="0"/>
                <a:ea typeface="Tahoma" panose="020B0604030504040204" pitchFamily="34" charset="0"/>
                <a:cs typeface="Tahoma" panose="020B0604030504040204" pitchFamily="34" charset="0"/>
              </a:rPr>
              <a:t>I</a:t>
            </a:r>
            <a:r>
              <a:rPr lang="en-GB" sz="2400" dirty="0">
                <a:solidFill>
                  <a:schemeClr val="lt1"/>
                </a:solidFill>
                <a:latin typeface="Tahoma" panose="020B0604030504040204" pitchFamily="34" charset="0"/>
                <a:ea typeface="Tahoma" panose="020B0604030504040204" pitchFamily="34" charset="0"/>
                <a:cs typeface="Tahoma" panose="020B0604030504040204" pitchFamily="34" charset="0"/>
              </a:rPr>
              <a:t>n 2022 from </a:t>
            </a:r>
            <a:r>
              <a:rPr lang="en-GB" sz="2400" dirty="0" err="1">
                <a:solidFill>
                  <a:schemeClr val="lt1"/>
                </a:solidFill>
                <a:latin typeface="Tahoma" panose="020B0604030504040204" pitchFamily="34" charset="0"/>
                <a:ea typeface="Tahoma" panose="020B0604030504040204" pitchFamily="34" charset="0"/>
                <a:cs typeface="Tahoma" panose="020B0604030504040204" pitchFamily="34" charset="0"/>
              </a:rPr>
              <a:t>institutions.ror:https</a:t>
            </a:r>
            <a:r>
              <a:rPr lang="en-GB" sz="2400" dirty="0">
                <a:solidFill>
                  <a:schemeClr val="lt1"/>
                </a:solidFill>
                <a:latin typeface="Tahoma" panose="020B0604030504040204" pitchFamily="34" charset="0"/>
                <a:ea typeface="Tahoma" panose="020B0604030504040204" pitchFamily="34" charset="0"/>
                <a:cs typeface="Tahoma" panose="020B0604030504040204" pitchFamily="34" charset="0"/>
              </a:rPr>
              <a:t>://ror.org/00wjc7c48 (University di Milano) with search words green, sustainability, environment, circular economy, renewable energy,  climate change, organic, agroecology</a:t>
            </a:r>
          </a:p>
        </p:txBody>
      </p:sp>
      <p:sp>
        <p:nvSpPr>
          <p:cNvPr id="8" name="Titolo 3">
            <a:extLst>
              <a:ext uri="{FF2B5EF4-FFF2-40B4-BE49-F238E27FC236}">
                <a16:creationId xmlns:a16="http://schemas.microsoft.com/office/drawing/2014/main" id="{80BCB87F-9C81-46A8-A865-35D4B738A297}"/>
              </a:ext>
            </a:extLst>
          </p:cNvPr>
          <p:cNvSpPr txBox="1"/>
          <p:nvPr/>
        </p:nvSpPr>
        <p:spPr bwMode="auto">
          <a:xfrm>
            <a:off x="1523761" y="214546"/>
            <a:ext cx="10436010" cy="64819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it-IT" sz="3600" dirty="0" err="1">
                <a:latin typeface="Tahoma"/>
                <a:ea typeface="Tahoma"/>
                <a:cs typeface="Tahoma"/>
              </a:rPr>
              <a:t>Querying</a:t>
            </a:r>
            <a:r>
              <a:rPr lang="it-IT" sz="3600" dirty="0">
                <a:latin typeface="Tahoma"/>
                <a:ea typeface="Tahoma"/>
                <a:cs typeface="Tahoma"/>
              </a:rPr>
              <a:t> data</a:t>
            </a:r>
          </a:p>
        </p:txBody>
      </p:sp>
      <p:sp>
        <p:nvSpPr>
          <p:cNvPr id="6" name="Rettangolo 5">
            <a:extLst>
              <a:ext uri="{FF2B5EF4-FFF2-40B4-BE49-F238E27FC236}">
                <a16:creationId xmlns:a16="http://schemas.microsoft.com/office/drawing/2014/main" id="{A40A25D9-AEEC-4DE5-AADE-E2F26DF9A3DF}"/>
              </a:ext>
            </a:extLst>
          </p:cNvPr>
          <p:cNvSpPr/>
          <p:nvPr/>
        </p:nvSpPr>
        <p:spPr bwMode="auto">
          <a:xfrm>
            <a:off x="10416480" y="554708"/>
            <a:ext cx="1656184" cy="1901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8">
            <a:extLst>
              <a:ext uri="{FF2B5EF4-FFF2-40B4-BE49-F238E27FC236}">
                <a16:creationId xmlns:a16="http://schemas.microsoft.com/office/drawing/2014/main" id="{FDBB9166-6825-4984-9F97-96E04AF950C4}"/>
              </a:ext>
            </a:extLst>
          </p:cNvPr>
          <p:cNvSpPr/>
          <p:nvPr/>
        </p:nvSpPr>
        <p:spPr bwMode="auto">
          <a:xfrm>
            <a:off x="10467610" y="145167"/>
            <a:ext cx="1610146" cy="646331"/>
          </a:xfrm>
          <a:prstGeom prst="rect">
            <a:avLst/>
          </a:prstGeom>
        </p:spPr>
        <p:txBody>
          <a:bodyPr wrap="square">
            <a:spAutoFit/>
          </a:bodyPr>
          <a:lstStyle/>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The problem</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What is Open Alex</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Use Cases</a:t>
            </a:r>
          </a:p>
        </p:txBody>
      </p:sp>
      <p:sp>
        <p:nvSpPr>
          <p:cNvPr id="2" name="Rettangolo 1">
            <a:extLst>
              <a:ext uri="{FF2B5EF4-FFF2-40B4-BE49-F238E27FC236}">
                <a16:creationId xmlns:a16="http://schemas.microsoft.com/office/drawing/2014/main" id="{E2579AE1-BBD8-4282-9AA6-B2F6FA487292}"/>
              </a:ext>
            </a:extLst>
          </p:cNvPr>
          <p:cNvSpPr/>
          <p:nvPr/>
        </p:nvSpPr>
        <p:spPr>
          <a:xfrm>
            <a:off x="767408" y="4077072"/>
            <a:ext cx="10729192" cy="1754326"/>
          </a:xfrm>
          <a:prstGeom prst="rect">
            <a:avLst/>
          </a:prstGeom>
        </p:spPr>
        <p:txBody>
          <a:bodyPr wrap="square">
            <a:spAutoFit/>
          </a:bodyPr>
          <a:lstStyle/>
          <a:p>
            <a:r>
              <a:rPr lang="en-GB" dirty="0">
                <a:latin typeface="Tahoma" panose="020B0604030504040204" pitchFamily="34" charset="0"/>
                <a:ea typeface="Tahoma" panose="020B0604030504040204" pitchFamily="34" charset="0"/>
                <a:cs typeface="Tahoma" panose="020B0604030504040204" pitchFamily="34" charset="0"/>
              </a:rPr>
              <a:t>https://api.openalex.org/works?filter=institutions.ror:https://ror.org/00wjc7c48,publication_year:2022&amp;search=green%20OR%20sustainability%20OR%20environment%20OR%20circular%20economy%20OR%20renewable%20energy%20OR%20climate%20change%20OR%20organic%20OR%20agroecology&amp;mailto=name.surname@unimi.it</a:t>
            </a:r>
            <a:r>
              <a:rPr lang="it-IT" dirty="0">
                <a:latin typeface="Tahoma" panose="020B0604030504040204" pitchFamily="34" charset="0"/>
                <a:ea typeface="Tahoma" panose="020B0604030504040204" pitchFamily="34" charset="0"/>
                <a:cs typeface="Tahoma" panose="020B0604030504040204" pitchFamily="34" charset="0"/>
              </a:rPr>
              <a:t>   </a:t>
            </a:r>
          </a:p>
          <a:p>
            <a:endParaRPr lang="it-IT"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hlinkClick r:id="rId3"/>
              </a:rPr>
              <a:t>Link</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92534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98374B03-D458-4C3B-989A-67CB0D4A096E}"/>
              </a:ext>
            </a:extLst>
          </p:cNvPr>
          <p:cNvSpPr/>
          <p:nvPr/>
        </p:nvSpPr>
        <p:spPr bwMode="auto">
          <a:xfrm>
            <a:off x="10416480" y="554708"/>
            <a:ext cx="1656184" cy="1901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a:extLst>
              <a:ext uri="{FF2B5EF4-FFF2-40B4-BE49-F238E27FC236}">
                <a16:creationId xmlns:a16="http://schemas.microsoft.com/office/drawing/2014/main" id="{8DF31C56-20DF-4B85-963B-BD9E7ABFE82C}"/>
              </a:ext>
            </a:extLst>
          </p:cNvPr>
          <p:cNvSpPr/>
          <p:nvPr/>
        </p:nvSpPr>
        <p:spPr bwMode="auto">
          <a:xfrm>
            <a:off x="10467610" y="145167"/>
            <a:ext cx="1610146" cy="646331"/>
          </a:xfrm>
          <a:prstGeom prst="rect">
            <a:avLst/>
          </a:prstGeom>
        </p:spPr>
        <p:txBody>
          <a:bodyPr wrap="square">
            <a:spAutoFit/>
          </a:bodyPr>
          <a:lstStyle/>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The problem</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What is Open Alex</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Use Cases</a:t>
            </a:r>
          </a:p>
        </p:txBody>
      </p:sp>
      <p:pic>
        <p:nvPicPr>
          <p:cNvPr id="2" name="Immagine 1">
            <a:extLst>
              <a:ext uri="{FF2B5EF4-FFF2-40B4-BE49-F238E27FC236}">
                <a16:creationId xmlns:a16="http://schemas.microsoft.com/office/drawing/2014/main" id="{77D6FC3C-030E-4C92-A13B-C93DD49BCF27}"/>
              </a:ext>
            </a:extLst>
          </p:cNvPr>
          <p:cNvPicPr>
            <a:picLocks noChangeAspect="1"/>
          </p:cNvPicPr>
          <p:nvPr/>
        </p:nvPicPr>
        <p:blipFill>
          <a:blip r:embed="rId2"/>
          <a:stretch>
            <a:fillRect/>
          </a:stretch>
        </p:blipFill>
        <p:spPr>
          <a:xfrm>
            <a:off x="119336" y="951317"/>
            <a:ext cx="3482380" cy="5744864"/>
          </a:xfrm>
          <a:prstGeom prst="rect">
            <a:avLst/>
          </a:prstGeom>
        </p:spPr>
      </p:pic>
      <p:sp>
        <p:nvSpPr>
          <p:cNvPr id="4" name="Rettangolo 3">
            <a:extLst>
              <a:ext uri="{FF2B5EF4-FFF2-40B4-BE49-F238E27FC236}">
                <a16:creationId xmlns:a16="http://schemas.microsoft.com/office/drawing/2014/main" id="{A9BA13F3-DDD0-4846-A5AE-E986D498F7CF}"/>
              </a:ext>
            </a:extLst>
          </p:cNvPr>
          <p:cNvSpPr/>
          <p:nvPr/>
        </p:nvSpPr>
        <p:spPr>
          <a:xfrm>
            <a:off x="2783632" y="2060848"/>
            <a:ext cx="9058804" cy="120032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342900" indent="-342900">
              <a:buFont typeface="Wingdings" panose="05000000000000000000" pitchFamily="2" charset="2"/>
              <a:buChar char="q"/>
            </a:pPr>
            <a:r>
              <a:rPr lang="en-GB" sz="2400" dirty="0">
                <a:latin typeface="Tahoma" panose="020B0604030504040204" pitchFamily="34" charset="0"/>
                <a:ea typeface="Tahoma" panose="020B0604030504040204" pitchFamily="34" charset="0"/>
                <a:cs typeface="Tahoma" panose="020B0604030504040204" pitchFamily="34" charset="0"/>
              </a:rPr>
              <a:t>Find </a:t>
            </a:r>
            <a:r>
              <a:rPr lang="it-IT" sz="2400" dirty="0">
                <a:latin typeface="Tahoma" panose="020B0604030504040204" pitchFamily="34" charset="0"/>
                <a:ea typeface="Tahoma" panose="020B0604030504040204" pitchFamily="34" charset="0"/>
                <a:cs typeface="Tahoma" panose="020B0604030504040204" pitchFamily="34" charset="0"/>
              </a:rPr>
              <a:t>UNIMI </a:t>
            </a:r>
            <a:r>
              <a:rPr lang="it-IT" sz="2400" dirty="0" err="1">
                <a:latin typeface="Tahoma" panose="020B0604030504040204" pitchFamily="34" charset="0"/>
                <a:ea typeface="Tahoma" panose="020B0604030504040204" pitchFamily="34" charset="0"/>
                <a:cs typeface="Tahoma" panose="020B0604030504040204" pitchFamily="34" charset="0"/>
              </a:rPr>
              <a:t>gold</a:t>
            </a:r>
            <a:r>
              <a:rPr lang="it-IT" sz="2400" dirty="0">
                <a:latin typeface="Tahoma" panose="020B0604030504040204" pitchFamily="34" charset="0"/>
                <a:ea typeface="Tahoma" panose="020B0604030504040204" pitchFamily="34" charset="0"/>
                <a:cs typeface="Tahoma" panose="020B0604030504040204" pitchFamily="34" charset="0"/>
              </a:rPr>
              <a:t> green </a:t>
            </a:r>
            <a:r>
              <a:rPr lang="it-IT" sz="2400" dirty="0" err="1">
                <a:latin typeface="Tahoma" panose="020B0604030504040204" pitchFamily="34" charset="0"/>
                <a:ea typeface="Tahoma" panose="020B0604030504040204" pitchFamily="34" charset="0"/>
                <a:cs typeface="Tahoma" panose="020B0604030504040204" pitchFamily="34" charset="0"/>
              </a:rPr>
              <a:t>bronze</a:t>
            </a:r>
            <a:r>
              <a:rPr lang="it-IT" sz="2400" dirty="0">
                <a:latin typeface="Tahoma" panose="020B0604030504040204" pitchFamily="34" charset="0"/>
                <a:ea typeface="Tahoma" panose="020B0604030504040204" pitchFamily="34" charset="0"/>
                <a:cs typeface="Tahoma" panose="020B0604030504040204" pitchFamily="34" charset="0"/>
              </a:rPr>
              <a:t> </a:t>
            </a:r>
            <a:r>
              <a:rPr lang="it-IT" sz="2400" dirty="0" err="1">
                <a:latin typeface="Tahoma" panose="020B0604030504040204" pitchFamily="34" charset="0"/>
                <a:ea typeface="Tahoma" panose="020B0604030504040204" pitchFamily="34" charset="0"/>
                <a:cs typeface="Tahoma" panose="020B0604030504040204" pitchFamily="34" charset="0"/>
              </a:rPr>
              <a:t>gold</a:t>
            </a:r>
            <a:r>
              <a:rPr lang="it-IT" sz="2400" dirty="0">
                <a:latin typeface="Tahoma" panose="020B0604030504040204" pitchFamily="34" charset="0"/>
                <a:ea typeface="Tahoma" panose="020B0604030504040204" pitchFamily="34" charset="0"/>
                <a:cs typeface="Tahoma" panose="020B0604030504040204" pitchFamily="34" charset="0"/>
              </a:rPr>
              <a:t> open access </a:t>
            </a:r>
            <a:r>
              <a:rPr lang="en-GB" sz="2400" b="1" dirty="0">
                <a:latin typeface="Tahoma" panose="020B0604030504040204" pitchFamily="34" charset="0"/>
                <a:ea typeface="Tahoma" panose="020B0604030504040204" pitchFamily="34" charset="0"/>
                <a:cs typeface="Tahoma" panose="020B0604030504040204" pitchFamily="34" charset="0"/>
              </a:rPr>
              <a:t>2022 </a:t>
            </a:r>
            <a:r>
              <a:rPr lang="en-GB" sz="2400" dirty="0">
                <a:latin typeface="Tahoma" panose="020B0604030504040204" pitchFamily="34" charset="0"/>
                <a:ea typeface="Tahoma" panose="020B0604030504040204" pitchFamily="34" charset="0"/>
                <a:cs typeface="Tahoma" panose="020B0604030504040204" pitchFamily="34" charset="0"/>
              </a:rPr>
              <a:t>from </a:t>
            </a:r>
            <a:r>
              <a:rPr lang="en-GB" sz="2400" b="1" dirty="0" err="1">
                <a:latin typeface="Tahoma" panose="020B0604030504040204" pitchFamily="34" charset="0"/>
                <a:ea typeface="Tahoma" panose="020B0604030504040204" pitchFamily="34" charset="0"/>
                <a:cs typeface="Tahoma" panose="020B0604030504040204" pitchFamily="34" charset="0"/>
              </a:rPr>
              <a:t>institutions.ror:https</a:t>
            </a:r>
            <a:r>
              <a:rPr lang="en-GB" sz="2400" b="1" dirty="0">
                <a:latin typeface="Tahoma" panose="020B0604030504040204" pitchFamily="34" charset="0"/>
                <a:ea typeface="Tahoma" panose="020B0604030504040204" pitchFamily="34" charset="0"/>
                <a:cs typeface="Tahoma" panose="020B0604030504040204" pitchFamily="34" charset="0"/>
              </a:rPr>
              <a:t>://ror.org/00wjc7c48 </a:t>
            </a:r>
            <a:r>
              <a:rPr lang="en-GB" sz="2400" dirty="0">
                <a:latin typeface="Tahoma" panose="020B0604030504040204" pitchFamily="34" charset="0"/>
                <a:ea typeface="Tahoma" panose="020B0604030504040204" pitchFamily="34" charset="0"/>
                <a:cs typeface="Tahoma" panose="020B0604030504040204" pitchFamily="34" charset="0"/>
              </a:rPr>
              <a:t>grouped by status</a:t>
            </a:r>
          </a:p>
        </p:txBody>
      </p:sp>
      <p:pic>
        <p:nvPicPr>
          <p:cNvPr id="9" name="Immagine 8">
            <a:extLst>
              <a:ext uri="{FF2B5EF4-FFF2-40B4-BE49-F238E27FC236}">
                <a16:creationId xmlns:a16="http://schemas.microsoft.com/office/drawing/2014/main" id="{8831B3D9-09DB-4FF3-B7E3-4C5883E39BF7}"/>
              </a:ext>
            </a:extLst>
          </p:cNvPr>
          <p:cNvPicPr>
            <a:picLocks noChangeAspect="1"/>
          </p:cNvPicPr>
          <p:nvPr/>
        </p:nvPicPr>
        <p:blipFill>
          <a:blip r:embed="rId3"/>
          <a:stretch>
            <a:fillRect/>
          </a:stretch>
        </p:blipFill>
        <p:spPr bwMode="auto">
          <a:xfrm>
            <a:off x="11402716" y="6564016"/>
            <a:ext cx="769620" cy="274320"/>
          </a:xfrm>
          <a:prstGeom prst="rect">
            <a:avLst/>
          </a:prstGeom>
        </p:spPr>
      </p:pic>
      <p:sp>
        <p:nvSpPr>
          <p:cNvPr id="10" name="Titolo 3">
            <a:extLst>
              <a:ext uri="{FF2B5EF4-FFF2-40B4-BE49-F238E27FC236}">
                <a16:creationId xmlns:a16="http://schemas.microsoft.com/office/drawing/2014/main" id="{6F32D324-11BA-45A8-B909-4E59948CF0FB}"/>
              </a:ext>
            </a:extLst>
          </p:cNvPr>
          <p:cNvSpPr txBox="1"/>
          <p:nvPr/>
        </p:nvSpPr>
        <p:spPr bwMode="auto">
          <a:xfrm>
            <a:off x="1523761" y="214546"/>
            <a:ext cx="10436010" cy="64819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it-IT" sz="3600" dirty="0" err="1">
                <a:latin typeface="Tahoma"/>
                <a:ea typeface="Tahoma"/>
                <a:cs typeface="Tahoma"/>
              </a:rPr>
              <a:t>Querying</a:t>
            </a:r>
            <a:r>
              <a:rPr lang="it-IT" sz="3600" dirty="0">
                <a:latin typeface="Tahoma"/>
                <a:ea typeface="Tahoma"/>
                <a:cs typeface="Tahoma"/>
              </a:rPr>
              <a:t> data</a:t>
            </a:r>
          </a:p>
        </p:txBody>
      </p:sp>
      <p:sp>
        <p:nvSpPr>
          <p:cNvPr id="3" name="Rettangolo 2">
            <a:extLst>
              <a:ext uri="{FF2B5EF4-FFF2-40B4-BE49-F238E27FC236}">
                <a16:creationId xmlns:a16="http://schemas.microsoft.com/office/drawing/2014/main" id="{3A5B29D0-A5E1-4272-B9A6-C441291E42D2}"/>
              </a:ext>
            </a:extLst>
          </p:cNvPr>
          <p:cNvSpPr/>
          <p:nvPr/>
        </p:nvSpPr>
        <p:spPr>
          <a:xfrm>
            <a:off x="2783631" y="4437112"/>
            <a:ext cx="9058803" cy="923330"/>
          </a:xfrm>
          <a:prstGeom prst="rect">
            <a:avLst/>
          </a:prstGeom>
        </p:spPr>
        <p:txBody>
          <a:bodyPr wrap="square">
            <a:spAutoFit/>
          </a:bodyPr>
          <a:lstStyle/>
          <a:p>
            <a:r>
              <a:rPr lang="en-GB" dirty="0">
                <a:latin typeface="Tahoma" panose="020B0604030504040204" pitchFamily="34" charset="0"/>
                <a:ea typeface="Tahoma" panose="020B0604030504040204" pitchFamily="34" charset="0"/>
                <a:cs typeface="Tahoma" panose="020B0604030504040204" pitchFamily="34" charset="0"/>
                <a:hlinkClick r:id="rId4"/>
              </a:rPr>
              <a:t>https://api.openalex.org/works?filter=institutions.ror:</a:t>
            </a:r>
            <a:r>
              <a:rPr lang="en-GB" b="1" dirty="0">
                <a:latin typeface="Tahoma" panose="020B0604030504040204" pitchFamily="34" charset="0"/>
                <a:ea typeface="Tahoma" panose="020B0604030504040204" pitchFamily="34" charset="0"/>
                <a:cs typeface="Tahoma" panose="020B0604030504040204" pitchFamily="34" charset="0"/>
                <a:hlinkClick r:id="rId4"/>
              </a:rPr>
              <a:t>https://ror.org/00wjc7c48</a:t>
            </a:r>
            <a:r>
              <a:rPr lang="en-GB" dirty="0">
                <a:latin typeface="Tahoma" panose="020B0604030504040204" pitchFamily="34" charset="0"/>
                <a:ea typeface="Tahoma" panose="020B0604030504040204" pitchFamily="34" charset="0"/>
                <a:cs typeface="Tahoma" panose="020B0604030504040204" pitchFamily="34" charset="0"/>
                <a:hlinkClick r:id="rId4"/>
              </a:rPr>
              <a:t>,publication_year:</a:t>
            </a:r>
            <a:r>
              <a:rPr lang="en-GB" b="1" dirty="0">
                <a:latin typeface="Tahoma" panose="020B0604030504040204" pitchFamily="34" charset="0"/>
                <a:ea typeface="Tahoma" panose="020B0604030504040204" pitchFamily="34" charset="0"/>
                <a:cs typeface="Tahoma" panose="020B0604030504040204" pitchFamily="34" charset="0"/>
                <a:hlinkClick r:id="rId4"/>
              </a:rPr>
              <a:t>2022</a:t>
            </a:r>
            <a:r>
              <a:rPr lang="en-GB" dirty="0">
                <a:latin typeface="Tahoma" panose="020B0604030504040204" pitchFamily="34" charset="0"/>
                <a:ea typeface="Tahoma" panose="020B0604030504040204" pitchFamily="34" charset="0"/>
                <a:cs typeface="Tahoma" panose="020B0604030504040204" pitchFamily="34" charset="0"/>
                <a:hlinkClick r:id="rId4"/>
              </a:rPr>
              <a:t>&amp;group_by=</a:t>
            </a:r>
            <a:r>
              <a:rPr lang="en-GB" b="1" dirty="0">
                <a:latin typeface="Tahoma" panose="020B0604030504040204" pitchFamily="34" charset="0"/>
                <a:ea typeface="Tahoma" panose="020B0604030504040204" pitchFamily="34" charset="0"/>
                <a:cs typeface="Tahoma" panose="020B0604030504040204" pitchFamily="34" charset="0"/>
                <a:hlinkClick r:id="rId4"/>
              </a:rPr>
              <a:t>oa_status</a:t>
            </a:r>
            <a:endParaRPr lang="en-GB" b="1" dirty="0">
              <a:latin typeface="Tahoma" panose="020B0604030504040204" pitchFamily="34" charset="0"/>
              <a:ea typeface="Tahoma" panose="020B0604030504040204" pitchFamily="34" charset="0"/>
              <a:cs typeface="Tahoma" panose="020B0604030504040204" pitchFamily="34" charset="0"/>
            </a:endParaRPr>
          </a:p>
          <a:p>
            <a:endParaRPr lang="en-GB"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82433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98374B03-D458-4C3B-989A-67CB0D4A096E}"/>
              </a:ext>
            </a:extLst>
          </p:cNvPr>
          <p:cNvSpPr/>
          <p:nvPr/>
        </p:nvSpPr>
        <p:spPr bwMode="auto">
          <a:xfrm>
            <a:off x="10416480" y="554708"/>
            <a:ext cx="1656184" cy="1901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a:extLst>
              <a:ext uri="{FF2B5EF4-FFF2-40B4-BE49-F238E27FC236}">
                <a16:creationId xmlns:a16="http://schemas.microsoft.com/office/drawing/2014/main" id="{8DF31C56-20DF-4B85-963B-BD9E7ABFE82C}"/>
              </a:ext>
            </a:extLst>
          </p:cNvPr>
          <p:cNvSpPr/>
          <p:nvPr/>
        </p:nvSpPr>
        <p:spPr bwMode="auto">
          <a:xfrm>
            <a:off x="10467610" y="145167"/>
            <a:ext cx="1610146" cy="646331"/>
          </a:xfrm>
          <a:prstGeom prst="rect">
            <a:avLst/>
          </a:prstGeom>
        </p:spPr>
        <p:txBody>
          <a:bodyPr wrap="square">
            <a:spAutoFit/>
          </a:bodyPr>
          <a:lstStyle/>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The problem</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What is Open Alex</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Use Cases</a:t>
            </a:r>
          </a:p>
        </p:txBody>
      </p:sp>
      <p:pic>
        <p:nvPicPr>
          <p:cNvPr id="3" name="Immagine 2">
            <a:extLst>
              <a:ext uri="{FF2B5EF4-FFF2-40B4-BE49-F238E27FC236}">
                <a16:creationId xmlns:a16="http://schemas.microsoft.com/office/drawing/2014/main" id="{45B7BC87-E1B1-4391-B12F-BB13B575746B}"/>
              </a:ext>
            </a:extLst>
          </p:cNvPr>
          <p:cNvPicPr>
            <a:picLocks noChangeAspect="1"/>
          </p:cNvPicPr>
          <p:nvPr/>
        </p:nvPicPr>
        <p:blipFill>
          <a:blip r:embed="rId2"/>
          <a:stretch>
            <a:fillRect/>
          </a:stretch>
        </p:blipFill>
        <p:spPr>
          <a:xfrm>
            <a:off x="0" y="932114"/>
            <a:ext cx="3701549" cy="5928319"/>
          </a:xfrm>
          <a:prstGeom prst="rect">
            <a:avLst/>
          </a:prstGeom>
        </p:spPr>
      </p:pic>
      <p:sp>
        <p:nvSpPr>
          <p:cNvPr id="4" name="Rettangolo 3">
            <a:extLst>
              <a:ext uri="{FF2B5EF4-FFF2-40B4-BE49-F238E27FC236}">
                <a16:creationId xmlns:a16="http://schemas.microsoft.com/office/drawing/2014/main" id="{A9BA13F3-DDD0-4846-A5AE-E986D498F7CF}"/>
              </a:ext>
            </a:extLst>
          </p:cNvPr>
          <p:cNvSpPr/>
          <p:nvPr/>
        </p:nvSpPr>
        <p:spPr>
          <a:xfrm>
            <a:off x="2855640" y="3998298"/>
            <a:ext cx="9058804" cy="923330"/>
          </a:xfrm>
          <a:prstGeom prst="rect">
            <a:avLst/>
          </a:prstGeom>
        </p:spPr>
        <p:txBody>
          <a:bodyPr wrap="square">
            <a:spAutoFit/>
          </a:bodyPr>
          <a:lstStyle/>
          <a:p>
            <a:r>
              <a:rPr lang="en-GB" dirty="0">
                <a:latin typeface="Tahoma" panose="020B0604030504040204" pitchFamily="34" charset="0"/>
                <a:ea typeface="Tahoma" panose="020B0604030504040204" pitchFamily="34" charset="0"/>
                <a:cs typeface="Tahoma" panose="020B0604030504040204" pitchFamily="34" charset="0"/>
                <a:hlinkClick r:id="rId3"/>
              </a:rPr>
              <a:t>https://api.openalex.org/works?filter=institutions.ror:</a:t>
            </a:r>
            <a:r>
              <a:rPr lang="en-GB" b="1" dirty="0">
                <a:latin typeface="Tahoma" panose="020B0604030504040204" pitchFamily="34" charset="0"/>
                <a:ea typeface="Tahoma" panose="020B0604030504040204" pitchFamily="34" charset="0"/>
                <a:cs typeface="Tahoma" panose="020B0604030504040204" pitchFamily="34" charset="0"/>
                <a:hlinkClick r:id="rId3"/>
              </a:rPr>
              <a:t>https://ror.org/00wjc7c48</a:t>
            </a:r>
            <a:r>
              <a:rPr lang="en-GB" dirty="0">
                <a:latin typeface="Tahoma" panose="020B0604030504040204" pitchFamily="34" charset="0"/>
                <a:ea typeface="Tahoma" panose="020B0604030504040204" pitchFamily="34" charset="0"/>
                <a:cs typeface="Tahoma" panose="020B0604030504040204" pitchFamily="34" charset="0"/>
                <a:hlinkClick r:id="rId3"/>
              </a:rPr>
              <a:t>,publication_year:</a:t>
            </a:r>
            <a:r>
              <a:rPr lang="en-GB" b="1" dirty="0">
                <a:latin typeface="Tahoma" panose="020B0604030504040204" pitchFamily="34" charset="0"/>
                <a:ea typeface="Tahoma" panose="020B0604030504040204" pitchFamily="34" charset="0"/>
                <a:cs typeface="Tahoma" panose="020B0604030504040204" pitchFamily="34" charset="0"/>
                <a:hlinkClick r:id="rId3"/>
              </a:rPr>
              <a:t>2022</a:t>
            </a:r>
            <a:r>
              <a:rPr lang="en-GB" dirty="0">
                <a:latin typeface="Tahoma" panose="020B0604030504040204" pitchFamily="34" charset="0"/>
                <a:ea typeface="Tahoma" panose="020B0604030504040204" pitchFamily="34" charset="0"/>
                <a:cs typeface="Tahoma" panose="020B0604030504040204" pitchFamily="34" charset="0"/>
                <a:hlinkClick r:id="rId3"/>
              </a:rPr>
              <a:t>&amp;group_by=</a:t>
            </a:r>
            <a:r>
              <a:rPr lang="en-GB" b="1" dirty="0">
                <a:latin typeface="Tahoma" panose="020B0604030504040204" pitchFamily="34" charset="0"/>
                <a:ea typeface="Tahoma" panose="020B0604030504040204" pitchFamily="34" charset="0"/>
                <a:cs typeface="Tahoma" panose="020B0604030504040204" pitchFamily="34" charset="0"/>
                <a:hlinkClick r:id="rId3"/>
              </a:rPr>
              <a:t>oa_status</a:t>
            </a:r>
            <a:endParaRPr lang="en-GB" b="1" dirty="0">
              <a:latin typeface="Tahoma" panose="020B0604030504040204" pitchFamily="34" charset="0"/>
              <a:ea typeface="Tahoma" panose="020B0604030504040204" pitchFamily="34" charset="0"/>
              <a:cs typeface="Tahoma" panose="020B0604030504040204" pitchFamily="34" charset="0"/>
            </a:endParaRPr>
          </a:p>
          <a:p>
            <a:endParaRPr lang="en-GB" b="1" dirty="0">
              <a:latin typeface="Tahoma" panose="020B0604030504040204" pitchFamily="34" charset="0"/>
              <a:ea typeface="Tahoma" panose="020B0604030504040204" pitchFamily="34" charset="0"/>
              <a:cs typeface="Tahoma" panose="020B0604030504040204" pitchFamily="34" charset="0"/>
            </a:endParaRPr>
          </a:p>
        </p:txBody>
      </p:sp>
      <p:pic>
        <p:nvPicPr>
          <p:cNvPr id="9" name="Immagine 8">
            <a:extLst>
              <a:ext uri="{FF2B5EF4-FFF2-40B4-BE49-F238E27FC236}">
                <a16:creationId xmlns:a16="http://schemas.microsoft.com/office/drawing/2014/main" id="{684E2009-A775-492D-A407-EA45B014BE6C}"/>
              </a:ext>
            </a:extLst>
          </p:cNvPr>
          <p:cNvPicPr>
            <a:picLocks noChangeAspect="1"/>
          </p:cNvPicPr>
          <p:nvPr/>
        </p:nvPicPr>
        <p:blipFill>
          <a:blip r:embed="rId4"/>
          <a:stretch>
            <a:fillRect/>
          </a:stretch>
        </p:blipFill>
        <p:spPr bwMode="auto">
          <a:xfrm>
            <a:off x="11402716" y="6564016"/>
            <a:ext cx="769620" cy="274320"/>
          </a:xfrm>
          <a:prstGeom prst="rect">
            <a:avLst/>
          </a:prstGeom>
        </p:spPr>
      </p:pic>
      <p:sp>
        <p:nvSpPr>
          <p:cNvPr id="10" name="Titolo 3">
            <a:extLst>
              <a:ext uri="{FF2B5EF4-FFF2-40B4-BE49-F238E27FC236}">
                <a16:creationId xmlns:a16="http://schemas.microsoft.com/office/drawing/2014/main" id="{C45673F3-5BAE-4A92-954B-78618F13D64F}"/>
              </a:ext>
            </a:extLst>
          </p:cNvPr>
          <p:cNvSpPr txBox="1"/>
          <p:nvPr/>
        </p:nvSpPr>
        <p:spPr bwMode="auto">
          <a:xfrm>
            <a:off x="1523761" y="214546"/>
            <a:ext cx="10436010" cy="64819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it-IT" sz="3600" dirty="0" err="1">
                <a:latin typeface="Tahoma"/>
                <a:ea typeface="Tahoma"/>
                <a:cs typeface="Tahoma"/>
              </a:rPr>
              <a:t>Querying</a:t>
            </a:r>
            <a:r>
              <a:rPr lang="it-IT" sz="3600" dirty="0">
                <a:latin typeface="Tahoma"/>
                <a:ea typeface="Tahoma"/>
                <a:cs typeface="Tahoma"/>
              </a:rPr>
              <a:t> data</a:t>
            </a:r>
          </a:p>
        </p:txBody>
      </p:sp>
      <p:sp>
        <p:nvSpPr>
          <p:cNvPr id="7" name="Titolo 3">
            <a:extLst>
              <a:ext uri="{FF2B5EF4-FFF2-40B4-BE49-F238E27FC236}">
                <a16:creationId xmlns:a16="http://schemas.microsoft.com/office/drawing/2014/main" id="{65D82912-9123-4393-98C5-32E379B79C98}"/>
              </a:ext>
            </a:extLst>
          </p:cNvPr>
          <p:cNvSpPr txBox="1"/>
          <p:nvPr/>
        </p:nvSpPr>
        <p:spPr bwMode="auto">
          <a:xfrm>
            <a:off x="2855640" y="2141111"/>
            <a:ext cx="9058804"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defPPr>
              <a:defRPr lang="it-IT"/>
            </a:defPPr>
            <a:lvl1pPr marL="342900" indent="-342900">
              <a:buFont typeface="Wingdings" panose="05000000000000000000" pitchFamily="2" charset="2"/>
              <a:buChar char="q"/>
              <a:defRPr sz="2400">
                <a:solidFill>
                  <a:schemeClr val="lt1"/>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find ITA</a:t>
            </a:r>
            <a:r>
              <a:rPr lang="it-IT" dirty="0"/>
              <a:t> </a:t>
            </a:r>
            <a:r>
              <a:rPr lang="it-IT" dirty="0" err="1"/>
              <a:t>gold</a:t>
            </a:r>
            <a:r>
              <a:rPr lang="it-IT" dirty="0"/>
              <a:t> green </a:t>
            </a:r>
            <a:r>
              <a:rPr lang="it-IT" dirty="0" err="1"/>
              <a:t>bronze</a:t>
            </a:r>
            <a:r>
              <a:rPr lang="it-IT" dirty="0"/>
              <a:t> </a:t>
            </a:r>
            <a:r>
              <a:rPr lang="it-IT" dirty="0" err="1"/>
              <a:t>gold</a:t>
            </a:r>
            <a:r>
              <a:rPr lang="it-IT" dirty="0"/>
              <a:t> open access </a:t>
            </a:r>
            <a:r>
              <a:rPr lang="en-GB" dirty="0"/>
              <a:t>2022 from </a:t>
            </a:r>
            <a:r>
              <a:rPr lang="en-GB" dirty="0" err="1"/>
              <a:t>institutions.ror:https</a:t>
            </a:r>
            <a:r>
              <a:rPr lang="en-GB" dirty="0"/>
              <a:t>://ror.org/00wjc7c48 grouped by status</a:t>
            </a:r>
          </a:p>
        </p:txBody>
      </p:sp>
    </p:spTree>
    <p:extLst>
      <p:ext uri="{BB962C8B-B14F-4D97-AF65-F5344CB8AC3E}">
        <p14:creationId xmlns:p14="http://schemas.microsoft.com/office/powerpoint/2010/main" val="4040790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Rettangolo 1">
            <a:extLst>
              <a:ext uri="{FF2B5EF4-FFF2-40B4-BE49-F238E27FC236}">
                <a16:creationId xmlns:a16="http://schemas.microsoft.com/office/drawing/2014/main" id="{E99E8ABF-373B-43AC-A6E2-478247F49F2F}"/>
              </a:ext>
            </a:extLst>
          </p:cNvPr>
          <p:cNvSpPr/>
          <p:nvPr/>
        </p:nvSpPr>
        <p:spPr>
          <a:xfrm>
            <a:off x="10416480" y="194989"/>
            <a:ext cx="1656184" cy="1901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36" name="Rectangle 7"/>
          <p:cNvSpPr>
            <a:spLocks noGrp="1" noChangeAspect="1" noChangeArrowheads="1"/>
          </p:cNvSpPr>
          <p:nvPr>
            <p:ph sz="quarter" idx="4294967295"/>
          </p:nvPr>
        </p:nvSpPr>
        <p:spPr bwMode="auto">
          <a:xfrm>
            <a:off x="0" y="1465263"/>
            <a:ext cx="11496600" cy="4195762"/>
          </a:xfrm>
          <a:prstGeom prst="rect">
            <a:avLst/>
          </a:prstGeom>
        </p:spPr>
        <p:txBody>
          <a:bodyPr>
            <a:noAutofit/>
          </a:bodyPr>
          <a:lstStyle/>
          <a:p>
            <a:pPr marL="0" indent="0">
              <a:buNone/>
              <a:defRPr/>
            </a:pPr>
            <a:r>
              <a:rPr lang="en-US" sz="3600" b="1" dirty="0">
                <a:latin typeface="Tahoma" panose="020B0604030504040204" pitchFamily="34" charset="0"/>
                <a:ea typeface="Tahoma" panose="020B0604030504040204" pitchFamily="34" charset="0"/>
                <a:cs typeface="Tahoma" panose="020B0604030504040204" pitchFamily="34" charset="0"/>
              </a:rPr>
              <a:t>The traditional SKGs (e.g. WOS, Scopus)</a:t>
            </a:r>
            <a:endParaRPr lang="en-US" sz="3600" dirty="0">
              <a:latin typeface="Tahoma" panose="020B0604030504040204" pitchFamily="34" charset="0"/>
              <a:ea typeface="Tahoma" panose="020B0604030504040204" pitchFamily="34" charset="0"/>
              <a:cs typeface="Tahoma" panose="020B0604030504040204" pitchFamily="34" charset="0"/>
            </a:endParaRPr>
          </a:p>
          <a:p>
            <a:pPr marL="0" indent="0">
              <a:buNone/>
              <a:defRPr/>
            </a:pPr>
            <a:endParaRPr lang="en-US" sz="3200" dirty="0">
              <a:latin typeface="Tahoma" panose="020B0604030504040204" pitchFamily="34" charset="0"/>
              <a:ea typeface="Tahoma" panose="020B0604030504040204" pitchFamily="34" charset="0"/>
              <a:cs typeface="Tahoma" panose="020B0604030504040204" pitchFamily="34" charset="0"/>
            </a:endParaRPr>
          </a:p>
          <a:p>
            <a:pPr>
              <a:buFont typeface="Wingdings"/>
              <a:buChar char="q"/>
              <a:defRPr/>
            </a:pPr>
            <a:r>
              <a:rPr lang="en-US" dirty="0">
                <a:latin typeface="Tahoma" panose="020B0604030504040204" pitchFamily="34" charset="0"/>
                <a:ea typeface="Tahoma" panose="020B0604030504040204" pitchFamily="34" charset="0"/>
                <a:cs typeface="Tahoma" panose="020B0604030504040204" pitchFamily="34" charset="0"/>
              </a:rPr>
              <a:t>Contain errors</a:t>
            </a:r>
          </a:p>
          <a:p>
            <a:pPr>
              <a:buFont typeface="Wingdings"/>
              <a:buChar char="q"/>
              <a:defRPr/>
            </a:pPr>
            <a:r>
              <a:rPr lang="en-US" dirty="0">
                <a:latin typeface="Tahoma" panose="020B0604030504040204" pitchFamily="34" charset="0"/>
                <a:ea typeface="Tahoma" panose="020B0604030504040204" pitchFamily="34" charset="0"/>
                <a:cs typeface="Tahoma" panose="020B0604030504040204" pitchFamily="34" charset="0"/>
              </a:rPr>
              <a:t>Hardly index non-English literature(&lt; 8%)</a:t>
            </a:r>
          </a:p>
          <a:p>
            <a:pPr>
              <a:buFont typeface="Wingdings"/>
              <a:buChar char="q"/>
              <a:defRPr/>
            </a:pPr>
            <a:r>
              <a:rPr lang="en-US" dirty="0">
                <a:latin typeface="Tahoma" panose="020B0604030504040204" pitchFamily="34" charset="0"/>
                <a:ea typeface="Tahoma" panose="020B0604030504040204" pitchFamily="34" charset="0"/>
                <a:cs typeface="Tahoma" panose="020B0604030504040204" pitchFamily="34" charset="0"/>
              </a:rPr>
              <a:t>Do not index output other than articles</a:t>
            </a:r>
          </a:p>
          <a:p>
            <a:pPr>
              <a:buFont typeface="Wingdings"/>
              <a:buChar char="q"/>
              <a:defRPr/>
            </a:pPr>
            <a:r>
              <a:rPr lang="en-US" dirty="0">
                <a:latin typeface="Tahoma" panose="020B0604030504040204" pitchFamily="34" charset="0"/>
                <a:ea typeface="Tahoma" panose="020B0604030504040204" pitchFamily="34" charset="0"/>
                <a:cs typeface="Tahoma" panose="020B0604030504040204" pitchFamily="34" charset="0"/>
              </a:rPr>
              <a:t>For many regions of the world are unaffordable (very expensive)</a:t>
            </a:r>
          </a:p>
          <a:p>
            <a:pPr>
              <a:buFont typeface="Wingdings"/>
              <a:buChar char="q"/>
              <a:defRPr/>
            </a:pPr>
            <a:r>
              <a:rPr lang="en-US" dirty="0">
                <a:latin typeface="Tahoma" panose="020B0604030504040204" pitchFamily="34" charset="0"/>
                <a:ea typeface="Tahoma" panose="020B0604030504040204" pitchFamily="34" charset="0"/>
                <a:cs typeface="Tahoma" panose="020B0604030504040204" pitchFamily="34" charset="0"/>
              </a:rPr>
              <a:t>Data used for science analysis cannot be shared</a:t>
            </a:r>
          </a:p>
          <a:p>
            <a:pPr marL="0" indent="0">
              <a:buNone/>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Titolo 3"/>
          <p:cNvSpPr txBox="1"/>
          <p:nvPr/>
        </p:nvSpPr>
        <p:spPr bwMode="auto">
          <a:xfrm>
            <a:off x="1523761" y="214546"/>
            <a:ext cx="10436010" cy="64819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3600" dirty="0">
                <a:latin typeface="Tahoma"/>
                <a:ea typeface="Tahoma"/>
                <a:cs typeface="Tahoma"/>
              </a:rPr>
              <a:t>Problems with Scientific Knowledge Graphs</a:t>
            </a:r>
            <a:endParaRPr lang="en-US" dirty="0"/>
          </a:p>
          <a:p>
            <a:pPr>
              <a:defRPr/>
            </a:pPr>
            <a:endParaRPr lang="en-US" sz="3600" dirty="0">
              <a:latin typeface="Tahoma"/>
              <a:ea typeface="Tahoma"/>
              <a:cs typeface="Tahoma"/>
            </a:endParaRPr>
          </a:p>
        </p:txBody>
      </p:sp>
      <p:pic>
        <p:nvPicPr>
          <p:cNvPr id="7" name="Immagine 6">
            <a:extLst>
              <a:ext uri="{FF2B5EF4-FFF2-40B4-BE49-F238E27FC236}">
                <a16:creationId xmlns:a16="http://schemas.microsoft.com/office/drawing/2014/main" id="{C261B595-0C8C-46BC-9888-398CA2A83E41}"/>
              </a:ext>
            </a:extLst>
          </p:cNvPr>
          <p:cNvPicPr>
            <a:picLocks noChangeAspect="1"/>
          </p:cNvPicPr>
          <p:nvPr/>
        </p:nvPicPr>
        <p:blipFill>
          <a:blip r:embed="rId3"/>
          <a:stretch>
            <a:fillRect/>
          </a:stretch>
        </p:blipFill>
        <p:spPr bwMode="auto">
          <a:xfrm>
            <a:off x="11402716" y="6564016"/>
            <a:ext cx="769620" cy="274320"/>
          </a:xfrm>
          <a:prstGeom prst="rect">
            <a:avLst/>
          </a:prstGeom>
        </p:spPr>
      </p:pic>
      <p:sp>
        <p:nvSpPr>
          <p:cNvPr id="5" name="Rettangolo 4">
            <a:extLst>
              <a:ext uri="{FF2B5EF4-FFF2-40B4-BE49-F238E27FC236}">
                <a16:creationId xmlns:a16="http://schemas.microsoft.com/office/drawing/2014/main" id="{63C89ADC-9DFF-4410-AB97-F56A33FE6D89}"/>
              </a:ext>
            </a:extLst>
          </p:cNvPr>
          <p:cNvSpPr/>
          <p:nvPr/>
        </p:nvSpPr>
        <p:spPr bwMode="auto">
          <a:xfrm>
            <a:off x="10467610" y="155106"/>
            <a:ext cx="1610146" cy="646331"/>
          </a:xfrm>
          <a:prstGeom prst="rect">
            <a:avLst/>
          </a:prstGeom>
        </p:spPr>
        <p:txBody>
          <a:bodyPr wrap="square">
            <a:spAutoFit/>
          </a:bodyPr>
          <a:lstStyle/>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The problem</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What is Open Alex</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Use Cases</a:t>
            </a:r>
          </a:p>
        </p:txBody>
      </p:sp>
    </p:spTree>
    <p:extLst>
      <p:ext uri="{BB962C8B-B14F-4D97-AF65-F5344CB8AC3E}">
        <p14:creationId xmlns:p14="http://schemas.microsoft.com/office/powerpoint/2010/main" val="2219308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magine 2">
            <a:extLst>
              <a:ext uri="{FF2B5EF4-FFF2-40B4-BE49-F238E27FC236}">
                <a16:creationId xmlns:a16="http://schemas.microsoft.com/office/drawing/2014/main" id="{C168AE2C-05F6-44EF-861B-C54647476D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8322" y="1144322"/>
            <a:ext cx="1904094" cy="1185798"/>
          </a:xfrm>
          <a:prstGeom prst="rect">
            <a:avLst/>
          </a:prstGeom>
        </p:spPr>
      </p:pic>
      <p:sp>
        <p:nvSpPr>
          <p:cNvPr id="6" name="Titolo 3"/>
          <p:cNvSpPr txBox="1"/>
          <p:nvPr/>
        </p:nvSpPr>
        <p:spPr bwMode="auto">
          <a:xfrm>
            <a:off x="1523761" y="214546"/>
            <a:ext cx="10436010" cy="64819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it-IT" sz="3600" dirty="0">
                <a:latin typeface="Tahoma"/>
                <a:ea typeface="Tahoma"/>
                <a:cs typeface="Tahoma"/>
              </a:rPr>
              <a:t>Open Data and </a:t>
            </a:r>
            <a:r>
              <a:rPr lang="it-IT" sz="3600" dirty="0" err="1">
                <a:latin typeface="Tahoma"/>
                <a:ea typeface="Tahoma"/>
                <a:cs typeface="Tahoma"/>
              </a:rPr>
              <a:t>SKGs</a:t>
            </a:r>
            <a:endParaRPr dirty="0"/>
          </a:p>
          <a:p>
            <a:pPr>
              <a:defRPr/>
            </a:pPr>
            <a:endParaRPr lang="en-US" sz="3600" dirty="0">
              <a:latin typeface="Tahoma"/>
              <a:ea typeface="Tahoma"/>
              <a:cs typeface="Tahoma"/>
            </a:endParaRPr>
          </a:p>
        </p:txBody>
      </p:sp>
      <p:sp>
        <p:nvSpPr>
          <p:cNvPr id="7" name="Rettangolo 6"/>
          <p:cNvSpPr/>
          <p:nvPr/>
        </p:nvSpPr>
        <p:spPr bwMode="auto">
          <a:xfrm>
            <a:off x="447367" y="2124488"/>
            <a:ext cx="11297265" cy="4278094"/>
          </a:xfrm>
          <a:prstGeom prst="rect">
            <a:avLst/>
          </a:prstGeom>
        </p:spPr>
        <p:txBody>
          <a:bodyPr wrap="square">
            <a:spAutoFit/>
          </a:bodyPr>
          <a:lstStyle/>
          <a:p>
            <a:pPr>
              <a:defRPr/>
            </a:pPr>
            <a:endParaRPr lang="en-US" sz="2000" dirty="0">
              <a:latin typeface="Tahoma"/>
              <a:ea typeface="Tahoma"/>
              <a:cs typeface="Tahoma"/>
            </a:endParaRPr>
          </a:p>
          <a:p>
            <a:pPr marL="342900" indent="-342900">
              <a:buFont typeface="Wingdings" panose="05000000000000000000" pitchFamily="2" charset="2"/>
              <a:buChar char="q"/>
              <a:defRPr/>
            </a:pPr>
            <a:r>
              <a:rPr lang="en-GB" sz="2800" dirty="0">
                <a:latin typeface="Tahoma"/>
                <a:ea typeface="Tahoma"/>
                <a:cs typeface="Tahoma"/>
              </a:rPr>
              <a:t>Open data - Open Data is a concept that is receiving increased attention and support in academic environments: shared data may be reused in further research!</a:t>
            </a:r>
          </a:p>
          <a:p>
            <a:pPr>
              <a:defRPr/>
            </a:pPr>
            <a:endParaRPr lang="it-IT" sz="2800" dirty="0">
              <a:latin typeface="Tahoma"/>
              <a:ea typeface="Tahoma"/>
              <a:cs typeface="Tahoma"/>
            </a:endParaRPr>
          </a:p>
          <a:p>
            <a:pPr marL="342900" indent="-342900">
              <a:buFont typeface="Wingdings" panose="05000000000000000000" pitchFamily="2" charset="2"/>
              <a:buChar char="q"/>
              <a:defRPr/>
            </a:pPr>
            <a:r>
              <a:rPr lang="en-GB" sz="2800" dirty="0">
                <a:latin typeface="Tahoma"/>
                <a:ea typeface="Tahoma"/>
                <a:cs typeface="Tahoma"/>
              </a:rPr>
              <a:t>Traditional Scientific Knowledge Graphs (SKGs) are important for understanding research, but </a:t>
            </a:r>
            <a:r>
              <a:rPr lang="en-GB" sz="2800" i="1" dirty="0">
                <a:latin typeface="Tahoma"/>
                <a:ea typeface="Tahoma"/>
                <a:cs typeface="Tahoma"/>
              </a:rPr>
              <a:t>closed</a:t>
            </a:r>
            <a:r>
              <a:rPr lang="en-GB" sz="2800" dirty="0">
                <a:latin typeface="Tahoma"/>
                <a:ea typeface="Tahoma"/>
                <a:cs typeface="Tahoma"/>
              </a:rPr>
              <a:t> (available through subscription) and </a:t>
            </a:r>
            <a:r>
              <a:rPr lang="en-GB" sz="2800" i="1" dirty="0">
                <a:latin typeface="Tahoma"/>
                <a:ea typeface="Tahoma"/>
                <a:cs typeface="Tahoma"/>
              </a:rPr>
              <a:t>broken</a:t>
            </a:r>
            <a:r>
              <a:rPr lang="en-GB" sz="2800" dirty="0">
                <a:latin typeface="Tahoma"/>
                <a:ea typeface="Tahoma"/>
                <a:cs typeface="Tahoma"/>
              </a:rPr>
              <a:t> (excluding less wealthy regions from understanding and managing research). </a:t>
            </a:r>
          </a:p>
          <a:p>
            <a:pPr marL="342900" indent="-342900">
              <a:buFont typeface="Wingdings" panose="05000000000000000000" pitchFamily="2" charset="2"/>
              <a:buChar char="q"/>
              <a:defRPr/>
            </a:pPr>
            <a:endParaRPr lang="en-GB" sz="2800" dirty="0">
              <a:latin typeface="Tahoma"/>
              <a:ea typeface="Tahoma"/>
              <a:cs typeface="Tahoma"/>
            </a:endParaRPr>
          </a:p>
        </p:txBody>
      </p:sp>
      <p:pic>
        <p:nvPicPr>
          <p:cNvPr id="10" name="Immagine 9">
            <a:extLst>
              <a:ext uri="{FF2B5EF4-FFF2-40B4-BE49-F238E27FC236}">
                <a16:creationId xmlns:a16="http://schemas.microsoft.com/office/drawing/2014/main" id="{B7F01DF2-643B-4E86-B936-1EFE8122BDD3}"/>
              </a:ext>
            </a:extLst>
          </p:cNvPr>
          <p:cNvPicPr>
            <a:picLocks noChangeAspect="1"/>
          </p:cNvPicPr>
          <p:nvPr/>
        </p:nvPicPr>
        <p:blipFill>
          <a:blip r:embed="rId4"/>
          <a:stretch>
            <a:fillRect/>
          </a:stretch>
        </p:blipFill>
        <p:spPr bwMode="auto">
          <a:xfrm>
            <a:off x="11402716" y="6564016"/>
            <a:ext cx="769620" cy="274320"/>
          </a:xfrm>
          <a:prstGeom prst="rect">
            <a:avLst/>
          </a:prstGeom>
        </p:spPr>
      </p:pic>
      <p:pic>
        <p:nvPicPr>
          <p:cNvPr id="5" name="Immagine 4">
            <a:extLst>
              <a:ext uri="{FF2B5EF4-FFF2-40B4-BE49-F238E27FC236}">
                <a16:creationId xmlns:a16="http://schemas.microsoft.com/office/drawing/2014/main" id="{80A7AE2E-3D7A-4EDA-A614-3335E904BB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1161806" y="2151121"/>
            <a:ext cx="990524" cy="318560"/>
          </a:xfrm>
          <a:prstGeom prst="rect">
            <a:avLst/>
          </a:prstGeom>
        </p:spPr>
      </p:pic>
      <p:pic>
        <p:nvPicPr>
          <p:cNvPr id="8" name="Immagine 7">
            <a:extLst>
              <a:ext uri="{FF2B5EF4-FFF2-40B4-BE49-F238E27FC236}">
                <a16:creationId xmlns:a16="http://schemas.microsoft.com/office/drawing/2014/main" id="{B1F7575A-5624-44A4-91AB-D7CF547DAB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9048328" y="1571985"/>
            <a:ext cx="1080119" cy="552503"/>
          </a:xfrm>
          <a:prstGeom prst="rect">
            <a:avLst/>
          </a:prstGeom>
        </p:spPr>
      </p:pic>
      <p:pic>
        <p:nvPicPr>
          <p:cNvPr id="9" name="Immagine 8">
            <a:extLst>
              <a:ext uri="{FF2B5EF4-FFF2-40B4-BE49-F238E27FC236}">
                <a16:creationId xmlns:a16="http://schemas.microsoft.com/office/drawing/2014/main" id="{2FE393B7-17D5-47F3-8AB8-3A805EFF0D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10296177" y="995922"/>
            <a:ext cx="1448455" cy="861109"/>
          </a:xfrm>
          <a:prstGeom prst="rect">
            <a:avLst/>
          </a:prstGeom>
        </p:spPr>
      </p:pic>
      <p:sp>
        <p:nvSpPr>
          <p:cNvPr id="11" name="Rettangolo 10">
            <a:extLst>
              <a:ext uri="{FF2B5EF4-FFF2-40B4-BE49-F238E27FC236}">
                <a16:creationId xmlns:a16="http://schemas.microsoft.com/office/drawing/2014/main" id="{B2B062A7-C311-4DE1-AF37-C896F3BCA5D4}"/>
              </a:ext>
            </a:extLst>
          </p:cNvPr>
          <p:cNvSpPr/>
          <p:nvPr/>
        </p:nvSpPr>
        <p:spPr bwMode="auto">
          <a:xfrm>
            <a:off x="10416480" y="185050"/>
            <a:ext cx="1656184" cy="1901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ttangolo 11">
            <a:extLst>
              <a:ext uri="{FF2B5EF4-FFF2-40B4-BE49-F238E27FC236}">
                <a16:creationId xmlns:a16="http://schemas.microsoft.com/office/drawing/2014/main" id="{9DBAB3D5-2041-4411-BF17-1AAECBE742F2}"/>
              </a:ext>
            </a:extLst>
          </p:cNvPr>
          <p:cNvSpPr/>
          <p:nvPr/>
        </p:nvSpPr>
        <p:spPr bwMode="auto">
          <a:xfrm>
            <a:off x="10467610" y="145167"/>
            <a:ext cx="1610146" cy="646331"/>
          </a:xfrm>
          <a:prstGeom prst="rect">
            <a:avLst/>
          </a:prstGeom>
        </p:spPr>
        <p:txBody>
          <a:bodyPr wrap="square">
            <a:spAutoFit/>
          </a:bodyPr>
          <a:lstStyle/>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The problem</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What is Open Alex</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Use Cases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846D2E50-A78B-4D62-B5F1-58B392F3071F}"/>
              </a:ext>
            </a:extLst>
          </p:cNvPr>
          <p:cNvSpPr/>
          <p:nvPr/>
        </p:nvSpPr>
        <p:spPr bwMode="auto">
          <a:xfrm>
            <a:off x="10416480" y="185050"/>
            <a:ext cx="1656184" cy="1901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ttangolo 3">
            <a:extLst>
              <a:ext uri="{FF2B5EF4-FFF2-40B4-BE49-F238E27FC236}">
                <a16:creationId xmlns:a16="http://schemas.microsoft.com/office/drawing/2014/main" id="{3EB5A3A0-AFFB-486D-BCE6-FFE2B977DEAB}"/>
              </a:ext>
            </a:extLst>
          </p:cNvPr>
          <p:cNvSpPr/>
          <p:nvPr/>
        </p:nvSpPr>
        <p:spPr bwMode="auto">
          <a:xfrm>
            <a:off x="10467610" y="145167"/>
            <a:ext cx="1610146" cy="646331"/>
          </a:xfrm>
          <a:prstGeom prst="rect">
            <a:avLst/>
          </a:prstGeom>
        </p:spPr>
        <p:txBody>
          <a:bodyPr wrap="square">
            <a:spAutoFit/>
          </a:bodyPr>
          <a:lstStyle/>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The problem</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What is Open Alex</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Use Cases</a:t>
            </a:r>
          </a:p>
        </p:txBody>
      </p:sp>
      <p:sp>
        <p:nvSpPr>
          <p:cNvPr id="6" name="Titolo 3">
            <a:extLst>
              <a:ext uri="{FF2B5EF4-FFF2-40B4-BE49-F238E27FC236}">
                <a16:creationId xmlns:a16="http://schemas.microsoft.com/office/drawing/2014/main" id="{0BF5443C-C389-42F6-8B9D-BEFD74AAD026}"/>
              </a:ext>
            </a:extLst>
          </p:cNvPr>
          <p:cNvSpPr txBox="1"/>
          <p:nvPr/>
        </p:nvSpPr>
        <p:spPr bwMode="auto">
          <a:xfrm>
            <a:off x="1523761" y="214546"/>
            <a:ext cx="10436010" cy="64819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it-IT" sz="3600" dirty="0">
                <a:latin typeface="Tahoma"/>
                <a:ea typeface="Tahoma"/>
                <a:cs typeface="Tahoma"/>
              </a:rPr>
              <a:t>Web of science and Journal </a:t>
            </a:r>
            <a:r>
              <a:rPr lang="it-IT" sz="3600" dirty="0" err="1">
                <a:latin typeface="Tahoma"/>
                <a:ea typeface="Tahoma"/>
                <a:cs typeface="Tahoma"/>
              </a:rPr>
              <a:t>Citation</a:t>
            </a:r>
            <a:r>
              <a:rPr lang="it-IT" sz="3600" dirty="0">
                <a:latin typeface="Tahoma"/>
                <a:ea typeface="Tahoma"/>
                <a:cs typeface="Tahoma"/>
              </a:rPr>
              <a:t> Reports</a:t>
            </a:r>
          </a:p>
        </p:txBody>
      </p:sp>
      <p:sp>
        <p:nvSpPr>
          <p:cNvPr id="7" name="Titolo 3">
            <a:extLst>
              <a:ext uri="{FF2B5EF4-FFF2-40B4-BE49-F238E27FC236}">
                <a16:creationId xmlns:a16="http://schemas.microsoft.com/office/drawing/2014/main" id="{B334ED30-00B4-4FF4-96EC-6F63D29A9816}"/>
              </a:ext>
            </a:extLst>
          </p:cNvPr>
          <p:cNvSpPr txBox="1"/>
          <p:nvPr/>
        </p:nvSpPr>
        <p:spPr bwMode="auto">
          <a:xfrm>
            <a:off x="404625" y="1052736"/>
            <a:ext cx="10868058" cy="2376264"/>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lnSpc>
                <a:spcPct val="150000"/>
              </a:lnSpc>
              <a:defRPr/>
            </a:pPr>
            <a:r>
              <a:rPr lang="en-US" sz="2800" dirty="0">
                <a:latin typeface="Tahoma"/>
                <a:ea typeface="Tahoma"/>
                <a:cs typeface="Tahoma"/>
              </a:rPr>
              <a:t>Cost examples: </a:t>
            </a:r>
          </a:p>
          <a:p>
            <a:pPr>
              <a:lnSpc>
                <a:spcPct val="150000"/>
              </a:lnSpc>
              <a:defRPr/>
            </a:pPr>
            <a:endParaRPr lang="en-US" sz="2800" dirty="0">
              <a:latin typeface="Tahoma"/>
              <a:ea typeface="Tahoma"/>
              <a:cs typeface="Tahoma"/>
            </a:endParaRPr>
          </a:p>
          <a:p>
            <a:pPr>
              <a:lnSpc>
                <a:spcPct val="150000"/>
              </a:lnSpc>
              <a:defRPr/>
            </a:pPr>
            <a:r>
              <a:rPr lang="en-US" sz="2800" dirty="0">
                <a:latin typeface="Tahoma"/>
                <a:ea typeface="Tahoma"/>
                <a:cs typeface="Tahoma"/>
              </a:rPr>
              <a:t>2023 -&gt; Web of science and Journal Citation Reports: about 60 K€</a:t>
            </a:r>
          </a:p>
          <a:p>
            <a:pPr>
              <a:lnSpc>
                <a:spcPct val="150000"/>
              </a:lnSpc>
              <a:defRPr/>
            </a:pPr>
            <a:r>
              <a:rPr lang="en-US" sz="2800" dirty="0">
                <a:latin typeface="Tahoma"/>
                <a:ea typeface="Tahoma"/>
                <a:cs typeface="Tahoma"/>
              </a:rPr>
              <a:t>2023 -&gt; SCOPUS	(Base + API + VAT) about 46K€ </a:t>
            </a:r>
          </a:p>
        </p:txBody>
      </p:sp>
      <p:pic>
        <p:nvPicPr>
          <p:cNvPr id="8" name="Immagine 7">
            <a:extLst>
              <a:ext uri="{FF2B5EF4-FFF2-40B4-BE49-F238E27FC236}">
                <a16:creationId xmlns:a16="http://schemas.microsoft.com/office/drawing/2014/main" id="{76F1BEA2-9DF4-4F1A-BE2F-21A61A50D001}"/>
              </a:ext>
            </a:extLst>
          </p:cNvPr>
          <p:cNvPicPr>
            <a:picLocks noChangeAspect="1"/>
          </p:cNvPicPr>
          <p:nvPr/>
        </p:nvPicPr>
        <p:blipFill>
          <a:blip r:embed="rId3"/>
          <a:stretch>
            <a:fillRect/>
          </a:stretch>
        </p:blipFill>
        <p:spPr bwMode="auto">
          <a:xfrm>
            <a:off x="11402716" y="6564016"/>
            <a:ext cx="769620" cy="274320"/>
          </a:xfrm>
          <a:prstGeom prst="rect">
            <a:avLst/>
          </a:prstGeom>
        </p:spPr>
      </p:pic>
      <p:sp>
        <p:nvSpPr>
          <p:cNvPr id="2" name="Rettangolo 1">
            <a:extLst>
              <a:ext uri="{FF2B5EF4-FFF2-40B4-BE49-F238E27FC236}">
                <a16:creationId xmlns:a16="http://schemas.microsoft.com/office/drawing/2014/main" id="{0D080B87-FCC9-4BE5-BC21-756E6E8880ED}"/>
              </a:ext>
            </a:extLst>
          </p:cNvPr>
          <p:cNvSpPr/>
          <p:nvPr/>
        </p:nvSpPr>
        <p:spPr>
          <a:xfrm>
            <a:off x="294475" y="5013176"/>
            <a:ext cx="11665296" cy="923330"/>
          </a:xfrm>
          <a:prstGeom prst="rect">
            <a:avLst/>
          </a:prstGeom>
        </p:spPr>
        <p:txBody>
          <a:bodyPr wrap="square">
            <a:spAutoFit/>
          </a:bodyPr>
          <a:lstStyle/>
          <a:p>
            <a:r>
              <a:rPr lang="en-GB" i="1" dirty="0"/>
              <a:t>“When commercial interests are prioritized over those of the communities that research seeks to serve, many concerning issues arise. This year’s theme provides an opportunity to join together, take action, and raise awareness around the </a:t>
            </a:r>
            <a:r>
              <a:rPr lang="en-GB" i="1" dirty="0">
                <a:solidFill>
                  <a:srgbClr val="F68212"/>
                </a:solidFill>
              </a:rPr>
              <a:t>importance of community control of knowledge sharing systems</a:t>
            </a:r>
            <a:r>
              <a:rPr lang="en-GB" i="1" dirty="0"/>
              <a:t>."</a:t>
            </a:r>
            <a:endParaRPr lang="en-GB" dirty="0"/>
          </a:p>
        </p:txBody>
      </p:sp>
    </p:spTree>
    <p:extLst>
      <p:ext uri="{BB962C8B-B14F-4D97-AF65-F5344CB8AC3E}">
        <p14:creationId xmlns:p14="http://schemas.microsoft.com/office/powerpoint/2010/main" val="2616065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ttangolo 17">
            <a:extLst>
              <a:ext uri="{FF2B5EF4-FFF2-40B4-BE49-F238E27FC236}">
                <a16:creationId xmlns:a16="http://schemas.microsoft.com/office/drawing/2014/main" id="{1B8B7839-9C89-4E02-9F78-D171B3B33443}"/>
              </a:ext>
            </a:extLst>
          </p:cNvPr>
          <p:cNvSpPr/>
          <p:nvPr/>
        </p:nvSpPr>
        <p:spPr>
          <a:xfrm>
            <a:off x="4994556" y="1089224"/>
            <a:ext cx="5799648" cy="33161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olo 3"/>
          <p:cNvSpPr txBox="1"/>
          <p:nvPr/>
        </p:nvSpPr>
        <p:spPr bwMode="auto">
          <a:xfrm>
            <a:off x="1523761" y="214546"/>
            <a:ext cx="10436010" cy="64819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it-IT" sz="3600" dirty="0" err="1">
                <a:latin typeface="Tahoma"/>
                <a:ea typeface="Tahoma"/>
                <a:cs typeface="Tahoma"/>
              </a:rPr>
              <a:t>Needs</a:t>
            </a:r>
            <a:r>
              <a:rPr lang="it-IT" sz="3600" dirty="0">
                <a:latin typeface="Tahoma"/>
                <a:ea typeface="Tahoma"/>
                <a:cs typeface="Tahoma"/>
              </a:rPr>
              <a:t>          (</a:t>
            </a:r>
            <a:r>
              <a:rPr lang="it-IT" sz="3600" dirty="0" err="1">
                <a:latin typeface="Tahoma"/>
                <a:ea typeface="Tahoma"/>
                <a:cs typeface="Tahoma"/>
              </a:rPr>
              <a:t>possible</a:t>
            </a:r>
            <a:r>
              <a:rPr lang="it-IT" sz="3600" dirty="0">
                <a:latin typeface="Tahoma"/>
                <a:ea typeface="Tahoma"/>
                <a:cs typeface="Tahoma"/>
              </a:rPr>
              <a:t>) Solutions </a:t>
            </a:r>
            <a:endParaRPr dirty="0"/>
          </a:p>
          <a:p>
            <a:pPr>
              <a:defRPr/>
            </a:pPr>
            <a:endParaRPr lang="en-US" sz="3600" dirty="0">
              <a:latin typeface="Tahoma"/>
              <a:ea typeface="Tahoma"/>
              <a:cs typeface="Tahoma"/>
            </a:endParaRPr>
          </a:p>
        </p:txBody>
      </p:sp>
      <p:sp>
        <p:nvSpPr>
          <p:cNvPr id="7" name="Rettangolo 6"/>
          <p:cNvSpPr/>
          <p:nvPr/>
        </p:nvSpPr>
        <p:spPr bwMode="auto">
          <a:xfrm>
            <a:off x="447367" y="1024038"/>
            <a:ext cx="11297265" cy="1692771"/>
          </a:xfrm>
          <a:prstGeom prst="rect">
            <a:avLst/>
          </a:prstGeom>
        </p:spPr>
        <p:txBody>
          <a:bodyPr wrap="square">
            <a:spAutoFit/>
          </a:bodyPr>
          <a:lstStyle/>
          <a:p>
            <a:pPr>
              <a:defRPr/>
            </a:pPr>
            <a:endParaRPr lang="en-US" sz="2000" dirty="0">
              <a:latin typeface="Tahoma"/>
              <a:ea typeface="Tahoma"/>
              <a:cs typeface="Tahoma"/>
            </a:endParaRPr>
          </a:p>
          <a:p>
            <a:pPr>
              <a:defRPr/>
            </a:pPr>
            <a:endParaRPr lang="en-US" sz="2800" dirty="0">
              <a:latin typeface="Tahoma"/>
              <a:ea typeface="Tahoma"/>
              <a:cs typeface="Tahoma"/>
            </a:endParaRPr>
          </a:p>
          <a:p>
            <a:pPr>
              <a:defRPr/>
            </a:pPr>
            <a:endParaRPr lang="en-US" sz="2800" dirty="0">
              <a:latin typeface="Tahoma"/>
              <a:ea typeface="Tahoma"/>
              <a:cs typeface="Tahoma"/>
            </a:endParaRPr>
          </a:p>
          <a:p>
            <a:pPr>
              <a:defRPr/>
            </a:pPr>
            <a:endParaRPr lang="en-US" sz="2800" dirty="0">
              <a:latin typeface="Tahoma"/>
              <a:ea typeface="Tahoma"/>
              <a:cs typeface="Tahoma"/>
            </a:endParaRPr>
          </a:p>
        </p:txBody>
      </p:sp>
      <p:pic>
        <p:nvPicPr>
          <p:cNvPr id="10" name="Immagine 9">
            <a:extLst>
              <a:ext uri="{FF2B5EF4-FFF2-40B4-BE49-F238E27FC236}">
                <a16:creationId xmlns:a16="http://schemas.microsoft.com/office/drawing/2014/main" id="{B7F01DF2-643B-4E86-B936-1EFE8122BDD3}"/>
              </a:ext>
            </a:extLst>
          </p:cNvPr>
          <p:cNvPicPr>
            <a:picLocks noChangeAspect="1"/>
          </p:cNvPicPr>
          <p:nvPr/>
        </p:nvPicPr>
        <p:blipFill>
          <a:blip r:embed="rId3"/>
          <a:stretch>
            <a:fillRect/>
          </a:stretch>
        </p:blipFill>
        <p:spPr bwMode="auto">
          <a:xfrm>
            <a:off x="11402716" y="6564016"/>
            <a:ext cx="769620" cy="274320"/>
          </a:xfrm>
          <a:prstGeom prst="rect">
            <a:avLst/>
          </a:prstGeom>
        </p:spPr>
      </p:pic>
      <p:sp>
        <p:nvSpPr>
          <p:cNvPr id="3" name="Rettangolo 2">
            <a:extLst>
              <a:ext uri="{FF2B5EF4-FFF2-40B4-BE49-F238E27FC236}">
                <a16:creationId xmlns:a16="http://schemas.microsoft.com/office/drawing/2014/main" id="{D2A1AA4B-C5D7-435C-B8C1-93E52CED7F68}"/>
              </a:ext>
            </a:extLst>
          </p:cNvPr>
          <p:cNvSpPr/>
          <p:nvPr/>
        </p:nvSpPr>
        <p:spPr>
          <a:xfrm>
            <a:off x="133853" y="1198312"/>
            <a:ext cx="4373313"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defRPr/>
            </a:pPr>
            <a:r>
              <a:rPr lang="en-GB" sz="2400" dirty="0">
                <a:latin typeface="Tahoma"/>
                <a:ea typeface="Tahoma"/>
                <a:cs typeface="Tahoma"/>
              </a:rPr>
              <a:t>We need a </a:t>
            </a:r>
            <a:r>
              <a:rPr lang="en-US" sz="2400" dirty="0">
                <a:latin typeface="Tahoma"/>
                <a:ea typeface="Tahoma"/>
                <a:cs typeface="Tahoma"/>
              </a:rPr>
              <a:t>repository which is </a:t>
            </a:r>
          </a:p>
        </p:txBody>
      </p:sp>
      <p:sp>
        <p:nvSpPr>
          <p:cNvPr id="4" name="Rettangolo 3">
            <a:extLst>
              <a:ext uri="{FF2B5EF4-FFF2-40B4-BE49-F238E27FC236}">
                <a16:creationId xmlns:a16="http://schemas.microsoft.com/office/drawing/2014/main" id="{1FE133A0-A726-49F6-AA18-37867C6F4DBF}"/>
              </a:ext>
            </a:extLst>
          </p:cNvPr>
          <p:cNvSpPr/>
          <p:nvPr/>
        </p:nvSpPr>
        <p:spPr>
          <a:xfrm>
            <a:off x="551384" y="2344374"/>
            <a:ext cx="1702710"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defRPr/>
            </a:pPr>
            <a:r>
              <a:rPr lang="en-US" sz="2000" dirty="0">
                <a:latin typeface="Tahoma"/>
                <a:ea typeface="Tahoma"/>
                <a:cs typeface="Tahoma"/>
              </a:rPr>
              <a:t>Independent </a:t>
            </a:r>
          </a:p>
        </p:txBody>
      </p:sp>
      <p:sp>
        <p:nvSpPr>
          <p:cNvPr id="5" name="Rettangolo 4">
            <a:extLst>
              <a:ext uri="{FF2B5EF4-FFF2-40B4-BE49-F238E27FC236}">
                <a16:creationId xmlns:a16="http://schemas.microsoft.com/office/drawing/2014/main" id="{6DBC1876-5FC6-4FCA-A8D0-566E2824069A}"/>
              </a:ext>
            </a:extLst>
          </p:cNvPr>
          <p:cNvSpPr/>
          <p:nvPr/>
        </p:nvSpPr>
        <p:spPr>
          <a:xfrm>
            <a:off x="551384" y="1844824"/>
            <a:ext cx="1712328"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defRPr/>
            </a:pPr>
            <a:r>
              <a:rPr lang="en-US" sz="2000" dirty="0">
                <a:latin typeface="Tahoma"/>
                <a:ea typeface="Tahoma"/>
                <a:cs typeface="Tahoma"/>
              </a:rPr>
              <a:t>Authoritative </a:t>
            </a:r>
          </a:p>
        </p:txBody>
      </p:sp>
      <p:sp>
        <p:nvSpPr>
          <p:cNvPr id="9" name="Rettangolo 8">
            <a:extLst>
              <a:ext uri="{FF2B5EF4-FFF2-40B4-BE49-F238E27FC236}">
                <a16:creationId xmlns:a16="http://schemas.microsoft.com/office/drawing/2014/main" id="{3A0C5769-649D-4625-AFBB-E5FDE5698645}"/>
              </a:ext>
            </a:extLst>
          </p:cNvPr>
          <p:cNvSpPr/>
          <p:nvPr/>
        </p:nvSpPr>
        <p:spPr>
          <a:xfrm>
            <a:off x="551384" y="2846741"/>
            <a:ext cx="1712328" cy="40011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en-US" sz="2000" dirty="0">
                <a:latin typeface="Tahoma"/>
                <a:ea typeface="Tahoma"/>
                <a:cs typeface="Tahoma"/>
              </a:rPr>
              <a:t>Complete</a:t>
            </a:r>
          </a:p>
        </p:txBody>
      </p:sp>
      <p:sp>
        <p:nvSpPr>
          <p:cNvPr id="11" name="Rettangolo 10">
            <a:extLst>
              <a:ext uri="{FF2B5EF4-FFF2-40B4-BE49-F238E27FC236}">
                <a16:creationId xmlns:a16="http://schemas.microsoft.com/office/drawing/2014/main" id="{15EFEEA2-00EB-45D1-BFB6-86F384D80612}"/>
              </a:ext>
            </a:extLst>
          </p:cNvPr>
          <p:cNvSpPr/>
          <p:nvPr/>
        </p:nvSpPr>
        <p:spPr bwMode="auto">
          <a:xfrm>
            <a:off x="551384" y="3363577"/>
            <a:ext cx="1712328" cy="40011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en-US" sz="2000" dirty="0">
                <a:latin typeface="Tahoma"/>
                <a:ea typeface="Tahoma"/>
                <a:cs typeface="Tahoma"/>
              </a:rPr>
              <a:t>Open</a:t>
            </a:r>
          </a:p>
        </p:txBody>
      </p:sp>
      <p:pic>
        <p:nvPicPr>
          <p:cNvPr id="14" name="Immagine 13">
            <a:extLst>
              <a:ext uri="{FF2B5EF4-FFF2-40B4-BE49-F238E27FC236}">
                <a16:creationId xmlns:a16="http://schemas.microsoft.com/office/drawing/2014/main" id="{AAD21D7D-2C17-4CAE-9415-72F4956ED0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5352" y="1428744"/>
            <a:ext cx="4906145" cy="1294052"/>
          </a:xfrm>
          <a:prstGeom prst="rect">
            <a:avLst/>
          </a:prstGeom>
        </p:spPr>
      </p:pic>
      <p:sp>
        <p:nvSpPr>
          <p:cNvPr id="16" name="Freccia a destra 15">
            <a:extLst>
              <a:ext uri="{FF2B5EF4-FFF2-40B4-BE49-F238E27FC236}">
                <a16:creationId xmlns:a16="http://schemas.microsoft.com/office/drawing/2014/main" id="{333F0F0A-DC68-4A1E-94F4-32E0285659F3}"/>
              </a:ext>
            </a:extLst>
          </p:cNvPr>
          <p:cNvSpPr/>
          <p:nvPr/>
        </p:nvSpPr>
        <p:spPr bwMode="auto">
          <a:xfrm>
            <a:off x="3057147" y="2389223"/>
            <a:ext cx="986981"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ttangolo 16">
            <a:extLst>
              <a:ext uri="{FF2B5EF4-FFF2-40B4-BE49-F238E27FC236}">
                <a16:creationId xmlns:a16="http://schemas.microsoft.com/office/drawing/2014/main" id="{96D50AA7-68FB-4CFB-80F6-B6FDCC53DA52}"/>
              </a:ext>
            </a:extLst>
          </p:cNvPr>
          <p:cNvSpPr/>
          <p:nvPr/>
        </p:nvSpPr>
        <p:spPr>
          <a:xfrm>
            <a:off x="5264106" y="3029656"/>
            <a:ext cx="5391108" cy="923330"/>
          </a:xfrm>
          <a:prstGeom prst="rect">
            <a:avLst/>
          </a:prstGeom>
        </p:spPr>
        <p:txBody>
          <a:bodyPr wrap="square">
            <a:spAutoFit/>
          </a:bodyPr>
          <a:lstStyle/>
          <a:p>
            <a:r>
              <a:rPr lang="en-GB" dirty="0"/>
              <a:t>OpenAlex is an index of hundreds of millions of interconnected entities across the global research system (https://openalex.org/about)</a:t>
            </a:r>
          </a:p>
        </p:txBody>
      </p:sp>
      <p:sp>
        <p:nvSpPr>
          <p:cNvPr id="19" name="Freccia a destra 18">
            <a:extLst>
              <a:ext uri="{FF2B5EF4-FFF2-40B4-BE49-F238E27FC236}">
                <a16:creationId xmlns:a16="http://schemas.microsoft.com/office/drawing/2014/main" id="{20CF9931-1670-4A42-B4F9-26B1ABCA7487}"/>
              </a:ext>
            </a:extLst>
          </p:cNvPr>
          <p:cNvSpPr/>
          <p:nvPr/>
        </p:nvSpPr>
        <p:spPr bwMode="auto">
          <a:xfrm>
            <a:off x="3057147" y="2877033"/>
            <a:ext cx="986981"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ccia a destra 19">
            <a:extLst>
              <a:ext uri="{FF2B5EF4-FFF2-40B4-BE49-F238E27FC236}">
                <a16:creationId xmlns:a16="http://schemas.microsoft.com/office/drawing/2014/main" id="{0F848592-DBD5-466B-B834-0118BC3C8E29}"/>
              </a:ext>
            </a:extLst>
          </p:cNvPr>
          <p:cNvSpPr/>
          <p:nvPr/>
        </p:nvSpPr>
        <p:spPr bwMode="auto">
          <a:xfrm>
            <a:off x="3057147" y="3363577"/>
            <a:ext cx="986981"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ccia a destra 20">
            <a:extLst>
              <a:ext uri="{FF2B5EF4-FFF2-40B4-BE49-F238E27FC236}">
                <a16:creationId xmlns:a16="http://schemas.microsoft.com/office/drawing/2014/main" id="{717D4505-B91A-4652-8E4F-CE3CB3BFBA37}"/>
              </a:ext>
            </a:extLst>
          </p:cNvPr>
          <p:cNvSpPr/>
          <p:nvPr/>
        </p:nvSpPr>
        <p:spPr bwMode="auto">
          <a:xfrm>
            <a:off x="3057147" y="1914635"/>
            <a:ext cx="986981"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a:extLst>
              <a:ext uri="{FF2B5EF4-FFF2-40B4-BE49-F238E27FC236}">
                <a16:creationId xmlns:a16="http://schemas.microsoft.com/office/drawing/2014/main" id="{1C0838FA-F5C5-44E8-80AD-BF181C6DB541}"/>
              </a:ext>
            </a:extLst>
          </p:cNvPr>
          <p:cNvSpPr/>
          <p:nvPr/>
        </p:nvSpPr>
        <p:spPr>
          <a:xfrm>
            <a:off x="584892" y="5272391"/>
            <a:ext cx="9482880" cy="1477328"/>
          </a:xfrm>
          <a:prstGeom prst="rect">
            <a:avLst/>
          </a:prstGeom>
        </p:spPr>
        <p:txBody>
          <a:bodyPr wrap="square">
            <a:spAutoFit/>
          </a:bodyPr>
          <a:lstStyle/>
          <a:p>
            <a:pPr>
              <a:defRPr/>
            </a:pPr>
            <a:r>
              <a:rPr lang="en-GB" dirty="0">
                <a:latin typeface="Tahoma"/>
                <a:ea typeface="Tahoma"/>
                <a:cs typeface="Tahoma"/>
              </a:rPr>
              <a:t>OpenAlex will be used by Leiden University for its next ranking (2024) </a:t>
            </a:r>
          </a:p>
          <a:p>
            <a:pPr>
              <a:defRPr/>
            </a:pPr>
            <a:endParaRPr lang="en-US" dirty="0">
              <a:latin typeface="Tahoma"/>
              <a:ea typeface="Tahoma"/>
              <a:cs typeface="Tahoma"/>
            </a:endParaRPr>
          </a:p>
          <a:p>
            <a:pPr>
              <a:defRPr/>
            </a:pPr>
            <a:r>
              <a:rPr lang="en-GB" dirty="0">
                <a:latin typeface="Tahoma"/>
                <a:ea typeface="Tahoma"/>
                <a:cs typeface="Tahoma"/>
              </a:rPr>
              <a:t>OpenAlex is the official source for University of Milan research reports (RAR: https://www.unimi.it/en/research)</a:t>
            </a:r>
          </a:p>
          <a:p>
            <a:pPr>
              <a:defRPr/>
            </a:pPr>
            <a:endParaRPr lang="en-US" dirty="0">
              <a:latin typeface="Tahoma"/>
              <a:ea typeface="Tahoma"/>
              <a:cs typeface="Tahoma"/>
            </a:endParaRPr>
          </a:p>
        </p:txBody>
      </p:sp>
      <p:pic>
        <p:nvPicPr>
          <p:cNvPr id="23" name="Immagine 22">
            <a:extLst>
              <a:ext uri="{FF2B5EF4-FFF2-40B4-BE49-F238E27FC236}">
                <a16:creationId xmlns:a16="http://schemas.microsoft.com/office/drawing/2014/main" id="{E051D77A-789C-4EC4-B8CE-03E010D525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1533" y="6005101"/>
            <a:ext cx="1099964" cy="369660"/>
          </a:xfrm>
          <a:prstGeom prst="rect">
            <a:avLst/>
          </a:prstGeom>
        </p:spPr>
      </p:pic>
      <p:sp>
        <p:nvSpPr>
          <p:cNvPr id="2" name="Freccia destra rientrata 1">
            <a:extLst>
              <a:ext uri="{FF2B5EF4-FFF2-40B4-BE49-F238E27FC236}">
                <a16:creationId xmlns:a16="http://schemas.microsoft.com/office/drawing/2014/main" id="{378E3875-C69E-5CFE-EFBB-1B86A3C7FE1D}"/>
              </a:ext>
            </a:extLst>
          </p:cNvPr>
          <p:cNvSpPr/>
          <p:nvPr/>
        </p:nvSpPr>
        <p:spPr>
          <a:xfrm>
            <a:off x="3143672" y="263515"/>
            <a:ext cx="978408" cy="484632"/>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CWTS">
            <a:extLst>
              <a:ext uri="{FF2B5EF4-FFF2-40B4-BE49-F238E27FC236}">
                <a16:creationId xmlns:a16="http://schemas.microsoft.com/office/drawing/2014/main" id="{CF8D6ACD-24E8-3FE5-75E7-899FABA3BF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09107" y="5272391"/>
            <a:ext cx="1600772" cy="561570"/>
          </a:xfrm>
          <a:prstGeom prst="rect">
            <a:avLst/>
          </a:prstGeom>
          <a:solidFill>
            <a:schemeClr val="accent2"/>
          </a:solidFill>
        </p:spPr>
      </p:pic>
      <p:sp>
        <p:nvSpPr>
          <p:cNvPr id="22" name="Rettangolo 21">
            <a:extLst>
              <a:ext uri="{FF2B5EF4-FFF2-40B4-BE49-F238E27FC236}">
                <a16:creationId xmlns:a16="http://schemas.microsoft.com/office/drawing/2014/main" id="{FA166A97-88BD-4806-A886-36805487A060}"/>
              </a:ext>
            </a:extLst>
          </p:cNvPr>
          <p:cNvSpPr/>
          <p:nvPr/>
        </p:nvSpPr>
        <p:spPr bwMode="auto">
          <a:xfrm>
            <a:off x="551384" y="3892986"/>
            <a:ext cx="1712328" cy="40011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en-US" sz="2000" dirty="0">
                <a:latin typeface="Tahoma"/>
                <a:ea typeface="Tahoma"/>
                <a:cs typeface="Tahoma"/>
              </a:rPr>
              <a:t>Free</a:t>
            </a:r>
          </a:p>
        </p:txBody>
      </p:sp>
      <p:sp>
        <p:nvSpPr>
          <p:cNvPr id="24" name="Freccia a destra 23">
            <a:extLst>
              <a:ext uri="{FF2B5EF4-FFF2-40B4-BE49-F238E27FC236}">
                <a16:creationId xmlns:a16="http://schemas.microsoft.com/office/drawing/2014/main" id="{B8F18E18-D0E8-45B1-BC84-320C47F074E4}"/>
              </a:ext>
            </a:extLst>
          </p:cNvPr>
          <p:cNvSpPr/>
          <p:nvPr/>
        </p:nvSpPr>
        <p:spPr bwMode="auto">
          <a:xfrm>
            <a:off x="3057147" y="3892986"/>
            <a:ext cx="986981"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ttangolo 24">
            <a:extLst>
              <a:ext uri="{FF2B5EF4-FFF2-40B4-BE49-F238E27FC236}">
                <a16:creationId xmlns:a16="http://schemas.microsoft.com/office/drawing/2014/main" id="{0DC2228A-D94A-48C0-A02F-E9D0C2490473}"/>
              </a:ext>
            </a:extLst>
          </p:cNvPr>
          <p:cNvSpPr/>
          <p:nvPr/>
        </p:nvSpPr>
        <p:spPr bwMode="auto">
          <a:xfrm>
            <a:off x="10416480" y="372412"/>
            <a:ext cx="1656184" cy="1901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ttangolo 25">
            <a:extLst>
              <a:ext uri="{FF2B5EF4-FFF2-40B4-BE49-F238E27FC236}">
                <a16:creationId xmlns:a16="http://schemas.microsoft.com/office/drawing/2014/main" id="{530555C6-E50F-45F1-882D-55DCE7A2AF94}"/>
              </a:ext>
            </a:extLst>
          </p:cNvPr>
          <p:cNvSpPr/>
          <p:nvPr/>
        </p:nvSpPr>
        <p:spPr bwMode="auto">
          <a:xfrm>
            <a:off x="10467610" y="145167"/>
            <a:ext cx="1610146" cy="646331"/>
          </a:xfrm>
          <a:prstGeom prst="rect">
            <a:avLst/>
          </a:prstGeom>
        </p:spPr>
        <p:txBody>
          <a:bodyPr wrap="square">
            <a:spAutoFit/>
          </a:bodyPr>
          <a:lstStyle/>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The problem</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What is Open Alex</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Use Cases</a:t>
            </a:r>
          </a:p>
        </p:txBody>
      </p:sp>
    </p:spTree>
    <p:extLst>
      <p:ext uri="{BB962C8B-B14F-4D97-AF65-F5344CB8AC3E}">
        <p14:creationId xmlns:p14="http://schemas.microsoft.com/office/powerpoint/2010/main" val="1700404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olo 3"/>
          <p:cNvSpPr txBox="1"/>
          <p:nvPr/>
        </p:nvSpPr>
        <p:spPr bwMode="auto">
          <a:xfrm>
            <a:off x="1523761" y="214546"/>
            <a:ext cx="10436010" cy="64819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3600" dirty="0">
                <a:latin typeface="Tahoma"/>
                <a:ea typeface="Tahoma"/>
                <a:cs typeface="Tahoma"/>
              </a:rPr>
              <a:t>Coverage - end of 2022 </a:t>
            </a:r>
            <a:r>
              <a:rPr lang="en-US" sz="1200" b="1" i="1" dirty="0">
                <a:solidFill>
                  <a:srgbClr val="0F0F0F"/>
                </a:solidFill>
                <a:latin typeface="Tahoma" panose="020B0604030504040204" pitchFamily="34" charset="0"/>
                <a:ea typeface="Tahoma" panose="020B0604030504040204" pitchFamily="34" charset="0"/>
                <a:cs typeface="Tahoma" panose="020B0604030504040204" pitchFamily="34" charset="0"/>
              </a:rPr>
              <a:t>(</a:t>
            </a:r>
            <a:r>
              <a:rPr lang="en-US" sz="1200" i="1" dirty="0">
                <a:latin typeface="Tahoma" panose="020B0604030504040204" pitchFamily="34" charset="0"/>
                <a:ea typeface="Tahoma" panose="020B0604030504040204" pitchFamily="34" charset="0"/>
                <a:cs typeface="Tahoma" panose="020B0604030504040204" pitchFamily="34" charset="0"/>
              </a:rPr>
              <a:t>source </a:t>
            </a:r>
            <a:r>
              <a:rPr lang="it-IT" sz="1200" b="1" i="1" dirty="0">
                <a:solidFill>
                  <a:srgbClr val="0F0F0F"/>
                </a:solidFill>
                <a:effectLst/>
                <a:latin typeface="Tahoma" panose="020B0604030504040204" pitchFamily="34" charset="0"/>
                <a:ea typeface="Tahoma" panose="020B0604030504040204" pitchFamily="34" charset="0"/>
                <a:cs typeface="Tahoma" panose="020B0604030504040204" pitchFamily="34" charset="0"/>
              </a:rPr>
              <a:t>Webinar: </a:t>
            </a:r>
            <a:r>
              <a:rPr lang="it-IT" sz="1200" b="1" i="1" dirty="0" err="1">
                <a:solidFill>
                  <a:srgbClr val="0F0F0F"/>
                </a:solidFill>
                <a:effectLst/>
                <a:latin typeface="Tahoma" panose="020B0604030504040204" pitchFamily="34" charset="0"/>
                <a:ea typeface="Tahoma" panose="020B0604030504040204" pitchFamily="34" charset="0"/>
                <a:cs typeface="Tahoma" panose="020B0604030504040204" pitchFamily="34" charset="0"/>
                <a:hlinkClick r:id="rId3"/>
              </a:rPr>
              <a:t>Introducing</a:t>
            </a:r>
            <a:r>
              <a:rPr lang="it-IT" sz="1200" b="1" i="1" dirty="0">
                <a:solidFill>
                  <a:srgbClr val="0F0F0F"/>
                </a:solidFill>
                <a:effectLst/>
                <a:latin typeface="Tahoma" panose="020B0604030504040204" pitchFamily="34" charset="0"/>
                <a:ea typeface="Tahoma" panose="020B0604030504040204" pitchFamily="34" charset="0"/>
                <a:cs typeface="Tahoma" panose="020B0604030504040204" pitchFamily="34" charset="0"/>
                <a:hlinkClick r:id="rId3"/>
              </a:rPr>
              <a:t> </a:t>
            </a:r>
            <a:r>
              <a:rPr lang="it-IT" sz="1200" b="1" i="1" dirty="0" err="1">
                <a:solidFill>
                  <a:srgbClr val="0F0F0F"/>
                </a:solidFill>
                <a:effectLst/>
                <a:latin typeface="Tahoma" panose="020B0604030504040204" pitchFamily="34" charset="0"/>
                <a:ea typeface="Tahoma" panose="020B0604030504040204" pitchFamily="34" charset="0"/>
                <a:cs typeface="Tahoma" panose="020B0604030504040204" pitchFamily="34" charset="0"/>
                <a:hlinkClick r:id="rId3"/>
              </a:rPr>
              <a:t>OpenAlex</a:t>
            </a:r>
            <a:r>
              <a:rPr lang="it-IT" sz="1200" b="1" i="1" dirty="0">
                <a:solidFill>
                  <a:srgbClr val="0F0F0F"/>
                </a:solidFill>
                <a:effectLst/>
                <a:latin typeface="Tahoma" panose="020B0604030504040204" pitchFamily="34" charset="0"/>
                <a:ea typeface="Tahoma" panose="020B0604030504040204" pitchFamily="34" charset="0"/>
                <a:cs typeface="Tahoma" panose="020B0604030504040204" pitchFamily="34" charset="0"/>
              </a:rPr>
              <a:t>)</a:t>
            </a:r>
            <a:endParaRPr lang="it-IT" sz="1800" b="1" i="1" dirty="0">
              <a:solidFill>
                <a:srgbClr val="0F0F0F"/>
              </a:solidFill>
              <a:effectLst/>
              <a:latin typeface="Tahoma" panose="020B0604030504040204" pitchFamily="34" charset="0"/>
              <a:ea typeface="Tahoma" panose="020B0604030504040204" pitchFamily="34" charset="0"/>
              <a:cs typeface="Tahoma" panose="020B0604030504040204" pitchFamily="34" charset="0"/>
            </a:endParaRPr>
          </a:p>
          <a:p>
            <a:pPr>
              <a:defRPr/>
            </a:pPr>
            <a:endParaRPr dirty="0"/>
          </a:p>
          <a:p>
            <a:pPr>
              <a:defRPr/>
            </a:pPr>
            <a:endParaRPr lang="en-US" sz="3600" dirty="0">
              <a:latin typeface="Tahoma"/>
              <a:ea typeface="Tahoma"/>
              <a:cs typeface="Tahoma"/>
            </a:endParaRPr>
          </a:p>
        </p:txBody>
      </p:sp>
      <p:pic>
        <p:nvPicPr>
          <p:cNvPr id="2" name="Immagine 1">
            <a:extLst>
              <a:ext uri="{FF2B5EF4-FFF2-40B4-BE49-F238E27FC236}">
                <a16:creationId xmlns:a16="http://schemas.microsoft.com/office/drawing/2014/main" id="{D9113246-3789-4A91-B851-2FE1695E060E}"/>
              </a:ext>
            </a:extLst>
          </p:cNvPr>
          <p:cNvPicPr>
            <a:picLocks noChangeAspect="1"/>
          </p:cNvPicPr>
          <p:nvPr/>
        </p:nvPicPr>
        <p:blipFill>
          <a:blip r:embed="rId4"/>
          <a:stretch>
            <a:fillRect/>
          </a:stretch>
        </p:blipFill>
        <p:spPr>
          <a:xfrm>
            <a:off x="715104" y="862736"/>
            <a:ext cx="10704512" cy="4797700"/>
          </a:xfrm>
          <a:prstGeom prst="rect">
            <a:avLst/>
          </a:prstGeom>
        </p:spPr>
      </p:pic>
      <p:sp>
        <p:nvSpPr>
          <p:cNvPr id="3" name="Rectangle 1">
            <a:extLst>
              <a:ext uri="{FF2B5EF4-FFF2-40B4-BE49-F238E27FC236}">
                <a16:creationId xmlns:a16="http://schemas.microsoft.com/office/drawing/2014/main" id="{4E948E4F-436C-4E80-A209-D2103115819A}"/>
              </a:ext>
            </a:extLst>
          </p:cNvPr>
          <p:cNvSpPr>
            <a:spLocks noChangeArrowheads="1"/>
          </p:cNvSpPr>
          <p:nvPr/>
        </p:nvSpPr>
        <p:spPr bwMode="auto">
          <a:xfrm>
            <a:off x="839416" y="5373216"/>
            <a:ext cx="12192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rtl="0" eaLnBrk="0" fontAlgn="base" hangingPunct="0">
              <a:spcBef>
                <a:spcPct val="0"/>
              </a:spcBef>
              <a:spcAft>
                <a:spcPct val="0"/>
              </a:spcAft>
            </a:pPr>
            <a:r>
              <a:rPr lang="en-US" altLang="en-US" sz="2000" b="1" dirty="0">
                <a:latin typeface="Tahoma" panose="020B0604030504040204" pitchFamily="34" charset="0"/>
                <a:ea typeface="Tahoma" panose="020B0604030504040204" pitchFamily="34" charset="0"/>
                <a:cs typeface="Tahoma" panose="020B0604030504040204" pitchFamily="34" charset="0"/>
              </a:rPr>
              <a:t>3/10/2023 =&gt; Works:245M		</a:t>
            </a:r>
            <a:endPar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Rettangolo 3">
            <a:extLst>
              <a:ext uri="{FF2B5EF4-FFF2-40B4-BE49-F238E27FC236}">
                <a16:creationId xmlns:a16="http://schemas.microsoft.com/office/drawing/2014/main" id="{69A0A96D-7909-4CB7-ADE3-EC7D5A3B29AA}"/>
              </a:ext>
            </a:extLst>
          </p:cNvPr>
          <p:cNvSpPr/>
          <p:nvPr/>
        </p:nvSpPr>
        <p:spPr>
          <a:xfrm>
            <a:off x="839416" y="6274122"/>
            <a:ext cx="3797835" cy="338554"/>
          </a:xfrm>
          <a:prstGeom prst="rect">
            <a:avLst/>
          </a:prstGeom>
        </p:spPr>
        <p:txBody>
          <a:bodyPr wrap="none">
            <a:spAutoFit/>
          </a:bodyPr>
          <a:lstStyle/>
          <a:p>
            <a:r>
              <a:rPr lang="it-IT" sz="1600" i="1" dirty="0">
                <a:latin typeface="Tahoma" panose="020B0604030504040204" pitchFamily="34" charset="0"/>
                <a:ea typeface="Tahoma" panose="020B0604030504040204" pitchFamily="34" charset="0"/>
                <a:cs typeface="Tahoma" panose="020B0604030504040204" pitchFamily="34" charset="0"/>
              </a:rPr>
              <a:t>Source: https://api.openalex.org/counts</a:t>
            </a:r>
            <a:endParaRPr lang="en-GB" sz="1600" i="1" dirty="0">
              <a:latin typeface="Tahoma" panose="020B0604030504040204" pitchFamily="34" charset="0"/>
              <a:ea typeface="Tahoma" panose="020B0604030504040204" pitchFamily="34" charset="0"/>
              <a:cs typeface="Tahoma" panose="020B0604030504040204" pitchFamily="34" charset="0"/>
            </a:endParaRPr>
          </a:p>
        </p:txBody>
      </p:sp>
      <p:sp>
        <p:nvSpPr>
          <p:cNvPr id="5" name="Freccia a destra 4">
            <a:extLst>
              <a:ext uri="{FF2B5EF4-FFF2-40B4-BE49-F238E27FC236}">
                <a16:creationId xmlns:a16="http://schemas.microsoft.com/office/drawing/2014/main" id="{18D4002A-31D8-4192-B1A3-2D85E4D81131}"/>
              </a:ext>
            </a:extLst>
          </p:cNvPr>
          <p:cNvSpPr/>
          <p:nvPr/>
        </p:nvSpPr>
        <p:spPr>
          <a:xfrm>
            <a:off x="103036" y="5193602"/>
            <a:ext cx="504056" cy="359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a:extLst>
              <a:ext uri="{FF2B5EF4-FFF2-40B4-BE49-F238E27FC236}">
                <a16:creationId xmlns:a16="http://schemas.microsoft.com/office/drawing/2014/main" id="{CB206E88-7BDC-42EF-A00A-0D190D24B413}"/>
              </a:ext>
            </a:extLst>
          </p:cNvPr>
          <p:cNvSpPr/>
          <p:nvPr/>
        </p:nvSpPr>
        <p:spPr bwMode="auto">
          <a:xfrm>
            <a:off x="10416480" y="368610"/>
            <a:ext cx="1656184" cy="1901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a:extLst>
              <a:ext uri="{FF2B5EF4-FFF2-40B4-BE49-F238E27FC236}">
                <a16:creationId xmlns:a16="http://schemas.microsoft.com/office/drawing/2014/main" id="{A43EABDE-D5D3-4C7A-BC59-16D2AF3A9CA6}"/>
              </a:ext>
            </a:extLst>
          </p:cNvPr>
          <p:cNvSpPr/>
          <p:nvPr/>
        </p:nvSpPr>
        <p:spPr bwMode="auto">
          <a:xfrm>
            <a:off x="10467610" y="155215"/>
            <a:ext cx="1610146" cy="646331"/>
          </a:xfrm>
          <a:prstGeom prst="rect">
            <a:avLst/>
          </a:prstGeom>
        </p:spPr>
        <p:txBody>
          <a:bodyPr wrap="square">
            <a:spAutoFit/>
          </a:bodyPr>
          <a:lstStyle/>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The problem</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What is Open Alex</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Use Cases</a:t>
            </a:r>
          </a:p>
        </p:txBody>
      </p:sp>
      <p:pic>
        <p:nvPicPr>
          <p:cNvPr id="9" name="Immagine 8">
            <a:extLst>
              <a:ext uri="{FF2B5EF4-FFF2-40B4-BE49-F238E27FC236}">
                <a16:creationId xmlns:a16="http://schemas.microsoft.com/office/drawing/2014/main" id="{7D11220F-C75E-4906-99DC-7BE5E808B874}"/>
              </a:ext>
            </a:extLst>
          </p:cNvPr>
          <p:cNvPicPr>
            <a:picLocks noChangeAspect="1"/>
          </p:cNvPicPr>
          <p:nvPr/>
        </p:nvPicPr>
        <p:blipFill>
          <a:blip r:embed="rId5"/>
          <a:stretch>
            <a:fillRect/>
          </a:stretch>
        </p:blipFill>
        <p:spPr bwMode="auto">
          <a:xfrm>
            <a:off x="11402716" y="6564016"/>
            <a:ext cx="769620" cy="274320"/>
          </a:xfrm>
          <a:prstGeom prst="rect">
            <a:avLst/>
          </a:prstGeom>
        </p:spPr>
      </p:pic>
    </p:spTree>
    <p:extLst>
      <p:ext uri="{BB962C8B-B14F-4D97-AF65-F5344CB8AC3E}">
        <p14:creationId xmlns:p14="http://schemas.microsoft.com/office/powerpoint/2010/main" val="3857408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olo 3"/>
          <p:cNvSpPr txBox="1"/>
          <p:nvPr/>
        </p:nvSpPr>
        <p:spPr bwMode="auto">
          <a:xfrm>
            <a:off x="1523761" y="214546"/>
            <a:ext cx="10436010" cy="64819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3600" dirty="0">
                <a:latin typeface="Tahoma"/>
                <a:ea typeface="Tahoma"/>
                <a:cs typeface="Tahoma"/>
              </a:rPr>
              <a:t>Open Alex</a:t>
            </a:r>
            <a:endParaRPr dirty="0"/>
          </a:p>
          <a:p>
            <a:pPr>
              <a:defRPr/>
            </a:pPr>
            <a:endParaRPr lang="en-US" sz="3600" dirty="0">
              <a:latin typeface="Tahoma"/>
              <a:ea typeface="Tahoma"/>
              <a:cs typeface="Tahoma"/>
            </a:endParaRPr>
          </a:p>
        </p:txBody>
      </p:sp>
      <p:pic>
        <p:nvPicPr>
          <p:cNvPr id="10" name="Immagine 9">
            <a:extLst>
              <a:ext uri="{FF2B5EF4-FFF2-40B4-BE49-F238E27FC236}">
                <a16:creationId xmlns:a16="http://schemas.microsoft.com/office/drawing/2014/main" id="{B7F01DF2-643B-4E86-B936-1EFE8122BDD3}"/>
              </a:ext>
            </a:extLst>
          </p:cNvPr>
          <p:cNvPicPr>
            <a:picLocks noChangeAspect="1"/>
          </p:cNvPicPr>
          <p:nvPr/>
        </p:nvPicPr>
        <p:blipFill>
          <a:blip r:embed="rId3"/>
          <a:stretch>
            <a:fillRect/>
          </a:stretch>
        </p:blipFill>
        <p:spPr bwMode="auto">
          <a:xfrm>
            <a:off x="11402716" y="6564016"/>
            <a:ext cx="769620" cy="274320"/>
          </a:xfrm>
          <a:prstGeom prst="rect">
            <a:avLst/>
          </a:prstGeom>
        </p:spPr>
      </p:pic>
      <p:sp>
        <p:nvSpPr>
          <p:cNvPr id="2" name="Rettangolo 1">
            <a:extLst>
              <a:ext uri="{FF2B5EF4-FFF2-40B4-BE49-F238E27FC236}">
                <a16:creationId xmlns:a16="http://schemas.microsoft.com/office/drawing/2014/main" id="{06FBEC68-B75C-482D-BEC0-76F8A5A0C470}"/>
              </a:ext>
            </a:extLst>
          </p:cNvPr>
          <p:cNvSpPr/>
          <p:nvPr/>
        </p:nvSpPr>
        <p:spPr>
          <a:xfrm>
            <a:off x="232229" y="2042979"/>
            <a:ext cx="6408712" cy="2772041"/>
          </a:xfrm>
          <a:prstGeom prst="rect">
            <a:avLst/>
          </a:prstGeom>
        </p:spPr>
        <p:txBody>
          <a:bodyPr wrap="square">
            <a:spAutoFit/>
          </a:bodyPr>
          <a:lstStyle/>
          <a:p>
            <a:r>
              <a:rPr lang="en-GB" sz="3600" b="1" dirty="0">
                <a:latin typeface="Tahoma" panose="020B0604030504040204" pitchFamily="34" charset="0"/>
                <a:ea typeface="Tahoma" panose="020B0604030504040204" pitchFamily="34" charset="0"/>
                <a:cs typeface="Tahoma" panose="020B0604030504040204" pitchFamily="34" charset="0"/>
              </a:rPr>
              <a:t>Open by default</a:t>
            </a:r>
          </a:p>
          <a:p>
            <a:pPr marL="228600" indent="-228600">
              <a:lnSpc>
                <a:spcPct val="90000"/>
              </a:lnSpc>
              <a:spcBef>
                <a:spcPts val="1000"/>
              </a:spcBef>
              <a:buFont typeface="Wingdings"/>
              <a:buChar char="q"/>
              <a:defRPr/>
            </a:pPr>
            <a:r>
              <a:rPr lang="en-GB" sz="2800" dirty="0">
                <a:latin typeface="Tahoma" panose="020B0604030504040204" pitchFamily="34" charset="0"/>
                <a:ea typeface="Tahoma" panose="020B0604030504040204" pitchFamily="34" charset="0"/>
                <a:cs typeface="Tahoma" panose="020B0604030504040204" pitchFamily="34" charset="0"/>
              </a:rPr>
              <a:t>Open source code: MIT</a:t>
            </a:r>
          </a:p>
          <a:p>
            <a:pPr marL="228600" indent="-228600">
              <a:lnSpc>
                <a:spcPct val="90000"/>
              </a:lnSpc>
              <a:spcBef>
                <a:spcPts val="1000"/>
              </a:spcBef>
              <a:buFont typeface="Wingdings"/>
              <a:buChar char="q"/>
              <a:defRPr/>
            </a:pPr>
            <a:r>
              <a:rPr lang="en-GB" sz="2800" dirty="0">
                <a:latin typeface="Tahoma" panose="020B0604030504040204" pitchFamily="34" charset="0"/>
                <a:ea typeface="Tahoma" panose="020B0604030504040204" pitchFamily="34" charset="0"/>
                <a:cs typeface="Tahoma" panose="020B0604030504040204" pitchFamily="34" charset="0"/>
              </a:rPr>
              <a:t>Open data: CC0</a:t>
            </a:r>
          </a:p>
          <a:p>
            <a:pPr marL="228600" indent="-228600">
              <a:lnSpc>
                <a:spcPct val="90000"/>
              </a:lnSpc>
              <a:spcBef>
                <a:spcPts val="1000"/>
              </a:spcBef>
              <a:buFont typeface="Wingdings"/>
              <a:buChar char="q"/>
              <a:defRPr/>
            </a:pPr>
            <a:r>
              <a:rPr lang="en-GB" sz="2800" dirty="0">
                <a:latin typeface="Tahoma" panose="020B0604030504040204" pitchFamily="34" charset="0"/>
                <a:ea typeface="Tahoma" panose="020B0604030504040204" pitchFamily="34" charset="0"/>
                <a:cs typeface="Tahoma" panose="020B0604030504040204" pitchFamily="34" charset="0"/>
              </a:rPr>
              <a:t>Useably open: API, web UI, snapshot</a:t>
            </a:r>
          </a:p>
          <a:p>
            <a:pPr marL="228600" indent="-228600">
              <a:lnSpc>
                <a:spcPct val="90000"/>
              </a:lnSpc>
              <a:spcBef>
                <a:spcPts val="1000"/>
              </a:spcBef>
              <a:buFont typeface="Wingdings"/>
              <a:buChar char="q"/>
              <a:defRPr/>
            </a:pPr>
            <a:r>
              <a:rPr lang="en-GB" sz="2800" dirty="0">
                <a:latin typeface="Tahoma" panose="020B0604030504040204" pitchFamily="34" charset="0"/>
                <a:ea typeface="Tahoma" panose="020B0604030504040204" pitchFamily="34" charset="0"/>
                <a:cs typeface="Tahoma" panose="020B0604030504040204" pitchFamily="34" charset="0"/>
              </a:rPr>
              <a:t>Sustainably open: non-profit</a:t>
            </a:r>
          </a:p>
        </p:txBody>
      </p:sp>
      <p:sp>
        <p:nvSpPr>
          <p:cNvPr id="8" name="Rettangolo 7">
            <a:extLst>
              <a:ext uri="{FF2B5EF4-FFF2-40B4-BE49-F238E27FC236}">
                <a16:creationId xmlns:a16="http://schemas.microsoft.com/office/drawing/2014/main" id="{12EDE4A6-5E75-4906-9EAF-41A1B62D275D}"/>
              </a:ext>
            </a:extLst>
          </p:cNvPr>
          <p:cNvSpPr/>
          <p:nvPr/>
        </p:nvSpPr>
        <p:spPr bwMode="auto">
          <a:xfrm>
            <a:off x="462115" y="1205665"/>
            <a:ext cx="11297265"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defRPr/>
            </a:pPr>
            <a:r>
              <a:rPr lang="en-GB" sz="2800" b="1" dirty="0">
                <a:latin typeface="Tahoma"/>
                <a:ea typeface="Tahoma"/>
                <a:cs typeface="Tahoma"/>
              </a:rPr>
              <a:t>An open &amp; complete index of the global research system</a:t>
            </a:r>
            <a:endParaRPr lang="en-US" sz="2800" b="1" dirty="0">
              <a:latin typeface="Tahoma"/>
              <a:ea typeface="Tahoma"/>
              <a:cs typeface="Tahoma"/>
            </a:endParaRPr>
          </a:p>
        </p:txBody>
      </p:sp>
      <p:sp>
        <p:nvSpPr>
          <p:cNvPr id="3" name="Rettangolo 2">
            <a:extLst>
              <a:ext uri="{FF2B5EF4-FFF2-40B4-BE49-F238E27FC236}">
                <a16:creationId xmlns:a16="http://schemas.microsoft.com/office/drawing/2014/main" id="{B7576515-93E6-4A4E-8007-94B23BDC96AB}"/>
              </a:ext>
            </a:extLst>
          </p:cNvPr>
          <p:cNvSpPr/>
          <p:nvPr/>
        </p:nvSpPr>
        <p:spPr>
          <a:xfrm>
            <a:off x="7032103" y="2780928"/>
            <a:ext cx="4927667" cy="3139321"/>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GB" dirty="0"/>
              <a:t>Launched in January 2022, provides a free, open, and global catalogue of scholarly papers, researchers, journals, and  institutions and their interrelations.</a:t>
            </a:r>
          </a:p>
          <a:p>
            <a:endParaRPr lang="en-GB" dirty="0"/>
          </a:p>
          <a:p>
            <a:r>
              <a:rPr lang="en-GB" dirty="0"/>
              <a:t>The name “</a:t>
            </a:r>
            <a:r>
              <a:rPr lang="en-GB" b="1" dirty="0"/>
              <a:t>OpenAlex</a:t>
            </a:r>
            <a:r>
              <a:rPr lang="en-GB" dirty="0"/>
              <a:t>” was inspired by the ancient library of Alexandria in Egypt, which maintained the world‘s first library catalogue.</a:t>
            </a:r>
          </a:p>
          <a:p>
            <a:endParaRPr lang="en-GB" dirty="0"/>
          </a:p>
          <a:p>
            <a:r>
              <a:rPr lang="en-GB" dirty="0"/>
              <a:t>OpenAlex is developed and maintained by the non-profit service company </a:t>
            </a:r>
            <a:r>
              <a:rPr lang="en-GB" dirty="0" err="1"/>
              <a:t>OurResearch</a:t>
            </a:r>
            <a:r>
              <a:rPr lang="en-GB" dirty="0"/>
              <a:t>.</a:t>
            </a:r>
          </a:p>
        </p:txBody>
      </p:sp>
      <p:sp>
        <p:nvSpPr>
          <p:cNvPr id="7" name="Rettangolo 6">
            <a:extLst>
              <a:ext uri="{FF2B5EF4-FFF2-40B4-BE49-F238E27FC236}">
                <a16:creationId xmlns:a16="http://schemas.microsoft.com/office/drawing/2014/main" id="{3154E86D-2291-4F25-A971-411D0580D5D7}"/>
              </a:ext>
            </a:extLst>
          </p:cNvPr>
          <p:cNvSpPr/>
          <p:nvPr/>
        </p:nvSpPr>
        <p:spPr bwMode="auto">
          <a:xfrm>
            <a:off x="10416480" y="358562"/>
            <a:ext cx="1656184" cy="1901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8">
            <a:extLst>
              <a:ext uri="{FF2B5EF4-FFF2-40B4-BE49-F238E27FC236}">
                <a16:creationId xmlns:a16="http://schemas.microsoft.com/office/drawing/2014/main" id="{44C74496-280B-49BC-8B83-15A13DBE00D4}"/>
              </a:ext>
            </a:extLst>
          </p:cNvPr>
          <p:cNvSpPr/>
          <p:nvPr/>
        </p:nvSpPr>
        <p:spPr bwMode="auto">
          <a:xfrm>
            <a:off x="10467610" y="145167"/>
            <a:ext cx="1610146" cy="646331"/>
          </a:xfrm>
          <a:prstGeom prst="rect">
            <a:avLst/>
          </a:prstGeom>
        </p:spPr>
        <p:txBody>
          <a:bodyPr wrap="square">
            <a:spAutoFit/>
          </a:bodyPr>
          <a:lstStyle/>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The problem</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What is Open Alex</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Use Cases</a:t>
            </a:r>
          </a:p>
        </p:txBody>
      </p:sp>
    </p:spTree>
    <p:extLst>
      <p:ext uri="{BB962C8B-B14F-4D97-AF65-F5344CB8AC3E}">
        <p14:creationId xmlns:p14="http://schemas.microsoft.com/office/powerpoint/2010/main" val="2900846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olo 3"/>
          <p:cNvSpPr txBox="1"/>
          <p:nvPr/>
        </p:nvSpPr>
        <p:spPr bwMode="auto">
          <a:xfrm>
            <a:off x="1523761" y="214546"/>
            <a:ext cx="10436010" cy="64819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3600" dirty="0">
                <a:latin typeface="Tahoma"/>
                <a:ea typeface="Tahoma"/>
                <a:cs typeface="Tahoma"/>
              </a:rPr>
              <a:t>The statement</a:t>
            </a:r>
            <a:endParaRPr dirty="0"/>
          </a:p>
          <a:p>
            <a:pPr>
              <a:defRPr/>
            </a:pPr>
            <a:endParaRPr lang="en-US" sz="3600" dirty="0">
              <a:latin typeface="Tahoma"/>
              <a:ea typeface="Tahoma"/>
              <a:cs typeface="Tahoma"/>
            </a:endParaRPr>
          </a:p>
        </p:txBody>
      </p:sp>
      <p:sp>
        <p:nvSpPr>
          <p:cNvPr id="7" name="Rettangolo 6"/>
          <p:cNvSpPr/>
          <p:nvPr/>
        </p:nvSpPr>
        <p:spPr bwMode="auto">
          <a:xfrm>
            <a:off x="300336" y="1052736"/>
            <a:ext cx="9612088" cy="5693866"/>
          </a:xfrm>
          <a:prstGeom prst="rect">
            <a:avLst/>
          </a:prstGeom>
        </p:spPr>
        <p:txBody>
          <a:bodyPr wrap="square">
            <a:spAutoFit/>
          </a:bodyPr>
          <a:lstStyle/>
          <a:p>
            <a:pPr>
              <a:defRPr/>
            </a:pPr>
            <a:r>
              <a:rPr lang="en-US" sz="3600" b="1" dirty="0">
                <a:latin typeface="Tahoma"/>
                <a:ea typeface="Tahoma"/>
                <a:cs typeface="Tahoma"/>
              </a:rPr>
              <a:t>Main features</a:t>
            </a:r>
          </a:p>
          <a:p>
            <a:pPr>
              <a:defRPr/>
            </a:pPr>
            <a:endParaRPr lang="en-US" sz="3200" dirty="0">
              <a:latin typeface="Tahoma"/>
              <a:ea typeface="Tahoma"/>
              <a:cs typeface="Tahoma"/>
            </a:endParaRPr>
          </a:p>
          <a:p>
            <a:pPr marL="342900" indent="-342900">
              <a:buFont typeface="Wingdings" panose="05000000000000000000" pitchFamily="2" charset="2"/>
              <a:buChar char="q"/>
              <a:defRPr/>
            </a:pPr>
            <a:r>
              <a:rPr lang="en-GB" sz="2800" b="1" dirty="0">
                <a:latin typeface="Tahoma"/>
                <a:ea typeface="Tahoma"/>
                <a:cs typeface="Tahoma"/>
              </a:rPr>
              <a:t>Transparency</a:t>
            </a:r>
            <a:r>
              <a:rPr lang="en-GB" sz="2800" dirty="0">
                <a:latin typeface="Tahoma"/>
                <a:ea typeface="Tahoma"/>
                <a:cs typeface="Tahoma"/>
              </a:rPr>
              <a:t> – all is well documented</a:t>
            </a:r>
          </a:p>
          <a:p>
            <a:pPr marL="342900" indent="-342900">
              <a:buFont typeface="Wingdings" panose="05000000000000000000" pitchFamily="2" charset="2"/>
              <a:buChar char="q"/>
              <a:defRPr/>
            </a:pPr>
            <a:r>
              <a:rPr lang="it-IT" sz="2800" b="1" dirty="0">
                <a:latin typeface="Tahoma"/>
                <a:ea typeface="Tahoma"/>
                <a:cs typeface="Tahoma"/>
              </a:rPr>
              <a:t>Free </a:t>
            </a:r>
            <a:r>
              <a:rPr lang="en-GB" sz="2800" b="1" dirty="0">
                <a:latin typeface="Tahoma"/>
                <a:ea typeface="Tahoma"/>
                <a:cs typeface="Tahoma"/>
              </a:rPr>
              <a:t>of charge </a:t>
            </a:r>
            <a:r>
              <a:rPr lang="en-GB" sz="2800" dirty="0">
                <a:latin typeface="Tahoma"/>
                <a:ea typeface="Tahoma"/>
                <a:cs typeface="Tahoma"/>
              </a:rPr>
              <a:t>– no fee is requested</a:t>
            </a:r>
          </a:p>
          <a:p>
            <a:pPr marL="342900" indent="-342900">
              <a:buFont typeface="Wingdings" panose="05000000000000000000" pitchFamily="2" charset="2"/>
              <a:buChar char="q"/>
              <a:defRPr/>
            </a:pPr>
            <a:r>
              <a:rPr lang="en-GB" sz="2800" b="1" dirty="0">
                <a:latin typeface="Tahoma"/>
                <a:ea typeface="Tahoma"/>
                <a:cs typeface="Tahoma"/>
              </a:rPr>
              <a:t>Reproducibility</a:t>
            </a:r>
            <a:r>
              <a:rPr lang="en-GB" sz="2800" dirty="0">
                <a:latin typeface="Tahoma"/>
                <a:ea typeface="Tahoma"/>
                <a:cs typeface="Tahoma"/>
              </a:rPr>
              <a:t> – data can be shared  </a:t>
            </a:r>
          </a:p>
          <a:p>
            <a:pPr marL="342900" indent="-342900">
              <a:buFont typeface="Wingdings" panose="05000000000000000000" pitchFamily="2" charset="2"/>
              <a:buChar char="q"/>
              <a:defRPr/>
            </a:pPr>
            <a:r>
              <a:rPr lang="en-US" sz="2800" b="1" dirty="0">
                <a:latin typeface="Tahoma"/>
                <a:ea typeface="Tahoma"/>
                <a:cs typeface="Tahoma"/>
              </a:rPr>
              <a:t>Incredibly fast </a:t>
            </a:r>
            <a:r>
              <a:rPr lang="en-GB" sz="2800" dirty="0">
                <a:latin typeface="Tahoma"/>
                <a:ea typeface="Tahoma"/>
                <a:cs typeface="Tahoma"/>
              </a:rPr>
              <a:t>– very efficient</a:t>
            </a:r>
          </a:p>
          <a:p>
            <a:pPr marL="342900" indent="-342900">
              <a:buFont typeface="Wingdings" panose="05000000000000000000" pitchFamily="2" charset="2"/>
              <a:buChar char="q"/>
              <a:defRPr/>
            </a:pPr>
            <a:r>
              <a:rPr lang="en-GB" sz="2800" b="1" dirty="0">
                <a:latin typeface="Tahoma"/>
                <a:ea typeface="Tahoma"/>
                <a:cs typeface="Tahoma"/>
              </a:rPr>
              <a:t>Integrity</a:t>
            </a:r>
            <a:r>
              <a:rPr lang="en-GB" sz="2800" dirty="0">
                <a:latin typeface="Tahoma"/>
                <a:ea typeface="Tahoma"/>
                <a:cs typeface="Tahoma"/>
              </a:rPr>
              <a:t> – </a:t>
            </a:r>
          </a:p>
          <a:p>
            <a:pPr marL="800100" lvl="1" indent="-342900">
              <a:buFont typeface="Wingdings" panose="05000000000000000000" pitchFamily="2" charset="2"/>
              <a:buChar char="q"/>
              <a:defRPr/>
            </a:pPr>
            <a:r>
              <a:rPr lang="en-GB" sz="2000" dirty="0">
                <a:latin typeface="Tahoma" panose="020B0604030504040204" pitchFamily="34" charset="0"/>
                <a:ea typeface="Tahoma" panose="020B0604030504040204" pitchFamily="34" charset="0"/>
                <a:cs typeface="Tahoma" panose="020B0604030504040204" pitchFamily="34" charset="0"/>
              </a:rPr>
              <a:t>Sources: mainly MAG (Microsoft academic graph) and </a:t>
            </a:r>
            <a:r>
              <a:rPr lang="en-GB" sz="2000" dirty="0" err="1">
                <a:latin typeface="Tahoma" panose="020B0604030504040204" pitchFamily="34" charset="0"/>
                <a:ea typeface="Tahoma" panose="020B0604030504040204" pitchFamily="34" charset="0"/>
                <a:cs typeface="Tahoma" panose="020B0604030504040204" pitchFamily="34" charset="0"/>
              </a:rPr>
              <a:t>Crossref</a:t>
            </a:r>
            <a:r>
              <a:rPr lang="en-GB" sz="2000" dirty="0">
                <a:latin typeface="Tahoma" panose="020B0604030504040204" pitchFamily="34" charset="0"/>
                <a:ea typeface="Tahoma" panose="020B0604030504040204" pitchFamily="34" charset="0"/>
                <a:cs typeface="Tahoma" panose="020B0604030504040204" pitchFamily="34" charset="0"/>
              </a:rPr>
              <a:t>, plus ORCID, ROR, DOAJ,  </a:t>
            </a:r>
            <a:r>
              <a:rPr lang="en-GB" sz="2000" dirty="0" err="1">
                <a:latin typeface="Tahoma" panose="020B0604030504040204" pitchFamily="34" charset="0"/>
                <a:ea typeface="Tahoma" panose="020B0604030504040204" pitchFamily="34" charset="0"/>
                <a:cs typeface="Tahoma" panose="020B0604030504040204" pitchFamily="34" charset="0"/>
              </a:rPr>
              <a:t>Unpaywall</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err="1">
                <a:latin typeface="Tahoma" panose="020B0604030504040204" pitchFamily="34" charset="0"/>
                <a:ea typeface="Tahoma" panose="020B0604030504040204" pitchFamily="34" charset="0"/>
                <a:cs typeface="Tahoma" panose="020B0604030504040204" pitchFamily="34" charset="0"/>
              </a:rPr>
              <a:t>Pubmed</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err="1">
                <a:latin typeface="Tahoma" panose="020B0604030504040204" pitchFamily="34" charset="0"/>
                <a:ea typeface="Tahoma" panose="020B0604030504040204" pitchFamily="34" charset="0"/>
                <a:cs typeface="Tahoma" panose="020B0604030504040204" pitchFamily="34" charset="0"/>
              </a:rPr>
              <a:t>Pubmed</a:t>
            </a:r>
            <a:r>
              <a:rPr lang="en-GB" sz="2000" dirty="0">
                <a:latin typeface="Tahoma" panose="020B0604030504040204" pitchFamily="34" charset="0"/>
                <a:ea typeface="Tahoma" panose="020B0604030504040204" pitchFamily="34" charset="0"/>
                <a:cs typeface="Tahoma" panose="020B0604030504040204" pitchFamily="34" charset="0"/>
              </a:rPr>
              <a:t> Central, The ISSN International Centre, Subject-area and institutional repositories from </a:t>
            </a:r>
            <a:r>
              <a:rPr lang="en-GB" sz="2000" dirty="0" err="1">
                <a:latin typeface="Tahoma" panose="020B0604030504040204" pitchFamily="34" charset="0"/>
                <a:ea typeface="Tahoma" panose="020B0604030504040204" pitchFamily="34" charset="0"/>
                <a:cs typeface="Tahoma" panose="020B0604030504040204" pitchFamily="34" charset="0"/>
              </a:rPr>
              <a:t>arXiv</a:t>
            </a:r>
            <a:r>
              <a:rPr lang="en-GB" sz="2000" dirty="0">
                <a:latin typeface="Tahoma" panose="020B0604030504040204" pitchFamily="34" charset="0"/>
                <a:ea typeface="Tahoma" panose="020B0604030504040204" pitchFamily="34" charset="0"/>
                <a:cs typeface="Tahoma" panose="020B0604030504040204" pitchFamily="34" charset="0"/>
              </a:rPr>
              <a:t> to </a:t>
            </a:r>
            <a:r>
              <a:rPr lang="en-GB" sz="2000" dirty="0" err="1">
                <a:latin typeface="Tahoma" panose="020B0604030504040204" pitchFamily="34" charset="0"/>
                <a:ea typeface="Tahoma" panose="020B0604030504040204" pitchFamily="34" charset="0"/>
                <a:cs typeface="Tahoma" panose="020B0604030504040204" pitchFamily="34" charset="0"/>
              </a:rPr>
              <a:t>Zenodo</a:t>
            </a:r>
            <a:r>
              <a:rPr lang="en-GB" sz="2000" dirty="0">
                <a:latin typeface="Tahoma" panose="020B0604030504040204" pitchFamily="34" charset="0"/>
                <a:ea typeface="Tahoma" panose="020B0604030504040204" pitchFamily="34" charset="0"/>
                <a:cs typeface="Tahoma" panose="020B0604030504040204" pitchFamily="34" charset="0"/>
              </a:rPr>
              <a:t> and everywhere in between. </a:t>
            </a:r>
          </a:p>
          <a:p>
            <a:pPr marL="800100" lvl="1" indent="-342900">
              <a:buFont typeface="Wingdings" panose="05000000000000000000" pitchFamily="2" charset="2"/>
              <a:buChar char="q"/>
              <a:defRPr/>
            </a:pPr>
            <a:r>
              <a:rPr lang="en-GB" sz="2000" dirty="0">
                <a:latin typeface="Tahoma" panose="020B0604030504040204" pitchFamily="34" charset="0"/>
                <a:ea typeface="Tahoma" panose="020B0604030504040204" pitchFamily="34" charset="0"/>
                <a:cs typeface="Tahoma" panose="020B0604030504040204" pitchFamily="34" charset="0"/>
              </a:rPr>
              <a:t>Automatic normalization/deduplication process</a:t>
            </a:r>
            <a:endParaRPr lang="en-GB" sz="2800" dirty="0">
              <a:latin typeface="Tahoma"/>
              <a:ea typeface="Tahoma"/>
              <a:cs typeface="Tahoma"/>
            </a:endParaRPr>
          </a:p>
          <a:p>
            <a:pPr marL="342900" indent="-342900">
              <a:buFont typeface="Wingdings" panose="05000000000000000000" pitchFamily="2" charset="2"/>
              <a:buChar char="q"/>
              <a:defRPr/>
            </a:pPr>
            <a:r>
              <a:rPr lang="en-GB" sz="2800" b="1" dirty="0">
                <a:latin typeface="Tahoma"/>
                <a:ea typeface="Tahoma"/>
                <a:cs typeface="Tahoma"/>
              </a:rPr>
              <a:t>Coverage</a:t>
            </a:r>
            <a:r>
              <a:rPr lang="en-GB" sz="2800" dirty="0">
                <a:latin typeface="Tahoma"/>
                <a:ea typeface="Tahoma"/>
                <a:cs typeface="Tahoma"/>
              </a:rPr>
              <a:t> – OpenAlex has broader coverage than any other SKGs.</a:t>
            </a:r>
          </a:p>
        </p:txBody>
      </p:sp>
      <p:pic>
        <p:nvPicPr>
          <p:cNvPr id="10" name="Immagine 9">
            <a:extLst>
              <a:ext uri="{FF2B5EF4-FFF2-40B4-BE49-F238E27FC236}">
                <a16:creationId xmlns:a16="http://schemas.microsoft.com/office/drawing/2014/main" id="{B7F01DF2-643B-4E86-B936-1EFE8122BDD3}"/>
              </a:ext>
            </a:extLst>
          </p:cNvPr>
          <p:cNvPicPr>
            <a:picLocks noChangeAspect="1"/>
          </p:cNvPicPr>
          <p:nvPr/>
        </p:nvPicPr>
        <p:blipFill>
          <a:blip r:embed="rId3"/>
          <a:stretch>
            <a:fillRect/>
          </a:stretch>
        </p:blipFill>
        <p:spPr bwMode="auto">
          <a:xfrm>
            <a:off x="11402716" y="6564016"/>
            <a:ext cx="769620" cy="274320"/>
          </a:xfrm>
          <a:prstGeom prst="rect">
            <a:avLst/>
          </a:prstGeom>
        </p:spPr>
      </p:pic>
      <p:pic>
        <p:nvPicPr>
          <p:cNvPr id="8" name="Immagine 7">
            <a:extLst>
              <a:ext uri="{FF2B5EF4-FFF2-40B4-BE49-F238E27FC236}">
                <a16:creationId xmlns:a16="http://schemas.microsoft.com/office/drawing/2014/main" id="{E8DEF8A3-0E01-4508-B406-19529D56BC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328248" y="1196752"/>
            <a:ext cx="3186117" cy="840375"/>
          </a:xfrm>
          <a:prstGeom prst="rect">
            <a:avLst/>
          </a:prstGeom>
        </p:spPr>
      </p:pic>
      <p:sp>
        <p:nvSpPr>
          <p:cNvPr id="11" name="Rettangolo 10">
            <a:extLst>
              <a:ext uri="{FF2B5EF4-FFF2-40B4-BE49-F238E27FC236}">
                <a16:creationId xmlns:a16="http://schemas.microsoft.com/office/drawing/2014/main" id="{77E81316-0461-4435-8291-932D48CF15F4}"/>
              </a:ext>
            </a:extLst>
          </p:cNvPr>
          <p:cNvSpPr/>
          <p:nvPr/>
        </p:nvSpPr>
        <p:spPr bwMode="auto">
          <a:xfrm>
            <a:off x="10416480" y="358562"/>
            <a:ext cx="1656184" cy="1901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ttangolo 11">
            <a:extLst>
              <a:ext uri="{FF2B5EF4-FFF2-40B4-BE49-F238E27FC236}">
                <a16:creationId xmlns:a16="http://schemas.microsoft.com/office/drawing/2014/main" id="{E2855A29-BD89-410C-982E-212EF8CCA292}"/>
              </a:ext>
            </a:extLst>
          </p:cNvPr>
          <p:cNvSpPr/>
          <p:nvPr/>
        </p:nvSpPr>
        <p:spPr bwMode="auto">
          <a:xfrm>
            <a:off x="10467610" y="145167"/>
            <a:ext cx="1610146" cy="646331"/>
          </a:xfrm>
          <a:prstGeom prst="rect">
            <a:avLst/>
          </a:prstGeom>
        </p:spPr>
        <p:txBody>
          <a:bodyPr wrap="square">
            <a:spAutoFit/>
          </a:bodyPr>
          <a:lstStyle/>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The problem</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What is Open Alex</a:t>
            </a:r>
          </a:p>
          <a:p>
            <a:pPr>
              <a:buFont typeface="Wingdings"/>
              <a:buChar char="q"/>
              <a:defRPr/>
            </a:pPr>
            <a:r>
              <a:rPr lang="en-GB" sz="1200" dirty="0">
                <a:latin typeface="Tahoma" panose="020B0604030504040204" pitchFamily="34" charset="0"/>
                <a:ea typeface="Tahoma" panose="020B0604030504040204" pitchFamily="34" charset="0"/>
                <a:cs typeface="Tahoma" panose="020B0604030504040204" pitchFamily="34" charset="0"/>
              </a:rPr>
              <a:t>Use Cases</a:t>
            </a:r>
          </a:p>
        </p:txBody>
      </p:sp>
      <p:sp>
        <p:nvSpPr>
          <p:cNvPr id="2" name="Rettangolo 1">
            <a:extLst>
              <a:ext uri="{FF2B5EF4-FFF2-40B4-BE49-F238E27FC236}">
                <a16:creationId xmlns:a16="http://schemas.microsoft.com/office/drawing/2014/main" id="{69D7717C-6C4F-4D28-9763-A79DD00B9952}"/>
              </a:ext>
            </a:extLst>
          </p:cNvPr>
          <p:cNvSpPr/>
          <p:nvPr/>
        </p:nvSpPr>
        <p:spPr>
          <a:xfrm>
            <a:off x="9071521" y="3429000"/>
            <a:ext cx="3001143" cy="646331"/>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GB" i="1" dirty="0"/>
              <a:t>https://openalex.org/sources </a:t>
            </a:r>
          </a:p>
          <a:p>
            <a:r>
              <a:rPr lang="en-GB" dirty="0"/>
              <a:t>Get </a:t>
            </a:r>
            <a:r>
              <a:rPr lang="en-GB" i="1" dirty="0"/>
              <a:t>all</a:t>
            </a:r>
            <a:r>
              <a:rPr lang="en-GB" dirty="0"/>
              <a:t> sources in </a:t>
            </a:r>
            <a:r>
              <a:rPr lang="en-GB" dirty="0" err="1"/>
              <a:t>OpenAlex</a:t>
            </a:r>
            <a:r>
              <a:rPr lang="en-GB" dirty="0"/>
              <a:t> </a:t>
            </a:r>
          </a:p>
        </p:txBody>
      </p:sp>
    </p:spTree>
    <p:extLst>
      <p:ext uri="{BB962C8B-B14F-4D97-AF65-F5344CB8AC3E}">
        <p14:creationId xmlns:p14="http://schemas.microsoft.com/office/powerpoint/2010/main" val="1071474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775</TotalTime>
  <Words>2951</Words>
  <Application>Microsoft Office PowerPoint</Application>
  <DocSecurity>0</DocSecurity>
  <PresentationFormat>Widescreen</PresentationFormat>
  <Paragraphs>304</Paragraphs>
  <Slides>22</Slides>
  <Notes>15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22</vt:i4>
      </vt:variant>
    </vt:vector>
  </HeadingPairs>
  <TitlesOfParts>
    <vt:vector size="28" baseType="lpstr">
      <vt:lpstr>Arial</vt:lpstr>
      <vt:lpstr>Calibri</vt:lpstr>
      <vt:lpstr>Calibri Light</vt:lpstr>
      <vt:lpstr>Tahoma</vt:lpstr>
      <vt:lpstr>Wingdings</vt:lpstr>
      <vt:lpstr>Tema di Office</vt:lpstr>
      <vt:lpstr>OPENALEX: a public infrastructure (SKG) for analysis and monitoring of research activities  Community over commercialization  Direzione Performance, Assicurazione Qualità, Valutazione e Politiche di Open Science, University of Milan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Computer</dc:creator>
  <cp:keywords/>
  <dc:description/>
  <cp:lastModifiedBy>Dario Basset</cp:lastModifiedBy>
  <cp:revision>133</cp:revision>
  <dcterms:created xsi:type="dcterms:W3CDTF">2022-03-01T09:54:59Z</dcterms:created>
  <dcterms:modified xsi:type="dcterms:W3CDTF">2023-10-23T08:19:04Z</dcterms:modified>
  <cp:category/>
  <dc:identifier/>
  <cp:contentStatus/>
  <dc:language/>
  <cp:version/>
</cp:coreProperties>
</file>