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4"/>
  </p:notesMasterIdLst>
  <p:sldIdLst>
    <p:sldId id="256" r:id="rId2"/>
    <p:sldId id="274" r:id="rId3"/>
    <p:sldId id="273" r:id="rId4"/>
    <p:sldId id="275" r:id="rId5"/>
    <p:sldId id="285" r:id="rId6"/>
    <p:sldId id="278" r:id="rId7"/>
    <p:sldId id="284" r:id="rId8"/>
    <p:sldId id="279" r:id="rId9"/>
    <p:sldId id="280" r:id="rId10"/>
    <p:sldId id="281" r:id="rId11"/>
    <p:sldId id="283" r:id="rId12"/>
    <p:sldId id="269" r:id="rId13"/>
  </p:sldIdLst>
  <p:sldSz cx="9144000" cy="5715000" type="screen16x10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004D"/>
    <a:srgbClr val="004B87"/>
    <a:srgbClr val="FDD757"/>
    <a:srgbClr val="FFFFFF"/>
    <a:srgbClr val="00AB8E"/>
    <a:srgbClr val="4F6228"/>
    <a:srgbClr val="063674"/>
    <a:srgbClr val="006298"/>
    <a:srgbClr val="4044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04"/>
    <p:restoredTop sz="94633"/>
  </p:normalViewPr>
  <p:slideViewPr>
    <p:cSldViewPr snapToGrid="0" snapToObjects="1">
      <p:cViewPr varScale="1">
        <p:scale>
          <a:sx n="129" d="100"/>
          <a:sy n="129" d="100"/>
        </p:scale>
        <p:origin x="906" y="12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61EF7-A86B-3E4A-9270-D2EDA834A533}" type="datetimeFigureOut">
              <a:rPr lang="es-ES_tradnl" smtClean="0"/>
              <a:t>18/06/2019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A5EE1-2E7C-C848-AD97-2B6A7CC1B80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92464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75420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8103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7683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2576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3127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0" y="5033130"/>
            <a:ext cx="9144000" cy="6818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 descr="romeo-logotipo-simbolo-horizontal-gradiente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000" y="5033131"/>
            <a:ext cx="1620000" cy="681869"/>
          </a:xfrm>
          <a:prstGeom prst="rect">
            <a:avLst/>
          </a:prstGeom>
        </p:spPr>
      </p:pic>
      <p:pic>
        <p:nvPicPr>
          <p:cNvPr id="9" name="Imagen 8"/>
          <p:cNvPicPr/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5182290"/>
            <a:ext cx="568031" cy="38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5" name="CuadroTexto 4"/>
          <p:cNvSpPr txBox="1"/>
          <p:nvPr userDrawn="1"/>
        </p:nvSpPr>
        <p:spPr>
          <a:xfrm>
            <a:off x="1025231" y="5189399"/>
            <a:ext cx="2162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tx1"/>
                </a:solidFill>
                <a:effectLst/>
                <a:latin typeface="Roboto Thin"/>
                <a:ea typeface="+mn-ea"/>
                <a:cs typeface="Roboto Thin"/>
              </a:rPr>
              <a:t>This project has received funding from the European Union’s Horizon 2020 research and innovation </a:t>
            </a:r>
            <a:r>
              <a:rPr lang="en-US" sz="600" kern="1200" dirty="0" err="1">
                <a:solidFill>
                  <a:schemeClr val="tx1"/>
                </a:solidFill>
                <a:effectLst/>
                <a:latin typeface="Roboto Thin"/>
                <a:ea typeface="+mn-ea"/>
                <a:cs typeface="Roboto Thin"/>
              </a:rPr>
              <a:t>programme</a:t>
            </a:r>
            <a:endParaRPr lang="en-US" sz="600" kern="1200" dirty="0">
              <a:solidFill>
                <a:schemeClr val="tx1"/>
              </a:solidFill>
              <a:effectLst/>
              <a:latin typeface="Roboto Thin"/>
              <a:ea typeface="+mn-ea"/>
              <a:cs typeface="Roboto Thin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tx1"/>
                </a:solidFill>
                <a:effectLst/>
                <a:latin typeface="Roboto Thin"/>
                <a:ea typeface="+mn-ea"/>
                <a:cs typeface="Roboto Thin"/>
              </a:rPr>
              <a:t>under grant agreement No 745625.</a:t>
            </a:r>
            <a:endParaRPr lang="es-ES" sz="600" dirty="0">
              <a:latin typeface="Roboto Thin"/>
              <a:cs typeface="Roboto Thin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1701964"/>
            <a:ext cx="8193670" cy="1225021"/>
          </a:xfrm>
        </p:spPr>
        <p:txBody>
          <a:bodyPr anchor="b">
            <a:normAutofit/>
          </a:bodyPr>
          <a:lstStyle>
            <a:lvl1pPr algn="l">
              <a:defRPr sz="3000" b="0" i="0">
                <a:solidFill>
                  <a:schemeClr val="bg1"/>
                </a:solidFill>
                <a:latin typeface="Roboto Thin"/>
                <a:cs typeface="Roboto Thin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7200" y="2926985"/>
            <a:ext cx="8193670" cy="485606"/>
          </a:xfrm>
        </p:spPr>
        <p:txBody>
          <a:bodyPr anchor="t">
            <a:norm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Roboto Thin"/>
                <a:cs typeface="Roboto Thi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88EBCE-61E2-4993-B246-D7F3CA8703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17231" y="5033129"/>
            <a:ext cx="1167237" cy="65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ítulo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411365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6" name="Marcador de texto 8"/>
          <p:cNvSpPr>
            <a:spLocks noGrp="1"/>
          </p:cNvSpPr>
          <p:nvPr>
            <p:ph type="body" sz="quarter" idx="11"/>
          </p:nvPr>
        </p:nvSpPr>
        <p:spPr>
          <a:xfrm>
            <a:off x="457201" y="1349967"/>
            <a:ext cx="3923453" cy="365641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8" name="Marcador de texto 8"/>
          <p:cNvSpPr>
            <a:spLocks noGrp="1"/>
          </p:cNvSpPr>
          <p:nvPr>
            <p:ph type="body" sz="quarter" idx="12"/>
          </p:nvPr>
        </p:nvSpPr>
        <p:spPr>
          <a:xfrm>
            <a:off x="4856260" y="1349967"/>
            <a:ext cx="3923453" cy="365641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11" name="Imagen 10" descr="romeo-logotipo-simbolo-horizontal-gradiente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000" y="5033131"/>
            <a:ext cx="1620000" cy="681869"/>
          </a:xfrm>
          <a:prstGeom prst="rect">
            <a:avLst/>
          </a:prstGeom>
        </p:spPr>
      </p:pic>
      <p:sp>
        <p:nvSpPr>
          <p:cNvPr id="13" name="CuadroTexto 12"/>
          <p:cNvSpPr txBox="1"/>
          <p:nvPr userDrawn="1"/>
        </p:nvSpPr>
        <p:spPr>
          <a:xfrm>
            <a:off x="469900" y="5245100"/>
            <a:ext cx="3873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B5EEC6-82F6-B24C-8CA4-918437EADA3F}" type="slidenum">
              <a:rPr lang="es-ES_tradnl" sz="800" smtClean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rPr>
              <a:t>‹#›</a:t>
            </a:fld>
            <a:endParaRPr lang="es-ES_tradnl" sz="800" dirty="0">
              <a:solidFill>
                <a:schemeClr val="tx1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cxnSp>
        <p:nvCxnSpPr>
          <p:cNvPr id="14" name="Conector recto 13"/>
          <p:cNvCxnSpPr/>
          <p:nvPr userDrawn="1"/>
        </p:nvCxnSpPr>
        <p:spPr>
          <a:xfrm>
            <a:off x="565150" y="5232400"/>
            <a:ext cx="387350" cy="0"/>
          </a:xfrm>
          <a:prstGeom prst="line">
            <a:avLst/>
          </a:prstGeom>
          <a:ln w="952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21FF71D-2645-4A8B-A22B-9F0681E1C4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17231" y="5033129"/>
            <a:ext cx="1167237" cy="65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32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sentence or conclusion"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457200" y="1183769"/>
            <a:ext cx="3803650" cy="3352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4B87"/>
                </a:solidFill>
              </a:defRPr>
            </a:lvl1pPr>
          </a:lstStyle>
          <a:p>
            <a:r>
              <a:rPr lang="es-ES_tradnl" dirty="0"/>
              <a:t>Clic para editar párrafo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6936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8"/>
          <p:cNvSpPr>
            <a:spLocks noGrp="1"/>
          </p:cNvSpPr>
          <p:nvPr>
            <p:ph type="pic" sz="quarter" idx="10"/>
          </p:nvPr>
        </p:nvSpPr>
        <p:spPr>
          <a:xfrm>
            <a:off x="4570851" y="0"/>
            <a:ext cx="4573151" cy="57150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11" name="Marcador de texto 8"/>
          <p:cNvSpPr>
            <a:spLocks noGrp="1"/>
          </p:cNvSpPr>
          <p:nvPr>
            <p:ph type="body" sz="quarter" idx="11"/>
          </p:nvPr>
        </p:nvSpPr>
        <p:spPr>
          <a:xfrm>
            <a:off x="457201" y="1349967"/>
            <a:ext cx="3923453" cy="365641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12" name="Marcador de título 1"/>
          <p:cNvSpPr>
            <a:spLocks noGrp="1"/>
          </p:cNvSpPr>
          <p:nvPr>
            <p:ph type="title"/>
          </p:nvPr>
        </p:nvSpPr>
        <p:spPr>
          <a:xfrm>
            <a:off x="457201" y="228866"/>
            <a:ext cx="3923453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5" name="CuadroTexto 4"/>
          <p:cNvSpPr txBox="1"/>
          <p:nvPr userDrawn="1"/>
        </p:nvSpPr>
        <p:spPr>
          <a:xfrm>
            <a:off x="469900" y="5245100"/>
            <a:ext cx="3873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B5EEC6-82F6-B24C-8CA4-918437EADA3F}" type="slidenum">
              <a:rPr lang="es-ES_tradnl" sz="800" smtClean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rPr>
              <a:t>‹#›</a:t>
            </a:fld>
            <a:endParaRPr lang="es-ES_tradnl" sz="800" dirty="0">
              <a:solidFill>
                <a:schemeClr val="tx1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cxnSp>
        <p:nvCxnSpPr>
          <p:cNvPr id="6" name="Conector recto 5"/>
          <p:cNvCxnSpPr/>
          <p:nvPr userDrawn="1"/>
        </p:nvCxnSpPr>
        <p:spPr>
          <a:xfrm>
            <a:off x="565150" y="5232400"/>
            <a:ext cx="387350" cy="0"/>
          </a:xfrm>
          <a:prstGeom prst="line">
            <a:avLst/>
          </a:prstGeom>
          <a:ln w="952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07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8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4000" cy="5715000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215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"/>
            <a:ext cx="3429372" cy="1896540"/>
          </a:xfrm>
          <a:ln w="12700" cmpd="sng">
            <a:noFill/>
          </a:ln>
        </p:spPr>
        <p:txBody>
          <a:bodyPr/>
          <a:lstStyle/>
          <a:p>
            <a:endParaRPr lang="es-ES" dirty="0"/>
          </a:p>
        </p:txBody>
      </p:sp>
      <p:sp>
        <p:nvSpPr>
          <p:cNvPr id="4" name="Marcador de posición de imagen 8"/>
          <p:cNvSpPr>
            <a:spLocks noGrp="1" noChangeAspect="1"/>
          </p:cNvSpPr>
          <p:nvPr>
            <p:ph type="pic" sz="quarter" idx="11"/>
          </p:nvPr>
        </p:nvSpPr>
        <p:spPr>
          <a:xfrm>
            <a:off x="3429374" y="1"/>
            <a:ext cx="3179961" cy="1896540"/>
          </a:xfrm>
          <a:ln w="12700" cmpd="sng">
            <a:noFill/>
          </a:ln>
        </p:spPr>
        <p:txBody>
          <a:bodyPr/>
          <a:lstStyle/>
          <a:p>
            <a:endParaRPr lang="es-ES" dirty="0"/>
          </a:p>
        </p:txBody>
      </p:sp>
      <p:sp>
        <p:nvSpPr>
          <p:cNvPr id="5" name="Marcador de posición de imagen 8"/>
          <p:cNvSpPr>
            <a:spLocks noGrp="1" noChangeAspect="1"/>
          </p:cNvSpPr>
          <p:nvPr>
            <p:ph type="pic" sz="quarter" idx="12"/>
          </p:nvPr>
        </p:nvSpPr>
        <p:spPr>
          <a:xfrm>
            <a:off x="2139546" y="1896543"/>
            <a:ext cx="3377002" cy="1904217"/>
          </a:xfrm>
          <a:ln w="12700" cmpd="sng">
            <a:noFill/>
          </a:ln>
        </p:spPr>
        <p:txBody>
          <a:bodyPr/>
          <a:lstStyle/>
          <a:p>
            <a:endParaRPr lang="es-ES" dirty="0"/>
          </a:p>
        </p:txBody>
      </p:sp>
      <p:sp>
        <p:nvSpPr>
          <p:cNvPr id="6" name="Marcador de posición de imagen 8"/>
          <p:cNvSpPr>
            <a:spLocks noGrp="1" noChangeAspect="1"/>
          </p:cNvSpPr>
          <p:nvPr>
            <p:ph type="pic" sz="quarter" idx="13"/>
          </p:nvPr>
        </p:nvSpPr>
        <p:spPr>
          <a:xfrm>
            <a:off x="1972" y="1896543"/>
            <a:ext cx="2137575" cy="1904217"/>
          </a:xfrm>
          <a:ln w="12700" cmpd="sng">
            <a:noFill/>
          </a:ln>
        </p:spPr>
        <p:txBody>
          <a:bodyPr/>
          <a:lstStyle/>
          <a:p>
            <a:endParaRPr lang="es-ES" dirty="0"/>
          </a:p>
        </p:txBody>
      </p:sp>
      <p:sp>
        <p:nvSpPr>
          <p:cNvPr id="7" name="Marcador de posición de imagen 8"/>
          <p:cNvSpPr>
            <a:spLocks noGrp="1" noChangeAspect="1"/>
          </p:cNvSpPr>
          <p:nvPr>
            <p:ph type="pic" sz="quarter" idx="14"/>
          </p:nvPr>
        </p:nvSpPr>
        <p:spPr>
          <a:xfrm>
            <a:off x="6609335" y="1"/>
            <a:ext cx="2534667" cy="1896540"/>
          </a:xfrm>
          <a:ln w="12700" cmpd="sng">
            <a:noFill/>
          </a:ln>
        </p:spPr>
        <p:txBody>
          <a:bodyPr/>
          <a:lstStyle/>
          <a:p>
            <a:endParaRPr lang="es-ES" dirty="0"/>
          </a:p>
        </p:txBody>
      </p:sp>
      <p:sp>
        <p:nvSpPr>
          <p:cNvPr id="8" name="Marcador de posición de imagen 8"/>
          <p:cNvSpPr>
            <a:spLocks noGrp="1" noChangeAspect="1"/>
          </p:cNvSpPr>
          <p:nvPr>
            <p:ph type="pic" sz="quarter" idx="15"/>
          </p:nvPr>
        </p:nvSpPr>
        <p:spPr>
          <a:xfrm>
            <a:off x="5516548" y="1896541"/>
            <a:ext cx="3627452" cy="1904218"/>
          </a:xfrm>
          <a:ln w="12700" cmpd="sng">
            <a:noFill/>
          </a:ln>
        </p:spPr>
        <p:txBody>
          <a:bodyPr/>
          <a:lstStyle/>
          <a:p>
            <a:endParaRPr lang="es-ES" dirty="0"/>
          </a:p>
        </p:txBody>
      </p:sp>
      <p:sp>
        <p:nvSpPr>
          <p:cNvPr id="9" name="Marcador de posición de imagen 8"/>
          <p:cNvSpPr>
            <a:spLocks noGrp="1" noChangeAspect="1"/>
          </p:cNvSpPr>
          <p:nvPr>
            <p:ph type="pic" sz="quarter" idx="16"/>
          </p:nvPr>
        </p:nvSpPr>
        <p:spPr>
          <a:xfrm>
            <a:off x="7161581" y="3800759"/>
            <a:ext cx="1982420" cy="1914242"/>
          </a:xfrm>
          <a:ln w="12700" cmpd="sng">
            <a:noFill/>
          </a:ln>
        </p:spPr>
        <p:txBody>
          <a:bodyPr/>
          <a:lstStyle/>
          <a:p>
            <a:endParaRPr lang="es-ES" dirty="0"/>
          </a:p>
        </p:txBody>
      </p:sp>
      <p:sp>
        <p:nvSpPr>
          <p:cNvPr id="11" name="Marcador de posición de imagen 8"/>
          <p:cNvSpPr>
            <a:spLocks noGrp="1" noChangeAspect="1"/>
          </p:cNvSpPr>
          <p:nvPr>
            <p:ph type="pic" sz="quarter" idx="17"/>
          </p:nvPr>
        </p:nvSpPr>
        <p:spPr>
          <a:xfrm>
            <a:off x="3721126" y="3800759"/>
            <a:ext cx="3440454" cy="1914242"/>
          </a:xfrm>
          <a:ln w="12700" cmpd="sng">
            <a:noFill/>
          </a:ln>
        </p:spPr>
        <p:txBody>
          <a:bodyPr/>
          <a:lstStyle/>
          <a:p>
            <a:endParaRPr lang="es-ES" dirty="0"/>
          </a:p>
        </p:txBody>
      </p:sp>
      <p:sp>
        <p:nvSpPr>
          <p:cNvPr id="12" name="Marcador de posición de imagen 8"/>
          <p:cNvSpPr>
            <a:spLocks noGrp="1" noChangeAspect="1"/>
          </p:cNvSpPr>
          <p:nvPr>
            <p:ph type="pic" sz="quarter" idx="18"/>
          </p:nvPr>
        </p:nvSpPr>
        <p:spPr>
          <a:xfrm>
            <a:off x="0" y="3800759"/>
            <a:ext cx="3721126" cy="1914242"/>
          </a:xfrm>
          <a:ln w="12700" cmpd="sng">
            <a:noFill/>
          </a:ln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593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Recurso 2@3x.png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90937" y="-1287210"/>
            <a:ext cx="8826500" cy="7861854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077968"/>
            <a:ext cx="7772400" cy="1250156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rgbClr val="063674"/>
                </a:solidFill>
                <a:latin typeface="Roboto Thin"/>
                <a:cs typeface="Roboto Thi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pic>
        <p:nvPicPr>
          <p:cNvPr id="8" name="Imagen 7" descr="romeo-logotipo-simbolo-horizontal-gradiente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000" y="5033131"/>
            <a:ext cx="1620000" cy="6818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B264DB-9C28-4CCE-BAC9-1876BFC8B4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17231" y="5033129"/>
            <a:ext cx="1167237" cy="65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62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/>
          <p:cNvCxnSpPr/>
          <p:nvPr userDrawn="1"/>
        </p:nvCxnSpPr>
        <p:spPr>
          <a:xfrm>
            <a:off x="2974182" y="2654300"/>
            <a:ext cx="3195637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2974182" y="2724416"/>
            <a:ext cx="3195637" cy="221984"/>
          </a:xfrm>
        </p:spPr>
        <p:txBody>
          <a:bodyPr>
            <a:normAutofit/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2" name="Rectángulo 11"/>
          <p:cNvSpPr/>
          <p:nvPr userDrawn="1"/>
        </p:nvSpPr>
        <p:spPr>
          <a:xfrm>
            <a:off x="0" y="5033130"/>
            <a:ext cx="9144000" cy="6818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gen 16" descr="romeo-logotipo-simbolo-horizontal-gradiente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000" y="5033131"/>
            <a:ext cx="1620000" cy="681869"/>
          </a:xfrm>
          <a:prstGeom prst="rect">
            <a:avLst/>
          </a:prstGeom>
        </p:spPr>
      </p:pic>
      <p:pic>
        <p:nvPicPr>
          <p:cNvPr id="19" name="Imagen 18"/>
          <p:cNvPicPr/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5182290"/>
            <a:ext cx="568031" cy="38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20" name="CuadroTexto 19"/>
          <p:cNvSpPr txBox="1"/>
          <p:nvPr userDrawn="1"/>
        </p:nvSpPr>
        <p:spPr>
          <a:xfrm>
            <a:off x="1025231" y="5189399"/>
            <a:ext cx="2162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tx1"/>
                </a:solidFill>
                <a:effectLst/>
                <a:latin typeface="Roboto Thin"/>
                <a:ea typeface="+mn-ea"/>
                <a:cs typeface="Roboto Thin"/>
              </a:rPr>
              <a:t>This project has received funding from the European Union’s Horizon 2020 research and innovation </a:t>
            </a:r>
            <a:r>
              <a:rPr lang="en-US" sz="600" kern="1200" dirty="0" err="1">
                <a:solidFill>
                  <a:schemeClr val="tx1"/>
                </a:solidFill>
                <a:effectLst/>
                <a:latin typeface="Roboto Thin"/>
                <a:ea typeface="+mn-ea"/>
                <a:cs typeface="Roboto Thin"/>
              </a:rPr>
              <a:t>programme</a:t>
            </a:r>
            <a:endParaRPr lang="en-US" sz="600" kern="1200" dirty="0">
              <a:solidFill>
                <a:schemeClr val="tx1"/>
              </a:solidFill>
              <a:effectLst/>
              <a:latin typeface="Roboto Thin"/>
              <a:ea typeface="+mn-ea"/>
              <a:cs typeface="Roboto Thin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tx1"/>
                </a:solidFill>
                <a:effectLst/>
                <a:latin typeface="Roboto Thin"/>
                <a:ea typeface="+mn-ea"/>
                <a:cs typeface="Roboto Thin"/>
              </a:rPr>
              <a:t>under grant agreement No 745625.</a:t>
            </a:r>
            <a:endParaRPr lang="es-ES" sz="600" dirty="0">
              <a:latin typeface="Roboto Thin"/>
              <a:cs typeface="Roboto Thin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184D26-E144-41BE-8319-37A87B262EE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17231" y="5033129"/>
            <a:ext cx="1167237" cy="65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46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EXTO Y UNA FOTO ABA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4542203" y="-3513616"/>
            <a:ext cx="60007" cy="8241735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4" name="6 Título"/>
          <p:cNvSpPr>
            <a:spLocks noGrp="1"/>
          </p:cNvSpPr>
          <p:nvPr>
            <p:ph type="title" hasCustomPrompt="1"/>
          </p:nvPr>
        </p:nvSpPr>
        <p:spPr>
          <a:xfrm>
            <a:off x="451338" y="97194"/>
            <a:ext cx="8241324" cy="480053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1667"/>
              </a:lnSpc>
              <a:defRPr sz="15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/>
              <a:t>Título</a:t>
            </a:r>
            <a:endParaRPr lang="en-US" dirty="0"/>
          </a:p>
        </p:txBody>
      </p:sp>
      <p:sp>
        <p:nvSpPr>
          <p:cNvPr id="6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372708" y="5318125"/>
            <a:ext cx="4120959" cy="359833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75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75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75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75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75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Escribe aquí el título de la presentación</a:t>
            </a:r>
            <a:endParaRPr lang="en-GB" dirty="0"/>
          </a:p>
        </p:txBody>
      </p:sp>
      <p:sp>
        <p:nvSpPr>
          <p:cNvPr id="7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51339" y="697178"/>
            <a:ext cx="8241323" cy="204030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Primer bloque de texto</a:t>
            </a:r>
            <a:endParaRPr lang="en-GB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451339" y="2857500"/>
            <a:ext cx="8241323" cy="204022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451339" y="4958292"/>
            <a:ext cx="8241323" cy="298979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833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380899" indent="0">
              <a:buFont typeface="Arial" panose="020B0604020202020204" pitchFamily="34" charset="0"/>
              <a:buNone/>
              <a:defRPr lang="es-ES" sz="20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761796" indent="0">
              <a:buFont typeface="Arial" panose="020B0604020202020204" pitchFamily="34" charset="0"/>
              <a:buNone/>
              <a:defRPr lang="es-ES" sz="20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142693" indent="0">
              <a:buFont typeface="Arial" panose="020B0604020202020204" pitchFamily="34" charset="0"/>
              <a:buNone/>
              <a:defRPr lang="es-ES" sz="20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523592" indent="0">
              <a:buFont typeface="Arial" panose="020B0604020202020204" pitchFamily="34" charset="0"/>
              <a:buNone/>
              <a:defRPr lang="en-GB" sz="20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Pie de foto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232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411365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411365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935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8" r:id="rId2"/>
    <p:sldLayoutId id="2147483691" r:id="rId3"/>
    <p:sldLayoutId id="2147483687" r:id="rId4"/>
    <p:sldLayoutId id="2147483689" r:id="rId5"/>
    <p:sldLayoutId id="2147483690" r:id="rId6"/>
    <p:sldLayoutId id="2147483675" r:id="rId7"/>
    <p:sldLayoutId id="2147483692" r:id="rId8"/>
    <p:sldLayoutId id="2147483695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b="0" i="0" kern="1200">
          <a:solidFill>
            <a:srgbClr val="006298"/>
          </a:solidFill>
          <a:latin typeface="Roboto Thin"/>
          <a:ea typeface="+mj-ea"/>
          <a:cs typeface="Roboto Thi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500" b="0" i="0" kern="1200">
          <a:solidFill>
            <a:schemeClr val="tx1">
              <a:lumMod val="50000"/>
              <a:lumOff val="50000"/>
            </a:schemeClr>
          </a:solidFill>
          <a:latin typeface="Roboto Light"/>
          <a:ea typeface="+mn-ea"/>
          <a:cs typeface="Roboto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500" b="0" i="0" kern="1200">
          <a:solidFill>
            <a:schemeClr val="tx1">
              <a:lumMod val="50000"/>
              <a:lumOff val="50000"/>
            </a:schemeClr>
          </a:solidFill>
          <a:latin typeface="Roboto Light"/>
          <a:ea typeface="+mn-ea"/>
          <a:cs typeface="Roboto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500" b="0" i="0" kern="1200">
          <a:solidFill>
            <a:schemeClr val="tx1">
              <a:lumMod val="50000"/>
              <a:lumOff val="50000"/>
            </a:schemeClr>
          </a:solidFill>
          <a:latin typeface="Roboto Light"/>
          <a:ea typeface="+mn-ea"/>
          <a:cs typeface="Roboto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b="0" i="0" kern="1200">
          <a:solidFill>
            <a:schemeClr val="tx1">
              <a:lumMod val="50000"/>
              <a:lumOff val="50000"/>
            </a:schemeClr>
          </a:solidFill>
          <a:latin typeface="Roboto Light"/>
          <a:ea typeface="+mn-ea"/>
          <a:cs typeface="Roboto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b="0" i="0" kern="1200">
          <a:solidFill>
            <a:schemeClr val="tx1">
              <a:lumMod val="50000"/>
              <a:lumOff val="50000"/>
            </a:schemeClr>
          </a:solidFill>
          <a:latin typeface="Roboto Light"/>
          <a:ea typeface="+mn-ea"/>
          <a:cs typeface="Roboto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2.xml"/><Relationship Id="rId7" Type="http://schemas.openxmlformats.org/officeDocument/2006/relationships/image" Target="../media/image10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Definition of a Foundation Monitoring Strategy Based on Criticality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7200" y="2926984"/>
            <a:ext cx="8193670" cy="1942381"/>
          </a:xfrm>
        </p:spPr>
        <p:txBody>
          <a:bodyPr/>
          <a:lstStyle/>
          <a:p>
            <a:r>
              <a:rPr lang="es-ES" dirty="0" err="1"/>
              <a:t>Session</a:t>
            </a:r>
            <a:r>
              <a:rPr lang="es-ES" dirty="0"/>
              <a:t> 5.6 H2020 Project: ROMEO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Ursula Smolka</a:t>
            </a:r>
          </a:p>
          <a:p>
            <a:r>
              <a:rPr lang="es-ES" dirty="0"/>
              <a:t>18.06.2019, WESC, Cork, </a:t>
            </a:r>
            <a:r>
              <a:rPr lang="es-ES" dirty="0" err="1"/>
              <a:t>Irelan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437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07" y="803589"/>
            <a:ext cx="3693870" cy="211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8 Título"/>
          <p:cNvSpPr>
            <a:spLocks noGrp="1"/>
          </p:cNvSpPr>
          <p:nvPr>
            <p:ph type="title"/>
          </p:nvPr>
        </p:nvSpPr>
        <p:spPr>
          <a:xfrm>
            <a:off x="457200" y="228866"/>
            <a:ext cx="8686800" cy="952500"/>
          </a:xfrm>
        </p:spPr>
        <p:txBody>
          <a:bodyPr>
            <a:normAutofit/>
          </a:bodyPr>
          <a:lstStyle/>
          <a:p>
            <a:r>
              <a:rPr lang="en-GB" dirty="0"/>
              <a:t>Virtual sensing</a:t>
            </a:r>
            <a:br>
              <a:rPr lang="en-GB" dirty="0"/>
            </a:br>
            <a:r>
              <a:rPr lang="en-GB" dirty="0"/>
              <a:t>Optimal Sensor Placement Analysis</a:t>
            </a:r>
            <a:endParaRPr lang="en-US" baseline="30000" dirty="0"/>
          </a:p>
        </p:txBody>
      </p:sp>
      <p:sp>
        <p:nvSpPr>
          <p:cNvPr id="10" name="4 Marcador de texto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WOFF 2018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7191F6-EA8D-459E-BC19-D38F43DE96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74" y="2857500"/>
            <a:ext cx="3960440" cy="225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081138" y="1357744"/>
            <a:ext cx="3220555" cy="2298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b="1" u="sng" dirty="0"/>
              <a:t>Current WTG CMS:</a:t>
            </a:r>
          </a:p>
          <a:p>
            <a:pPr marL="238115" indent="-238115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1500" dirty="0"/>
              <a:t>Approx. 25% correlation between 1</a:t>
            </a:r>
            <a:r>
              <a:rPr lang="en-GB" sz="1500" baseline="30000" dirty="0"/>
              <a:t>st</a:t>
            </a:r>
            <a:r>
              <a:rPr lang="en-GB" sz="1500" dirty="0"/>
              <a:t> and 3</a:t>
            </a:r>
            <a:r>
              <a:rPr lang="en-GB" sz="1500" baseline="30000" dirty="0"/>
              <a:t>rd</a:t>
            </a:r>
            <a:r>
              <a:rPr lang="en-GB" sz="1500" dirty="0"/>
              <a:t> mode shape – just at the acceptable limit.</a:t>
            </a:r>
          </a:p>
          <a:p>
            <a:pPr marL="238115" indent="-238115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1500" dirty="0"/>
              <a:t>Others pairs with a maximum 10% correlation.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endParaRPr lang="en-GB" sz="1500" b="1" u="sng" dirty="0"/>
          </a:p>
          <a:p>
            <a:endParaRPr lang="en-GB" sz="1500" b="1" u="sng" dirty="0"/>
          </a:p>
          <a:p>
            <a:endParaRPr lang="en-GB" sz="15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5052053" y="3097527"/>
            <a:ext cx="3220555" cy="150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GB" sz="1500" b="1" u="sng" dirty="0"/>
              <a:t>Optimised variant of WTG CMS:</a:t>
            </a:r>
          </a:p>
          <a:p>
            <a:pPr marL="238115" indent="-238115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500" dirty="0"/>
              <a:t>Slight improvements with 4x acc. sensors.</a:t>
            </a:r>
          </a:p>
          <a:p>
            <a:pPr marL="238115" indent="-238115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500" dirty="0"/>
              <a:t>Coupling is reduced to a max. of 17.5%. </a:t>
            </a:r>
            <a:endParaRPr lang="en-GB" sz="1500" b="1" u="sng" dirty="0"/>
          </a:p>
        </p:txBody>
      </p:sp>
    </p:spTree>
    <p:extLst>
      <p:ext uri="{BB962C8B-B14F-4D97-AF65-F5344CB8AC3E}">
        <p14:creationId xmlns:p14="http://schemas.microsoft.com/office/powerpoint/2010/main" val="2813902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7C065-3689-4F25-A5A8-3148891AF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C0DBC-AB9F-4E62-A24E-C4EA907ADF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GB" dirty="0"/>
              <a:t>Always start with Failure Mode and Criticality Analysis</a:t>
            </a:r>
          </a:p>
          <a:p>
            <a:pPr>
              <a:buFont typeface="+mj-lt"/>
              <a:buAutoNum type="arabicPeriod"/>
            </a:pPr>
            <a:r>
              <a:rPr lang="en-GB" dirty="0"/>
              <a:t>Define purpose and objectives of monitoring based on highest criticalities</a:t>
            </a:r>
          </a:p>
          <a:p>
            <a:pPr>
              <a:buFont typeface="+mj-lt"/>
              <a:buAutoNum type="arabicPeriod"/>
            </a:pPr>
            <a:r>
              <a:rPr lang="en-GB" dirty="0"/>
              <a:t>Develop failure mechanisms and match with currently existing monitoring technology</a:t>
            </a:r>
          </a:p>
          <a:p>
            <a:pPr>
              <a:buFont typeface="+mj-lt"/>
              <a:buAutoNum type="arabicPeriod"/>
            </a:pPr>
            <a:r>
              <a:rPr lang="en-GB" dirty="0"/>
              <a:t>Assess capabilities of virtual sensing.</a:t>
            </a:r>
          </a:p>
          <a:p>
            <a:pPr>
              <a:buFont typeface="+mj-lt"/>
              <a:buAutoNum type="arabicPeriod"/>
            </a:pPr>
            <a:r>
              <a:rPr lang="en-GB" dirty="0"/>
              <a:t>Assess capabilities of direct monitoring</a:t>
            </a:r>
          </a:p>
          <a:p>
            <a:pPr>
              <a:buFont typeface="+mj-lt"/>
              <a:buAutoNum type="arabicPeriod"/>
            </a:pPr>
            <a:r>
              <a:rPr lang="en-GB" dirty="0"/>
              <a:t>Benchmark solutions economically and technically.</a:t>
            </a:r>
          </a:p>
          <a:p>
            <a:pPr>
              <a:buFont typeface="+mj-lt"/>
              <a:buAutoNum type="arabicPeriod"/>
            </a:pPr>
            <a:r>
              <a:rPr lang="en-GB" dirty="0"/>
              <a:t>Develop monitoring concept for entire wind farm based on parameter variation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29F336-61DE-4479-8B4F-3627608413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GB" dirty="0"/>
              <a:t>Purpose driven monitoring system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GB" dirty="0"/>
              <a:t>With cost effective sensor layout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GB" dirty="0"/>
              <a:t>Condition based maintenance enabled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589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4182" y="2724416"/>
            <a:ext cx="3195637" cy="933184"/>
          </a:xfrm>
        </p:spPr>
        <p:txBody>
          <a:bodyPr>
            <a:normAutofit fontScale="90000"/>
          </a:bodyPr>
          <a:lstStyle/>
          <a:p>
            <a:r>
              <a:rPr lang="es-ES" dirty="0" err="1"/>
              <a:t>Thanks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attention</a:t>
            </a:r>
            <a:r>
              <a:rPr lang="es-ES" dirty="0"/>
              <a:t>.</a:t>
            </a:r>
            <a:br>
              <a:rPr lang="es-ES" dirty="0"/>
            </a:br>
            <a:br>
              <a:rPr lang="es-ES" dirty="0"/>
            </a:br>
            <a:r>
              <a:rPr lang="es-ES" dirty="0" err="1"/>
              <a:t>Contact</a:t>
            </a:r>
            <a:r>
              <a:rPr lang="es-ES" dirty="0"/>
              <a:t>:</a:t>
            </a:r>
            <a:br>
              <a:rPr lang="es-ES" dirty="0"/>
            </a:br>
            <a:r>
              <a:rPr lang="es-ES" dirty="0"/>
              <a:t>Ursula Smolka</a:t>
            </a:r>
            <a:br>
              <a:rPr lang="es-ES" dirty="0"/>
            </a:br>
            <a:r>
              <a:rPr lang="es-ES" dirty="0"/>
              <a:t>Ramboll Wind </a:t>
            </a:r>
            <a:r>
              <a:rPr lang="es-ES" dirty="0" err="1"/>
              <a:t>Asset</a:t>
            </a:r>
            <a:r>
              <a:rPr lang="es-ES" dirty="0"/>
              <a:t> Management</a:t>
            </a:r>
            <a:br>
              <a:rPr lang="es-ES" dirty="0"/>
            </a:br>
            <a:r>
              <a:rPr lang="es-ES" dirty="0"/>
              <a:t>urs@ramboll.com</a:t>
            </a:r>
          </a:p>
        </p:txBody>
      </p:sp>
    </p:spTree>
    <p:extLst>
      <p:ext uri="{BB962C8B-B14F-4D97-AF65-F5344CB8AC3E}">
        <p14:creationId xmlns:p14="http://schemas.microsoft.com/office/powerpoint/2010/main" val="1721879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D3A747-D9B0-45A5-B21F-686889DF53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671" b="17913"/>
          <a:stretch/>
        </p:blipFill>
        <p:spPr>
          <a:xfrm>
            <a:off x="336018" y="1341786"/>
            <a:ext cx="8568216" cy="35098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8F89F5-BA7B-490D-A293-0D137AC5A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28866"/>
            <a:ext cx="7996989" cy="952500"/>
          </a:xfrm>
        </p:spPr>
        <p:txBody>
          <a:bodyPr>
            <a:normAutofit/>
          </a:bodyPr>
          <a:lstStyle/>
          <a:p>
            <a:r>
              <a:rPr lang="en-GB" dirty="0"/>
              <a:t>Balancing CAPEX and OPEX can only be achieved with a lifecycle 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E6DFA-11AD-4D6D-AC33-15EF47C2FC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EF71C5-8923-46F6-A7AF-8E9BC91EF2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DA82F0-F2D4-4116-8F3E-F1B305D647B1}"/>
              </a:ext>
            </a:extLst>
          </p:cNvPr>
          <p:cNvSpPr txBox="1"/>
          <p:nvPr/>
        </p:nvSpPr>
        <p:spPr>
          <a:xfrm>
            <a:off x="258409" y="4691243"/>
            <a:ext cx="87251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Maintenance strategy needs to be developed from detailed design on - to cut LCOE.</a:t>
            </a:r>
          </a:p>
        </p:txBody>
      </p:sp>
    </p:spTree>
    <p:extLst>
      <p:ext uri="{BB962C8B-B14F-4D97-AF65-F5344CB8AC3E}">
        <p14:creationId xmlns:p14="http://schemas.microsoft.com/office/powerpoint/2010/main" val="3101728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Placeholder 117">
            <a:extLst>
              <a:ext uri="{FF2B5EF4-FFF2-40B4-BE49-F238E27FC236}">
                <a16:creationId xmlns:a16="http://schemas.microsoft.com/office/drawing/2014/main" id="{05190BCA-ED4D-442E-AFCC-7643FE889D8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674" r="908"/>
          <a:stretch/>
        </p:blipFill>
        <p:spPr>
          <a:xfrm>
            <a:off x="449179" y="292088"/>
            <a:ext cx="8293770" cy="5101389"/>
          </a:xfrm>
          <a:prstGeom prst="rect">
            <a:avLst/>
          </a:prstGeom>
        </p:spPr>
      </p:pic>
      <p:sp>
        <p:nvSpPr>
          <p:cNvPr id="117" name="Rectangle 116">
            <a:extLst>
              <a:ext uri="{FF2B5EF4-FFF2-40B4-BE49-F238E27FC236}">
                <a16:creationId xmlns:a16="http://schemas.microsoft.com/office/drawing/2014/main" id="{A2C2E3D0-01B3-495A-AA1D-90E721ED26ED}"/>
              </a:ext>
            </a:extLst>
          </p:cNvPr>
          <p:cNvSpPr/>
          <p:nvPr/>
        </p:nvSpPr>
        <p:spPr>
          <a:xfrm>
            <a:off x="4379497" y="5393477"/>
            <a:ext cx="476450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pitchFamily="-111" charset="-128"/>
              </a:rPr>
              <a:t>Periodic Inspection OFW Support Structures (DNV)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93965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Object 47" hidden="1">
            <a:extLst>
              <a:ext uri="{FF2B5EF4-FFF2-40B4-BE49-F238E27FC236}">
                <a16:creationId xmlns:a16="http://schemas.microsoft.com/office/drawing/2014/main" id="{367D25D4-C78D-4CD2-99A8-40B0D23B74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1" y="28601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think-cell Slide" r:id="rId6" imgW="622" imgH="623" progId="TCLayout.ActiveDocument.1">
                  <p:embed/>
                </p:oleObj>
              </mc:Choice>
              <mc:Fallback>
                <p:oleObj name="think-cell Slide" r:id="rId6" imgW="622" imgH="623" progId="TCLayout.ActiveDocument.1">
                  <p:embed/>
                  <p:pic>
                    <p:nvPicPr>
                      <p:cNvPr id="48" name="Object 47" hidden="1">
                        <a:extLst>
                          <a:ext uri="{FF2B5EF4-FFF2-40B4-BE49-F238E27FC236}">
                            <a16:creationId xmlns:a16="http://schemas.microsoft.com/office/drawing/2014/main" id="{367D25D4-C78D-4CD2-99A8-40B0D23B74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28601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" name="Rectangle 175" hidden="1">
            <a:extLst>
              <a:ext uri="{FF2B5EF4-FFF2-40B4-BE49-F238E27FC236}">
                <a16:creationId xmlns:a16="http://schemas.microsoft.com/office/drawing/2014/main" id="{4B8E65BB-C6A4-472D-9098-46E38D1DBB6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284820"/>
            <a:ext cx="119078" cy="11907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Aft>
                <a:spcPct val="0"/>
              </a:spcAft>
            </a:pPr>
            <a:endParaRPr lang="de-DE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AC353F-2173-4067-AA74-26FBD28EB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28866"/>
            <a:ext cx="6408821" cy="952500"/>
          </a:xfrm>
        </p:spPr>
        <p:txBody>
          <a:bodyPr>
            <a:normAutofit/>
          </a:bodyPr>
          <a:lstStyle/>
          <a:p>
            <a:r>
              <a:rPr lang="de-DE" dirty="0"/>
              <a:t>Industry 4.0 </a:t>
            </a:r>
            <a:r>
              <a:rPr lang="de-DE" dirty="0" err="1"/>
              <a:t>entering</a:t>
            </a:r>
            <a:r>
              <a:rPr lang="de-DE" dirty="0"/>
              <a:t> Offshore Wind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C9AD62-D8A5-4E1A-B8E7-016FBBED2E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12700" lvl="0" indent="-25400" eaLnBrk="0" fontAlgn="base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Font typeface="Arial" panose="020B0604020202020204" pitchFamily="34" charset="0"/>
              <a:buChar char="​"/>
            </a:pPr>
            <a:r>
              <a:rPr lang="de-DE" sz="1800" spc="-50" dirty="0" err="1">
                <a:solidFill>
                  <a:srgbClr val="333333"/>
                </a:solidFill>
                <a:latin typeface="Verdana"/>
                <a:ea typeface="Verdana" pitchFamily="34" charset="0"/>
                <a:cs typeface="Verdana" pitchFamily="34" charset="0"/>
              </a:rPr>
              <a:t>What</a:t>
            </a:r>
            <a:r>
              <a:rPr lang="de-DE" sz="1800" spc="-50" dirty="0">
                <a:solidFill>
                  <a:srgbClr val="333333"/>
                </a:solidFill>
                <a:latin typeface="Verdana"/>
                <a:ea typeface="Verdana" pitchFamily="34" charset="0"/>
                <a:cs typeface="Verdana" pitchFamily="34" charset="0"/>
              </a:rPr>
              <a:t> </a:t>
            </a:r>
            <a:r>
              <a:rPr lang="de-DE" sz="1800" spc="-50" dirty="0" err="1">
                <a:solidFill>
                  <a:srgbClr val="333333"/>
                </a:solidFill>
                <a:latin typeface="Verdana"/>
                <a:ea typeface="Verdana" pitchFamily="34" charset="0"/>
                <a:cs typeface="Verdana" pitchFamily="34" charset="0"/>
              </a:rPr>
              <a:t>is</a:t>
            </a:r>
            <a:r>
              <a:rPr lang="de-DE" sz="1800" spc="-50" dirty="0">
                <a:solidFill>
                  <a:srgbClr val="333333"/>
                </a:solidFill>
                <a:latin typeface="Verdana"/>
                <a:ea typeface="Verdana" pitchFamily="34" charset="0"/>
                <a:cs typeface="Verdana" pitchFamily="34" charset="0"/>
              </a:rPr>
              <a:t> </a:t>
            </a:r>
            <a:r>
              <a:rPr lang="de-DE" sz="1800" spc="-50" dirty="0" err="1">
                <a:solidFill>
                  <a:srgbClr val="333333"/>
                </a:solidFill>
                <a:latin typeface="Verdana"/>
                <a:ea typeface="Verdana" pitchFamily="34" charset="0"/>
                <a:cs typeface="Verdana" pitchFamily="34" charset="0"/>
              </a:rPr>
              <a:t>the</a:t>
            </a:r>
            <a:r>
              <a:rPr lang="de-DE" sz="1800" spc="-50" dirty="0">
                <a:solidFill>
                  <a:srgbClr val="333333"/>
                </a:solidFill>
                <a:latin typeface="Verdana"/>
                <a:ea typeface="Verdana" pitchFamily="34" charset="0"/>
                <a:cs typeface="Verdana" pitchFamily="34" charset="0"/>
              </a:rPr>
              <a:t> </a:t>
            </a:r>
            <a:r>
              <a:rPr lang="de-DE" sz="1800" spc="-50" dirty="0" err="1">
                <a:solidFill>
                  <a:srgbClr val="333333"/>
                </a:solidFill>
                <a:latin typeface="Verdana"/>
                <a:ea typeface="Verdana" pitchFamily="34" charset="0"/>
                <a:cs typeface="Verdana" pitchFamily="34" charset="0"/>
              </a:rPr>
              <a:t>economic</a:t>
            </a:r>
            <a:r>
              <a:rPr lang="de-DE" sz="1800" spc="-50" dirty="0">
                <a:solidFill>
                  <a:srgbClr val="333333"/>
                </a:solidFill>
                <a:latin typeface="Verdana"/>
                <a:ea typeface="Verdana" pitchFamily="34" charset="0"/>
                <a:cs typeface="Verdana" pitchFamily="34" charset="0"/>
              </a:rPr>
              <a:t> </a:t>
            </a:r>
            <a:r>
              <a:rPr lang="de-DE" sz="1800" spc="-50" dirty="0" err="1">
                <a:solidFill>
                  <a:srgbClr val="333333"/>
                </a:solidFill>
                <a:latin typeface="Verdana"/>
                <a:ea typeface="Verdana" pitchFamily="34" charset="0"/>
                <a:cs typeface="Verdana" pitchFamily="34" charset="0"/>
              </a:rPr>
              <a:t>value</a:t>
            </a:r>
            <a:r>
              <a:rPr lang="de-DE" sz="1800" spc="-50" dirty="0">
                <a:solidFill>
                  <a:srgbClr val="333333"/>
                </a:solidFill>
                <a:latin typeface="Verdana"/>
                <a:ea typeface="Verdana" pitchFamily="34" charset="0"/>
                <a:cs typeface="Verdana" pitchFamily="34" charset="0"/>
              </a:rPr>
              <a:t> </a:t>
            </a:r>
            <a:r>
              <a:rPr lang="de-DE" sz="1800" spc="-50" dirty="0" err="1">
                <a:solidFill>
                  <a:srgbClr val="333333"/>
                </a:solidFill>
                <a:latin typeface="Verdana"/>
                <a:ea typeface="Verdana" pitchFamily="34" charset="0"/>
                <a:cs typeface="Verdana" pitchFamily="34" charset="0"/>
              </a:rPr>
              <a:t>of</a:t>
            </a:r>
            <a:br>
              <a:rPr lang="de-DE" sz="1800" spc="-50" dirty="0">
                <a:solidFill>
                  <a:srgbClr val="333333"/>
                </a:solidFill>
                <a:latin typeface="Verdana"/>
                <a:ea typeface="Verdana" pitchFamily="34" charset="0"/>
                <a:cs typeface="Verdana" pitchFamily="34" charset="0"/>
              </a:rPr>
            </a:br>
            <a:r>
              <a:rPr lang="de-DE" sz="1800" spc="-50" dirty="0" err="1">
                <a:solidFill>
                  <a:srgbClr val="333333"/>
                </a:solidFill>
                <a:latin typeface="Verdana"/>
                <a:ea typeface="Verdana" pitchFamily="34" charset="0"/>
                <a:cs typeface="Verdana" pitchFamily="34" charset="0"/>
              </a:rPr>
              <a:t>conditon</a:t>
            </a:r>
            <a:r>
              <a:rPr lang="de-DE" sz="1800" spc="-50" dirty="0">
                <a:solidFill>
                  <a:srgbClr val="333333"/>
                </a:solidFill>
                <a:latin typeface="Verdana"/>
                <a:ea typeface="Verdana" pitchFamily="34" charset="0"/>
                <a:cs typeface="Verdana" pitchFamily="34" charset="0"/>
              </a:rPr>
              <a:t> </a:t>
            </a:r>
            <a:r>
              <a:rPr lang="de-DE" sz="1800" spc="-50" dirty="0" err="1">
                <a:solidFill>
                  <a:srgbClr val="333333"/>
                </a:solidFill>
                <a:latin typeface="Verdana"/>
                <a:ea typeface="Verdana" pitchFamily="34" charset="0"/>
                <a:cs typeface="Verdana" pitchFamily="34" charset="0"/>
              </a:rPr>
              <a:t>based</a:t>
            </a:r>
            <a:r>
              <a:rPr lang="de-DE" sz="1800" spc="-50" dirty="0">
                <a:solidFill>
                  <a:srgbClr val="333333"/>
                </a:solidFill>
                <a:latin typeface="Verdana"/>
                <a:ea typeface="Verdana" pitchFamily="34" charset="0"/>
                <a:cs typeface="Verdana" pitchFamily="34" charset="0"/>
              </a:rPr>
              <a:t> </a:t>
            </a:r>
            <a:r>
              <a:rPr lang="de-DE" sz="1800" spc="-50" dirty="0" err="1">
                <a:solidFill>
                  <a:srgbClr val="333333"/>
                </a:solidFill>
                <a:latin typeface="Verdana"/>
                <a:ea typeface="Verdana" pitchFamily="34" charset="0"/>
                <a:cs typeface="Verdana" pitchFamily="34" charset="0"/>
              </a:rPr>
              <a:t>maintenance</a:t>
            </a:r>
            <a:r>
              <a:rPr lang="de-DE" sz="1800" spc="-50" dirty="0">
                <a:solidFill>
                  <a:srgbClr val="333333"/>
                </a:solidFill>
                <a:latin typeface="Verdana"/>
                <a:ea typeface="Verdana" pitchFamily="34" charset="0"/>
                <a:cs typeface="Verdana" pitchFamily="34" charset="0"/>
              </a:rPr>
              <a:t>?</a:t>
            </a:r>
          </a:p>
          <a:p>
            <a:pPr marL="273050" lvl="0" indent="-285750" eaLnBrk="0" fontAlgn="base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Font typeface="Wingdings" panose="05000000000000000000" pitchFamily="2" charset="2"/>
              <a:buChar char="ü"/>
            </a:pPr>
            <a:r>
              <a:rPr lang="en-GB" sz="1800" spc="-50" dirty="0">
                <a:solidFill>
                  <a:srgbClr val="333333"/>
                </a:solidFill>
                <a:latin typeface="Verdana"/>
                <a:ea typeface="Verdana" pitchFamily="34" charset="0"/>
                <a:cs typeface="ＭＳ Ｐゴシック" pitchFamily="-111" charset="-128"/>
              </a:rPr>
              <a:t>reduce OPEX: 10-40%</a:t>
            </a:r>
          </a:p>
          <a:p>
            <a:pPr marL="273050" lvl="0" indent="-285750" eaLnBrk="0" fontAlgn="base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Font typeface="Wingdings" panose="05000000000000000000" pitchFamily="2" charset="2"/>
              <a:buChar char="ü"/>
            </a:pPr>
            <a:r>
              <a:rPr lang="en-GB" sz="1800" spc="-50" dirty="0">
                <a:solidFill>
                  <a:srgbClr val="333333"/>
                </a:solidFill>
                <a:latin typeface="Verdana"/>
                <a:ea typeface="Verdana" pitchFamily="34" charset="0"/>
                <a:cs typeface="ＭＳ Ｐゴシック" pitchFamily="-111" charset="-128"/>
              </a:rPr>
              <a:t>reduce downtime: 50%</a:t>
            </a:r>
          </a:p>
          <a:p>
            <a:pPr marL="273050" lvl="0" indent="-285750" eaLnBrk="0" fontAlgn="base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Font typeface="Wingdings" panose="05000000000000000000" pitchFamily="2" charset="2"/>
              <a:buChar char="ü"/>
            </a:pPr>
            <a:r>
              <a:rPr lang="en-GB" sz="1800" spc="-50" dirty="0">
                <a:solidFill>
                  <a:srgbClr val="333333"/>
                </a:solidFill>
                <a:latin typeface="Verdana"/>
                <a:ea typeface="Verdana" pitchFamily="34" charset="0"/>
                <a:cs typeface="ＭＳ Ｐゴシック" pitchFamily="-111" charset="-128"/>
              </a:rPr>
              <a:t>lower CAPEX: 3-5%</a:t>
            </a:r>
            <a:endParaRPr lang="en-GB" sz="1800" dirty="0">
              <a:solidFill>
                <a:srgbClr val="333333"/>
              </a:solidFill>
              <a:latin typeface="Verdana"/>
              <a:ea typeface="ＭＳ Ｐゴシック" pitchFamily="-111" charset="-128"/>
              <a:cs typeface="ＭＳ Ｐゴシック" pitchFamily="-111" charset="-128"/>
            </a:endParaRPr>
          </a:p>
          <a:p>
            <a:pPr marL="12700" lvl="0" indent="-25400" eaLnBrk="0" fontAlgn="base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Font typeface="Arial" panose="020B0604020202020204" pitchFamily="34" charset="0"/>
              <a:buChar char="​"/>
            </a:pPr>
            <a:r>
              <a:rPr lang="en-GB" sz="1200" spc="-50" dirty="0">
                <a:solidFill>
                  <a:srgbClr val="333333"/>
                </a:solidFill>
                <a:latin typeface="Verdana"/>
                <a:ea typeface="Verdana" pitchFamily="34" charset="0"/>
                <a:cs typeface="ＭＳ Ｐゴシック" pitchFamily="-111" charset="-128"/>
              </a:rPr>
              <a:t>From: </a:t>
            </a:r>
            <a:r>
              <a:rPr lang="en-GB" sz="1200" i="1" spc="-50" dirty="0">
                <a:solidFill>
                  <a:srgbClr val="333333"/>
                </a:solidFill>
                <a:latin typeface="Verdana"/>
                <a:ea typeface="Verdana" pitchFamily="34" charset="0"/>
                <a:cs typeface="Verdana" pitchFamily="34" charset="0"/>
              </a:rPr>
              <a:t>McKinsey Global Institute report, The Internet of Things: Mapping the value beyond the hype</a:t>
            </a:r>
            <a:endParaRPr lang="de-DE" sz="1200" i="1" dirty="0">
              <a:solidFill>
                <a:srgbClr val="333333"/>
              </a:solidFill>
              <a:latin typeface="Verdana"/>
              <a:ea typeface="ＭＳ Ｐゴシック" pitchFamily="-111" charset="-128"/>
              <a:cs typeface="ＭＳ Ｐゴシック" pitchFamily="-111" charset="-128"/>
            </a:endParaRPr>
          </a:p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D70803-2047-4E56-97EC-10EFEB9D18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1AF392E-79D7-4370-8750-B19087131BE9}"/>
              </a:ext>
            </a:extLst>
          </p:cNvPr>
          <p:cNvSpPr/>
          <p:nvPr/>
        </p:nvSpPr>
        <p:spPr>
          <a:xfrm>
            <a:off x="472160" y="3289042"/>
            <a:ext cx="685889" cy="6858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2EEE57B8-E1F1-4C7F-87DB-CCD6082C9AB2}"/>
              </a:ext>
            </a:extLst>
          </p:cNvPr>
          <p:cNvSpPr txBox="1"/>
          <p:nvPr/>
        </p:nvSpPr>
        <p:spPr bwMode="auto">
          <a:xfrm>
            <a:off x="1617612" y="4928161"/>
            <a:ext cx="28020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9526" defTabSz="342946" eaLnBrk="0" hangingPunct="0">
              <a:spcAft>
                <a:spcPts val="1125"/>
              </a:spcAft>
            </a:pPr>
            <a:r>
              <a:rPr lang="en-GB" sz="900">
                <a:cs typeface="ＭＳ Ｐゴシック" pitchFamily="-111" charset="-128"/>
              </a:rPr>
              <a:t>Source: </a:t>
            </a:r>
            <a:r>
              <a:rPr lang="en-GB" sz="900"/>
              <a:t>McKinsey Global Institute report, </a:t>
            </a:r>
            <a:br>
              <a:rPr lang="en-GB" sz="900"/>
            </a:br>
            <a:r>
              <a:rPr lang="en-GB" sz="900"/>
              <a:t>The Internet of Things: Mapping the value beyond the hype</a:t>
            </a:r>
            <a:endParaRPr lang="de-DE" sz="900">
              <a:ea typeface="ＭＳ Ｐゴシック" pitchFamily="-111" charset="-128"/>
              <a:cs typeface="ＭＳ Ｐゴシック" pitchFamily="-111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C9F103-3187-436F-B0B0-2FBF1CE941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7652" y="660205"/>
            <a:ext cx="4172480" cy="427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61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0E71EE-6EAA-4291-A846-C108B91FE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Statement: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There are sufficient technological solutions. It is about mastering the process.</a:t>
            </a:r>
          </a:p>
        </p:txBody>
      </p:sp>
    </p:spTree>
    <p:extLst>
      <p:ext uri="{BB962C8B-B14F-4D97-AF65-F5344CB8AC3E}">
        <p14:creationId xmlns:p14="http://schemas.microsoft.com/office/powerpoint/2010/main" val="2011161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8 Título"/>
          <p:cNvSpPr>
            <a:spLocks noGrp="1"/>
          </p:cNvSpPr>
          <p:nvPr>
            <p:ph type="title"/>
          </p:nvPr>
        </p:nvSpPr>
        <p:spPr>
          <a:xfrm>
            <a:off x="457199" y="228866"/>
            <a:ext cx="6745705" cy="952500"/>
          </a:xfrm>
        </p:spPr>
        <p:txBody>
          <a:bodyPr>
            <a:normAutofit/>
          </a:bodyPr>
          <a:lstStyle/>
          <a:p>
            <a:r>
              <a:rPr lang="en-GB" dirty="0"/>
              <a:t>Failure Modes and Effect Analysis</a:t>
            </a:r>
            <a:endParaRPr lang="en-US" baseline="30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6933C8-4F91-41A3-B857-696C3B2434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1" y="1349967"/>
            <a:ext cx="2638925" cy="365641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Customised FMECA focused on those mechanisms that take sufficient time before a failure materialises.</a:t>
            </a:r>
          </a:p>
          <a:p>
            <a:pPr marL="0" indent="0">
              <a:buNone/>
            </a:pPr>
            <a:r>
              <a:rPr lang="en-GB" dirty="0"/>
              <a:t>Hence allow sufficient time to react and plan for maintenance mobilization / failure prevention or mitigation. </a:t>
            </a:r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90D313-AD9C-4D48-89E6-8AF3FEB42A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1181366"/>
            <a:ext cx="5820647" cy="251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1" y="3868949"/>
            <a:ext cx="8459572" cy="116955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GB" sz="1600" b="1" u="sng" dirty="0">
                <a:solidFill>
                  <a:schemeClr val="tx1">
                    <a:lumMod val="75000"/>
                  </a:schemeClr>
                </a:solidFill>
              </a:rPr>
              <a:t>Conclusions</a:t>
            </a:r>
          </a:p>
          <a:p>
            <a:endParaRPr lang="en-GB" sz="600" b="1" u="sng" dirty="0">
              <a:solidFill>
                <a:schemeClr val="tx1">
                  <a:lumMod val="75000"/>
                </a:schemeClr>
              </a:solidFill>
            </a:endParaRPr>
          </a:p>
          <a:p>
            <a:pPr marL="285739" indent="-285739">
              <a:buFont typeface="+mj-lt"/>
              <a:buAutoNum type="arabicParenR"/>
            </a:pPr>
            <a:r>
              <a:rPr lang="en-GB" sz="1600" dirty="0">
                <a:solidFill>
                  <a:schemeClr val="tx1">
                    <a:lumMod val="75000"/>
                  </a:schemeClr>
                </a:solidFill>
              </a:rPr>
              <a:t>More than 60 failure modes have been investigated related to substructures</a:t>
            </a:r>
          </a:p>
          <a:p>
            <a:pPr marL="285739" indent="-285739">
              <a:buFont typeface="+mj-lt"/>
              <a:buAutoNum type="arabicParenR"/>
            </a:pPr>
            <a:r>
              <a:rPr lang="en-GB" sz="1600" dirty="0">
                <a:solidFill>
                  <a:schemeClr val="tx1">
                    <a:lumMod val="75000"/>
                  </a:schemeClr>
                </a:solidFill>
              </a:rPr>
              <a:t>For almost half of them, a value creating potential for the use of monitoring systems was identified</a:t>
            </a: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616A8565-32EC-4824-8A28-71B55404F519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41433" y="3048000"/>
            <a:ext cx="365016" cy="9556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133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806E6-8C93-4DA5-9A11-134A11595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28866"/>
            <a:ext cx="7996989" cy="952500"/>
          </a:xfrm>
        </p:spPr>
        <p:txBody>
          <a:bodyPr/>
          <a:lstStyle/>
          <a:p>
            <a:r>
              <a:rPr lang="en-GB" dirty="0"/>
              <a:t>Assess potential for monitoring for high criticality items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B85FF-655B-4592-B1FE-4DEE718F89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88C31-69B3-42D5-9A1A-2CA3E08AAF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B89C2F-C4B8-43DE-82F2-928D8EEE3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349967"/>
            <a:ext cx="8358598" cy="396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8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8 Título"/>
          <p:cNvSpPr>
            <a:spLocks noGrp="1"/>
          </p:cNvSpPr>
          <p:nvPr>
            <p:ph type="title"/>
          </p:nvPr>
        </p:nvSpPr>
        <p:spPr>
          <a:xfrm>
            <a:off x="457199" y="228866"/>
            <a:ext cx="8322513" cy="952500"/>
          </a:xfrm>
        </p:spPr>
        <p:txBody>
          <a:bodyPr/>
          <a:lstStyle/>
          <a:p>
            <a:r>
              <a:rPr lang="en-GB" dirty="0"/>
              <a:t>Virtual sensing</a:t>
            </a:r>
            <a:br>
              <a:rPr lang="en-GB" dirty="0"/>
            </a:br>
            <a:r>
              <a:rPr lang="en-GB" dirty="0"/>
              <a:t>Optimal Sensor Placement Analysis</a:t>
            </a:r>
            <a:endParaRPr lang="en-US" baseline="30000" dirty="0"/>
          </a:p>
        </p:txBody>
      </p:sp>
      <p:sp>
        <p:nvSpPr>
          <p:cNvPr id="10" name="4 Marcador de texto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WOFF 2018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6AB8A0-4013-4758-A292-AB64B64CF8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/>
              <a:t>Approach</a:t>
            </a:r>
          </a:p>
          <a:p>
            <a:endParaRPr lang="en-GB" sz="1667" b="1" u="sng" dirty="0"/>
          </a:p>
          <a:p>
            <a:pPr marL="285739" indent="-285739">
              <a:buAutoNum type="arabicParenR"/>
            </a:pPr>
            <a:r>
              <a:rPr lang="en-GB" dirty="0"/>
              <a:t>Analysis of current sensor set up through Modal Assurance Criterion</a:t>
            </a:r>
          </a:p>
          <a:p>
            <a:pPr marL="285739" indent="-285739">
              <a:buFont typeface="+mj-lt"/>
              <a:buAutoNum type="arabicParenR" startAt="2"/>
            </a:pPr>
            <a:r>
              <a:rPr lang="en-GB" dirty="0"/>
              <a:t>Definition of possible sensor placement locations</a:t>
            </a:r>
          </a:p>
          <a:p>
            <a:pPr marL="285739" indent="-285739">
              <a:buFont typeface="+mj-lt"/>
              <a:buAutoNum type="arabicParenR" startAt="3"/>
            </a:pPr>
            <a:r>
              <a:rPr lang="en-GB" dirty="0"/>
              <a:t>Optimisation of the sensor layout by adding/removing sensors. Sensor elimination technique – max. accepted coupling is 25%.</a:t>
            </a:r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9434484" y="606208"/>
            <a:ext cx="7440084" cy="1150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/>
              <a:t>Following FMECA, conclusion was to exploit the capabilities of AVM as this is of benefit for a wide-range of FMs, enabling:</a:t>
            </a:r>
          </a:p>
          <a:p>
            <a:endParaRPr lang="en-GB" sz="875" dirty="0"/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en-GB" sz="1500" dirty="0"/>
              <a:t>Damage detection by observing deviations in mode shapes and Eigen-frequencies.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en-GB" sz="1500" dirty="0"/>
              <a:t>Load identification at hot spots by using modal expansion algorithms.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12"/>
          <a:stretch/>
        </p:blipFill>
        <p:spPr bwMode="auto">
          <a:xfrm>
            <a:off x="611560" y="1702687"/>
            <a:ext cx="2374243" cy="260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7" r="43236"/>
          <a:stretch/>
        </p:blipFill>
        <p:spPr bwMode="auto">
          <a:xfrm>
            <a:off x="2891814" y="1311559"/>
            <a:ext cx="852258" cy="272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15"/>
          <a:stretch/>
        </p:blipFill>
        <p:spPr bwMode="auto">
          <a:xfrm>
            <a:off x="3763413" y="1311559"/>
            <a:ext cx="579407" cy="296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51958" y="4311892"/>
            <a:ext cx="3105337" cy="271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67" i="1" dirty="0">
                <a:solidFill>
                  <a:schemeClr val="tx1">
                    <a:lumMod val="50000"/>
                  </a:schemeClr>
                </a:solidFill>
              </a:rPr>
              <a:t>Average displacement modulus at OSS and WTG</a:t>
            </a:r>
          </a:p>
        </p:txBody>
      </p:sp>
    </p:spTree>
    <p:extLst>
      <p:ext uri="{BB962C8B-B14F-4D97-AF65-F5344CB8AC3E}">
        <p14:creationId xmlns:p14="http://schemas.microsoft.com/office/powerpoint/2010/main" val="2560484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87" y="937576"/>
            <a:ext cx="4056063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8 Título"/>
          <p:cNvSpPr>
            <a:spLocks noGrp="1"/>
          </p:cNvSpPr>
          <p:nvPr>
            <p:ph type="title"/>
          </p:nvPr>
        </p:nvSpPr>
        <p:spPr>
          <a:xfrm>
            <a:off x="457199" y="228866"/>
            <a:ext cx="8831179" cy="952500"/>
          </a:xfrm>
        </p:spPr>
        <p:txBody>
          <a:bodyPr>
            <a:normAutofit/>
          </a:bodyPr>
          <a:lstStyle/>
          <a:p>
            <a:r>
              <a:rPr lang="en-GB" dirty="0"/>
              <a:t>Virtual sensing</a:t>
            </a:r>
            <a:br>
              <a:rPr lang="en-GB" dirty="0"/>
            </a:br>
            <a:r>
              <a:rPr lang="en-GB" dirty="0"/>
              <a:t>Optimal Sensor Placement Analysis</a:t>
            </a:r>
            <a:endParaRPr lang="en-US" baseline="30000" dirty="0"/>
          </a:p>
        </p:txBody>
      </p:sp>
      <p:sp>
        <p:nvSpPr>
          <p:cNvPr id="10" name="4 Marcador de texto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WOFF 2018</a:t>
            </a:r>
          </a:p>
        </p:txBody>
      </p:sp>
      <p:sp>
        <p:nvSpPr>
          <p:cNvPr id="2" name="Rectangle 1"/>
          <p:cNvSpPr/>
          <p:nvPr/>
        </p:nvSpPr>
        <p:spPr>
          <a:xfrm>
            <a:off x="827935" y="3610943"/>
            <a:ext cx="333618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/>
              <a:t>strong (~ 60%) coupling between the 2nd and 5th mode shape 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87" y="3054635"/>
            <a:ext cx="4254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071858" y="1198551"/>
            <a:ext cx="3220555" cy="259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b="1" u="sng" dirty="0"/>
              <a:t>Current OSS CMS:</a:t>
            </a:r>
          </a:p>
          <a:p>
            <a:pPr marL="238115" indent="-238115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1500" dirty="0"/>
              <a:t>Sensors not located in areas where highest displacements are expected.</a:t>
            </a:r>
          </a:p>
          <a:p>
            <a:pPr marL="238115" indent="-238115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1500" dirty="0"/>
              <a:t>Approx. 60% of coupling between 2</a:t>
            </a:r>
            <a:r>
              <a:rPr lang="en-GB" sz="1500" baseline="30000" dirty="0"/>
              <a:t>nd</a:t>
            </a:r>
            <a:r>
              <a:rPr lang="en-GB" sz="1500" dirty="0"/>
              <a:t> and 5</a:t>
            </a:r>
            <a:r>
              <a:rPr lang="en-GB" sz="1500" baseline="30000" dirty="0"/>
              <a:t>th</a:t>
            </a:r>
            <a:r>
              <a:rPr lang="en-GB" sz="1500" dirty="0"/>
              <a:t> mode.</a:t>
            </a:r>
          </a:p>
          <a:p>
            <a:pPr marL="238115" indent="-238115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1500" dirty="0"/>
              <a:t>Too many DOFs leading to coupling.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endParaRPr lang="en-GB" sz="1500" b="1" u="sng" dirty="0"/>
          </a:p>
          <a:p>
            <a:endParaRPr lang="en-GB" sz="1500" b="1" u="sng" dirty="0"/>
          </a:p>
          <a:p>
            <a:endParaRPr lang="en-GB" sz="1500" b="1" u="sng" dirty="0"/>
          </a:p>
        </p:txBody>
      </p:sp>
      <p:sp>
        <p:nvSpPr>
          <p:cNvPr id="18" name="Rectangle 17"/>
          <p:cNvSpPr/>
          <p:nvPr/>
        </p:nvSpPr>
        <p:spPr>
          <a:xfrm>
            <a:off x="5052053" y="3257947"/>
            <a:ext cx="3220555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GB" sz="1500" b="1" u="sng" dirty="0"/>
              <a:t>Optimised variant of OSS CMS:</a:t>
            </a:r>
          </a:p>
          <a:p>
            <a:pPr marL="238115" indent="-238115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500" dirty="0"/>
              <a:t>Disregarding 9 DOFs lead to better results with addition of 1x ACC at roof deck.</a:t>
            </a:r>
          </a:p>
          <a:p>
            <a:pPr marL="238115" indent="-238115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500" dirty="0"/>
              <a:t>Coupling is reduced to a max. of 17.5%. </a:t>
            </a:r>
            <a:endParaRPr lang="en-GB" sz="1500" b="1" u="sng" dirty="0"/>
          </a:p>
        </p:txBody>
      </p:sp>
    </p:spTree>
    <p:extLst>
      <p:ext uri="{BB962C8B-B14F-4D97-AF65-F5344CB8AC3E}">
        <p14:creationId xmlns:p14="http://schemas.microsoft.com/office/powerpoint/2010/main" val="3884702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1WEYoPJS0uMrTTOX.oLEQ"/>
</p:tagLst>
</file>

<file path=ppt/theme/theme1.xml><?xml version="1.0" encoding="utf-8"?>
<a:theme xmlns:a="http://schemas.openxmlformats.org/drawingml/2006/main" name="Romeo template">
  <a:themeElements>
    <a:clrScheme name="Personalizar 1">
      <a:dk1>
        <a:srgbClr val="626262"/>
      </a:dk1>
      <a:lt1>
        <a:srgbClr val="FFFFFF"/>
      </a:lt1>
      <a:dk2>
        <a:srgbClr val="004B87"/>
      </a:dk2>
      <a:lt2>
        <a:srgbClr val="FFFDF3"/>
      </a:lt2>
      <a:accent1>
        <a:srgbClr val="4F81BD"/>
      </a:accent1>
      <a:accent2>
        <a:srgbClr val="DF004D"/>
      </a:accent2>
      <a:accent3>
        <a:srgbClr val="00AB8D"/>
      </a:accent3>
      <a:accent4>
        <a:srgbClr val="FCD656"/>
      </a:accent4>
      <a:accent5>
        <a:srgbClr val="0066BA"/>
      </a:accent5>
      <a:accent6>
        <a:srgbClr val="F79646"/>
      </a:accent6>
      <a:hlink>
        <a:srgbClr val="9D9D9D"/>
      </a:hlink>
      <a:folHlink>
        <a:srgbClr val="9D9D9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467</Words>
  <Application>Microsoft Office PowerPoint</Application>
  <PresentationFormat>On-screen Show (16:10)</PresentationFormat>
  <Paragraphs>70</Paragraphs>
  <Slides>12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ＭＳ Ｐゴシック</vt:lpstr>
      <vt:lpstr>Arial</vt:lpstr>
      <vt:lpstr>Calibri</vt:lpstr>
      <vt:lpstr>Roboto</vt:lpstr>
      <vt:lpstr>Roboto Light</vt:lpstr>
      <vt:lpstr>Roboto Thin</vt:lpstr>
      <vt:lpstr>Verdana</vt:lpstr>
      <vt:lpstr>Wingdings</vt:lpstr>
      <vt:lpstr>Romeo template</vt:lpstr>
      <vt:lpstr>think-cell Slide</vt:lpstr>
      <vt:lpstr>Definition of a Foundation Monitoring Strategy Based on Criticality</vt:lpstr>
      <vt:lpstr>Balancing CAPEX and OPEX can only be achieved with a lifecycle view</vt:lpstr>
      <vt:lpstr>PowerPoint Presentation</vt:lpstr>
      <vt:lpstr>Industry 4.0 entering Offshore Wind</vt:lpstr>
      <vt:lpstr>Statement:  There are sufficient technological solutions. It is about mastering the process.</vt:lpstr>
      <vt:lpstr>Failure Modes and Effect Analysis</vt:lpstr>
      <vt:lpstr>Assess potential for monitoring for high criticality items</vt:lpstr>
      <vt:lpstr>Virtual sensing Optimal Sensor Placement Analysis</vt:lpstr>
      <vt:lpstr>Virtual sensing Optimal Sensor Placement Analysis</vt:lpstr>
      <vt:lpstr>Virtual sensing Optimal Sensor Placement Analysis</vt:lpstr>
      <vt:lpstr>Summary</vt:lpstr>
      <vt:lpstr>Thanks for your attention.  Contact: Ursula Smolka Ramboll Wind Asset Management urs@ramboll.com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Romeo template</dc:title>
  <dc:subject/>
  <dc:creator>Susana Garayoa</dc:creator>
  <cp:keywords/>
  <dc:description/>
  <cp:lastModifiedBy>Ursula Smolka</cp:lastModifiedBy>
  <cp:revision>75</cp:revision>
  <dcterms:created xsi:type="dcterms:W3CDTF">2017-04-03T14:05:36Z</dcterms:created>
  <dcterms:modified xsi:type="dcterms:W3CDTF">2019-06-18T07:35:14Z</dcterms:modified>
  <cp:category/>
</cp:coreProperties>
</file>