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5"/>
  </p:handoutMasterIdLst>
  <p:sldIdLst>
    <p:sldId id="337" r:id="rId2"/>
    <p:sldId id="310" r:id="rId3"/>
    <p:sldId id="275" r:id="rId4"/>
    <p:sldId id="274" r:id="rId5"/>
    <p:sldId id="265" r:id="rId6"/>
    <p:sldId id="292" r:id="rId7"/>
    <p:sldId id="318" r:id="rId8"/>
    <p:sldId id="291" r:id="rId9"/>
    <p:sldId id="268" r:id="rId10"/>
    <p:sldId id="280" r:id="rId11"/>
    <p:sldId id="270" r:id="rId12"/>
    <p:sldId id="277" r:id="rId13"/>
    <p:sldId id="281" r:id="rId14"/>
    <p:sldId id="282" r:id="rId15"/>
    <p:sldId id="279" r:id="rId16"/>
    <p:sldId id="287" r:id="rId17"/>
    <p:sldId id="293" r:id="rId18"/>
    <p:sldId id="294" r:id="rId19"/>
    <p:sldId id="288" r:id="rId20"/>
    <p:sldId id="296" r:id="rId21"/>
    <p:sldId id="297" r:id="rId22"/>
    <p:sldId id="290" r:id="rId23"/>
    <p:sldId id="298" r:id="rId24"/>
    <p:sldId id="300" r:id="rId25"/>
    <p:sldId id="299" r:id="rId26"/>
    <p:sldId id="319" r:id="rId27"/>
    <p:sldId id="302" r:id="rId28"/>
    <p:sldId id="301" r:id="rId29"/>
    <p:sldId id="304" r:id="rId30"/>
    <p:sldId id="306" r:id="rId31"/>
    <p:sldId id="307" r:id="rId32"/>
    <p:sldId id="308" r:id="rId33"/>
    <p:sldId id="312" r:id="rId34"/>
    <p:sldId id="314" r:id="rId35"/>
    <p:sldId id="315" r:id="rId36"/>
    <p:sldId id="326" r:id="rId37"/>
    <p:sldId id="317" r:id="rId38"/>
    <p:sldId id="316" r:id="rId39"/>
    <p:sldId id="320" r:id="rId40"/>
    <p:sldId id="321" r:id="rId41"/>
    <p:sldId id="322" r:id="rId42"/>
    <p:sldId id="323" r:id="rId43"/>
    <p:sldId id="324" r:id="rId44"/>
    <p:sldId id="327" r:id="rId45"/>
    <p:sldId id="329" r:id="rId46"/>
    <p:sldId id="328" r:id="rId47"/>
    <p:sldId id="330" r:id="rId48"/>
    <p:sldId id="332" r:id="rId49"/>
    <p:sldId id="336" r:id="rId50"/>
    <p:sldId id="333" r:id="rId51"/>
    <p:sldId id="334" r:id="rId52"/>
    <p:sldId id="285" r:id="rId53"/>
    <p:sldId id="335" r:id="rId5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02" autoAdjust="0"/>
  </p:normalViewPr>
  <p:slideViewPr>
    <p:cSldViewPr>
      <p:cViewPr>
        <p:scale>
          <a:sx n="134" d="100"/>
          <a:sy n="134" d="100"/>
        </p:scale>
        <p:origin x="-840" y="7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6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7E6C2-5CD7-4581-A467-4936520AB56F}" type="datetimeFigureOut">
              <a:rPr lang="en-GB" smtClean="0"/>
              <a:t>29.06.20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56F65-CFB9-410A-9D5E-0E0E0F6BF22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770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(Alternat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7781" y="2272978"/>
            <a:ext cx="7358063" cy="98635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sz="5600">
                <a:solidFill>
                  <a:srgbClr val="6A6C77"/>
                </a:solidFill>
                <a:latin typeface="+mn-lt"/>
              </a:defRPr>
            </a:lvl1pPr>
          </a:lstStyle>
          <a:p>
            <a:r>
              <a:rPr lang="nb-NO" dirty="0" err="1"/>
              <a:t>Title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dirty="0"/>
          </a:p>
        </p:txBody>
      </p:sp>
      <p:sp>
        <p:nvSpPr>
          <p:cNvPr id="44" name="Body Level On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465782" y="3324821"/>
            <a:ext cx="3437093" cy="569640"/>
          </a:xfrm>
          <a:prstGeom prst="rect">
            <a:avLst/>
          </a:prstGeom>
        </p:spPr>
        <p:txBody>
          <a:bodyPr anchor="t"/>
          <a:lstStyle>
            <a:lvl1pPr marL="0" indent="0" defTabSz="283418">
              <a:spcBef>
                <a:spcPts val="0"/>
              </a:spcBef>
              <a:buSzTx/>
              <a:buNone/>
              <a:defRPr sz="2900">
                <a:solidFill>
                  <a:srgbClr val="94C2E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nb-NO" dirty="0" err="1"/>
              <a:t>Subtitle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dirty="0"/>
          </a:p>
        </p:txBody>
      </p:sp>
      <p:sp>
        <p:nvSpPr>
          <p:cNvPr id="45" name="Line"/>
          <p:cNvSpPr/>
          <p:nvPr/>
        </p:nvSpPr>
        <p:spPr>
          <a:xfrm>
            <a:off x="1343080" y="3292078"/>
            <a:ext cx="6696618" cy="1"/>
          </a:xfrm>
          <a:prstGeom prst="line">
            <a:avLst/>
          </a:prstGeom>
          <a:ln w="25400">
            <a:solidFill>
              <a:srgbClr val="6A6C77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" name="Line"/>
          <p:cNvSpPr/>
          <p:nvPr/>
        </p:nvSpPr>
        <p:spPr>
          <a:xfrm>
            <a:off x="1343080" y="3292078"/>
            <a:ext cx="1090674" cy="1"/>
          </a:xfrm>
          <a:prstGeom prst="line">
            <a:avLst/>
          </a:prstGeom>
          <a:ln w="88900">
            <a:solidFill>
              <a:srgbClr val="B7D2EB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" name="cessda.eu"/>
          <p:cNvSpPr txBox="1"/>
          <p:nvPr/>
        </p:nvSpPr>
        <p:spPr>
          <a:xfrm>
            <a:off x="2325204" y="5632203"/>
            <a:ext cx="109354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 b="0">
                <a:solidFill>
                  <a:srgbClr val="6A6C7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cessda.eu</a:t>
            </a:r>
          </a:p>
        </p:txBody>
      </p:sp>
      <p:sp>
        <p:nvSpPr>
          <p:cNvPr id="48" name="@CESSDA_Data"/>
          <p:cNvSpPr txBox="1"/>
          <p:nvPr/>
        </p:nvSpPr>
        <p:spPr>
          <a:xfrm>
            <a:off x="3735852" y="5622122"/>
            <a:ext cx="1722473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 b="0">
                <a:solidFill>
                  <a:srgbClr val="6A6C7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@CESSDA_Data</a:t>
            </a:r>
          </a:p>
        </p:txBody>
      </p:sp>
      <p:pic>
        <p:nvPicPr>
          <p:cNvPr id="49" name="Twitter_Logo_Blue.png" descr="Twitter_Logo_Bl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8584" y="5549773"/>
            <a:ext cx="544767" cy="544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1853" y="5733427"/>
            <a:ext cx="164782" cy="17745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7613DFD-A341-194D-B0E7-9A6B9D52CF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2435" y="4205883"/>
            <a:ext cx="2863081" cy="366117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Name </a:t>
            </a:r>
            <a:r>
              <a:rPr lang="nb-NO" dirty="0"/>
              <a:t>|  </a:t>
            </a:r>
            <a:r>
              <a:rPr lang="nb-NO" dirty="0" err="1"/>
              <a:t>Affiliation</a:t>
            </a:r>
            <a:r>
              <a:rPr lang="nb-NO" dirty="0"/>
              <a:t> 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A83F7A39-B61E-9F4B-A752-D807C05BB8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1365" y="4857750"/>
            <a:ext cx="2863081" cy="366117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Date </a:t>
            </a:r>
            <a:r>
              <a:rPr lang="nb-NO" dirty="0"/>
              <a:t>|  </a:t>
            </a:r>
            <a:r>
              <a:rPr lang="nb-NO" dirty="0" err="1"/>
              <a:t>Event</a:t>
            </a:r>
            <a:endParaRPr lang="en-GB" dirty="0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xmlns="" id="{25ECF7AA-A11B-584E-A4EC-4F7337459D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/>
          </a:blip>
          <a:stretch>
            <a:fillRect/>
          </a:stretch>
        </p:blipFill>
        <p:spPr>
          <a:xfrm>
            <a:off x="731952" y="6177080"/>
            <a:ext cx="1752808" cy="4697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902158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29.06.20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s://ec.europa.eu/eurostat/web/gisco/geodata/reference-data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c.europa.eu/eurostat/web/gisco/geodata/reference-data" TargetMode="Externa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ec.europa.eu/eurostat/web/gisco/geodata/reference-data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s://ec.europa.eu/eurostat/web/gisco/geodata/reference-data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s://ec.europa.eu/eurostat/statistics-explained/index.php/Geographical_information_system_of_the_Commission_(GISCO)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qgis.org/en/site/forusers/download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hyperlink" Target="https://doi.org/10.1016/j.ijedudev.2019.04.007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s://ec.europa.eu/eurostat/statistics-explained/index.php/Geographical_information_system_of_the_Commission_(GISCO)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inyurl.com/rtrqptj" TargetMode="Externa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://theconversation.com/think-your-country-is-crowded-these-maps-reveal-the-truth-about-population-density-across-europe-90345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hyperlink" Target="https://doi.org/10.1177/2399808319856629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hyperlink" Target="https://docs.qgis.org/3.4/en/docs/gentle_gis_introduction/vector_spatial_analysis_buffers.htm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ec.europa.eu/eurostat/web/products-eurostat-news/-/DDN-20170406-1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qgis.org/3.4/en/docs/gentle_gis_introduction/vector_spatial_analysis_buffers.html" TargetMode="External"/><Relationship Id="rId3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qgis.org/3.4/en/docs/gentle_gis_introduction/vector_spatial_analysis_buffers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qgis.org/en/site/" TargetMode="Externa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ocatepress.com/dq3" TargetMode="External"/><Relationship Id="rId4" Type="http://schemas.openxmlformats.org/officeDocument/2006/relationships/hyperlink" Target="https://www.baruch.cuny.edu/confluence/display/geoportal/GIS+Practicum" TargetMode="External"/><Relationship Id="rId5" Type="http://schemas.openxmlformats.org/officeDocument/2006/relationships/hyperlink" Target="https://www.gesis.org/en/institute/staff/person/S.Alvanides" TargetMode="External"/><Relationship Id="rId6" Type="http://schemas.openxmlformats.org/officeDocument/2006/relationships/hyperlink" Target="https://www.gesis.org/en/institute/staff/person/Anne-Kathrin.Stropp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qgis.org/3.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hyperlink" Target="https://doi.org/10.1177/0042098015577773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85092D-D1EF-F648-87C4-8101E6A6A0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CESSDA Training Day </a:t>
            </a:r>
            <a:br>
              <a:rPr lang="en-GB" dirty="0"/>
            </a:br>
            <a:r>
              <a:rPr lang="en-GB" dirty="0"/>
              <a:t>27-28 November 2019, Cologne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3C17D9-D7D3-994E-AAF1-590297E89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Mapping European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CFC09F47-C759-3140-86D3-162F159A50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2262" y="3324821"/>
            <a:ext cx="3949512" cy="569640"/>
          </a:xfrm>
        </p:spPr>
        <p:txBody>
          <a:bodyPr>
            <a:normAutofit/>
          </a:bodyPr>
          <a:lstStyle/>
          <a:p>
            <a:r>
              <a:rPr lang="en-GB" dirty="0"/>
              <a:t>with FOSS QGIS 3</a:t>
            </a:r>
          </a:p>
        </p:txBody>
      </p:sp>
      <p:pic>
        <p:nvPicPr>
          <p:cNvPr id="4" name="Bild 3" descr="120px-CC-BY_icon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562600"/>
            <a:ext cx="1088572" cy="381000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xmlns="" id="{2F187BD4-F960-0F47-94BC-C6FE3D51DD0F}"/>
              </a:ext>
            </a:extLst>
          </p:cNvPr>
          <p:cNvSpPr txBox="1">
            <a:spLocks/>
          </p:cNvSpPr>
          <p:nvPr/>
        </p:nvSpPr>
        <p:spPr>
          <a:xfrm>
            <a:off x="1295400" y="4038600"/>
            <a:ext cx="4422074" cy="6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58748F"/>
              </a:buClr>
              <a:buFont typeface="Wingdings" panose="05000000000000000000" pitchFamily="2" charset="2"/>
              <a:buNone/>
              <a:defRPr sz="1400" i="1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58748F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8748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8748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8748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748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74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Seraphim </a:t>
            </a:r>
            <a:r>
              <a:rPr kumimoji="0" lang="de-DE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974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Alvanides</a:t>
            </a:r>
            <a:r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rgbClr val="5974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748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rgbClr val="5974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GESIS </a:t>
            </a:r>
            <a:r>
              <a:rPr kumimoji="0" lang="de-D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974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Archive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748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59749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70306"/>
      </p:ext>
    </p:extLst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GB" dirty="0"/>
              <a:t>Sources of European geo-data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3" y="1270000"/>
            <a:ext cx="8671972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6016823"/>
            <a:ext cx="480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latin typeface="Arial Narrow" panose="020B0606020202030204" pitchFamily="34" charset="0"/>
                <a:hlinkClick r:id="rId3"/>
              </a:rPr>
              <a:t>https://</a:t>
            </a:r>
            <a:r>
              <a:rPr lang="en-GB" sz="1400" b="1" dirty="0" smtClean="0">
                <a:latin typeface="Arial Narrow" panose="020B0606020202030204" pitchFamily="34" charset="0"/>
                <a:hlinkClick r:id="rId3"/>
              </a:rPr>
              <a:t>ec.europa.eu/eurostat/web/gisco/geodata/reference-data</a:t>
            </a:r>
            <a:r>
              <a:rPr lang="en-GB" sz="1400" b="1" dirty="0" smtClean="0">
                <a:latin typeface="Arial Narrow" panose="020B0606020202030204" pitchFamily="34" charset="0"/>
              </a:rPr>
              <a:t> </a:t>
            </a:r>
            <a:endParaRPr lang="en-GB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2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e.g. Administrative units: NUTS</a:t>
            </a:r>
            <a:br>
              <a:rPr lang="en-GB" dirty="0" smtClean="0"/>
            </a:br>
            <a:r>
              <a:rPr lang="en-GB" sz="2700" dirty="0">
                <a:latin typeface="Arial Narrow" panose="020B0606020202030204" pitchFamily="34" charset="0"/>
                <a:hlinkClick r:id="rId2"/>
              </a:rPr>
              <a:t>https://ec.europa.eu/eurostat/web/gisco/geodata/reference-data</a:t>
            </a:r>
            <a:r>
              <a:rPr lang="en-GB" sz="2700" dirty="0">
                <a:latin typeface="Arial Narrow" panose="020B0606020202030204" pitchFamily="34" charset="0"/>
              </a:rPr>
              <a:t> 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479550"/>
            <a:ext cx="803275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4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7026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066800" y="6400800"/>
            <a:ext cx="2133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8382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Case study: Degree of Urbanisation</a:t>
            </a:r>
            <a:br>
              <a:rPr lang="en-GB" sz="3600" dirty="0" smtClean="0"/>
            </a:br>
            <a:r>
              <a:rPr lang="en-GB" sz="2800" dirty="0" smtClean="0">
                <a:latin typeface="Arial Narrow" panose="020B0606020202030204" pitchFamily="34" charset="0"/>
                <a:hlinkClick r:id="rId3"/>
              </a:rPr>
              <a:t>https://ec.europa.eu/eurostat/web/gisco/geodata/reference-data</a:t>
            </a:r>
            <a:r>
              <a:rPr lang="en-GB" sz="2800" dirty="0" smtClean="0">
                <a:latin typeface="Arial Narrow" panose="020B0606020202030204" pitchFamily="34" charset="0"/>
              </a:rPr>
              <a:t> </a:t>
            </a:r>
            <a:endParaRPr lang="en-GB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9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4"/>
          <a:stretch/>
        </p:blipFill>
        <p:spPr bwMode="auto">
          <a:xfrm>
            <a:off x="906416" y="838200"/>
            <a:ext cx="7323184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838200" y="2514600"/>
            <a:ext cx="3886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324600" y="2438400"/>
            <a:ext cx="1676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1. Download the 2018 file </a:t>
            </a:r>
            <a:r>
              <a:rPr lang="en-GB" sz="3200" b="1" dirty="0" smtClean="0">
                <a:latin typeface="Arial Narrow" panose="020B0606020202030204" pitchFamily="34" charset="0"/>
              </a:rPr>
              <a:t>DGURBA-2018-01M-SH.zip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2800" dirty="0" smtClean="0">
                <a:latin typeface="Arial Narrow" panose="020B0606020202030204" pitchFamily="34" charset="0"/>
                <a:hlinkClick r:id="rId3"/>
              </a:rPr>
              <a:t>https://ec.europa.eu/eurostat/web/gisco/geodata/reference-data</a:t>
            </a:r>
            <a:r>
              <a:rPr lang="en-GB" sz="2800" dirty="0" smtClean="0">
                <a:latin typeface="Arial Narrow" panose="020B0606020202030204" pitchFamily="34" charset="0"/>
              </a:rPr>
              <a:t> </a:t>
            </a:r>
            <a:endParaRPr lang="en-GB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36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r="3650" b="29425"/>
          <a:stretch/>
        </p:blipFill>
        <p:spPr bwMode="auto">
          <a:xfrm>
            <a:off x="41864" y="2373433"/>
            <a:ext cx="9102136" cy="433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133600"/>
          </a:xfrm>
        </p:spPr>
        <p:txBody>
          <a:bodyPr>
            <a:normAutofit/>
          </a:bodyPr>
          <a:lstStyle/>
          <a:p>
            <a:r>
              <a:rPr lang="en-GB" dirty="0" smtClean="0"/>
              <a:t>2. </a:t>
            </a:r>
            <a:r>
              <a:rPr lang="en-GB" sz="4000" dirty="0" err="1" smtClean="0"/>
              <a:t>Uncompress</a:t>
            </a:r>
            <a:r>
              <a:rPr lang="en-GB" sz="4000" dirty="0" smtClean="0"/>
              <a:t> the </a:t>
            </a:r>
            <a:r>
              <a:rPr lang="en-GB" sz="4000" dirty="0" err="1" smtClean="0"/>
              <a:t>ziped</a:t>
            </a:r>
            <a:r>
              <a:rPr lang="en-GB" sz="4000" dirty="0" smtClean="0"/>
              <a:t> file</a:t>
            </a:r>
            <a:br>
              <a:rPr lang="en-GB" sz="4000" dirty="0" smtClean="0"/>
            </a:br>
            <a:r>
              <a:rPr lang="en-GB" sz="3100" dirty="0" smtClean="0"/>
              <a:t>(e.g. Windows right-click &amp; “Extract all…”)</a:t>
            </a:r>
            <a:br>
              <a:rPr lang="en-GB" sz="3100" dirty="0" smtClean="0"/>
            </a:br>
            <a:r>
              <a:rPr lang="en-GB" sz="3600" b="1" dirty="0" smtClean="0"/>
              <a:t>Check out the Metadata.pdf/xml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93019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c.europa.eu/eurostat/statistics-explained/images/d/da/GISCO_Functioning_-Layers_of_geo-referenced_inform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93870"/>
            <a:ext cx="5334000" cy="55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“Layers” of geographical data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905000" y="6197769"/>
            <a:ext cx="7086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GISCO </a:t>
            </a:r>
            <a:r>
              <a:rPr lang="en-US" sz="1600" dirty="0"/>
              <a:t>Functioning: Layers of geo-referenced information </a:t>
            </a:r>
            <a:r>
              <a:rPr lang="en-US" sz="1600" dirty="0" smtClean="0"/>
              <a:t>	</a:t>
            </a:r>
            <a:r>
              <a:rPr lang="en-US" sz="1600" i="1" dirty="0" smtClean="0"/>
              <a:t>Source</a:t>
            </a:r>
            <a:r>
              <a:rPr lang="en-US" sz="1600" i="1" dirty="0"/>
              <a:t>:</a:t>
            </a:r>
            <a:r>
              <a:rPr lang="en-US" sz="1600" dirty="0"/>
              <a:t> </a:t>
            </a:r>
            <a:r>
              <a:rPr lang="en-US" sz="1600" dirty="0" smtClean="0"/>
              <a:t>Eurostat</a:t>
            </a:r>
          </a:p>
          <a:p>
            <a:r>
              <a:rPr lang="en-GB" sz="1100" b="1" dirty="0">
                <a:latin typeface="Arial Narrow" panose="020B0606020202030204" pitchFamily="34" charset="0"/>
                <a:hlinkClick r:id="rId3"/>
              </a:rPr>
              <a:t>https://ec.europa.eu/eurostat/statistics-explained/index.php/Geographical_information_system_of_the_Commission_(GISCO</a:t>
            </a:r>
            <a:r>
              <a:rPr lang="en-GB" sz="1100" b="1" dirty="0" smtClean="0">
                <a:latin typeface="Arial Narrow" panose="020B0606020202030204" pitchFamily="34" charset="0"/>
                <a:hlinkClick r:id="rId3"/>
              </a:rPr>
              <a:t>)</a:t>
            </a:r>
            <a:r>
              <a:rPr lang="en-GB" sz="1100" b="1" dirty="0" smtClean="0">
                <a:latin typeface="Arial Narrow" panose="020B0606020202030204" pitchFamily="34" charset="0"/>
              </a:rPr>
              <a:t> </a:t>
            </a:r>
            <a:endParaRPr lang="en-GB" sz="11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32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9551"/>
            <a:ext cx="9220200" cy="522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3. In QGIS main menu: Layer &gt; Add Layer &gt; Add  Vector Layer… &gt; Open the .SHP File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4800600" y="4953000"/>
            <a:ext cx="35052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85800" y="15240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17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834"/>
            <a:ext cx="9144000" cy="613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4. Use the pan and zoom buttons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0" y="990600"/>
            <a:ext cx="1600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03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" y="1930400"/>
            <a:ext cx="9122393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5</a:t>
            </a:r>
            <a:r>
              <a:rPr lang="en-GB" dirty="0" smtClean="0"/>
              <a:t>. Main menu: Layer &gt; </a:t>
            </a:r>
            <a:br>
              <a:rPr lang="en-GB" dirty="0" smtClean="0"/>
            </a:br>
            <a:r>
              <a:rPr lang="en-GB" dirty="0" smtClean="0"/>
              <a:t>Open Attribute Table…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685800" y="2362200"/>
            <a:ext cx="12192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858000" y="2362200"/>
            <a:ext cx="1295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724400" y="2438400"/>
            <a:ext cx="1371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09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153400" cy="552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/>
              <a:t>5. Layer &gt; Layer Properties &gt; </a:t>
            </a:r>
            <a:r>
              <a:rPr lang="en-GB" sz="3200" b="1" dirty="0" err="1"/>
              <a:t>Symbology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Select </a:t>
            </a:r>
            <a:r>
              <a:rPr lang="de-DE" sz="3200" b="1" dirty="0" err="1"/>
              <a:t>Categorized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en-GB" sz="3200" dirty="0" smtClean="0"/>
              <a:t>Value </a:t>
            </a:r>
            <a:r>
              <a:rPr lang="en-GB" sz="3200" b="1" dirty="0"/>
              <a:t>DGURBA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Change </a:t>
            </a:r>
            <a:r>
              <a:rPr lang="en-GB" sz="3200" dirty="0" err="1" smtClean="0"/>
              <a:t>Color</a:t>
            </a:r>
            <a:r>
              <a:rPr lang="en-GB" sz="3200" dirty="0" smtClean="0"/>
              <a:t> </a:t>
            </a:r>
            <a:r>
              <a:rPr lang="en-GB" sz="3200" dirty="0"/>
              <a:t>ramp to </a:t>
            </a:r>
            <a:r>
              <a:rPr lang="en-GB" sz="3200" b="1" dirty="0" smtClean="0"/>
              <a:t>Spectral </a:t>
            </a:r>
            <a:r>
              <a:rPr lang="en-GB" sz="3200" dirty="0" smtClean="0"/>
              <a:t>and </a:t>
            </a:r>
            <a:r>
              <a:rPr lang="en-GB" sz="3200" b="1" dirty="0" smtClean="0"/>
              <a:t>Classify</a:t>
            </a:r>
            <a:endParaRPr lang="en-GB" sz="3200" b="1" dirty="0"/>
          </a:p>
        </p:txBody>
      </p:sp>
      <p:sp>
        <p:nvSpPr>
          <p:cNvPr id="6" name="Oval 5"/>
          <p:cNvSpPr/>
          <p:nvPr/>
        </p:nvSpPr>
        <p:spPr>
          <a:xfrm>
            <a:off x="2057400" y="1730199"/>
            <a:ext cx="18288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629786" y="5006799"/>
            <a:ext cx="1676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057400" y="6073599"/>
            <a:ext cx="1219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7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Installing QGIS </a:t>
            </a:r>
            <a:r>
              <a:rPr lang="en-US" dirty="0" smtClean="0"/>
              <a:t>Software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10600" cy="5105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QGIS </a:t>
            </a:r>
            <a:r>
              <a:rPr lang="en-US" dirty="0"/>
              <a:t>is a free, open-source geographic information system (GIS) software maintained by </a:t>
            </a:r>
            <a:r>
              <a:rPr lang="en-US" dirty="0" smtClean="0"/>
              <a:t>volunteer developers</a:t>
            </a:r>
            <a:r>
              <a:rPr lang="en-US" dirty="0"/>
              <a:t>. 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Go </a:t>
            </a:r>
            <a:r>
              <a:rPr lang="en-US" dirty="0"/>
              <a:t>to the following </a:t>
            </a:r>
            <a:r>
              <a:rPr lang="en-US" dirty="0" smtClean="0"/>
              <a:t>website: </a:t>
            </a:r>
            <a:r>
              <a:rPr lang="en-US" b="1" dirty="0" smtClean="0">
                <a:latin typeface="+mj-lt"/>
                <a:hlinkClick r:id="rId2"/>
              </a:rPr>
              <a:t>https</a:t>
            </a:r>
            <a:r>
              <a:rPr lang="en-US" b="1" dirty="0">
                <a:latin typeface="+mj-lt"/>
                <a:hlinkClick r:id="rId2"/>
              </a:rPr>
              <a:t>://</a:t>
            </a:r>
            <a:r>
              <a:rPr lang="en-US" b="1" dirty="0" smtClean="0">
                <a:latin typeface="+mj-lt"/>
                <a:hlinkClick r:id="rId2"/>
              </a:rPr>
              <a:t>qgis.org/en/site/forusers/download.html</a:t>
            </a:r>
            <a:r>
              <a:rPr lang="en-US" b="1" dirty="0" smtClean="0">
                <a:latin typeface="+mj-lt"/>
              </a:rPr>
              <a:t>  </a:t>
            </a:r>
            <a:endParaRPr lang="en-US" b="1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Choose </a:t>
            </a:r>
            <a:r>
              <a:rPr lang="en-US" dirty="0"/>
              <a:t>the appropriate download for your device (Windows, </a:t>
            </a:r>
            <a:r>
              <a:rPr lang="en-US" dirty="0" err="1"/>
              <a:t>macOS</a:t>
            </a:r>
            <a:r>
              <a:rPr lang="en-US" dirty="0"/>
              <a:t>, or Linux)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</a:t>
            </a:r>
            <a:r>
              <a:rPr lang="en-US" dirty="0"/>
              <a:t>the following standalone installer from OSGeo4W packages: </a:t>
            </a:r>
          </a:p>
          <a:p>
            <a:pPr marL="0" indent="0">
              <a:buNone/>
            </a:pPr>
            <a:r>
              <a:rPr lang="en-US" b="1" dirty="0" smtClean="0"/>
              <a:t>	- </a:t>
            </a:r>
            <a:r>
              <a:rPr lang="en-US" b="1" dirty="0"/>
              <a:t>Long term release repository (most stable) </a:t>
            </a:r>
          </a:p>
          <a:p>
            <a:pPr marL="0" indent="0">
              <a:buNone/>
            </a:pPr>
            <a:r>
              <a:rPr lang="en-US" b="1" dirty="0" smtClean="0"/>
              <a:t>	- </a:t>
            </a:r>
            <a:r>
              <a:rPr lang="en-US" b="1" dirty="0"/>
              <a:t>QGIS Standalone Installer Version 3.4 </a:t>
            </a:r>
          </a:p>
          <a:p>
            <a:pPr marL="0" indent="0">
              <a:buNone/>
            </a:pPr>
            <a:r>
              <a:rPr lang="en-US" dirty="0" smtClean="0"/>
              <a:t>4.    Download </a:t>
            </a:r>
            <a:r>
              <a:rPr lang="en-US" dirty="0"/>
              <a:t>the installer, and follow the instructions (if the program asks about installing data, chose </a:t>
            </a:r>
            <a:r>
              <a:rPr lang="en-US" dirty="0" smtClean="0"/>
              <a:t>“</a:t>
            </a:r>
            <a:r>
              <a:rPr lang="en-US" dirty="0"/>
              <a:t>not </a:t>
            </a:r>
            <a:r>
              <a:rPr lang="en-US" dirty="0" smtClean="0"/>
              <a:t>“).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84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3"/>
          <a:stretch/>
        </p:blipFill>
        <p:spPr bwMode="auto">
          <a:xfrm>
            <a:off x="0" y="990600"/>
            <a:ext cx="91821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Still not very appealing </a:t>
            </a:r>
            <a:r>
              <a:rPr lang="en-GB" dirty="0" smtClean="0">
                <a:sym typeface="Wingdings" panose="05000000000000000000" pitchFamily="2" charset="2"/>
              </a:rPr>
              <a:t>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70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1406121"/>
            <a:ext cx="7889875" cy="552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/>
              <a:t>6</a:t>
            </a:r>
            <a:r>
              <a:rPr lang="en-GB" sz="3200" dirty="0" smtClean="0"/>
              <a:t>. </a:t>
            </a:r>
            <a:r>
              <a:rPr lang="en-GB" sz="3200" dirty="0"/>
              <a:t>Layer &gt; Layer Properties &gt; </a:t>
            </a:r>
            <a:r>
              <a:rPr lang="en-GB" sz="3200" b="1" dirty="0" err="1"/>
              <a:t>Symbology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Select </a:t>
            </a:r>
            <a:r>
              <a:rPr lang="de-DE" sz="3200" b="1" dirty="0" smtClean="0"/>
              <a:t>Symbol</a:t>
            </a:r>
            <a:r>
              <a:rPr lang="de-DE" sz="3200" dirty="0" smtClean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en-GB" sz="3200" dirty="0" smtClean="0"/>
              <a:t>Configure Symbol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Simple Fill &gt; change Stroke </a:t>
            </a:r>
            <a:r>
              <a:rPr lang="en-GB" sz="3200" dirty="0" err="1" smtClean="0"/>
              <a:t>Color</a:t>
            </a:r>
            <a:r>
              <a:rPr lang="en-GB" sz="3200" dirty="0" smtClean="0"/>
              <a:t> to </a:t>
            </a:r>
            <a:r>
              <a:rPr lang="en-GB" sz="3200" b="1" dirty="0" smtClean="0"/>
              <a:t>Transparent</a:t>
            </a:r>
            <a:endParaRPr lang="en-GB" sz="3200" b="1" dirty="0"/>
          </a:p>
        </p:txBody>
      </p:sp>
      <p:sp>
        <p:nvSpPr>
          <p:cNvPr id="6" name="Oval 5"/>
          <p:cNvSpPr/>
          <p:nvPr/>
        </p:nvSpPr>
        <p:spPr>
          <a:xfrm>
            <a:off x="2133600" y="2286000"/>
            <a:ext cx="1066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562600" y="2481566"/>
            <a:ext cx="1676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554020" y="4800600"/>
            <a:ext cx="321838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1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71" y="1548412"/>
            <a:ext cx="6745029" cy="53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30362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7</a:t>
            </a:r>
            <a:r>
              <a:rPr lang="en-GB" sz="4000" dirty="0" smtClean="0"/>
              <a:t>. While on the </a:t>
            </a:r>
            <a:r>
              <a:rPr lang="en-GB" sz="4000" dirty="0" err="1" smtClean="0"/>
              <a:t>Symbology</a:t>
            </a:r>
            <a:r>
              <a:rPr lang="en-GB" sz="4000" dirty="0" smtClean="0"/>
              <a:t> menu, also</a:t>
            </a:r>
            <a:br>
              <a:rPr lang="en-GB" sz="4000" dirty="0" smtClean="0"/>
            </a:br>
            <a:r>
              <a:rPr lang="en-GB" sz="4000" dirty="0"/>
              <a:t>Untick Symbols 9 and “all other values”</a:t>
            </a:r>
            <a:br>
              <a:rPr lang="en-GB" sz="4000" dirty="0"/>
            </a:br>
            <a:r>
              <a:rPr lang="en-GB" sz="4000" dirty="0" smtClean="0"/>
              <a:t>Edit Legend 1,2,3 to</a:t>
            </a:r>
            <a:r>
              <a:rPr lang="en-GB" sz="4000" dirty="0"/>
              <a:t>: Cities, Towns, Rural</a:t>
            </a:r>
          </a:p>
        </p:txBody>
      </p:sp>
      <p:sp>
        <p:nvSpPr>
          <p:cNvPr id="6" name="Oval 5"/>
          <p:cNvSpPr/>
          <p:nvPr/>
        </p:nvSpPr>
        <p:spPr>
          <a:xfrm>
            <a:off x="2286000" y="2819400"/>
            <a:ext cx="1295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677315" y="2743200"/>
            <a:ext cx="97088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314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Almost there, </a:t>
            </a:r>
            <a:r>
              <a:rPr lang="en-GB" dirty="0" smtClean="0">
                <a:sym typeface="Wingdings" panose="05000000000000000000" pitchFamily="2" charset="2"/>
              </a:rPr>
              <a:t>but a bit “squashed”?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074173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92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53" y="1663335"/>
            <a:ext cx="7086600" cy="519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30362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8</a:t>
            </a:r>
            <a:r>
              <a:rPr lang="en-GB" sz="4000" dirty="0" smtClean="0"/>
              <a:t>. Main menu Project &gt; Properties</a:t>
            </a:r>
            <a:br>
              <a:rPr lang="en-GB" sz="4000" dirty="0" smtClean="0"/>
            </a:br>
            <a:r>
              <a:rPr lang="en-GB" sz="4000" dirty="0" smtClean="0"/>
              <a:t>Select CRS </a:t>
            </a:r>
            <a:r>
              <a:rPr lang="en-GB" sz="3200" dirty="0" smtClean="0"/>
              <a:t>&gt; in Filter type in “EPSG 5669”</a:t>
            </a:r>
            <a:br>
              <a:rPr lang="en-GB" sz="3200" dirty="0" smtClean="0"/>
            </a:br>
            <a:r>
              <a:rPr lang="en-GB" sz="3200" dirty="0" smtClean="0"/>
              <a:t>and select it from the </a:t>
            </a:r>
            <a:r>
              <a:rPr lang="en-GB" sz="3200" b="1" dirty="0" smtClean="0"/>
              <a:t>Coordinate Reference System </a:t>
            </a:r>
            <a:r>
              <a:rPr lang="en-GB" sz="3200" dirty="0" smtClean="0"/>
              <a:t>list</a:t>
            </a:r>
            <a:endParaRPr lang="en-GB" sz="4000" dirty="0"/>
          </a:p>
        </p:txBody>
      </p:sp>
      <p:sp>
        <p:nvSpPr>
          <p:cNvPr id="6" name="Oval 5"/>
          <p:cNvSpPr/>
          <p:nvPr/>
        </p:nvSpPr>
        <p:spPr>
          <a:xfrm>
            <a:off x="2133600" y="2133600"/>
            <a:ext cx="17526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905000" y="4191000"/>
            <a:ext cx="5428585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13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Part A. Congratulations! Now save your “project”: main menu </a:t>
            </a:r>
            <a:r>
              <a:rPr lang="en-GB" b="1" dirty="0" smtClean="0"/>
              <a:t>Project &gt; Save as…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68281"/>
            <a:ext cx="6854825" cy="568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36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rs.els-cdn.com/content/image/1-s2.0-S073805931830138X-gr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41425"/>
            <a:ext cx="8035244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Children’s </a:t>
            </a:r>
            <a:r>
              <a:rPr lang="en-US" sz="3200" i="1" dirty="0"/>
              <a:t>travel to school </a:t>
            </a:r>
            <a:r>
              <a:rPr lang="en-US" sz="3200" i="1" dirty="0" smtClean="0"/>
              <a:t>in South Africa</a:t>
            </a:r>
            <a:br>
              <a:rPr lang="en-US" sz="3200" i="1" dirty="0" smtClean="0"/>
            </a:br>
            <a:r>
              <a:rPr lang="en-US" sz="2400" dirty="0" smtClean="0"/>
              <a:t>de Kadt, van </a:t>
            </a:r>
            <a:r>
              <a:rPr lang="en-US" sz="2400" dirty="0" err="1" smtClean="0"/>
              <a:t>Heerden</a:t>
            </a:r>
            <a:r>
              <a:rPr lang="en-US" sz="2400" dirty="0" smtClean="0"/>
              <a:t> Richter, Alvanides (2019) </a:t>
            </a:r>
            <a:br>
              <a:rPr lang="en-US" sz="2400" dirty="0" smtClean="0"/>
            </a:br>
            <a:r>
              <a:rPr lang="en-GB" sz="2400" dirty="0">
                <a:hlinkClick r:id="rId3"/>
              </a:rPr>
              <a:t>https://</a:t>
            </a:r>
            <a:r>
              <a:rPr lang="en-GB" sz="2400" dirty="0" smtClean="0">
                <a:hlinkClick r:id="rId3"/>
              </a:rPr>
              <a:t>doi.org/10.1016/j.ijedudev.2019.04.007</a:t>
            </a:r>
            <a:r>
              <a:rPr lang="en-GB" sz="2400" dirty="0" smtClean="0"/>
              <a:t> </a:t>
            </a:r>
            <a:r>
              <a:rPr lang="en-GB" sz="3200" dirty="0" smtClean="0"/>
              <a:t> </a:t>
            </a:r>
            <a:endParaRPr lang="en-GB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60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c.europa.eu/eurostat/statistics-explained/images/d/da/GISCO_Functioning_-Layers_of_geo-referenced_inform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93870"/>
            <a:ext cx="5334000" cy="55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“Layers” of geographical data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905000" y="6197769"/>
            <a:ext cx="7086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GISCO </a:t>
            </a:r>
            <a:r>
              <a:rPr lang="en-US" sz="1600" dirty="0"/>
              <a:t>Functioning: Layers of geo-referenced information </a:t>
            </a:r>
            <a:r>
              <a:rPr lang="en-US" sz="1600" dirty="0" smtClean="0"/>
              <a:t>	</a:t>
            </a:r>
            <a:r>
              <a:rPr lang="en-US" sz="1600" i="1" dirty="0" smtClean="0"/>
              <a:t>Source</a:t>
            </a:r>
            <a:r>
              <a:rPr lang="en-US" sz="1600" i="1" dirty="0"/>
              <a:t>:</a:t>
            </a:r>
            <a:r>
              <a:rPr lang="en-US" sz="1600" dirty="0"/>
              <a:t> </a:t>
            </a:r>
            <a:r>
              <a:rPr lang="en-US" sz="1600" dirty="0" smtClean="0"/>
              <a:t>Eurostat</a:t>
            </a:r>
          </a:p>
          <a:p>
            <a:r>
              <a:rPr lang="en-GB" sz="1100" b="1" dirty="0">
                <a:latin typeface="Arial Narrow" panose="020B0606020202030204" pitchFamily="34" charset="0"/>
                <a:hlinkClick r:id="rId3"/>
              </a:rPr>
              <a:t>https://ec.europa.eu/eurostat/statistics-explained/index.php/Geographical_information_system_of_the_Commission_(GISCO</a:t>
            </a:r>
            <a:r>
              <a:rPr lang="en-GB" sz="1100" b="1" dirty="0" smtClean="0">
                <a:latin typeface="Arial Narrow" panose="020B0606020202030204" pitchFamily="34" charset="0"/>
                <a:hlinkClick r:id="rId3"/>
              </a:rPr>
              <a:t>)</a:t>
            </a:r>
            <a:r>
              <a:rPr lang="en-GB" sz="1100" b="1" dirty="0" smtClean="0">
                <a:latin typeface="Arial Narrow" panose="020B0606020202030204" pitchFamily="34" charset="0"/>
              </a:rPr>
              <a:t> </a:t>
            </a:r>
            <a:endParaRPr lang="en-GB" sz="11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9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B. Germany: Mapping hospitals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0762"/>
            <a:ext cx="8763000" cy="2362200"/>
          </a:xfrm>
        </p:spPr>
        <p:txBody>
          <a:bodyPr/>
          <a:lstStyle/>
          <a:p>
            <a:pPr algn="ctr"/>
            <a:r>
              <a:rPr lang="en-GB" dirty="0" smtClean="0"/>
              <a:t>Download the zipped file from the following link:	</a:t>
            </a:r>
            <a:r>
              <a:rPr lang="en-GB" b="1" dirty="0">
                <a:hlinkClick r:id="rId2"/>
              </a:rPr>
              <a:t>https://</a:t>
            </a:r>
            <a:r>
              <a:rPr lang="en-GB" b="1" dirty="0" smtClean="0">
                <a:hlinkClick r:id="rId2"/>
              </a:rPr>
              <a:t>tinyurl.com/rtrqptj</a:t>
            </a:r>
            <a:r>
              <a:rPr lang="en-GB" dirty="0" smtClean="0"/>
              <a:t> </a:t>
            </a:r>
          </a:p>
          <a:p>
            <a:pPr algn="ctr"/>
            <a:r>
              <a:rPr lang="en-GB" dirty="0" err="1" smtClean="0"/>
              <a:t>Uncompress</a:t>
            </a:r>
            <a:r>
              <a:rPr lang="en-GB" dirty="0" smtClean="0"/>
              <a:t> the zipped file as you did earlier</a:t>
            </a:r>
          </a:p>
          <a:p>
            <a:pPr marL="0" indent="0" algn="ctr">
              <a:buNone/>
            </a:pPr>
            <a:r>
              <a:rPr lang="en-GB" dirty="0"/>
              <a:t>(e.g. Windows right-click &amp; “Extract all…”)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4"/>
          <a:stretch/>
        </p:blipFill>
        <p:spPr bwMode="auto">
          <a:xfrm>
            <a:off x="762000" y="3392508"/>
            <a:ext cx="7696200" cy="342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57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3. In QGIS main menu: Layer &gt; Add Layer &gt; Add  Vector Layer… &gt; Open the .SHP File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4800600" y="5105400"/>
            <a:ext cx="3505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838200" y="13716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80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s.theconversation.com/files/202501/original/file-20180118-158550-1f7l04x.png?ixlib=rb-1.1.0&amp;q=45&amp;auto=format&amp;w=1000&amp;fit=cl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29389"/>
            <a:ext cx="5867400" cy="60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>
            <a:normAutofit/>
          </a:bodyPr>
          <a:lstStyle/>
          <a:p>
            <a:r>
              <a:rPr lang="en-GB" dirty="0" smtClean="0"/>
              <a:t>Why do </a:t>
            </a:r>
            <a:r>
              <a:rPr lang="en-GB" dirty="0"/>
              <a:t>Social Scientists map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6200" y="6553200"/>
            <a:ext cx="6629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Arial Narrow" panose="020B0606020202030204" pitchFamily="34" charset="0"/>
                <a:hlinkClick r:id="rId3"/>
              </a:rPr>
              <a:t>http://</a:t>
            </a:r>
            <a:r>
              <a:rPr lang="en-GB" sz="900" dirty="0" smtClean="0">
                <a:latin typeface="Arial Narrow" panose="020B0606020202030204" pitchFamily="34" charset="0"/>
                <a:hlinkClick r:id="rId3"/>
              </a:rPr>
              <a:t>theconversation.com/think-your-country-is-crowded-these-maps-reveal-the-truth-about-population-density-across-europe-90345</a:t>
            </a:r>
            <a:r>
              <a:rPr lang="en-GB" sz="900" dirty="0" smtClean="0">
                <a:latin typeface="Arial Narrow" panose="020B0606020202030204" pitchFamily="34" charset="0"/>
              </a:rPr>
              <a:t> </a:t>
            </a:r>
            <a:endParaRPr lang="en-GB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55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52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4. Use the pan and zoom buttons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1143000" y="1219200"/>
            <a:ext cx="1600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48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2265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5</a:t>
            </a:r>
            <a:r>
              <a:rPr lang="en-GB" dirty="0" smtClean="0"/>
              <a:t>. Main menu: Layer &gt; </a:t>
            </a:r>
            <a:br>
              <a:rPr lang="en-GB" dirty="0" smtClean="0"/>
            </a:br>
            <a:r>
              <a:rPr lang="en-GB" dirty="0" smtClean="0"/>
              <a:t>Open Attribute Table…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1295400" y="2178050"/>
            <a:ext cx="28956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010400" y="2025650"/>
            <a:ext cx="1828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800600" y="2101850"/>
            <a:ext cx="609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142074" y="2101850"/>
            <a:ext cx="838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73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07" y="1295400"/>
            <a:ext cx="709919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GB" sz="3200" dirty="0"/>
              <a:t>6</a:t>
            </a:r>
            <a:r>
              <a:rPr lang="en-GB" sz="3200" dirty="0" smtClean="0"/>
              <a:t>. </a:t>
            </a:r>
            <a:r>
              <a:rPr lang="en-GB" sz="3200" dirty="0"/>
              <a:t>Layer &gt; Layer Properties &gt; </a:t>
            </a:r>
            <a:r>
              <a:rPr lang="en-GB" sz="3200" b="1" dirty="0" err="1" smtClean="0"/>
              <a:t>Symbology</a:t>
            </a:r>
            <a:r>
              <a:rPr lang="en-GB" sz="2800" b="1" dirty="0" smtClean="0"/>
              <a:t> (Single symbol)</a:t>
            </a:r>
            <a:r>
              <a:rPr lang="en-GB" sz="2800" b="1" dirty="0"/>
              <a:t/>
            </a:r>
            <a:br>
              <a:rPr lang="en-GB" sz="2800" b="1" dirty="0"/>
            </a:br>
            <a:r>
              <a:rPr lang="en-GB" sz="3200" dirty="0" smtClean="0"/>
              <a:t>Change symbol to </a:t>
            </a:r>
            <a:r>
              <a:rPr lang="en-GB" sz="3200" b="1" dirty="0" smtClean="0"/>
              <a:t>“</a:t>
            </a:r>
            <a:r>
              <a:rPr lang="en-GB" sz="3200" b="1" dirty="0" err="1" smtClean="0"/>
              <a:t>topo</a:t>
            </a:r>
            <a:r>
              <a:rPr lang="en-GB" sz="3200" b="1" dirty="0" smtClean="0"/>
              <a:t> hospital” </a:t>
            </a:r>
            <a:r>
              <a:rPr lang="en-GB" sz="3200" dirty="0" smtClean="0"/>
              <a:t>and </a:t>
            </a:r>
            <a:r>
              <a:rPr lang="en-GB" sz="3200" b="1" dirty="0" smtClean="0"/>
              <a:t>Size to 3.0</a:t>
            </a:r>
            <a:endParaRPr lang="en-GB" sz="3200" b="1" dirty="0"/>
          </a:p>
        </p:txBody>
      </p:sp>
      <p:sp>
        <p:nvSpPr>
          <p:cNvPr id="6" name="Oval 5"/>
          <p:cNvSpPr/>
          <p:nvPr/>
        </p:nvSpPr>
        <p:spPr>
          <a:xfrm>
            <a:off x="2461437" y="3810000"/>
            <a:ext cx="1828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290237" y="4778199"/>
            <a:ext cx="1676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362200" y="1371600"/>
            <a:ext cx="18288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7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7</a:t>
            </a:r>
            <a:r>
              <a:rPr lang="en-GB" dirty="0" smtClean="0"/>
              <a:t>. Change the hospital symbol to blue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5"/>
          <a:stretch/>
        </p:blipFill>
        <p:spPr bwMode="auto">
          <a:xfrm>
            <a:off x="20245" y="1143000"/>
            <a:ext cx="9176978" cy="540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38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69399"/>
            <a:ext cx="8001000" cy="558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GB" sz="3200" dirty="0"/>
              <a:t>8</a:t>
            </a:r>
            <a:r>
              <a:rPr lang="en-GB" sz="3200" dirty="0" smtClean="0"/>
              <a:t>. </a:t>
            </a:r>
            <a:r>
              <a:rPr lang="en-GB" sz="3200" dirty="0"/>
              <a:t>Layer &gt; Layer Properties &gt; </a:t>
            </a:r>
            <a:r>
              <a:rPr lang="en-GB" sz="3200" b="1" dirty="0" err="1" smtClean="0"/>
              <a:t>Symbology</a:t>
            </a:r>
            <a:r>
              <a:rPr lang="en-GB" sz="3200" b="1" dirty="0" smtClean="0"/>
              <a:t> &gt; Graduated</a:t>
            </a:r>
            <a:r>
              <a:rPr lang="en-GB" sz="2800" b="1" dirty="0"/>
              <a:t/>
            </a:r>
            <a:br>
              <a:rPr lang="en-GB" sz="2800" b="1" dirty="0"/>
            </a:br>
            <a:r>
              <a:rPr lang="en-GB" sz="3200" dirty="0" smtClean="0"/>
              <a:t>Value to </a:t>
            </a:r>
            <a:r>
              <a:rPr lang="en-GB" sz="3200" b="1" dirty="0" smtClean="0"/>
              <a:t>“</a:t>
            </a:r>
            <a:r>
              <a:rPr lang="en-GB" sz="3200" b="1" dirty="0" err="1" smtClean="0"/>
              <a:t>total_beds</a:t>
            </a:r>
            <a:r>
              <a:rPr lang="en-GB" sz="3200" b="1" dirty="0" smtClean="0"/>
              <a:t>” </a:t>
            </a:r>
            <a:r>
              <a:rPr lang="en-GB" sz="3200" dirty="0" smtClean="0"/>
              <a:t>and </a:t>
            </a:r>
            <a:r>
              <a:rPr lang="en-GB" sz="3200" b="1" dirty="0" err="1" smtClean="0"/>
              <a:t>Color</a:t>
            </a:r>
            <a:r>
              <a:rPr lang="en-GB" sz="3200" b="1" dirty="0" smtClean="0"/>
              <a:t> ramp </a:t>
            </a:r>
            <a:r>
              <a:rPr lang="en-GB" sz="3200" dirty="0" smtClean="0"/>
              <a:t>to </a:t>
            </a:r>
            <a:r>
              <a:rPr lang="en-GB" sz="3200" b="1" dirty="0" smtClean="0"/>
              <a:t>Blues</a:t>
            </a:r>
            <a:endParaRPr lang="en-GB" sz="3200" b="1" dirty="0"/>
          </a:p>
        </p:txBody>
      </p:sp>
      <p:sp>
        <p:nvSpPr>
          <p:cNvPr id="6" name="Oval 5"/>
          <p:cNvSpPr/>
          <p:nvPr/>
        </p:nvSpPr>
        <p:spPr>
          <a:xfrm>
            <a:off x="2286000" y="3048000"/>
            <a:ext cx="6477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133600" y="5486400"/>
            <a:ext cx="1245781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057400" y="1524000"/>
            <a:ext cx="2438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37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Part B. Congratulations! Now save your “project”: main menu </a:t>
            </a:r>
            <a:r>
              <a:rPr lang="en-GB" b="1" dirty="0" smtClean="0"/>
              <a:t>Project &gt; Save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1377950"/>
            <a:ext cx="94361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8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journals.sagepub.com/na101/home/literatum/publisher/sage/journals/content/epbb/2019/epbb_46_7/2399808319856629/20190818/images/large/10.1177_2399808319856629-fig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97232"/>
            <a:ext cx="5067300" cy="56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>
            <a:noAutofit/>
          </a:bodyPr>
          <a:lstStyle/>
          <a:p>
            <a:r>
              <a:rPr lang="en-US" sz="3200" i="1" dirty="0"/>
              <a:t>Spatial segregation and urban form in Mexican cities </a:t>
            </a:r>
            <a:r>
              <a:rPr lang="en-US" sz="3200" i="1" dirty="0" smtClean="0"/>
              <a:t/>
            </a:r>
            <a:br>
              <a:rPr lang="en-US" sz="3200" i="1" dirty="0" smtClean="0"/>
            </a:br>
            <a:r>
              <a:rPr lang="en-US" sz="2800" dirty="0" err="1" smtClean="0"/>
              <a:t>Garnica</a:t>
            </a:r>
            <a:r>
              <a:rPr lang="en-US" sz="2800" dirty="0" smtClean="0"/>
              <a:t>-Monroy &amp; Alvanides (2019) </a:t>
            </a:r>
            <a:br>
              <a:rPr lang="en-US" sz="2800" dirty="0" smtClean="0"/>
            </a:br>
            <a:r>
              <a:rPr lang="en-GB" sz="2400" dirty="0">
                <a:hlinkClick r:id="rId3"/>
              </a:rPr>
              <a:t>https://doi.org/10.1177/2399808319856629</a:t>
            </a:r>
            <a:r>
              <a:rPr lang="en-GB" sz="2400" dirty="0"/>
              <a:t> </a:t>
            </a:r>
            <a:endParaRPr lang="en-GB" sz="3200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9200" y="5141893"/>
            <a:ext cx="411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Population </a:t>
            </a:r>
            <a:r>
              <a:rPr lang="en-US" sz="1400" b="1" dirty="0"/>
              <a:t>density and catchment area of 1000 </a:t>
            </a:r>
            <a:r>
              <a:rPr lang="en-US" sz="1400" b="1" dirty="0" err="1"/>
              <a:t>metres</a:t>
            </a:r>
            <a:r>
              <a:rPr lang="en-US" sz="1400" b="1" dirty="0"/>
              <a:t> for primary healthcare (GPs) for Oaxaca. </a:t>
            </a:r>
            <a:r>
              <a:rPr lang="en-US" sz="1400" i="1" dirty="0"/>
              <a:t>Maps prepared by the authors using open data from The National Institute of Statistics and </a:t>
            </a:r>
            <a:r>
              <a:rPr lang="en-US" sz="1400" i="1" dirty="0" smtClean="0"/>
              <a:t>Geography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94015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/>
          <a:stretch/>
        </p:blipFill>
        <p:spPr bwMode="auto">
          <a:xfrm>
            <a:off x="2438400" y="1030679"/>
            <a:ext cx="4267200" cy="552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dirty="0"/>
              <a:t>C</a:t>
            </a:r>
            <a:r>
              <a:rPr lang="en-GB" sz="3600" dirty="0" smtClean="0"/>
              <a:t>. Geoprocessing: </a:t>
            </a:r>
            <a:r>
              <a:rPr lang="en-GB" sz="3600" i="1" dirty="0" smtClean="0"/>
              <a:t>Buffers</a:t>
            </a:r>
            <a:br>
              <a:rPr lang="en-GB" sz="3600" i="1" dirty="0" smtClean="0"/>
            </a:br>
            <a:r>
              <a:rPr lang="en-GB" sz="3200" dirty="0" smtClean="0"/>
              <a:t>or “Catchment areas” or “Zones of influence”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533400" y="6211669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Documentation for QGIS: </a:t>
            </a:r>
            <a:r>
              <a:rPr lang="en-GB" dirty="0">
                <a:latin typeface="Arial Narrow" panose="020B0606020202030204" pitchFamily="34" charset="0"/>
                <a:hlinkClick r:id="rId3"/>
              </a:rPr>
              <a:t>https://</a:t>
            </a:r>
            <a:r>
              <a:rPr lang="en-GB" dirty="0" smtClean="0">
                <a:latin typeface="Arial Narrow" panose="020B0606020202030204" pitchFamily="34" charset="0"/>
                <a:hlinkClick r:id="rId3"/>
              </a:rPr>
              <a:t>docs.qgis.org/3.4/en/docs/gentle_gis_introduction/vector_spatial_analysis_buffers.html</a:t>
            </a:r>
            <a:r>
              <a:rPr lang="en-GB" dirty="0" smtClean="0">
                <a:latin typeface="Arial Narrow" panose="020B0606020202030204" pitchFamily="34" charset="0"/>
              </a:rPr>
              <a:t> 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06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07937"/>
            <a:ext cx="9067800" cy="3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GB" sz="3200" dirty="0"/>
              <a:t>1</a:t>
            </a:r>
            <a:r>
              <a:rPr lang="en-GB" sz="3200" dirty="0" smtClean="0"/>
              <a:t>. QGIS main menu: Vector &gt; Geoprocessing tools…</a:t>
            </a:r>
            <a:br>
              <a:rPr lang="en-GB" sz="3200" dirty="0" smtClean="0"/>
            </a:br>
            <a:r>
              <a:rPr lang="en-GB" sz="3200" dirty="0" smtClean="0"/>
              <a:t>&gt; </a:t>
            </a:r>
            <a:r>
              <a:rPr lang="en-GB" sz="3200" b="1" dirty="0" smtClean="0"/>
              <a:t>Buffer </a:t>
            </a:r>
            <a:r>
              <a:rPr lang="en-GB" sz="3200" dirty="0" smtClean="0"/>
              <a:t>&gt; Input layer : </a:t>
            </a:r>
            <a:r>
              <a:rPr lang="en-GB" sz="3200" b="1" dirty="0" smtClean="0"/>
              <a:t>ger_hospital_1415_etrs89</a:t>
            </a:r>
            <a:br>
              <a:rPr lang="en-GB" sz="3200" b="1" dirty="0" smtClean="0"/>
            </a:br>
            <a:r>
              <a:rPr lang="en-GB" sz="3200" dirty="0" smtClean="0"/>
              <a:t>Change </a:t>
            </a:r>
            <a:r>
              <a:rPr lang="en-GB" sz="3200" b="1" dirty="0" smtClean="0"/>
              <a:t>Distance to 5 </a:t>
            </a:r>
            <a:r>
              <a:rPr lang="en-GB" sz="3200" b="1" dirty="0" err="1" smtClean="0"/>
              <a:t>Kilometers</a:t>
            </a:r>
            <a:r>
              <a:rPr lang="en-GB" sz="3200" b="1" dirty="0" smtClean="0"/>
              <a:t>  </a:t>
            </a:r>
            <a:r>
              <a:rPr lang="en-GB" sz="3200" dirty="0" smtClean="0"/>
              <a:t>and Run</a:t>
            </a:r>
            <a:endParaRPr lang="en-GB" sz="3200" dirty="0"/>
          </a:p>
        </p:txBody>
      </p:sp>
      <p:sp>
        <p:nvSpPr>
          <p:cNvPr id="6" name="Oval 5"/>
          <p:cNvSpPr/>
          <p:nvPr/>
        </p:nvSpPr>
        <p:spPr>
          <a:xfrm>
            <a:off x="152400" y="3823368"/>
            <a:ext cx="4191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324600" y="4991100"/>
            <a:ext cx="1245781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0" y="2743200"/>
            <a:ext cx="2438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8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8" b="13860"/>
          <a:stretch/>
        </p:blipFill>
        <p:spPr bwMode="auto">
          <a:xfrm>
            <a:off x="0" y="1066800"/>
            <a:ext cx="9144000" cy="562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/>
              <a:t>2</a:t>
            </a:r>
            <a:r>
              <a:rPr lang="en-GB" dirty="0" smtClean="0"/>
              <a:t>. Use the pan and zoom buttons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1143000" y="1219200"/>
            <a:ext cx="1600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0" y="5181600"/>
            <a:ext cx="1600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78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lvanism\Desktop\map population density NUTS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2"/>
          <a:stretch/>
        </p:blipFill>
        <p:spPr bwMode="auto">
          <a:xfrm>
            <a:off x="1752600" y="762000"/>
            <a:ext cx="4896409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GB" dirty="0" smtClean="0"/>
              <a:t>Why do </a:t>
            </a:r>
            <a:r>
              <a:rPr lang="en-GB" dirty="0"/>
              <a:t>Social Scientists map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581400" y="640783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How crowded is your region? </a:t>
            </a:r>
            <a:r>
              <a:rPr lang="en-US" sz="900" b="1" dirty="0" smtClean="0"/>
              <a:t>Eurostat (2017)</a:t>
            </a:r>
            <a:endParaRPr lang="en-GB" sz="900" dirty="0" smtClean="0">
              <a:latin typeface="Arial Narrow" panose="020B0606020202030204" pitchFamily="34" charset="0"/>
              <a:hlinkClick r:id="rId3"/>
            </a:endParaRPr>
          </a:p>
          <a:p>
            <a:r>
              <a:rPr lang="en-GB" sz="900" dirty="0" smtClean="0">
                <a:latin typeface="Arial Narrow" panose="020B0606020202030204" pitchFamily="34" charset="0"/>
                <a:hlinkClick r:id="rId3"/>
              </a:rPr>
              <a:t>https</a:t>
            </a:r>
            <a:r>
              <a:rPr lang="en-GB" sz="900" dirty="0">
                <a:latin typeface="Arial Narrow" panose="020B0606020202030204" pitchFamily="34" charset="0"/>
                <a:hlinkClick r:id="rId3"/>
              </a:rPr>
              <a:t>://ec.europa.eu/eurostat/web/products-eurostat-news/-/</a:t>
            </a:r>
            <a:r>
              <a:rPr lang="en-GB" sz="900" dirty="0" smtClean="0">
                <a:latin typeface="Arial Narrow" panose="020B0606020202030204" pitchFamily="34" charset="0"/>
                <a:hlinkClick r:id="rId3"/>
              </a:rPr>
              <a:t>DDN-20170406-1</a:t>
            </a:r>
            <a:r>
              <a:rPr lang="en-GB" sz="900" dirty="0" smtClean="0">
                <a:latin typeface="Arial Narrow" panose="020B0606020202030204" pitchFamily="34" charset="0"/>
              </a:rPr>
              <a:t> </a:t>
            </a:r>
            <a:endParaRPr lang="en-GB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7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" y="838200"/>
            <a:ext cx="902042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3. Move the Hospitals layer to the top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0" y="5334000"/>
            <a:ext cx="1600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57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22400"/>
            <a:ext cx="8366447" cy="545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GB" sz="3200" dirty="0"/>
              <a:t>4</a:t>
            </a:r>
            <a:r>
              <a:rPr lang="en-GB" sz="3200" dirty="0" smtClean="0"/>
              <a:t>. QGIS main menu: Vector &gt; Geoprocessing tools…</a:t>
            </a:r>
            <a:br>
              <a:rPr lang="en-GB" sz="3200" dirty="0" smtClean="0"/>
            </a:br>
            <a:r>
              <a:rPr lang="en-GB" sz="3200" dirty="0" smtClean="0"/>
              <a:t>&gt; </a:t>
            </a:r>
            <a:r>
              <a:rPr lang="en-GB" sz="3200" b="1" dirty="0" smtClean="0"/>
              <a:t>Buffer </a:t>
            </a:r>
            <a:r>
              <a:rPr lang="en-GB" sz="3200" dirty="0" smtClean="0"/>
              <a:t>&gt; Input layer : </a:t>
            </a:r>
            <a:r>
              <a:rPr lang="en-GB" sz="3200" b="1" dirty="0" smtClean="0"/>
              <a:t>ger_hospital_1415_etrs89</a:t>
            </a:r>
            <a:br>
              <a:rPr lang="en-GB" sz="3200" b="1" dirty="0" smtClean="0"/>
            </a:br>
            <a:r>
              <a:rPr lang="en-GB" sz="3200" b="1" dirty="0" smtClean="0"/>
              <a:t>Distance to 5 </a:t>
            </a:r>
            <a:r>
              <a:rPr lang="en-GB" sz="3200" b="1" dirty="0" err="1" smtClean="0"/>
              <a:t>Kilometers</a:t>
            </a:r>
            <a:r>
              <a:rPr lang="en-GB" sz="3200" b="1" dirty="0" smtClean="0"/>
              <a:t>  </a:t>
            </a:r>
            <a:r>
              <a:rPr lang="en-GB" sz="3200" dirty="0" smtClean="0"/>
              <a:t>and tick </a:t>
            </a:r>
            <a:r>
              <a:rPr lang="en-GB" sz="3200" b="1" dirty="0" smtClean="0"/>
              <a:t>Dissolve result</a:t>
            </a:r>
            <a:endParaRPr lang="en-GB" sz="3200" b="1" dirty="0"/>
          </a:p>
        </p:txBody>
      </p:sp>
      <p:sp>
        <p:nvSpPr>
          <p:cNvPr id="6" name="Oval 5"/>
          <p:cNvSpPr/>
          <p:nvPr/>
        </p:nvSpPr>
        <p:spPr>
          <a:xfrm>
            <a:off x="0" y="5486400"/>
            <a:ext cx="20955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096000" y="6231454"/>
            <a:ext cx="1245781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6200" y="2286000"/>
            <a:ext cx="2438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8" name="Picture 4" descr="https://docs.qgis.org/3.4/en/_images/buffer_dissol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675" y="4303177"/>
            <a:ext cx="4749325" cy="17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38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547854" cy="553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5</a:t>
            </a:r>
            <a:r>
              <a:rPr lang="en-GB" dirty="0" smtClean="0"/>
              <a:t>. Change </a:t>
            </a:r>
            <a:r>
              <a:rPr lang="en-GB" dirty="0" err="1" smtClean="0"/>
              <a:t>Symbology</a:t>
            </a:r>
            <a:r>
              <a:rPr lang="en-GB" dirty="0" smtClean="0"/>
              <a:t> of “Buffered”</a:t>
            </a:r>
            <a:br>
              <a:rPr lang="en-GB" dirty="0" smtClean="0"/>
            </a:br>
            <a:r>
              <a:rPr lang="en-GB" dirty="0" smtClean="0"/>
              <a:t>Fill to </a:t>
            </a:r>
            <a:r>
              <a:rPr lang="en-GB" b="1" dirty="0" smtClean="0"/>
              <a:t>Transparent </a:t>
            </a:r>
            <a:r>
              <a:rPr lang="en-GB" dirty="0" smtClean="0"/>
              <a:t>&amp; Stroke width </a:t>
            </a:r>
            <a:r>
              <a:rPr lang="en-GB" b="1" dirty="0" smtClean="0"/>
              <a:t>1</a:t>
            </a:r>
            <a:endParaRPr lang="en-GB" b="1" dirty="0"/>
          </a:p>
        </p:txBody>
      </p:sp>
      <p:sp>
        <p:nvSpPr>
          <p:cNvPr id="6" name="Oval 5"/>
          <p:cNvSpPr/>
          <p:nvPr/>
        </p:nvSpPr>
        <p:spPr>
          <a:xfrm>
            <a:off x="4419600" y="2133600"/>
            <a:ext cx="1600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362200" y="4191000"/>
            <a:ext cx="1600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438400" y="5257800"/>
            <a:ext cx="1600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86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Part C. Congratulations! Now save your “project”: main menu </a:t>
            </a:r>
            <a:r>
              <a:rPr lang="en-GB" b="1" dirty="0" smtClean="0"/>
              <a:t>Project &gt; Save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524000"/>
            <a:ext cx="857885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43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GB" sz="4000" dirty="0" smtClean="0"/>
              <a:t>D. Spatial </a:t>
            </a:r>
            <a:r>
              <a:rPr lang="en-GB" sz="4000" dirty="0"/>
              <a:t>“linking” with </a:t>
            </a:r>
            <a:r>
              <a:rPr lang="en-GB" sz="4000" dirty="0" smtClean="0"/>
              <a:t>Layer overlays</a:t>
            </a:r>
            <a:endParaRPr lang="en-GB" sz="4000" dirty="0"/>
          </a:p>
        </p:txBody>
      </p:sp>
      <p:sp>
        <p:nvSpPr>
          <p:cNvPr id="5" name="Rectangle 4"/>
          <p:cNvSpPr/>
          <p:nvPr/>
        </p:nvSpPr>
        <p:spPr>
          <a:xfrm>
            <a:off x="533400" y="60960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Documentation for QGIS: </a:t>
            </a:r>
            <a:r>
              <a:rPr lang="en-GB" dirty="0">
                <a:latin typeface="Arial Narrow" panose="020B0606020202030204" pitchFamily="34" charset="0"/>
                <a:hlinkClick r:id="rId2"/>
              </a:rPr>
              <a:t>https://</a:t>
            </a:r>
            <a:r>
              <a:rPr lang="en-GB" dirty="0" smtClean="0">
                <a:latin typeface="Arial Narrow" panose="020B0606020202030204" pitchFamily="34" charset="0"/>
                <a:hlinkClick r:id="rId2"/>
              </a:rPr>
              <a:t>docs.qgis.org/3.4/en/docs/gentle_gis_introduction/vector_spatial_analysis_buffers.html</a:t>
            </a:r>
            <a:r>
              <a:rPr lang="en-GB" dirty="0" smtClean="0">
                <a:latin typeface="Arial Narrow" panose="020B0606020202030204" pitchFamily="34" charset="0"/>
              </a:rPr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5362" name="Picture 2" descr="https://docs.qgis.org/3.4/en/_images/overlay_operati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9439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35280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Intersection</a:t>
            </a:r>
            <a:r>
              <a:rPr lang="en-US" sz="2000" dirty="0">
                <a:solidFill>
                  <a:srgbClr val="FF0000"/>
                </a:solidFill>
              </a:rPr>
              <a:t>: The output layer contains all areas where both layers overlap (intersect).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0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dirty="0"/>
              <a:t>D. Spatial “linking” with Layer overlays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60960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Documentation for QGIS: </a:t>
            </a:r>
            <a:r>
              <a:rPr lang="en-GB" dirty="0">
                <a:latin typeface="Arial Narrow" panose="020B0606020202030204" pitchFamily="34" charset="0"/>
                <a:hlinkClick r:id="rId2"/>
              </a:rPr>
              <a:t>https://</a:t>
            </a:r>
            <a:r>
              <a:rPr lang="en-GB" dirty="0" smtClean="0">
                <a:latin typeface="Arial Narrow" panose="020B0606020202030204" pitchFamily="34" charset="0"/>
                <a:hlinkClick r:id="rId2"/>
              </a:rPr>
              <a:t>docs.qgis.org/3.4/en/docs/gentle_gis_introduction/vector_spatial_analysis_buffers.html</a:t>
            </a:r>
            <a:r>
              <a:rPr lang="en-GB" dirty="0" smtClean="0">
                <a:latin typeface="Arial Narrow" panose="020B0606020202030204" pitchFamily="34" charset="0"/>
              </a:rPr>
              <a:t> 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5362" name="Picture 2" descr="https://docs.qgis.org/3.4/en/_images/overlay_operati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9439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35280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Intersection</a:t>
            </a:r>
            <a:r>
              <a:rPr lang="en-US" sz="2000" dirty="0">
                <a:solidFill>
                  <a:srgbClr val="FF0000"/>
                </a:solidFill>
              </a:rPr>
              <a:t>: The output layer contains all areas where both layers overlap (intersect).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416300"/>
            <a:ext cx="96266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34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" y="1595474"/>
            <a:ext cx="9075402" cy="511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1. Vector &gt; Geoprocessing tool &gt; </a:t>
            </a:r>
            <a:r>
              <a:rPr lang="en-GB" sz="3200" b="1" dirty="0" smtClean="0"/>
              <a:t>Intersection</a:t>
            </a:r>
            <a:br>
              <a:rPr lang="en-GB" sz="3200" b="1" dirty="0" smtClean="0"/>
            </a:br>
            <a:r>
              <a:rPr lang="en-GB" sz="3200" dirty="0"/>
              <a:t>Input </a:t>
            </a:r>
            <a:r>
              <a:rPr lang="en-GB" sz="3200" dirty="0" smtClean="0"/>
              <a:t>layer: ger_hospital_1415_etrs89 (points)</a:t>
            </a:r>
            <a:br>
              <a:rPr lang="en-GB" sz="3200" dirty="0" smtClean="0"/>
            </a:br>
            <a:r>
              <a:rPr lang="en-GB" sz="3200" dirty="0" smtClean="0"/>
              <a:t>Overlay layer : DGURBA_2018_01M (polygons)</a:t>
            </a:r>
            <a:endParaRPr lang="en-GB" sz="3200" dirty="0"/>
          </a:p>
        </p:txBody>
      </p:sp>
      <p:sp>
        <p:nvSpPr>
          <p:cNvPr id="7" name="Oval 6"/>
          <p:cNvSpPr/>
          <p:nvPr/>
        </p:nvSpPr>
        <p:spPr>
          <a:xfrm>
            <a:off x="6755219" y="6172200"/>
            <a:ext cx="1245781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-152400" y="2286000"/>
            <a:ext cx="2438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-152400" y="3048000"/>
            <a:ext cx="2438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55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Not much has happened? a new Layer!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1066800"/>
            <a:ext cx="906145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0" y="5257800"/>
            <a:ext cx="1676400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24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448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2</a:t>
            </a:r>
            <a:r>
              <a:rPr lang="en-GB" dirty="0" smtClean="0"/>
              <a:t>. Right click on </a:t>
            </a:r>
            <a:r>
              <a:rPr lang="en-GB" b="1" dirty="0" smtClean="0"/>
              <a:t>Intersection </a:t>
            </a:r>
            <a:r>
              <a:rPr lang="en-GB" dirty="0" smtClean="0"/>
              <a:t>Layer </a:t>
            </a:r>
            <a:br>
              <a:rPr lang="en-GB" dirty="0" smtClean="0"/>
            </a:br>
            <a:r>
              <a:rPr lang="en-GB" dirty="0" smtClean="0"/>
              <a:t>&gt; Open Attribute Table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-76200" y="2286000"/>
            <a:ext cx="2209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772401" y="2209800"/>
            <a:ext cx="1295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572000" y="2362200"/>
            <a:ext cx="990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66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48736"/>
            <a:ext cx="4070350" cy="596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3. Exporting the Layer attribute table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5486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Right click on Layer name</a:t>
            </a:r>
          </a:p>
          <a:p>
            <a:pPr marL="400050" lvl="1" indent="0">
              <a:buNone/>
            </a:pPr>
            <a:r>
              <a:rPr lang="en-GB" sz="3200" dirty="0" smtClean="0"/>
              <a:t>&gt;  Export</a:t>
            </a:r>
          </a:p>
          <a:p>
            <a:pPr marL="400050" lvl="1" indent="0">
              <a:buNone/>
            </a:pPr>
            <a:r>
              <a:rPr lang="en-GB" sz="3200" dirty="0" smtClean="0"/>
              <a:t>&gt;  Save Features as…</a:t>
            </a:r>
          </a:p>
          <a:p>
            <a:pPr marL="0" indent="0">
              <a:buNone/>
            </a:pPr>
            <a:r>
              <a:rPr lang="en-GB" dirty="0" smtClean="0"/>
              <a:t>Format</a:t>
            </a:r>
          </a:p>
          <a:p>
            <a:pPr marL="0" indent="0">
              <a:buNone/>
            </a:pPr>
            <a:r>
              <a:rPr lang="en-GB" sz="2800" dirty="0" smtClean="0"/>
              <a:t>   Comma Separated Values (CSV)</a:t>
            </a:r>
          </a:p>
          <a:p>
            <a:pPr marL="0" indent="0">
              <a:buNone/>
            </a:pPr>
            <a:r>
              <a:rPr lang="en-GB" dirty="0" smtClean="0"/>
              <a:t>Filename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2800" dirty="0" smtClean="0"/>
              <a:t>&lt;something meaningful&gt;</a:t>
            </a:r>
          </a:p>
          <a:p>
            <a:pPr marL="0" indent="0">
              <a:buNone/>
            </a:pPr>
            <a:r>
              <a:rPr lang="en-GB" i="1" dirty="0" smtClean="0"/>
              <a:t>Optional</a:t>
            </a:r>
          </a:p>
          <a:p>
            <a:pPr marL="0" indent="0">
              <a:buNone/>
            </a:pPr>
            <a:r>
              <a:rPr lang="en-GB" i="1" dirty="0" smtClean="0"/>
              <a:t>	</a:t>
            </a:r>
            <a:r>
              <a:rPr lang="en-GB" sz="2800" i="1" dirty="0" smtClean="0"/>
              <a:t>Select fields to export…</a:t>
            </a:r>
            <a:endParaRPr lang="en-GB" sz="2800" i="1" dirty="0"/>
          </a:p>
        </p:txBody>
      </p:sp>
      <p:sp>
        <p:nvSpPr>
          <p:cNvPr id="6" name="Oval 5"/>
          <p:cNvSpPr/>
          <p:nvPr/>
        </p:nvSpPr>
        <p:spPr>
          <a:xfrm>
            <a:off x="5029200" y="2819400"/>
            <a:ext cx="19812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086600" y="1524000"/>
            <a:ext cx="1828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5029200" y="1219200"/>
            <a:ext cx="2514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82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GB" dirty="0" smtClean="0"/>
              <a:t>How can we map?  </a:t>
            </a:r>
            <a:r>
              <a:rPr lang="en-GB" dirty="0" smtClean="0">
                <a:hlinkClick r:id="rId2"/>
              </a:rPr>
              <a:t>Qgis.org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2" r="1766" b="1"/>
          <a:stretch/>
        </p:blipFill>
        <p:spPr bwMode="auto">
          <a:xfrm>
            <a:off x="-82831" y="1219200"/>
            <a:ext cx="9303031" cy="530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25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97000"/>
            <a:ext cx="8438951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/>
              <a:t>4</a:t>
            </a:r>
            <a:r>
              <a:rPr lang="en-GB" sz="3200" dirty="0" smtClean="0"/>
              <a:t>. </a:t>
            </a:r>
            <a:r>
              <a:rPr lang="en-GB" sz="3200" b="1" dirty="0" err="1" smtClean="0"/>
              <a:t>Symbology</a:t>
            </a:r>
            <a:r>
              <a:rPr lang="en-GB" sz="3200" dirty="0" smtClean="0"/>
              <a:t> &gt; </a:t>
            </a:r>
            <a:r>
              <a:rPr lang="de-DE" sz="3200" b="1" dirty="0" err="1" smtClean="0"/>
              <a:t>Categorized</a:t>
            </a:r>
            <a:r>
              <a:rPr lang="de-DE" sz="3200" dirty="0" smtClean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en-GB" sz="3200" dirty="0" smtClean="0"/>
              <a:t>Value </a:t>
            </a:r>
            <a:r>
              <a:rPr lang="en-GB" sz="3200" b="1" dirty="0"/>
              <a:t>DGURBA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Change </a:t>
            </a:r>
            <a:r>
              <a:rPr lang="en-GB" sz="3200" dirty="0" err="1" smtClean="0"/>
              <a:t>Color</a:t>
            </a:r>
            <a:r>
              <a:rPr lang="en-GB" sz="3200" dirty="0" smtClean="0"/>
              <a:t> </a:t>
            </a:r>
            <a:r>
              <a:rPr lang="en-GB" sz="3200" dirty="0"/>
              <a:t>ramp to </a:t>
            </a:r>
            <a:r>
              <a:rPr lang="en-GB" sz="3200" b="1" dirty="0" smtClean="0"/>
              <a:t>Spectral </a:t>
            </a:r>
            <a:r>
              <a:rPr lang="en-GB" sz="3200" dirty="0" smtClean="0"/>
              <a:t>and </a:t>
            </a:r>
            <a:r>
              <a:rPr lang="en-GB" sz="3200" b="1" dirty="0" smtClean="0"/>
              <a:t>Classify</a:t>
            </a:r>
            <a:br>
              <a:rPr lang="en-GB" sz="3200" b="1" dirty="0" smtClean="0"/>
            </a:br>
            <a:r>
              <a:rPr lang="en-GB" sz="3200" dirty="0" smtClean="0"/>
              <a:t>Also change the Legend: </a:t>
            </a:r>
            <a:r>
              <a:rPr lang="en-GB" sz="3200" b="1" dirty="0" smtClean="0"/>
              <a:t>Cities, Towns, Rural</a:t>
            </a:r>
            <a:endParaRPr lang="en-GB" sz="3200" b="1" dirty="0"/>
          </a:p>
        </p:txBody>
      </p:sp>
      <p:sp>
        <p:nvSpPr>
          <p:cNvPr id="6" name="Oval 5"/>
          <p:cNvSpPr/>
          <p:nvPr/>
        </p:nvSpPr>
        <p:spPr>
          <a:xfrm>
            <a:off x="2133600" y="1730199"/>
            <a:ext cx="18288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057400" y="2743200"/>
            <a:ext cx="1143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885507" y="3429000"/>
            <a:ext cx="3067493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20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r="3100"/>
          <a:stretch/>
        </p:blipFill>
        <p:spPr bwMode="auto">
          <a:xfrm>
            <a:off x="113414" y="1066800"/>
            <a:ext cx="8878186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Part D. Congratulations! Now save your “project”: main menu </a:t>
            </a:r>
            <a:r>
              <a:rPr lang="en-GB" b="1" dirty="0" smtClean="0"/>
              <a:t>Project &gt; Save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11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learned today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191000"/>
          </a:xfrm>
        </p:spPr>
        <p:txBody>
          <a:bodyPr>
            <a:normAutofit/>
          </a:bodyPr>
          <a:lstStyle/>
          <a:p>
            <a:r>
              <a:rPr lang="en-GB" dirty="0" smtClean="0"/>
              <a:t>Some sources of European data</a:t>
            </a:r>
          </a:p>
          <a:p>
            <a:r>
              <a:rPr lang="en-GB" dirty="0" smtClean="0"/>
              <a:t>Downloading &amp; mapping areal data (e.g. NUTS)</a:t>
            </a:r>
            <a:endParaRPr lang="en-GB" dirty="0"/>
          </a:p>
          <a:p>
            <a:r>
              <a:rPr lang="en-GB" dirty="0" smtClean="0"/>
              <a:t>Mapping point data (hospital locations in Germany)</a:t>
            </a:r>
          </a:p>
          <a:p>
            <a:r>
              <a:rPr lang="en-GB" dirty="0" smtClean="0"/>
              <a:t>Basic Spatial Analysis (Geoprocessing)</a:t>
            </a:r>
          </a:p>
          <a:p>
            <a:pPr lvl="1"/>
            <a:r>
              <a:rPr lang="en-GB" dirty="0" smtClean="0"/>
              <a:t>Buffering (zones of influence)</a:t>
            </a:r>
          </a:p>
          <a:p>
            <a:pPr lvl="1"/>
            <a:r>
              <a:rPr lang="en-GB" dirty="0" smtClean="0"/>
              <a:t>Spatial </a:t>
            </a:r>
            <a:r>
              <a:rPr lang="en-GB" dirty="0"/>
              <a:t>“linking” with Overlays</a:t>
            </a:r>
          </a:p>
          <a:p>
            <a:r>
              <a:rPr lang="en-GB" dirty="0" smtClean="0"/>
              <a:t>Exporting Layer attributes as a CSV table</a:t>
            </a:r>
          </a:p>
        </p:txBody>
      </p:sp>
    </p:spTree>
    <p:extLst>
      <p:ext uri="{BB962C8B-B14F-4D97-AF65-F5344CB8AC3E}">
        <p14:creationId xmlns:p14="http://schemas.microsoft.com/office/powerpoint/2010/main" val="248416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Additional information</a:t>
            </a:r>
            <a:br>
              <a:rPr lang="en-GB" dirty="0" smtClean="0"/>
            </a:br>
            <a:r>
              <a:rPr lang="en-GB" dirty="0" smtClean="0"/>
              <a:t>&amp; 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51054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QGIS documents 18! languages </a:t>
            </a:r>
            <a:r>
              <a:rPr lang="en-GB" dirty="0" smtClean="0">
                <a:latin typeface="Arial Narrow" panose="020B0606020202030204" pitchFamily="34" charset="0"/>
                <a:hlinkClick r:id="rId2"/>
              </a:rPr>
              <a:t>https</a:t>
            </a:r>
            <a:r>
              <a:rPr lang="en-GB" dirty="0">
                <a:latin typeface="Arial Narrow" panose="020B0606020202030204" pitchFamily="34" charset="0"/>
                <a:hlinkClick r:id="rId2"/>
              </a:rPr>
              <a:t>://</a:t>
            </a:r>
            <a:r>
              <a:rPr lang="en-GB" dirty="0" smtClean="0">
                <a:latin typeface="Arial Narrow" panose="020B0606020202030204" pitchFamily="34" charset="0"/>
                <a:hlinkClick r:id="rId2"/>
              </a:rPr>
              <a:t>docs.qgis.org/3.4</a:t>
            </a:r>
            <a:r>
              <a:rPr lang="en-GB" dirty="0" smtClean="0">
                <a:latin typeface="Arial Narrow" panose="020B0606020202030204" pitchFamily="34" charset="0"/>
              </a:rPr>
              <a:t>  </a:t>
            </a:r>
          </a:p>
          <a:p>
            <a:r>
              <a:rPr lang="en-GB" dirty="0" smtClean="0"/>
              <a:t>A comprehensive QGIS book</a:t>
            </a:r>
            <a:r>
              <a:rPr lang="en-GB" dirty="0"/>
              <a:t>: </a:t>
            </a:r>
            <a:r>
              <a:rPr lang="en-GB" dirty="0">
                <a:latin typeface="Arial Narrow" panose="020B0606020202030204" pitchFamily="34" charset="0"/>
                <a:hlinkClick r:id="rId3"/>
              </a:rPr>
              <a:t>https://</a:t>
            </a:r>
            <a:r>
              <a:rPr lang="en-GB" dirty="0" smtClean="0">
                <a:latin typeface="Arial Narrow" panose="020B0606020202030204" pitchFamily="34" charset="0"/>
                <a:hlinkClick r:id="rId3"/>
              </a:rPr>
              <a:t>locatepress.com/dq3</a:t>
            </a:r>
            <a:r>
              <a:rPr lang="en-GB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en-GB" dirty="0" smtClean="0"/>
              <a:t>Introduction to GIS (9</a:t>
            </a:r>
            <a:r>
              <a:rPr lang="en-GB" baseline="30000" dirty="0" smtClean="0"/>
              <a:t>th</a:t>
            </a:r>
            <a:r>
              <a:rPr lang="en-GB" dirty="0" smtClean="0"/>
              <a:t> edition)</a:t>
            </a:r>
          </a:p>
          <a:p>
            <a:pPr marL="0" indent="0" algn="ctr">
              <a:buNone/>
            </a:pPr>
            <a:r>
              <a:rPr lang="en-GB" sz="2600" dirty="0" smtClean="0">
                <a:latin typeface="Arial Narrow" panose="020B0606020202030204" pitchFamily="34" charset="0"/>
                <a:hlinkClick r:id="rId4"/>
              </a:rPr>
              <a:t>https</a:t>
            </a:r>
            <a:r>
              <a:rPr lang="en-GB" sz="2600" dirty="0">
                <a:latin typeface="Arial Narrow" panose="020B0606020202030204" pitchFamily="34" charset="0"/>
                <a:hlinkClick r:id="rId4"/>
              </a:rPr>
              <a:t>://www.baruch.cuny.edu/confluence/display/geoportal/GIS+Practicum</a:t>
            </a:r>
            <a:endParaRPr lang="en-GB" sz="26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My research and list of publications</a:t>
            </a:r>
          </a:p>
          <a:p>
            <a:pPr marL="0" indent="0" algn="ctr">
              <a:buNone/>
            </a:pPr>
            <a:r>
              <a:rPr lang="en-GB" sz="2600" dirty="0" smtClean="0">
                <a:latin typeface="+mj-lt"/>
                <a:hlinkClick r:id="rId5"/>
              </a:rPr>
              <a:t>https</a:t>
            </a:r>
            <a:r>
              <a:rPr lang="en-GB" sz="2600" dirty="0">
                <a:latin typeface="+mj-lt"/>
                <a:hlinkClick r:id="rId5"/>
              </a:rPr>
              <a:t>://</a:t>
            </a:r>
            <a:r>
              <a:rPr lang="en-GB" sz="2600" dirty="0" smtClean="0">
                <a:latin typeface="+mj-lt"/>
                <a:hlinkClick r:id="rId5"/>
              </a:rPr>
              <a:t>www.gesis.org/en/institute/staff/person/S.Alvanides</a:t>
            </a:r>
            <a:r>
              <a:rPr lang="en-GB" sz="2600" dirty="0" smtClean="0">
                <a:latin typeface="+mj-lt"/>
              </a:rPr>
              <a:t> </a:t>
            </a:r>
            <a:endParaRPr lang="en-GB" sz="2600" dirty="0">
              <a:latin typeface="+mj-lt"/>
            </a:endParaRPr>
          </a:p>
          <a:p>
            <a:pPr marL="0" indent="0" algn="ctr">
              <a:buNone/>
            </a:pPr>
            <a:endParaRPr lang="en-GB" b="1" dirty="0" smtClean="0"/>
          </a:p>
          <a:p>
            <a:pPr marL="0" indent="0" algn="ctr">
              <a:buNone/>
            </a:pPr>
            <a:r>
              <a:rPr lang="en-GB" sz="3000" i="1" dirty="0" smtClean="0"/>
              <a:t>Acknowledgement: Hospital data provided by </a:t>
            </a:r>
          </a:p>
          <a:p>
            <a:pPr marL="0" indent="0" algn="ctr">
              <a:buNone/>
            </a:pPr>
            <a:r>
              <a:rPr lang="en-GB" sz="3000" i="1" dirty="0" smtClean="0"/>
              <a:t>Anne-Kathrin Stroppe, GESIS Data Archive (DAS)</a:t>
            </a:r>
          </a:p>
          <a:p>
            <a:pPr marL="0" indent="0" algn="ctr">
              <a:buNone/>
            </a:pPr>
            <a:r>
              <a:rPr lang="en-GB" sz="2200" dirty="0">
                <a:latin typeface="Arial Narrow" panose="020B0606020202030204" pitchFamily="34" charset="0"/>
                <a:hlinkClick r:id="rId6"/>
              </a:rPr>
              <a:t>https://</a:t>
            </a:r>
            <a:r>
              <a:rPr lang="en-GB" sz="2200" dirty="0" smtClean="0">
                <a:latin typeface="Arial Narrow" panose="020B0606020202030204" pitchFamily="34" charset="0"/>
                <a:hlinkClick r:id="rId6"/>
              </a:rPr>
              <a:t>www.gesis.org/en/institute/staff/person/Anne-Kathrin.Stroppe</a:t>
            </a:r>
            <a:endParaRPr lang="en-GB" sz="22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Today: four QGIS exercises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A. Europe: Urbanisation patterns in 2018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lphaUcPeriod" startAt="2"/>
            </a:pPr>
            <a:r>
              <a:rPr lang="en-GB" dirty="0" smtClean="0"/>
              <a:t>Germany: Mapping hospital locations</a:t>
            </a:r>
          </a:p>
          <a:p>
            <a:pPr marL="514350" indent="-514350">
              <a:buAutoNum type="alphaUcPeriod" startAt="2"/>
            </a:pPr>
            <a:endParaRPr lang="en-GB" dirty="0"/>
          </a:p>
          <a:p>
            <a:pPr marL="514350" indent="-514350">
              <a:buAutoNum type="alphaUcPeriod" startAt="2"/>
            </a:pPr>
            <a:r>
              <a:rPr lang="en-GB" dirty="0" smtClean="0"/>
              <a:t>Spatial analysis (Geoprocessing) : Buffers</a:t>
            </a:r>
          </a:p>
          <a:p>
            <a:pPr marL="514350" indent="-514350">
              <a:buAutoNum type="alphaUcPeriod" startAt="2"/>
            </a:pPr>
            <a:endParaRPr lang="en-GB" dirty="0"/>
          </a:p>
          <a:p>
            <a:pPr marL="514350" indent="-514350">
              <a:buFont typeface="Arial" pitchFamily="34" charset="0"/>
              <a:buAutoNum type="alphaUcPeriod" startAt="2"/>
            </a:pPr>
            <a:r>
              <a:rPr lang="en-GB" dirty="0" smtClean="0"/>
              <a:t>Geoprocessing : Spatial “linking” with Overlays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484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journals.sagepub.com/na101/home/literatum/publisher/sage/journals/content/usja/2015/usja_52_9/0042098015577773/20161014/images/large/10.1177_0042098015577773-fig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077200" cy="573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Determinants </a:t>
            </a:r>
            <a:r>
              <a:rPr lang="en-US" sz="3200" i="1" dirty="0"/>
              <a:t>of urban sprawl in European cities </a:t>
            </a:r>
            <a:r>
              <a:rPr lang="en-US" sz="3200" i="1" dirty="0" smtClean="0"/>
              <a:t/>
            </a:r>
            <a:br>
              <a:rPr lang="en-US" sz="3200" i="1" dirty="0" smtClean="0"/>
            </a:br>
            <a:r>
              <a:rPr lang="en-US" sz="2400" dirty="0" err="1" smtClean="0"/>
              <a:t>Oueslati</a:t>
            </a:r>
            <a:r>
              <a:rPr lang="en-US" sz="2400" dirty="0" smtClean="0"/>
              <a:t>, Alvanides, </a:t>
            </a:r>
            <a:r>
              <a:rPr lang="en-US" sz="2400" dirty="0" err="1" smtClean="0"/>
              <a:t>Garrod</a:t>
            </a:r>
            <a:r>
              <a:rPr lang="en-US" sz="2400" dirty="0" smtClean="0"/>
              <a:t> (2015) </a:t>
            </a:r>
            <a:r>
              <a:rPr lang="en-GB" sz="2000" dirty="0" smtClean="0">
                <a:latin typeface="Arial Narrow" panose="020B0606020202030204" pitchFamily="34" charset="0"/>
                <a:hlinkClick r:id="rId3"/>
              </a:rPr>
              <a:t>https</a:t>
            </a:r>
            <a:r>
              <a:rPr lang="en-GB" sz="2000" dirty="0">
                <a:latin typeface="Arial Narrow" panose="020B0606020202030204" pitchFamily="34" charset="0"/>
                <a:hlinkClick r:id="rId3"/>
              </a:rPr>
              <a:t>://doi.org/10.1177/0042098015577773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endParaRPr lang="en-GB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3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5943600" cy="596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A. Urbanisation patterns 2018</a:t>
            </a:r>
            <a:br>
              <a:rPr lang="en-GB" sz="3600" dirty="0" smtClean="0"/>
            </a:br>
            <a:r>
              <a:rPr lang="en-GB" sz="2800" b="1" dirty="0" err="1" smtClean="0">
                <a:solidFill>
                  <a:srgbClr val="FF0000"/>
                </a:solidFill>
              </a:rPr>
              <a:t>red:cities</a:t>
            </a:r>
            <a:r>
              <a:rPr lang="en-GB" sz="2800" b="1" dirty="0" smtClean="0"/>
              <a:t>, </a:t>
            </a:r>
            <a:r>
              <a:rPr lang="en-GB" sz="2800" b="1" dirty="0" err="1" smtClean="0">
                <a:solidFill>
                  <a:srgbClr val="FFC000"/>
                </a:solidFill>
              </a:rPr>
              <a:t>orange:towns</a:t>
            </a:r>
            <a:r>
              <a:rPr lang="en-GB" sz="2800" b="1" dirty="0" smtClean="0"/>
              <a:t>, </a:t>
            </a:r>
            <a:r>
              <a:rPr lang="en-GB" sz="2800" b="1" dirty="0" err="1" smtClean="0">
                <a:solidFill>
                  <a:srgbClr val="FFFF00"/>
                </a:solidFill>
              </a:rPr>
              <a:t>yellow:rural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43566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GB" dirty="0"/>
              <a:t>Sources of European geo-data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93799"/>
            <a:ext cx="8968742" cy="543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39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938</Words>
  <Application>Microsoft Macintosh PowerPoint</Application>
  <PresentationFormat>Bildschirmpräsentation (4:3)</PresentationFormat>
  <Paragraphs>117</Paragraphs>
  <Slides>53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4" baseType="lpstr">
      <vt:lpstr>Office Theme</vt:lpstr>
      <vt:lpstr>PowerPoint-Präsentation</vt:lpstr>
      <vt:lpstr>Installing QGIS Software</vt:lpstr>
      <vt:lpstr>Why do Social Scientists map?</vt:lpstr>
      <vt:lpstr>Why do Social Scientists map?</vt:lpstr>
      <vt:lpstr>How can we map?  Qgis.org </vt:lpstr>
      <vt:lpstr>Today: four QGIS exercises</vt:lpstr>
      <vt:lpstr>Determinants of urban sprawl in European cities  Oueslati, Alvanides, Garrod (2015) https://doi.org/10.1177/0042098015577773 </vt:lpstr>
      <vt:lpstr>PowerPoint-Präsentation</vt:lpstr>
      <vt:lpstr>Sources of European geo-data</vt:lpstr>
      <vt:lpstr>Sources of European geo-data</vt:lpstr>
      <vt:lpstr>e.g. Administrative units: NUTS https://ec.europa.eu/eurostat/web/gisco/geodata/reference-data </vt:lpstr>
      <vt:lpstr>Case study: Degree of Urbanisation https://ec.europa.eu/eurostat/web/gisco/geodata/reference-data </vt:lpstr>
      <vt:lpstr>1. Download the 2018 file DGURBA-2018-01M-SH.zip https://ec.europa.eu/eurostat/web/gisco/geodata/reference-data </vt:lpstr>
      <vt:lpstr>2. Uncompress the ziped file (e.g. Windows right-click &amp; “Extract all…”) Check out the Metadata.pdf/xml</vt:lpstr>
      <vt:lpstr>“Layers” of geographical data</vt:lpstr>
      <vt:lpstr>3. In QGIS main menu: Layer &gt; Add Layer &gt; Add  Vector Layer… &gt; Open the .SHP File</vt:lpstr>
      <vt:lpstr>4. Use the pan and zoom buttons</vt:lpstr>
      <vt:lpstr>5. Main menu: Layer &gt;  Open Attribute Table…</vt:lpstr>
      <vt:lpstr>5. Layer &gt; Layer Properties &gt; Symbology Select Categorized and Value DGURBA Change Color ramp to Spectral and Classify</vt:lpstr>
      <vt:lpstr>Still not very appealing </vt:lpstr>
      <vt:lpstr>6. Layer &gt; Layer Properties &gt; Symbology Select Symbol and Configure Symbol Simple Fill &gt; change Stroke Color to Transparent</vt:lpstr>
      <vt:lpstr>7. While on the Symbology menu, also Untick Symbols 9 and “all other values” Edit Legend 1,2,3 to: Cities, Towns, Rural</vt:lpstr>
      <vt:lpstr>Almost there, but a bit “squashed”?</vt:lpstr>
      <vt:lpstr>8. Main menu Project &gt; Properties Select CRS &gt; in Filter type in “EPSG 5669” and select it from the Coordinate Reference System list</vt:lpstr>
      <vt:lpstr>Part A. Congratulations! Now save your “project”: main menu Project &gt; Save as… </vt:lpstr>
      <vt:lpstr>Children’s travel to school in South Africa de Kadt, van Heerden Richter, Alvanides (2019)  https://doi.org/10.1016/j.ijedudev.2019.04.007  </vt:lpstr>
      <vt:lpstr>“Layers” of geographical data</vt:lpstr>
      <vt:lpstr>B. Germany: Mapping hospitals</vt:lpstr>
      <vt:lpstr>3. In QGIS main menu: Layer &gt; Add Layer &gt; Add  Vector Layer… &gt; Open the .SHP File</vt:lpstr>
      <vt:lpstr>4. Use the pan and zoom buttons</vt:lpstr>
      <vt:lpstr>5. Main menu: Layer &gt;  Open Attribute Table…</vt:lpstr>
      <vt:lpstr>6. Layer &gt; Layer Properties &gt; Symbology (Single symbol) Change symbol to “topo hospital” and Size to 3.0</vt:lpstr>
      <vt:lpstr>7. Change the hospital symbol to blue</vt:lpstr>
      <vt:lpstr>8. Layer &gt; Layer Properties &gt; Symbology &gt; Graduated Value to “total_beds” and Color ramp to Blues</vt:lpstr>
      <vt:lpstr>Part B. Congratulations! Now save your “project”: main menu Project &gt; Save</vt:lpstr>
      <vt:lpstr>Spatial segregation and urban form in Mexican cities  Garnica-Monroy &amp; Alvanides (2019)  https://doi.org/10.1177/2399808319856629 </vt:lpstr>
      <vt:lpstr>C. Geoprocessing: Buffers or “Catchment areas” or “Zones of influence”</vt:lpstr>
      <vt:lpstr>1. QGIS main menu: Vector &gt; Geoprocessing tools… &gt; Buffer &gt; Input layer : ger_hospital_1415_etrs89 Change Distance to 5 Kilometers  and Run</vt:lpstr>
      <vt:lpstr>2. Use the pan and zoom buttons</vt:lpstr>
      <vt:lpstr>3. Move the Hospitals layer to the top</vt:lpstr>
      <vt:lpstr>4. QGIS main menu: Vector &gt; Geoprocessing tools… &gt; Buffer &gt; Input layer : ger_hospital_1415_etrs89 Distance to 5 Kilometers  and tick Dissolve result</vt:lpstr>
      <vt:lpstr>5. Change Symbology of “Buffered” Fill to Transparent &amp; Stroke width 1</vt:lpstr>
      <vt:lpstr>Part C. Congratulations! Now save your “project”: main menu Project &gt; Save </vt:lpstr>
      <vt:lpstr>D. Spatial “linking” with Layer overlays</vt:lpstr>
      <vt:lpstr>D. Spatial “linking” with Layer overlays</vt:lpstr>
      <vt:lpstr>1. Vector &gt; Geoprocessing tool &gt; Intersection Input layer: ger_hospital_1415_etrs89 (points) Overlay layer : DGURBA_2018_01M (polygons)</vt:lpstr>
      <vt:lpstr>Not much has happened? a new Layer!</vt:lpstr>
      <vt:lpstr>2. Right click on Intersection Layer  &gt; Open Attribute Table</vt:lpstr>
      <vt:lpstr>3. Exporting the Layer attribute table</vt:lpstr>
      <vt:lpstr>4. Symbology &gt; Categorized and Value DGURBA Change Color ramp to Spectral and Classify Also change the Legend: Cities, Towns, Rural</vt:lpstr>
      <vt:lpstr>Part D. Congratulations! Now save your “project”: main menu Project &gt; Save </vt:lpstr>
      <vt:lpstr>What we learned today</vt:lpstr>
      <vt:lpstr>Additional information &amp; 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European Data</dc:title>
  <dc:creator>Alvanides, Serafeim</dc:creator>
  <cp:lastModifiedBy>Ann-Kathrin Reinl</cp:lastModifiedBy>
  <cp:revision>145</cp:revision>
  <cp:lastPrinted>2019-11-13T13:05:45Z</cp:lastPrinted>
  <dcterms:created xsi:type="dcterms:W3CDTF">2006-08-16T00:00:00Z</dcterms:created>
  <dcterms:modified xsi:type="dcterms:W3CDTF">2020-06-29T11:02:34Z</dcterms:modified>
</cp:coreProperties>
</file>