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62" r:id="rId2"/>
    <p:sldId id="303" r:id="rId3"/>
    <p:sldId id="264" r:id="rId4"/>
    <p:sldId id="280" r:id="rId5"/>
    <p:sldId id="287" r:id="rId6"/>
    <p:sldId id="298" r:id="rId7"/>
    <p:sldId id="299" r:id="rId8"/>
    <p:sldId id="295" r:id="rId9"/>
    <p:sldId id="281" r:id="rId10"/>
    <p:sldId id="297" r:id="rId11"/>
    <p:sldId id="266" r:id="rId12"/>
    <p:sldId id="289" r:id="rId13"/>
    <p:sldId id="267" r:id="rId14"/>
    <p:sldId id="288" r:id="rId15"/>
    <p:sldId id="273" r:id="rId16"/>
    <p:sldId id="305" r:id="rId17"/>
    <p:sldId id="279" r:id="rId18"/>
    <p:sldId id="269" r:id="rId19"/>
    <p:sldId id="268" r:id="rId20"/>
    <p:sldId id="343" r:id="rId21"/>
    <p:sldId id="270" r:id="rId22"/>
    <p:sldId id="292" r:id="rId23"/>
    <p:sldId id="293" r:id="rId24"/>
    <p:sldId id="290" r:id="rId25"/>
    <p:sldId id="291" r:id="rId26"/>
    <p:sldId id="275" r:id="rId27"/>
    <p:sldId id="276" r:id="rId28"/>
    <p:sldId id="304" r:id="rId29"/>
    <p:sldId id="302" r:id="rId30"/>
    <p:sldId id="294" r:id="rId31"/>
    <p:sldId id="282" r:id="rId32"/>
    <p:sldId id="284" r:id="rId33"/>
    <p:sldId id="285" r:id="rId34"/>
    <p:sldId id="286" r:id="rId35"/>
    <p:sldId id="344" r:id="rId36"/>
  </p:sldIdLst>
  <p:sldSz cx="9144000" cy="6858000" type="screen4x3"/>
  <p:notesSz cx="6735763" cy="98663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CCD5A6C-E386-49E5-8934-0012BB49D2E5}">
          <p14:sldIdLst>
            <p14:sldId id="262"/>
            <p14:sldId id="303"/>
            <p14:sldId id="264"/>
          </p14:sldIdLst>
        </p14:section>
        <p14:section name="Wozu Demographie?" id="{B8C0F278-3BF3-4C9E-9BAD-4E2B53BA10E0}">
          <p14:sldIdLst>
            <p14:sldId id="280"/>
            <p14:sldId id="287"/>
            <p14:sldId id="298"/>
            <p14:sldId id="299"/>
            <p14:sldId id="295"/>
          </p14:sldIdLst>
        </p14:section>
        <p14:section name="Grundlagen" id="{96CB9BF0-8CEF-44E8-AED3-827F1BBA8C10}">
          <p14:sldIdLst>
            <p14:sldId id="281"/>
            <p14:sldId id="297"/>
            <p14:sldId id="266"/>
            <p14:sldId id="289"/>
          </p14:sldIdLst>
        </p14:section>
        <p14:section name="Migration" id="{72EEDCC2-2230-49BE-B8A6-539CC452184C}">
          <p14:sldIdLst>
            <p14:sldId id="267"/>
            <p14:sldId id="288"/>
            <p14:sldId id="273"/>
            <p14:sldId id="305"/>
            <p14:sldId id="279"/>
          </p14:sldIdLst>
        </p14:section>
        <p14:section name="Binnenwanderung" id="{A8D842B1-0E94-4832-8025-689D3824D66C}">
          <p14:sldIdLst>
            <p14:sldId id="269"/>
            <p14:sldId id="268"/>
            <p14:sldId id="343"/>
            <p14:sldId id="270"/>
            <p14:sldId id="292"/>
            <p14:sldId id="293"/>
          </p14:sldIdLst>
        </p14:section>
        <p14:section name="Haushalte" id="{F6587768-D280-44B5-ADC1-1AFAEECCD89A}">
          <p14:sldIdLst>
            <p14:sldId id="290"/>
            <p14:sldId id="291"/>
          </p14:sldIdLst>
        </p14:section>
        <p14:section name="Altersstruktur" id="{C9D5B097-3451-4279-BAE4-C96B43B17F17}">
          <p14:sldIdLst>
            <p14:sldId id="275"/>
            <p14:sldId id="276"/>
            <p14:sldId id="304"/>
            <p14:sldId id="302"/>
            <p14:sldId id="294"/>
          </p14:sldIdLst>
        </p14:section>
        <p14:section name="Blick nach vorne" id="{D59BA82A-3C3A-45CF-AB11-F44EF65C37F0}">
          <p14:sldIdLst>
            <p14:sldId id="282"/>
            <p14:sldId id="284"/>
            <p14:sldId id="285"/>
            <p14:sldId id="286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-Michael Höferl" initials="KM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33CC33"/>
    <a:srgbClr val="0099FF"/>
    <a:srgbClr val="001E3C"/>
    <a:srgbClr val="0000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623" autoAdjust="0"/>
    <p:restoredTop sz="79983" autoAdjust="0"/>
  </p:normalViewPr>
  <p:slideViewPr>
    <p:cSldViewPr snapToObjects="1">
      <p:cViewPr varScale="1">
        <p:scale>
          <a:sx n="127" d="100"/>
          <a:sy n="127" d="100"/>
        </p:scale>
        <p:origin x="1133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8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45" d="100"/>
          <a:sy n="145" d="100"/>
        </p:scale>
        <p:origin x="120" y="63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00409FC4-61F4-4970-A640-5B07E8A6213E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CD1EC9DE-968F-4124-AC99-8AE59BE1BCAA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28768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9pPr>
          </a:lstStyle>
          <a:p>
            <a:pPr algn="l"/>
            <a:r>
              <a:rPr lang="de-AT" dirty="0"/>
              <a:t>VU Techniken wiss. Arbeitens</a:t>
            </a:r>
          </a:p>
        </p:txBody>
      </p:sp>
    </p:spTree>
    <p:extLst>
      <p:ext uri="{BB962C8B-B14F-4D97-AF65-F5344CB8AC3E}">
        <p14:creationId xmlns:p14="http://schemas.microsoft.com/office/powerpoint/2010/main" val="416144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32C1AC8B-CEB6-403D-8F77-2050842C44F2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1" tIns="45376" rIns="90751" bIns="45376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1" tIns="45376" rIns="90751" bIns="453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5974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49892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Delta</a:t>
            </a:r>
            <a:r>
              <a:rPr lang="de-AT" baseline="0" dirty="0"/>
              <a:t> 1: Geburtenüberschuß → „Babayboomer“ der 1960er Jahre</a:t>
            </a:r>
            <a:endParaRPr lang="de-AT" dirty="0"/>
          </a:p>
          <a:p>
            <a:r>
              <a:rPr lang="de-AT" dirty="0"/>
              <a:t>Delta 2: negatives</a:t>
            </a:r>
            <a:r>
              <a:rPr lang="de-AT" baseline="0" dirty="0"/>
              <a:t> Geburtensaldo → gesamtgesell. Entwicklung</a:t>
            </a:r>
          </a:p>
          <a:p>
            <a:endParaRPr lang="de-AT" dirty="0"/>
          </a:p>
          <a:p>
            <a:r>
              <a:rPr lang="de-AT" b="1" dirty="0"/>
              <a:t># Peaks</a:t>
            </a:r>
          </a:p>
          <a:p>
            <a:endParaRPr lang="de-AT" dirty="0"/>
          </a:p>
          <a:p>
            <a:r>
              <a:rPr lang="de-AT" dirty="0"/>
              <a:t>A: Gastarbeiter Zuwanderung</a:t>
            </a:r>
            <a:r>
              <a:rPr lang="de-AT" baseline="0" dirty="0"/>
              <a:t> durch Fachkräftemangel (Jugoslawien)</a:t>
            </a:r>
          </a:p>
          <a:p>
            <a:endParaRPr lang="de-AT" baseline="0" dirty="0"/>
          </a:p>
          <a:p>
            <a:r>
              <a:rPr lang="de-AT" baseline="0" dirty="0"/>
              <a:t>B: Zerfall Jugoslawiens)</a:t>
            </a:r>
          </a:p>
          <a:p>
            <a:endParaRPr lang="de-AT" baseline="0" dirty="0"/>
          </a:p>
          <a:p>
            <a:r>
              <a:rPr lang="de-AT" baseline="0" dirty="0"/>
              <a:t>C: Asylmigration (Irak I &amp; II), arabischer Frühling, EU-Familiennachzug</a:t>
            </a:r>
          </a:p>
          <a:p>
            <a:endParaRPr lang="de-AT" baseline="0" dirty="0"/>
          </a:p>
          <a:p>
            <a:r>
              <a:rPr lang="de-AT" baseline="0" dirty="0"/>
              <a:t>D: Flüchtlingskrise (Nord-Afrika), Syrien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55608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spättransformative</a:t>
            </a:r>
            <a:r>
              <a:rPr lang="de-AT" baseline="0" dirty="0"/>
              <a:t> demographische Entwicklung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67573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/>
              <a:t># Rezession 67: </a:t>
            </a:r>
          </a:p>
          <a:p>
            <a:endParaRPr lang="de-AT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Erlahmen Marshallplanung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Krisen staatlicher Unternehmen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Nachlassen Zuwachs der Kaufkraft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AT" b="1" dirty="0">
                <a:solidFill>
                  <a:srgbClr val="FF0000"/>
                </a:solidFill>
              </a:rPr>
              <a:t>→ „Ende“ Wirtschaftswunder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93863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/>
              <a:t># 1966: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Gleichstellung im Lohnabgaben- und Krankenversicherungssystem</a:t>
            </a:r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von 66 bis 73 auf 180.000</a:t>
            </a:r>
          </a:p>
          <a:p>
            <a:endParaRPr lang="de-AT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Wimmer: 80 Prozent von ihnen lebten in Substandardwohnungen der Kategorie D</a:t>
            </a:r>
          </a:p>
          <a:p>
            <a:endParaRPr lang="de-AT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Fremdenfeindlichkeit erste Ölkrise 1973 Plakatserie</a:t>
            </a:r>
          </a:p>
          <a:p>
            <a:endParaRPr lang="de-AT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Erst wieder Mitte 1990er durch Zerfall Jugoslawiens</a:t>
            </a:r>
          </a:p>
          <a:p>
            <a:endParaRPr lang="de-AT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1991: </a:t>
            </a:r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Unabhängigkeit Slowenien und Kroatien ~ 500 Flüchtlinge Wien</a:t>
            </a:r>
          </a:p>
          <a:p>
            <a:endParaRPr lang="de-AT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+ Spielfeld, Oberradkersburg, Grenzübergang Bleiburg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3488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0010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4914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6395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Erneut: Konzentration auf Umlandräume der Landeshauptstädte</a:t>
            </a:r>
          </a:p>
          <a:p>
            <a:endParaRPr lang="de-AT" dirty="0"/>
          </a:p>
          <a:p>
            <a:r>
              <a:rPr lang="de-AT" dirty="0"/>
              <a:t># Achse Zwettl Amstetten – Bezirk Linz Land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37108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++ Bgld &amp; NÖ → Wien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~ + Wien = wieder attraktiv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-- Ktn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996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04902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Erneut: Konzentration auf Umlandräume der Landeshauptstädte</a:t>
            </a:r>
          </a:p>
          <a:p>
            <a:endParaRPr lang="de-AT" dirty="0"/>
          </a:p>
          <a:p>
            <a:r>
              <a:rPr lang="de-AT" dirty="0"/>
              <a:t># Achse Zwettl Amstetten – Bezirk Linz Land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9073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</a:t>
            </a:r>
            <a:r>
              <a:rPr lang="de-AT" baseline="0" dirty="0"/>
              <a:t> Abwanderung als Endtalschaften → Osttirol als Extremfall</a:t>
            </a:r>
          </a:p>
          <a:p>
            <a:endParaRPr lang="de-AT" baseline="0" dirty="0"/>
          </a:p>
          <a:p>
            <a:r>
              <a:rPr lang="de-AT" baseline="0" dirty="0"/>
              <a:t># Zwischenstation: Bezirkshauptorte → BSP: Zillertal – Mayrhofen, Landeck, Lienz</a:t>
            </a:r>
          </a:p>
          <a:p>
            <a:endParaRPr lang="de-AT" baseline="0" dirty="0"/>
          </a:p>
          <a:p>
            <a:r>
              <a:rPr lang="de-AT" baseline="0" dirty="0"/>
              <a:t># Wien - Wohnungsbau:</a:t>
            </a:r>
          </a:p>
          <a:p>
            <a:r>
              <a:rPr lang="de-AT" baseline="0" dirty="0"/>
              <a:t>  + 21 Floritsdorf &amp; 22 Donaustadt (aka Transdanubien) - Aspern</a:t>
            </a:r>
          </a:p>
          <a:p>
            <a:r>
              <a:rPr lang="de-AT" baseline="0" dirty="0"/>
              <a:t>  + 23: Liesing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628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80759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Achse Zwettl – Amstetten</a:t>
            </a:r>
          </a:p>
          <a:p>
            <a:r>
              <a:rPr lang="de-AT" dirty="0"/>
              <a:t># Alpenbogen</a:t>
            </a:r>
          </a:p>
          <a:p>
            <a:r>
              <a:rPr lang="de-AT" dirty="0"/>
              <a:t>#</a:t>
            </a:r>
            <a:r>
              <a:rPr lang="de-AT" baseline="0" dirty="0"/>
              <a:t> Osttirol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07152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Sinkende Hhgröße → Einpersonenhaushalte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00685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Lebensgemeinschaften als Trend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28252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Pillenknick in 70er: nicht geklärt</a:t>
            </a:r>
          </a:p>
          <a:p>
            <a:endParaRPr lang="de-AT" dirty="0"/>
          </a:p>
          <a:p>
            <a:r>
              <a:rPr lang="de-AT" dirty="0"/>
              <a:t># vgl. Knick Anfang 90er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62687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62356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5763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25km nw Leoben</a:t>
            </a:r>
          </a:p>
          <a:p>
            <a:r>
              <a:rPr lang="de-AT" dirty="0"/>
              <a:t>Größter Eisenerz-Tagbau Europas – seit 1881</a:t>
            </a:r>
          </a:p>
          <a:p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1930: eigentlich pleite → ¼ Eisenerz Produktion Deutsches Reich (1,8 Mio. 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1948: 13.000 EW → Stadtrecht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2016: 4.200 EW → 40% 65+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368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5931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93337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Nördlich Alpen: Zentralräume + Westautobahn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Südlich: Graz, Klagenfurth (Villach)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Sonderfall Osttirol: Abwanderung geht weiter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66609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Noch stärkere Fokussierung auf Zentralräume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22045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Noch deutlicher Fokus auf Zentralräume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Wien = Wohnungsmarkt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63229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Überalterung der „Zwischenräume“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17950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309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Ab 1800 (KaiserThum AUT &amp; Donaumonarchie</a:t>
            </a:r>
            <a:r>
              <a:rPr lang="de-AT" baseline="0" dirty="0"/>
              <a:t> Österreich-Ungarn</a:t>
            </a:r>
            <a:r>
              <a:rPr lang="de-AT" dirty="0"/>
              <a:t>)</a:t>
            </a:r>
            <a:r>
              <a:rPr lang="de-AT" baseline="0" dirty="0"/>
              <a:t> </a:t>
            </a:r>
            <a:r>
              <a:rPr lang="de-AT" dirty="0"/>
              <a:t>rasanter Anstieg bis 1. WK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7743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77301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Haushaltsgröße 1875: 5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Annahme Berechnung 4,5 (Ende</a:t>
            </a:r>
            <a:r>
              <a:rPr lang="de-AT" baseline="0" dirty="0"/>
              <a:t> 19Jhd. Bei 4)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90567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38062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1903 → ca. 2</a:t>
            </a:r>
            <a:r>
              <a:rPr lang="de-AT" baseline="0" dirty="0"/>
              <a:t> Mio. EW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46657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??? Borsdorfs Grundfrage: Was, wo, wie, wann und warum</a:t>
            </a:r>
          </a:p>
          <a:p>
            <a:endParaRPr lang="de-AT" dirty="0"/>
          </a:p>
          <a:p>
            <a:r>
              <a:rPr lang="de-AT" dirty="0"/>
              <a:t># Fokus auf die Landeshauptstädte &amp; deren Umland → Salzburger</a:t>
            </a:r>
            <a:r>
              <a:rPr lang="de-AT" baseline="0" dirty="0"/>
              <a:t> Zentralraum, Tiroler Unterland</a:t>
            </a:r>
          </a:p>
          <a:p>
            <a:r>
              <a:rPr lang="de-AT" baseline="0" dirty="0"/>
              <a:t>  + Nördl Alpen: Westautobahn</a:t>
            </a:r>
          </a:p>
          <a:p>
            <a:r>
              <a:rPr lang="de-AT" baseline="0" dirty="0"/>
              <a:t>  + Südl: Graz, Klagenfurth &amp; Villach</a:t>
            </a:r>
          </a:p>
          <a:p>
            <a:endParaRPr lang="de-AT" dirty="0"/>
          </a:p>
          <a:p>
            <a:r>
              <a:rPr lang="de-AT" dirty="0"/>
              <a:t># Lienz: Auffangposten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6244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hyperlink" Target="https://de.wikipedia.org/wiki/DKT_&#8211;_Das_kaufm&#228;nnische_Talent#/media/Datei:DKT8.jpg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uibk.ac.at/geographie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mi\Documents\3___LVA\SS_17\VO Österreich\0_Materialien\DKT8.jpg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44244" r="21103"/>
          <a:stretch/>
        </p:blipFill>
        <p:spPr bwMode="auto">
          <a:xfrm>
            <a:off x="0" y="0"/>
            <a:ext cx="9144000" cy="6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 rot="21376088">
            <a:off x="-1367978" y="4251324"/>
            <a:ext cx="12097344" cy="3223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60117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-1" y="5169224"/>
            <a:ext cx="8838847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-1" y="4761200"/>
            <a:ext cx="8838847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3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61">
            <a:off x="195961" y="-702442"/>
            <a:ext cx="2063896" cy="8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FF1C2A-5EB3-4F10-AA2A-68E53AAF153E}"/>
              </a:ext>
            </a:extLst>
          </p:cNvPr>
          <p:cNvSpPr txBox="1"/>
          <p:nvPr userDrawn="1"/>
        </p:nvSpPr>
        <p:spPr>
          <a:xfrm rot="16200000">
            <a:off x="-2492518" y="1801158"/>
            <a:ext cx="520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8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Brevillier</a:t>
            </a:r>
            <a:r>
              <a:rPr lang="de-AT" sz="8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-Urban Schreibwarenfabrik, CC BY-SA 2.0 de</a:t>
            </a:r>
            <a:endParaRPr lang="de-AT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55C7E5-A130-4A57-AAE6-762A66C8CA28}"/>
              </a:ext>
            </a:extLst>
          </p:cNvPr>
          <p:cNvSpPr txBox="1"/>
          <p:nvPr userDrawn="1"/>
        </p:nvSpPr>
        <p:spPr>
          <a:xfrm>
            <a:off x="611560" y="548680"/>
            <a:ext cx="3528392" cy="129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 err="1">
              <a:latin typeface="+mn-lt"/>
            </a:endParaRPr>
          </a:p>
        </p:txBody>
      </p:sp>
      <p:pic>
        <p:nvPicPr>
          <p:cNvPr id="2052" name="Picture 4" descr="https://mirrors.creativecommons.org/presskit/buttons/80x15/png/by-sa.png">
            <a:hlinkClick r:id="rId7"/>
            <a:extLst>
              <a:ext uri="{FF2B5EF4-FFF2-40B4-BE49-F238E27FC236}">
                <a16:creationId xmlns:a16="http://schemas.microsoft.com/office/drawing/2014/main" id="{62309D25-8D0F-49AF-8414-32455865A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6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E37823"/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Regionale Geographie Österreichs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026219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  <a:latin typeface="+mj-lt"/>
              </a:rPr>
              <a:t>VO Regionale Geographie Österreichs  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/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 marL="0" indent="0" algn="r">
              <a:buNone/>
              <a:defRPr lang="de-DE" sz="800" smtClean="0">
                <a:solidFill>
                  <a:schemeClr val="bg1"/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418058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8388966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6" r:id="rId3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ktrum.de/lexika/images/geogr/dem_ueb1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cm/idc/groups/b/documents/webobj/mdaw/mta5/~edisp/109029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bildarchivaustria.at/Preview/16063648.jpg" TargetMode="External"/><Relationship Id="rId7" Type="http://schemas.openxmlformats.org/officeDocument/2006/relationships/hyperlink" Target="https://www.noen.at/in-ausland/oesterreich-wies-hunderte-migranten-zurueck-asyl-fluechtlinge-illegale-migration-steiermark-1141478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wiev1.orf.at/static/vietnam2/images/site/oesv1/201126/Panzer2_big.jpg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cm/idc/groups/b/documents/webobj/mdaw/mta5/~edisp/109029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.statista.com/statistik/daten/studie/293019/umfrage/auslaender-in-oesterreich-nach-staatsangehoerigkei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cm/idc/idcplg?IdcService=GET_PDF_FILE&amp;RevisionSelectionMethod=LatestReleased&amp;dDocName=02637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cm/idc/idcplg?IdcService=GET_PDF_FILE&amp;RevisionSelectionMethod=LatestReleased&amp;dDocName=02637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hyperlink" Target="http://statistik.at/wcm/idc/idcplg?IdcService=GET_PDF_FILE&amp;RevisionSelectionMethod=LatestReleased&amp;dDocName=02939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wko.at/statistik/bundesland/Altersstruktur.pdf" TargetMode="External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cm/idc/idcplg?IdcService=GET_PDF_FILE&amp;RevisionSelectionMethod=LatestReleased&amp;dDocName=037255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cm/idc/idcplg?IdcService=GET_PDF_FILE&amp;RevisionSelectionMethod=LatestReleased&amp;dDocName=037255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c/cd/Eisenerz_(3).JPG/1024px-Eisenerz_(3)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ldarchivaustria.at/Preview/16063648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diepresse.com/home/panorama/oesterreich/1575432/Ist-schon-einsam-hier_Oesterreichs-aelteste-Stadt" TargetMode="External"/><Relationship Id="rId3" Type="http://schemas.openxmlformats.org/officeDocument/2006/relationships/hyperlink" Target="http://static.diepresse.com/images/uploads_800/a/0/8/1575432/16-s10-Alterspyramide-Eisen_1394908489977797.jpg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rstandard.at/1336698242393/Landflucht-Eisenerz-Wie-ein-Ort-gegen-das-Verschwinden-ankaempft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rok-atlas.at/#indicator/65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rok-atlas.at/#indicator/65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rok-atlas.at/#indicator/65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rok-atlas.at/#indicator/65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41426901750/in/photolist-2bCMTwE-8ugviE-8qMMYd-8qJFGZ-9vuvAM-NjGfaW-Z4eEHm-aEuDkk-LGdz9r-8TKxFR-5oJRsc-LGdzwv-5V4c1c-9bD5wW-SWjQ2J-8qMMe3-297bVqy-XnZ8SP-c4b8K7-8qMMRC-oogVJv-c4bbKy-8qJFak-8qMMFh-8qJEXa-bJNvvH-8qMMju-8qMM77-bogUSo-24UcJza-267KGAJ-RiYJm2-267KHnd-2gN6ZZ9-2gN6eNn-4uwEyR-XWyPgv-QLkxb8-MCqD9J-41hi2-rN6puC-4ByWWQ-8htbkN-6zE53T-5dpq2V-276dKbh-B9rfuM-255Csar-KVpNhM-RK6KHD/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mweltbundesamt.at/fileadmin/site/umweltkontrolle/2019/ukb19_07_multifunktionale_raeume.pdf" TargetMode="External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tatistik.at/wcm/idc/groups/b/documents/webobj/mdaw/mdiz/~edisp/023137.gi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opulation_of_Vienna.sv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rmalinsberger.com/new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tandard.at/2000005518864/Als-Wien-schon-einmal-Zwei-Millionen-Metropole-wa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rok-atlas.at/#indicator/1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SS 20 | KMH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Heimat großer Töchter und Söhne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VO Regionale Geographie Österreichs &amp; der Ostalpen</a:t>
            </a:r>
          </a:p>
        </p:txBody>
      </p:sp>
    </p:spTree>
    <p:extLst>
      <p:ext uri="{BB962C8B-B14F-4D97-AF65-F5344CB8AC3E}">
        <p14:creationId xmlns:p14="http://schemas.microsoft.com/office/powerpoint/2010/main" val="170748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demographische Grundgleichung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732224" cy="4968552"/>
          </a:xfrm>
        </p:spPr>
        <p:txBody>
          <a:bodyPr/>
          <a:lstStyle/>
          <a:p>
            <a:pPr marL="0" indent="0" algn="ctr">
              <a:buNone/>
            </a:pPr>
            <a:r>
              <a:rPr lang="de-AT" sz="3200" b="1" dirty="0"/>
              <a:t>B</a:t>
            </a:r>
            <a:r>
              <a:rPr lang="de-AT" sz="3200" b="1" baseline="-25000" dirty="0"/>
              <a:t>tn </a:t>
            </a:r>
            <a:r>
              <a:rPr lang="de-AT" sz="3200" b="1" dirty="0"/>
              <a:t>= B</a:t>
            </a:r>
            <a:r>
              <a:rPr lang="de-AT" sz="3200" b="1" baseline="-25000" dirty="0"/>
              <a:t>t0 </a:t>
            </a:r>
            <a:r>
              <a:rPr lang="de-AT" sz="3200" b="1" dirty="0"/>
              <a:t>+ G</a:t>
            </a:r>
            <a:r>
              <a:rPr lang="de-AT" sz="3200" b="1" baseline="-25000" dirty="0"/>
              <a:t>t0,tn </a:t>
            </a:r>
            <a:r>
              <a:rPr lang="de-AT" sz="3200" b="1" dirty="0"/>
              <a:t>- S</a:t>
            </a:r>
            <a:r>
              <a:rPr lang="de-AT" sz="3200" b="1" baseline="-25000" dirty="0"/>
              <a:t>t0,tn </a:t>
            </a:r>
            <a:r>
              <a:rPr lang="de-AT" sz="3200" b="1" dirty="0"/>
              <a:t>+ Z</a:t>
            </a:r>
            <a:r>
              <a:rPr lang="de-AT" sz="3200" b="1" baseline="-25000" dirty="0"/>
              <a:t>t0,tn </a:t>
            </a:r>
            <a:r>
              <a:rPr lang="de-AT" sz="3200" b="1" dirty="0"/>
              <a:t>- A</a:t>
            </a:r>
            <a:r>
              <a:rPr lang="de-AT" sz="3200" b="1" baseline="-25000" dirty="0"/>
              <a:t>t0,tn</a:t>
            </a:r>
            <a:r>
              <a:rPr lang="de-AT" b="1" dirty="0"/>
              <a:t> </a:t>
            </a:r>
            <a:br>
              <a:rPr lang="de-AT" dirty="0"/>
            </a:br>
            <a:endParaRPr lang="de-AT" dirty="0"/>
          </a:p>
          <a:p>
            <a:pPr marL="0" indent="0">
              <a:buNone/>
            </a:pPr>
            <a:endParaRPr lang="de-AT" dirty="0"/>
          </a:p>
          <a:p>
            <a:pPr marL="358775" lvl="1" indent="-176213"/>
            <a:r>
              <a:rPr lang="de-AT" sz="2400" dirty="0"/>
              <a:t>B</a:t>
            </a:r>
            <a:r>
              <a:rPr lang="de-AT" sz="2400" baseline="-25000" dirty="0"/>
              <a:t>tn </a:t>
            </a:r>
            <a:r>
              <a:rPr lang="de-AT" sz="2400" dirty="0"/>
              <a:t>… Bevölkerung zum Zeitpunkt tn</a:t>
            </a:r>
          </a:p>
          <a:p>
            <a:pPr marL="358775" lvl="1" indent="-176213"/>
            <a:r>
              <a:rPr lang="de-AT" sz="2400" dirty="0"/>
              <a:t>B</a:t>
            </a:r>
            <a:r>
              <a:rPr lang="de-AT" sz="2400" baseline="-25000" dirty="0"/>
              <a:t>t0 </a:t>
            </a:r>
            <a:r>
              <a:rPr lang="de-AT" sz="2400" dirty="0"/>
              <a:t>… Bevölkerung zum Zeitpunkt t0</a:t>
            </a:r>
          </a:p>
          <a:p>
            <a:pPr marL="358775" lvl="1" indent="-176213"/>
            <a:r>
              <a:rPr lang="de-AT" sz="2400" dirty="0"/>
              <a:t>G</a:t>
            </a:r>
            <a:r>
              <a:rPr lang="de-AT" sz="2400" baseline="-25000" dirty="0"/>
              <a:t>t0,tn </a:t>
            </a:r>
            <a:r>
              <a:rPr lang="de-AT" sz="2400" dirty="0"/>
              <a:t>… Geburten im Zeitraum t0 bis tn</a:t>
            </a:r>
          </a:p>
          <a:p>
            <a:pPr marL="358775" lvl="1" indent="-176213"/>
            <a:r>
              <a:rPr lang="de-AT" sz="2400" dirty="0"/>
              <a:t>S</a:t>
            </a:r>
            <a:r>
              <a:rPr lang="de-AT" sz="2400" baseline="-25000" dirty="0"/>
              <a:t>t0,tn </a:t>
            </a:r>
            <a:r>
              <a:rPr lang="de-AT" sz="2400" dirty="0"/>
              <a:t>… Sterbefälle im Zeitraum t0 bis tn</a:t>
            </a:r>
          </a:p>
          <a:p>
            <a:pPr marL="358775" lvl="1" indent="-176213"/>
            <a:r>
              <a:rPr lang="de-AT" sz="2400" dirty="0"/>
              <a:t>Z</a:t>
            </a:r>
            <a:r>
              <a:rPr lang="de-AT" sz="2400" baseline="-25000" dirty="0"/>
              <a:t>t0,tn </a:t>
            </a:r>
            <a:r>
              <a:rPr lang="de-AT" sz="2400" dirty="0"/>
              <a:t>… Zuwanderungen im Zeitraum t0 bis tn</a:t>
            </a:r>
          </a:p>
          <a:p>
            <a:pPr marL="358775" lvl="1" indent="-176213"/>
            <a:r>
              <a:rPr lang="de-AT" sz="2400" dirty="0"/>
              <a:t>A</a:t>
            </a:r>
            <a:r>
              <a:rPr lang="de-AT" sz="2400" baseline="-25000" dirty="0"/>
              <a:t>t0,tn </a:t>
            </a:r>
            <a:r>
              <a:rPr lang="de-AT" sz="2400" dirty="0"/>
              <a:t>… Abwanderungen im Zeitraum t0 bis tn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+mj-lt"/>
            </a:endParaRPr>
          </a:p>
        </p:txBody>
      </p:sp>
      <p:sp>
        <p:nvSpPr>
          <p:cNvPr id="6" name="Geschweifte Klammer rechts 5"/>
          <p:cNvSpPr/>
          <p:nvPr/>
        </p:nvSpPr>
        <p:spPr>
          <a:xfrm>
            <a:off x="5580112" y="4023726"/>
            <a:ext cx="288032" cy="864096"/>
          </a:xfrm>
          <a:prstGeom prst="rightBrace">
            <a:avLst>
              <a:gd name="adj1" fmla="val 26323"/>
              <a:gd name="adj2" fmla="val 50000"/>
            </a:avLst>
          </a:prstGeom>
          <a:ln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Geschweifte Klammer rechts 6"/>
          <p:cNvSpPr/>
          <p:nvPr/>
        </p:nvSpPr>
        <p:spPr>
          <a:xfrm>
            <a:off x="6372200" y="5031838"/>
            <a:ext cx="288032" cy="864096"/>
          </a:xfrm>
          <a:prstGeom prst="rightBrace">
            <a:avLst>
              <a:gd name="adj1" fmla="val 26323"/>
              <a:gd name="adj2" fmla="val 50000"/>
            </a:avLst>
          </a:prstGeom>
          <a:ln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5940153" y="400506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n-lt"/>
              </a:rPr>
              <a:t>Natürliche Bevölkerungs-entwicklung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732240" y="5291916"/>
            <a:ext cx="280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n-lt"/>
              </a:rPr>
              <a:t>Migration</a:t>
            </a:r>
          </a:p>
        </p:txBody>
      </p:sp>
      <p:sp>
        <p:nvSpPr>
          <p:cNvPr id="10" name="Runde Klammer links 9"/>
          <p:cNvSpPr/>
          <p:nvPr/>
        </p:nvSpPr>
        <p:spPr>
          <a:xfrm rot="16200000">
            <a:off x="4271270" y="1128226"/>
            <a:ext cx="144016" cy="2016225"/>
          </a:xfrm>
          <a:prstGeom prst="leftBracket">
            <a:avLst>
              <a:gd name="adj" fmla="val 94313"/>
            </a:avLst>
          </a:prstGeom>
          <a:ln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1" name="Runde Klammer links 10"/>
          <p:cNvSpPr/>
          <p:nvPr/>
        </p:nvSpPr>
        <p:spPr>
          <a:xfrm rot="16200000">
            <a:off x="6372201" y="1124744"/>
            <a:ext cx="144016" cy="2016225"/>
          </a:xfrm>
          <a:prstGeom prst="leftBracket">
            <a:avLst>
              <a:gd name="adj" fmla="val 94313"/>
            </a:avLst>
          </a:prstGeom>
          <a:ln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4" name="Freihandform 13"/>
          <p:cNvSpPr/>
          <p:nvPr/>
        </p:nvSpPr>
        <p:spPr>
          <a:xfrm>
            <a:off x="4390533" y="2217896"/>
            <a:ext cx="2053734" cy="1729264"/>
          </a:xfrm>
          <a:custGeom>
            <a:avLst/>
            <a:gdLst>
              <a:gd name="connsiteX0" fmla="*/ 2042160 w 2047527"/>
              <a:gd name="connsiteY0" fmla="*/ 1684020 h 1684020"/>
              <a:gd name="connsiteX1" fmla="*/ 1988820 w 2047527"/>
              <a:gd name="connsiteY1" fmla="*/ 1318260 h 1684020"/>
              <a:gd name="connsiteX2" fmla="*/ 1623060 w 2047527"/>
              <a:gd name="connsiteY2" fmla="*/ 922020 h 1684020"/>
              <a:gd name="connsiteX3" fmla="*/ 998220 w 2047527"/>
              <a:gd name="connsiteY3" fmla="*/ 685800 h 1684020"/>
              <a:gd name="connsiteX4" fmla="*/ 388620 w 2047527"/>
              <a:gd name="connsiteY4" fmla="*/ 586740 h 1684020"/>
              <a:gd name="connsiteX5" fmla="*/ 99060 w 2047527"/>
              <a:gd name="connsiteY5" fmla="*/ 358140 h 1684020"/>
              <a:gd name="connsiteX6" fmla="*/ 0 w 2047527"/>
              <a:gd name="connsiteY6" fmla="*/ 0 h 1684020"/>
              <a:gd name="connsiteX7" fmla="*/ 0 w 2047527"/>
              <a:gd name="connsiteY7" fmla="*/ 0 h 1684020"/>
              <a:gd name="connsiteX0" fmla="*/ 2048367 w 2053734"/>
              <a:gd name="connsiteY0" fmla="*/ 1729264 h 1729264"/>
              <a:gd name="connsiteX1" fmla="*/ 1995027 w 2053734"/>
              <a:gd name="connsiteY1" fmla="*/ 1363504 h 1729264"/>
              <a:gd name="connsiteX2" fmla="*/ 1629267 w 2053734"/>
              <a:gd name="connsiteY2" fmla="*/ 967264 h 1729264"/>
              <a:gd name="connsiteX3" fmla="*/ 1004427 w 2053734"/>
              <a:gd name="connsiteY3" fmla="*/ 731044 h 1729264"/>
              <a:gd name="connsiteX4" fmla="*/ 394827 w 2053734"/>
              <a:gd name="connsiteY4" fmla="*/ 631984 h 1729264"/>
              <a:gd name="connsiteX5" fmla="*/ 105267 w 2053734"/>
              <a:gd name="connsiteY5" fmla="*/ 403384 h 1729264"/>
              <a:gd name="connsiteX6" fmla="*/ 6207 w 2053734"/>
              <a:gd name="connsiteY6" fmla="*/ 45244 h 1729264"/>
              <a:gd name="connsiteX7" fmla="*/ 10969 w 2053734"/>
              <a:gd name="connsiteY7" fmla="*/ 0 h 17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3734" h="1729264">
                <a:moveTo>
                  <a:pt x="2048367" y="1729264"/>
                </a:moveTo>
                <a:cubicBezTo>
                  <a:pt x="2056622" y="1609884"/>
                  <a:pt x="2064877" y="1490504"/>
                  <a:pt x="1995027" y="1363504"/>
                </a:cubicBezTo>
                <a:cubicBezTo>
                  <a:pt x="1925177" y="1236504"/>
                  <a:pt x="1794367" y="1072674"/>
                  <a:pt x="1629267" y="967264"/>
                </a:cubicBezTo>
                <a:cubicBezTo>
                  <a:pt x="1464167" y="861854"/>
                  <a:pt x="1210167" y="786924"/>
                  <a:pt x="1004427" y="731044"/>
                </a:cubicBezTo>
                <a:cubicBezTo>
                  <a:pt x="798687" y="675164"/>
                  <a:pt x="544687" y="686594"/>
                  <a:pt x="394827" y="631984"/>
                </a:cubicBezTo>
                <a:cubicBezTo>
                  <a:pt x="244967" y="577374"/>
                  <a:pt x="170037" y="501174"/>
                  <a:pt x="105267" y="403384"/>
                </a:cubicBezTo>
                <a:cubicBezTo>
                  <a:pt x="40497" y="305594"/>
                  <a:pt x="21923" y="112475"/>
                  <a:pt x="6207" y="45244"/>
                </a:cubicBezTo>
                <a:cubicBezTo>
                  <a:pt x="-9509" y="-21987"/>
                  <a:pt x="9382" y="15081"/>
                  <a:pt x="10969" y="0"/>
                </a:cubicBezTo>
              </a:path>
            </a:pathLst>
          </a:custGeom>
          <a:ln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5" name="Freihandform 14"/>
          <p:cNvSpPr/>
          <p:nvPr/>
        </p:nvSpPr>
        <p:spPr>
          <a:xfrm>
            <a:off x="6428543" y="2220686"/>
            <a:ext cx="1219919" cy="3097763"/>
          </a:xfrm>
          <a:custGeom>
            <a:avLst/>
            <a:gdLst>
              <a:gd name="connsiteX0" fmla="*/ 1213228 w 1219919"/>
              <a:gd name="connsiteY0" fmla="*/ 3097763 h 3097763"/>
              <a:gd name="connsiteX1" fmla="*/ 1194567 w 1219919"/>
              <a:gd name="connsiteY1" fmla="*/ 2136710 h 3097763"/>
              <a:gd name="connsiteX2" fmla="*/ 1007955 w 1219919"/>
              <a:gd name="connsiteY2" fmla="*/ 1352938 h 3097763"/>
              <a:gd name="connsiteX3" fmla="*/ 634730 w 1219919"/>
              <a:gd name="connsiteY3" fmla="*/ 849085 h 3097763"/>
              <a:gd name="connsiteX4" fmla="*/ 177530 w 1219919"/>
              <a:gd name="connsiteY4" fmla="*/ 541175 h 3097763"/>
              <a:gd name="connsiteX5" fmla="*/ 28241 w 1219919"/>
              <a:gd name="connsiteY5" fmla="*/ 317241 h 3097763"/>
              <a:gd name="connsiteX6" fmla="*/ 249 w 1219919"/>
              <a:gd name="connsiteY6" fmla="*/ 0 h 309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919" h="3097763">
                <a:moveTo>
                  <a:pt x="1213228" y="3097763"/>
                </a:moveTo>
                <a:cubicBezTo>
                  <a:pt x="1221003" y="2762638"/>
                  <a:pt x="1228779" y="2427514"/>
                  <a:pt x="1194567" y="2136710"/>
                </a:cubicBezTo>
                <a:cubicBezTo>
                  <a:pt x="1160355" y="1845906"/>
                  <a:pt x="1101261" y="1567542"/>
                  <a:pt x="1007955" y="1352938"/>
                </a:cubicBezTo>
                <a:cubicBezTo>
                  <a:pt x="914649" y="1138334"/>
                  <a:pt x="773134" y="984379"/>
                  <a:pt x="634730" y="849085"/>
                </a:cubicBezTo>
                <a:cubicBezTo>
                  <a:pt x="496326" y="713791"/>
                  <a:pt x="278611" y="629816"/>
                  <a:pt x="177530" y="541175"/>
                </a:cubicBezTo>
                <a:cubicBezTo>
                  <a:pt x="76448" y="452534"/>
                  <a:pt x="57788" y="407437"/>
                  <a:pt x="28241" y="317241"/>
                </a:cubicBezTo>
                <a:cubicBezTo>
                  <a:pt x="-1306" y="227045"/>
                  <a:pt x="-529" y="113522"/>
                  <a:pt x="249" y="0"/>
                </a:cubicBezTo>
              </a:path>
            </a:pathLst>
          </a:custGeom>
          <a:ln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12384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Komponenten der Bevölkerungsentwicklung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(Eigene Erstellung 2020; Daten: Statistik Austria 2020)</a:t>
            </a:r>
            <a:endParaRPr lang="de-A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6193" y="1258284"/>
            <a:ext cx="7970263" cy="469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328160" y="288011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B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70776" y="34113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575624" y="18337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D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573952" y="37095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545902" y="2004070"/>
            <a:ext cx="0" cy="292234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>
            <a:cxnSpLocks/>
          </p:cNvCxnSpPr>
          <p:nvPr/>
        </p:nvCxnSpPr>
        <p:spPr>
          <a:xfrm>
            <a:off x="235392" y="2000260"/>
            <a:ext cx="1154496" cy="0"/>
          </a:xfrm>
          <a:prstGeom prst="line">
            <a:avLst/>
          </a:prstGeom>
          <a:ln w="12700" cap="rnd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126554" y="19523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+mn-lt"/>
              </a:rPr>
              <a:t>Δ</a:t>
            </a:r>
            <a:r>
              <a:rPr lang="de-AT" b="1" baseline="-25000" dirty="0">
                <a:latin typeface="+mn-lt"/>
              </a:rPr>
              <a:t>1</a:t>
            </a:r>
          </a:p>
        </p:txBody>
      </p:sp>
      <p:cxnSp>
        <p:nvCxnSpPr>
          <p:cNvPr id="25" name="Gerade Verbindung 24"/>
          <p:cNvCxnSpPr>
            <a:cxnSpLocks/>
          </p:cNvCxnSpPr>
          <p:nvPr/>
        </p:nvCxnSpPr>
        <p:spPr>
          <a:xfrm>
            <a:off x="235392" y="2301384"/>
            <a:ext cx="422468" cy="0"/>
          </a:xfrm>
          <a:prstGeom prst="line">
            <a:avLst/>
          </a:prstGeom>
          <a:ln w="12700" cap="rnd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11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 nach dem demographischen Übergang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(Spektrum Akademischer Verlag 2001)</a:t>
            </a:r>
          </a:p>
        </p:txBody>
      </p:sp>
      <p:pic>
        <p:nvPicPr>
          <p:cNvPr id="22530" name="Picture 2" descr="Spektrum Akademischer Verlag 20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59" y="1481767"/>
            <a:ext cx="7409956" cy="443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6558615" y="4028214"/>
            <a:ext cx="1872208" cy="1944216"/>
          </a:xfrm>
          <a:prstGeom prst="roundRect">
            <a:avLst/>
          </a:prstGeom>
          <a:ln w="7620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077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Wanderungssalden durch die Zeit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662090"/>
            <a:ext cx="3887391" cy="200055"/>
          </a:xfrm>
        </p:spPr>
        <p:txBody>
          <a:bodyPr>
            <a:normAutofit/>
          </a:bodyPr>
          <a:lstStyle/>
          <a:p>
            <a:r>
              <a:rPr lang="de-AT" sz="700" dirty="0"/>
              <a:t>(Eigene Überarbeitung 2017 von: Statistik Austria 2016)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42640" y="908720"/>
            <a:ext cx="10443948" cy="5645077"/>
            <a:chOff x="-1079893" y="1301089"/>
            <a:chExt cx="9486950" cy="5127808"/>
          </a:xfrm>
        </p:grpSpPr>
        <p:pic>
          <p:nvPicPr>
            <p:cNvPr id="2050" name="Picture 2" descr="Zuwanderung steigt 2015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9893" y="1301089"/>
              <a:ext cx="9059730" cy="512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2389" y="5060745"/>
              <a:ext cx="2343150" cy="1368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388337"/>
              <a:ext cx="2343150" cy="3240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3907" y="4602693"/>
              <a:ext cx="2343150" cy="1826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363" y="3980625"/>
              <a:ext cx="2343150" cy="91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363" y="5348777"/>
              <a:ext cx="2343150" cy="512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1286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Migration in Österreich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9434720" y="1181512"/>
            <a:ext cx="3418200" cy="4968552"/>
          </a:xfrm>
        </p:spPr>
        <p:txBody>
          <a:bodyPr/>
          <a:lstStyle/>
          <a:p>
            <a:r>
              <a:rPr lang="de-AT" dirty="0"/>
              <a:t>Bis 1918:</a:t>
            </a:r>
          </a:p>
          <a:p>
            <a:r>
              <a:rPr lang="de-AT" dirty="0"/>
              <a:t>1966: Abkommen zur Beschäftigung jugoslawischer Arbeitnehmer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(Bildarchiv Austria 1973; ORF 1991; APA 2015)</a:t>
            </a:r>
          </a:p>
        </p:txBody>
      </p:sp>
      <p:pic>
        <p:nvPicPr>
          <p:cNvPr id="2150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74994"/>
            <a:ext cx="5366450" cy="500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 descr="Jugoslawien-Krise: Das österreichische Heer stellte an der Grenze bei Spielfeld Panzer auf (Bild: AP/Christof Birbaumer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77" y="1174994"/>
            <a:ext cx="3319835" cy="250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77" y="4336262"/>
            <a:ext cx="3319835" cy="184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544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Wanderungssaldo 2015 nach Staatsangehörigkeit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2016)</a:t>
            </a:r>
          </a:p>
        </p:txBody>
      </p:sp>
      <p:pic>
        <p:nvPicPr>
          <p:cNvPr id="6146" name="Picture 2" descr="Statistik Austria 2016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6"/>
          <a:stretch/>
        </p:blipFill>
        <p:spPr bwMode="auto">
          <a:xfrm>
            <a:off x="-2679699" y="1093616"/>
            <a:ext cx="11843442" cy="520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220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Vom Wanderungssaldo zur absoluten Anzahl (2019)</a:t>
            </a:r>
          </a:p>
        </p:txBody>
      </p:sp>
      <p:pic>
        <p:nvPicPr>
          <p:cNvPr id="5" name="Inhaltsplatzhalter 4" descr="Statista 2019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481260" y="1084276"/>
            <a:ext cx="7835156" cy="5162524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(Statista 2019)</a:t>
            </a:r>
          </a:p>
        </p:txBody>
      </p:sp>
    </p:spTree>
    <p:extLst>
      <p:ext uri="{BB962C8B-B14F-4D97-AF65-F5344CB8AC3E}">
        <p14:creationId xmlns:p14="http://schemas.microsoft.com/office/powerpoint/2010/main" val="4245041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Bevölkerung mit Migrationshintergrund (2016)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(Eigene Erstellung 2017; Daten: Statistik Austria 2016)</a:t>
            </a:r>
            <a:endParaRPr lang="de-AT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7" y="1093355"/>
            <a:ext cx="7979172" cy="516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7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Binnenwanderung nach politischen Bezirken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(Statistik Austria 2016) </a:t>
            </a:r>
          </a:p>
        </p:txBody>
      </p:sp>
      <p:pic>
        <p:nvPicPr>
          <p:cNvPr id="4098" name="Picture 2" descr="Statistik Austria 201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6" y="1293346"/>
            <a:ext cx="8354516" cy="476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35345"/>
            <a:ext cx="1728192" cy="106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267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Binnenwanderung: Die Gewinner &amp; Verlierer (2015)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(Eigene Erstellung 2017; Daten: Statistik Austria 2017)</a:t>
            </a:r>
            <a:endParaRPr lang="de-AT" dirty="0"/>
          </a:p>
        </p:txBody>
      </p:sp>
      <p:pic>
        <p:nvPicPr>
          <p:cNvPr id="3075" name="Picture 3" descr="Eigene Erstellung 2017; Daten: Statistik Austria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15312" cy="530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05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848314" cy="49685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AT" b="1" dirty="0"/>
              <a:t>Die „natürlichen Grundlagen“</a:t>
            </a:r>
          </a:p>
          <a:p>
            <a:pPr>
              <a:lnSpc>
                <a:spcPct val="150000"/>
              </a:lnSpc>
            </a:pPr>
            <a:r>
              <a:rPr lang="de-AT" b="1" dirty="0"/>
              <a:t>Von den Alpen ...</a:t>
            </a:r>
          </a:p>
          <a:p>
            <a:pPr>
              <a:lnSpc>
                <a:spcPct val="150000"/>
              </a:lnSpc>
            </a:pPr>
            <a:r>
              <a:rPr lang="de-AT" b="1" dirty="0"/>
              <a:t>... über das Klima ...</a:t>
            </a:r>
          </a:p>
          <a:p>
            <a:pPr>
              <a:lnSpc>
                <a:spcPct val="150000"/>
              </a:lnSpc>
            </a:pPr>
            <a:r>
              <a:rPr lang="de-AT" b="1" dirty="0"/>
              <a:t>... zur Pflanzenwelt …</a:t>
            </a:r>
          </a:p>
          <a:p>
            <a:pPr>
              <a:lnSpc>
                <a:spcPct val="150000"/>
              </a:lnSpc>
            </a:pPr>
            <a:r>
              <a:rPr lang="de-AT" b="1" dirty="0"/>
              <a:t>… und was es sonst noch so gibt.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2571814"/>
            <a:ext cx="4154891" cy="179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2003">
            <a:off x="11996735" y="2813318"/>
            <a:ext cx="1162622" cy="18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2003">
            <a:off x="11635320" y="3320686"/>
            <a:ext cx="1162622" cy="18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2003">
            <a:off x="11485437" y="3733684"/>
            <a:ext cx="1162622" cy="18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2003">
            <a:off x="12571472" y="1895132"/>
            <a:ext cx="1162622" cy="18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63940"/>
            <a:ext cx="3898262" cy="286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152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Binnenwanderung nach politischen Bezirken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(Statistik Austria 2016) </a:t>
            </a:r>
          </a:p>
        </p:txBody>
      </p:sp>
      <p:pic>
        <p:nvPicPr>
          <p:cNvPr id="4098" name="Picture 2" descr="Statistik Austria 201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6" y="1293346"/>
            <a:ext cx="8354516" cy="476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026982" y="3589605"/>
            <a:ext cx="3384376" cy="2019070"/>
          </a:xfrm>
          <a:prstGeom prst="rect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Rechteck 6"/>
          <p:cNvSpPr/>
          <p:nvPr/>
        </p:nvSpPr>
        <p:spPr>
          <a:xfrm>
            <a:off x="7661201" y="2560142"/>
            <a:ext cx="576064" cy="576064"/>
          </a:xfrm>
          <a:prstGeom prst="rect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35345"/>
            <a:ext cx="1728192" cy="106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76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Binnenwanderung nach Gemeinden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(Statistik Austria 2016)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403648" y="2614782"/>
            <a:ext cx="6397112" cy="3816424"/>
            <a:chOff x="1366598" y="1844824"/>
            <a:chExt cx="6397112" cy="381642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598" y="1844824"/>
              <a:ext cx="6397112" cy="3671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1366598" y="1844824"/>
              <a:ext cx="6397112" cy="3816424"/>
            </a:xfrm>
            <a:prstGeom prst="rect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pic>
        <p:nvPicPr>
          <p:cNvPr id="5123" name="Picture 3" descr="Statistik Austria 201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889" y="803047"/>
            <a:ext cx="4510631" cy="170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1511"/>
            <a:ext cx="1133633" cy="122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584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504056" y="1550976"/>
            <a:ext cx="8164506" cy="425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@Auswirkungen: „Funktionsfähigkeit“ ländlicher Räume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2006:28)</a:t>
            </a:r>
          </a:p>
        </p:txBody>
      </p:sp>
      <p:sp>
        <p:nvSpPr>
          <p:cNvPr id="3" name="Pfeil nach rechts 2"/>
          <p:cNvSpPr/>
          <p:nvPr/>
        </p:nvSpPr>
        <p:spPr>
          <a:xfrm rot="18637001">
            <a:off x="-684585" y="5409222"/>
            <a:ext cx="2304256" cy="93610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0502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@Auswirkungen: „Funktionsfähigkeit“ ländlicher Räume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2006:87)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8" y="1372224"/>
            <a:ext cx="8543452" cy="457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228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Haushaltsstrukturen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(Eigene Erstellung 2017; Daten: Statistik Austria 2017)</a:t>
            </a:r>
            <a:endParaRPr lang="de-AT" dirty="0"/>
          </a:p>
        </p:txBody>
      </p:sp>
      <p:pic>
        <p:nvPicPr>
          <p:cNvPr id="23555" name="Picture 3" descr="Eigene Erstellung 2017; Daten: Statistik Austria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4469"/>
            <a:ext cx="9231063" cy="493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270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Haushaltsstrukturen im Detail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(Eigene Erstellung 2017; Daten: Statistik Austria 2017)</a:t>
            </a:r>
            <a:endParaRPr lang="de-AT" dirty="0"/>
          </a:p>
        </p:txBody>
      </p:sp>
      <p:pic>
        <p:nvPicPr>
          <p:cNvPr id="24578" name="Picture 2" descr="Eigene Erstellung 2017; Daten: Statistik Austria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955087" cy="546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797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Altersstruktur Österreichs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2018)</a:t>
            </a:r>
          </a:p>
        </p:txBody>
      </p:sp>
      <p:pic>
        <p:nvPicPr>
          <p:cNvPr id="8196" name="Picture 4" descr="Bildergebnis für bevölkerungspyramide österre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7392" y="764704"/>
            <a:ext cx="7058025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evölkerungspyramide am 1.1.2016 nach Staatsangehörigkeit Österre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1448" y="2492896"/>
            <a:ext cx="7293979" cy="631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Statistik Austria 2018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87" y="1196752"/>
            <a:ext cx="7477888" cy="503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83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räumlicher Blick auf die Altersstruktur Österreichs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(Statistik Austria 2016)</a:t>
            </a:r>
          </a:p>
        </p:txBody>
      </p:sp>
      <p:pic>
        <p:nvPicPr>
          <p:cNvPr id="6" name="Picture 2" descr="Statistik Austria 2016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7" y="1196429"/>
            <a:ext cx="8695531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806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räumlicher Blick auf die Altersstruktur Österreichs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(Statistik Austria 2016)</a:t>
            </a:r>
          </a:p>
        </p:txBody>
      </p:sp>
      <p:pic>
        <p:nvPicPr>
          <p:cNvPr id="6" name="Picture 2" descr="Statistik Austria 2016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7" y="1196429"/>
            <a:ext cx="8695531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ihandform 8"/>
          <p:cNvSpPr/>
          <p:nvPr/>
        </p:nvSpPr>
        <p:spPr>
          <a:xfrm>
            <a:off x="6313810" y="3825479"/>
            <a:ext cx="202406" cy="233363"/>
          </a:xfrm>
          <a:custGeom>
            <a:avLst/>
            <a:gdLst>
              <a:gd name="connsiteX0" fmla="*/ 176212 w 202406"/>
              <a:gd name="connsiteY0" fmla="*/ 11907 h 233363"/>
              <a:gd name="connsiteX1" fmla="*/ 111918 w 202406"/>
              <a:gd name="connsiteY1" fmla="*/ 0 h 233363"/>
              <a:gd name="connsiteX2" fmla="*/ 92868 w 202406"/>
              <a:gd name="connsiteY2" fmla="*/ 30957 h 233363"/>
              <a:gd name="connsiteX3" fmla="*/ 28575 w 202406"/>
              <a:gd name="connsiteY3" fmla="*/ 54769 h 233363"/>
              <a:gd name="connsiteX4" fmla="*/ 11906 w 202406"/>
              <a:gd name="connsiteY4" fmla="*/ 100013 h 233363"/>
              <a:gd name="connsiteX5" fmla="*/ 0 w 202406"/>
              <a:gd name="connsiteY5" fmla="*/ 161925 h 233363"/>
              <a:gd name="connsiteX6" fmla="*/ 23812 w 202406"/>
              <a:gd name="connsiteY6" fmla="*/ 216694 h 233363"/>
              <a:gd name="connsiteX7" fmla="*/ 42862 w 202406"/>
              <a:gd name="connsiteY7" fmla="*/ 233363 h 233363"/>
              <a:gd name="connsiteX8" fmla="*/ 66675 w 202406"/>
              <a:gd name="connsiteY8" fmla="*/ 214313 h 233363"/>
              <a:gd name="connsiteX9" fmla="*/ 114300 w 202406"/>
              <a:gd name="connsiteY9" fmla="*/ 211932 h 233363"/>
              <a:gd name="connsiteX10" fmla="*/ 152400 w 202406"/>
              <a:gd name="connsiteY10" fmla="*/ 197644 h 233363"/>
              <a:gd name="connsiteX11" fmla="*/ 152400 w 202406"/>
              <a:gd name="connsiteY11" fmla="*/ 171450 h 233363"/>
              <a:gd name="connsiteX12" fmla="*/ 185737 w 202406"/>
              <a:gd name="connsiteY12" fmla="*/ 140494 h 233363"/>
              <a:gd name="connsiteX13" fmla="*/ 200025 w 202406"/>
              <a:gd name="connsiteY13" fmla="*/ 130969 h 233363"/>
              <a:gd name="connsiteX14" fmla="*/ 202406 w 202406"/>
              <a:gd name="connsiteY14" fmla="*/ 104775 h 233363"/>
              <a:gd name="connsiteX15" fmla="*/ 185737 w 202406"/>
              <a:gd name="connsiteY15" fmla="*/ 83344 h 233363"/>
              <a:gd name="connsiteX16" fmla="*/ 166687 w 202406"/>
              <a:gd name="connsiteY16" fmla="*/ 88107 h 233363"/>
              <a:gd name="connsiteX17" fmla="*/ 176212 w 202406"/>
              <a:gd name="connsiteY17" fmla="*/ 11907 h 23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2406" h="233363">
                <a:moveTo>
                  <a:pt x="176212" y="11907"/>
                </a:moveTo>
                <a:lnTo>
                  <a:pt x="111918" y="0"/>
                </a:lnTo>
                <a:lnTo>
                  <a:pt x="92868" y="30957"/>
                </a:lnTo>
                <a:lnTo>
                  <a:pt x="28575" y="54769"/>
                </a:lnTo>
                <a:lnTo>
                  <a:pt x="11906" y="100013"/>
                </a:lnTo>
                <a:lnTo>
                  <a:pt x="0" y="161925"/>
                </a:lnTo>
                <a:lnTo>
                  <a:pt x="23812" y="216694"/>
                </a:lnTo>
                <a:lnTo>
                  <a:pt x="42862" y="233363"/>
                </a:lnTo>
                <a:lnTo>
                  <a:pt x="66675" y="214313"/>
                </a:lnTo>
                <a:lnTo>
                  <a:pt x="114300" y="211932"/>
                </a:lnTo>
                <a:lnTo>
                  <a:pt x="152400" y="197644"/>
                </a:lnTo>
                <a:lnTo>
                  <a:pt x="152400" y="171450"/>
                </a:lnTo>
                <a:lnTo>
                  <a:pt x="185737" y="140494"/>
                </a:lnTo>
                <a:lnTo>
                  <a:pt x="200025" y="130969"/>
                </a:lnTo>
                <a:lnTo>
                  <a:pt x="202406" y="104775"/>
                </a:lnTo>
                <a:lnTo>
                  <a:pt x="185737" y="83344"/>
                </a:lnTo>
                <a:lnTo>
                  <a:pt x="166687" y="88107"/>
                </a:lnTo>
                <a:lnTo>
                  <a:pt x="176212" y="11907"/>
                </a:lnTo>
                <a:close/>
              </a:path>
            </a:pathLst>
          </a:custGeom>
          <a:solidFill>
            <a:schemeClr val="bg1"/>
          </a:solidFill>
          <a:ln w="2286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Freihandform 7"/>
          <p:cNvSpPr/>
          <p:nvPr/>
        </p:nvSpPr>
        <p:spPr>
          <a:xfrm>
            <a:off x="6316859" y="3825479"/>
            <a:ext cx="202406" cy="233363"/>
          </a:xfrm>
          <a:custGeom>
            <a:avLst/>
            <a:gdLst>
              <a:gd name="connsiteX0" fmla="*/ 176212 w 202406"/>
              <a:gd name="connsiteY0" fmla="*/ 11907 h 233363"/>
              <a:gd name="connsiteX1" fmla="*/ 111918 w 202406"/>
              <a:gd name="connsiteY1" fmla="*/ 0 h 233363"/>
              <a:gd name="connsiteX2" fmla="*/ 92868 w 202406"/>
              <a:gd name="connsiteY2" fmla="*/ 30957 h 233363"/>
              <a:gd name="connsiteX3" fmla="*/ 28575 w 202406"/>
              <a:gd name="connsiteY3" fmla="*/ 54769 h 233363"/>
              <a:gd name="connsiteX4" fmla="*/ 11906 w 202406"/>
              <a:gd name="connsiteY4" fmla="*/ 100013 h 233363"/>
              <a:gd name="connsiteX5" fmla="*/ 0 w 202406"/>
              <a:gd name="connsiteY5" fmla="*/ 161925 h 233363"/>
              <a:gd name="connsiteX6" fmla="*/ 23812 w 202406"/>
              <a:gd name="connsiteY6" fmla="*/ 216694 h 233363"/>
              <a:gd name="connsiteX7" fmla="*/ 42862 w 202406"/>
              <a:gd name="connsiteY7" fmla="*/ 233363 h 233363"/>
              <a:gd name="connsiteX8" fmla="*/ 66675 w 202406"/>
              <a:gd name="connsiteY8" fmla="*/ 214313 h 233363"/>
              <a:gd name="connsiteX9" fmla="*/ 114300 w 202406"/>
              <a:gd name="connsiteY9" fmla="*/ 211932 h 233363"/>
              <a:gd name="connsiteX10" fmla="*/ 152400 w 202406"/>
              <a:gd name="connsiteY10" fmla="*/ 197644 h 233363"/>
              <a:gd name="connsiteX11" fmla="*/ 152400 w 202406"/>
              <a:gd name="connsiteY11" fmla="*/ 171450 h 233363"/>
              <a:gd name="connsiteX12" fmla="*/ 185737 w 202406"/>
              <a:gd name="connsiteY12" fmla="*/ 140494 h 233363"/>
              <a:gd name="connsiteX13" fmla="*/ 200025 w 202406"/>
              <a:gd name="connsiteY13" fmla="*/ 130969 h 233363"/>
              <a:gd name="connsiteX14" fmla="*/ 202406 w 202406"/>
              <a:gd name="connsiteY14" fmla="*/ 104775 h 233363"/>
              <a:gd name="connsiteX15" fmla="*/ 185737 w 202406"/>
              <a:gd name="connsiteY15" fmla="*/ 83344 h 233363"/>
              <a:gd name="connsiteX16" fmla="*/ 166687 w 202406"/>
              <a:gd name="connsiteY16" fmla="*/ 88107 h 233363"/>
              <a:gd name="connsiteX17" fmla="*/ 176212 w 202406"/>
              <a:gd name="connsiteY17" fmla="*/ 11907 h 23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2406" h="233363">
                <a:moveTo>
                  <a:pt x="176212" y="11907"/>
                </a:moveTo>
                <a:lnTo>
                  <a:pt x="111918" y="0"/>
                </a:lnTo>
                <a:lnTo>
                  <a:pt x="92868" y="30957"/>
                </a:lnTo>
                <a:lnTo>
                  <a:pt x="28575" y="54769"/>
                </a:lnTo>
                <a:lnTo>
                  <a:pt x="11906" y="100013"/>
                </a:lnTo>
                <a:lnTo>
                  <a:pt x="0" y="161925"/>
                </a:lnTo>
                <a:lnTo>
                  <a:pt x="23812" y="216694"/>
                </a:lnTo>
                <a:lnTo>
                  <a:pt x="42862" y="233363"/>
                </a:lnTo>
                <a:lnTo>
                  <a:pt x="66675" y="214313"/>
                </a:lnTo>
                <a:lnTo>
                  <a:pt x="114300" y="211932"/>
                </a:lnTo>
                <a:lnTo>
                  <a:pt x="152400" y="197644"/>
                </a:lnTo>
                <a:lnTo>
                  <a:pt x="152400" y="171450"/>
                </a:lnTo>
                <a:lnTo>
                  <a:pt x="185737" y="140494"/>
                </a:lnTo>
                <a:lnTo>
                  <a:pt x="200025" y="130969"/>
                </a:lnTo>
                <a:lnTo>
                  <a:pt x="202406" y="104775"/>
                </a:lnTo>
                <a:lnTo>
                  <a:pt x="185737" y="83344"/>
                </a:lnTo>
                <a:lnTo>
                  <a:pt x="166687" y="88107"/>
                </a:lnTo>
                <a:lnTo>
                  <a:pt x="176212" y="11907"/>
                </a:lnTo>
                <a:close/>
              </a:path>
            </a:pathLst>
          </a:custGeom>
          <a:solidFill>
            <a:srgbClr val="E37823">
              <a:alpha val="47000"/>
            </a:srgbClr>
          </a:solidFill>
          <a:ln w="7620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2" name="Gerade Verbindung mit Pfeil 11"/>
          <p:cNvCxnSpPr>
            <a:stCxn id="10" idx="1"/>
          </p:cNvCxnSpPr>
          <p:nvPr/>
        </p:nvCxnSpPr>
        <p:spPr>
          <a:xfrm flipH="1">
            <a:off x="6548438" y="3712840"/>
            <a:ext cx="255810" cy="161454"/>
          </a:xfrm>
          <a:prstGeom prst="straightConnector1">
            <a:avLst/>
          </a:prstGeom>
          <a:ln w="38100">
            <a:solidFill>
              <a:srgbClr val="E37823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bgerundetes Rechteck 9"/>
          <p:cNvSpPr/>
          <p:nvPr/>
        </p:nvSpPr>
        <p:spPr>
          <a:xfrm>
            <a:off x="6804248" y="3496816"/>
            <a:ext cx="1008112" cy="4320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rgbClr val="E37823"/>
                </a:solidFill>
              </a:rPr>
              <a:t>Eisenerz</a:t>
            </a:r>
            <a:br>
              <a:rPr lang="de-AT" dirty="0">
                <a:solidFill>
                  <a:srgbClr val="E37823"/>
                </a:solidFill>
              </a:rPr>
            </a:br>
            <a:r>
              <a:rPr lang="de-AT" sz="900" dirty="0">
                <a:solidFill>
                  <a:srgbClr val="E37823"/>
                </a:solidFill>
              </a:rPr>
              <a:t>(ca. 4.000 EW)</a:t>
            </a:r>
          </a:p>
        </p:txBody>
      </p:sp>
    </p:spTree>
    <p:extLst>
      <p:ext uri="{BB962C8B-B14F-4D97-AF65-F5344CB8AC3E}">
        <p14:creationId xmlns:p14="http://schemas.microsoft.com/office/powerpoint/2010/main" val="2589520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Bedeutung demographischer Prozesse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(Bwag, Wikipedia, CC BY-SA)</a:t>
            </a:r>
          </a:p>
        </p:txBody>
      </p:sp>
      <p:pic>
        <p:nvPicPr>
          <p:cNvPr id="7" name="Picture 4" descr="Bwag, Wikipedia, CC BY-SA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2" y="946599"/>
            <a:ext cx="7691140" cy="543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6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195720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Wozu Wissen über demogr. Prozesse?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Komponenten der Bevölkerungsentwicklung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Ausgewählte Konsequenzen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Entwicklungen aus räumlicher Perspektive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Prognosen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77" y="2049273"/>
            <a:ext cx="3720723" cy="34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722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Bedeutung demographischer Prozesse</a:t>
            </a:r>
          </a:p>
        </p:txBody>
      </p:sp>
      <p:pic>
        <p:nvPicPr>
          <p:cNvPr id="26626" name="Picture 2" descr="http://static.diepresse.com/images/uploads_500/a/0/8/1575432/16-s10-Alterspyramide-Eisen_139490848997779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532794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raumplanung.steiermark.at/cms/bilder/149194/80/0/0/3003cd50/BILD101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1008" y="2032914"/>
            <a:ext cx="4032449" cy="99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3">
            <a:off x="273957" y="4127805"/>
            <a:ext cx="5076825" cy="68595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30" name="Picture 6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439">
            <a:off x="5391482" y="3777155"/>
            <a:ext cx="5095875" cy="75168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 rot="16200000">
            <a:off x="6900825" y="2024613"/>
            <a:ext cx="3887391" cy="215444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(Der Standard 2012; Die Presse 2014)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4776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Blick nach vorne: Prognose 2014-2030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2014)</a:t>
            </a:r>
          </a:p>
        </p:txBody>
      </p:sp>
      <p:pic>
        <p:nvPicPr>
          <p:cNvPr id="16386" name="Picture 2" descr="ÖROK 201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0" y="980728"/>
            <a:ext cx="8520992" cy="532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765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Blick nach vorne: Prognose 2014-2030 / bis 19 Jahre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2014)</a:t>
            </a:r>
          </a:p>
        </p:txBody>
      </p:sp>
      <p:pic>
        <p:nvPicPr>
          <p:cNvPr id="1741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4" y="980728"/>
            <a:ext cx="86857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756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Blick nach vorne: Prognose 2014-2030 / 19-64 Jahre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2014)</a:t>
            </a:r>
          </a:p>
        </p:txBody>
      </p:sp>
      <p:pic>
        <p:nvPicPr>
          <p:cNvPr id="1843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2" y="980727"/>
            <a:ext cx="8758723" cy="545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986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Blick nach vorne: Prognose 2014-2030 / 65+ Jahre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2014)</a:t>
            </a:r>
          </a:p>
        </p:txBody>
      </p:sp>
      <p:pic>
        <p:nvPicPr>
          <p:cNvPr id="1945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1700"/>
            <a:ext cx="880340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679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757"/>
            <a:ext cx="9144000" cy="457200"/>
          </a:xfrm>
        </p:spPr>
        <p:txBody>
          <a:bodyPr/>
          <a:lstStyle/>
          <a:p>
            <a:pPr algn="ctr"/>
            <a:r>
              <a:rPr lang="de-AT" dirty="0"/>
              <a:t>Ausblick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524984" y="1223847"/>
            <a:ext cx="4407056" cy="2493185"/>
          </a:xfrm>
        </p:spPr>
        <p:txBody>
          <a:bodyPr/>
          <a:lstStyle/>
          <a:p>
            <a:r>
              <a:rPr lang="de-AT" b="1" dirty="0"/>
              <a:t>Stadt, Land – Schluss?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(Marco Verch, Flickr, CC BY 2.0)</a:t>
            </a:r>
            <a:endParaRPr lang="de-AT" dirty="0"/>
          </a:p>
        </p:txBody>
      </p:sp>
      <p:pic>
        <p:nvPicPr>
          <p:cNvPr id="5" name="Grafik 4" descr="Marco Verch, Flickr, CC BY 2.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567" b="9542"/>
          <a:stretch/>
        </p:blipFill>
        <p:spPr>
          <a:xfrm>
            <a:off x="34361" y="3510321"/>
            <a:ext cx="4610783" cy="2423178"/>
          </a:xfrm>
          <a:prstGeom prst="rect">
            <a:avLst/>
          </a:prstGeom>
        </p:spPr>
      </p:pic>
      <p:pic>
        <p:nvPicPr>
          <p:cNvPr id="7" name="Grafik 6">
            <a:hlinkClick r:id="rId6"/>
            <a:extLst>
              <a:ext uri="{FF2B5EF4-FFF2-40B4-BE49-F238E27FC236}">
                <a16:creationId xmlns:a16="http://schemas.microsoft.com/office/drawing/2014/main" id="{97D0CD61-70FD-41D0-91F0-E012A6DA5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8268">
            <a:off x="5297871" y="1683061"/>
            <a:ext cx="2898559" cy="410016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937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what happened so far: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2010)</a:t>
            </a:r>
          </a:p>
        </p:txBody>
      </p:sp>
      <p:pic>
        <p:nvPicPr>
          <p:cNvPr id="14340" name="Picture 4" descr="Statistik Austria 201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3388"/>
            <a:ext cx="9041018" cy="648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r Verbinder 5"/>
          <p:cNvCxnSpPr/>
          <p:nvPr/>
        </p:nvCxnSpPr>
        <p:spPr>
          <a:xfrm>
            <a:off x="6804248" y="2924944"/>
            <a:ext cx="0" cy="1872208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7079580" y="2852936"/>
            <a:ext cx="0" cy="194421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87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Wozu Wissen über demographische Prozesse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(IRUB 2009)</a:t>
            </a:r>
          </a:p>
        </p:txBody>
      </p:sp>
      <p:pic>
        <p:nvPicPr>
          <p:cNvPr id="9" name="Picture 7" descr="IRUB 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42" y="1253552"/>
            <a:ext cx="4906830" cy="491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224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Bevölkerungszahl Wiens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5805264"/>
            <a:ext cx="8911736" cy="548001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+26.000 EW p.a. → ~ + 5.750 Haushalte p.a. → ~ + 16 Haushalte je Tag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dirty="0"/>
              <a:t>(Eigene Überarbeitung 2017 von: Liebeskind, Wikipedia, CC BY-SA)</a:t>
            </a:r>
            <a:endParaRPr lang="de-AT" dirty="0"/>
          </a:p>
        </p:txBody>
      </p:sp>
      <p:pic>
        <p:nvPicPr>
          <p:cNvPr id="5" name="Picture 4" descr="Liebeskind, Wikipedia, CC BY-S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25775"/>
            <a:ext cx="7514476" cy="3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6161847" y="7461448"/>
            <a:ext cx="1770591" cy="2873908"/>
          </a:xfrm>
          <a:prstGeom prst="roundRect">
            <a:avLst/>
          </a:prstGeom>
          <a:ln w="7620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489054" y="1645755"/>
            <a:ext cx="980564" cy="0"/>
          </a:xfrm>
          <a:prstGeom prst="straightConnector1">
            <a:avLst/>
          </a:prstGeom>
          <a:ln w="19050">
            <a:solidFill>
              <a:srgbClr val="E378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flipV="1">
            <a:off x="5489054" y="1465735"/>
            <a:ext cx="0" cy="2952327"/>
          </a:xfrm>
          <a:prstGeom prst="line">
            <a:avLst/>
          </a:prstGeom>
          <a:ln w="1270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flipV="1">
            <a:off x="6463260" y="1465735"/>
            <a:ext cx="0" cy="936103"/>
          </a:xfrm>
          <a:prstGeom prst="line">
            <a:avLst/>
          </a:prstGeom>
          <a:ln w="1270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3347864" y="2496707"/>
            <a:ext cx="0" cy="2003915"/>
          </a:xfrm>
          <a:prstGeom prst="straightConnector1">
            <a:avLst/>
          </a:prstGeom>
          <a:ln w="19050">
            <a:solidFill>
              <a:srgbClr val="E378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rot="16200000" flipV="1">
            <a:off x="3887924" y="3024459"/>
            <a:ext cx="0" cy="2952327"/>
          </a:xfrm>
          <a:prstGeom prst="line">
            <a:avLst/>
          </a:prstGeom>
          <a:ln w="1270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H="1">
            <a:off x="2411760" y="2496707"/>
            <a:ext cx="3949392" cy="0"/>
          </a:xfrm>
          <a:prstGeom prst="line">
            <a:avLst/>
          </a:prstGeom>
          <a:ln w="1270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5464671" y="971203"/>
            <a:ext cx="106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E37823"/>
                </a:solidFill>
                <a:latin typeface="+mn-lt"/>
              </a:rPr>
              <a:t>+ 1,7 Mio. EW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2257391" y="3328650"/>
            <a:ext cx="106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E37823"/>
                </a:solidFill>
                <a:latin typeface="+mn-lt"/>
              </a:rPr>
              <a:t>65 Jahre</a:t>
            </a:r>
          </a:p>
        </p:txBody>
      </p:sp>
    </p:spTree>
    <p:extLst>
      <p:ext uri="{BB962C8B-B14F-4D97-AF65-F5344CB8AC3E}">
        <p14:creationId xmlns:p14="http://schemas.microsoft.com/office/powerpoint/2010/main" val="240752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~ + 16 Haushalte je Tag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(Nerma Linsberger 2016)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9570" y="2130615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1914" y="2127514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562" y="2168095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2143045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0737" y="2935994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3082" y="2932894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729" y="2973474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847" y="2948425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1669" y="3804331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4013" y="3801230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6661" y="3841811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779" y="3816761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2836" y="4609710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5180" y="4606610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828" y="4647191"/>
            <a:ext cx="1001764" cy="7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 descr="Nerma Linsberger 2016">
            <a:hlinkClick r:id="rId4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5298312" cy="505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2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Demographie &amp; Verkehrssystemplanung</a:t>
            </a:r>
          </a:p>
        </p:txBody>
      </p:sp>
      <p:pic>
        <p:nvPicPr>
          <p:cNvPr id="8" name="Picture 6" descr="Gemeinde Wien 1903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3" y="1124744"/>
            <a:ext cx="7628470" cy="983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 rot="16200000">
            <a:off x="6768475" y="4472886"/>
            <a:ext cx="3887391" cy="215444"/>
          </a:xfrm>
        </p:spPr>
        <p:txBody>
          <a:bodyPr/>
          <a:lstStyle/>
          <a:p>
            <a:pPr algn="l"/>
            <a:r>
              <a:rPr lang="de-AT" dirty="0"/>
              <a:t>(Gemeinde Wien 1903)</a:t>
            </a:r>
          </a:p>
        </p:txBody>
      </p:sp>
    </p:spTree>
    <p:extLst>
      <p:ext uri="{BB962C8B-B14F-4D97-AF65-F5344CB8AC3E}">
        <p14:creationId xmlns:p14="http://schemas.microsoft.com/office/powerpoint/2010/main" val="191496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what happened so far: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2017)</a:t>
            </a:r>
          </a:p>
        </p:txBody>
      </p:sp>
      <p:pic>
        <p:nvPicPr>
          <p:cNvPr id="6" name="Picture 2" descr="ÖROK 2017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2" y="1196429"/>
            <a:ext cx="798928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987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Microsoft Office PowerPoint</Application>
  <PresentationFormat>Bildschirmpräsentation (4:3)</PresentationFormat>
  <Paragraphs>217</Paragraphs>
  <Slides>35</Slides>
  <Notes>35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1" baseType="lpstr">
      <vt:lpstr>ＭＳ Ｐゴシック</vt:lpstr>
      <vt:lpstr>Arial</vt:lpstr>
      <vt:lpstr>Calibri</vt:lpstr>
      <vt:lpstr>Symbol</vt:lpstr>
      <vt:lpstr>Wingdings</vt:lpstr>
      <vt:lpstr>Office-Design</vt:lpstr>
      <vt:lpstr>Heimat großer Töchter und Söhne</vt:lpstr>
      <vt:lpstr>Überblick</vt:lpstr>
      <vt:lpstr>Überblick</vt:lpstr>
      <vt:lpstr>… what happened so far:</vt:lpstr>
      <vt:lpstr>Exkurs: Wozu Wissen über demographische Prozesse</vt:lpstr>
      <vt:lpstr>Exkurs: Bevölkerungszahl Wiens</vt:lpstr>
      <vt:lpstr>@ ~ + 16 Haushalte je Tag</vt:lpstr>
      <vt:lpstr>Exkurs: Demographie &amp; Verkehrssystemplanung</vt:lpstr>
      <vt:lpstr>… what happened so far:</vt:lpstr>
      <vt:lpstr>Die demographische Grundgleichung</vt:lpstr>
      <vt:lpstr>Komponenten der Bevölkerungsentwicklung</vt:lpstr>
      <vt:lpstr>Österreich nach dem demographischen Übergang</vt:lpstr>
      <vt:lpstr>Wanderungssalden durch die Zeit</vt:lpstr>
      <vt:lpstr>Migration in Österreich</vt:lpstr>
      <vt:lpstr>Wanderungssaldo 2015 nach Staatsangehörigkeit</vt:lpstr>
      <vt:lpstr>Vom Wanderungssaldo zur absoluten Anzahl (2019)</vt:lpstr>
      <vt:lpstr>Bevölkerung mit Migrationshintergrund (2016)</vt:lpstr>
      <vt:lpstr>Binnenwanderung nach politischen Bezirken</vt:lpstr>
      <vt:lpstr>Binnenwanderung: Die Gewinner &amp; Verlierer (2015)</vt:lpstr>
      <vt:lpstr>Binnenwanderung nach politischen Bezirken</vt:lpstr>
      <vt:lpstr>Binnenwanderung nach Gemeinden</vt:lpstr>
      <vt:lpstr>@Auswirkungen: „Funktionsfähigkeit“ ländlicher Räume</vt:lpstr>
      <vt:lpstr>@Auswirkungen: „Funktionsfähigkeit“ ländlicher Räume</vt:lpstr>
      <vt:lpstr>Haushaltsstrukturen</vt:lpstr>
      <vt:lpstr>Haushaltsstrukturen im Detail</vt:lpstr>
      <vt:lpstr>Altersstruktur Österreichs</vt:lpstr>
      <vt:lpstr>Ein räumlicher Blick auf die Altersstruktur Österreichs</vt:lpstr>
      <vt:lpstr>Ein räumlicher Blick auf die Altersstruktur Österreichs</vt:lpstr>
      <vt:lpstr>Exkurs: Bedeutung demographischer Prozesse</vt:lpstr>
      <vt:lpstr>Exkurs: Bedeutung demographischer Prozesse</vt:lpstr>
      <vt:lpstr>Ein Blick nach vorne: Prognose 2014-2030</vt:lpstr>
      <vt:lpstr>Ein Blick nach vorne: Prognose 2014-2030 / bis 19 Jahre</vt:lpstr>
      <vt:lpstr>Ein Blick nach vorne: Prognose 2014-2030 / 19-64 Jahre</vt:lpstr>
      <vt:lpstr>Ein Blick nach vorne: Prognose 2014-2030 / 65+ Jahre</vt:lpstr>
      <vt:lpstr>Ausblick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Kami Höferl</dc:creator>
  <cp:lastModifiedBy>Höferl, Karl-Michael</cp:lastModifiedBy>
  <cp:revision>5499</cp:revision>
  <cp:lastPrinted>2015-10-13T09:01:31Z</cp:lastPrinted>
  <dcterms:created xsi:type="dcterms:W3CDTF">2011-08-24T13:15:55Z</dcterms:created>
  <dcterms:modified xsi:type="dcterms:W3CDTF">2020-07-29T14:30:15Z</dcterms:modified>
</cp:coreProperties>
</file>