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4"/>
  </p:sldMasterIdLst>
  <p:notesMasterIdLst>
    <p:notesMasterId r:id="rId59"/>
  </p:notesMasterIdLst>
  <p:sldIdLst>
    <p:sldId id="267" r:id="rId5"/>
    <p:sldId id="274" r:id="rId6"/>
    <p:sldId id="295" r:id="rId7"/>
    <p:sldId id="1341" r:id="rId8"/>
    <p:sldId id="368" r:id="rId9"/>
    <p:sldId id="369" r:id="rId10"/>
    <p:sldId id="370" r:id="rId11"/>
    <p:sldId id="371" r:id="rId12"/>
    <p:sldId id="372" r:id="rId13"/>
    <p:sldId id="373" r:id="rId14"/>
    <p:sldId id="374" r:id="rId15"/>
    <p:sldId id="375" r:id="rId16"/>
    <p:sldId id="376" r:id="rId17"/>
    <p:sldId id="377" r:id="rId18"/>
    <p:sldId id="378" r:id="rId19"/>
    <p:sldId id="1342" r:id="rId20"/>
    <p:sldId id="1343" r:id="rId21"/>
    <p:sldId id="380" r:id="rId22"/>
    <p:sldId id="379" r:id="rId23"/>
    <p:sldId id="390" r:id="rId24"/>
    <p:sldId id="1344" r:id="rId25"/>
    <p:sldId id="1345" r:id="rId26"/>
    <p:sldId id="383" r:id="rId27"/>
    <p:sldId id="1346" r:id="rId28"/>
    <p:sldId id="1347" r:id="rId29"/>
    <p:sldId id="391" r:id="rId30"/>
    <p:sldId id="392" r:id="rId31"/>
    <p:sldId id="394" r:id="rId32"/>
    <p:sldId id="331" r:id="rId33"/>
    <p:sldId id="395" r:id="rId34"/>
    <p:sldId id="396" r:id="rId35"/>
    <p:sldId id="1348" r:id="rId36"/>
    <p:sldId id="385" r:id="rId37"/>
    <p:sldId id="397" r:id="rId38"/>
    <p:sldId id="398" r:id="rId39"/>
    <p:sldId id="400" r:id="rId40"/>
    <p:sldId id="386" r:id="rId41"/>
    <p:sldId id="399" r:id="rId42"/>
    <p:sldId id="401" r:id="rId43"/>
    <p:sldId id="1349" r:id="rId44"/>
    <p:sldId id="388" r:id="rId45"/>
    <p:sldId id="402" r:id="rId46"/>
    <p:sldId id="407" r:id="rId47"/>
    <p:sldId id="403" r:id="rId48"/>
    <p:sldId id="404" r:id="rId49"/>
    <p:sldId id="408" r:id="rId50"/>
    <p:sldId id="409" r:id="rId51"/>
    <p:sldId id="410" r:id="rId52"/>
    <p:sldId id="1350" r:id="rId53"/>
    <p:sldId id="406" r:id="rId54"/>
    <p:sldId id="411" r:id="rId55"/>
    <p:sldId id="412" r:id="rId56"/>
    <p:sldId id="339" r:id="rId57"/>
    <p:sldId id="345" r:id="rId5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iC4h9XZJhYFypOKz07yp6KiatC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45B"/>
    <a:srgbClr val="D98B9B"/>
    <a:srgbClr val="A76B76"/>
    <a:srgbClr val="60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DA472E-C0B5-4FAA-A71B-45BBE6C39A2A}">
  <a:tblStyle styleId="{B8DA472E-C0B5-4FAA-A71B-45BBE6C39A2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8"/>
    <p:restoredTop sz="94694"/>
  </p:normalViewPr>
  <p:slideViewPr>
    <p:cSldViewPr snapToGrid="0">
      <p:cViewPr varScale="1">
        <p:scale>
          <a:sx n="83" d="100"/>
          <a:sy n="83"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35486615460553084"/>
          <c:y val="5.5669700951346164E-2"/>
          <c:w val="0.58483061436377881"/>
          <c:h val="0.61625049551467459"/>
        </c:manualLayout>
      </c:layout>
      <c:scatterChart>
        <c:scatterStyle val="lineMarker"/>
        <c:varyColors val="0"/>
        <c:ser>
          <c:idx val="0"/>
          <c:order val="0"/>
          <c:spPr>
            <a:ln w="66675">
              <a:noFill/>
            </a:ln>
          </c:spPr>
          <c:trendline>
            <c:trendlineType val="linear"/>
            <c:intercept val="3"/>
            <c:dispRSqr val="0"/>
            <c:dispEq val="0"/>
          </c:trendline>
          <c:yVal>
            <c:numRef>
              <c:f>Sheet1!$F$9:$F$17</c:f>
              <c:numCache>
                <c:formatCode>General</c:formatCode>
                <c:ptCount val="9"/>
                <c:pt idx="0">
                  <c:v>5</c:v>
                </c:pt>
                <c:pt idx="1">
                  <c:v>6.2</c:v>
                </c:pt>
                <c:pt idx="2">
                  <c:v>6.96</c:v>
                </c:pt>
                <c:pt idx="3">
                  <c:v>8.1</c:v>
                </c:pt>
                <c:pt idx="4">
                  <c:v>8.8000000000000007</c:v>
                </c:pt>
                <c:pt idx="5">
                  <c:v>9.3000000000000007</c:v>
                </c:pt>
                <c:pt idx="6">
                  <c:v>10</c:v>
                </c:pt>
                <c:pt idx="7">
                  <c:v>10.8</c:v>
                </c:pt>
                <c:pt idx="8">
                  <c:v>12.9</c:v>
                </c:pt>
              </c:numCache>
            </c:numRef>
          </c:yVal>
          <c:smooth val="0"/>
          <c:extLst>
            <c:ext xmlns:c16="http://schemas.microsoft.com/office/drawing/2014/chart" uri="{C3380CC4-5D6E-409C-BE32-E72D297353CC}">
              <c16:uniqueId val="{00000001-0E04-4FF8-9A54-465B09120D53}"/>
            </c:ext>
          </c:extLst>
        </c:ser>
        <c:dLbls>
          <c:showLegendKey val="0"/>
          <c:showVal val="0"/>
          <c:showCatName val="0"/>
          <c:showSerName val="0"/>
          <c:showPercent val="0"/>
          <c:showBubbleSize val="0"/>
        </c:dLbls>
        <c:axId val="179415680"/>
        <c:axId val="179425664"/>
      </c:scatterChart>
      <c:valAx>
        <c:axId val="179415680"/>
        <c:scaling>
          <c:orientation val="minMax"/>
        </c:scaling>
        <c:delete val="0"/>
        <c:axPos val="b"/>
        <c:majorTickMark val="out"/>
        <c:minorTickMark val="none"/>
        <c:tickLblPos val="nextTo"/>
        <c:crossAx val="179425664"/>
        <c:crosses val="autoZero"/>
        <c:crossBetween val="midCat"/>
      </c:valAx>
      <c:valAx>
        <c:axId val="179425664"/>
        <c:scaling>
          <c:orientation val="minMax"/>
        </c:scaling>
        <c:delete val="0"/>
        <c:axPos val="l"/>
        <c:majorGridlines/>
        <c:numFmt formatCode="General" sourceLinked="1"/>
        <c:majorTickMark val="out"/>
        <c:minorTickMark val="none"/>
        <c:tickLblPos val="nextTo"/>
        <c:crossAx val="179415680"/>
        <c:crosses val="autoZero"/>
        <c:crossBetween val="midCat"/>
      </c:valAx>
    </c:plotArea>
    <c:plotVisOnly val="1"/>
    <c:dispBlanksAs val="gap"/>
    <c:showDLblsOverMax val="0"/>
  </c:chart>
  <c:spPr>
    <a:solidFill>
      <a:schemeClr val="tx2">
        <a:lumMod val="20000"/>
        <a:lumOff val="80000"/>
      </a:schemeClr>
    </a:solidFill>
  </c:spPr>
  <c:txPr>
    <a:bodyPr/>
    <a:lstStyle/>
    <a:p>
      <a:pPr>
        <a:defRPr>
          <a:solidFill>
            <a:schemeClr val="tx1"/>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43210487224327337"/>
          <c:y val="5.5669700951346164E-2"/>
          <c:w val="0.50759196606567669"/>
          <c:h val="0.61625049551467459"/>
        </c:manualLayout>
      </c:layout>
      <c:scatterChart>
        <c:scatterStyle val="lineMarker"/>
        <c:varyColors val="0"/>
        <c:ser>
          <c:idx val="0"/>
          <c:order val="0"/>
          <c:spPr>
            <a:ln w="66675">
              <a:noFill/>
            </a:ln>
          </c:spPr>
          <c:trendline>
            <c:trendlineType val="linear"/>
            <c:intercept val="3"/>
            <c:dispRSqr val="0"/>
            <c:dispEq val="0"/>
          </c:trendline>
          <c:yVal>
            <c:numRef>
              <c:f>Sheet1!$F$9:$F$17</c:f>
              <c:numCache>
                <c:formatCode>General</c:formatCode>
                <c:ptCount val="9"/>
                <c:pt idx="0">
                  <c:v>5</c:v>
                </c:pt>
                <c:pt idx="1">
                  <c:v>6.2</c:v>
                </c:pt>
                <c:pt idx="2">
                  <c:v>6.96</c:v>
                </c:pt>
                <c:pt idx="3">
                  <c:v>8.1</c:v>
                </c:pt>
                <c:pt idx="4">
                  <c:v>8.8000000000000007</c:v>
                </c:pt>
                <c:pt idx="5">
                  <c:v>9.3000000000000007</c:v>
                </c:pt>
                <c:pt idx="6">
                  <c:v>10</c:v>
                </c:pt>
                <c:pt idx="7">
                  <c:v>10.8</c:v>
                </c:pt>
                <c:pt idx="8">
                  <c:v>12.9</c:v>
                </c:pt>
              </c:numCache>
            </c:numRef>
          </c:yVal>
          <c:smooth val="0"/>
          <c:extLst>
            <c:ext xmlns:c16="http://schemas.microsoft.com/office/drawing/2014/chart" uri="{C3380CC4-5D6E-409C-BE32-E72D297353CC}">
              <c16:uniqueId val="{00000001-04DF-428E-AB25-BD74C5603453}"/>
            </c:ext>
          </c:extLst>
        </c:ser>
        <c:dLbls>
          <c:showLegendKey val="0"/>
          <c:showVal val="0"/>
          <c:showCatName val="0"/>
          <c:showSerName val="0"/>
          <c:showPercent val="0"/>
          <c:showBubbleSize val="0"/>
        </c:dLbls>
        <c:axId val="179415680"/>
        <c:axId val="179425664"/>
      </c:scatterChart>
      <c:valAx>
        <c:axId val="179415680"/>
        <c:scaling>
          <c:orientation val="minMax"/>
        </c:scaling>
        <c:delete val="0"/>
        <c:axPos val="b"/>
        <c:majorTickMark val="out"/>
        <c:minorTickMark val="none"/>
        <c:tickLblPos val="nextTo"/>
        <c:crossAx val="179425664"/>
        <c:crosses val="autoZero"/>
        <c:crossBetween val="midCat"/>
      </c:valAx>
      <c:valAx>
        <c:axId val="179425664"/>
        <c:scaling>
          <c:orientation val="minMax"/>
        </c:scaling>
        <c:delete val="0"/>
        <c:axPos val="l"/>
        <c:majorGridlines/>
        <c:numFmt formatCode="General" sourceLinked="1"/>
        <c:majorTickMark val="out"/>
        <c:minorTickMark val="none"/>
        <c:tickLblPos val="nextTo"/>
        <c:crossAx val="179415680"/>
        <c:crosses val="autoZero"/>
        <c:crossBetween val="midCat"/>
      </c:valAx>
    </c:plotArea>
    <c:plotVisOnly val="1"/>
    <c:dispBlanksAs val="gap"/>
    <c:showDLblsOverMax val="0"/>
  </c:chart>
  <c:spPr>
    <a:solidFill>
      <a:schemeClr val="tx2">
        <a:lumMod val="20000"/>
        <a:lumOff val="80000"/>
      </a:schemeClr>
    </a:solidFill>
  </c:spPr>
  <c:txPr>
    <a:bodyPr/>
    <a:lstStyle/>
    <a:p>
      <a:pPr>
        <a:defRPr>
          <a:solidFill>
            <a:schemeClr val="tx1"/>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43210487224327337"/>
          <c:y val="5.5669700951346164E-2"/>
          <c:w val="0.50759196606567669"/>
          <c:h val="0.61625049551467459"/>
        </c:manualLayout>
      </c:layout>
      <c:scatterChart>
        <c:scatterStyle val="lineMarker"/>
        <c:varyColors val="0"/>
        <c:ser>
          <c:idx val="0"/>
          <c:order val="0"/>
          <c:spPr>
            <a:ln w="66675">
              <a:noFill/>
            </a:ln>
          </c:spPr>
          <c:trendline>
            <c:trendlineType val="linear"/>
            <c:intercept val="3"/>
            <c:dispRSqr val="0"/>
            <c:dispEq val="0"/>
          </c:trendline>
          <c:yVal>
            <c:numRef>
              <c:f>Sheet1!$F$9:$F$17</c:f>
              <c:numCache>
                <c:formatCode>General</c:formatCode>
                <c:ptCount val="9"/>
                <c:pt idx="0">
                  <c:v>5</c:v>
                </c:pt>
                <c:pt idx="1">
                  <c:v>6.2</c:v>
                </c:pt>
                <c:pt idx="2">
                  <c:v>6.96</c:v>
                </c:pt>
                <c:pt idx="3">
                  <c:v>8.1</c:v>
                </c:pt>
                <c:pt idx="4">
                  <c:v>8.8000000000000007</c:v>
                </c:pt>
                <c:pt idx="5">
                  <c:v>9.3000000000000007</c:v>
                </c:pt>
                <c:pt idx="6">
                  <c:v>10</c:v>
                </c:pt>
                <c:pt idx="7">
                  <c:v>10.8</c:v>
                </c:pt>
                <c:pt idx="8">
                  <c:v>12.9</c:v>
                </c:pt>
              </c:numCache>
            </c:numRef>
          </c:yVal>
          <c:smooth val="0"/>
          <c:extLst>
            <c:ext xmlns:c16="http://schemas.microsoft.com/office/drawing/2014/chart" uri="{C3380CC4-5D6E-409C-BE32-E72D297353CC}">
              <c16:uniqueId val="{00000001-EB67-43CA-8E05-58918FCC842F}"/>
            </c:ext>
          </c:extLst>
        </c:ser>
        <c:dLbls>
          <c:showLegendKey val="0"/>
          <c:showVal val="0"/>
          <c:showCatName val="0"/>
          <c:showSerName val="0"/>
          <c:showPercent val="0"/>
          <c:showBubbleSize val="0"/>
        </c:dLbls>
        <c:axId val="179415680"/>
        <c:axId val="179425664"/>
      </c:scatterChart>
      <c:valAx>
        <c:axId val="179415680"/>
        <c:scaling>
          <c:orientation val="minMax"/>
        </c:scaling>
        <c:delete val="0"/>
        <c:axPos val="b"/>
        <c:majorTickMark val="out"/>
        <c:minorTickMark val="none"/>
        <c:tickLblPos val="nextTo"/>
        <c:crossAx val="179425664"/>
        <c:crosses val="autoZero"/>
        <c:crossBetween val="midCat"/>
      </c:valAx>
      <c:valAx>
        <c:axId val="179425664"/>
        <c:scaling>
          <c:orientation val="minMax"/>
        </c:scaling>
        <c:delete val="0"/>
        <c:axPos val="l"/>
        <c:majorGridlines/>
        <c:numFmt formatCode="General" sourceLinked="1"/>
        <c:majorTickMark val="out"/>
        <c:minorTickMark val="none"/>
        <c:tickLblPos val="nextTo"/>
        <c:crossAx val="179415680"/>
        <c:crosses val="autoZero"/>
        <c:crossBetween val="midCat"/>
      </c:valAx>
    </c:plotArea>
    <c:plotVisOnly val="1"/>
    <c:dispBlanksAs val="gap"/>
    <c:showDLblsOverMax val="0"/>
  </c:chart>
  <c:spPr>
    <a:solidFill>
      <a:schemeClr val="tx2">
        <a:lumMod val="20000"/>
        <a:lumOff val="80000"/>
      </a:schemeClr>
    </a:solidFill>
  </c:spPr>
  <c:txPr>
    <a:bodyPr/>
    <a:lstStyle/>
    <a:p>
      <a:pPr>
        <a:defRPr>
          <a:solidFill>
            <a:schemeClr val="tx1"/>
          </a:solidFill>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B9FA9-8CA3-407D-8022-7A3A86A84A4B}"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2FE3497F-89FE-4A20-9F88-0702040B558B}">
      <dgm:prSet/>
      <dgm:spPr/>
      <dgm:t>
        <a:bodyPr/>
        <a:lstStyle/>
        <a:p>
          <a:r>
            <a:rPr lang="en-GB" b="0" dirty="0"/>
            <a:t>Definition of modes of transport</a:t>
          </a:r>
          <a:endParaRPr lang="en-US" b="0" dirty="0"/>
        </a:p>
        <a:p>
          <a:endParaRPr lang="en-US" dirty="0"/>
        </a:p>
      </dgm:t>
    </dgm:pt>
    <dgm:pt modelId="{1507F1F4-0520-424B-83CA-FB500D0506C4}" type="parTrans" cxnId="{4154D7A4-250B-458A-B6E3-B586F44353E1}">
      <dgm:prSet/>
      <dgm:spPr/>
      <dgm:t>
        <a:bodyPr/>
        <a:lstStyle/>
        <a:p>
          <a:endParaRPr lang="en-US"/>
        </a:p>
      </dgm:t>
    </dgm:pt>
    <dgm:pt modelId="{FA311BCC-1973-48D3-8E08-465070DE6C5D}" type="sibTrans" cxnId="{4154D7A4-250B-458A-B6E3-B586F44353E1}">
      <dgm:prSet/>
      <dgm:spPr/>
      <dgm:t>
        <a:bodyPr/>
        <a:lstStyle/>
        <a:p>
          <a:endParaRPr lang="en-US"/>
        </a:p>
      </dgm:t>
    </dgm:pt>
    <dgm:pt modelId="{EB4AC83A-1E5F-442C-888D-F3DF42AFEBB4}">
      <dgm:prSet/>
      <dgm:spPr/>
      <dgm:t>
        <a:bodyPr/>
        <a:lstStyle/>
        <a:p>
          <a:r>
            <a:rPr lang="en-GB" b="0" dirty="0"/>
            <a:t>Input data for freight transportation</a:t>
          </a:r>
          <a:endParaRPr lang="en-US" b="0" dirty="0"/>
        </a:p>
        <a:p>
          <a:endParaRPr lang="en-US" dirty="0"/>
        </a:p>
      </dgm:t>
    </dgm:pt>
    <dgm:pt modelId="{2E70C600-DCF1-4522-8DF9-F7887CFB22FB}" type="parTrans" cxnId="{3CB9EF54-87A0-4322-BC6E-BCF6EB4D0DEB}">
      <dgm:prSet/>
      <dgm:spPr/>
      <dgm:t>
        <a:bodyPr/>
        <a:lstStyle/>
        <a:p>
          <a:endParaRPr lang="en-US"/>
        </a:p>
      </dgm:t>
    </dgm:pt>
    <dgm:pt modelId="{9107710A-B60F-49F4-BEAC-084BED5CB18B}" type="sibTrans" cxnId="{3CB9EF54-87A0-4322-BC6E-BCF6EB4D0DEB}">
      <dgm:prSet/>
      <dgm:spPr/>
      <dgm:t>
        <a:bodyPr/>
        <a:lstStyle/>
        <a:p>
          <a:endParaRPr lang="en-US"/>
        </a:p>
      </dgm:t>
    </dgm:pt>
    <dgm:pt modelId="{DD4C1D7A-71B7-45D2-8CFA-A168DFC39C57}">
      <dgm:prSet/>
      <dgm:spPr/>
      <dgm:t>
        <a:bodyPr/>
        <a:lstStyle/>
        <a:p>
          <a:r>
            <a:rPr lang="en-GB" b="0" dirty="0"/>
            <a:t>Input data for passenger transportation</a:t>
          </a:r>
          <a:endParaRPr lang="en-US" b="0" dirty="0"/>
        </a:p>
        <a:p>
          <a:endParaRPr lang="en-US" dirty="0"/>
        </a:p>
      </dgm:t>
    </dgm:pt>
    <dgm:pt modelId="{D2FAD535-0052-414A-BA4C-9F3FA3E5198B}" type="parTrans" cxnId="{23174075-32F1-4C08-9E54-B83AF8C205E1}">
      <dgm:prSet/>
      <dgm:spPr/>
      <dgm:t>
        <a:bodyPr/>
        <a:lstStyle/>
        <a:p>
          <a:endParaRPr lang="en-US"/>
        </a:p>
      </dgm:t>
    </dgm:pt>
    <dgm:pt modelId="{9FA0D8DE-E012-4525-A7AE-AAAD57C418C7}" type="sibTrans" cxnId="{23174075-32F1-4C08-9E54-B83AF8C205E1}">
      <dgm:prSet/>
      <dgm:spPr/>
      <dgm:t>
        <a:bodyPr/>
        <a:lstStyle/>
        <a:p>
          <a:endParaRPr lang="en-US"/>
        </a:p>
      </dgm:t>
    </dgm:pt>
    <dgm:pt modelId="{04891211-D37B-4F18-A6D4-3E7E75DD1EB1}" type="pres">
      <dgm:prSet presAssocID="{47FB9FA9-8CA3-407D-8022-7A3A86A84A4B}" presName="vert0" presStyleCnt="0">
        <dgm:presLayoutVars>
          <dgm:dir/>
          <dgm:animOne val="branch"/>
          <dgm:animLvl val="lvl"/>
        </dgm:presLayoutVars>
      </dgm:prSet>
      <dgm:spPr/>
    </dgm:pt>
    <dgm:pt modelId="{920A4960-1B48-4D53-97DC-F3C9F9747689}" type="pres">
      <dgm:prSet presAssocID="{2FE3497F-89FE-4A20-9F88-0702040B558B}" presName="thickLine" presStyleLbl="alignNode1" presStyleIdx="0" presStyleCnt="3"/>
      <dgm:spPr/>
    </dgm:pt>
    <dgm:pt modelId="{5A852C44-9688-4C78-ABBA-1B2A7AF9C4B4}" type="pres">
      <dgm:prSet presAssocID="{2FE3497F-89FE-4A20-9F88-0702040B558B}" presName="horz1" presStyleCnt="0"/>
      <dgm:spPr/>
    </dgm:pt>
    <dgm:pt modelId="{9C48CFC1-D1A9-450D-A370-998239F0E63B}" type="pres">
      <dgm:prSet presAssocID="{2FE3497F-89FE-4A20-9F88-0702040B558B}" presName="tx1" presStyleLbl="revTx" presStyleIdx="0" presStyleCnt="3"/>
      <dgm:spPr/>
    </dgm:pt>
    <dgm:pt modelId="{7BFE5869-B9C3-4800-A8BD-2DCB2FE16954}" type="pres">
      <dgm:prSet presAssocID="{2FE3497F-89FE-4A20-9F88-0702040B558B}" presName="vert1" presStyleCnt="0"/>
      <dgm:spPr/>
    </dgm:pt>
    <dgm:pt modelId="{6179BADD-7417-4919-AFE1-B06B74149CFA}" type="pres">
      <dgm:prSet presAssocID="{EB4AC83A-1E5F-442C-888D-F3DF42AFEBB4}" presName="thickLine" presStyleLbl="alignNode1" presStyleIdx="1" presStyleCnt="3"/>
      <dgm:spPr/>
    </dgm:pt>
    <dgm:pt modelId="{A6467E0E-DA18-40BE-9EF2-5E2EFB3BD2D5}" type="pres">
      <dgm:prSet presAssocID="{EB4AC83A-1E5F-442C-888D-F3DF42AFEBB4}" presName="horz1" presStyleCnt="0"/>
      <dgm:spPr/>
    </dgm:pt>
    <dgm:pt modelId="{4EDF993F-D992-4320-B584-9373D58CA7F8}" type="pres">
      <dgm:prSet presAssocID="{EB4AC83A-1E5F-442C-888D-F3DF42AFEBB4}" presName="tx1" presStyleLbl="revTx" presStyleIdx="1" presStyleCnt="3"/>
      <dgm:spPr/>
    </dgm:pt>
    <dgm:pt modelId="{BC01A2D0-A815-48B6-A6A9-6E4C944B742B}" type="pres">
      <dgm:prSet presAssocID="{EB4AC83A-1E5F-442C-888D-F3DF42AFEBB4}" presName="vert1" presStyleCnt="0"/>
      <dgm:spPr/>
    </dgm:pt>
    <dgm:pt modelId="{AE89C030-942A-4B39-8477-BA71AB5038D9}" type="pres">
      <dgm:prSet presAssocID="{DD4C1D7A-71B7-45D2-8CFA-A168DFC39C57}" presName="thickLine" presStyleLbl="alignNode1" presStyleIdx="2" presStyleCnt="3"/>
      <dgm:spPr/>
    </dgm:pt>
    <dgm:pt modelId="{9D8B0D7C-2E9D-4777-9E5D-089F8A66D255}" type="pres">
      <dgm:prSet presAssocID="{DD4C1D7A-71B7-45D2-8CFA-A168DFC39C57}" presName="horz1" presStyleCnt="0"/>
      <dgm:spPr/>
    </dgm:pt>
    <dgm:pt modelId="{BC8D9E9C-437E-42F1-8304-3DF9F2E189F5}" type="pres">
      <dgm:prSet presAssocID="{DD4C1D7A-71B7-45D2-8CFA-A168DFC39C57}" presName="tx1" presStyleLbl="revTx" presStyleIdx="2" presStyleCnt="3"/>
      <dgm:spPr/>
    </dgm:pt>
    <dgm:pt modelId="{94E9303C-9010-41AF-AE4D-3FEFB7B31D3A}" type="pres">
      <dgm:prSet presAssocID="{DD4C1D7A-71B7-45D2-8CFA-A168DFC39C57}" presName="vert1" presStyleCnt="0"/>
      <dgm:spPr/>
    </dgm:pt>
  </dgm:ptLst>
  <dgm:cxnLst>
    <dgm:cxn modelId="{3CB9EF54-87A0-4322-BC6E-BCF6EB4D0DEB}" srcId="{47FB9FA9-8CA3-407D-8022-7A3A86A84A4B}" destId="{EB4AC83A-1E5F-442C-888D-F3DF42AFEBB4}" srcOrd="1" destOrd="0" parTransId="{2E70C600-DCF1-4522-8DF9-F7887CFB22FB}" sibTransId="{9107710A-B60F-49F4-BEAC-084BED5CB18B}"/>
    <dgm:cxn modelId="{23174075-32F1-4C08-9E54-B83AF8C205E1}" srcId="{47FB9FA9-8CA3-407D-8022-7A3A86A84A4B}" destId="{DD4C1D7A-71B7-45D2-8CFA-A168DFC39C57}" srcOrd="2" destOrd="0" parTransId="{D2FAD535-0052-414A-BA4C-9F3FA3E5198B}" sibTransId="{9FA0D8DE-E012-4525-A7AE-AAAD57C418C7}"/>
    <dgm:cxn modelId="{AF342956-E5B5-40BC-A19F-CC72B01FFD33}" type="presOf" srcId="{2FE3497F-89FE-4A20-9F88-0702040B558B}" destId="{9C48CFC1-D1A9-450D-A370-998239F0E63B}" srcOrd="0" destOrd="0" presId="urn:microsoft.com/office/officeart/2008/layout/LinedList"/>
    <dgm:cxn modelId="{4BAE1D8A-7DA7-4B40-8AFC-487EB2CF0160}" type="presOf" srcId="{EB4AC83A-1E5F-442C-888D-F3DF42AFEBB4}" destId="{4EDF993F-D992-4320-B584-9373D58CA7F8}" srcOrd="0" destOrd="0" presId="urn:microsoft.com/office/officeart/2008/layout/LinedList"/>
    <dgm:cxn modelId="{4154D7A4-250B-458A-B6E3-B586F44353E1}" srcId="{47FB9FA9-8CA3-407D-8022-7A3A86A84A4B}" destId="{2FE3497F-89FE-4A20-9F88-0702040B558B}" srcOrd="0" destOrd="0" parTransId="{1507F1F4-0520-424B-83CA-FB500D0506C4}" sibTransId="{FA311BCC-1973-48D3-8E08-465070DE6C5D}"/>
    <dgm:cxn modelId="{665E55AE-467F-4A7D-9B21-0761AFE3BDF7}" type="presOf" srcId="{DD4C1D7A-71B7-45D2-8CFA-A168DFC39C57}" destId="{BC8D9E9C-437E-42F1-8304-3DF9F2E189F5}" srcOrd="0" destOrd="0" presId="urn:microsoft.com/office/officeart/2008/layout/LinedList"/>
    <dgm:cxn modelId="{CABE5FCA-0A1D-4694-8300-4AF6D0DB49BC}" type="presOf" srcId="{47FB9FA9-8CA3-407D-8022-7A3A86A84A4B}" destId="{04891211-D37B-4F18-A6D4-3E7E75DD1EB1}" srcOrd="0" destOrd="0" presId="urn:microsoft.com/office/officeart/2008/layout/LinedList"/>
    <dgm:cxn modelId="{F7AD1EE7-3A97-4A12-BCDA-B89D83CBA0A2}" type="presParOf" srcId="{04891211-D37B-4F18-A6D4-3E7E75DD1EB1}" destId="{920A4960-1B48-4D53-97DC-F3C9F9747689}" srcOrd="0" destOrd="0" presId="urn:microsoft.com/office/officeart/2008/layout/LinedList"/>
    <dgm:cxn modelId="{4A97F091-7D27-4EF2-AEBF-FCE398878D57}" type="presParOf" srcId="{04891211-D37B-4F18-A6D4-3E7E75DD1EB1}" destId="{5A852C44-9688-4C78-ABBA-1B2A7AF9C4B4}" srcOrd="1" destOrd="0" presId="urn:microsoft.com/office/officeart/2008/layout/LinedList"/>
    <dgm:cxn modelId="{F13A7203-772D-447A-9071-E708BF39BF6A}" type="presParOf" srcId="{5A852C44-9688-4C78-ABBA-1B2A7AF9C4B4}" destId="{9C48CFC1-D1A9-450D-A370-998239F0E63B}" srcOrd="0" destOrd="0" presId="urn:microsoft.com/office/officeart/2008/layout/LinedList"/>
    <dgm:cxn modelId="{17681F40-7730-4693-A675-99EDBEF48D11}" type="presParOf" srcId="{5A852C44-9688-4C78-ABBA-1B2A7AF9C4B4}" destId="{7BFE5869-B9C3-4800-A8BD-2DCB2FE16954}" srcOrd="1" destOrd="0" presId="urn:microsoft.com/office/officeart/2008/layout/LinedList"/>
    <dgm:cxn modelId="{CC29FAB2-1C8D-468B-AC98-E2CF644CF69D}" type="presParOf" srcId="{04891211-D37B-4F18-A6D4-3E7E75DD1EB1}" destId="{6179BADD-7417-4919-AFE1-B06B74149CFA}" srcOrd="2" destOrd="0" presId="urn:microsoft.com/office/officeart/2008/layout/LinedList"/>
    <dgm:cxn modelId="{E849D183-3D1E-4572-94F3-1532A7EEF8A7}" type="presParOf" srcId="{04891211-D37B-4F18-A6D4-3E7E75DD1EB1}" destId="{A6467E0E-DA18-40BE-9EF2-5E2EFB3BD2D5}" srcOrd="3" destOrd="0" presId="urn:microsoft.com/office/officeart/2008/layout/LinedList"/>
    <dgm:cxn modelId="{0915D08F-AC10-4A64-91B9-88447BF997C6}" type="presParOf" srcId="{A6467E0E-DA18-40BE-9EF2-5E2EFB3BD2D5}" destId="{4EDF993F-D992-4320-B584-9373D58CA7F8}" srcOrd="0" destOrd="0" presId="urn:microsoft.com/office/officeart/2008/layout/LinedList"/>
    <dgm:cxn modelId="{31F7CBF0-CC58-4B56-A35F-434EEBCD3A28}" type="presParOf" srcId="{A6467E0E-DA18-40BE-9EF2-5E2EFB3BD2D5}" destId="{BC01A2D0-A815-48B6-A6A9-6E4C944B742B}" srcOrd="1" destOrd="0" presId="urn:microsoft.com/office/officeart/2008/layout/LinedList"/>
    <dgm:cxn modelId="{B7337A56-6120-49D7-8FBA-9002CF916D18}" type="presParOf" srcId="{04891211-D37B-4F18-A6D4-3E7E75DD1EB1}" destId="{AE89C030-942A-4B39-8477-BA71AB5038D9}" srcOrd="4" destOrd="0" presId="urn:microsoft.com/office/officeart/2008/layout/LinedList"/>
    <dgm:cxn modelId="{3D55B03E-9A1A-4A2B-9823-4D38D6AFD632}" type="presParOf" srcId="{04891211-D37B-4F18-A6D4-3E7E75DD1EB1}" destId="{9D8B0D7C-2E9D-4777-9E5D-089F8A66D255}" srcOrd="5" destOrd="0" presId="urn:microsoft.com/office/officeart/2008/layout/LinedList"/>
    <dgm:cxn modelId="{30817A86-F345-4786-BF72-E869B3203B12}" type="presParOf" srcId="{9D8B0D7C-2E9D-4777-9E5D-089F8A66D255}" destId="{BC8D9E9C-437E-42F1-8304-3DF9F2E189F5}" srcOrd="0" destOrd="0" presId="urn:microsoft.com/office/officeart/2008/layout/LinedList"/>
    <dgm:cxn modelId="{FE54E458-1CFB-48EF-85BA-54589CD4B353}" type="presParOf" srcId="{9D8B0D7C-2E9D-4777-9E5D-089F8A66D255}" destId="{94E9303C-9010-41AF-AE4D-3FEFB7B31D3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98054F-3843-4951-9C36-916A76F2C61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822F72B4-A8DA-4652-927E-92CC957007FD}">
      <dgm:prSet custT="1"/>
      <dgm:spPr/>
      <dgm:t>
        <a:bodyPr/>
        <a:lstStyle/>
        <a:p>
          <a:r>
            <a:rPr lang="en-GB" sz="1600" dirty="0">
              <a:solidFill>
                <a:schemeClr val="tx1"/>
              </a:solidFill>
            </a:rPr>
            <a:t>Energy demand for the transport sector is calculated directly in terms of final energy, units include:</a:t>
          </a:r>
          <a:br>
            <a:rPr lang="en-GB" sz="1600" dirty="0">
              <a:solidFill>
                <a:schemeClr val="tx1"/>
              </a:solidFill>
            </a:rPr>
          </a:br>
          <a:r>
            <a:rPr lang="en-US" sz="1400" noProof="0" dirty="0">
              <a:solidFill>
                <a:schemeClr val="tx1"/>
              </a:solidFill>
            </a:rPr>
            <a:t>- Passenger (passenger-kilometers)</a:t>
          </a:r>
        </a:p>
        <a:p>
          <a:r>
            <a:rPr lang="en-US" sz="1400" noProof="0" dirty="0">
              <a:solidFill>
                <a:schemeClr val="tx1"/>
              </a:solidFill>
            </a:rPr>
            <a:t>- Freight (ton-kilometers)</a:t>
          </a:r>
          <a:endParaRPr lang="en-GB" sz="1400" noProof="0" dirty="0">
            <a:solidFill>
              <a:schemeClr val="tx1"/>
            </a:solidFill>
          </a:endParaRPr>
        </a:p>
      </dgm:t>
    </dgm:pt>
    <dgm:pt modelId="{1F341A58-CB2A-4452-A909-7ACBA632A436}" type="parTrans" cxnId="{5FD17BA9-76A2-4BB4-A5EA-1FF179AB7F87}">
      <dgm:prSet/>
      <dgm:spPr/>
      <dgm:t>
        <a:bodyPr/>
        <a:lstStyle/>
        <a:p>
          <a:endParaRPr lang="en-US"/>
        </a:p>
      </dgm:t>
    </dgm:pt>
    <dgm:pt modelId="{4DCB8BE4-423B-498E-8CF1-75848B93F556}" type="sibTrans" cxnId="{5FD17BA9-76A2-4BB4-A5EA-1FF179AB7F87}">
      <dgm:prSet/>
      <dgm:spPr/>
      <dgm:t>
        <a:bodyPr/>
        <a:lstStyle/>
        <a:p>
          <a:endParaRPr lang="en-US"/>
        </a:p>
      </dgm:t>
    </dgm:pt>
    <dgm:pt modelId="{FAA0FA94-3326-4C07-837D-FFA63FE783E0}">
      <dgm:prSet custT="1"/>
      <dgm:spPr/>
      <dgm:t>
        <a:bodyPr/>
        <a:lstStyle/>
        <a:p>
          <a:r>
            <a:rPr lang="en-GB" sz="1600" dirty="0">
              <a:solidFill>
                <a:schemeClr val="tx1"/>
              </a:solidFill>
            </a:rPr>
            <a:t>Activity is divided by modes of transportation: Cars, buses, airplanes, trucks, trains, etc.</a:t>
          </a:r>
          <a:endParaRPr lang="en-US" sz="1600" noProof="0" dirty="0">
            <a:solidFill>
              <a:schemeClr val="tx1"/>
            </a:solidFill>
          </a:endParaRPr>
        </a:p>
      </dgm:t>
    </dgm:pt>
    <dgm:pt modelId="{51852185-E567-4959-B13A-4BD1055AA36C}" type="parTrans" cxnId="{557E9F9F-B371-44F8-A38A-E20F8E3CDDFC}">
      <dgm:prSet/>
      <dgm:spPr/>
      <dgm:t>
        <a:bodyPr/>
        <a:lstStyle/>
        <a:p>
          <a:endParaRPr lang="en-US"/>
        </a:p>
      </dgm:t>
    </dgm:pt>
    <dgm:pt modelId="{65714303-9D5E-4A8F-B322-9B98027AFD14}" type="sibTrans" cxnId="{557E9F9F-B371-44F8-A38A-E20F8E3CDDFC}">
      <dgm:prSet/>
      <dgm:spPr/>
      <dgm:t>
        <a:bodyPr/>
        <a:lstStyle/>
        <a:p>
          <a:endParaRPr lang="en-US"/>
        </a:p>
      </dgm:t>
    </dgm:pt>
    <dgm:pt modelId="{D3108BED-DB0C-470D-90ED-D4B1D39B2848}">
      <dgm:prSet custT="1"/>
      <dgm:spPr/>
      <dgm:t>
        <a:bodyPr/>
        <a:lstStyle/>
        <a:p>
          <a:r>
            <a:rPr lang="en-GB" sz="1600" dirty="0">
              <a:solidFill>
                <a:schemeClr val="tx1"/>
              </a:solidFill>
            </a:rPr>
            <a:t>For each mode of transport, energy intensity (efficiency) and load factors are considered.</a:t>
          </a:r>
          <a:endParaRPr lang="en-US" sz="1600" noProof="0" dirty="0">
            <a:solidFill>
              <a:schemeClr val="tx1"/>
            </a:solidFill>
          </a:endParaRPr>
        </a:p>
      </dgm:t>
    </dgm:pt>
    <dgm:pt modelId="{63AD14A9-D28B-459C-A0C3-29AE092F5C9A}" type="parTrans" cxnId="{C4455304-C4D1-4996-8F29-E1972DAD576A}">
      <dgm:prSet/>
      <dgm:spPr/>
      <dgm:t>
        <a:bodyPr/>
        <a:lstStyle/>
        <a:p>
          <a:endParaRPr lang="en-US"/>
        </a:p>
      </dgm:t>
    </dgm:pt>
    <dgm:pt modelId="{893E6B0B-C860-45FA-8797-CFE8CD57F629}" type="sibTrans" cxnId="{C4455304-C4D1-4996-8F29-E1972DAD576A}">
      <dgm:prSet/>
      <dgm:spPr/>
      <dgm:t>
        <a:bodyPr/>
        <a:lstStyle/>
        <a:p>
          <a:endParaRPr lang="en-US"/>
        </a:p>
      </dgm:t>
    </dgm:pt>
    <dgm:pt modelId="{97D4BB14-F7FD-49D9-A4D1-DAEFDE4A934A}">
      <dgm:prSet custT="1"/>
      <dgm:spPr/>
      <dgm:t>
        <a:bodyPr/>
        <a:lstStyle/>
        <a:p>
          <a:r>
            <a:rPr lang="en-GB" sz="1600" noProof="0" dirty="0">
              <a:solidFill>
                <a:schemeClr val="tx1"/>
              </a:solidFill>
            </a:rPr>
            <a:t>Passenger transport is divided into intra (urban) and intercity travel</a:t>
          </a:r>
        </a:p>
      </dgm:t>
    </dgm:pt>
    <dgm:pt modelId="{E0313066-F8CF-491F-A0D9-3DFB714D5459}" type="parTrans" cxnId="{0254560B-416F-44B6-A72A-2F72BCE3B76E}">
      <dgm:prSet/>
      <dgm:spPr/>
      <dgm:t>
        <a:bodyPr/>
        <a:lstStyle/>
        <a:p>
          <a:endParaRPr lang="en-US"/>
        </a:p>
      </dgm:t>
    </dgm:pt>
    <dgm:pt modelId="{012DF27D-49E1-4E9A-9501-89C663C55A0C}" type="sibTrans" cxnId="{0254560B-416F-44B6-A72A-2F72BCE3B76E}">
      <dgm:prSet/>
      <dgm:spPr/>
      <dgm:t>
        <a:bodyPr/>
        <a:lstStyle/>
        <a:p>
          <a:endParaRPr lang="en-US"/>
        </a:p>
      </dgm:t>
    </dgm:pt>
    <dgm:pt modelId="{403A8C4C-FA19-43C2-B14C-9C87F703E166}" type="pres">
      <dgm:prSet presAssocID="{0598054F-3843-4951-9C36-916A76F2C614}" presName="linear" presStyleCnt="0">
        <dgm:presLayoutVars>
          <dgm:animLvl val="lvl"/>
          <dgm:resizeHandles val="exact"/>
        </dgm:presLayoutVars>
      </dgm:prSet>
      <dgm:spPr/>
    </dgm:pt>
    <dgm:pt modelId="{A433E287-7F4C-47CA-9C0B-840702A71081}" type="pres">
      <dgm:prSet presAssocID="{822F72B4-A8DA-4652-927E-92CC957007FD}" presName="parentText" presStyleLbl="node1" presStyleIdx="0" presStyleCnt="4" custLinFactNeighborX="-3049" custLinFactNeighborY="20169">
        <dgm:presLayoutVars>
          <dgm:chMax val="0"/>
          <dgm:bulletEnabled val="1"/>
        </dgm:presLayoutVars>
      </dgm:prSet>
      <dgm:spPr/>
    </dgm:pt>
    <dgm:pt modelId="{227679BA-03C0-458B-8BCD-391A9DEB7EA3}" type="pres">
      <dgm:prSet presAssocID="{4DCB8BE4-423B-498E-8CF1-75848B93F556}" presName="spacer" presStyleCnt="0"/>
      <dgm:spPr/>
    </dgm:pt>
    <dgm:pt modelId="{85C19CE1-3EFC-40DF-BE95-FEAF074EA39A}" type="pres">
      <dgm:prSet presAssocID="{FAA0FA94-3326-4C07-837D-FFA63FE783E0}" presName="parentText" presStyleLbl="node1" presStyleIdx="1" presStyleCnt="4" custLinFactNeighborX="-521" custLinFactNeighborY="49997">
        <dgm:presLayoutVars>
          <dgm:chMax val="0"/>
          <dgm:bulletEnabled val="1"/>
        </dgm:presLayoutVars>
      </dgm:prSet>
      <dgm:spPr/>
    </dgm:pt>
    <dgm:pt modelId="{6E666F62-86F9-48D0-B7DA-B5D30BCAF43D}" type="pres">
      <dgm:prSet presAssocID="{65714303-9D5E-4A8F-B322-9B98027AFD14}" presName="spacer" presStyleCnt="0"/>
      <dgm:spPr/>
    </dgm:pt>
    <dgm:pt modelId="{FD7E6E76-75AB-4F19-8C15-0AD420D0AE6E}" type="pres">
      <dgm:prSet presAssocID="{D3108BED-DB0C-470D-90ED-D4B1D39B2848}" presName="parentText" presStyleLbl="node1" presStyleIdx="2" presStyleCnt="4">
        <dgm:presLayoutVars>
          <dgm:chMax val="0"/>
          <dgm:bulletEnabled val="1"/>
        </dgm:presLayoutVars>
      </dgm:prSet>
      <dgm:spPr/>
    </dgm:pt>
    <dgm:pt modelId="{1B20B0CD-FE82-40A6-9A65-AC07DF5147B1}" type="pres">
      <dgm:prSet presAssocID="{893E6B0B-C860-45FA-8797-CFE8CD57F629}" presName="spacer" presStyleCnt="0"/>
      <dgm:spPr/>
    </dgm:pt>
    <dgm:pt modelId="{C0B437EC-2CC0-4853-AADC-46E870BCB751}" type="pres">
      <dgm:prSet presAssocID="{97D4BB14-F7FD-49D9-A4D1-DAEFDE4A934A}" presName="parentText" presStyleLbl="node1" presStyleIdx="3" presStyleCnt="4" custLinFactNeighborX="-240" custLinFactNeighborY="-32426">
        <dgm:presLayoutVars>
          <dgm:chMax val="0"/>
          <dgm:bulletEnabled val="1"/>
        </dgm:presLayoutVars>
      </dgm:prSet>
      <dgm:spPr/>
    </dgm:pt>
  </dgm:ptLst>
  <dgm:cxnLst>
    <dgm:cxn modelId="{C4455304-C4D1-4996-8F29-E1972DAD576A}" srcId="{0598054F-3843-4951-9C36-916A76F2C614}" destId="{D3108BED-DB0C-470D-90ED-D4B1D39B2848}" srcOrd="2" destOrd="0" parTransId="{63AD14A9-D28B-459C-A0C3-29AE092F5C9A}" sibTransId="{893E6B0B-C860-45FA-8797-CFE8CD57F629}"/>
    <dgm:cxn modelId="{0254560B-416F-44B6-A72A-2F72BCE3B76E}" srcId="{0598054F-3843-4951-9C36-916A76F2C614}" destId="{97D4BB14-F7FD-49D9-A4D1-DAEFDE4A934A}" srcOrd="3" destOrd="0" parTransId="{E0313066-F8CF-491F-A0D9-3DFB714D5459}" sibTransId="{012DF27D-49E1-4E9A-9501-89C663C55A0C}"/>
    <dgm:cxn modelId="{40640E5B-FA69-4F33-871B-BBBEA3A341B1}" type="presOf" srcId="{822F72B4-A8DA-4652-927E-92CC957007FD}" destId="{A433E287-7F4C-47CA-9C0B-840702A71081}" srcOrd="0" destOrd="0" presId="urn:microsoft.com/office/officeart/2005/8/layout/vList2"/>
    <dgm:cxn modelId="{74C5FA88-2A75-43A8-A7FA-9D56F2A39A1E}" type="presOf" srcId="{0598054F-3843-4951-9C36-916A76F2C614}" destId="{403A8C4C-FA19-43C2-B14C-9C87F703E166}" srcOrd="0" destOrd="0" presId="urn:microsoft.com/office/officeart/2005/8/layout/vList2"/>
    <dgm:cxn modelId="{E0F1C497-B71E-479F-BB54-E7B436726F10}" type="presOf" srcId="{FAA0FA94-3326-4C07-837D-FFA63FE783E0}" destId="{85C19CE1-3EFC-40DF-BE95-FEAF074EA39A}" srcOrd="0" destOrd="0" presId="urn:microsoft.com/office/officeart/2005/8/layout/vList2"/>
    <dgm:cxn modelId="{557E9F9F-B371-44F8-A38A-E20F8E3CDDFC}" srcId="{0598054F-3843-4951-9C36-916A76F2C614}" destId="{FAA0FA94-3326-4C07-837D-FFA63FE783E0}" srcOrd="1" destOrd="0" parTransId="{51852185-E567-4959-B13A-4BD1055AA36C}" sibTransId="{65714303-9D5E-4A8F-B322-9B98027AFD14}"/>
    <dgm:cxn modelId="{5FD17BA9-76A2-4BB4-A5EA-1FF179AB7F87}" srcId="{0598054F-3843-4951-9C36-916A76F2C614}" destId="{822F72B4-A8DA-4652-927E-92CC957007FD}" srcOrd="0" destOrd="0" parTransId="{1F341A58-CB2A-4452-A909-7ACBA632A436}" sibTransId="{4DCB8BE4-423B-498E-8CF1-75848B93F556}"/>
    <dgm:cxn modelId="{2B1137AF-80A3-456A-A005-E197542DD1A5}" type="presOf" srcId="{D3108BED-DB0C-470D-90ED-D4B1D39B2848}" destId="{FD7E6E76-75AB-4F19-8C15-0AD420D0AE6E}" srcOrd="0" destOrd="0" presId="urn:microsoft.com/office/officeart/2005/8/layout/vList2"/>
    <dgm:cxn modelId="{E2EC81F7-1815-4626-9F66-D0BE55D7E002}" type="presOf" srcId="{97D4BB14-F7FD-49D9-A4D1-DAEFDE4A934A}" destId="{C0B437EC-2CC0-4853-AADC-46E870BCB751}" srcOrd="0" destOrd="0" presId="urn:microsoft.com/office/officeart/2005/8/layout/vList2"/>
    <dgm:cxn modelId="{6B5C578F-5C4C-47D6-9797-A93FD9C24581}" type="presParOf" srcId="{403A8C4C-FA19-43C2-B14C-9C87F703E166}" destId="{A433E287-7F4C-47CA-9C0B-840702A71081}" srcOrd="0" destOrd="0" presId="urn:microsoft.com/office/officeart/2005/8/layout/vList2"/>
    <dgm:cxn modelId="{0172C566-1BA6-41F8-A7E1-7B996CB7A504}" type="presParOf" srcId="{403A8C4C-FA19-43C2-B14C-9C87F703E166}" destId="{227679BA-03C0-458B-8BCD-391A9DEB7EA3}" srcOrd="1" destOrd="0" presId="urn:microsoft.com/office/officeart/2005/8/layout/vList2"/>
    <dgm:cxn modelId="{9B4E0DA1-361A-4AEA-BEAC-23891AB478FC}" type="presParOf" srcId="{403A8C4C-FA19-43C2-B14C-9C87F703E166}" destId="{85C19CE1-3EFC-40DF-BE95-FEAF074EA39A}" srcOrd="2" destOrd="0" presId="urn:microsoft.com/office/officeart/2005/8/layout/vList2"/>
    <dgm:cxn modelId="{5891FCC7-A41D-4EBB-936D-1FED263E6106}" type="presParOf" srcId="{403A8C4C-FA19-43C2-B14C-9C87F703E166}" destId="{6E666F62-86F9-48D0-B7DA-B5D30BCAF43D}" srcOrd="3" destOrd="0" presId="urn:microsoft.com/office/officeart/2005/8/layout/vList2"/>
    <dgm:cxn modelId="{D8204F85-ED80-4458-8F8C-4204C687F463}" type="presParOf" srcId="{403A8C4C-FA19-43C2-B14C-9C87F703E166}" destId="{FD7E6E76-75AB-4F19-8C15-0AD420D0AE6E}" srcOrd="4" destOrd="0" presId="urn:microsoft.com/office/officeart/2005/8/layout/vList2"/>
    <dgm:cxn modelId="{E07D7D36-5BD3-4785-AE67-62A31BE4DE35}" type="presParOf" srcId="{403A8C4C-FA19-43C2-B14C-9C87F703E166}" destId="{1B20B0CD-FE82-40A6-9A65-AC07DF5147B1}" srcOrd="5" destOrd="0" presId="urn:microsoft.com/office/officeart/2005/8/layout/vList2"/>
    <dgm:cxn modelId="{7DAA4B78-B02D-493F-9A18-C557B295AC3D}" type="presParOf" srcId="{403A8C4C-FA19-43C2-B14C-9C87F703E166}" destId="{C0B437EC-2CC0-4853-AADC-46E870BCB75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A4960-1B48-4D53-97DC-F3C9F9747689}">
      <dsp:nvSpPr>
        <dsp:cNvPr id="0" name=""/>
        <dsp:cNvSpPr/>
      </dsp:nvSpPr>
      <dsp:spPr>
        <a:xfrm>
          <a:off x="0" y="2124"/>
          <a:ext cx="10515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C48CFC1-D1A9-450D-A370-998239F0E63B}">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b="0" kern="1200" dirty="0"/>
            <a:t>Definition of modes of transport</a:t>
          </a:r>
          <a:endParaRPr lang="en-US" sz="3700" b="0" kern="1200" dirty="0"/>
        </a:p>
        <a:p>
          <a:pPr marL="0" lvl="0" indent="0" algn="l" defTabSz="1644650">
            <a:lnSpc>
              <a:spcPct val="90000"/>
            </a:lnSpc>
            <a:spcBef>
              <a:spcPct val="0"/>
            </a:spcBef>
            <a:spcAft>
              <a:spcPct val="35000"/>
            </a:spcAft>
            <a:buNone/>
          </a:pPr>
          <a:endParaRPr lang="en-US" sz="3700" kern="1200" dirty="0"/>
        </a:p>
      </dsp:txBody>
      <dsp:txXfrm>
        <a:off x="0" y="2124"/>
        <a:ext cx="10515600" cy="1449029"/>
      </dsp:txXfrm>
    </dsp:sp>
    <dsp:sp modelId="{6179BADD-7417-4919-AFE1-B06B74149CFA}">
      <dsp:nvSpPr>
        <dsp:cNvPr id="0" name=""/>
        <dsp:cNvSpPr/>
      </dsp:nvSpPr>
      <dsp:spPr>
        <a:xfrm>
          <a:off x="0" y="1451154"/>
          <a:ext cx="10515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EDF993F-D992-4320-B584-9373D58CA7F8}">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b="0" kern="1200" dirty="0"/>
            <a:t>Input data for freight transportation</a:t>
          </a:r>
          <a:endParaRPr lang="en-US" sz="3700" b="0" kern="1200" dirty="0"/>
        </a:p>
        <a:p>
          <a:pPr marL="0" lvl="0" indent="0" algn="l" defTabSz="1644650">
            <a:lnSpc>
              <a:spcPct val="90000"/>
            </a:lnSpc>
            <a:spcBef>
              <a:spcPct val="0"/>
            </a:spcBef>
            <a:spcAft>
              <a:spcPct val="35000"/>
            </a:spcAft>
            <a:buNone/>
          </a:pPr>
          <a:endParaRPr lang="en-US" sz="3700" kern="1200" dirty="0"/>
        </a:p>
      </dsp:txBody>
      <dsp:txXfrm>
        <a:off x="0" y="1451154"/>
        <a:ext cx="10515600" cy="1449029"/>
      </dsp:txXfrm>
    </dsp:sp>
    <dsp:sp modelId="{AE89C030-942A-4B39-8477-BA71AB5038D9}">
      <dsp:nvSpPr>
        <dsp:cNvPr id="0" name=""/>
        <dsp:cNvSpPr/>
      </dsp:nvSpPr>
      <dsp:spPr>
        <a:xfrm>
          <a:off x="0" y="2900183"/>
          <a:ext cx="10515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C8D9E9C-437E-42F1-8304-3DF9F2E189F5}">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b="0" kern="1200" dirty="0"/>
            <a:t>Input data for passenger transportation</a:t>
          </a:r>
          <a:endParaRPr lang="en-US" sz="3700" b="0" kern="1200" dirty="0"/>
        </a:p>
        <a:p>
          <a:pPr marL="0" lvl="0" indent="0" algn="l" defTabSz="1644650">
            <a:lnSpc>
              <a:spcPct val="90000"/>
            </a:lnSpc>
            <a:spcBef>
              <a:spcPct val="0"/>
            </a:spcBef>
            <a:spcAft>
              <a:spcPct val="35000"/>
            </a:spcAft>
            <a:buNone/>
          </a:pPr>
          <a:endParaRPr lang="en-US" sz="3700" kern="1200" dirty="0"/>
        </a:p>
      </dsp:txBody>
      <dsp:txXfrm>
        <a:off x="0" y="2900183"/>
        <a:ext cx="10515600" cy="144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3E287-7F4C-47CA-9C0B-840702A71081}">
      <dsp:nvSpPr>
        <dsp:cNvPr id="0" name=""/>
        <dsp:cNvSpPr/>
      </dsp:nvSpPr>
      <dsp:spPr>
        <a:xfrm>
          <a:off x="0" y="7596"/>
          <a:ext cx="6815667" cy="10998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Energy demand for the transport sector is calculated directly in terms of final energy, units include:</a:t>
          </a:r>
          <a:br>
            <a:rPr lang="en-GB" sz="1600" kern="1200" dirty="0">
              <a:solidFill>
                <a:schemeClr val="tx1"/>
              </a:solidFill>
            </a:rPr>
          </a:br>
          <a:r>
            <a:rPr lang="en-US" sz="1400" kern="1200" noProof="0" dirty="0">
              <a:solidFill>
                <a:schemeClr val="tx1"/>
              </a:solidFill>
            </a:rPr>
            <a:t>- Passenger (passenger-kilometers)</a:t>
          </a:r>
        </a:p>
        <a:p>
          <a:pPr marL="0" lvl="0" indent="0" algn="l" defTabSz="711200">
            <a:lnSpc>
              <a:spcPct val="90000"/>
            </a:lnSpc>
            <a:spcBef>
              <a:spcPct val="0"/>
            </a:spcBef>
            <a:spcAft>
              <a:spcPct val="35000"/>
            </a:spcAft>
            <a:buNone/>
          </a:pPr>
          <a:r>
            <a:rPr lang="en-US" sz="1400" kern="1200" noProof="0" dirty="0">
              <a:solidFill>
                <a:schemeClr val="tx1"/>
              </a:solidFill>
            </a:rPr>
            <a:t>- Freight (ton-kilometers)</a:t>
          </a:r>
          <a:endParaRPr lang="en-GB" sz="1400" kern="1200" noProof="0" dirty="0">
            <a:solidFill>
              <a:schemeClr val="tx1"/>
            </a:solidFill>
          </a:endParaRPr>
        </a:p>
      </dsp:txBody>
      <dsp:txXfrm>
        <a:off x="53688" y="61284"/>
        <a:ext cx="6708291" cy="992424"/>
      </dsp:txXfrm>
    </dsp:sp>
    <dsp:sp modelId="{85C19CE1-3EFC-40DF-BE95-FEAF074EA39A}">
      <dsp:nvSpPr>
        <dsp:cNvPr id="0" name=""/>
        <dsp:cNvSpPr/>
      </dsp:nvSpPr>
      <dsp:spPr>
        <a:xfrm>
          <a:off x="0" y="1144786"/>
          <a:ext cx="6815667" cy="10998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Activity is divided by modes of transportation: Cars, buses, airplanes, trucks, trains, etc.</a:t>
          </a:r>
          <a:endParaRPr lang="en-US" sz="1600" kern="1200" noProof="0" dirty="0">
            <a:solidFill>
              <a:schemeClr val="tx1"/>
            </a:solidFill>
          </a:endParaRPr>
        </a:p>
      </dsp:txBody>
      <dsp:txXfrm>
        <a:off x="53688" y="1198474"/>
        <a:ext cx="6708291" cy="992424"/>
      </dsp:txXfrm>
    </dsp:sp>
    <dsp:sp modelId="{FD7E6E76-75AB-4F19-8C15-0AD420D0AE6E}">
      <dsp:nvSpPr>
        <dsp:cNvPr id="0" name=""/>
        <dsp:cNvSpPr/>
      </dsp:nvSpPr>
      <dsp:spPr>
        <a:xfrm>
          <a:off x="0" y="2258987"/>
          <a:ext cx="6815667" cy="10998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For each mode of transport, energy intensity (efficiency) and load factors are considered.</a:t>
          </a:r>
          <a:endParaRPr lang="en-US" sz="1600" kern="1200" noProof="0" dirty="0">
            <a:solidFill>
              <a:schemeClr val="tx1"/>
            </a:solidFill>
          </a:endParaRPr>
        </a:p>
      </dsp:txBody>
      <dsp:txXfrm>
        <a:off x="53688" y="2312675"/>
        <a:ext cx="6708291" cy="992424"/>
      </dsp:txXfrm>
    </dsp:sp>
    <dsp:sp modelId="{C0B437EC-2CC0-4853-AADC-46E870BCB751}">
      <dsp:nvSpPr>
        <dsp:cNvPr id="0" name=""/>
        <dsp:cNvSpPr/>
      </dsp:nvSpPr>
      <dsp:spPr>
        <a:xfrm>
          <a:off x="0" y="3378248"/>
          <a:ext cx="6815667" cy="10998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noProof="0" dirty="0">
              <a:solidFill>
                <a:schemeClr val="tx1"/>
              </a:solidFill>
            </a:rPr>
            <a:t>Passenger transport is divided into intra (urban) and intercity travel</a:t>
          </a:r>
        </a:p>
      </dsp:txBody>
      <dsp:txXfrm>
        <a:off x="53688" y="3431936"/>
        <a:ext cx="6708291" cy="99242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0.52059</cdr:x>
      <cdr:y>0.79665</cdr:y>
    </cdr:from>
    <cdr:to>
      <cdr:x>0.98427</cdr:x>
      <cdr:y>0.97823</cdr:y>
    </cdr:to>
    <cdr:sp macro="" textlink="">
      <cdr:nvSpPr>
        <cdr:cNvPr id="2" name="TextBox 1"/>
        <cdr:cNvSpPr txBox="1"/>
      </cdr:nvSpPr>
      <cdr:spPr>
        <a:xfrm xmlns:a="http://schemas.openxmlformats.org/drawingml/2006/main">
          <a:off x="1761885" y="1736331"/>
          <a:ext cx="1569240" cy="3957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i="1" dirty="0">
              <a:solidFill>
                <a:schemeClr val="tx1"/>
              </a:solidFill>
            </a:rPr>
            <a:t>GDP (sector i) </a:t>
          </a:r>
          <a:endParaRPr lang="en-GB" sz="1600" b="1" i="1" dirty="0">
            <a:solidFill>
              <a:schemeClr val="tx1"/>
            </a:solidFill>
          </a:endParaRPr>
        </a:p>
      </cdr:txBody>
    </cdr:sp>
  </cdr:relSizeAnchor>
  <cdr:relSizeAnchor xmlns:cdr="http://schemas.openxmlformats.org/drawingml/2006/chartDrawing">
    <cdr:from>
      <cdr:x>0.00901</cdr:x>
      <cdr:y>0.16742</cdr:y>
    </cdr:from>
    <cdr:to>
      <cdr:x>0.29566</cdr:x>
      <cdr:y>0.57195</cdr:y>
    </cdr:to>
    <cdr:sp macro="" textlink="">
      <cdr:nvSpPr>
        <cdr:cNvPr id="3" name="TextBox 1"/>
        <cdr:cNvSpPr txBox="1"/>
      </cdr:nvSpPr>
      <cdr:spPr>
        <a:xfrm xmlns:a="http://schemas.openxmlformats.org/drawingml/2006/main">
          <a:off x="35567" y="307884"/>
          <a:ext cx="1131183" cy="7439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i="1" dirty="0">
              <a:solidFill>
                <a:schemeClr val="tx1"/>
              </a:solidFill>
            </a:rPr>
            <a:t>Activity</a:t>
          </a:r>
          <a:br>
            <a:rPr lang="es-419" sz="1600" b="1" i="1" dirty="0">
              <a:solidFill>
                <a:schemeClr val="tx1"/>
              </a:solidFill>
            </a:rPr>
          </a:br>
          <a:r>
            <a:rPr lang="es-419" sz="1600" b="1" i="1" dirty="0">
              <a:solidFill>
                <a:schemeClr val="tx1"/>
              </a:solidFill>
            </a:rPr>
            <a:t>10</a:t>
          </a:r>
          <a:r>
            <a:rPr lang="es-419" sz="1600" b="1" i="1" baseline="30000" dirty="0">
              <a:solidFill>
                <a:schemeClr val="tx1"/>
              </a:solidFill>
            </a:rPr>
            <a:t>9</a:t>
          </a:r>
          <a:r>
            <a:rPr lang="es-419" sz="1600" b="1" i="1" dirty="0">
              <a:solidFill>
                <a:schemeClr val="tx1"/>
              </a:solidFill>
            </a:rPr>
            <a:t> t-km</a:t>
          </a:r>
        </a:p>
      </cdr:txBody>
    </cdr:sp>
  </cdr:relSizeAnchor>
</c:userShapes>
</file>

<file path=ppt/drawings/drawing2.xml><?xml version="1.0" encoding="utf-8"?>
<c:userShapes xmlns:c="http://schemas.openxmlformats.org/drawingml/2006/chart">
  <cdr:relSizeAnchor xmlns:cdr="http://schemas.openxmlformats.org/drawingml/2006/chartDrawing">
    <cdr:from>
      <cdr:x>0.52059</cdr:x>
      <cdr:y>0.79665</cdr:y>
    </cdr:from>
    <cdr:to>
      <cdr:x>0.98427</cdr:x>
      <cdr:y>0.97823</cdr:y>
    </cdr:to>
    <cdr:sp macro="" textlink="">
      <cdr:nvSpPr>
        <cdr:cNvPr id="2" name="TextBox 1"/>
        <cdr:cNvSpPr txBox="1"/>
      </cdr:nvSpPr>
      <cdr:spPr>
        <a:xfrm xmlns:a="http://schemas.openxmlformats.org/drawingml/2006/main">
          <a:off x="1761885" y="1736331"/>
          <a:ext cx="1569240" cy="3957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i="1" dirty="0">
              <a:solidFill>
                <a:schemeClr val="tx1"/>
              </a:solidFill>
            </a:rPr>
            <a:t>GDP total</a:t>
          </a:r>
          <a:endParaRPr lang="en-GB" sz="1600" b="1" i="1" dirty="0">
            <a:solidFill>
              <a:schemeClr val="tx1"/>
            </a:solidFill>
          </a:endParaRPr>
        </a:p>
      </cdr:txBody>
    </cdr:sp>
  </cdr:relSizeAnchor>
  <cdr:relSizeAnchor xmlns:cdr="http://schemas.openxmlformats.org/drawingml/2006/chartDrawing">
    <cdr:from>
      <cdr:x>0</cdr:x>
      <cdr:y>0.0922</cdr:y>
    </cdr:from>
    <cdr:to>
      <cdr:x>0.38747</cdr:x>
      <cdr:y>0.94576</cdr:y>
    </cdr:to>
    <cdr:sp macro="" textlink="">
      <cdr:nvSpPr>
        <cdr:cNvPr id="3" name="TextBox 1"/>
        <cdr:cNvSpPr txBox="1"/>
      </cdr:nvSpPr>
      <cdr:spPr>
        <a:xfrm xmlns:a="http://schemas.openxmlformats.org/drawingml/2006/main">
          <a:off x="0" y="169552"/>
          <a:ext cx="1529045" cy="1569660"/>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600" b="1" i="1" noProof="0" dirty="0">
              <a:solidFill>
                <a:schemeClr val="tx1"/>
              </a:solidFill>
            </a:rPr>
            <a:t>Fuel </a:t>
          </a:r>
        </a:p>
        <a:p xmlns:a="http://schemas.openxmlformats.org/drawingml/2006/main">
          <a:pPr algn="ctr"/>
          <a:r>
            <a:rPr lang="en-GB" sz="1600" b="1" i="1" noProof="0" dirty="0">
              <a:solidFill>
                <a:schemeClr val="tx1"/>
              </a:solidFill>
            </a:rPr>
            <a:t>consumption in</a:t>
          </a:r>
        </a:p>
        <a:p xmlns:a="http://schemas.openxmlformats.org/drawingml/2006/main">
          <a:pPr algn="ctr"/>
          <a:r>
            <a:rPr lang="en-GB" sz="1600" b="1" i="1" noProof="0" dirty="0">
              <a:solidFill>
                <a:schemeClr val="tx1"/>
              </a:solidFill>
            </a:rPr>
            <a:t> international transport, energy</a:t>
          </a:r>
        </a:p>
      </cdr:txBody>
    </cdr:sp>
  </cdr:relSizeAnchor>
</c:userShapes>
</file>

<file path=ppt/drawings/drawing3.xml><?xml version="1.0" encoding="utf-8"?>
<c:userShapes xmlns:c="http://schemas.openxmlformats.org/drawingml/2006/chart">
  <cdr:relSizeAnchor xmlns:cdr="http://schemas.openxmlformats.org/drawingml/2006/chartDrawing">
    <cdr:from>
      <cdr:x>0.52059</cdr:x>
      <cdr:y>0.79665</cdr:y>
    </cdr:from>
    <cdr:to>
      <cdr:x>0.98427</cdr:x>
      <cdr:y>0.97823</cdr:y>
    </cdr:to>
    <cdr:sp macro="" textlink="">
      <cdr:nvSpPr>
        <cdr:cNvPr id="2" name="TextBox 1"/>
        <cdr:cNvSpPr txBox="1"/>
      </cdr:nvSpPr>
      <cdr:spPr>
        <a:xfrm xmlns:a="http://schemas.openxmlformats.org/drawingml/2006/main">
          <a:off x="1761885" y="1736331"/>
          <a:ext cx="1569240" cy="3957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i="1" dirty="0">
              <a:solidFill>
                <a:schemeClr val="tx1"/>
              </a:solidFill>
            </a:rPr>
            <a:t>GDP total</a:t>
          </a:r>
          <a:endParaRPr lang="en-GB" sz="1600" b="1" i="1" dirty="0">
            <a:solidFill>
              <a:schemeClr val="tx1"/>
            </a:solidFill>
          </a:endParaRPr>
        </a:p>
      </cdr:txBody>
    </cdr:sp>
  </cdr:relSizeAnchor>
  <cdr:relSizeAnchor xmlns:cdr="http://schemas.openxmlformats.org/drawingml/2006/chartDrawing">
    <cdr:from>
      <cdr:x>0</cdr:x>
      <cdr:y>0.0922</cdr:y>
    </cdr:from>
    <cdr:to>
      <cdr:x>0.38747</cdr:x>
      <cdr:y>0.94576</cdr:y>
    </cdr:to>
    <cdr:sp macro="" textlink="">
      <cdr:nvSpPr>
        <cdr:cNvPr id="3" name="TextBox 1"/>
        <cdr:cNvSpPr txBox="1"/>
      </cdr:nvSpPr>
      <cdr:spPr>
        <a:xfrm xmlns:a="http://schemas.openxmlformats.org/drawingml/2006/main">
          <a:off x="0" y="169552"/>
          <a:ext cx="1529045" cy="1569660"/>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600" b="1" i="1" noProof="0" dirty="0">
              <a:solidFill>
                <a:schemeClr val="tx1"/>
              </a:solidFill>
            </a:rPr>
            <a:t>Fuel </a:t>
          </a:r>
        </a:p>
        <a:p xmlns:a="http://schemas.openxmlformats.org/drawingml/2006/main">
          <a:pPr algn="ctr"/>
          <a:r>
            <a:rPr lang="en-GB" sz="1600" b="1" i="1" noProof="0" dirty="0">
              <a:solidFill>
                <a:schemeClr val="tx1"/>
              </a:solidFill>
            </a:rPr>
            <a:t>consumption in</a:t>
          </a:r>
        </a:p>
        <a:p xmlns:a="http://schemas.openxmlformats.org/drawingml/2006/main">
          <a:pPr algn="ctr"/>
          <a:r>
            <a:rPr lang="en-GB" sz="1600" b="1" i="1" noProof="0" dirty="0">
              <a:solidFill>
                <a:schemeClr val="tx1"/>
              </a:solidFill>
            </a:rPr>
            <a:t> international transport, energy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99" name="Google Shape;9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11</a:t>
            </a:fld>
            <a:endParaRPr lang="en-GB"/>
          </a:p>
        </p:txBody>
      </p:sp>
    </p:spTree>
    <p:extLst>
      <p:ext uri="{BB962C8B-B14F-4D97-AF65-F5344CB8AC3E}">
        <p14:creationId xmlns:p14="http://schemas.microsoft.com/office/powerpoint/2010/main" val="3021305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12</a:t>
            </a:fld>
            <a:endParaRPr lang="en-GB"/>
          </a:p>
        </p:txBody>
      </p:sp>
    </p:spTree>
    <p:extLst>
      <p:ext uri="{BB962C8B-B14F-4D97-AF65-F5344CB8AC3E}">
        <p14:creationId xmlns:p14="http://schemas.microsoft.com/office/powerpoint/2010/main" val="1631751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13</a:t>
            </a:fld>
            <a:endParaRPr lang="en-GB"/>
          </a:p>
        </p:txBody>
      </p:sp>
    </p:spTree>
    <p:extLst>
      <p:ext uri="{BB962C8B-B14F-4D97-AF65-F5344CB8AC3E}">
        <p14:creationId xmlns:p14="http://schemas.microsoft.com/office/powerpoint/2010/main" val="849840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14</a:t>
            </a:fld>
            <a:endParaRPr lang="en-GB"/>
          </a:p>
        </p:txBody>
      </p:sp>
    </p:spTree>
    <p:extLst>
      <p:ext uri="{BB962C8B-B14F-4D97-AF65-F5344CB8AC3E}">
        <p14:creationId xmlns:p14="http://schemas.microsoft.com/office/powerpoint/2010/main" val="712123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15</a:t>
            </a:fld>
            <a:endParaRPr lang="en-GB"/>
          </a:p>
        </p:txBody>
      </p:sp>
    </p:spTree>
    <p:extLst>
      <p:ext uri="{BB962C8B-B14F-4D97-AF65-F5344CB8AC3E}">
        <p14:creationId xmlns:p14="http://schemas.microsoft.com/office/powerpoint/2010/main" val="1335821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99" name="Google Shape;9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16</a:t>
            </a:fld>
            <a:endParaRPr/>
          </a:p>
        </p:txBody>
      </p:sp>
    </p:spTree>
    <p:extLst>
      <p:ext uri="{BB962C8B-B14F-4D97-AF65-F5344CB8AC3E}">
        <p14:creationId xmlns:p14="http://schemas.microsoft.com/office/powerpoint/2010/main" val="985220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17</a:t>
            </a:fld>
            <a:endParaRPr lang="en-GB"/>
          </a:p>
        </p:txBody>
      </p:sp>
    </p:spTree>
    <p:extLst>
      <p:ext uri="{BB962C8B-B14F-4D97-AF65-F5344CB8AC3E}">
        <p14:creationId xmlns:p14="http://schemas.microsoft.com/office/powerpoint/2010/main" val="1344798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18</a:t>
            </a:fld>
            <a:endParaRPr lang="en-GB"/>
          </a:p>
        </p:txBody>
      </p:sp>
    </p:spTree>
    <p:extLst>
      <p:ext uri="{BB962C8B-B14F-4D97-AF65-F5344CB8AC3E}">
        <p14:creationId xmlns:p14="http://schemas.microsoft.com/office/powerpoint/2010/main" val="1204847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19</a:t>
            </a:fld>
            <a:endParaRPr lang="en-GB"/>
          </a:p>
        </p:txBody>
      </p:sp>
    </p:spTree>
    <p:extLst>
      <p:ext uri="{BB962C8B-B14F-4D97-AF65-F5344CB8AC3E}">
        <p14:creationId xmlns:p14="http://schemas.microsoft.com/office/powerpoint/2010/main" val="3620336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A4B4F7-39F4-405F-9791-41A75CDBDEF9}" type="slidenum">
              <a:rPr lang="en-GB" smtClean="0"/>
              <a:t>20</a:t>
            </a:fld>
            <a:endParaRPr lang="en-GB"/>
          </a:p>
        </p:txBody>
      </p:sp>
    </p:spTree>
    <p:extLst>
      <p:ext uri="{BB962C8B-B14F-4D97-AF65-F5344CB8AC3E}">
        <p14:creationId xmlns:p14="http://schemas.microsoft.com/office/powerpoint/2010/main" val="1663054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941054-C2D7-46D0-9776-8E9DE8BA19B0}" type="slidenum">
              <a:rPr lang="en-GB" smtClean="0"/>
              <a:t>3</a:t>
            </a:fld>
            <a:endParaRPr lang="en-GB"/>
          </a:p>
        </p:txBody>
      </p:sp>
    </p:spTree>
    <p:extLst>
      <p:ext uri="{BB962C8B-B14F-4D97-AF65-F5344CB8AC3E}">
        <p14:creationId xmlns:p14="http://schemas.microsoft.com/office/powerpoint/2010/main" val="3144728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99" name="Google Shape;9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21</a:t>
            </a:fld>
            <a:endParaRPr/>
          </a:p>
        </p:txBody>
      </p:sp>
    </p:spTree>
    <p:extLst>
      <p:ext uri="{BB962C8B-B14F-4D97-AF65-F5344CB8AC3E}">
        <p14:creationId xmlns:p14="http://schemas.microsoft.com/office/powerpoint/2010/main" val="1542575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22</a:t>
            </a:fld>
            <a:endParaRPr lang="en-GB"/>
          </a:p>
        </p:txBody>
      </p:sp>
    </p:spTree>
    <p:extLst>
      <p:ext uri="{BB962C8B-B14F-4D97-AF65-F5344CB8AC3E}">
        <p14:creationId xmlns:p14="http://schemas.microsoft.com/office/powerpoint/2010/main" val="1479849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23</a:t>
            </a:fld>
            <a:endParaRPr lang="en-GB"/>
          </a:p>
        </p:txBody>
      </p:sp>
    </p:spTree>
    <p:extLst>
      <p:ext uri="{BB962C8B-B14F-4D97-AF65-F5344CB8AC3E}">
        <p14:creationId xmlns:p14="http://schemas.microsoft.com/office/powerpoint/2010/main" val="2184888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99" name="Google Shape;9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24</a:t>
            </a:fld>
            <a:endParaRPr/>
          </a:p>
        </p:txBody>
      </p:sp>
    </p:spTree>
    <p:extLst>
      <p:ext uri="{BB962C8B-B14F-4D97-AF65-F5344CB8AC3E}">
        <p14:creationId xmlns:p14="http://schemas.microsoft.com/office/powerpoint/2010/main" val="1822520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25</a:t>
            </a:fld>
            <a:endParaRPr lang="en-GB"/>
          </a:p>
        </p:txBody>
      </p:sp>
    </p:spTree>
    <p:extLst>
      <p:ext uri="{BB962C8B-B14F-4D97-AF65-F5344CB8AC3E}">
        <p14:creationId xmlns:p14="http://schemas.microsoft.com/office/powerpoint/2010/main" val="1563288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26</a:t>
            </a:fld>
            <a:endParaRPr lang="en-GB"/>
          </a:p>
        </p:txBody>
      </p:sp>
    </p:spTree>
    <p:extLst>
      <p:ext uri="{BB962C8B-B14F-4D97-AF65-F5344CB8AC3E}">
        <p14:creationId xmlns:p14="http://schemas.microsoft.com/office/powerpoint/2010/main" val="2048112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A4B4F7-39F4-405F-9791-41A75CDBDEF9}" type="slidenum">
              <a:rPr lang="en-GB" smtClean="0"/>
              <a:t>27</a:t>
            </a:fld>
            <a:endParaRPr lang="en-GB"/>
          </a:p>
        </p:txBody>
      </p:sp>
    </p:spTree>
    <p:extLst>
      <p:ext uri="{BB962C8B-B14F-4D97-AF65-F5344CB8AC3E}">
        <p14:creationId xmlns:p14="http://schemas.microsoft.com/office/powerpoint/2010/main" val="2261012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A4B4F7-39F4-405F-9791-41A75CDBDEF9}" type="slidenum">
              <a:rPr lang="en-GB" smtClean="0"/>
              <a:t>28</a:t>
            </a:fld>
            <a:endParaRPr lang="en-GB"/>
          </a:p>
        </p:txBody>
      </p:sp>
    </p:spTree>
    <p:extLst>
      <p:ext uri="{BB962C8B-B14F-4D97-AF65-F5344CB8AC3E}">
        <p14:creationId xmlns:p14="http://schemas.microsoft.com/office/powerpoint/2010/main" val="3577602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29</a:t>
            </a:fld>
            <a:endParaRPr lang="en-GB"/>
          </a:p>
        </p:txBody>
      </p:sp>
    </p:spTree>
    <p:extLst>
      <p:ext uri="{BB962C8B-B14F-4D97-AF65-F5344CB8AC3E}">
        <p14:creationId xmlns:p14="http://schemas.microsoft.com/office/powerpoint/2010/main" val="3335460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30</a:t>
            </a:fld>
            <a:endParaRPr lang="en-GB"/>
          </a:p>
        </p:txBody>
      </p:sp>
    </p:spTree>
    <p:extLst>
      <p:ext uri="{BB962C8B-B14F-4D97-AF65-F5344CB8AC3E}">
        <p14:creationId xmlns:p14="http://schemas.microsoft.com/office/powerpoint/2010/main" val="319744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E7941054-C2D7-46D0-9776-8E9DE8BA19B0}" type="slidenum">
              <a:rPr lang="en-GB" smtClean="0"/>
              <a:t>4</a:t>
            </a:fld>
            <a:endParaRPr lang="en-GB"/>
          </a:p>
        </p:txBody>
      </p:sp>
    </p:spTree>
    <p:extLst>
      <p:ext uri="{BB962C8B-B14F-4D97-AF65-F5344CB8AC3E}">
        <p14:creationId xmlns:p14="http://schemas.microsoft.com/office/powerpoint/2010/main" val="3836002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31</a:t>
            </a:fld>
            <a:endParaRPr lang="en-GB"/>
          </a:p>
        </p:txBody>
      </p:sp>
    </p:spTree>
    <p:extLst>
      <p:ext uri="{BB962C8B-B14F-4D97-AF65-F5344CB8AC3E}">
        <p14:creationId xmlns:p14="http://schemas.microsoft.com/office/powerpoint/2010/main" val="163914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99" name="Google Shape;9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32</a:t>
            </a:fld>
            <a:endParaRPr/>
          </a:p>
        </p:txBody>
      </p:sp>
    </p:spTree>
    <p:extLst>
      <p:ext uri="{BB962C8B-B14F-4D97-AF65-F5344CB8AC3E}">
        <p14:creationId xmlns:p14="http://schemas.microsoft.com/office/powerpoint/2010/main" val="3051287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33</a:t>
            </a:fld>
            <a:endParaRPr lang="en-GB"/>
          </a:p>
        </p:txBody>
      </p:sp>
    </p:spTree>
    <p:extLst>
      <p:ext uri="{BB962C8B-B14F-4D97-AF65-F5344CB8AC3E}">
        <p14:creationId xmlns:p14="http://schemas.microsoft.com/office/powerpoint/2010/main" val="782136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34</a:t>
            </a:fld>
            <a:endParaRPr lang="en-GB"/>
          </a:p>
        </p:txBody>
      </p:sp>
    </p:spTree>
    <p:extLst>
      <p:ext uri="{BB962C8B-B14F-4D97-AF65-F5344CB8AC3E}">
        <p14:creationId xmlns:p14="http://schemas.microsoft.com/office/powerpoint/2010/main" val="1818794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35</a:t>
            </a:fld>
            <a:endParaRPr lang="en-GB"/>
          </a:p>
        </p:txBody>
      </p:sp>
    </p:spTree>
    <p:extLst>
      <p:ext uri="{BB962C8B-B14F-4D97-AF65-F5344CB8AC3E}">
        <p14:creationId xmlns:p14="http://schemas.microsoft.com/office/powerpoint/2010/main" val="3347154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A4B4F7-39F4-405F-9791-41A75CDBDEF9}" type="slidenum">
              <a:rPr lang="en-GB" smtClean="0"/>
              <a:t>36</a:t>
            </a:fld>
            <a:endParaRPr lang="en-GB"/>
          </a:p>
        </p:txBody>
      </p:sp>
    </p:spTree>
    <p:extLst>
      <p:ext uri="{BB962C8B-B14F-4D97-AF65-F5344CB8AC3E}">
        <p14:creationId xmlns:p14="http://schemas.microsoft.com/office/powerpoint/2010/main" val="1170919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37</a:t>
            </a:fld>
            <a:endParaRPr lang="en-GB"/>
          </a:p>
        </p:txBody>
      </p:sp>
    </p:spTree>
    <p:extLst>
      <p:ext uri="{BB962C8B-B14F-4D97-AF65-F5344CB8AC3E}">
        <p14:creationId xmlns:p14="http://schemas.microsoft.com/office/powerpoint/2010/main" val="33733275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38</a:t>
            </a:fld>
            <a:endParaRPr lang="en-GB"/>
          </a:p>
        </p:txBody>
      </p:sp>
    </p:spTree>
    <p:extLst>
      <p:ext uri="{BB962C8B-B14F-4D97-AF65-F5344CB8AC3E}">
        <p14:creationId xmlns:p14="http://schemas.microsoft.com/office/powerpoint/2010/main" val="38401905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39</a:t>
            </a:fld>
            <a:endParaRPr lang="en-GB"/>
          </a:p>
        </p:txBody>
      </p:sp>
    </p:spTree>
    <p:extLst>
      <p:ext uri="{BB962C8B-B14F-4D97-AF65-F5344CB8AC3E}">
        <p14:creationId xmlns:p14="http://schemas.microsoft.com/office/powerpoint/2010/main" val="21756553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99" name="Google Shape;9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40</a:t>
            </a:fld>
            <a:endParaRPr/>
          </a:p>
        </p:txBody>
      </p:sp>
    </p:spTree>
    <p:extLst>
      <p:ext uri="{BB962C8B-B14F-4D97-AF65-F5344CB8AC3E}">
        <p14:creationId xmlns:p14="http://schemas.microsoft.com/office/powerpoint/2010/main" val="4029897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5</a:t>
            </a:fld>
            <a:endParaRPr lang="en-GB"/>
          </a:p>
        </p:txBody>
      </p:sp>
    </p:spTree>
    <p:extLst>
      <p:ext uri="{BB962C8B-B14F-4D97-AF65-F5344CB8AC3E}">
        <p14:creationId xmlns:p14="http://schemas.microsoft.com/office/powerpoint/2010/main" val="2092650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41</a:t>
            </a:fld>
            <a:endParaRPr lang="en-GB"/>
          </a:p>
        </p:txBody>
      </p:sp>
    </p:spTree>
    <p:extLst>
      <p:ext uri="{BB962C8B-B14F-4D97-AF65-F5344CB8AC3E}">
        <p14:creationId xmlns:p14="http://schemas.microsoft.com/office/powerpoint/2010/main" val="7082763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42</a:t>
            </a:fld>
            <a:endParaRPr lang="en-GB"/>
          </a:p>
        </p:txBody>
      </p:sp>
    </p:spTree>
    <p:extLst>
      <p:ext uri="{BB962C8B-B14F-4D97-AF65-F5344CB8AC3E}">
        <p14:creationId xmlns:p14="http://schemas.microsoft.com/office/powerpoint/2010/main" val="7416152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43</a:t>
            </a:fld>
            <a:endParaRPr lang="en-GB"/>
          </a:p>
        </p:txBody>
      </p:sp>
    </p:spTree>
    <p:extLst>
      <p:ext uri="{BB962C8B-B14F-4D97-AF65-F5344CB8AC3E}">
        <p14:creationId xmlns:p14="http://schemas.microsoft.com/office/powerpoint/2010/main" val="18059314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44</a:t>
            </a:fld>
            <a:endParaRPr lang="en-GB"/>
          </a:p>
        </p:txBody>
      </p:sp>
    </p:spTree>
    <p:extLst>
      <p:ext uri="{BB962C8B-B14F-4D97-AF65-F5344CB8AC3E}">
        <p14:creationId xmlns:p14="http://schemas.microsoft.com/office/powerpoint/2010/main" val="7806170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A4B4F7-39F4-405F-9791-41A75CDBDEF9}" type="slidenum">
              <a:rPr lang="en-GB" smtClean="0"/>
              <a:t>45</a:t>
            </a:fld>
            <a:endParaRPr lang="en-GB"/>
          </a:p>
        </p:txBody>
      </p:sp>
    </p:spTree>
    <p:extLst>
      <p:ext uri="{BB962C8B-B14F-4D97-AF65-F5344CB8AC3E}">
        <p14:creationId xmlns:p14="http://schemas.microsoft.com/office/powerpoint/2010/main" val="35816466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46</a:t>
            </a:fld>
            <a:endParaRPr lang="en-GB"/>
          </a:p>
        </p:txBody>
      </p:sp>
    </p:spTree>
    <p:extLst>
      <p:ext uri="{BB962C8B-B14F-4D97-AF65-F5344CB8AC3E}">
        <p14:creationId xmlns:p14="http://schemas.microsoft.com/office/powerpoint/2010/main" val="11565803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47</a:t>
            </a:fld>
            <a:endParaRPr lang="en-GB"/>
          </a:p>
        </p:txBody>
      </p:sp>
    </p:spTree>
    <p:extLst>
      <p:ext uri="{BB962C8B-B14F-4D97-AF65-F5344CB8AC3E}">
        <p14:creationId xmlns:p14="http://schemas.microsoft.com/office/powerpoint/2010/main" val="38453528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48</a:t>
            </a:fld>
            <a:endParaRPr lang="en-GB"/>
          </a:p>
        </p:txBody>
      </p:sp>
    </p:spTree>
    <p:extLst>
      <p:ext uri="{BB962C8B-B14F-4D97-AF65-F5344CB8AC3E}">
        <p14:creationId xmlns:p14="http://schemas.microsoft.com/office/powerpoint/2010/main" val="26509652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99" name="Google Shape;9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49</a:t>
            </a:fld>
            <a:endParaRPr/>
          </a:p>
        </p:txBody>
      </p:sp>
    </p:spTree>
    <p:extLst>
      <p:ext uri="{BB962C8B-B14F-4D97-AF65-F5344CB8AC3E}">
        <p14:creationId xmlns:p14="http://schemas.microsoft.com/office/powerpoint/2010/main" val="6604533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50</a:t>
            </a:fld>
            <a:endParaRPr lang="en-GB"/>
          </a:p>
        </p:txBody>
      </p:sp>
    </p:spTree>
    <p:extLst>
      <p:ext uri="{BB962C8B-B14F-4D97-AF65-F5344CB8AC3E}">
        <p14:creationId xmlns:p14="http://schemas.microsoft.com/office/powerpoint/2010/main" val="1339720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6</a:t>
            </a:fld>
            <a:endParaRPr lang="en-GB"/>
          </a:p>
        </p:txBody>
      </p:sp>
    </p:spTree>
    <p:extLst>
      <p:ext uri="{BB962C8B-B14F-4D97-AF65-F5344CB8AC3E}">
        <p14:creationId xmlns:p14="http://schemas.microsoft.com/office/powerpoint/2010/main" val="34510809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A4B4F7-39F4-405F-9791-41A75CDBDEF9}" type="slidenum">
              <a:rPr lang="en-GB" smtClean="0"/>
              <a:t>51</a:t>
            </a:fld>
            <a:endParaRPr lang="en-GB"/>
          </a:p>
        </p:txBody>
      </p:sp>
    </p:spTree>
    <p:extLst>
      <p:ext uri="{BB962C8B-B14F-4D97-AF65-F5344CB8AC3E}">
        <p14:creationId xmlns:p14="http://schemas.microsoft.com/office/powerpoint/2010/main" val="72987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52</a:t>
            </a:fld>
            <a:endParaRPr lang="en-GB"/>
          </a:p>
        </p:txBody>
      </p:sp>
    </p:spTree>
    <p:extLst>
      <p:ext uri="{BB962C8B-B14F-4D97-AF65-F5344CB8AC3E}">
        <p14:creationId xmlns:p14="http://schemas.microsoft.com/office/powerpoint/2010/main" val="14005107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99" name="Google Shape;9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54</a:t>
            </a:fld>
            <a:endParaRPr/>
          </a:p>
        </p:txBody>
      </p:sp>
    </p:spTree>
    <p:extLst>
      <p:ext uri="{BB962C8B-B14F-4D97-AF65-F5344CB8AC3E}">
        <p14:creationId xmlns:p14="http://schemas.microsoft.com/office/powerpoint/2010/main" val="2249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7</a:t>
            </a:fld>
            <a:endParaRPr lang="en-GB"/>
          </a:p>
        </p:txBody>
      </p:sp>
    </p:spTree>
    <p:extLst>
      <p:ext uri="{BB962C8B-B14F-4D97-AF65-F5344CB8AC3E}">
        <p14:creationId xmlns:p14="http://schemas.microsoft.com/office/powerpoint/2010/main" val="1645501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8</a:t>
            </a:fld>
            <a:endParaRPr lang="en-GB"/>
          </a:p>
        </p:txBody>
      </p:sp>
    </p:spTree>
    <p:extLst>
      <p:ext uri="{BB962C8B-B14F-4D97-AF65-F5344CB8AC3E}">
        <p14:creationId xmlns:p14="http://schemas.microsoft.com/office/powerpoint/2010/main" val="3117539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9</a:t>
            </a:fld>
            <a:endParaRPr lang="en-GB"/>
          </a:p>
        </p:txBody>
      </p:sp>
    </p:spTree>
    <p:extLst>
      <p:ext uri="{BB962C8B-B14F-4D97-AF65-F5344CB8AC3E}">
        <p14:creationId xmlns:p14="http://schemas.microsoft.com/office/powerpoint/2010/main" val="648877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4B4F7-39F4-405F-9791-41A75CDBDEF9}" type="slidenum">
              <a:rPr lang="en-GB" smtClean="0"/>
              <a:t>10</a:t>
            </a:fld>
            <a:endParaRPr lang="en-GB"/>
          </a:p>
        </p:txBody>
      </p:sp>
    </p:spTree>
    <p:extLst>
      <p:ext uri="{BB962C8B-B14F-4D97-AF65-F5344CB8AC3E}">
        <p14:creationId xmlns:p14="http://schemas.microsoft.com/office/powerpoint/2010/main" val="2103312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2" y="0"/>
            <a:ext cx="12192000" cy="6858000"/>
          </a:xfrm>
          <a:prstGeom prst="rect">
            <a:avLst/>
          </a:prstGeom>
        </p:spPr>
      </p:pic>
      <p:sp>
        <p:nvSpPr>
          <p:cNvPr id="16" name="Google Shape;16;p17"/>
          <p:cNvSpPr txBox="1">
            <a:spLocks noGrp="1"/>
          </p:cNvSpPr>
          <p:nvPr>
            <p:ph type="ctrTitle"/>
          </p:nvPr>
        </p:nvSpPr>
        <p:spPr>
          <a:xfrm>
            <a:off x="3349485" y="231015"/>
            <a:ext cx="8842513"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400" b="1">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3349486" y="4339705"/>
            <a:ext cx="8842513"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33" name="Google Shape;14;p16">
            <a:extLst>
              <a:ext uri="{FF2B5EF4-FFF2-40B4-BE49-F238E27FC236}">
                <a16:creationId xmlns:a16="http://schemas.microsoft.com/office/drawing/2014/main" id="{64325EB9-7A9F-5D44-A8E7-BAD9FA542A59}"/>
              </a:ext>
            </a:extLst>
          </p:cNvPr>
          <p:cNvSpPr txBox="1">
            <a:spLocks/>
          </p:cNvSpPr>
          <p:nvPr userDrawn="1"/>
        </p:nvSpPr>
        <p:spPr>
          <a:xfrm>
            <a:off x="11539331" y="365125"/>
            <a:ext cx="430694"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b="1" i="0" smtClean="0">
                <a:latin typeface="Arial" panose="020B0604020202020204" pitchFamily="34" charset="0"/>
                <a:ea typeface="Open Sans" panose="020B0606030504020204" pitchFamily="34" charset="0"/>
                <a:cs typeface="Arial" panose="020B0604020202020204" pitchFamily="34" charset="0"/>
              </a:rPr>
              <a:pPr/>
              <a:t>‹#›</a:t>
            </a:fld>
            <a:endParaRPr lang="sv-SE" b="1" i="0" dirty="0">
              <a:latin typeface="Arial" panose="020B0604020202020204" pitchFamily="34" charset="0"/>
              <a:ea typeface="Open Sans" panose="020B0606030504020204" pitchFamily="34" charset="0"/>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reserve="1">
  <p:cSld name="1_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20"/>
          <p:cNvSpPr txBox="1">
            <a:spLocks noGrp="1"/>
          </p:cNvSpPr>
          <p:nvPr>
            <p:ph type="body" idx="1"/>
          </p:nvPr>
        </p:nvSpPr>
        <p:spPr>
          <a:xfrm>
            <a:off x="838200" y="1231900"/>
            <a:ext cx="5181600" cy="4945063"/>
          </a:xfrm>
          <a:prstGeom prst="rect">
            <a:avLst/>
          </a:prstGeom>
          <a:noFill/>
          <a:ln>
            <a:noFill/>
          </a:ln>
        </p:spPr>
        <p:txBody>
          <a:bodyPr spcFirstLastPara="1" wrap="square" lIns="91425" tIns="45700" rIns="91425" bIns="45700" anchor="t" anchorCtr="0">
            <a:normAutofit/>
          </a:bodyPr>
          <a:lstStyle>
            <a:lvl1pPr marL="457200" lvl="0" indent="-342000" algn="l">
              <a:lnSpc>
                <a:spcPct val="90000"/>
              </a:lnSpc>
              <a:spcBef>
                <a:spcPts val="1000"/>
              </a:spcBef>
              <a:spcAft>
                <a:spcPts val="0"/>
              </a:spcAft>
              <a:buClr>
                <a:schemeClr val="dk1"/>
              </a:buClr>
              <a:buSzPts val="2400"/>
              <a:buChar char="•"/>
              <a:defRPr sz="240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20"/>
          <p:cNvSpPr txBox="1">
            <a:spLocks noGrp="1"/>
          </p:cNvSpPr>
          <p:nvPr>
            <p:ph type="body" idx="2"/>
          </p:nvPr>
        </p:nvSpPr>
        <p:spPr>
          <a:xfrm>
            <a:off x="6172200" y="1231900"/>
            <a:ext cx="5181600" cy="494506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 name="Google Shape;14;p16">
            <a:extLst>
              <a:ext uri="{FF2B5EF4-FFF2-40B4-BE49-F238E27FC236}">
                <a16:creationId xmlns:a16="http://schemas.microsoft.com/office/drawing/2014/main" id="{D1964A5A-F506-D74D-A324-3E2A76E307A3}"/>
              </a:ext>
            </a:extLst>
          </p:cNvPr>
          <p:cNvSpPr txBox="1">
            <a:spLocks/>
          </p:cNvSpPr>
          <p:nvPr userDrawn="1"/>
        </p:nvSpPr>
        <p:spPr>
          <a:xfrm>
            <a:off x="11539331" y="365125"/>
            <a:ext cx="430694"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b="1" smtClean="0">
                <a:latin typeface="Arial" panose="020B0604020202020204" pitchFamily="34" charset="0"/>
                <a:cs typeface="Arial" panose="020B0604020202020204" pitchFamily="34" charset="0"/>
              </a:rPr>
              <a:pPr/>
              <a:t>‹#›</a:t>
            </a:fld>
            <a:endParaRPr lang="sv-S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1416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Helvetica Neue"/>
              <a:buNone/>
              <a:defRPr sz="3400" b="1">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36000000" algn="l">
              <a:lnSpc>
                <a:spcPct val="90000"/>
              </a:lnSpc>
              <a:spcBef>
                <a:spcPts val="1000"/>
              </a:spcBef>
              <a:spcAft>
                <a:spcPts val="0"/>
              </a:spcAft>
              <a:buClr>
                <a:srgbClr val="888888"/>
              </a:buClr>
              <a:buSzPts val="2400"/>
              <a:buNone/>
              <a:defRPr sz="2400">
                <a:solidFill>
                  <a:srgbClr val="888888"/>
                </a:solidFill>
                <a:latin typeface="Arial" panose="020B0604020202020204" pitchFamily="34" charset="0"/>
                <a:ea typeface="Helvetica Neue"/>
                <a:cs typeface="Arial" panose="020B0604020202020204" pitchFamily="34" charset="0"/>
                <a:sym typeface="Helvetica Neue"/>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7" name="Google Shape;14;p16">
            <a:extLst>
              <a:ext uri="{FF2B5EF4-FFF2-40B4-BE49-F238E27FC236}">
                <a16:creationId xmlns:a16="http://schemas.microsoft.com/office/drawing/2014/main" id="{2D54D414-8A28-7543-99A7-6988CD1796C7}"/>
              </a:ext>
            </a:extLst>
          </p:cNvPr>
          <p:cNvSpPr txBox="1">
            <a:spLocks/>
          </p:cNvSpPr>
          <p:nvPr userDrawn="1"/>
        </p:nvSpPr>
        <p:spPr>
          <a:xfrm>
            <a:off x="11539331" y="365125"/>
            <a:ext cx="430694"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b="1" smtClean="0">
                <a:latin typeface="Arial" panose="020B0604020202020204" pitchFamily="34" charset="0"/>
                <a:cs typeface="Arial" panose="020B0604020202020204" pitchFamily="34" charset="0"/>
              </a:rPr>
              <a:pPr/>
              <a:t>‹#›</a:t>
            </a:fld>
            <a:endParaRPr lang="sv-SE" b="1" dirty="0">
              <a:latin typeface="Arial" panose="020B0604020202020204" pitchFamily="34" charset="0"/>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1"/>
          <p:cNvSpPr txBox="1">
            <a:spLocks noGrp="1"/>
          </p:cNvSpPr>
          <p:nvPr>
            <p:ph type="title"/>
          </p:nvPr>
        </p:nvSpPr>
        <p:spPr>
          <a:xfrm>
            <a:off x="839788" y="1"/>
            <a:ext cx="10515600" cy="10738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4" name="Google Shape;54;p21"/>
          <p:cNvSpPr txBox="1">
            <a:spLocks noGrp="1"/>
          </p:cNvSpPr>
          <p:nvPr>
            <p:ph type="body" idx="1"/>
          </p:nvPr>
        </p:nvSpPr>
        <p:spPr>
          <a:xfrm>
            <a:off x="839788" y="1231900"/>
            <a:ext cx="5157787" cy="4492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b="1">
                <a:latin typeface="Arial" panose="020B0604020202020204" pitchFamily="34" charset="0"/>
                <a:ea typeface="Helvetica Neue"/>
                <a:cs typeface="Arial" panose="020B0604020202020204" pitchFamily="34" charset="0"/>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5" name="Google Shape;55;p21"/>
          <p:cNvSpPr txBox="1">
            <a:spLocks noGrp="1"/>
          </p:cNvSpPr>
          <p:nvPr>
            <p:ph type="body" idx="2"/>
          </p:nvPr>
        </p:nvSpPr>
        <p:spPr>
          <a:xfrm>
            <a:off x="839788" y="1912088"/>
            <a:ext cx="5157787" cy="4277575"/>
          </a:xfrm>
          <a:prstGeom prst="rect">
            <a:avLst/>
          </a:prstGeom>
          <a:noFill/>
          <a:ln>
            <a:noFill/>
          </a:ln>
        </p:spPr>
        <p:txBody>
          <a:bodyPr spcFirstLastPara="1" wrap="square" lIns="91425" tIns="45700" rIns="91425" bIns="45700" anchor="t" anchorCtr="0">
            <a:normAutofit/>
          </a:bodyPr>
          <a:lstStyle>
            <a:lvl1pPr marL="457200" lvl="0" indent="-342000" algn="l">
              <a:lnSpc>
                <a:spcPct val="90000"/>
              </a:lnSpc>
              <a:spcBef>
                <a:spcPts val="1000"/>
              </a:spcBef>
              <a:spcAft>
                <a:spcPts val="0"/>
              </a:spcAft>
              <a:buClr>
                <a:schemeClr val="dk1"/>
              </a:buClr>
              <a:buSzPts val="2400"/>
              <a:buChar char="•"/>
              <a:defRPr sz="240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6" name="Google Shape;56;p21"/>
          <p:cNvSpPr txBox="1">
            <a:spLocks noGrp="1"/>
          </p:cNvSpPr>
          <p:nvPr>
            <p:ph type="body" idx="3"/>
          </p:nvPr>
        </p:nvSpPr>
        <p:spPr>
          <a:xfrm>
            <a:off x="6172200" y="1231900"/>
            <a:ext cx="5183188" cy="4492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b="1">
                <a:latin typeface="Arial" panose="020B0604020202020204" pitchFamily="34" charset="0"/>
                <a:ea typeface="Helvetica Neue"/>
                <a:cs typeface="Arial" panose="020B0604020202020204" pitchFamily="34" charset="0"/>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7" name="Google Shape;57;p21"/>
          <p:cNvSpPr txBox="1">
            <a:spLocks noGrp="1"/>
          </p:cNvSpPr>
          <p:nvPr>
            <p:ph type="body" idx="4"/>
          </p:nvPr>
        </p:nvSpPr>
        <p:spPr>
          <a:xfrm>
            <a:off x="6172200" y="1912088"/>
            <a:ext cx="5183188" cy="4277575"/>
          </a:xfrm>
          <a:prstGeom prst="rect">
            <a:avLst/>
          </a:prstGeom>
          <a:noFill/>
          <a:ln>
            <a:noFill/>
          </a:ln>
        </p:spPr>
        <p:txBody>
          <a:bodyPr spcFirstLastPara="1" wrap="square" lIns="91425" tIns="45700" rIns="91425" bIns="45700" anchor="t" anchorCtr="0">
            <a:normAutofit/>
          </a:bodyPr>
          <a:lstStyle>
            <a:lvl1pPr marL="457200" lvl="0" indent="-342000" algn="l">
              <a:lnSpc>
                <a:spcPct val="90000"/>
              </a:lnSpc>
              <a:spcBef>
                <a:spcPts val="1000"/>
              </a:spcBef>
              <a:spcAft>
                <a:spcPts val="0"/>
              </a:spcAft>
              <a:buClr>
                <a:schemeClr val="dk1"/>
              </a:buClr>
              <a:buSzPts val="2400"/>
              <a:buChar char="•"/>
              <a:defRPr sz="240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 name="Google Shape;14;p16">
            <a:extLst>
              <a:ext uri="{FF2B5EF4-FFF2-40B4-BE49-F238E27FC236}">
                <a16:creationId xmlns:a16="http://schemas.microsoft.com/office/drawing/2014/main" id="{64400322-694A-B44F-B760-D8D00F341EDC}"/>
              </a:ext>
            </a:extLst>
          </p:cNvPr>
          <p:cNvSpPr txBox="1">
            <a:spLocks/>
          </p:cNvSpPr>
          <p:nvPr userDrawn="1"/>
        </p:nvSpPr>
        <p:spPr>
          <a:xfrm>
            <a:off x="11539331" y="365125"/>
            <a:ext cx="430694"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b="1" smtClean="0">
                <a:latin typeface="Arial" panose="020B0604020202020204" pitchFamily="34" charset="0"/>
                <a:cs typeface="Arial" panose="020B0604020202020204" pitchFamily="34" charset="0"/>
              </a:rPr>
              <a:pPr/>
              <a:t>‹#›</a:t>
            </a:fld>
            <a:endParaRPr lang="sv-SE" b="1" dirty="0">
              <a:latin typeface="Arial" panose="020B0604020202020204" pitchFamily="34" charset="0"/>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8200" y="1"/>
            <a:ext cx="10515600" cy="10738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 name="Google Shape;14;p16">
            <a:extLst>
              <a:ext uri="{FF2B5EF4-FFF2-40B4-BE49-F238E27FC236}">
                <a16:creationId xmlns:a16="http://schemas.microsoft.com/office/drawing/2014/main" id="{9C199DDA-2814-1E4E-A1C4-FD5997CB79DD}"/>
              </a:ext>
            </a:extLst>
          </p:cNvPr>
          <p:cNvSpPr txBox="1">
            <a:spLocks/>
          </p:cNvSpPr>
          <p:nvPr userDrawn="1"/>
        </p:nvSpPr>
        <p:spPr>
          <a:xfrm>
            <a:off x="11539331" y="365125"/>
            <a:ext cx="430694"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b="1" smtClean="0">
                <a:latin typeface="Arial" panose="020B0604020202020204" pitchFamily="34" charset="0"/>
                <a:cs typeface="Arial" panose="020B0604020202020204" pitchFamily="34" charset="0"/>
              </a:rPr>
              <a:pPr/>
              <a:t>‹#›</a:t>
            </a:fld>
            <a:endParaRPr lang="sv-SE" b="1" dirty="0">
              <a:latin typeface="Arial" panose="020B0604020202020204" pitchFamily="34" charset="0"/>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5" name="Google Shape;14;p16">
            <a:extLst>
              <a:ext uri="{FF2B5EF4-FFF2-40B4-BE49-F238E27FC236}">
                <a16:creationId xmlns:a16="http://schemas.microsoft.com/office/drawing/2014/main" id="{A6DBC896-FC49-E540-A5D9-2E5902EE99B3}"/>
              </a:ext>
            </a:extLst>
          </p:cNvPr>
          <p:cNvSpPr txBox="1">
            <a:spLocks/>
          </p:cNvSpPr>
          <p:nvPr userDrawn="1"/>
        </p:nvSpPr>
        <p:spPr>
          <a:xfrm>
            <a:off x="11539331" y="365125"/>
            <a:ext cx="430694"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b="1" smtClean="0">
                <a:latin typeface="Arial" panose="020B0604020202020204" pitchFamily="34" charset="0"/>
                <a:cs typeface="Arial" panose="020B0604020202020204" pitchFamily="34" charset="0"/>
              </a:rPr>
              <a:pPr/>
              <a:t>‹#›</a:t>
            </a:fld>
            <a:endParaRPr lang="sv-SE" b="1" dirty="0">
              <a:latin typeface="Arial" panose="020B0604020202020204" pitchFamily="34" charset="0"/>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24"/>
          <p:cNvSpPr txBox="1">
            <a:spLocks noGrp="1"/>
          </p:cNvSpPr>
          <p:nvPr>
            <p:ph type="title"/>
          </p:nvPr>
        </p:nvSpPr>
        <p:spPr>
          <a:xfrm>
            <a:off x="839788" y="0"/>
            <a:ext cx="3932237"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Helvetica Neue"/>
              <a:buNone/>
              <a:defRPr sz="240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24"/>
          <p:cNvSpPr txBox="1">
            <a:spLocks noGrp="1"/>
          </p:cNvSpPr>
          <p:nvPr>
            <p:ph type="body" idx="1"/>
          </p:nvPr>
        </p:nvSpPr>
        <p:spPr>
          <a:xfrm>
            <a:off x="5183188" y="1223962"/>
            <a:ext cx="6172200" cy="4637088"/>
          </a:xfrm>
          <a:prstGeom prst="rect">
            <a:avLst/>
          </a:prstGeom>
          <a:noFill/>
          <a:ln>
            <a:noFill/>
          </a:ln>
        </p:spPr>
        <p:txBody>
          <a:bodyPr spcFirstLastPara="1" wrap="square" lIns="91425" tIns="45700" rIns="91425" bIns="45700" anchor="t" anchorCtr="0">
            <a:normAutofit/>
          </a:bodyPr>
          <a:lstStyle>
            <a:lvl1pPr marL="457200" lvl="0" indent="-342000" algn="l">
              <a:lnSpc>
                <a:spcPct val="90000"/>
              </a:lnSpc>
              <a:spcBef>
                <a:spcPts val="1000"/>
              </a:spcBef>
              <a:spcAft>
                <a:spcPts val="0"/>
              </a:spcAft>
              <a:buClr>
                <a:schemeClr val="dk1"/>
              </a:buClr>
              <a:buSzPct val="100000"/>
              <a:buChar char="•"/>
              <a:defRPr sz="2000">
                <a:latin typeface="Arial" panose="020B0604020202020204" pitchFamily="34" charset="0"/>
                <a:ea typeface="Helvetica Neue"/>
                <a:cs typeface="Arial" panose="020B0604020202020204" pitchFamily="34" charset="0"/>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381000" algn="l">
              <a:lnSpc>
                <a:spcPct val="90000"/>
              </a:lnSpc>
              <a:spcBef>
                <a:spcPts val="500"/>
              </a:spcBef>
              <a:spcAft>
                <a:spcPts val="0"/>
              </a:spcAft>
              <a:buClr>
                <a:schemeClr val="dk1"/>
              </a:buClr>
              <a:buSzPts val="2400"/>
              <a:buChar char="•"/>
              <a:defRPr sz="2400">
                <a:latin typeface="Helvetica Neue"/>
                <a:ea typeface="Helvetica Neue"/>
                <a:cs typeface="Helvetica Neue"/>
                <a:sym typeface="Helvetica Neue"/>
              </a:defRPr>
            </a:lvl3pPr>
            <a:lvl4pPr marL="1828800" lvl="3"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4pPr>
            <a:lvl5pPr marL="2286000" lvl="4"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73" name="Google Shape;73;p24"/>
          <p:cNvSpPr txBox="1">
            <a:spLocks noGrp="1"/>
          </p:cNvSpPr>
          <p:nvPr>
            <p:ph type="body" idx="2"/>
          </p:nvPr>
        </p:nvSpPr>
        <p:spPr>
          <a:xfrm>
            <a:off x="839788" y="1231900"/>
            <a:ext cx="3932237" cy="4637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panose="020B0604020202020204" pitchFamily="34" charset="0"/>
                <a:ea typeface="Helvetica Neue"/>
                <a:cs typeface="Arial" panose="020B0604020202020204" pitchFamily="34" charset="0"/>
                <a:sym typeface="Helvetica Neue"/>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8" name="Google Shape;14;p16">
            <a:extLst>
              <a:ext uri="{FF2B5EF4-FFF2-40B4-BE49-F238E27FC236}">
                <a16:creationId xmlns:a16="http://schemas.microsoft.com/office/drawing/2014/main" id="{2C7D06E9-3DC8-D446-908F-6A8676CD1053}"/>
              </a:ext>
            </a:extLst>
          </p:cNvPr>
          <p:cNvSpPr txBox="1">
            <a:spLocks/>
          </p:cNvSpPr>
          <p:nvPr userDrawn="1"/>
        </p:nvSpPr>
        <p:spPr>
          <a:xfrm>
            <a:off x="11539331" y="365125"/>
            <a:ext cx="430694"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b="1" smtClean="0">
                <a:latin typeface="Arial" panose="020B0604020202020204" pitchFamily="34" charset="0"/>
                <a:cs typeface="Arial" panose="020B0604020202020204" pitchFamily="34" charset="0"/>
              </a:rPr>
              <a:pPr/>
              <a:t>‹#›</a:t>
            </a:fld>
            <a:endParaRPr lang="sv-SE" b="1" dirty="0">
              <a:latin typeface="Arial" panose="020B0604020202020204" pitchFamily="34" charset="0"/>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25"/>
          <p:cNvSpPr txBox="1">
            <a:spLocks noGrp="1"/>
          </p:cNvSpPr>
          <p:nvPr>
            <p:ph type="title"/>
          </p:nvPr>
        </p:nvSpPr>
        <p:spPr>
          <a:xfrm>
            <a:off x="836612" y="0"/>
            <a:ext cx="3935413"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Helvetica Neue"/>
              <a:buNone/>
              <a:defRPr sz="240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2400" b="0" i="0" u="none" strike="noStrike" cap="none">
                <a:solidFill>
                  <a:schemeClr val="dk1"/>
                </a:solidFill>
                <a:latin typeface="Arial" panose="020B0604020202020204" pitchFamily="34" charset="0"/>
                <a:ea typeface="Helvetica Neue"/>
                <a:cs typeface="Arial" panose="020B0604020202020204" pitchFamily="34" charset="0"/>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80" name="Google Shape;80;p25"/>
          <p:cNvSpPr txBox="1">
            <a:spLocks noGrp="1"/>
          </p:cNvSpPr>
          <p:nvPr>
            <p:ph type="body" idx="1"/>
          </p:nvPr>
        </p:nvSpPr>
        <p:spPr>
          <a:xfrm>
            <a:off x="836612" y="1231900"/>
            <a:ext cx="3935413" cy="4637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panose="020B0604020202020204" pitchFamily="34" charset="0"/>
                <a:ea typeface="Helvetica Neue"/>
                <a:cs typeface="Arial" panose="020B0604020202020204" pitchFamily="34" charset="0"/>
                <a:sym typeface="Helvetica Neue"/>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8" name="Google Shape;14;p16">
            <a:extLst>
              <a:ext uri="{FF2B5EF4-FFF2-40B4-BE49-F238E27FC236}">
                <a16:creationId xmlns:a16="http://schemas.microsoft.com/office/drawing/2014/main" id="{A764ED5C-5727-5543-B5D1-43A8A42DF225}"/>
              </a:ext>
            </a:extLst>
          </p:cNvPr>
          <p:cNvSpPr txBox="1">
            <a:spLocks/>
          </p:cNvSpPr>
          <p:nvPr userDrawn="1"/>
        </p:nvSpPr>
        <p:spPr>
          <a:xfrm>
            <a:off x="11539331" y="365125"/>
            <a:ext cx="430694"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b="1" smtClean="0"/>
              <a:pPr/>
              <a:t>‹#›</a:t>
            </a:fld>
            <a:endParaRPr lang="sv-SE" b="1"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A653CE95-8B3D-B914-BB9C-ED0F1446B0B1}"/>
              </a:ext>
            </a:extLst>
          </p:cNvPr>
          <p:cNvPicPr>
            <a:picLocks noChangeAspect="1"/>
          </p:cNvPicPr>
          <p:nvPr userDrawn="1"/>
        </p:nvPicPr>
        <p:blipFill>
          <a:blip r:embed="rId10"/>
          <a:srcRect/>
          <a:stretch/>
        </p:blipFill>
        <p:spPr>
          <a:xfrm>
            <a:off x="0" y="0"/>
            <a:ext cx="12192000" cy="6858000"/>
          </a:xfrm>
          <a:prstGeom prst="rect">
            <a:avLst/>
          </a:prstGeom>
        </p:spPr>
      </p:pic>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Helvetica Neue"/>
              <a:buNone/>
              <a:defRPr sz="40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dirty="0"/>
              <a:t> </a:t>
            </a:r>
            <a:endParaRPr dirty="0"/>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6"/>
          <p:cNvSpPr txBox="1">
            <a:spLocks noGrp="1"/>
          </p:cNvSpPr>
          <p:nvPr>
            <p:ph type="sldNum" idx="12"/>
          </p:nvPr>
        </p:nvSpPr>
        <p:spPr>
          <a:xfrm>
            <a:off x="11539331" y="365125"/>
            <a:ext cx="430694"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rgbClr val="7F7F7F"/>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Tree>
  </p:cSld>
  <p:clrMap bg1="lt1" tx1="dk1" bg2="dk2" tx2="lt2" accent1="accent1" accent2="accent2" accent3="accent3" accent4="accent4" accent5="accent5" accent6="accent6" hlink="hlink" folHlink="folHlink"/>
  <p:sldLayoutIdLst>
    <p:sldLayoutId id="2147483649" r:id="rId1"/>
    <p:sldLayoutId id="2147483660" r:id="rId2"/>
    <p:sldLayoutId id="2147483652"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panose="020B0604020202020204" pitchFamily="34" charset="0"/>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elvetica" pitchFamily="2" charset="0"/>
          <a:ea typeface="Helvetica"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chart" Target="../charts/char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7.tmp"/></Relationships>
</file>

<file path=ppt/slides/_rels/slide1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9.tmp"/></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1.tm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2.emf"/><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chart" Target="../charts/chart3.xml"/></Relationships>
</file>

<file path=ppt/slides/_rels/slide51.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chart" Target="../charts/char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
          <p:cNvSpPr txBox="1"/>
          <p:nvPr/>
        </p:nvSpPr>
        <p:spPr>
          <a:xfrm>
            <a:off x="3352822" y="4225159"/>
            <a:ext cx="8837342" cy="176573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1200"/>
              </a:spcAft>
              <a:buClr>
                <a:srgbClr val="000000"/>
              </a:buClr>
              <a:buSzPts val="2400"/>
              <a:buFont typeface="Arial"/>
              <a:buNone/>
            </a:pPr>
            <a:r>
              <a:rPr lang="en-GB" sz="2400" b="1" dirty="0">
                <a:solidFill>
                  <a:schemeClr val="tx1"/>
                </a:solidFill>
                <a:latin typeface="+mj-lt"/>
              </a:rPr>
              <a:t>Energy Modelling Platform Global (EMP-G) 2024</a:t>
            </a:r>
            <a:endParaRPr lang="en-GB" sz="2400" b="0" i="0" u="none" strike="noStrike" cap="none" dirty="0">
              <a:solidFill>
                <a:srgbClr val="0C0C0C"/>
              </a:solidFill>
              <a:latin typeface="Helvetica Neue"/>
              <a:ea typeface="Helvetica Neue"/>
              <a:cs typeface="Helvetica Neue"/>
              <a:sym typeface="Helvetica Neue"/>
            </a:endParaRPr>
          </a:p>
          <a:p>
            <a:pPr lvl="0" algn="ctr">
              <a:buSzPts val="2400"/>
            </a:pPr>
            <a:r>
              <a:rPr lang="en-GB" sz="2000" dirty="0">
                <a:solidFill>
                  <a:srgbClr val="0C0C0C"/>
                </a:solidFill>
                <a:latin typeface="Helvetica Neue"/>
                <a:ea typeface="Helvetica Neue"/>
                <a:cs typeface="Helvetica Neue"/>
                <a:sym typeface="Helvetica Neue"/>
              </a:rPr>
              <a:t>7</a:t>
            </a:r>
            <a:r>
              <a:rPr lang="en-GB" sz="2000" baseline="30000" dirty="0">
                <a:solidFill>
                  <a:srgbClr val="0C0C0C"/>
                </a:solidFill>
                <a:latin typeface="Helvetica Neue"/>
                <a:ea typeface="Helvetica Neue"/>
                <a:cs typeface="Helvetica Neue"/>
                <a:sym typeface="Helvetica Neue"/>
              </a:rPr>
              <a:t>th</a:t>
            </a:r>
            <a:r>
              <a:rPr lang="en-GB" sz="2000" dirty="0">
                <a:solidFill>
                  <a:srgbClr val="0C0C0C"/>
                </a:solidFill>
                <a:latin typeface="Helvetica Neue"/>
                <a:ea typeface="Helvetica Neue"/>
                <a:cs typeface="Helvetica Neue"/>
                <a:sym typeface="Helvetica Neue"/>
              </a:rPr>
              <a:t> </a:t>
            </a:r>
            <a:r>
              <a:rPr lang="en-GB" sz="2000" b="0" i="0" u="none" strike="noStrike" cap="none" dirty="0">
                <a:solidFill>
                  <a:srgbClr val="0C0C0C"/>
                </a:solidFill>
                <a:latin typeface="Helvetica Neue"/>
                <a:ea typeface="Helvetica Neue"/>
                <a:cs typeface="Helvetica Neue"/>
                <a:sym typeface="Helvetica Neue"/>
              </a:rPr>
              <a:t> August 2024</a:t>
            </a:r>
          </a:p>
        </p:txBody>
      </p:sp>
      <p:sp>
        <p:nvSpPr>
          <p:cNvPr id="101" name="Google Shape;101;p1"/>
          <p:cNvSpPr txBox="1">
            <a:spLocks noGrp="1"/>
          </p:cNvSpPr>
          <p:nvPr>
            <p:ph type="ctrTitle"/>
          </p:nvPr>
        </p:nvSpPr>
        <p:spPr>
          <a:xfrm>
            <a:off x="3349485" y="231015"/>
            <a:ext cx="8842513" cy="2387600"/>
          </a:xfrm>
          <a:noFill/>
          <a:ln>
            <a:noFill/>
          </a:ln>
        </p:spPr>
        <p:txBody>
          <a:bodyPr spcFirstLastPara="1" wrap="square" lIns="91425" tIns="45700" rIns="91425" bIns="45700" anchor="b" anchorCtr="0">
            <a:noAutofit/>
          </a:bodyPr>
          <a:lstStyle/>
          <a:p>
            <a:pPr lvl="0"/>
            <a:r>
              <a:rPr lang="sv-SE" b="1" i="0" u="none" strike="noStrike" dirty="0">
                <a:solidFill>
                  <a:srgbClr val="000000"/>
                </a:solidFill>
                <a:effectLst/>
                <a:latin typeface="Helvetica Neue"/>
              </a:rPr>
              <a:t>MAED: Transport </a:t>
            </a:r>
            <a:r>
              <a:rPr lang="sv-SE" dirty="0">
                <a:solidFill>
                  <a:srgbClr val="000000"/>
                </a:solidFill>
                <a:latin typeface="Helvetica Neue"/>
              </a:rPr>
              <a:t>s</a:t>
            </a:r>
            <a:r>
              <a:rPr lang="sv-SE" b="1" i="0" u="none" strike="noStrike" dirty="0">
                <a:solidFill>
                  <a:srgbClr val="000000"/>
                </a:solidFill>
                <a:effectLst/>
                <a:latin typeface="Helvetica Neue"/>
              </a:rPr>
              <a:t>ector </a:t>
            </a:r>
            <a:r>
              <a:rPr lang="sv-SE" dirty="0">
                <a:solidFill>
                  <a:srgbClr val="000000"/>
                </a:solidFill>
                <a:latin typeface="Helvetica Neue"/>
              </a:rPr>
              <a:t>m</a:t>
            </a:r>
            <a:r>
              <a:rPr lang="sv-SE" b="1" i="0" u="none" strike="noStrike" dirty="0">
                <a:solidFill>
                  <a:srgbClr val="000000"/>
                </a:solidFill>
                <a:effectLst/>
                <a:latin typeface="Helvetica Neue"/>
              </a:rPr>
              <a:t>odelling</a:t>
            </a:r>
            <a:endParaRPr lang="sv-SE" dirty="0"/>
          </a:p>
        </p:txBody>
      </p:sp>
      <p:sp>
        <p:nvSpPr>
          <p:cNvPr id="103" name="Google Shape;103;p1"/>
          <p:cNvSpPr txBox="1"/>
          <p:nvPr/>
        </p:nvSpPr>
        <p:spPr>
          <a:xfrm>
            <a:off x="6096000" y="2632841"/>
            <a:ext cx="2746792" cy="92486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595959"/>
              </a:buClr>
              <a:buSzPts val="6000"/>
              <a:buFont typeface="Helvetica Neue"/>
              <a:buNone/>
            </a:pPr>
            <a:r>
              <a:rPr lang="sv-SE" sz="2000" i="1" dirty="0">
                <a:solidFill>
                  <a:srgbClr val="595959"/>
                </a:solidFill>
                <a:latin typeface="Helvetica Light Oblique" panose="020B0403020202020204"/>
              </a:rPr>
              <a:t>Week</a:t>
            </a:r>
            <a:r>
              <a:rPr lang="sv-SE" sz="2000" b="0" i="1" u="none" strike="noStrike" dirty="0">
                <a:solidFill>
                  <a:srgbClr val="595959"/>
                </a:solidFill>
                <a:effectLst/>
                <a:latin typeface="Helvetica Light Oblique" panose="020B0403020202020204"/>
              </a:rPr>
              <a:t> 1  – D</a:t>
            </a:r>
            <a:r>
              <a:rPr lang="sv-SE" sz="2000" i="1" dirty="0">
                <a:solidFill>
                  <a:srgbClr val="595959"/>
                </a:solidFill>
                <a:latin typeface="Helvetica Light Oblique" panose="020B0403020202020204"/>
              </a:rPr>
              <a:t>ay</a:t>
            </a:r>
            <a:r>
              <a:rPr lang="sv-SE" sz="2000" b="0" i="1" u="none" strike="noStrike" dirty="0">
                <a:solidFill>
                  <a:srgbClr val="595959"/>
                </a:solidFill>
                <a:effectLst/>
                <a:latin typeface="Helvetica Light Oblique" panose="020B0403020202020204"/>
              </a:rPr>
              <a:t> 3</a:t>
            </a:r>
            <a:endParaRPr lang="sv-SE" sz="1600" i="1" u="none" strike="noStrike" cap="none" dirty="0">
              <a:solidFill>
                <a:schemeClr val="dk1"/>
              </a:solidFill>
              <a:latin typeface="Helvetica Light Oblique" panose="020B0403020202020204" pitchFamily="34" charset="0"/>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1849"/>
            <a:ext cx="10904538" cy="1135063"/>
          </a:xfrm>
        </p:spPr>
        <p:txBody>
          <a:bodyPr vert="horz" lIns="91440" tIns="45720" rIns="91440" bIns="45720" rtlCol="0" anchor="ctr">
            <a:normAutofit/>
          </a:bodyPr>
          <a:lstStyle/>
          <a:p>
            <a:r>
              <a:rPr lang="en-GB" sz="4800" b="1" dirty="0"/>
              <a:t>Equations: Transport</a:t>
            </a:r>
          </a:p>
        </p:txBody>
      </p:sp>
      <p:sp>
        <p:nvSpPr>
          <p:cNvPr id="43" name="Content Placeholder 2">
            <a:extLst>
              <a:ext uri="{FF2B5EF4-FFF2-40B4-BE49-F238E27FC236}">
                <a16:creationId xmlns:a16="http://schemas.microsoft.com/office/drawing/2014/main" id="{7B1F73A5-7B53-4E55-BC71-126C6A51367B}"/>
              </a:ext>
            </a:extLst>
          </p:cNvPr>
          <p:cNvSpPr>
            <a:spLocks noGrp="1"/>
          </p:cNvSpPr>
          <p:nvPr>
            <p:ph idx="4294967295"/>
          </p:nvPr>
        </p:nvSpPr>
        <p:spPr>
          <a:xfrm>
            <a:off x="876000" y="4365625"/>
            <a:ext cx="10440000" cy="1676400"/>
          </a:xfrm>
        </p:spPr>
        <p:txBody>
          <a:bodyPr>
            <a:normAutofit/>
          </a:bodyPr>
          <a:lstStyle/>
          <a:p>
            <a:pPr marL="342900" indent="-342900"/>
            <a:r>
              <a:rPr lang="en-GB" dirty="0"/>
              <a:t>Final energy demand is calculated for each transport mode using the previously defined parameters: </a:t>
            </a:r>
          </a:p>
          <a:p>
            <a:pPr marL="800100" lvl="1" indent="-342900"/>
            <a:r>
              <a:rPr lang="en-GB" dirty="0"/>
              <a:t>The energy intensity of the mode, energy/p-km</a:t>
            </a:r>
          </a:p>
          <a:p>
            <a:pPr marL="800100" lvl="1" indent="-342900"/>
            <a:r>
              <a:rPr lang="en-GB" dirty="0"/>
              <a:t>The activity of the mode, </a:t>
            </a:r>
            <a:r>
              <a:rPr lang="en-GB" sz="2000" dirty="0">
                <a:solidFill>
                  <a:schemeClr val="tx1"/>
                </a:solidFill>
              </a:rPr>
              <a:t>10</a:t>
            </a:r>
            <a:r>
              <a:rPr lang="en-GB" sz="2000" baseline="30000" dirty="0">
                <a:solidFill>
                  <a:schemeClr val="tx1"/>
                </a:solidFill>
              </a:rPr>
              <a:t>9</a:t>
            </a:r>
            <a:r>
              <a:rPr lang="en-GB" sz="2000" dirty="0">
                <a:solidFill>
                  <a:schemeClr val="tx1"/>
                </a:solidFill>
              </a:rPr>
              <a:t> p-km</a:t>
            </a:r>
          </a:p>
          <a:p>
            <a:pPr marL="800100" lvl="1" indent="-342900"/>
            <a:endParaRPr lang="en-GB" dirty="0"/>
          </a:p>
        </p:txBody>
      </p:sp>
      <p:sp>
        <p:nvSpPr>
          <p:cNvPr id="8" name="TextBox 7">
            <a:extLst>
              <a:ext uri="{FF2B5EF4-FFF2-40B4-BE49-F238E27FC236}">
                <a16:creationId xmlns:a16="http://schemas.microsoft.com/office/drawing/2014/main" id="{D12E3B99-B0B7-4C15-9BF3-5E57F46C1BE2}"/>
              </a:ext>
            </a:extLst>
          </p:cNvPr>
          <p:cNvSpPr txBox="1"/>
          <p:nvPr/>
        </p:nvSpPr>
        <p:spPr>
          <a:xfrm>
            <a:off x="0" y="1136185"/>
            <a:ext cx="4006225" cy="646331"/>
          </a:xfrm>
          <a:prstGeom prst="rect">
            <a:avLst/>
          </a:prstGeom>
          <a:noFill/>
        </p:spPr>
        <p:txBody>
          <a:bodyPr wrap="none" rtlCol="0">
            <a:spAutoFit/>
          </a:bodyPr>
          <a:lstStyle/>
          <a:p>
            <a:r>
              <a:rPr lang="en-GB" sz="3600" dirty="0">
                <a:solidFill>
                  <a:srgbClr val="00B0F0"/>
                </a:solidFill>
              </a:rPr>
              <a:t>Urban Passengers</a:t>
            </a:r>
          </a:p>
        </p:txBody>
      </p:sp>
      <p:grpSp>
        <p:nvGrpSpPr>
          <p:cNvPr id="22" name="Group 21">
            <a:extLst>
              <a:ext uri="{FF2B5EF4-FFF2-40B4-BE49-F238E27FC236}">
                <a16:creationId xmlns:a16="http://schemas.microsoft.com/office/drawing/2014/main" id="{20B238DD-EB50-4AF9-AE5C-F8FDA71B0270}"/>
              </a:ext>
            </a:extLst>
          </p:cNvPr>
          <p:cNvGrpSpPr/>
          <p:nvPr/>
        </p:nvGrpSpPr>
        <p:grpSpPr>
          <a:xfrm>
            <a:off x="2319131" y="2814448"/>
            <a:ext cx="2147455" cy="901875"/>
            <a:chOff x="1056936" y="4423717"/>
            <a:chExt cx="2147455" cy="901875"/>
          </a:xfrm>
        </p:grpSpPr>
        <p:sp>
          <p:nvSpPr>
            <p:cNvPr id="24" name="TextBox 23">
              <a:extLst>
                <a:ext uri="{FF2B5EF4-FFF2-40B4-BE49-F238E27FC236}">
                  <a16:creationId xmlns:a16="http://schemas.microsoft.com/office/drawing/2014/main" id="{25467EED-1BB9-4EC6-B5F3-95891B584EA0}"/>
                </a:ext>
              </a:extLst>
            </p:cNvPr>
            <p:cNvSpPr txBox="1"/>
            <p:nvPr/>
          </p:nvSpPr>
          <p:spPr>
            <a:xfrm>
              <a:off x="1056936" y="4740817"/>
              <a:ext cx="2147455" cy="584775"/>
            </a:xfrm>
            <a:prstGeom prst="rect">
              <a:avLst/>
            </a:prstGeom>
            <a:noFill/>
            <a:ln>
              <a:solidFill>
                <a:schemeClr val="bg1"/>
              </a:solidFill>
            </a:ln>
          </p:spPr>
          <p:txBody>
            <a:bodyPr wrap="square" rtlCol="0">
              <a:spAutoFit/>
            </a:bodyPr>
            <a:lstStyle/>
            <a:p>
              <a:pPr algn="ctr"/>
              <a:r>
                <a:rPr lang="en-GB" sz="1600" i="1" dirty="0">
                  <a:solidFill>
                    <a:schemeClr val="tx1"/>
                  </a:solidFill>
                </a:rPr>
                <a:t>Final energy demand of mode j, energy</a:t>
              </a:r>
            </a:p>
          </p:txBody>
        </p:sp>
        <p:cxnSp>
          <p:nvCxnSpPr>
            <p:cNvPr id="25" name="Straight Arrow Connector 24">
              <a:extLst>
                <a:ext uri="{FF2B5EF4-FFF2-40B4-BE49-F238E27FC236}">
                  <a16:creationId xmlns:a16="http://schemas.microsoft.com/office/drawing/2014/main" id="{A20950F7-BCCA-45F7-87AF-49101CB560D6}"/>
                </a:ext>
              </a:extLst>
            </p:cNvPr>
            <p:cNvCxnSpPr/>
            <p:nvPr/>
          </p:nvCxnSpPr>
          <p:spPr bwMode="auto">
            <a:xfrm flipV="1">
              <a:off x="2127884" y="4423717"/>
              <a:ext cx="0" cy="251239"/>
            </a:xfrm>
            <a:prstGeom prst="straightConnector1">
              <a:avLst/>
            </a:prstGeom>
            <a:solidFill>
              <a:srgbClr val="FF6600"/>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 name="Group 25">
            <a:extLst>
              <a:ext uri="{FF2B5EF4-FFF2-40B4-BE49-F238E27FC236}">
                <a16:creationId xmlns:a16="http://schemas.microsoft.com/office/drawing/2014/main" id="{ECDBE6DA-E6D1-498A-ADDA-F2EA9A0EBC8D}"/>
              </a:ext>
            </a:extLst>
          </p:cNvPr>
          <p:cNvGrpSpPr/>
          <p:nvPr/>
        </p:nvGrpSpPr>
        <p:grpSpPr>
          <a:xfrm>
            <a:off x="4966857" y="2788552"/>
            <a:ext cx="1550394" cy="1154104"/>
            <a:chOff x="1289558" y="4397333"/>
            <a:chExt cx="1550394" cy="1154104"/>
          </a:xfrm>
        </p:grpSpPr>
        <p:sp>
          <p:nvSpPr>
            <p:cNvPr id="27" name="TextBox 26">
              <a:extLst>
                <a:ext uri="{FF2B5EF4-FFF2-40B4-BE49-F238E27FC236}">
                  <a16:creationId xmlns:a16="http://schemas.microsoft.com/office/drawing/2014/main" id="{744B9871-244E-440D-9D2D-72796686CE3D}"/>
                </a:ext>
              </a:extLst>
            </p:cNvPr>
            <p:cNvSpPr txBox="1"/>
            <p:nvPr/>
          </p:nvSpPr>
          <p:spPr>
            <a:xfrm>
              <a:off x="1289558" y="4720440"/>
              <a:ext cx="1550394" cy="830997"/>
            </a:xfrm>
            <a:prstGeom prst="rect">
              <a:avLst/>
            </a:prstGeom>
            <a:noFill/>
            <a:ln>
              <a:solidFill>
                <a:schemeClr val="bg1"/>
              </a:solidFill>
            </a:ln>
          </p:spPr>
          <p:txBody>
            <a:bodyPr wrap="square" rtlCol="0">
              <a:spAutoFit/>
            </a:bodyPr>
            <a:lstStyle/>
            <a:p>
              <a:pPr algn="ctr"/>
              <a:r>
                <a:rPr lang="en-GB" sz="1600" i="1" dirty="0">
                  <a:solidFill>
                    <a:schemeClr val="tx1"/>
                  </a:solidFill>
                </a:rPr>
                <a:t>Activity of mode j,</a:t>
              </a:r>
            </a:p>
            <a:p>
              <a:pPr algn="ctr"/>
              <a:r>
                <a:rPr lang="en-GB" sz="1600" i="1" dirty="0">
                  <a:solidFill>
                    <a:schemeClr val="tx1"/>
                  </a:solidFill>
                </a:rPr>
                <a:t>10</a:t>
              </a:r>
              <a:r>
                <a:rPr lang="en-GB" sz="1600" i="1" baseline="30000" dirty="0">
                  <a:solidFill>
                    <a:schemeClr val="tx1"/>
                  </a:solidFill>
                </a:rPr>
                <a:t>9</a:t>
              </a:r>
              <a:r>
                <a:rPr lang="en-GB" sz="1600" i="1" dirty="0">
                  <a:solidFill>
                    <a:schemeClr val="tx1"/>
                  </a:solidFill>
                </a:rPr>
                <a:t> p-km</a:t>
              </a:r>
            </a:p>
          </p:txBody>
        </p:sp>
        <p:cxnSp>
          <p:nvCxnSpPr>
            <p:cNvPr id="28" name="Straight Arrow Connector 27">
              <a:extLst>
                <a:ext uri="{FF2B5EF4-FFF2-40B4-BE49-F238E27FC236}">
                  <a16:creationId xmlns:a16="http://schemas.microsoft.com/office/drawing/2014/main" id="{854FB629-105A-4A43-9E6C-E4DEE242AC1D}"/>
                </a:ext>
              </a:extLst>
            </p:cNvPr>
            <p:cNvCxnSpPr/>
            <p:nvPr/>
          </p:nvCxnSpPr>
          <p:spPr bwMode="auto">
            <a:xfrm flipV="1">
              <a:off x="2101033" y="4397333"/>
              <a:ext cx="0" cy="303029"/>
            </a:xfrm>
            <a:prstGeom prst="straightConnector1">
              <a:avLst/>
            </a:prstGeom>
            <a:solidFill>
              <a:srgbClr val="FF6600"/>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9" name="Group 28">
            <a:extLst>
              <a:ext uri="{FF2B5EF4-FFF2-40B4-BE49-F238E27FC236}">
                <a16:creationId xmlns:a16="http://schemas.microsoft.com/office/drawing/2014/main" id="{614E015F-9243-44FA-B647-10ABE1A4AC80}"/>
              </a:ext>
            </a:extLst>
          </p:cNvPr>
          <p:cNvGrpSpPr/>
          <p:nvPr/>
        </p:nvGrpSpPr>
        <p:grpSpPr>
          <a:xfrm>
            <a:off x="7120033" y="2814448"/>
            <a:ext cx="1815516" cy="1097404"/>
            <a:chOff x="1883855" y="4466889"/>
            <a:chExt cx="1815516" cy="1097404"/>
          </a:xfrm>
        </p:grpSpPr>
        <p:sp>
          <p:nvSpPr>
            <p:cNvPr id="30" name="TextBox 29">
              <a:extLst>
                <a:ext uri="{FF2B5EF4-FFF2-40B4-BE49-F238E27FC236}">
                  <a16:creationId xmlns:a16="http://schemas.microsoft.com/office/drawing/2014/main" id="{6B8E0413-EED1-42F0-8F86-7F17803C42DF}"/>
                </a:ext>
              </a:extLst>
            </p:cNvPr>
            <p:cNvSpPr txBox="1"/>
            <p:nvPr/>
          </p:nvSpPr>
          <p:spPr>
            <a:xfrm>
              <a:off x="1883855" y="4733296"/>
              <a:ext cx="1815516" cy="830997"/>
            </a:xfrm>
            <a:prstGeom prst="rect">
              <a:avLst/>
            </a:prstGeom>
            <a:noFill/>
            <a:ln>
              <a:solidFill>
                <a:schemeClr val="bg1"/>
              </a:solidFill>
            </a:ln>
          </p:spPr>
          <p:txBody>
            <a:bodyPr wrap="square" rtlCol="0">
              <a:spAutoFit/>
            </a:bodyPr>
            <a:lstStyle/>
            <a:p>
              <a:pPr algn="ctr"/>
              <a:r>
                <a:rPr lang="en-GB" sz="1600" i="1" dirty="0">
                  <a:solidFill>
                    <a:schemeClr val="tx1"/>
                  </a:solidFill>
                </a:rPr>
                <a:t>Energy intensity of mode j,</a:t>
              </a:r>
            </a:p>
            <a:p>
              <a:pPr algn="ctr"/>
              <a:r>
                <a:rPr lang="en-GB" sz="1600" i="1" dirty="0">
                  <a:solidFill>
                    <a:schemeClr val="tx1"/>
                  </a:solidFill>
                </a:rPr>
                <a:t>energy/p-km</a:t>
              </a:r>
            </a:p>
          </p:txBody>
        </p:sp>
        <p:cxnSp>
          <p:nvCxnSpPr>
            <p:cNvPr id="34" name="Straight Arrow Connector 33">
              <a:extLst>
                <a:ext uri="{FF2B5EF4-FFF2-40B4-BE49-F238E27FC236}">
                  <a16:creationId xmlns:a16="http://schemas.microsoft.com/office/drawing/2014/main" id="{9E763E8D-9966-4B24-9003-F1D2FE3DDD95}"/>
                </a:ext>
              </a:extLst>
            </p:cNvPr>
            <p:cNvCxnSpPr>
              <a:cxnSpLocks/>
            </p:cNvCxnSpPr>
            <p:nvPr/>
          </p:nvCxnSpPr>
          <p:spPr bwMode="auto">
            <a:xfrm flipV="1">
              <a:off x="2798915" y="4466889"/>
              <a:ext cx="0" cy="254926"/>
            </a:xfrm>
            <a:prstGeom prst="straightConnector1">
              <a:avLst/>
            </a:prstGeom>
            <a:solidFill>
              <a:srgbClr val="FF6600"/>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EFBF02EE-DD83-46E4-995F-C1F4CFD8DD5B}"/>
                  </a:ext>
                </a:extLst>
              </p:cNvPr>
              <p:cNvSpPr/>
              <p:nvPr/>
            </p:nvSpPr>
            <p:spPr>
              <a:xfrm>
                <a:off x="2436982" y="2230765"/>
                <a:ext cx="6682701"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419" sz="2800" b="1" i="1" smtClean="0">
                          <a:solidFill>
                            <a:schemeClr val="tx1"/>
                          </a:solidFill>
                          <a:latin typeface="Cambria Math"/>
                        </a:rPr>
                        <m:t>𝑬𝑪𝑼𝑻𝑴</m:t>
                      </m:r>
                      <m:d>
                        <m:dPr>
                          <m:ctrlPr>
                            <a:rPr lang="es-419" sz="2800" b="1" i="1">
                              <a:solidFill>
                                <a:schemeClr val="tx1"/>
                              </a:solidFill>
                              <a:latin typeface="Cambria Math" panose="02040503050406030204" pitchFamily="18" charset="0"/>
                            </a:rPr>
                          </m:ctrlPr>
                        </m:dPr>
                        <m:e>
                          <m:r>
                            <a:rPr lang="es-419" sz="2800" b="1" i="1">
                              <a:solidFill>
                                <a:schemeClr val="tx1"/>
                              </a:solidFill>
                              <a:latin typeface="Cambria Math"/>
                            </a:rPr>
                            <m:t>𝒋</m:t>
                          </m:r>
                        </m:e>
                      </m:d>
                      <m:r>
                        <a:rPr lang="es-419" sz="2800" b="1" i="1" smtClean="0">
                          <a:solidFill>
                            <a:schemeClr val="tx1"/>
                          </a:solidFill>
                          <a:latin typeface="Cambria Math" panose="02040503050406030204" pitchFamily="18" charset="0"/>
                        </a:rPr>
                        <m:t> </m:t>
                      </m:r>
                      <m:r>
                        <a:rPr lang="es-419" sz="2800" b="1" i="1">
                          <a:solidFill>
                            <a:schemeClr val="tx1"/>
                          </a:solidFill>
                          <a:latin typeface="Cambria Math"/>
                        </a:rPr>
                        <m:t>=  </m:t>
                      </m:r>
                      <m:r>
                        <a:rPr lang="es-419" sz="2800" b="1" i="1">
                          <a:solidFill>
                            <a:schemeClr val="tx1"/>
                          </a:solidFill>
                          <a:latin typeface="Cambria Math"/>
                        </a:rPr>
                        <m:t>𝑷𝑲𝑼𝑻𝑴</m:t>
                      </m:r>
                      <m:d>
                        <m:dPr>
                          <m:ctrlPr>
                            <a:rPr lang="es-419" sz="2800" b="1" i="1">
                              <a:solidFill>
                                <a:schemeClr val="tx1"/>
                              </a:solidFill>
                              <a:latin typeface="Cambria Math" panose="02040503050406030204" pitchFamily="18" charset="0"/>
                            </a:rPr>
                          </m:ctrlPr>
                        </m:dPr>
                        <m:e>
                          <m:r>
                            <a:rPr lang="es-419" sz="2800" b="1" i="1">
                              <a:solidFill>
                                <a:schemeClr val="tx1"/>
                              </a:solidFill>
                              <a:latin typeface="Cambria Math"/>
                            </a:rPr>
                            <m:t>𝒋</m:t>
                          </m:r>
                        </m:e>
                      </m:d>
                      <m:r>
                        <a:rPr lang="es-419" sz="2800" b="1" i="1">
                          <a:solidFill>
                            <a:schemeClr val="tx1"/>
                          </a:solidFill>
                          <a:latin typeface="Cambria Math"/>
                        </a:rPr>
                        <m:t> ∗</m:t>
                      </m:r>
                      <m:r>
                        <a:rPr lang="es-419" sz="2800" b="1" i="1">
                          <a:solidFill>
                            <a:schemeClr val="tx1"/>
                          </a:solidFill>
                          <a:latin typeface="Cambria Math"/>
                        </a:rPr>
                        <m:t>𝑼𝑻𝑴𝑬𝑰</m:t>
                      </m:r>
                      <m:r>
                        <a:rPr lang="es-419" sz="2800" b="1" i="1">
                          <a:solidFill>
                            <a:schemeClr val="tx1"/>
                          </a:solidFill>
                          <a:latin typeface="Cambria Math"/>
                        </a:rPr>
                        <m:t>(</m:t>
                      </m:r>
                      <m:r>
                        <a:rPr lang="es-419" sz="2800" b="1" i="1">
                          <a:solidFill>
                            <a:schemeClr val="tx1"/>
                          </a:solidFill>
                          <a:latin typeface="Cambria Math"/>
                        </a:rPr>
                        <m:t>𝒋</m:t>
                      </m:r>
                      <m:r>
                        <a:rPr lang="es-419" sz="2800" b="1" i="1">
                          <a:solidFill>
                            <a:schemeClr val="tx1"/>
                          </a:solidFill>
                          <a:latin typeface="Cambria Math"/>
                        </a:rPr>
                        <m:t>)</m:t>
                      </m:r>
                    </m:oMath>
                  </m:oMathPara>
                </a14:m>
                <a:endParaRPr lang="es-419" sz="2800" b="1" dirty="0">
                  <a:solidFill>
                    <a:schemeClr val="tx1"/>
                  </a:solidFill>
                </a:endParaRPr>
              </a:p>
            </p:txBody>
          </p:sp>
        </mc:Choice>
        <mc:Fallback xmlns="">
          <p:sp>
            <p:nvSpPr>
              <p:cNvPr id="42" name="Rectangle 41">
                <a:extLst>
                  <a:ext uri="{FF2B5EF4-FFF2-40B4-BE49-F238E27FC236}">
                    <a16:creationId xmlns:a16="http://schemas.microsoft.com/office/drawing/2014/main" id="{EFBF02EE-DD83-46E4-995F-C1F4CFD8DD5B}"/>
                  </a:ext>
                </a:extLst>
              </p:cNvPr>
              <p:cNvSpPr>
                <a:spLocks noRot="1" noChangeAspect="1" noMove="1" noResize="1" noEditPoints="1" noAdjustHandles="1" noChangeArrowheads="1" noChangeShapeType="1" noTextEdit="1"/>
              </p:cNvSpPr>
              <p:nvPr/>
            </p:nvSpPr>
            <p:spPr>
              <a:xfrm>
                <a:off x="2436982" y="2230765"/>
                <a:ext cx="6682701" cy="523220"/>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688135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rmAutofit/>
          </a:bodyPr>
          <a:lstStyle/>
          <a:p>
            <a:r>
              <a:rPr lang="en-GB" sz="4800" b="1" dirty="0"/>
              <a:t>Equations: Transport</a:t>
            </a:r>
          </a:p>
        </p:txBody>
      </p:sp>
      <p:sp>
        <p:nvSpPr>
          <p:cNvPr id="17" name="Rectangle 3">
            <a:extLst>
              <a:ext uri="{FF2B5EF4-FFF2-40B4-BE49-F238E27FC236}">
                <a16:creationId xmlns:a16="http://schemas.microsoft.com/office/drawing/2014/main" id="{BCDBE4C5-32B0-44BE-A949-9CF8EBF086A2}"/>
              </a:ext>
            </a:extLst>
          </p:cNvPr>
          <p:cNvSpPr>
            <a:spLocks noGrp="1" noChangeArrowheads="1"/>
          </p:cNvSpPr>
          <p:nvPr>
            <p:ph idx="4294967295"/>
          </p:nvPr>
        </p:nvSpPr>
        <p:spPr>
          <a:xfrm>
            <a:off x="2850423" y="4457700"/>
            <a:ext cx="6491155" cy="1511300"/>
          </a:xfrm>
        </p:spPr>
        <p:txBody>
          <a:bodyPr>
            <a:normAutofit/>
          </a:bodyPr>
          <a:lstStyle/>
          <a:p>
            <a:pPr marL="76200" indent="0" eaLnBrk="1" hangingPunct="1">
              <a:buNone/>
            </a:pPr>
            <a:r>
              <a:rPr lang="en-GB" dirty="0">
                <a:cs typeface="Times New Roman" pitchFamily="18" charset="0"/>
              </a:rPr>
              <a:t>Total activity is calculated from:</a:t>
            </a:r>
          </a:p>
          <a:p>
            <a:pPr lvl="1"/>
            <a:r>
              <a:rPr lang="en-GB" dirty="0">
                <a:cs typeface="Times New Roman" pitchFamily="18" charset="0"/>
              </a:rPr>
              <a:t>Average annual distance travelled per person</a:t>
            </a:r>
            <a:endParaRPr lang="en-GB" b="1" i="1" dirty="0">
              <a:cs typeface="Times New Roman" pitchFamily="18" charset="0"/>
            </a:endParaRPr>
          </a:p>
          <a:p>
            <a:pPr lvl="1"/>
            <a:r>
              <a:rPr lang="en-GB" dirty="0">
                <a:cs typeface="Times New Roman" pitchFamily="18" charset="0"/>
              </a:rPr>
              <a:t>Total population</a:t>
            </a:r>
          </a:p>
        </p:txBody>
      </p:sp>
      <p:sp>
        <p:nvSpPr>
          <p:cNvPr id="8" name="TextBox 7">
            <a:extLst>
              <a:ext uri="{FF2B5EF4-FFF2-40B4-BE49-F238E27FC236}">
                <a16:creationId xmlns:a16="http://schemas.microsoft.com/office/drawing/2014/main" id="{EC6A972F-3E14-4439-93A4-EB5350C01A08}"/>
              </a:ext>
            </a:extLst>
          </p:cNvPr>
          <p:cNvSpPr txBox="1"/>
          <p:nvPr/>
        </p:nvSpPr>
        <p:spPr>
          <a:xfrm>
            <a:off x="0" y="1135063"/>
            <a:ext cx="4365298" cy="646331"/>
          </a:xfrm>
          <a:prstGeom prst="rect">
            <a:avLst/>
          </a:prstGeom>
          <a:noFill/>
        </p:spPr>
        <p:txBody>
          <a:bodyPr wrap="none" rtlCol="0">
            <a:spAutoFit/>
          </a:bodyPr>
          <a:lstStyle/>
          <a:p>
            <a:r>
              <a:rPr lang="en-GB" sz="3600" dirty="0">
                <a:solidFill>
                  <a:srgbClr val="00B0F0"/>
                </a:solidFill>
              </a:rPr>
              <a:t>Intercity Passengers</a:t>
            </a:r>
          </a:p>
        </p:txBody>
      </p:sp>
      <p:sp>
        <p:nvSpPr>
          <p:cNvPr id="9" name="TextBox 8">
            <a:extLst>
              <a:ext uri="{FF2B5EF4-FFF2-40B4-BE49-F238E27FC236}">
                <a16:creationId xmlns:a16="http://schemas.microsoft.com/office/drawing/2014/main" id="{4EA2CBA6-FDF4-4FD6-9546-70F993011594}"/>
              </a:ext>
            </a:extLst>
          </p:cNvPr>
          <p:cNvSpPr txBox="1"/>
          <p:nvPr/>
        </p:nvSpPr>
        <p:spPr>
          <a:xfrm>
            <a:off x="3256868" y="3331891"/>
            <a:ext cx="1002197" cy="584775"/>
          </a:xfrm>
          <a:prstGeom prst="rect">
            <a:avLst/>
          </a:prstGeom>
          <a:noFill/>
        </p:spPr>
        <p:txBody>
          <a:bodyPr wrap="none" rtlCol="0">
            <a:spAutoFit/>
          </a:bodyPr>
          <a:lstStyle/>
          <a:p>
            <a:pPr algn="ctr"/>
            <a:r>
              <a:rPr lang="en-GB" sz="1600" i="1" dirty="0">
                <a:solidFill>
                  <a:schemeClr val="tx1"/>
                </a:solidFill>
              </a:rPr>
              <a:t>Activity,</a:t>
            </a:r>
            <a:br>
              <a:rPr lang="en-GB" sz="1600" i="1" dirty="0">
                <a:solidFill>
                  <a:schemeClr val="tx1"/>
                </a:solidFill>
              </a:rPr>
            </a:br>
            <a:r>
              <a:rPr lang="en-GB" sz="1600" i="1" dirty="0">
                <a:solidFill>
                  <a:schemeClr val="tx1"/>
                </a:solidFill>
              </a:rPr>
              <a:t>10</a:t>
            </a:r>
            <a:r>
              <a:rPr lang="en-GB" sz="1600" i="1" baseline="30000" dirty="0">
                <a:solidFill>
                  <a:schemeClr val="tx1"/>
                </a:solidFill>
              </a:rPr>
              <a:t>9</a:t>
            </a:r>
            <a:r>
              <a:rPr lang="en-GB" sz="1600" i="1" dirty="0">
                <a:solidFill>
                  <a:schemeClr val="tx1"/>
                </a:solidFill>
              </a:rPr>
              <a:t> p-km</a:t>
            </a:r>
          </a:p>
        </p:txBody>
      </p:sp>
      <p:sp>
        <p:nvSpPr>
          <p:cNvPr id="11" name="TextBox 10">
            <a:extLst>
              <a:ext uri="{FF2B5EF4-FFF2-40B4-BE49-F238E27FC236}">
                <a16:creationId xmlns:a16="http://schemas.microsoft.com/office/drawing/2014/main" id="{B3812FDB-EAEF-45E9-A5E7-D2D35F9CC02B}"/>
              </a:ext>
            </a:extLst>
          </p:cNvPr>
          <p:cNvSpPr txBox="1"/>
          <p:nvPr/>
        </p:nvSpPr>
        <p:spPr>
          <a:xfrm>
            <a:off x="4677892" y="3336833"/>
            <a:ext cx="1699503" cy="584775"/>
          </a:xfrm>
          <a:prstGeom prst="rect">
            <a:avLst/>
          </a:prstGeom>
          <a:noFill/>
        </p:spPr>
        <p:txBody>
          <a:bodyPr wrap="none" rtlCol="0">
            <a:spAutoFit/>
          </a:bodyPr>
          <a:lstStyle/>
          <a:p>
            <a:pPr algn="ctr"/>
            <a:r>
              <a:rPr lang="en-GB" sz="1600" i="1" dirty="0">
                <a:solidFill>
                  <a:schemeClr val="tx1"/>
                </a:solidFill>
              </a:rPr>
              <a:t>Total population,</a:t>
            </a:r>
          </a:p>
          <a:p>
            <a:pPr algn="ctr"/>
            <a:r>
              <a:rPr lang="en-GB" sz="1600" i="1" dirty="0">
                <a:solidFill>
                  <a:schemeClr val="tx1"/>
                </a:solidFill>
              </a:rPr>
              <a:t>millions</a:t>
            </a:r>
          </a:p>
        </p:txBody>
      </p:sp>
      <p:sp>
        <p:nvSpPr>
          <p:cNvPr id="13" name="TextBox 12">
            <a:extLst>
              <a:ext uri="{FF2B5EF4-FFF2-40B4-BE49-F238E27FC236}">
                <a16:creationId xmlns:a16="http://schemas.microsoft.com/office/drawing/2014/main" id="{FA0B0F57-53C4-4E13-80BF-359A72C614B0}"/>
              </a:ext>
            </a:extLst>
          </p:cNvPr>
          <p:cNvSpPr txBox="1"/>
          <p:nvPr/>
        </p:nvSpPr>
        <p:spPr>
          <a:xfrm>
            <a:off x="6565124" y="3368315"/>
            <a:ext cx="2264651" cy="584775"/>
          </a:xfrm>
          <a:prstGeom prst="rect">
            <a:avLst/>
          </a:prstGeom>
          <a:noFill/>
        </p:spPr>
        <p:txBody>
          <a:bodyPr wrap="square" rtlCol="0">
            <a:spAutoFit/>
          </a:bodyPr>
          <a:lstStyle/>
          <a:p>
            <a:pPr algn="ctr"/>
            <a:r>
              <a:rPr lang="en-GB" sz="1600" i="1" dirty="0">
                <a:solidFill>
                  <a:schemeClr val="tx1"/>
                </a:solidFill>
              </a:rPr>
              <a:t>Distance travelled per person per year, km</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65868D6-D8D9-4176-B192-2E56A360855F}"/>
                  </a:ext>
                </a:extLst>
              </p:cNvPr>
              <p:cNvSpPr/>
              <p:nvPr/>
            </p:nvSpPr>
            <p:spPr>
              <a:xfrm>
                <a:off x="2493071" y="2116777"/>
                <a:ext cx="6336704" cy="8989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a:rPr>
                        <m:t>𝑷𝑲𝑰</m:t>
                      </m:r>
                      <m:r>
                        <a:rPr lang="en-US" sz="2800" b="1" i="1" smtClean="0">
                          <a:solidFill>
                            <a:schemeClr val="tx1"/>
                          </a:solidFill>
                          <a:latin typeface="Cambria Math"/>
                        </a:rPr>
                        <m:t>     =    </m:t>
                      </m:r>
                      <m:r>
                        <a:rPr lang="en-US" sz="2800" b="1" i="1" smtClean="0">
                          <a:solidFill>
                            <a:schemeClr val="tx1"/>
                          </a:solidFill>
                          <a:latin typeface="Cambria Math"/>
                        </a:rPr>
                        <m:t>𝑷𝑶</m:t>
                      </m:r>
                      <m:r>
                        <a:rPr lang="en-US" sz="2800" b="1" i="1" smtClean="0">
                          <a:solidFill>
                            <a:schemeClr val="tx1"/>
                          </a:solidFill>
                          <a:latin typeface="Cambria Math"/>
                        </a:rPr>
                        <m:t>     ∗     </m:t>
                      </m:r>
                      <m:f>
                        <m:fPr>
                          <m:ctrlPr>
                            <a:rPr lang="en-US" sz="2800" b="1" i="1">
                              <a:solidFill>
                                <a:schemeClr val="tx1"/>
                              </a:solidFill>
                              <a:latin typeface="Cambria Math" panose="02040503050406030204" pitchFamily="18" charset="0"/>
                            </a:rPr>
                          </m:ctrlPr>
                        </m:fPr>
                        <m:num>
                          <m:r>
                            <a:rPr lang="en-US" sz="2800" b="1" i="1">
                              <a:solidFill>
                                <a:schemeClr val="tx1"/>
                              </a:solidFill>
                              <a:latin typeface="Cambria Math"/>
                            </a:rPr>
                            <m:t>𝑫𝑰</m:t>
                          </m:r>
                        </m:num>
                        <m:den>
                          <m:r>
                            <a:rPr lang="en-US" sz="2800" b="1" i="1">
                              <a:solidFill>
                                <a:schemeClr val="tx1"/>
                              </a:solidFill>
                              <a:latin typeface="Cambria Math"/>
                            </a:rPr>
                            <m:t> </m:t>
                          </m:r>
                          <m:r>
                            <a:rPr lang="en-US" sz="2800" b="1" i="1">
                              <a:solidFill>
                                <a:schemeClr val="tx1"/>
                              </a:solidFill>
                              <a:latin typeface="Cambria Math"/>
                            </a:rPr>
                            <m:t>𝟏𝟎𝟎𝟎</m:t>
                          </m:r>
                        </m:den>
                      </m:f>
                    </m:oMath>
                  </m:oMathPara>
                </a14:m>
                <a:endParaRPr lang="en-GB" sz="3200" b="1" dirty="0">
                  <a:solidFill>
                    <a:schemeClr val="tx1"/>
                  </a:solidFill>
                </a:endParaRPr>
              </a:p>
            </p:txBody>
          </p:sp>
        </mc:Choice>
        <mc:Fallback xmlns="">
          <p:sp>
            <p:nvSpPr>
              <p:cNvPr id="15" name="Rectangle 14">
                <a:extLst>
                  <a:ext uri="{FF2B5EF4-FFF2-40B4-BE49-F238E27FC236}">
                    <a16:creationId xmlns:a16="http://schemas.microsoft.com/office/drawing/2014/main" id="{865868D6-D8D9-4176-B192-2E56A360855F}"/>
                  </a:ext>
                </a:extLst>
              </p:cNvPr>
              <p:cNvSpPr>
                <a:spLocks noRot="1" noChangeAspect="1" noMove="1" noResize="1" noEditPoints="1" noAdjustHandles="1" noChangeArrowheads="1" noChangeShapeType="1" noTextEdit="1"/>
              </p:cNvSpPr>
              <p:nvPr/>
            </p:nvSpPr>
            <p:spPr>
              <a:xfrm>
                <a:off x="2493071" y="2116777"/>
                <a:ext cx="6336704" cy="898964"/>
              </a:xfrm>
              <a:prstGeom prst="rect">
                <a:avLst/>
              </a:prstGeom>
              <a:blipFill>
                <a:blip r:embed="rId3"/>
                <a:stretch>
                  <a:fillRect/>
                </a:stretch>
              </a:blipFill>
            </p:spPr>
            <p:txBody>
              <a:bodyPr/>
              <a:lstStyle/>
              <a:p>
                <a:r>
                  <a:rPr lang="en-GB">
                    <a:noFill/>
                  </a:rPr>
                  <a:t> </a:t>
                </a:r>
              </a:p>
            </p:txBody>
          </p:sp>
        </mc:Fallback>
      </mc:AlternateContent>
      <p:cxnSp>
        <p:nvCxnSpPr>
          <p:cNvPr id="3" name="Straight Arrow Connector 2">
            <a:extLst>
              <a:ext uri="{FF2B5EF4-FFF2-40B4-BE49-F238E27FC236}">
                <a16:creationId xmlns:a16="http://schemas.microsoft.com/office/drawing/2014/main" id="{D919E437-07E6-F62C-5782-9B87886EDC91}"/>
              </a:ext>
            </a:extLst>
          </p:cNvPr>
          <p:cNvCxnSpPr/>
          <p:nvPr/>
        </p:nvCxnSpPr>
        <p:spPr bwMode="auto">
          <a:xfrm flipV="1">
            <a:off x="3774542" y="3015741"/>
            <a:ext cx="0" cy="251239"/>
          </a:xfrm>
          <a:prstGeom prst="straightConnector1">
            <a:avLst/>
          </a:prstGeom>
          <a:solidFill>
            <a:srgbClr val="FF6600"/>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Arrow Connector 3">
            <a:extLst>
              <a:ext uri="{FF2B5EF4-FFF2-40B4-BE49-F238E27FC236}">
                <a16:creationId xmlns:a16="http://schemas.microsoft.com/office/drawing/2014/main" id="{2E5C4EA0-BF32-B505-1437-0021F73E8381}"/>
              </a:ext>
            </a:extLst>
          </p:cNvPr>
          <p:cNvCxnSpPr/>
          <p:nvPr/>
        </p:nvCxnSpPr>
        <p:spPr bwMode="auto">
          <a:xfrm flipV="1">
            <a:off x="5561779" y="3015741"/>
            <a:ext cx="0" cy="251239"/>
          </a:xfrm>
          <a:prstGeom prst="straightConnector1">
            <a:avLst/>
          </a:prstGeom>
          <a:solidFill>
            <a:srgbClr val="FF6600"/>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a:extLst>
              <a:ext uri="{FF2B5EF4-FFF2-40B4-BE49-F238E27FC236}">
                <a16:creationId xmlns:a16="http://schemas.microsoft.com/office/drawing/2014/main" id="{E8895838-A764-126B-2EB2-F3809799E804}"/>
              </a:ext>
            </a:extLst>
          </p:cNvPr>
          <p:cNvCxnSpPr/>
          <p:nvPr/>
        </p:nvCxnSpPr>
        <p:spPr bwMode="auto">
          <a:xfrm flipV="1">
            <a:off x="7421752" y="3080652"/>
            <a:ext cx="0" cy="251239"/>
          </a:xfrm>
          <a:prstGeom prst="straightConnector1">
            <a:avLst/>
          </a:prstGeom>
          <a:solidFill>
            <a:srgbClr val="FF6600"/>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3349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13030"/>
            <a:ext cx="10904538" cy="1135063"/>
          </a:xfrm>
        </p:spPr>
        <p:txBody>
          <a:bodyPr vert="horz" lIns="91440" tIns="45720" rIns="91440" bIns="45720" rtlCol="0" anchor="ctr">
            <a:normAutofit/>
          </a:bodyPr>
          <a:lstStyle/>
          <a:p>
            <a:r>
              <a:rPr lang="en-GB" sz="4800" b="1" dirty="0"/>
              <a:t>Equations: Transport</a:t>
            </a:r>
          </a:p>
        </p:txBody>
      </p:sp>
      <p:sp>
        <p:nvSpPr>
          <p:cNvPr id="19" name="Rectangle 3">
            <a:extLst>
              <a:ext uri="{FF2B5EF4-FFF2-40B4-BE49-F238E27FC236}">
                <a16:creationId xmlns:a16="http://schemas.microsoft.com/office/drawing/2014/main" id="{F8FEE3D7-4617-488F-9A35-542E59E98EB4}"/>
              </a:ext>
            </a:extLst>
          </p:cNvPr>
          <p:cNvSpPr>
            <a:spLocks noGrp="1" noChangeArrowheads="1"/>
          </p:cNvSpPr>
          <p:nvPr>
            <p:ph idx="4294967295"/>
          </p:nvPr>
        </p:nvSpPr>
        <p:spPr>
          <a:xfrm>
            <a:off x="4028790" y="4414774"/>
            <a:ext cx="4134421" cy="1511300"/>
          </a:xfrm>
        </p:spPr>
        <p:txBody>
          <a:bodyPr>
            <a:normAutofit/>
          </a:bodyPr>
          <a:lstStyle/>
          <a:p>
            <a:pPr marL="0" indent="0" eaLnBrk="1" hangingPunct="1">
              <a:buNone/>
            </a:pPr>
            <a:r>
              <a:rPr lang="en-GB" dirty="0">
                <a:cs typeface="Times New Roman" pitchFamily="18" charset="0"/>
              </a:rPr>
              <a:t>Total activity is comprised of</a:t>
            </a:r>
            <a:r>
              <a:rPr lang="en-GB" sz="2800" dirty="0">
                <a:cs typeface="Times New Roman" pitchFamily="18" charset="0"/>
              </a:rPr>
              <a:t>:</a:t>
            </a:r>
          </a:p>
          <a:p>
            <a:pPr lvl="1"/>
            <a:r>
              <a:rPr lang="en-GB" dirty="0">
                <a:cs typeface="Times New Roman" pitchFamily="18" charset="0"/>
              </a:rPr>
              <a:t>Public transport</a:t>
            </a:r>
          </a:p>
          <a:p>
            <a:pPr lvl="1"/>
            <a:r>
              <a:rPr lang="en-GB" dirty="0">
                <a:cs typeface="Times New Roman" pitchFamily="18" charset="0"/>
              </a:rPr>
              <a:t>Private transport</a:t>
            </a:r>
          </a:p>
        </p:txBody>
      </p:sp>
      <p:sp>
        <p:nvSpPr>
          <p:cNvPr id="8" name="TextBox 7">
            <a:extLst>
              <a:ext uri="{FF2B5EF4-FFF2-40B4-BE49-F238E27FC236}">
                <a16:creationId xmlns:a16="http://schemas.microsoft.com/office/drawing/2014/main" id="{EC6A972F-3E14-4439-93A4-EB5350C01A08}"/>
              </a:ext>
            </a:extLst>
          </p:cNvPr>
          <p:cNvSpPr txBox="1"/>
          <p:nvPr/>
        </p:nvSpPr>
        <p:spPr>
          <a:xfrm>
            <a:off x="0" y="1148093"/>
            <a:ext cx="4365298" cy="646331"/>
          </a:xfrm>
          <a:prstGeom prst="rect">
            <a:avLst/>
          </a:prstGeom>
          <a:noFill/>
        </p:spPr>
        <p:txBody>
          <a:bodyPr wrap="none" rtlCol="0">
            <a:spAutoFit/>
          </a:bodyPr>
          <a:lstStyle/>
          <a:p>
            <a:r>
              <a:rPr lang="en-GB" sz="3600" dirty="0">
                <a:solidFill>
                  <a:srgbClr val="00B0F0"/>
                </a:solidFill>
              </a:rPr>
              <a:t>Intercity Passengers</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2F7F2D0-41A5-4497-99B9-271D3E742B01}"/>
                  </a:ext>
                </a:extLst>
              </p:cNvPr>
              <p:cNvSpPr txBox="1"/>
              <p:nvPr/>
            </p:nvSpPr>
            <p:spPr>
              <a:xfrm>
                <a:off x="3699600" y="2600784"/>
                <a:ext cx="4004622" cy="52322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a:rPr>
                        <m:t>𝑷𝑲𝑰𝑷</m:t>
                      </m:r>
                      <m:r>
                        <a:rPr lang="en-GB" sz="2800" b="1" i="1" smtClean="0">
                          <a:solidFill>
                            <a:schemeClr val="tx1"/>
                          </a:solidFill>
                          <a:latin typeface="Cambria Math" panose="02040503050406030204" pitchFamily="18" charset="0"/>
                        </a:rPr>
                        <m:t> </m:t>
                      </m:r>
                      <m:r>
                        <a:rPr lang="en-US" sz="2800" b="1" i="1" smtClean="0">
                          <a:solidFill>
                            <a:schemeClr val="tx1"/>
                          </a:solidFill>
                          <a:latin typeface="Cambria Math"/>
                        </a:rPr>
                        <m:t>=</m:t>
                      </m:r>
                      <m:r>
                        <a:rPr lang="en-GB" sz="2800" b="1" i="1" smtClean="0">
                          <a:solidFill>
                            <a:schemeClr val="tx1"/>
                          </a:solidFill>
                          <a:latin typeface="Cambria Math" panose="02040503050406030204" pitchFamily="18" charset="0"/>
                        </a:rPr>
                        <m:t> </m:t>
                      </m:r>
                      <m:r>
                        <a:rPr lang="en-US" sz="2800" b="1" i="1" smtClean="0">
                          <a:solidFill>
                            <a:schemeClr val="tx1"/>
                          </a:solidFill>
                          <a:latin typeface="Cambria Math"/>
                        </a:rPr>
                        <m:t>𝑷𝑲𝑰</m:t>
                      </m:r>
                      <m:r>
                        <a:rPr lang="en-US" sz="2800" b="1" i="1" smtClean="0">
                          <a:solidFill>
                            <a:schemeClr val="tx1"/>
                          </a:solidFill>
                          <a:latin typeface="Cambria Math"/>
                        </a:rPr>
                        <m:t> − </m:t>
                      </m:r>
                      <m:r>
                        <a:rPr lang="en-US" sz="2800" b="1" i="1" smtClean="0">
                          <a:solidFill>
                            <a:schemeClr val="tx1"/>
                          </a:solidFill>
                          <a:latin typeface="Cambria Math"/>
                        </a:rPr>
                        <m:t>𝑷𝑲𝑰𝑪</m:t>
                      </m:r>
                    </m:oMath>
                  </m:oMathPara>
                </a14:m>
                <a:endParaRPr lang="en-GB" sz="3200" b="1" dirty="0">
                  <a:solidFill>
                    <a:schemeClr val="tx1"/>
                  </a:solidFill>
                </a:endParaRPr>
              </a:p>
            </p:txBody>
          </p:sp>
        </mc:Choice>
        <mc:Fallback xmlns="">
          <p:sp>
            <p:nvSpPr>
              <p:cNvPr id="20" name="TextBox 19">
                <a:extLst>
                  <a:ext uri="{FF2B5EF4-FFF2-40B4-BE49-F238E27FC236}">
                    <a16:creationId xmlns:a16="http://schemas.microsoft.com/office/drawing/2014/main" id="{52F7F2D0-41A5-4497-99B9-271D3E742B01}"/>
                  </a:ext>
                </a:extLst>
              </p:cNvPr>
              <p:cNvSpPr txBox="1">
                <a:spLocks noRot="1" noChangeAspect="1" noMove="1" noResize="1" noEditPoints="1" noAdjustHandles="1" noChangeArrowheads="1" noChangeShapeType="1" noTextEdit="1"/>
              </p:cNvSpPr>
              <p:nvPr/>
            </p:nvSpPr>
            <p:spPr>
              <a:xfrm>
                <a:off x="3699600" y="2600784"/>
                <a:ext cx="4004622" cy="523220"/>
              </a:xfrm>
              <a:prstGeom prst="rect">
                <a:avLst/>
              </a:prstGeom>
              <a:blipFill>
                <a:blip r:embed="rId3"/>
                <a:stretch>
                  <a:fillRect/>
                </a:stretch>
              </a:blipFill>
            </p:spPr>
            <p:txBody>
              <a:bodyPr/>
              <a:lstStyle/>
              <a:p>
                <a:r>
                  <a:rPr lang="en-GB">
                    <a:noFill/>
                  </a:rPr>
                  <a:t> </a:t>
                </a:r>
              </a:p>
            </p:txBody>
          </p:sp>
        </mc:Fallback>
      </mc:AlternateContent>
      <p:sp>
        <p:nvSpPr>
          <p:cNvPr id="21" name="TextBox 20">
            <a:extLst>
              <a:ext uri="{FF2B5EF4-FFF2-40B4-BE49-F238E27FC236}">
                <a16:creationId xmlns:a16="http://schemas.microsoft.com/office/drawing/2014/main" id="{4C1CB9F6-56AF-4653-985D-F21C3CA0A7A6}"/>
              </a:ext>
            </a:extLst>
          </p:cNvPr>
          <p:cNvSpPr txBox="1"/>
          <p:nvPr/>
        </p:nvSpPr>
        <p:spPr>
          <a:xfrm>
            <a:off x="4934111" y="3380054"/>
            <a:ext cx="1390124" cy="584775"/>
          </a:xfrm>
          <a:prstGeom prst="rect">
            <a:avLst/>
          </a:prstGeom>
          <a:noFill/>
        </p:spPr>
        <p:txBody>
          <a:bodyPr wrap="none" rtlCol="0">
            <a:spAutoFit/>
          </a:bodyPr>
          <a:lstStyle/>
          <a:p>
            <a:pPr algn="ctr"/>
            <a:r>
              <a:rPr lang="en-GB" sz="1600" i="1" dirty="0">
                <a:solidFill>
                  <a:schemeClr val="tx1"/>
                </a:solidFill>
              </a:rPr>
              <a:t>Activity total,</a:t>
            </a:r>
            <a:br>
              <a:rPr lang="en-GB" sz="1600" i="1" dirty="0">
                <a:solidFill>
                  <a:schemeClr val="tx1"/>
                </a:solidFill>
              </a:rPr>
            </a:br>
            <a:r>
              <a:rPr lang="en-GB" sz="1600" i="1" dirty="0">
                <a:solidFill>
                  <a:schemeClr val="tx1"/>
                </a:solidFill>
              </a:rPr>
              <a:t>10</a:t>
            </a:r>
            <a:r>
              <a:rPr lang="en-GB" sz="1600" i="1" baseline="30000" dirty="0">
                <a:solidFill>
                  <a:schemeClr val="tx1"/>
                </a:solidFill>
              </a:rPr>
              <a:t>9</a:t>
            </a:r>
            <a:r>
              <a:rPr lang="en-GB" sz="1600" i="1" dirty="0">
                <a:solidFill>
                  <a:schemeClr val="tx1"/>
                </a:solidFill>
              </a:rPr>
              <a:t> p-km</a:t>
            </a:r>
          </a:p>
        </p:txBody>
      </p:sp>
      <p:sp>
        <p:nvSpPr>
          <p:cNvPr id="22" name="TextBox 21">
            <a:extLst>
              <a:ext uri="{FF2B5EF4-FFF2-40B4-BE49-F238E27FC236}">
                <a16:creationId xmlns:a16="http://schemas.microsoft.com/office/drawing/2014/main" id="{FCF6A8B9-0CA8-471D-A12F-E487B4637D14}"/>
              </a:ext>
            </a:extLst>
          </p:cNvPr>
          <p:cNvSpPr txBox="1"/>
          <p:nvPr/>
        </p:nvSpPr>
        <p:spPr>
          <a:xfrm>
            <a:off x="6426828" y="3360718"/>
            <a:ext cx="1736374" cy="584775"/>
          </a:xfrm>
          <a:prstGeom prst="rect">
            <a:avLst/>
          </a:prstGeom>
          <a:noFill/>
        </p:spPr>
        <p:txBody>
          <a:bodyPr wrap="none" rtlCol="0">
            <a:spAutoFit/>
          </a:bodyPr>
          <a:lstStyle/>
          <a:p>
            <a:pPr algn="ctr"/>
            <a:r>
              <a:rPr lang="en-GB" sz="1600" i="1" dirty="0">
                <a:solidFill>
                  <a:schemeClr val="tx1"/>
                </a:solidFill>
              </a:rPr>
              <a:t>Activity – private,</a:t>
            </a:r>
            <a:br>
              <a:rPr lang="en-GB" sz="1600" i="1" dirty="0">
                <a:solidFill>
                  <a:schemeClr val="tx1"/>
                </a:solidFill>
              </a:rPr>
            </a:br>
            <a:r>
              <a:rPr lang="en-GB" sz="1600" i="1" dirty="0">
                <a:solidFill>
                  <a:schemeClr val="tx1"/>
                </a:solidFill>
              </a:rPr>
              <a:t>10</a:t>
            </a:r>
            <a:r>
              <a:rPr lang="en-GB" sz="1600" i="1" baseline="30000" dirty="0">
                <a:solidFill>
                  <a:schemeClr val="tx1"/>
                </a:solidFill>
              </a:rPr>
              <a:t>9</a:t>
            </a:r>
            <a:r>
              <a:rPr lang="en-GB" sz="1600" i="1" dirty="0">
                <a:solidFill>
                  <a:schemeClr val="tx1"/>
                </a:solidFill>
              </a:rPr>
              <a:t> p-km</a:t>
            </a:r>
          </a:p>
        </p:txBody>
      </p:sp>
      <p:sp>
        <p:nvSpPr>
          <p:cNvPr id="23" name="TextBox 22">
            <a:extLst>
              <a:ext uri="{FF2B5EF4-FFF2-40B4-BE49-F238E27FC236}">
                <a16:creationId xmlns:a16="http://schemas.microsoft.com/office/drawing/2014/main" id="{4B5F9D32-D012-4C37-B2C3-470C614C954F}"/>
              </a:ext>
            </a:extLst>
          </p:cNvPr>
          <p:cNvSpPr txBox="1"/>
          <p:nvPr/>
        </p:nvSpPr>
        <p:spPr>
          <a:xfrm>
            <a:off x="3124000" y="3380054"/>
            <a:ext cx="1654620" cy="584775"/>
          </a:xfrm>
          <a:prstGeom prst="rect">
            <a:avLst/>
          </a:prstGeom>
          <a:noFill/>
        </p:spPr>
        <p:txBody>
          <a:bodyPr wrap="none" rtlCol="0">
            <a:spAutoFit/>
          </a:bodyPr>
          <a:lstStyle/>
          <a:p>
            <a:pPr algn="ctr"/>
            <a:r>
              <a:rPr lang="en-GB" sz="1600" i="1" dirty="0">
                <a:solidFill>
                  <a:schemeClr val="tx1"/>
                </a:solidFill>
              </a:rPr>
              <a:t>Activity – public,</a:t>
            </a:r>
            <a:br>
              <a:rPr lang="en-GB" sz="1600" i="1" dirty="0">
                <a:solidFill>
                  <a:schemeClr val="tx1"/>
                </a:solidFill>
              </a:rPr>
            </a:br>
            <a:r>
              <a:rPr lang="en-GB" sz="1600" i="1" dirty="0">
                <a:solidFill>
                  <a:schemeClr val="tx1"/>
                </a:solidFill>
              </a:rPr>
              <a:t>10</a:t>
            </a:r>
            <a:r>
              <a:rPr lang="en-GB" sz="1600" i="1" baseline="30000" dirty="0">
                <a:solidFill>
                  <a:schemeClr val="tx1"/>
                </a:solidFill>
              </a:rPr>
              <a:t>9</a:t>
            </a:r>
            <a:r>
              <a:rPr lang="en-GB" sz="1600" i="1" dirty="0">
                <a:solidFill>
                  <a:schemeClr val="tx1"/>
                </a:solidFill>
              </a:rPr>
              <a:t> p-km</a:t>
            </a:r>
          </a:p>
        </p:txBody>
      </p:sp>
      <p:cxnSp>
        <p:nvCxnSpPr>
          <p:cNvPr id="3" name="Straight Arrow Connector 2">
            <a:extLst>
              <a:ext uri="{FF2B5EF4-FFF2-40B4-BE49-F238E27FC236}">
                <a16:creationId xmlns:a16="http://schemas.microsoft.com/office/drawing/2014/main" id="{68DBE77F-B0D2-8D66-00E4-D9CCC6080A66}"/>
              </a:ext>
            </a:extLst>
          </p:cNvPr>
          <p:cNvCxnSpPr/>
          <p:nvPr/>
        </p:nvCxnSpPr>
        <p:spPr bwMode="auto">
          <a:xfrm flipV="1">
            <a:off x="4179788" y="3177761"/>
            <a:ext cx="0" cy="251239"/>
          </a:xfrm>
          <a:prstGeom prst="straightConnector1">
            <a:avLst/>
          </a:prstGeom>
          <a:solidFill>
            <a:srgbClr val="FF6600"/>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Arrow Connector 3">
            <a:extLst>
              <a:ext uri="{FF2B5EF4-FFF2-40B4-BE49-F238E27FC236}">
                <a16:creationId xmlns:a16="http://schemas.microsoft.com/office/drawing/2014/main" id="{DABF2721-605B-9AEC-E388-B68290BAA75A}"/>
              </a:ext>
            </a:extLst>
          </p:cNvPr>
          <p:cNvCxnSpPr/>
          <p:nvPr/>
        </p:nvCxnSpPr>
        <p:spPr bwMode="auto">
          <a:xfrm flipV="1">
            <a:off x="5624124" y="3185559"/>
            <a:ext cx="0" cy="251239"/>
          </a:xfrm>
          <a:prstGeom prst="straightConnector1">
            <a:avLst/>
          </a:prstGeom>
          <a:solidFill>
            <a:srgbClr val="FF6600"/>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a:extLst>
              <a:ext uri="{FF2B5EF4-FFF2-40B4-BE49-F238E27FC236}">
                <a16:creationId xmlns:a16="http://schemas.microsoft.com/office/drawing/2014/main" id="{168D120E-D196-82ED-91BF-D497C5BB4760}"/>
              </a:ext>
            </a:extLst>
          </p:cNvPr>
          <p:cNvCxnSpPr/>
          <p:nvPr/>
        </p:nvCxnSpPr>
        <p:spPr bwMode="auto">
          <a:xfrm flipV="1">
            <a:off x="7099633" y="3128815"/>
            <a:ext cx="0" cy="251239"/>
          </a:xfrm>
          <a:prstGeom prst="straightConnector1">
            <a:avLst/>
          </a:prstGeom>
          <a:solidFill>
            <a:srgbClr val="FF6600"/>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47368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1011"/>
            <a:ext cx="10904538" cy="1135063"/>
          </a:xfrm>
        </p:spPr>
        <p:txBody>
          <a:bodyPr vert="horz" lIns="91440" tIns="45720" rIns="91440" bIns="45720" rtlCol="0" anchor="ctr">
            <a:normAutofit/>
          </a:bodyPr>
          <a:lstStyle/>
          <a:p>
            <a:r>
              <a:rPr lang="en-GB" sz="5400" b="1" dirty="0"/>
              <a:t>Equations: Transport</a:t>
            </a:r>
          </a:p>
        </p:txBody>
      </p:sp>
      <p:sp>
        <p:nvSpPr>
          <p:cNvPr id="24" name="Rectangle 3">
            <a:extLst>
              <a:ext uri="{FF2B5EF4-FFF2-40B4-BE49-F238E27FC236}">
                <a16:creationId xmlns:a16="http://schemas.microsoft.com/office/drawing/2014/main" id="{DCF895D6-8C3E-4CC8-BBB9-1A55658B8ACB}"/>
              </a:ext>
            </a:extLst>
          </p:cNvPr>
          <p:cNvSpPr>
            <a:spLocks noGrp="1" noChangeArrowheads="1"/>
          </p:cNvSpPr>
          <p:nvPr>
            <p:ph idx="4294967295"/>
          </p:nvPr>
        </p:nvSpPr>
        <p:spPr>
          <a:xfrm>
            <a:off x="2434786" y="3880282"/>
            <a:ext cx="7322427" cy="2311977"/>
          </a:xfrm>
        </p:spPr>
        <p:txBody>
          <a:bodyPr>
            <a:normAutofit/>
          </a:bodyPr>
          <a:lstStyle/>
          <a:p>
            <a:pPr marL="0" indent="0">
              <a:buNone/>
            </a:pPr>
            <a:r>
              <a:rPr lang="en-GB" sz="2400" dirty="0"/>
              <a:t>Private transport activity is calculated from:</a:t>
            </a:r>
          </a:p>
          <a:p>
            <a:r>
              <a:rPr lang="en-GB" sz="2000" dirty="0"/>
              <a:t>Total population, </a:t>
            </a:r>
            <a:r>
              <a:rPr lang="en-GB" sz="2000" b="1" i="1" dirty="0"/>
              <a:t>PO</a:t>
            </a:r>
          </a:p>
          <a:p>
            <a:r>
              <a:rPr lang="en-GB" sz="2000" dirty="0"/>
              <a:t>The inverse of vehicle ownership, </a:t>
            </a:r>
            <a:r>
              <a:rPr lang="en-GB" sz="2000" b="1" i="1" dirty="0"/>
              <a:t>CO</a:t>
            </a:r>
            <a:r>
              <a:rPr lang="en-GB" sz="2000" dirty="0"/>
              <a:t> (persons per vehicle)</a:t>
            </a:r>
          </a:p>
          <a:p>
            <a:r>
              <a:rPr lang="en-GB" sz="2000" dirty="0"/>
              <a:t>Average distance travelled per vehicle per year, </a:t>
            </a:r>
            <a:r>
              <a:rPr lang="en-GB" sz="2000" b="1" i="1" dirty="0"/>
              <a:t>DIC</a:t>
            </a:r>
          </a:p>
          <a:p>
            <a:r>
              <a:rPr lang="en-GB" sz="2000" dirty="0"/>
              <a:t>Load factor of vehicle,  </a:t>
            </a:r>
            <a:r>
              <a:rPr lang="en-GB" sz="2000" b="1" i="1" dirty="0"/>
              <a:t>LFCIT</a:t>
            </a:r>
          </a:p>
        </p:txBody>
      </p:sp>
      <p:sp>
        <p:nvSpPr>
          <p:cNvPr id="8" name="TextBox 7">
            <a:extLst>
              <a:ext uri="{FF2B5EF4-FFF2-40B4-BE49-F238E27FC236}">
                <a16:creationId xmlns:a16="http://schemas.microsoft.com/office/drawing/2014/main" id="{EC6A972F-3E14-4439-93A4-EB5350C01A08}"/>
              </a:ext>
            </a:extLst>
          </p:cNvPr>
          <p:cNvSpPr txBox="1"/>
          <p:nvPr/>
        </p:nvSpPr>
        <p:spPr>
          <a:xfrm>
            <a:off x="0" y="1136074"/>
            <a:ext cx="4365298" cy="646331"/>
          </a:xfrm>
          <a:prstGeom prst="rect">
            <a:avLst/>
          </a:prstGeom>
          <a:noFill/>
        </p:spPr>
        <p:txBody>
          <a:bodyPr wrap="none" rtlCol="0">
            <a:spAutoFit/>
          </a:bodyPr>
          <a:lstStyle/>
          <a:p>
            <a:r>
              <a:rPr lang="en-GB" sz="3600" dirty="0">
                <a:solidFill>
                  <a:srgbClr val="00B0F0"/>
                </a:solidFill>
              </a:rPr>
              <a:t>Intercity Passengers</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64AB261-F1D3-4523-BC0D-94DE8FDE24CE}"/>
                  </a:ext>
                </a:extLst>
              </p:cNvPr>
              <p:cNvSpPr txBox="1"/>
              <p:nvPr/>
            </p:nvSpPr>
            <p:spPr>
              <a:xfrm>
                <a:off x="2531284" y="2054658"/>
                <a:ext cx="5842497" cy="90178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a:rPr>
                        <m:t>𝑷𝑲𝑰𝑪</m:t>
                      </m:r>
                      <m:r>
                        <a:rPr lang="en-US" sz="2800" b="1" i="1" smtClean="0">
                          <a:solidFill>
                            <a:schemeClr val="tx1"/>
                          </a:solidFill>
                          <a:latin typeface="Cambria Math"/>
                        </a:rPr>
                        <m:t>   =    </m:t>
                      </m:r>
                      <m:f>
                        <m:fPr>
                          <m:ctrlPr>
                            <a:rPr lang="en-US" sz="2800" b="1" i="1" smtClean="0">
                              <a:solidFill>
                                <a:schemeClr val="tx1"/>
                              </a:solidFill>
                              <a:latin typeface="Cambria Math" panose="02040503050406030204" pitchFamily="18" charset="0"/>
                            </a:rPr>
                          </m:ctrlPr>
                        </m:fPr>
                        <m:num>
                          <m:r>
                            <a:rPr lang="en-US" sz="2800" b="1" i="1" smtClean="0">
                              <a:solidFill>
                                <a:schemeClr val="tx1"/>
                              </a:solidFill>
                              <a:latin typeface="Cambria Math"/>
                            </a:rPr>
                            <m:t>𝑷𝑶</m:t>
                          </m:r>
                          <m:r>
                            <a:rPr lang="en-US" sz="2800" b="1" i="1" smtClean="0">
                              <a:solidFill>
                                <a:schemeClr val="tx1"/>
                              </a:solidFill>
                              <a:latin typeface="Cambria Math"/>
                            </a:rPr>
                            <m:t> </m:t>
                          </m:r>
                        </m:num>
                        <m:den>
                          <m:r>
                            <a:rPr lang="en-US" sz="2800" b="1" i="1" smtClean="0">
                              <a:solidFill>
                                <a:schemeClr val="tx1"/>
                              </a:solidFill>
                              <a:latin typeface="Cambria Math"/>
                            </a:rPr>
                            <m:t>𝑪𝑶</m:t>
                          </m:r>
                        </m:den>
                      </m:f>
                      <m:r>
                        <a:rPr lang="en-US" sz="2800" b="1" i="1" smtClean="0">
                          <a:solidFill>
                            <a:schemeClr val="tx1"/>
                          </a:solidFill>
                          <a:latin typeface="Cambria Math"/>
                        </a:rPr>
                        <m:t>     ∗  </m:t>
                      </m:r>
                      <m:r>
                        <a:rPr lang="en-US" sz="2800" b="1" i="1" smtClean="0">
                          <a:solidFill>
                            <a:schemeClr val="tx1"/>
                          </a:solidFill>
                          <a:latin typeface="Cambria Math"/>
                        </a:rPr>
                        <m:t>𝑫𝑰𝑪</m:t>
                      </m:r>
                      <m:r>
                        <a:rPr lang="en-US" sz="2800" b="1" i="1" smtClean="0">
                          <a:solidFill>
                            <a:schemeClr val="tx1"/>
                          </a:solidFill>
                          <a:latin typeface="Cambria Math"/>
                        </a:rPr>
                        <m:t> ∗ </m:t>
                      </m:r>
                      <m:f>
                        <m:fPr>
                          <m:ctrlPr>
                            <a:rPr lang="en-US" sz="2800" b="1" i="1" smtClean="0">
                              <a:solidFill>
                                <a:schemeClr val="tx1"/>
                              </a:solidFill>
                              <a:latin typeface="Cambria Math" panose="02040503050406030204" pitchFamily="18" charset="0"/>
                            </a:rPr>
                          </m:ctrlPr>
                        </m:fPr>
                        <m:num>
                          <m:r>
                            <a:rPr lang="en-US" sz="2800" b="1" i="1" smtClean="0">
                              <a:solidFill>
                                <a:schemeClr val="tx1"/>
                              </a:solidFill>
                              <a:latin typeface="Cambria Math"/>
                            </a:rPr>
                            <m:t>𝑳𝑭𝑪𝑰𝑻</m:t>
                          </m:r>
                        </m:num>
                        <m:den>
                          <m:r>
                            <a:rPr lang="en-US" sz="2800" b="1" i="1" smtClean="0">
                              <a:solidFill>
                                <a:schemeClr val="tx1"/>
                              </a:solidFill>
                              <a:latin typeface="Cambria Math"/>
                            </a:rPr>
                            <m:t>𝟏𝟎𝟎𝟎</m:t>
                          </m:r>
                        </m:den>
                      </m:f>
                    </m:oMath>
                  </m:oMathPara>
                </a14:m>
                <a:endParaRPr lang="en-GB" sz="2800" b="1" dirty="0">
                  <a:solidFill>
                    <a:schemeClr val="tx1"/>
                  </a:solidFill>
                </a:endParaRPr>
              </a:p>
            </p:txBody>
          </p:sp>
        </mc:Choice>
        <mc:Fallback xmlns="">
          <p:sp>
            <p:nvSpPr>
              <p:cNvPr id="17" name="TextBox 16">
                <a:extLst>
                  <a:ext uri="{FF2B5EF4-FFF2-40B4-BE49-F238E27FC236}">
                    <a16:creationId xmlns:a16="http://schemas.microsoft.com/office/drawing/2014/main" id="{664AB261-F1D3-4523-BC0D-94DE8FDE24CE}"/>
                  </a:ext>
                </a:extLst>
              </p:cNvPr>
              <p:cNvSpPr txBox="1">
                <a:spLocks noRot="1" noChangeAspect="1" noMove="1" noResize="1" noEditPoints="1" noAdjustHandles="1" noChangeArrowheads="1" noChangeShapeType="1" noTextEdit="1"/>
              </p:cNvSpPr>
              <p:nvPr/>
            </p:nvSpPr>
            <p:spPr>
              <a:xfrm>
                <a:off x="2531284" y="2054658"/>
                <a:ext cx="5842497" cy="901785"/>
              </a:xfrm>
              <a:prstGeom prst="rect">
                <a:avLst/>
              </a:prstGeom>
              <a:blipFill>
                <a:blip r:embed="rId3"/>
                <a:stretch>
                  <a:fillRect/>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5C6AD8F1-041D-4D8E-1463-7EF9D7C09EEC}"/>
              </a:ext>
            </a:extLst>
          </p:cNvPr>
          <p:cNvSpPr txBox="1"/>
          <p:nvPr/>
        </p:nvSpPr>
        <p:spPr>
          <a:xfrm>
            <a:off x="1876028" y="3099197"/>
            <a:ext cx="1736374" cy="584775"/>
          </a:xfrm>
          <a:prstGeom prst="rect">
            <a:avLst/>
          </a:prstGeom>
          <a:noFill/>
        </p:spPr>
        <p:txBody>
          <a:bodyPr wrap="none" rtlCol="0">
            <a:spAutoFit/>
          </a:bodyPr>
          <a:lstStyle/>
          <a:p>
            <a:pPr algn="ctr"/>
            <a:r>
              <a:rPr lang="en-GB" sz="1600" i="1" dirty="0">
                <a:solidFill>
                  <a:schemeClr val="tx1"/>
                </a:solidFill>
              </a:rPr>
              <a:t>Activity – private,</a:t>
            </a:r>
            <a:br>
              <a:rPr lang="en-GB" sz="1600" i="1" dirty="0">
                <a:solidFill>
                  <a:schemeClr val="tx1"/>
                </a:solidFill>
              </a:rPr>
            </a:br>
            <a:r>
              <a:rPr lang="en-GB" sz="1600" i="1" dirty="0">
                <a:solidFill>
                  <a:schemeClr val="tx1"/>
                </a:solidFill>
              </a:rPr>
              <a:t>10</a:t>
            </a:r>
            <a:r>
              <a:rPr lang="en-GB" sz="1600" i="1" baseline="30000" dirty="0">
                <a:solidFill>
                  <a:schemeClr val="tx1"/>
                </a:solidFill>
              </a:rPr>
              <a:t>9</a:t>
            </a:r>
            <a:r>
              <a:rPr lang="en-GB" sz="1600" i="1" dirty="0">
                <a:solidFill>
                  <a:schemeClr val="tx1"/>
                </a:solidFill>
              </a:rPr>
              <a:t> p-km</a:t>
            </a:r>
          </a:p>
        </p:txBody>
      </p:sp>
      <p:sp>
        <p:nvSpPr>
          <p:cNvPr id="4" name="TextBox 3">
            <a:extLst>
              <a:ext uri="{FF2B5EF4-FFF2-40B4-BE49-F238E27FC236}">
                <a16:creationId xmlns:a16="http://schemas.microsoft.com/office/drawing/2014/main" id="{C0C3A5AB-BDB7-029C-E952-203346271C1D}"/>
              </a:ext>
            </a:extLst>
          </p:cNvPr>
          <p:cNvSpPr txBox="1"/>
          <p:nvPr/>
        </p:nvSpPr>
        <p:spPr>
          <a:xfrm>
            <a:off x="4492801" y="1445456"/>
            <a:ext cx="2438489" cy="338554"/>
          </a:xfrm>
          <a:prstGeom prst="rect">
            <a:avLst/>
          </a:prstGeom>
          <a:noFill/>
        </p:spPr>
        <p:txBody>
          <a:bodyPr wrap="none" rtlCol="0">
            <a:spAutoFit/>
          </a:bodyPr>
          <a:lstStyle/>
          <a:p>
            <a:pPr algn="ctr"/>
            <a:r>
              <a:rPr lang="en-GB" sz="1600" i="1" dirty="0">
                <a:solidFill>
                  <a:schemeClr val="tx1"/>
                </a:solidFill>
              </a:rPr>
              <a:t>Total population, millions</a:t>
            </a:r>
          </a:p>
        </p:txBody>
      </p:sp>
      <p:cxnSp>
        <p:nvCxnSpPr>
          <p:cNvPr id="5" name="Straight Arrow Connector 4">
            <a:extLst>
              <a:ext uri="{FF2B5EF4-FFF2-40B4-BE49-F238E27FC236}">
                <a16:creationId xmlns:a16="http://schemas.microsoft.com/office/drawing/2014/main" id="{3ACBC162-49EF-D466-C3E3-A0DC5E80881F}"/>
              </a:ext>
            </a:extLst>
          </p:cNvPr>
          <p:cNvCxnSpPr/>
          <p:nvPr/>
        </p:nvCxnSpPr>
        <p:spPr bwMode="auto">
          <a:xfrm flipV="1">
            <a:off x="2839361" y="2784764"/>
            <a:ext cx="184394" cy="294734"/>
          </a:xfrm>
          <a:prstGeom prst="straightConnector1">
            <a:avLst/>
          </a:prstGeom>
          <a:solidFill>
            <a:srgbClr val="FF6600"/>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a:extLst>
              <a:ext uri="{FF2B5EF4-FFF2-40B4-BE49-F238E27FC236}">
                <a16:creationId xmlns:a16="http://schemas.microsoft.com/office/drawing/2014/main" id="{39B23D28-E99D-5C20-4EBA-6B28EE4ACFF1}"/>
              </a:ext>
            </a:extLst>
          </p:cNvPr>
          <p:cNvCxnSpPr/>
          <p:nvPr/>
        </p:nvCxnSpPr>
        <p:spPr bwMode="auto">
          <a:xfrm flipH="1">
            <a:off x="5074496" y="1820031"/>
            <a:ext cx="214477" cy="234627"/>
          </a:xfrm>
          <a:prstGeom prst="straightConnector1">
            <a:avLst/>
          </a:prstGeom>
          <a:solidFill>
            <a:srgbClr val="FF6600"/>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22C66EBC-5363-136B-9163-516BB9FD85F3}"/>
              </a:ext>
            </a:extLst>
          </p:cNvPr>
          <p:cNvSpPr txBox="1"/>
          <p:nvPr/>
        </p:nvSpPr>
        <p:spPr>
          <a:xfrm>
            <a:off x="3377503" y="3157554"/>
            <a:ext cx="2112141" cy="584775"/>
          </a:xfrm>
          <a:prstGeom prst="rect">
            <a:avLst/>
          </a:prstGeom>
          <a:noFill/>
        </p:spPr>
        <p:txBody>
          <a:bodyPr wrap="square" rtlCol="0">
            <a:spAutoFit/>
          </a:bodyPr>
          <a:lstStyle/>
          <a:p>
            <a:pPr algn="ctr"/>
            <a:r>
              <a:rPr lang="en-GB" sz="1600" i="1" dirty="0">
                <a:solidFill>
                  <a:schemeClr val="tx1"/>
                </a:solidFill>
              </a:rPr>
              <a:t>Vehicle ownership, persons/vehicle</a:t>
            </a:r>
          </a:p>
        </p:txBody>
      </p:sp>
      <p:cxnSp>
        <p:nvCxnSpPr>
          <p:cNvPr id="11" name="Straight Arrow Connector 10">
            <a:extLst>
              <a:ext uri="{FF2B5EF4-FFF2-40B4-BE49-F238E27FC236}">
                <a16:creationId xmlns:a16="http://schemas.microsoft.com/office/drawing/2014/main" id="{70F5C2C9-B847-65F3-A9DA-01114FBBD2A8}"/>
              </a:ext>
            </a:extLst>
          </p:cNvPr>
          <p:cNvCxnSpPr/>
          <p:nvPr/>
        </p:nvCxnSpPr>
        <p:spPr bwMode="auto">
          <a:xfrm flipV="1">
            <a:off x="4551023" y="3011663"/>
            <a:ext cx="115075" cy="171722"/>
          </a:xfrm>
          <a:prstGeom prst="straightConnector1">
            <a:avLst/>
          </a:prstGeom>
          <a:solidFill>
            <a:srgbClr val="FF6600"/>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F3F02D40-8DB5-4198-2C68-7ACD2E5EB181}"/>
              </a:ext>
            </a:extLst>
          </p:cNvPr>
          <p:cNvSpPr txBox="1"/>
          <p:nvPr/>
        </p:nvSpPr>
        <p:spPr>
          <a:xfrm>
            <a:off x="5288973" y="3099197"/>
            <a:ext cx="2826327" cy="584775"/>
          </a:xfrm>
          <a:prstGeom prst="rect">
            <a:avLst/>
          </a:prstGeom>
          <a:noFill/>
        </p:spPr>
        <p:txBody>
          <a:bodyPr wrap="square" rtlCol="0">
            <a:spAutoFit/>
          </a:bodyPr>
          <a:lstStyle/>
          <a:p>
            <a:pPr algn="ctr"/>
            <a:r>
              <a:rPr lang="en-GB" sz="1600" i="1" dirty="0">
                <a:solidFill>
                  <a:schemeClr val="tx1"/>
                </a:solidFill>
              </a:rPr>
              <a:t>Average distance travelled per car per year, km/car/year</a:t>
            </a:r>
          </a:p>
        </p:txBody>
      </p:sp>
      <p:cxnSp>
        <p:nvCxnSpPr>
          <p:cNvPr id="19" name="Straight Arrow Connector 18">
            <a:extLst>
              <a:ext uri="{FF2B5EF4-FFF2-40B4-BE49-F238E27FC236}">
                <a16:creationId xmlns:a16="http://schemas.microsoft.com/office/drawing/2014/main" id="{2ECC80B5-5EAE-0678-3D32-BEB155F34E7C}"/>
              </a:ext>
            </a:extLst>
          </p:cNvPr>
          <p:cNvCxnSpPr/>
          <p:nvPr/>
        </p:nvCxnSpPr>
        <p:spPr bwMode="auto">
          <a:xfrm flipH="1" flipV="1">
            <a:off x="6335571" y="2789119"/>
            <a:ext cx="75620" cy="290379"/>
          </a:xfrm>
          <a:prstGeom prst="straightConnector1">
            <a:avLst/>
          </a:prstGeom>
          <a:solidFill>
            <a:srgbClr val="FF6600"/>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a:extLst>
              <a:ext uri="{FF2B5EF4-FFF2-40B4-BE49-F238E27FC236}">
                <a16:creationId xmlns:a16="http://schemas.microsoft.com/office/drawing/2014/main" id="{9CED7B12-2533-ADB7-B626-4FE7F94F4B49}"/>
              </a:ext>
            </a:extLst>
          </p:cNvPr>
          <p:cNvSpPr txBox="1"/>
          <p:nvPr/>
        </p:nvSpPr>
        <p:spPr>
          <a:xfrm>
            <a:off x="7332518" y="1457256"/>
            <a:ext cx="2826327" cy="338554"/>
          </a:xfrm>
          <a:prstGeom prst="rect">
            <a:avLst/>
          </a:prstGeom>
          <a:noFill/>
        </p:spPr>
        <p:txBody>
          <a:bodyPr wrap="square" rtlCol="0">
            <a:spAutoFit/>
          </a:bodyPr>
          <a:lstStyle/>
          <a:p>
            <a:pPr algn="ctr"/>
            <a:r>
              <a:rPr lang="en-GB" sz="1600" i="1" dirty="0">
                <a:solidFill>
                  <a:schemeClr val="tx1"/>
                </a:solidFill>
              </a:rPr>
              <a:t>Load factor of cars</a:t>
            </a:r>
          </a:p>
        </p:txBody>
      </p:sp>
      <p:cxnSp>
        <p:nvCxnSpPr>
          <p:cNvPr id="22" name="Straight Arrow Connector 21">
            <a:extLst>
              <a:ext uri="{FF2B5EF4-FFF2-40B4-BE49-F238E27FC236}">
                <a16:creationId xmlns:a16="http://schemas.microsoft.com/office/drawing/2014/main" id="{698A3EC9-968E-2053-469B-B8AE3A397D54}"/>
              </a:ext>
            </a:extLst>
          </p:cNvPr>
          <p:cNvCxnSpPr/>
          <p:nvPr/>
        </p:nvCxnSpPr>
        <p:spPr bwMode="auto">
          <a:xfrm flipH="1">
            <a:off x="7789341" y="1918865"/>
            <a:ext cx="85688" cy="171837"/>
          </a:xfrm>
          <a:prstGeom prst="straightConnector1">
            <a:avLst/>
          </a:prstGeom>
          <a:solidFill>
            <a:srgbClr val="FF6600"/>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27203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4341"/>
            <a:ext cx="10904538" cy="1135063"/>
          </a:xfrm>
        </p:spPr>
        <p:txBody>
          <a:bodyPr vert="horz" lIns="91440" tIns="45720" rIns="91440" bIns="45720" rtlCol="0" anchor="ctr">
            <a:normAutofit/>
          </a:bodyPr>
          <a:lstStyle/>
          <a:p>
            <a:r>
              <a:rPr lang="en-GB" sz="4800" b="1" dirty="0"/>
              <a:t>Equations: Transport</a:t>
            </a:r>
          </a:p>
        </p:txBody>
      </p:sp>
      <p:sp>
        <p:nvSpPr>
          <p:cNvPr id="27" name="Content Placeholder 2">
            <a:extLst>
              <a:ext uri="{FF2B5EF4-FFF2-40B4-BE49-F238E27FC236}">
                <a16:creationId xmlns:a16="http://schemas.microsoft.com/office/drawing/2014/main" id="{4FD6F25A-D639-4A1E-B659-B5227134C0E9}"/>
              </a:ext>
            </a:extLst>
          </p:cNvPr>
          <p:cNvSpPr>
            <a:spLocks noGrp="1"/>
          </p:cNvSpPr>
          <p:nvPr>
            <p:ph idx="4294967295"/>
          </p:nvPr>
        </p:nvSpPr>
        <p:spPr>
          <a:xfrm>
            <a:off x="0" y="1945056"/>
            <a:ext cx="8593138" cy="542925"/>
          </a:xfrm>
        </p:spPr>
        <p:txBody>
          <a:bodyPr>
            <a:normAutofit lnSpcReduction="10000"/>
          </a:bodyPr>
          <a:lstStyle/>
          <a:p>
            <a:pPr marL="0" indent="0">
              <a:buNone/>
            </a:pPr>
            <a:r>
              <a:rPr lang="en-GB" dirty="0"/>
              <a:t>Activity by mode of transport is calculated as follows:</a:t>
            </a:r>
          </a:p>
        </p:txBody>
      </p:sp>
      <p:sp>
        <p:nvSpPr>
          <p:cNvPr id="8" name="TextBox 7">
            <a:extLst>
              <a:ext uri="{FF2B5EF4-FFF2-40B4-BE49-F238E27FC236}">
                <a16:creationId xmlns:a16="http://schemas.microsoft.com/office/drawing/2014/main" id="{EC6A972F-3E14-4439-93A4-EB5350C01A08}"/>
              </a:ext>
            </a:extLst>
          </p:cNvPr>
          <p:cNvSpPr txBox="1"/>
          <p:nvPr/>
        </p:nvSpPr>
        <p:spPr>
          <a:xfrm>
            <a:off x="0" y="1141880"/>
            <a:ext cx="4365298" cy="646331"/>
          </a:xfrm>
          <a:prstGeom prst="rect">
            <a:avLst/>
          </a:prstGeom>
          <a:noFill/>
        </p:spPr>
        <p:txBody>
          <a:bodyPr wrap="none" rtlCol="0">
            <a:spAutoFit/>
          </a:bodyPr>
          <a:lstStyle/>
          <a:p>
            <a:r>
              <a:rPr lang="en-GB" sz="3600" dirty="0">
                <a:solidFill>
                  <a:srgbClr val="00B0F0"/>
                </a:solidFill>
              </a:rPr>
              <a:t>Intercity Passengers</a:t>
            </a:r>
          </a:p>
        </p:txBody>
      </p:sp>
      <p:grpSp>
        <p:nvGrpSpPr>
          <p:cNvPr id="13" name="Group 12">
            <a:extLst>
              <a:ext uri="{FF2B5EF4-FFF2-40B4-BE49-F238E27FC236}">
                <a16:creationId xmlns:a16="http://schemas.microsoft.com/office/drawing/2014/main" id="{223C3866-7DA5-4824-B562-E33C2DDFE40B}"/>
              </a:ext>
            </a:extLst>
          </p:cNvPr>
          <p:cNvGrpSpPr/>
          <p:nvPr/>
        </p:nvGrpSpPr>
        <p:grpSpPr>
          <a:xfrm>
            <a:off x="3267019" y="3091574"/>
            <a:ext cx="1736935" cy="906118"/>
            <a:chOff x="1526941" y="5130683"/>
            <a:chExt cx="1736935" cy="906118"/>
          </a:xfrm>
        </p:grpSpPr>
        <p:sp>
          <p:nvSpPr>
            <p:cNvPr id="15" name="TextBox 14">
              <a:extLst>
                <a:ext uri="{FF2B5EF4-FFF2-40B4-BE49-F238E27FC236}">
                  <a16:creationId xmlns:a16="http://schemas.microsoft.com/office/drawing/2014/main" id="{D90ABC38-22F4-4EFE-8ACE-602E7098F53B}"/>
                </a:ext>
              </a:extLst>
            </p:cNvPr>
            <p:cNvSpPr txBox="1"/>
            <p:nvPr/>
          </p:nvSpPr>
          <p:spPr>
            <a:xfrm>
              <a:off x="1526941" y="5513581"/>
              <a:ext cx="1736935" cy="523220"/>
            </a:xfrm>
            <a:prstGeom prst="rect">
              <a:avLst/>
            </a:prstGeom>
            <a:noFill/>
            <a:ln>
              <a:solidFill>
                <a:schemeClr val="bg1"/>
              </a:solidFill>
            </a:ln>
          </p:spPr>
          <p:txBody>
            <a:bodyPr wrap="square" rtlCol="0">
              <a:spAutoFit/>
            </a:bodyPr>
            <a:lstStyle/>
            <a:p>
              <a:pPr algn="ctr"/>
              <a:r>
                <a:rPr lang="en-GB" sz="1400" i="1" dirty="0">
                  <a:solidFill>
                    <a:schemeClr val="tx1"/>
                  </a:solidFill>
                </a:rPr>
                <a:t>Activity for mode i,</a:t>
              </a:r>
            </a:p>
            <a:p>
              <a:pPr algn="ctr"/>
              <a:r>
                <a:rPr lang="en-GB" sz="1400" i="1" dirty="0">
                  <a:solidFill>
                    <a:schemeClr val="tx1"/>
                  </a:solidFill>
                </a:rPr>
                <a:t>10</a:t>
              </a:r>
              <a:r>
                <a:rPr lang="en-GB" sz="1400" i="1" baseline="30000" dirty="0">
                  <a:solidFill>
                    <a:schemeClr val="tx1"/>
                  </a:solidFill>
                </a:rPr>
                <a:t>9</a:t>
              </a:r>
              <a:r>
                <a:rPr lang="en-GB" sz="1400" i="1" dirty="0">
                  <a:solidFill>
                    <a:schemeClr val="tx1"/>
                  </a:solidFill>
                </a:rPr>
                <a:t> p-km</a:t>
              </a:r>
            </a:p>
          </p:txBody>
        </p:sp>
        <p:cxnSp>
          <p:nvCxnSpPr>
            <p:cNvPr id="19" name="Straight Arrow Connector 18">
              <a:extLst>
                <a:ext uri="{FF2B5EF4-FFF2-40B4-BE49-F238E27FC236}">
                  <a16:creationId xmlns:a16="http://schemas.microsoft.com/office/drawing/2014/main" id="{D752CE80-466E-456A-8DC8-3C70CE8F4A7F}"/>
                </a:ext>
              </a:extLst>
            </p:cNvPr>
            <p:cNvCxnSpPr/>
            <p:nvPr/>
          </p:nvCxnSpPr>
          <p:spPr bwMode="auto">
            <a:xfrm flipV="1">
              <a:off x="2395409" y="5130683"/>
              <a:ext cx="0" cy="347281"/>
            </a:xfrm>
            <a:prstGeom prst="straightConnector1">
              <a:avLst/>
            </a:prstGeom>
            <a:solidFill>
              <a:srgbClr val="FF6600"/>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 name="Group 19">
            <a:extLst>
              <a:ext uri="{FF2B5EF4-FFF2-40B4-BE49-F238E27FC236}">
                <a16:creationId xmlns:a16="http://schemas.microsoft.com/office/drawing/2014/main" id="{F9AF31C7-00FE-45D5-928C-CAF0733A43B6}"/>
              </a:ext>
            </a:extLst>
          </p:cNvPr>
          <p:cNvGrpSpPr/>
          <p:nvPr/>
        </p:nvGrpSpPr>
        <p:grpSpPr>
          <a:xfrm>
            <a:off x="5315067" y="3125990"/>
            <a:ext cx="1736935" cy="1087146"/>
            <a:chOff x="2182387" y="5212302"/>
            <a:chExt cx="1736935" cy="1087146"/>
          </a:xfrm>
        </p:grpSpPr>
        <p:sp>
          <p:nvSpPr>
            <p:cNvPr id="21" name="TextBox 20">
              <a:extLst>
                <a:ext uri="{FF2B5EF4-FFF2-40B4-BE49-F238E27FC236}">
                  <a16:creationId xmlns:a16="http://schemas.microsoft.com/office/drawing/2014/main" id="{19203607-8198-40D7-86EF-D4DDC1670568}"/>
                </a:ext>
              </a:extLst>
            </p:cNvPr>
            <p:cNvSpPr txBox="1"/>
            <p:nvPr/>
          </p:nvSpPr>
          <p:spPr>
            <a:xfrm>
              <a:off x="2182387" y="5560784"/>
              <a:ext cx="1736935" cy="738664"/>
            </a:xfrm>
            <a:prstGeom prst="rect">
              <a:avLst/>
            </a:prstGeom>
            <a:noFill/>
            <a:ln>
              <a:solidFill>
                <a:schemeClr val="bg1"/>
              </a:solidFill>
            </a:ln>
          </p:spPr>
          <p:txBody>
            <a:bodyPr wrap="square" rtlCol="0">
              <a:spAutoFit/>
            </a:bodyPr>
            <a:lstStyle/>
            <a:p>
              <a:pPr algn="ctr"/>
              <a:r>
                <a:rPr lang="en-GB" sz="1400" i="1" dirty="0">
                  <a:solidFill>
                    <a:schemeClr val="tx1"/>
                  </a:solidFill>
                </a:rPr>
                <a:t>Total private transport activity,</a:t>
              </a:r>
            </a:p>
            <a:p>
              <a:pPr algn="ctr"/>
              <a:r>
                <a:rPr lang="en-GB" sz="1400" i="1" dirty="0">
                  <a:solidFill>
                    <a:schemeClr val="tx1"/>
                  </a:solidFill>
                </a:rPr>
                <a:t>10</a:t>
              </a:r>
              <a:r>
                <a:rPr lang="en-GB" sz="1400" i="1" baseline="30000" dirty="0">
                  <a:solidFill>
                    <a:schemeClr val="tx1"/>
                  </a:solidFill>
                </a:rPr>
                <a:t>9</a:t>
              </a:r>
              <a:r>
                <a:rPr lang="en-GB" sz="1400" i="1" dirty="0">
                  <a:solidFill>
                    <a:schemeClr val="tx1"/>
                  </a:solidFill>
                </a:rPr>
                <a:t> p-km</a:t>
              </a:r>
            </a:p>
          </p:txBody>
        </p:sp>
        <p:cxnSp>
          <p:nvCxnSpPr>
            <p:cNvPr id="22" name="Straight Arrow Connector 21">
              <a:extLst>
                <a:ext uri="{FF2B5EF4-FFF2-40B4-BE49-F238E27FC236}">
                  <a16:creationId xmlns:a16="http://schemas.microsoft.com/office/drawing/2014/main" id="{F00C8B90-0428-48B1-A56B-00C1328E9A15}"/>
                </a:ext>
              </a:extLst>
            </p:cNvPr>
            <p:cNvCxnSpPr/>
            <p:nvPr/>
          </p:nvCxnSpPr>
          <p:spPr bwMode="auto">
            <a:xfrm flipV="1">
              <a:off x="3050854" y="5212302"/>
              <a:ext cx="0" cy="278450"/>
            </a:xfrm>
            <a:prstGeom prst="straightConnector1">
              <a:avLst/>
            </a:prstGeom>
            <a:solidFill>
              <a:srgbClr val="FF6600"/>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 name="Group 22">
            <a:extLst>
              <a:ext uri="{FF2B5EF4-FFF2-40B4-BE49-F238E27FC236}">
                <a16:creationId xmlns:a16="http://schemas.microsoft.com/office/drawing/2014/main" id="{325FD98C-9DC5-43C4-A6E7-79D964F165C2}"/>
              </a:ext>
            </a:extLst>
          </p:cNvPr>
          <p:cNvGrpSpPr/>
          <p:nvPr/>
        </p:nvGrpSpPr>
        <p:grpSpPr>
          <a:xfrm>
            <a:off x="7194411" y="3120388"/>
            <a:ext cx="1618464" cy="634556"/>
            <a:chOff x="2334557" y="5373216"/>
            <a:chExt cx="1137306" cy="634556"/>
          </a:xfrm>
        </p:grpSpPr>
        <p:sp>
          <p:nvSpPr>
            <p:cNvPr id="25" name="TextBox 24">
              <a:extLst>
                <a:ext uri="{FF2B5EF4-FFF2-40B4-BE49-F238E27FC236}">
                  <a16:creationId xmlns:a16="http://schemas.microsoft.com/office/drawing/2014/main" id="{D1C87D73-8ECF-4DFF-859D-BB0C7A31A668}"/>
                </a:ext>
              </a:extLst>
            </p:cNvPr>
            <p:cNvSpPr txBox="1"/>
            <p:nvPr/>
          </p:nvSpPr>
          <p:spPr>
            <a:xfrm>
              <a:off x="2334557" y="5699995"/>
              <a:ext cx="1137306" cy="307777"/>
            </a:xfrm>
            <a:prstGeom prst="rect">
              <a:avLst/>
            </a:prstGeom>
            <a:noFill/>
            <a:ln>
              <a:solidFill>
                <a:schemeClr val="bg1"/>
              </a:solidFill>
            </a:ln>
          </p:spPr>
          <p:txBody>
            <a:bodyPr wrap="square" rtlCol="0">
              <a:spAutoFit/>
            </a:bodyPr>
            <a:lstStyle/>
            <a:p>
              <a:pPr algn="ctr"/>
              <a:r>
                <a:rPr lang="en-GB" sz="1400" i="1" dirty="0">
                  <a:solidFill>
                    <a:schemeClr val="tx1"/>
                  </a:solidFill>
                </a:rPr>
                <a:t>Share of mode i</a:t>
              </a:r>
            </a:p>
          </p:txBody>
        </p:sp>
        <p:cxnSp>
          <p:nvCxnSpPr>
            <p:cNvPr id="26" name="Straight Arrow Connector 25">
              <a:extLst>
                <a:ext uri="{FF2B5EF4-FFF2-40B4-BE49-F238E27FC236}">
                  <a16:creationId xmlns:a16="http://schemas.microsoft.com/office/drawing/2014/main" id="{E9CBD8BC-00F5-4B01-AB28-81EBDA6EAB95}"/>
                </a:ext>
              </a:extLst>
            </p:cNvPr>
            <p:cNvCxnSpPr/>
            <p:nvPr/>
          </p:nvCxnSpPr>
          <p:spPr bwMode="auto">
            <a:xfrm flipV="1">
              <a:off x="2843982" y="5373216"/>
              <a:ext cx="0" cy="289654"/>
            </a:xfrm>
            <a:prstGeom prst="straightConnector1">
              <a:avLst/>
            </a:prstGeom>
            <a:solidFill>
              <a:srgbClr val="FF6600"/>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D5196CB-E88B-4337-B655-7EE2D8BDED6D}"/>
                  </a:ext>
                </a:extLst>
              </p:cNvPr>
              <p:cNvSpPr txBox="1"/>
              <p:nvPr/>
            </p:nvSpPr>
            <p:spPr>
              <a:xfrm>
                <a:off x="3344183" y="2562405"/>
                <a:ext cx="495026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a:rPr>
                        <m:t>𝑷𝑲𝑰𝑪𝑻</m:t>
                      </m:r>
                      <m:d>
                        <m:dPr>
                          <m:ctrlPr>
                            <a:rPr lang="en-US" sz="2800" b="1" i="1" smtClean="0">
                              <a:solidFill>
                                <a:schemeClr val="tx1"/>
                              </a:solidFill>
                              <a:latin typeface="Cambria Math" panose="02040503050406030204" pitchFamily="18" charset="0"/>
                            </a:rPr>
                          </m:ctrlPr>
                        </m:dPr>
                        <m:e>
                          <m:r>
                            <a:rPr lang="en-US" sz="2800" b="1" i="1" smtClean="0">
                              <a:solidFill>
                                <a:schemeClr val="tx1"/>
                              </a:solidFill>
                              <a:latin typeface="Cambria Math"/>
                            </a:rPr>
                            <m:t>𝒊</m:t>
                          </m:r>
                        </m:e>
                      </m:d>
                      <m:r>
                        <a:rPr lang="en-US" sz="2800" b="1" i="1" smtClean="0">
                          <a:solidFill>
                            <a:schemeClr val="tx1"/>
                          </a:solidFill>
                          <a:latin typeface="Cambria Math"/>
                        </a:rPr>
                        <m:t>=</m:t>
                      </m:r>
                      <m:r>
                        <a:rPr lang="en-US" sz="2800" b="1" i="1" smtClean="0">
                          <a:solidFill>
                            <a:schemeClr val="tx1"/>
                          </a:solidFill>
                          <a:latin typeface="Cambria Math"/>
                        </a:rPr>
                        <m:t>𝑷𝑲𝑰𝑪</m:t>
                      </m:r>
                      <m:r>
                        <a:rPr lang="en-US" sz="2800" b="1" i="1" smtClean="0">
                          <a:solidFill>
                            <a:schemeClr val="tx1"/>
                          </a:solidFill>
                          <a:latin typeface="Cambria Math"/>
                        </a:rPr>
                        <m:t> ∗ </m:t>
                      </m:r>
                      <m:r>
                        <a:rPr lang="en-US" sz="2800" b="1" i="1" smtClean="0">
                          <a:solidFill>
                            <a:schemeClr val="tx1"/>
                          </a:solidFill>
                          <a:latin typeface="Cambria Math"/>
                        </a:rPr>
                        <m:t>𝑺𝑰𝑻𝑪</m:t>
                      </m:r>
                      <m:r>
                        <a:rPr lang="en-US" sz="2800" b="1" i="1" smtClean="0">
                          <a:solidFill>
                            <a:schemeClr val="tx1"/>
                          </a:solidFill>
                          <a:latin typeface="Cambria Math"/>
                        </a:rPr>
                        <m:t>(</m:t>
                      </m:r>
                      <m:r>
                        <a:rPr lang="en-US" sz="2800" b="1" i="1" smtClean="0">
                          <a:solidFill>
                            <a:schemeClr val="tx1"/>
                          </a:solidFill>
                          <a:latin typeface="Cambria Math"/>
                        </a:rPr>
                        <m:t>𝒊</m:t>
                      </m:r>
                      <m:r>
                        <a:rPr lang="en-US" sz="2800" b="1" i="1" smtClean="0">
                          <a:solidFill>
                            <a:schemeClr val="tx1"/>
                          </a:solidFill>
                          <a:latin typeface="Cambria Math"/>
                        </a:rPr>
                        <m:t>)</m:t>
                      </m:r>
                    </m:oMath>
                  </m:oMathPara>
                </a14:m>
                <a:endParaRPr lang="en-GB" sz="3200" b="1" dirty="0">
                  <a:solidFill>
                    <a:schemeClr val="tx1"/>
                  </a:solidFill>
                </a:endParaRPr>
              </a:p>
            </p:txBody>
          </p:sp>
        </mc:Choice>
        <mc:Fallback xmlns="">
          <p:sp>
            <p:nvSpPr>
              <p:cNvPr id="28" name="TextBox 27">
                <a:extLst>
                  <a:ext uri="{FF2B5EF4-FFF2-40B4-BE49-F238E27FC236}">
                    <a16:creationId xmlns:a16="http://schemas.microsoft.com/office/drawing/2014/main" id="{ED5196CB-E88B-4337-B655-7EE2D8BDED6D}"/>
                  </a:ext>
                </a:extLst>
              </p:cNvPr>
              <p:cNvSpPr txBox="1">
                <a:spLocks noRot="1" noChangeAspect="1" noMove="1" noResize="1" noEditPoints="1" noAdjustHandles="1" noChangeArrowheads="1" noChangeShapeType="1" noTextEdit="1"/>
              </p:cNvSpPr>
              <p:nvPr/>
            </p:nvSpPr>
            <p:spPr>
              <a:xfrm>
                <a:off x="3344183" y="2562405"/>
                <a:ext cx="4950266" cy="52322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305E027-8EE5-4355-B3B2-93CB9D24E7CB}"/>
                  </a:ext>
                </a:extLst>
              </p:cNvPr>
              <p:cNvSpPr txBox="1"/>
              <p:nvPr/>
            </p:nvSpPr>
            <p:spPr>
              <a:xfrm>
                <a:off x="3267019" y="4577472"/>
                <a:ext cx="519873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a:rPr>
                        <m:t>𝑷𝑲𝑰𝑷𝑴</m:t>
                      </m:r>
                      <m:d>
                        <m:dPr>
                          <m:ctrlPr>
                            <a:rPr lang="en-US" sz="2800" b="1" i="1" smtClean="0">
                              <a:solidFill>
                                <a:schemeClr val="tx1"/>
                              </a:solidFill>
                              <a:latin typeface="Cambria Math" panose="02040503050406030204" pitchFamily="18" charset="0"/>
                            </a:rPr>
                          </m:ctrlPr>
                        </m:dPr>
                        <m:e>
                          <m:r>
                            <a:rPr lang="en-US" sz="2800" b="1" i="1" smtClean="0">
                              <a:solidFill>
                                <a:schemeClr val="tx1"/>
                              </a:solidFill>
                              <a:latin typeface="Cambria Math"/>
                            </a:rPr>
                            <m:t>𝒊</m:t>
                          </m:r>
                        </m:e>
                      </m:d>
                      <m:r>
                        <a:rPr lang="en-US" sz="2800" b="1" i="1" smtClean="0">
                          <a:solidFill>
                            <a:schemeClr val="tx1"/>
                          </a:solidFill>
                          <a:latin typeface="Cambria Math"/>
                        </a:rPr>
                        <m:t>=</m:t>
                      </m:r>
                      <m:r>
                        <a:rPr lang="en-US" sz="2800" b="1" i="1" smtClean="0">
                          <a:solidFill>
                            <a:schemeClr val="tx1"/>
                          </a:solidFill>
                          <a:latin typeface="Cambria Math"/>
                        </a:rPr>
                        <m:t>𝑷𝑲𝑰𝑷</m:t>
                      </m:r>
                      <m:r>
                        <a:rPr lang="en-US" sz="2800" b="1" i="1" smtClean="0">
                          <a:solidFill>
                            <a:schemeClr val="tx1"/>
                          </a:solidFill>
                          <a:latin typeface="Cambria Math"/>
                        </a:rPr>
                        <m:t> ∗ </m:t>
                      </m:r>
                      <m:r>
                        <a:rPr lang="en-US" sz="2800" b="1" i="1" smtClean="0">
                          <a:solidFill>
                            <a:schemeClr val="tx1"/>
                          </a:solidFill>
                          <a:latin typeface="Cambria Math"/>
                        </a:rPr>
                        <m:t>𝑺𝑰𝑻𝑴</m:t>
                      </m:r>
                      <m:r>
                        <a:rPr lang="en-US" sz="2800" b="1" i="1" smtClean="0">
                          <a:solidFill>
                            <a:schemeClr val="tx1"/>
                          </a:solidFill>
                          <a:latin typeface="Cambria Math"/>
                        </a:rPr>
                        <m:t>(</m:t>
                      </m:r>
                      <m:r>
                        <a:rPr lang="en-US" sz="2800" b="1" i="1" smtClean="0">
                          <a:solidFill>
                            <a:schemeClr val="tx1"/>
                          </a:solidFill>
                          <a:latin typeface="Cambria Math"/>
                        </a:rPr>
                        <m:t>𝒊</m:t>
                      </m:r>
                      <m:r>
                        <a:rPr lang="en-US" sz="2800" b="1" i="1" smtClean="0">
                          <a:solidFill>
                            <a:schemeClr val="tx1"/>
                          </a:solidFill>
                          <a:latin typeface="Cambria Math"/>
                        </a:rPr>
                        <m:t>)</m:t>
                      </m:r>
                    </m:oMath>
                  </m:oMathPara>
                </a14:m>
                <a:endParaRPr lang="en-GB" sz="3200" b="1" dirty="0">
                  <a:solidFill>
                    <a:schemeClr val="tx1"/>
                  </a:solidFill>
                </a:endParaRPr>
              </a:p>
            </p:txBody>
          </p:sp>
        </mc:Choice>
        <mc:Fallback xmlns="">
          <p:sp>
            <p:nvSpPr>
              <p:cNvPr id="29" name="TextBox 28">
                <a:extLst>
                  <a:ext uri="{FF2B5EF4-FFF2-40B4-BE49-F238E27FC236}">
                    <a16:creationId xmlns:a16="http://schemas.microsoft.com/office/drawing/2014/main" id="{F305E027-8EE5-4355-B3B2-93CB9D24E7CB}"/>
                  </a:ext>
                </a:extLst>
              </p:cNvPr>
              <p:cNvSpPr txBox="1">
                <a:spLocks noRot="1" noChangeAspect="1" noMove="1" noResize="1" noEditPoints="1" noAdjustHandles="1" noChangeArrowheads="1" noChangeShapeType="1" noTextEdit="1"/>
              </p:cNvSpPr>
              <p:nvPr/>
            </p:nvSpPr>
            <p:spPr>
              <a:xfrm>
                <a:off x="3267019" y="4577472"/>
                <a:ext cx="5198731" cy="523220"/>
              </a:xfrm>
              <a:prstGeom prst="rect">
                <a:avLst/>
              </a:prstGeom>
              <a:blipFill>
                <a:blip r:embed="rId4"/>
                <a:stretch>
                  <a:fillRect/>
                </a:stretch>
              </a:blipFill>
            </p:spPr>
            <p:txBody>
              <a:bodyPr/>
              <a:lstStyle/>
              <a:p>
                <a:r>
                  <a:rPr lang="en-GB">
                    <a:noFill/>
                  </a:rPr>
                  <a:t> </a:t>
                </a:r>
              </a:p>
            </p:txBody>
          </p:sp>
        </mc:Fallback>
      </mc:AlternateContent>
      <p:grpSp>
        <p:nvGrpSpPr>
          <p:cNvPr id="30" name="Group 29">
            <a:extLst>
              <a:ext uri="{FF2B5EF4-FFF2-40B4-BE49-F238E27FC236}">
                <a16:creationId xmlns:a16="http://schemas.microsoft.com/office/drawing/2014/main" id="{FCA804E8-1C4D-420B-9BC9-0F5D27FA8077}"/>
              </a:ext>
            </a:extLst>
          </p:cNvPr>
          <p:cNvGrpSpPr/>
          <p:nvPr/>
        </p:nvGrpSpPr>
        <p:grpSpPr>
          <a:xfrm>
            <a:off x="3267019" y="5152183"/>
            <a:ext cx="1736935" cy="887368"/>
            <a:chOff x="1385927" y="5159497"/>
            <a:chExt cx="1736935" cy="887368"/>
          </a:xfrm>
        </p:grpSpPr>
        <p:sp>
          <p:nvSpPr>
            <p:cNvPr id="31" name="TextBox 30">
              <a:extLst>
                <a:ext uri="{FF2B5EF4-FFF2-40B4-BE49-F238E27FC236}">
                  <a16:creationId xmlns:a16="http://schemas.microsoft.com/office/drawing/2014/main" id="{CD86B48B-A27E-4D87-8899-C0F6D1ABB071}"/>
                </a:ext>
              </a:extLst>
            </p:cNvPr>
            <p:cNvSpPr txBox="1"/>
            <p:nvPr/>
          </p:nvSpPr>
          <p:spPr>
            <a:xfrm>
              <a:off x="1385927" y="5523645"/>
              <a:ext cx="1736935" cy="523220"/>
            </a:xfrm>
            <a:prstGeom prst="rect">
              <a:avLst/>
            </a:prstGeom>
            <a:noFill/>
            <a:ln>
              <a:solidFill>
                <a:schemeClr val="bg1"/>
              </a:solidFill>
            </a:ln>
          </p:spPr>
          <p:txBody>
            <a:bodyPr wrap="square" rtlCol="0">
              <a:spAutoFit/>
            </a:bodyPr>
            <a:lstStyle/>
            <a:p>
              <a:pPr algn="ctr"/>
              <a:r>
                <a:rPr lang="en-GB" sz="1400" i="1" dirty="0">
                  <a:solidFill>
                    <a:schemeClr val="tx1"/>
                  </a:solidFill>
                </a:rPr>
                <a:t>Activity for mode I,</a:t>
              </a:r>
            </a:p>
            <a:p>
              <a:pPr algn="ctr"/>
              <a:r>
                <a:rPr lang="en-GB" sz="1400" i="1" dirty="0">
                  <a:solidFill>
                    <a:schemeClr val="tx1"/>
                  </a:solidFill>
                </a:rPr>
                <a:t>10</a:t>
              </a:r>
              <a:r>
                <a:rPr lang="en-GB" sz="1400" i="1" baseline="30000" dirty="0">
                  <a:solidFill>
                    <a:schemeClr val="tx1"/>
                  </a:solidFill>
                </a:rPr>
                <a:t>9</a:t>
              </a:r>
              <a:r>
                <a:rPr lang="en-GB" sz="1400" i="1" dirty="0">
                  <a:solidFill>
                    <a:schemeClr val="tx1"/>
                  </a:solidFill>
                </a:rPr>
                <a:t> p-km</a:t>
              </a:r>
            </a:p>
          </p:txBody>
        </p:sp>
        <p:cxnSp>
          <p:nvCxnSpPr>
            <p:cNvPr id="32" name="Straight Arrow Connector 31">
              <a:extLst>
                <a:ext uri="{FF2B5EF4-FFF2-40B4-BE49-F238E27FC236}">
                  <a16:creationId xmlns:a16="http://schemas.microsoft.com/office/drawing/2014/main" id="{E0ED22FB-BFAF-4A77-830A-C83AD262B537}"/>
                </a:ext>
              </a:extLst>
            </p:cNvPr>
            <p:cNvCxnSpPr/>
            <p:nvPr/>
          </p:nvCxnSpPr>
          <p:spPr bwMode="auto">
            <a:xfrm flipV="1">
              <a:off x="2395409" y="5159497"/>
              <a:ext cx="0" cy="347281"/>
            </a:xfrm>
            <a:prstGeom prst="straightConnector1">
              <a:avLst/>
            </a:prstGeom>
            <a:solidFill>
              <a:srgbClr val="FF6600"/>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3" name="Group 32">
            <a:extLst>
              <a:ext uri="{FF2B5EF4-FFF2-40B4-BE49-F238E27FC236}">
                <a16:creationId xmlns:a16="http://schemas.microsoft.com/office/drawing/2014/main" id="{4EA75A48-DB04-4C9D-AD7A-BD696EA876BC}"/>
              </a:ext>
            </a:extLst>
          </p:cNvPr>
          <p:cNvGrpSpPr/>
          <p:nvPr/>
        </p:nvGrpSpPr>
        <p:grpSpPr>
          <a:xfrm>
            <a:off x="5456081" y="5179474"/>
            <a:ext cx="1736935" cy="1065457"/>
            <a:chOff x="2182387" y="5233991"/>
            <a:chExt cx="1736935" cy="1065457"/>
          </a:xfrm>
        </p:grpSpPr>
        <p:sp>
          <p:nvSpPr>
            <p:cNvPr id="34" name="TextBox 33">
              <a:extLst>
                <a:ext uri="{FF2B5EF4-FFF2-40B4-BE49-F238E27FC236}">
                  <a16:creationId xmlns:a16="http://schemas.microsoft.com/office/drawing/2014/main" id="{BBF2A2EE-9CD6-48B2-AD0C-EF894B37E9C0}"/>
                </a:ext>
              </a:extLst>
            </p:cNvPr>
            <p:cNvSpPr txBox="1"/>
            <p:nvPr/>
          </p:nvSpPr>
          <p:spPr>
            <a:xfrm>
              <a:off x="2182387" y="5560784"/>
              <a:ext cx="1736935" cy="738664"/>
            </a:xfrm>
            <a:prstGeom prst="rect">
              <a:avLst/>
            </a:prstGeom>
            <a:noFill/>
            <a:ln>
              <a:solidFill>
                <a:schemeClr val="bg1"/>
              </a:solidFill>
            </a:ln>
          </p:spPr>
          <p:txBody>
            <a:bodyPr wrap="square" rtlCol="0">
              <a:spAutoFit/>
            </a:bodyPr>
            <a:lstStyle/>
            <a:p>
              <a:pPr algn="ctr"/>
              <a:r>
                <a:rPr lang="en-GB" sz="1400" i="1" dirty="0">
                  <a:solidFill>
                    <a:schemeClr val="tx1"/>
                  </a:solidFill>
                </a:rPr>
                <a:t>Total public transport a</a:t>
              </a:r>
              <a:r>
                <a:rPr lang="en-GB" dirty="0"/>
                <a:t>ctivity</a:t>
              </a:r>
              <a:r>
                <a:rPr lang="en-GB" sz="1400" i="1" dirty="0">
                  <a:solidFill>
                    <a:schemeClr val="tx1"/>
                  </a:solidFill>
                </a:rPr>
                <a:t>,</a:t>
              </a:r>
            </a:p>
            <a:p>
              <a:pPr algn="ctr"/>
              <a:r>
                <a:rPr lang="en-GB" sz="1400" i="1" dirty="0">
                  <a:solidFill>
                    <a:schemeClr val="tx1"/>
                  </a:solidFill>
                </a:rPr>
                <a:t>10</a:t>
              </a:r>
              <a:r>
                <a:rPr lang="en-GB" sz="1400" i="1" baseline="30000" dirty="0">
                  <a:solidFill>
                    <a:schemeClr val="tx1"/>
                  </a:solidFill>
                </a:rPr>
                <a:t>9</a:t>
              </a:r>
              <a:r>
                <a:rPr lang="en-GB" sz="1400" i="1" dirty="0">
                  <a:solidFill>
                    <a:schemeClr val="tx1"/>
                  </a:solidFill>
                </a:rPr>
                <a:t> p-km</a:t>
              </a:r>
            </a:p>
          </p:txBody>
        </p:sp>
        <p:cxnSp>
          <p:nvCxnSpPr>
            <p:cNvPr id="35" name="Straight Arrow Connector 34">
              <a:extLst>
                <a:ext uri="{FF2B5EF4-FFF2-40B4-BE49-F238E27FC236}">
                  <a16:creationId xmlns:a16="http://schemas.microsoft.com/office/drawing/2014/main" id="{1E421529-0E59-41F3-9AFC-4CD122C647C1}"/>
                </a:ext>
              </a:extLst>
            </p:cNvPr>
            <p:cNvCxnSpPr/>
            <p:nvPr/>
          </p:nvCxnSpPr>
          <p:spPr bwMode="auto">
            <a:xfrm flipV="1">
              <a:off x="2866175" y="5233991"/>
              <a:ext cx="0" cy="278450"/>
            </a:xfrm>
            <a:prstGeom prst="straightConnector1">
              <a:avLst/>
            </a:prstGeom>
            <a:solidFill>
              <a:srgbClr val="FF6600"/>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6" name="Group 35">
            <a:extLst>
              <a:ext uri="{FF2B5EF4-FFF2-40B4-BE49-F238E27FC236}">
                <a16:creationId xmlns:a16="http://schemas.microsoft.com/office/drawing/2014/main" id="{92486DF8-EAD7-4F3C-A0EA-35D5ED800684}"/>
              </a:ext>
            </a:extLst>
          </p:cNvPr>
          <p:cNvGrpSpPr/>
          <p:nvPr/>
        </p:nvGrpSpPr>
        <p:grpSpPr>
          <a:xfrm>
            <a:off x="7251140" y="5152180"/>
            <a:ext cx="1496382" cy="568340"/>
            <a:chOff x="2275329" y="5373216"/>
            <a:chExt cx="1217360" cy="712801"/>
          </a:xfrm>
        </p:grpSpPr>
        <p:sp>
          <p:nvSpPr>
            <p:cNvPr id="37" name="TextBox 36">
              <a:extLst>
                <a:ext uri="{FF2B5EF4-FFF2-40B4-BE49-F238E27FC236}">
                  <a16:creationId xmlns:a16="http://schemas.microsoft.com/office/drawing/2014/main" id="{0F1A6F2D-C4DA-44F8-9A82-66955E4EC106}"/>
                </a:ext>
              </a:extLst>
            </p:cNvPr>
            <p:cNvSpPr txBox="1"/>
            <p:nvPr/>
          </p:nvSpPr>
          <p:spPr>
            <a:xfrm>
              <a:off x="2275329" y="5700009"/>
              <a:ext cx="1217360" cy="386008"/>
            </a:xfrm>
            <a:prstGeom prst="rect">
              <a:avLst/>
            </a:prstGeom>
            <a:noFill/>
            <a:ln>
              <a:solidFill>
                <a:schemeClr val="bg1"/>
              </a:solidFill>
            </a:ln>
          </p:spPr>
          <p:txBody>
            <a:bodyPr wrap="square" rtlCol="0">
              <a:spAutoFit/>
            </a:bodyPr>
            <a:lstStyle/>
            <a:p>
              <a:pPr algn="ctr"/>
              <a:r>
                <a:rPr lang="en-GB" sz="1400" i="1" dirty="0">
                  <a:solidFill>
                    <a:schemeClr val="tx1"/>
                  </a:solidFill>
                </a:rPr>
                <a:t>Share of mode i</a:t>
              </a:r>
            </a:p>
          </p:txBody>
        </p:sp>
        <p:cxnSp>
          <p:nvCxnSpPr>
            <p:cNvPr id="38" name="Straight Arrow Connector 37">
              <a:extLst>
                <a:ext uri="{FF2B5EF4-FFF2-40B4-BE49-F238E27FC236}">
                  <a16:creationId xmlns:a16="http://schemas.microsoft.com/office/drawing/2014/main" id="{D7169E18-4CC1-4330-8C3C-D75D41A34550}"/>
                </a:ext>
              </a:extLst>
            </p:cNvPr>
            <p:cNvCxnSpPr/>
            <p:nvPr/>
          </p:nvCxnSpPr>
          <p:spPr bwMode="auto">
            <a:xfrm flipV="1">
              <a:off x="2843982" y="5373216"/>
              <a:ext cx="0" cy="289654"/>
            </a:xfrm>
            <a:prstGeom prst="straightConnector1">
              <a:avLst/>
            </a:prstGeom>
            <a:solidFill>
              <a:srgbClr val="FF6600"/>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 name="TextBox 2">
            <a:extLst>
              <a:ext uri="{FF2B5EF4-FFF2-40B4-BE49-F238E27FC236}">
                <a16:creationId xmlns:a16="http://schemas.microsoft.com/office/drawing/2014/main" id="{BE1CE6A1-9342-4640-024A-CDC40D557649}"/>
              </a:ext>
            </a:extLst>
          </p:cNvPr>
          <p:cNvSpPr txBox="1"/>
          <p:nvPr/>
        </p:nvSpPr>
        <p:spPr>
          <a:xfrm>
            <a:off x="1485900" y="2654737"/>
            <a:ext cx="1095043" cy="400110"/>
          </a:xfrm>
          <a:prstGeom prst="rect">
            <a:avLst/>
          </a:prstGeom>
          <a:noFill/>
        </p:spPr>
        <p:txBody>
          <a:bodyPr wrap="square" rtlCol="0">
            <a:spAutoFit/>
          </a:bodyPr>
          <a:lstStyle/>
          <a:p>
            <a:r>
              <a:rPr lang="en-GB" sz="2000" dirty="0">
                <a:solidFill>
                  <a:srgbClr val="00B0F0"/>
                </a:solidFill>
              </a:rPr>
              <a:t>private</a:t>
            </a:r>
            <a:endParaRPr lang="en-GB" sz="2000" i="1" dirty="0">
              <a:solidFill>
                <a:srgbClr val="00B0F0"/>
              </a:solidFill>
            </a:endParaRPr>
          </a:p>
        </p:txBody>
      </p:sp>
      <p:sp>
        <p:nvSpPr>
          <p:cNvPr id="4" name="TextBox 3">
            <a:extLst>
              <a:ext uri="{FF2B5EF4-FFF2-40B4-BE49-F238E27FC236}">
                <a16:creationId xmlns:a16="http://schemas.microsoft.com/office/drawing/2014/main" id="{9F25CC78-61D0-4DDC-56A0-B0B9A72D231C}"/>
              </a:ext>
            </a:extLst>
          </p:cNvPr>
          <p:cNvSpPr txBox="1"/>
          <p:nvPr/>
        </p:nvSpPr>
        <p:spPr>
          <a:xfrm>
            <a:off x="1538041" y="4639027"/>
            <a:ext cx="1640105" cy="400110"/>
          </a:xfrm>
          <a:prstGeom prst="rect">
            <a:avLst/>
          </a:prstGeom>
          <a:noFill/>
        </p:spPr>
        <p:txBody>
          <a:bodyPr wrap="square" rtlCol="0">
            <a:spAutoFit/>
          </a:bodyPr>
          <a:lstStyle/>
          <a:p>
            <a:r>
              <a:rPr lang="en-GB" sz="2000" dirty="0">
                <a:solidFill>
                  <a:srgbClr val="00B0F0"/>
                </a:solidFill>
              </a:rPr>
              <a:t>public</a:t>
            </a:r>
            <a:endParaRPr lang="en-GB" sz="2000" i="1" dirty="0">
              <a:solidFill>
                <a:srgbClr val="00B0F0"/>
              </a:solidFill>
            </a:endParaRPr>
          </a:p>
        </p:txBody>
      </p:sp>
    </p:spTree>
    <p:extLst>
      <p:ext uri="{BB962C8B-B14F-4D97-AF65-F5344CB8AC3E}">
        <p14:creationId xmlns:p14="http://schemas.microsoft.com/office/powerpoint/2010/main" val="690416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rmAutofit/>
          </a:bodyPr>
          <a:lstStyle/>
          <a:p>
            <a:r>
              <a:rPr lang="en-GB" sz="4800" b="1" dirty="0"/>
              <a:t>Equations: Transport</a:t>
            </a:r>
          </a:p>
        </p:txBody>
      </p:sp>
      <p:sp>
        <p:nvSpPr>
          <p:cNvPr id="27" name="Content Placeholder 2">
            <a:extLst>
              <a:ext uri="{FF2B5EF4-FFF2-40B4-BE49-F238E27FC236}">
                <a16:creationId xmlns:a16="http://schemas.microsoft.com/office/drawing/2014/main" id="{4FD6F25A-D639-4A1E-B659-B5227134C0E9}"/>
              </a:ext>
            </a:extLst>
          </p:cNvPr>
          <p:cNvSpPr>
            <a:spLocks noGrp="1"/>
          </p:cNvSpPr>
          <p:nvPr>
            <p:ph idx="4294967295"/>
          </p:nvPr>
        </p:nvSpPr>
        <p:spPr>
          <a:xfrm>
            <a:off x="177083" y="1942453"/>
            <a:ext cx="4261330" cy="1165478"/>
          </a:xfrm>
        </p:spPr>
        <p:txBody>
          <a:bodyPr>
            <a:noAutofit/>
          </a:bodyPr>
          <a:lstStyle/>
          <a:p>
            <a:pPr marL="0" indent="0">
              <a:buNone/>
            </a:pPr>
            <a:r>
              <a:rPr lang="en-GB" dirty="0"/>
              <a:t>Final energy demand by mode is calculated as follows:</a:t>
            </a:r>
          </a:p>
        </p:txBody>
      </p:sp>
      <p:sp>
        <p:nvSpPr>
          <p:cNvPr id="8" name="TextBox 7">
            <a:extLst>
              <a:ext uri="{FF2B5EF4-FFF2-40B4-BE49-F238E27FC236}">
                <a16:creationId xmlns:a16="http://schemas.microsoft.com/office/drawing/2014/main" id="{EC6A972F-3E14-4439-93A4-EB5350C01A08}"/>
              </a:ext>
            </a:extLst>
          </p:cNvPr>
          <p:cNvSpPr txBox="1"/>
          <p:nvPr/>
        </p:nvSpPr>
        <p:spPr>
          <a:xfrm>
            <a:off x="0" y="1135063"/>
            <a:ext cx="4365298" cy="646331"/>
          </a:xfrm>
          <a:prstGeom prst="rect">
            <a:avLst/>
          </a:prstGeom>
          <a:noFill/>
        </p:spPr>
        <p:txBody>
          <a:bodyPr wrap="none" rtlCol="0">
            <a:spAutoFit/>
          </a:bodyPr>
          <a:lstStyle/>
          <a:p>
            <a:r>
              <a:rPr lang="en-GB" sz="3600" dirty="0">
                <a:solidFill>
                  <a:srgbClr val="00B0F0"/>
                </a:solidFill>
              </a:rPr>
              <a:t>Intercity Passengers</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27C7190-33A6-4772-935C-F1886F323F29}"/>
                  </a:ext>
                </a:extLst>
              </p:cNvPr>
              <p:cNvSpPr txBox="1"/>
              <p:nvPr/>
            </p:nvSpPr>
            <p:spPr>
              <a:xfrm>
                <a:off x="5312848" y="1973616"/>
                <a:ext cx="588468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a:rPr>
                        <m:t>𝑬𝑪𝑰𝑻𝑴</m:t>
                      </m:r>
                      <m:d>
                        <m:dPr>
                          <m:ctrlPr>
                            <a:rPr lang="en-US" sz="2800" b="1" i="1" smtClean="0">
                              <a:solidFill>
                                <a:schemeClr val="tx1"/>
                              </a:solidFill>
                              <a:latin typeface="Cambria Math" panose="02040503050406030204" pitchFamily="18" charset="0"/>
                            </a:rPr>
                          </m:ctrlPr>
                        </m:dPr>
                        <m:e>
                          <m:r>
                            <a:rPr lang="en-US" sz="2800" b="1" i="1" smtClean="0">
                              <a:solidFill>
                                <a:schemeClr val="tx1"/>
                              </a:solidFill>
                              <a:latin typeface="Cambria Math"/>
                            </a:rPr>
                            <m:t>𝒊</m:t>
                          </m:r>
                        </m:e>
                      </m:d>
                      <m:r>
                        <a:rPr lang="en-US" sz="2800" b="1" i="1" smtClean="0">
                          <a:solidFill>
                            <a:schemeClr val="tx1"/>
                          </a:solidFill>
                          <a:latin typeface="Cambria Math"/>
                        </a:rPr>
                        <m:t>=</m:t>
                      </m:r>
                      <m:r>
                        <a:rPr lang="en-US" sz="2800" b="1" i="1" smtClean="0">
                          <a:solidFill>
                            <a:schemeClr val="tx1"/>
                          </a:solidFill>
                          <a:latin typeface="Cambria Math"/>
                        </a:rPr>
                        <m:t>𝑷𝑲𝑰𝑻𝑴</m:t>
                      </m:r>
                      <m:d>
                        <m:dPr>
                          <m:ctrlPr>
                            <a:rPr lang="en-US" sz="2800" b="1" i="1" smtClean="0">
                              <a:solidFill>
                                <a:schemeClr val="tx1"/>
                              </a:solidFill>
                              <a:latin typeface="Cambria Math" panose="02040503050406030204" pitchFamily="18" charset="0"/>
                            </a:rPr>
                          </m:ctrlPr>
                        </m:dPr>
                        <m:e>
                          <m:r>
                            <a:rPr lang="en-US" sz="2800" b="1" i="1" smtClean="0">
                              <a:solidFill>
                                <a:schemeClr val="tx1"/>
                              </a:solidFill>
                              <a:latin typeface="Cambria Math"/>
                            </a:rPr>
                            <m:t>𝒊</m:t>
                          </m:r>
                        </m:e>
                      </m:d>
                      <m:r>
                        <a:rPr lang="en-US" sz="2800" b="1" i="1" smtClean="0">
                          <a:solidFill>
                            <a:schemeClr val="tx1"/>
                          </a:solidFill>
                          <a:latin typeface="Cambria Math"/>
                        </a:rPr>
                        <m:t>∗</m:t>
                      </m:r>
                      <m:r>
                        <a:rPr lang="en-US" sz="2800" b="1" i="1" smtClean="0">
                          <a:solidFill>
                            <a:schemeClr val="tx1"/>
                          </a:solidFill>
                          <a:latin typeface="Cambria Math"/>
                        </a:rPr>
                        <m:t>𝑰𝑻𝑴𝑬𝑰</m:t>
                      </m:r>
                      <m:r>
                        <a:rPr lang="en-US" sz="2800" b="1" i="1" smtClean="0">
                          <a:solidFill>
                            <a:schemeClr val="tx1"/>
                          </a:solidFill>
                          <a:latin typeface="Cambria Math"/>
                        </a:rPr>
                        <m:t>(</m:t>
                      </m:r>
                      <m:r>
                        <a:rPr lang="en-US" sz="2800" b="1" i="1" smtClean="0">
                          <a:solidFill>
                            <a:schemeClr val="tx1"/>
                          </a:solidFill>
                          <a:latin typeface="Cambria Math"/>
                        </a:rPr>
                        <m:t>𝒊</m:t>
                      </m:r>
                      <m:r>
                        <a:rPr lang="en-US" sz="2800" b="1" i="1" smtClean="0">
                          <a:solidFill>
                            <a:schemeClr val="tx1"/>
                          </a:solidFill>
                          <a:latin typeface="Cambria Math"/>
                        </a:rPr>
                        <m:t>)</m:t>
                      </m:r>
                    </m:oMath>
                  </m:oMathPara>
                </a14:m>
                <a:endParaRPr lang="en-GB" sz="3600" b="1" dirty="0">
                  <a:solidFill>
                    <a:schemeClr val="tx1"/>
                  </a:solidFill>
                </a:endParaRPr>
              </a:p>
            </p:txBody>
          </p:sp>
        </mc:Choice>
        <mc:Fallback xmlns="">
          <p:sp>
            <p:nvSpPr>
              <p:cNvPr id="39" name="TextBox 38">
                <a:extLst>
                  <a:ext uri="{FF2B5EF4-FFF2-40B4-BE49-F238E27FC236}">
                    <a16:creationId xmlns:a16="http://schemas.microsoft.com/office/drawing/2014/main" id="{127C7190-33A6-4772-935C-F1886F323F29}"/>
                  </a:ext>
                </a:extLst>
              </p:cNvPr>
              <p:cNvSpPr txBox="1">
                <a:spLocks noRot="1" noChangeAspect="1" noMove="1" noResize="1" noEditPoints="1" noAdjustHandles="1" noChangeArrowheads="1" noChangeShapeType="1" noTextEdit="1"/>
              </p:cNvSpPr>
              <p:nvPr/>
            </p:nvSpPr>
            <p:spPr>
              <a:xfrm>
                <a:off x="5312848" y="1973616"/>
                <a:ext cx="5884688" cy="523220"/>
              </a:xfrm>
              <a:prstGeom prst="rect">
                <a:avLst/>
              </a:prstGeom>
              <a:blipFill>
                <a:blip r:embed="rId3"/>
                <a:stretch>
                  <a:fillRect/>
                </a:stretch>
              </a:blipFill>
            </p:spPr>
            <p:txBody>
              <a:bodyPr/>
              <a:lstStyle/>
              <a:p>
                <a:r>
                  <a:rPr lang="en-GB">
                    <a:noFill/>
                  </a:rPr>
                  <a:t> </a:t>
                </a:r>
              </a:p>
            </p:txBody>
          </p:sp>
        </mc:Fallback>
      </mc:AlternateContent>
      <p:sp>
        <p:nvSpPr>
          <p:cNvPr id="41" name="TextBox 40">
            <a:extLst>
              <a:ext uri="{FF2B5EF4-FFF2-40B4-BE49-F238E27FC236}">
                <a16:creationId xmlns:a16="http://schemas.microsoft.com/office/drawing/2014/main" id="{DFC0525D-48BB-4AF5-8464-20E8C2D097EA}"/>
              </a:ext>
            </a:extLst>
          </p:cNvPr>
          <p:cNvSpPr txBox="1"/>
          <p:nvPr/>
        </p:nvSpPr>
        <p:spPr>
          <a:xfrm>
            <a:off x="5112328" y="2599773"/>
            <a:ext cx="2117608" cy="523220"/>
          </a:xfrm>
          <a:prstGeom prst="rect">
            <a:avLst/>
          </a:prstGeom>
          <a:noFill/>
        </p:spPr>
        <p:txBody>
          <a:bodyPr wrap="square" rtlCol="0">
            <a:spAutoFit/>
          </a:bodyPr>
          <a:lstStyle/>
          <a:p>
            <a:pPr algn="ctr"/>
            <a:r>
              <a:rPr lang="en-GB" sz="1400" i="1" dirty="0">
                <a:solidFill>
                  <a:schemeClr val="tx1"/>
                </a:solidFill>
              </a:rPr>
              <a:t>Final energy demand by mode I, 10</a:t>
            </a:r>
            <a:r>
              <a:rPr lang="en-GB" sz="1400" i="1" baseline="30000" dirty="0">
                <a:solidFill>
                  <a:schemeClr val="tx1"/>
                </a:solidFill>
              </a:rPr>
              <a:t>9</a:t>
            </a:r>
            <a:r>
              <a:rPr lang="en-GB" sz="1400" i="1" dirty="0">
                <a:solidFill>
                  <a:schemeClr val="tx1"/>
                </a:solidFill>
              </a:rPr>
              <a:t> energy units</a:t>
            </a:r>
          </a:p>
        </p:txBody>
      </p:sp>
      <p:sp>
        <p:nvSpPr>
          <p:cNvPr id="44" name="TextBox 43">
            <a:extLst>
              <a:ext uri="{FF2B5EF4-FFF2-40B4-BE49-F238E27FC236}">
                <a16:creationId xmlns:a16="http://schemas.microsoft.com/office/drawing/2014/main" id="{BD39F3C3-CEFE-4187-963A-C4171CF85266}"/>
              </a:ext>
            </a:extLst>
          </p:cNvPr>
          <p:cNvSpPr txBox="1"/>
          <p:nvPr/>
        </p:nvSpPr>
        <p:spPr>
          <a:xfrm>
            <a:off x="7404823" y="2541756"/>
            <a:ext cx="1917087" cy="523220"/>
          </a:xfrm>
          <a:prstGeom prst="rect">
            <a:avLst/>
          </a:prstGeom>
          <a:noFill/>
        </p:spPr>
        <p:txBody>
          <a:bodyPr wrap="square" rtlCol="0">
            <a:spAutoFit/>
          </a:bodyPr>
          <a:lstStyle/>
          <a:p>
            <a:pPr algn="ctr"/>
            <a:r>
              <a:rPr lang="en-GB" sz="1400" i="1" dirty="0">
                <a:solidFill>
                  <a:schemeClr val="tx1"/>
                </a:solidFill>
              </a:rPr>
              <a:t>Total activity of mode I,10</a:t>
            </a:r>
            <a:r>
              <a:rPr lang="en-GB" sz="1400" i="1" baseline="30000" dirty="0">
                <a:solidFill>
                  <a:schemeClr val="tx1"/>
                </a:solidFill>
              </a:rPr>
              <a:t>9</a:t>
            </a:r>
            <a:r>
              <a:rPr lang="en-GB" sz="1400" i="1" dirty="0">
                <a:solidFill>
                  <a:schemeClr val="tx1"/>
                </a:solidFill>
              </a:rPr>
              <a:t> p-km</a:t>
            </a:r>
          </a:p>
        </p:txBody>
      </p:sp>
      <p:sp>
        <p:nvSpPr>
          <p:cNvPr id="47" name="TextBox 46">
            <a:extLst>
              <a:ext uri="{FF2B5EF4-FFF2-40B4-BE49-F238E27FC236}">
                <a16:creationId xmlns:a16="http://schemas.microsoft.com/office/drawing/2014/main" id="{61A27F5F-D2CA-402A-A772-CF9103FAA918}"/>
              </a:ext>
            </a:extLst>
          </p:cNvPr>
          <p:cNvSpPr txBox="1"/>
          <p:nvPr/>
        </p:nvSpPr>
        <p:spPr>
          <a:xfrm>
            <a:off x="9280450" y="2542415"/>
            <a:ext cx="1917086" cy="738664"/>
          </a:xfrm>
          <a:prstGeom prst="rect">
            <a:avLst/>
          </a:prstGeom>
          <a:noFill/>
        </p:spPr>
        <p:txBody>
          <a:bodyPr wrap="square" rtlCol="0">
            <a:spAutoFit/>
          </a:bodyPr>
          <a:lstStyle/>
          <a:p>
            <a:pPr algn="ctr"/>
            <a:r>
              <a:rPr lang="en-GB" sz="1400" i="1" dirty="0">
                <a:solidFill>
                  <a:schemeClr val="tx1"/>
                </a:solidFill>
              </a:rPr>
              <a:t>Energy intensity of mode I, energy units/p-km</a:t>
            </a:r>
          </a:p>
        </p:txBody>
      </p:sp>
      <p:sp>
        <p:nvSpPr>
          <p:cNvPr id="49" name="Content Placeholder 2">
            <a:extLst>
              <a:ext uri="{FF2B5EF4-FFF2-40B4-BE49-F238E27FC236}">
                <a16:creationId xmlns:a16="http://schemas.microsoft.com/office/drawing/2014/main" id="{C62EC391-68A1-486D-90F5-4EDDA98334A1}"/>
              </a:ext>
            </a:extLst>
          </p:cNvPr>
          <p:cNvSpPr txBox="1">
            <a:spLocks/>
          </p:cNvSpPr>
          <p:nvPr/>
        </p:nvSpPr>
        <p:spPr>
          <a:xfrm>
            <a:off x="75358" y="3998026"/>
            <a:ext cx="12116642" cy="542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International transportation energy demand is a function of total GDP:</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7ED02366-9DA8-4EF4-874B-468899D7615D}"/>
                  </a:ext>
                </a:extLst>
              </p:cNvPr>
              <p:cNvSpPr txBox="1"/>
              <p:nvPr/>
            </p:nvSpPr>
            <p:spPr>
              <a:xfrm>
                <a:off x="75358" y="4623299"/>
                <a:ext cx="791724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a:rPr>
                        <m:t>𝑻𝑴𝑭𝑴𝑰𝑺</m:t>
                      </m:r>
                      <m:r>
                        <a:rPr lang="en-US" sz="2800" b="1" i="1" smtClean="0">
                          <a:solidFill>
                            <a:schemeClr val="tx1"/>
                          </a:solidFill>
                          <a:latin typeface="Cambria Math"/>
                        </a:rPr>
                        <m:t>= </m:t>
                      </m:r>
                      <m:r>
                        <a:rPr lang="en-US" sz="2800" b="1" i="1" smtClean="0">
                          <a:solidFill>
                            <a:schemeClr val="tx1"/>
                          </a:solidFill>
                          <a:latin typeface="Cambria Math"/>
                        </a:rPr>
                        <m:t>𝑪𝒐𝒆𝒇</m:t>
                      </m:r>
                      <m:d>
                        <m:dPr>
                          <m:ctrlPr>
                            <a:rPr lang="en-US" sz="2800" b="1" i="1" smtClean="0">
                              <a:solidFill>
                                <a:schemeClr val="tx1"/>
                              </a:solidFill>
                              <a:latin typeface="Cambria Math" panose="02040503050406030204" pitchFamily="18" charset="0"/>
                            </a:rPr>
                          </m:ctrlPr>
                        </m:dPr>
                        <m:e>
                          <m:r>
                            <a:rPr lang="en-US" sz="2800" b="1" i="1" smtClean="0">
                              <a:solidFill>
                                <a:schemeClr val="tx1"/>
                              </a:solidFill>
                              <a:latin typeface="Cambria Math"/>
                            </a:rPr>
                            <m:t>𝟏</m:t>
                          </m:r>
                        </m:e>
                      </m:d>
                      <m:r>
                        <a:rPr lang="en-US" sz="2800" b="1" i="1" smtClean="0">
                          <a:solidFill>
                            <a:schemeClr val="tx1"/>
                          </a:solidFill>
                          <a:latin typeface="Cambria Math"/>
                        </a:rPr>
                        <m:t>+</m:t>
                      </m:r>
                      <m:r>
                        <a:rPr lang="en-US" sz="2800" b="1" i="1" smtClean="0">
                          <a:solidFill>
                            <a:schemeClr val="tx1"/>
                          </a:solidFill>
                          <a:latin typeface="Cambria Math"/>
                        </a:rPr>
                        <m:t>𝑪𝒐𝒆𝒇</m:t>
                      </m:r>
                      <m:d>
                        <m:dPr>
                          <m:ctrlPr>
                            <a:rPr lang="en-US" sz="2800" b="1" i="1" smtClean="0">
                              <a:solidFill>
                                <a:schemeClr val="tx1"/>
                              </a:solidFill>
                              <a:latin typeface="Cambria Math" panose="02040503050406030204" pitchFamily="18" charset="0"/>
                            </a:rPr>
                          </m:ctrlPr>
                        </m:dPr>
                        <m:e>
                          <m:r>
                            <a:rPr lang="en-US" sz="2800" b="1" i="1" smtClean="0">
                              <a:solidFill>
                                <a:schemeClr val="tx1"/>
                              </a:solidFill>
                              <a:latin typeface="Cambria Math"/>
                            </a:rPr>
                            <m:t>𝟐</m:t>
                          </m:r>
                        </m:e>
                      </m:d>
                      <m:r>
                        <a:rPr lang="en-US" sz="2800" b="1" i="1" smtClean="0">
                          <a:solidFill>
                            <a:schemeClr val="tx1"/>
                          </a:solidFill>
                          <a:latin typeface="Cambria Math"/>
                        </a:rPr>
                        <m:t>∗</m:t>
                      </m:r>
                      <m:r>
                        <a:rPr lang="es-419" sz="2800" b="1" i="1" smtClean="0">
                          <a:solidFill>
                            <a:schemeClr val="tx1"/>
                          </a:solidFill>
                          <a:latin typeface="Cambria Math" panose="02040503050406030204" pitchFamily="18" charset="0"/>
                        </a:rPr>
                        <m:t>𝑷𝑰𝑩</m:t>
                      </m:r>
                    </m:oMath>
                  </m:oMathPara>
                </a14:m>
                <a:endParaRPr lang="en-GB" sz="3200" b="1" dirty="0">
                  <a:solidFill>
                    <a:schemeClr val="tx1"/>
                  </a:solidFill>
                </a:endParaRPr>
              </a:p>
            </p:txBody>
          </p:sp>
        </mc:Choice>
        <mc:Fallback xmlns="">
          <p:sp>
            <p:nvSpPr>
              <p:cNvPr id="50" name="TextBox 49">
                <a:extLst>
                  <a:ext uri="{FF2B5EF4-FFF2-40B4-BE49-F238E27FC236}">
                    <a16:creationId xmlns:a16="http://schemas.microsoft.com/office/drawing/2014/main" id="{7ED02366-9DA8-4EF4-874B-468899D7615D}"/>
                  </a:ext>
                </a:extLst>
              </p:cNvPr>
              <p:cNvSpPr txBox="1">
                <a:spLocks noRot="1" noChangeAspect="1" noMove="1" noResize="1" noEditPoints="1" noAdjustHandles="1" noChangeArrowheads="1" noChangeShapeType="1" noTextEdit="1"/>
              </p:cNvSpPr>
              <p:nvPr/>
            </p:nvSpPr>
            <p:spPr>
              <a:xfrm>
                <a:off x="75358" y="4623299"/>
                <a:ext cx="7917246" cy="523220"/>
              </a:xfrm>
              <a:prstGeom prst="rect">
                <a:avLst/>
              </a:prstGeom>
              <a:blipFill>
                <a:blip r:embed="rId4"/>
                <a:stretch>
                  <a:fillRect/>
                </a:stretch>
              </a:blipFill>
            </p:spPr>
            <p:txBody>
              <a:bodyPr/>
              <a:lstStyle/>
              <a:p>
                <a:r>
                  <a:rPr lang="en-GB">
                    <a:noFill/>
                  </a:rPr>
                  <a:t> </a:t>
                </a:r>
              </a:p>
            </p:txBody>
          </p:sp>
        </mc:Fallback>
      </mc:AlternateContent>
      <p:sp>
        <p:nvSpPr>
          <p:cNvPr id="52" name="TextBox 51">
            <a:extLst>
              <a:ext uri="{FF2B5EF4-FFF2-40B4-BE49-F238E27FC236}">
                <a16:creationId xmlns:a16="http://schemas.microsoft.com/office/drawing/2014/main" id="{D7280EA9-5052-4B75-9258-29094DA67289}"/>
              </a:ext>
            </a:extLst>
          </p:cNvPr>
          <p:cNvSpPr txBox="1"/>
          <p:nvPr/>
        </p:nvSpPr>
        <p:spPr>
          <a:xfrm>
            <a:off x="2307748" y="5354220"/>
            <a:ext cx="1834184" cy="523220"/>
          </a:xfrm>
          <a:prstGeom prst="rect">
            <a:avLst/>
          </a:prstGeom>
          <a:noFill/>
        </p:spPr>
        <p:txBody>
          <a:bodyPr wrap="square" rtlCol="0">
            <a:spAutoFit/>
          </a:bodyPr>
          <a:lstStyle/>
          <a:p>
            <a:pPr algn="ctr"/>
            <a:r>
              <a:rPr lang="en-GB" sz="1400" i="1" dirty="0">
                <a:solidFill>
                  <a:schemeClr val="tx1"/>
                </a:solidFill>
              </a:rPr>
              <a:t>Intercept of the curve, energy</a:t>
            </a:r>
            <a:r>
              <a:rPr lang="en-GB" i="1" dirty="0">
                <a:solidFill>
                  <a:schemeClr val="tx1"/>
                </a:solidFill>
              </a:rPr>
              <a:t> units</a:t>
            </a:r>
            <a:endParaRPr lang="en-GB" sz="1400" i="1" dirty="0">
              <a:solidFill>
                <a:schemeClr val="tx1"/>
              </a:solidFill>
            </a:endParaRPr>
          </a:p>
        </p:txBody>
      </p:sp>
      <p:sp>
        <p:nvSpPr>
          <p:cNvPr id="54" name="TextBox 53">
            <a:extLst>
              <a:ext uri="{FF2B5EF4-FFF2-40B4-BE49-F238E27FC236}">
                <a16:creationId xmlns:a16="http://schemas.microsoft.com/office/drawing/2014/main" id="{0CEF1BF4-2ED1-42EC-B4DF-2DFB2812CAD4}"/>
              </a:ext>
            </a:extLst>
          </p:cNvPr>
          <p:cNvSpPr txBox="1"/>
          <p:nvPr/>
        </p:nvSpPr>
        <p:spPr>
          <a:xfrm>
            <a:off x="6245464" y="5506315"/>
            <a:ext cx="1358065" cy="523220"/>
          </a:xfrm>
          <a:prstGeom prst="rect">
            <a:avLst/>
          </a:prstGeom>
          <a:noFill/>
        </p:spPr>
        <p:txBody>
          <a:bodyPr wrap="none" rtlCol="0">
            <a:spAutoFit/>
          </a:bodyPr>
          <a:lstStyle/>
          <a:p>
            <a:pPr algn="ctr"/>
            <a:r>
              <a:rPr lang="en-GB" sz="1400" i="1" dirty="0">
                <a:solidFill>
                  <a:schemeClr val="tx1"/>
                </a:solidFill>
              </a:rPr>
              <a:t>GDP total</a:t>
            </a:r>
            <a:r>
              <a:rPr lang="en-GB" i="1" dirty="0">
                <a:solidFill>
                  <a:schemeClr val="tx1"/>
                </a:solidFill>
              </a:rPr>
              <a:t>, </a:t>
            </a:r>
          </a:p>
          <a:p>
            <a:pPr algn="ctr"/>
            <a:r>
              <a:rPr lang="en-GB" i="1" dirty="0">
                <a:solidFill>
                  <a:schemeClr val="tx1"/>
                </a:solidFill>
              </a:rPr>
              <a:t>m</a:t>
            </a:r>
            <a:r>
              <a:rPr lang="en-GB" sz="1400" i="1" dirty="0">
                <a:solidFill>
                  <a:schemeClr val="tx1"/>
                </a:solidFill>
              </a:rPr>
              <a:t>onetary units</a:t>
            </a:r>
          </a:p>
        </p:txBody>
      </p:sp>
      <p:graphicFrame>
        <p:nvGraphicFramePr>
          <p:cNvPr id="55" name="Chart 54">
            <a:extLst>
              <a:ext uri="{FF2B5EF4-FFF2-40B4-BE49-F238E27FC236}">
                <a16:creationId xmlns:a16="http://schemas.microsoft.com/office/drawing/2014/main" id="{C438D093-33FD-4D78-A49A-E1872F58DC3C}"/>
              </a:ext>
            </a:extLst>
          </p:cNvPr>
          <p:cNvGraphicFramePr>
            <a:graphicFrameLocks/>
          </p:cNvGraphicFramePr>
          <p:nvPr/>
        </p:nvGraphicFramePr>
        <p:xfrm>
          <a:off x="8007038" y="4529686"/>
          <a:ext cx="3946211" cy="1838959"/>
        </p:xfrm>
        <a:graphic>
          <a:graphicData uri="http://schemas.openxmlformats.org/drawingml/2006/chart">
            <c:chart xmlns:c="http://schemas.openxmlformats.org/drawingml/2006/chart" xmlns:r="http://schemas.openxmlformats.org/officeDocument/2006/relationships" r:id="rId5"/>
          </a:graphicData>
        </a:graphic>
      </p:graphicFrame>
      <p:cxnSp>
        <p:nvCxnSpPr>
          <p:cNvPr id="4" name="Straight Arrow Connector 3">
            <a:extLst>
              <a:ext uri="{FF2B5EF4-FFF2-40B4-BE49-F238E27FC236}">
                <a16:creationId xmlns:a16="http://schemas.microsoft.com/office/drawing/2014/main" id="{B1E9F3F8-B15D-48D7-A975-4F0709980CDC}"/>
              </a:ext>
            </a:extLst>
          </p:cNvPr>
          <p:cNvCxnSpPr>
            <a:cxnSpLocks/>
          </p:cNvCxnSpPr>
          <p:nvPr/>
        </p:nvCxnSpPr>
        <p:spPr>
          <a:xfrm flipV="1">
            <a:off x="6926360" y="5165440"/>
            <a:ext cx="0" cy="2095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692759C8-DA3A-455A-95CF-F1E64773B0D7}"/>
              </a:ext>
            </a:extLst>
          </p:cNvPr>
          <p:cNvCxnSpPr>
            <a:cxnSpLocks/>
            <a:stCxn id="52" idx="0"/>
          </p:cNvCxnSpPr>
          <p:nvPr/>
        </p:nvCxnSpPr>
        <p:spPr>
          <a:xfrm flipV="1">
            <a:off x="3224840" y="5061552"/>
            <a:ext cx="183378" cy="2926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B879E8F3-7FE2-483E-AC3B-31BA31D74108}"/>
                  </a:ext>
                </a:extLst>
              </p:cNvPr>
              <p:cNvSpPr txBox="1"/>
              <p:nvPr/>
            </p:nvSpPr>
            <p:spPr>
              <a:xfrm>
                <a:off x="3956533" y="5447725"/>
                <a:ext cx="2117951" cy="548131"/>
              </a:xfrm>
              <a:prstGeom prst="rect">
                <a:avLst/>
              </a:prstGeom>
              <a:noFill/>
            </p:spPr>
            <p:txBody>
              <a:bodyPr wrap="square" rtlCol="0">
                <a:noAutofit/>
              </a:bodyPr>
              <a:lstStyle/>
              <a:p>
                <a:pPr algn="ctr"/>
                <a:r>
                  <a:rPr lang="en-GB" b="0" dirty="0">
                    <a:solidFill>
                      <a:schemeClr val="tx1"/>
                    </a:solidFill>
                  </a:rPr>
                  <a:t>G</a:t>
                </a:r>
                <a14:m>
                  <m:oMath xmlns:m="http://schemas.openxmlformats.org/officeDocument/2006/math">
                    <m:r>
                      <a:rPr lang="en-GB" b="0" i="1" smtClean="0">
                        <a:solidFill>
                          <a:schemeClr val="tx1"/>
                        </a:solidFill>
                        <a:latin typeface="Cambria Math" panose="02040503050406030204" pitchFamily="18" charset="0"/>
                      </a:rPr>
                      <m:t>𝑟𝑎𝑑𝑖𝑒𝑛𝑡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𝑐𝑢𝑟𝑣𝑒</m:t>
                    </m:r>
                  </m:oMath>
                </a14:m>
                <a:r>
                  <a:rPr lang="en-GB" b="0" i="1" dirty="0">
                    <a:solidFill>
                      <a:schemeClr val="tx1"/>
                    </a:solidFill>
                    <a:latin typeface="Cambria Math" panose="02040503050406030204" pitchFamily="18" charset="0"/>
                  </a:rPr>
                  <a:t>, </a:t>
                </a:r>
                <a14:m>
                  <m:oMath xmlns:m="http://schemas.openxmlformats.org/officeDocument/2006/math">
                    <m:r>
                      <m:rPr>
                        <m:sty m:val="p"/>
                      </m:rPr>
                      <a:rPr lang="en-GB" i="1" dirty="0">
                        <a:solidFill>
                          <a:schemeClr val="tx1"/>
                        </a:solidFill>
                        <a:latin typeface="Cambria Math" panose="02040503050406030204" pitchFamily="18" charset="0"/>
                      </a:rPr>
                      <m:t>e</m:t>
                    </m:r>
                    <m:r>
                      <a:rPr lang="en-GB" b="0" i="1" dirty="0" smtClean="0">
                        <a:solidFill>
                          <a:schemeClr val="tx1"/>
                        </a:solidFill>
                        <a:latin typeface="Cambria Math" panose="02040503050406030204" pitchFamily="18" charset="0"/>
                      </a:rPr>
                      <m:t>𝑛𝑒𝑟𝑔𝑦</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𝐺𝐷𝑃</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𝑡𝑜𝑡𝑎𝑙</m:t>
                    </m:r>
                  </m:oMath>
                </a14:m>
                <a:endParaRPr lang="en-GB" i="1" dirty="0">
                  <a:solidFill>
                    <a:schemeClr val="tx1"/>
                  </a:solidFill>
                </a:endParaRPr>
              </a:p>
            </p:txBody>
          </p:sp>
        </mc:Choice>
        <mc:Fallback xmlns="">
          <p:sp>
            <p:nvSpPr>
              <p:cNvPr id="57" name="TextBox 56">
                <a:extLst>
                  <a:ext uri="{FF2B5EF4-FFF2-40B4-BE49-F238E27FC236}">
                    <a16:creationId xmlns:a16="http://schemas.microsoft.com/office/drawing/2014/main" id="{B879E8F3-7FE2-483E-AC3B-31BA31D74108}"/>
                  </a:ext>
                </a:extLst>
              </p:cNvPr>
              <p:cNvSpPr txBox="1">
                <a:spLocks noRot="1" noChangeAspect="1" noMove="1" noResize="1" noEditPoints="1" noAdjustHandles="1" noChangeArrowheads="1" noChangeShapeType="1" noTextEdit="1"/>
              </p:cNvSpPr>
              <p:nvPr/>
            </p:nvSpPr>
            <p:spPr>
              <a:xfrm>
                <a:off x="3956533" y="5447725"/>
                <a:ext cx="2117951" cy="548131"/>
              </a:xfrm>
              <a:prstGeom prst="rect">
                <a:avLst/>
              </a:prstGeom>
              <a:blipFill>
                <a:blip r:embed="rId6"/>
                <a:stretch>
                  <a:fillRect t="-3333"/>
                </a:stretch>
              </a:blipFill>
            </p:spPr>
            <p:txBody>
              <a:bodyPr/>
              <a:lstStyle/>
              <a:p>
                <a:r>
                  <a:rPr lang="en-GB">
                    <a:noFill/>
                  </a:rPr>
                  <a:t> </a:t>
                </a:r>
              </a:p>
            </p:txBody>
          </p:sp>
        </mc:Fallback>
      </mc:AlternateContent>
      <p:cxnSp>
        <p:nvCxnSpPr>
          <p:cNvPr id="58" name="Straight Arrow Connector 57">
            <a:extLst>
              <a:ext uri="{FF2B5EF4-FFF2-40B4-BE49-F238E27FC236}">
                <a16:creationId xmlns:a16="http://schemas.microsoft.com/office/drawing/2014/main" id="{3A547211-F91B-4931-84CB-2D015DD56FEC}"/>
              </a:ext>
            </a:extLst>
          </p:cNvPr>
          <p:cNvCxnSpPr>
            <a:cxnSpLocks/>
            <a:stCxn id="57" idx="0"/>
          </p:cNvCxnSpPr>
          <p:nvPr/>
        </p:nvCxnSpPr>
        <p:spPr>
          <a:xfrm flipV="1">
            <a:off x="5015509" y="5164471"/>
            <a:ext cx="250132" cy="2832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B5F69B7E-2E74-4417-9C41-3798EE165C6D}"/>
              </a:ext>
            </a:extLst>
          </p:cNvPr>
          <p:cNvSpPr txBox="1"/>
          <p:nvPr/>
        </p:nvSpPr>
        <p:spPr>
          <a:xfrm>
            <a:off x="89255" y="5350405"/>
            <a:ext cx="2117950" cy="738664"/>
          </a:xfrm>
          <a:prstGeom prst="rect">
            <a:avLst/>
          </a:prstGeom>
          <a:noFill/>
        </p:spPr>
        <p:txBody>
          <a:bodyPr wrap="square" rtlCol="0">
            <a:spAutoFit/>
          </a:bodyPr>
          <a:lstStyle/>
          <a:p>
            <a:pPr algn="ctr"/>
            <a:r>
              <a:rPr lang="en-GB" sz="1400" i="1" dirty="0">
                <a:solidFill>
                  <a:schemeClr val="tx1"/>
                </a:solidFill>
              </a:rPr>
              <a:t>Energy demand for international transport, energy</a:t>
            </a:r>
            <a:r>
              <a:rPr lang="en-GB" i="1" dirty="0">
                <a:solidFill>
                  <a:schemeClr val="tx1"/>
                </a:solidFill>
              </a:rPr>
              <a:t> units</a:t>
            </a:r>
            <a:endParaRPr lang="en-GB" sz="1400" i="1" dirty="0">
              <a:solidFill>
                <a:schemeClr val="tx1"/>
              </a:solidFill>
            </a:endParaRPr>
          </a:p>
        </p:txBody>
      </p:sp>
      <p:cxnSp>
        <p:nvCxnSpPr>
          <p:cNvPr id="60" name="Straight Arrow Connector 59">
            <a:extLst>
              <a:ext uri="{FF2B5EF4-FFF2-40B4-BE49-F238E27FC236}">
                <a16:creationId xmlns:a16="http://schemas.microsoft.com/office/drawing/2014/main" id="{51989F63-BE8E-4D67-8197-896E1AD4040D}"/>
              </a:ext>
            </a:extLst>
          </p:cNvPr>
          <p:cNvCxnSpPr>
            <a:cxnSpLocks/>
            <a:stCxn id="59" idx="0"/>
          </p:cNvCxnSpPr>
          <p:nvPr/>
        </p:nvCxnSpPr>
        <p:spPr>
          <a:xfrm flipV="1">
            <a:off x="1148230" y="5037640"/>
            <a:ext cx="101333" cy="3127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D59526DF-51F5-8E51-27D1-2F475996D0B8}"/>
              </a:ext>
            </a:extLst>
          </p:cNvPr>
          <p:cNvSpPr txBox="1"/>
          <p:nvPr/>
        </p:nvSpPr>
        <p:spPr>
          <a:xfrm>
            <a:off x="75358" y="3330694"/>
            <a:ext cx="4826962" cy="646331"/>
          </a:xfrm>
          <a:prstGeom prst="rect">
            <a:avLst/>
          </a:prstGeom>
          <a:noFill/>
        </p:spPr>
        <p:txBody>
          <a:bodyPr wrap="none" rtlCol="0">
            <a:spAutoFit/>
          </a:bodyPr>
          <a:lstStyle/>
          <a:p>
            <a:r>
              <a:rPr lang="en-GB" sz="3600" dirty="0">
                <a:solidFill>
                  <a:srgbClr val="00B0F0"/>
                </a:solidFill>
              </a:rPr>
              <a:t>International Transport</a:t>
            </a:r>
          </a:p>
        </p:txBody>
      </p:sp>
    </p:spTree>
    <p:extLst>
      <p:ext uri="{BB962C8B-B14F-4D97-AF65-F5344CB8AC3E}">
        <p14:creationId xmlns:p14="http://schemas.microsoft.com/office/powerpoint/2010/main" val="109907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Title 1">
            <a:extLst>
              <a:ext uri="{FF2B5EF4-FFF2-40B4-BE49-F238E27FC236}">
                <a16:creationId xmlns:a16="http://schemas.microsoft.com/office/drawing/2014/main" id="{75FFE0F3-6400-D328-082C-A402D3C9FBCE}"/>
              </a:ext>
            </a:extLst>
          </p:cNvPr>
          <p:cNvSpPr>
            <a:spLocks noGrp="1"/>
          </p:cNvSpPr>
          <p:nvPr>
            <p:ph type="ctrTitle"/>
          </p:nvPr>
        </p:nvSpPr>
        <p:spPr>
          <a:xfrm>
            <a:off x="4571997" y="1673112"/>
            <a:ext cx="5538358" cy="1963705"/>
          </a:xfrm>
        </p:spPr>
        <p:txBody>
          <a:bodyPr>
            <a:normAutofit/>
          </a:bodyPr>
          <a:lstStyle/>
          <a:p>
            <a:r>
              <a:rPr lang="en-GB"/>
              <a:t>Statistical Data vs. </a:t>
            </a:r>
            <a:r>
              <a:rPr lang="en-GB" dirty="0"/>
              <a:t>MAED Input Data</a:t>
            </a:r>
          </a:p>
        </p:txBody>
      </p:sp>
      <p:sp>
        <p:nvSpPr>
          <p:cNvPr id="3" name="Subtitle 2">
            <a:extLst>
              <a:ext uri="{FF2B5EF4-FFF2-40B4-BE49-F238E27FC236}">
                <a16:creationId xmlns:a16="http://schemas.microsoft.com/office/drawing/2014/main" id="{CD0B92EF-E72B-C272-CE80-D88A533018C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94233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rmAutofit/>
          </a:bodyPr>
          <a:lstStyle/>
          <a:p>
            <a:r>
              <a:rPr lang="es-419" sz="4800" b="1" dirty="0" err="1"/>
              <a:t>Statistics</a:t>
            </a:r>
            <a:r>
              <a:rPr lang="es-419" sz="4800" b="1" dirty="0"/>
              <a:t> vs. MAED</a:t>
            </a:r>
            <a:endParaRPr lang="en-GB" sz="4800" b="1" dirty="0"/>
          </a:p>
        </p:txBody>
      </p:sp>
      <p:sp>
        <p:nvSpPr>
          <p:cNvPr id="30" name="Text Box 3">
            <a:extLst>
              <a:ext uri="{FF2B5EF4-FFF2-40B4-BE49-F238E27FC236}">
                <a16:creationId xmlns:a16="http://schemas.microsoft.com/office/drawing/2014/main" id="{1F9AF6C1-6423-4145-9A7E-897676C529C6}"/>
              </a:ext>
            </a:extLst>
          </p:cNvPr>
          <p:cNvSpPr txBox="1">
            <a:spLocks noChangeArrowheads="1"/>
          </p:cNvSpPr>
          <p:nvPr/>
        </p:nvSpPr>
        <p:spPr bwMode="auto">
          <a:xfrm>
            <a:off x="198319" y="1674673"/>
            <a:ext cx="11293151"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4175" indent="-3841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just" eaLnBrk="1" hangingPunct="1">
              <a:spcBef>
                <a:spcPct val="50000"/>
              </a:spcBef>
              <a:spcAft>
                <a:spcPct val="25000"/>
              </a:spcAft>
              <a:buFont typeface="Arial" panose="020B0604020202020204" pitchFamily="34" charset="0"/>
              <a:buChar char="•"/>
            </a:pPr>
            <a:r>
              <a:rPr lang="en-GB" sz="2400" dirty="0"/>
              <a:t>Within the Transport option in MAED only fuel demand directly related to freight and passenger transport is modelled.</a:t>
            </a:r>
          </a:p>
          <a:p>
            <a:pPr marL="457200" indent="-457200" algn="just" eaLnBrk="1" hangingPunct="1">
              <a:spcBef>
                <a:spcPct val="50000"/>
              </a:spcBef>
              <a:spcAft>
                <a:spcPct val="25000"/>
              </a:spcAft>
              <a:buFont typeface="Arial" panose="020B0604020202020204" pitchFamily="34" charset="0"/>
              <a:buChar char="•"/>
            </a:pPr>
            <a:r>
              <a:rPr lang="en-GB" sz="2400" dirty="0"/>
              <a:t>All other fuels used in the sector for other uses such as electricity for office equipment or lighting are modelled in the Services sector.</a:t>
            </a:r>
            <a:endParaRPr lang="es-419" sz="2400" b="1" i="1" dirty="0"/>
          </a:p>
          <a:p>
            <a:pPr marL="457200" indent="-457200" algn="just" eaLnBrk="1" hangingPunct="1">
              <a:spcBef>
                <a:spcPct val="50000"/>
              </a:spcBef>
              <a:spcAft>
                <a:spcPct val="25000"/>
              </a:spcAft>
              <a:buFont typeface="Arial" panose="020B0604020202020204" pitchFamily="34" charset="0"/>
              <a:buChar char="•"/>
            </a:pPr>
            <a:r>
              <a:rPr lang="en-GB" sz="2400" dirty="0"/>
              <a:t>Fuels used in other sectors for transportation should be modelled within the Transport sector in MAED.</a:t>
            </a:r>
          </a:p>
          <a:p>
            <a:pPr marL="342900" indent="-342900" algn="just" eaLnBrk="1" hangingPunct="1">
              <a:spcBef>
                <a:spcPct val="50000"/>
              </a:spcBef>
              <a:spcAft>
                <a:spcPct val="25000"/>
              </a:spcAft>
              <a:buFont typeface="Arial" panose="020B0604020202020204" pitchFamily="34" charset="0"/>
              <a:buChar char="•"/>
            </a:pPr>
            <a:r>
              <a:rPr lang="en-GB" sz="2400" dirty="0"/>
              <a:t>Similarly, Transport GDP is included in the GDP of the Services sector.</a:t>
            </a:r>
            <a:endParaRPr lang="es-419" sz="2400" dirty="0"/>
          </a:p>
        </p:txBody>
      </p:sp>
    </p:spTree>
    <p:extLst>
      <p:ext uri="{BB962C8B-B14F-4D97-AF65-F5344CB8AC3E}">
        <p14:creationId xmlns:p14="http://schemas.microsoft.com/office/powerpoint/2010/main" val="223025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7150"/>
            <a:ext cx="10904538" cy="1135063"/>
          </a:xfrm>
        </p:spPr>
        <p:txBody>
          <a:bodyPr vert="horz" lIns="91440" tIns="45720" rIns="91440" bIns="45720" rtlCol="0" anchor="ctr">
            <a:normAutofit/>
          </a:bodyPr>
          <a:lstStyle/>
          <a:p>
            <a:r>
              <a:rPr lang="es-419" sz="4800" b="1" dirty="0"/>
              <a:t>GDP</a:t>
            </a:r>
            <a:endParaRPr lang="en-GB" sz="5400" b="1" dirty="0"/>
          </a:p>
        </p:txBody>
      </p:sp>
      <p:pic>
        <p:nvPicPr>
          <p:cNvPr id="4" name="Picture 3" descr="Graphical user interface, application, table&#10;&#10;Description automatically generated">
            <a:extLst>
              <a:ext uri="{FF2B5EF4-FFF2-40B4-BE49-F238E27FC236}">
                <a16:creationId xmlns:a16="http://schemas.microsoft.com/office/drawing/2014/main" id="{3CBFE6A6-0741-4A0D-B2EE-FA6CD5A62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49" y="1576306"/>
            <a:ext cx="4222177" cy="4476750"/>
          </a:xfrm>
          <a:prstGeom prst="rect">
            <a:avLst/>
          </a:prstGeom>
        </p:spPr>
      </p:pic>
      <p:sp>
        <p:nvSpPr>
          <p:cNvPr id="19" name="Rectangle 18">
            <a:extLst>
              <a:ext uri="{FF2B5EF4-FFF2-40B4-BE49-F238E27FC236}">
                <a16:creationId xmlns:a16="http://schemas.microsoft.com/office/drawing/2014/main" id="{5648A152-28C0-46A6-9863-00FA942ADC90}"/>
              </a:ext>
            </a:extLst>
          </p:cNvPr>
          <p:cNvSpPr/>
          <p:nvPr/>
        </p:nvSpPr>
        <p:spPr>
          <a:xfrm>
            <a:off x="327349" y="4075534"/>
            <a:ext cx="2018241" cy="204215"/>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Table&#10;&#10;Description automatically generated">
            <a:extLst>
              <a:ext uri="{FF2B5EF4-FFF2-40B4-BE49-F238E27FC236}">
                <a16:creationId xmlns:a16="http://schemas.microsoft.com/office/drawing/2014/main" id="{7F49D163-69FA-4ECE-8E4A-44A504A3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0485" y="1760798"/>
            <a:ext cx="6531173" cy="3732099"/>
          </a:xfrm>
          <a:prstGeom prst="rect">
            <a:avLst/>
          </a:prstGeom>
        </p:spPr>
      </p:pic>
      <p:cxnSp>
        <p:nvCxnSpPr>
          <p:cNvPr id="35" name="Straight Arrow Connector 34">
            <a:extLst>
              <a:ext uri="{FF2B5EF4-FFF2-40B4-BE49-F238E27FC236}">
                <a16:creationId xmlns:a16="http://schemas.microsoft.com/office/drawing/2014/main" id="{601383EE-FBFA-4E9B-8A2D-D1E87E5E8D84}"/>
              </a:ext>
            </a:extLst>
          </p:cNvPr>
          <p:cNvCxnSpPr>
            <a:cxnSpLocks/>
            <a:stCxn id="19" idx="3"/>
          </p:cNvCxnSpPr>
          <p:nvPr/>
        </p:nvCxnSpPr>
        <p:spPr>
          <a:xfrm>
            <a:off x="2345590" y="4177642"/>
            <a:ext cx="3455135" cy="90870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526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rmAutofit/>
          </a:bodyPr>
          <a:lstStyle/>
          <a:p>
            <a:r>
              <a:rPr lang="es-419" sz="4800" b="1" dirty="0"/>
              <a:t>Energy Balance</a:t>
            </a:r>
            <a:endParaRPr lang="en-GB" sz="4800" b="1" dirty="0"/>
          </a:p>
        </p:txBody>
      </p:sp>
      <p:pic>
        <p:nvPicPr>
          <p:cNvPr id="5" name="Picture 4">
            <a:extLst>
              <a:ext uri="{FF2B5EF4-FFF2-40B4-BE49-F238E27FC236}">
                <a16:creationId xmlns:a16="http://schemas.microsoft.com/office/drawing/2014/main" id="{410E7C83-DD28-49AA-91B8-F57FFF652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3456"/>
            <a:ext cx="12192000" cy="589232"/>
          </a:xfrm>
          <a:prstGeom prst="rect">
            <a:avLst/>
          </a:prstGeom>
        </p:spPr>
      </p:pic>
      <p:pic>
        <p:nvPicPr>
          <p:cNvPr id="7" name="Picture 6">
            <a:extLst>
              <a:ext uri="{FF2B5EF4-FFF2-40B4-BE49-F238E27FC236}">
                <a16:creationId xmlns:a16="http://schemas.microsoft.com/office/drawing/2014/main" id="{3EA86B09-D9FF-48A8-A7D9-77936C37FD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62574"/>
            <a:ext cx="12192000" cy="604502"/>
          </a:xfrm>
          <a:prstGeom prst="rect">
            <a:avLst/>
          </a:prstGeom>
        </p:spPr>
      </p:pic>
      <p:cxnSp>
        <p:nvCxnSpPr>
          <p:cNvPr id="13" name="Straight Arrow Connector 12">
            <a:extLst>
              <a:ext uri="{FF2B5EF4-FFF2-40B4-BE49-F238E27FC236}">
                <a16:creationId xmlns:a16="http://schemas.microsoft.com/office/drawing/2014/main" id="{6E44BF7D-945C-41BE-800B-24B5940308EE}"/>
              </a:ext>
            </a:extLst>
          </p:cNvPr>
          <p:cNvCxnSpPr>
            <a:cxnSpLocks/>
          </p:cNvCxnSpPr>
          <p:nvPr/>
        </p:nvCxnSpPr>
        <p:spPr>
          <a:xfrm>
            <a:off x="5467350" y="2222688"/>
            <a:ext cx="1371600" cy="931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B4771EE-7046-4D53-BB62-AB1E5FD15435}"/>
              </a:ext>
            </a:extLst>
          </p:cNvPr>
          <p:cNvCxnSpPr>
            <a:cxnSpLocks/>
          </p:cNvCxnSpPr>
          <p:nvPr/>
        </p:nvCxnSpPr>
        <p:spPr>
          <a:xfrm>
            <a:off x="5886450" y="2222688"/>
            <a:ext cx="1352550" cy="931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F57CA06-9AD3-4452-B35F-BA321D67CF11}"/>
              </a:ext>
            </a:extLst>
          </p:cNvPr>
          <p:cNvCxnSpPr>
            <a:cxnSpLocks/>
          </p:cNvCxnSpPr>
          <p:nvPr/>
        </p:nvCxnSpPr>
        <p:spPr>
          <a:xfrm>
            <a:off x="6391275" y="2222688"/>
            <a:ext cx="1095375" cy="931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8BD684D-59B9-4686-8F43-CD144A9BF1A8}"/>
              </a:ext>
            </a:extLst>
          </p:cNvPr>
          <p:cNvCxnSpPr>
            <a:cxnSpLocks/>
          </p:cNvCxnSpPr>
          <p:nvPr/>
        </p:nvCxnSpPr>
        <p:spPr>
          <a:xfrm>
            <a:off x="6838950" y="2222688"/>
            <a:ext cx="1019175" cy="931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E2D4473-BF3D-4953-B0DC-F15A7C4C6A1B}"/>
              </a:ext>
            </a:extLst>
          </p:cNvPr>
          <p:cNvCxnSpPr>
            <a:cxnSpLocks/>
          </p:cNvCxnSpPr>
          <p:nvPr/>
        </p:nvCxnSpPr>
        <p:spPr>
          <a:xfrm>
            <a:off x="7781925" y="2222688"/>
            <a:ext cx="342900" cy="931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B50D182-78BD-4F33-BA4F-E0C143994615}"/>
              </a:ext>
            </a:extLst>
          </p:cNvPr>
          <p:cNvCxnSpPr>
            <a:cxnSpLocks/>
          </p:cNvCxnSpPr>
          <p:nvPr/>
        </p:nvCxnSpPr>
        <p:spPr>
          <a:xfrm>
            <a:off x="8201025" y="2222688"/>
            <a:ext cx="161925" cy="931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8A772CF-B61D-4E79-90CA-0A28B27A0732}"/>
              </a:ext>
            </a:extLst>
          </p:cNvPr>
          <p:cNvCxnSpPr>
            <a:cxnSpLocks/>
          </p:cNvCxnSpPr>
          <p:nvPr/>
        </p:nvCxnSpPr>
        <p:spPr>
          <a:xfrm>
            <a:off x="8715375" y="2222688"/>
            <a:ext cx="0" cy="931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596A8E6-8EED-4613-B2B7-8D909EDE88B1}"/>
              </a:ext>
            </a:extLst>
          </p:cNvPr>
          <p:cNvCxnSpPr>
            <a:cxnSpLocks/>
          </p:cNvCxnSpPr>
          <p:nvPr/>
        </p:nvCxnSpPr>
        <p:spPr>
          <a:xfrm flipH="1">
            <a:off x="8924925" y="2222688"/>
            <a:ext cx="238125" cy="931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951C4A0-E9B7-4340-97BE-5E81507A780E}"/>
              </a:ext>
            </a:extLst>
          </p:cNvPr>
          <p:cNvSpPr txBox="1"/>
          <p:nvPr/>
        </p:nvSpPr>
        <p:spPr>
          <a:xfrm>
            <a:off x="6435716" y="3164364"/>
            <a:ext cx="3035317" cy="307777"/>
          </a:xfrm>
          <a:prstGeom prst="rect">
            <a:avLst/>
          </a:prstGeom>
          <a:solidFill>
            <a:schemeClr val="accent5">
              <a:lumMod val="40000"/>
              <a:lumOff val="60000"/>
            </a:schemeClr>
          </a:solidFill>
          <a:ln>
            <a:solidFill>
              <a:srgbClr val="0070C0"/>
            </a:solidFill>
          </a:ln>
        </p:spPr>
        <p:txBody>
          <a:bodyPr wrap="square" rtlCol="0">
            <a:spAutoFit/>
          </a:bodyPr>
          <a:lstStyle/>
          <a:p>
            <a:pPr algn="ctr"/>
            <a:r>
              <a:rPr lang="en-GB" dirty="0"/>
              <a:t>Transport</a:t>
            </a:r>
          </a:p>
        </p:txBody>
      </p:sp>
      <p:sp>
        <p:nvSpPr>
          <p:cNvPr id="40" name="TextBox 39">
            <a:extLst>
              <a:ext uri="{FF2B5EF4-FFF2-40B4-BE49-F238E27FC236}">
                <a16:creationId xmlns:a16="http://schemas.microsoft.com/office/drawing/2014/main" id="{B51D39A5-457A-45AC-8EAF-7011E719B3B6}"/>
              </a:ext>
            </a:extLst>
          </p:cNvPr>
          <p:cNvSpPr txBox="1"/>
          <p:nvPr/>
        </p:nvSpPr>
        <p:spPr>
          <a:xfrm>
            <a:off x="4450579" y="3164834"/>
            <a:ext cx="1562094" cy="307777"/>
          </a:xfrm>
          <a:prstGeom prst="rect">
            <a:avLst/>
          </a:prstGeom>
          <a:solidFill>
            <a:schemeClr val="accent4">
              <a:lumMod val="40000"/>
              <a:lumOff val="60000"/>
            </a:schemeClr>
          </a:solidFill>
          <a:ln>
            <a:solidFill>
              <a:schemeClr val="accent4">
                <a:lumMod val="75000"/>
              </a:schemeClr>
            </a:solidFill>
          </a:ln>
        </p:spPr>
        <p:txBody>
          <a:bodyPr wrap="square" rtlCol="0">
            <a:spAutoFit/>
          </a:bodyPr>
          <a:lstStyle/>
          <a:p>
            <a:pPr algn="ctr"/>
            <a:r>
              <a:rPr lang="en-GB" dirty="0"/>
              <a:t>Services</a:t>
            </a:r>
          </a:p>
        </p:txBody>
      </p:sp>
      <p:cxnSp>
        <p:nvCxnSpPr>
          <p:cNvPr id="48" name="Straight Arrow Connector 47">
            <a:extLst>
              <a:ext uri="{FF2B5EF4-FFF2-40B4-BE49-F238E27FC236}">
                <a16:creationId xmlns:a16="http://schemas.microsoft.com/office/drawing/2014/main" id="{0641D9AD-398A-4853-97AD-836F85887679}"/>
              </a:ext>
            </a:extLst>
          </p:cNvPr>
          <p:cNvCxnSpPr>
            <a:cxnSpLocks/>
          </p:cNvCxnSpPr>
          <p:nvPr/>
        </p:nvCxnSpPr>
        <p:spPr>
          <a:xfrm flipH="1">
            <a:off x="5054904" y="2222687"/>
            <a:ext cx="405139" cy="951873"/>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6A6848B-B4C5-4E92-A068-267A1BC10C5B}"/>
              </a:ext>
            </a:extLst>
          </p:cNvPr>
          <p:cNvCxnSpPr>
            <a:cxnSpLocks/>
          </p:cNvCxnSpPr>
          <p:nvPr/>
        </p:nvCxnSpPr>
        <p:spPr>
          <a:xfrm flipH="1">
            <a:off x="5481311" y="2222688"/>
            <a:ext cx="405139" cy="951873"/>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6F344EE-B111-41F2-ADBD-0381DDBF26FC}"/>
              </a:ext>
            </a:extLst>
          </p:cNvPr>
          <p:cNvCxnSpPr>
            <a:cxnSpLocks/>
            <a:endCxn id="26" idx="2"/>
          </p:cNvCxnSpPr>
          <p:nvPr/>
        </p:nvCxnSpPr>
        <p:spPr>
          <a:xfrm flipH="1" flipV="1">
            <a:off x="7953375" y="3472141"/>
            <a:ext cx="247650" cy="1146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98CA1A1-FC73-494F-99DF-F04C024C823A}"/>
              </a:ext>
            </a:extLst>
          </p:cNvPr>
          <p:cNvCxnSpPr>
            <a:cxnSpLocks/>
          </p:cNvCxnSpPr>
          <p:nvPr/>
        </p:nvCxnSpPr>
        <p:spPr>
          <a:xfrm flipV="1">
            <a:off x="6435716" y="3543423"/>
            <a:ext cx="1041409" cy="1058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822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C099D-B8EF-5FDD-C5AB-443B1435FC90}"/>
              </a:ext>
            </a:extLst>
          </p:cNvPr>
          <p:cNvSpPr txBox="1">
            <a:spLocks/>
          </p:cNvSpPr>
          <p:nvPr/>
        </p:nvSpPr>
        <p:spPr>
          <a:xfrm>
            <a:off x="838200" y="33741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spcAft>
                <a:spcPts val="600"/>
              </a:spcAft>
              <a:buClr>
                <a:schemeClr val="dk1"/>
              </a:buClr>
              <a:buSzPts val="4000"/>
            </a:pPr>
            <a:r>
              <a:rPr lang="es-419" sz="4000" b="1" dirty="0" err="1">
                <a:solidFill>
                  <a:schemeClr val="dk1"/>
                </a:solidFill>
                <a:latin typeface="Helvetica Neue"/>
                <a:sym typeface="Helvetica Neue"/>
              </a:rPr>
              <a:t>Contents</a:t>
            </a:r>
            <a:endParaRPr lang="en-GB" sz="4000" b="1" dirty="0">
              <a:solidFill>
                <a:schemeClr val="dk1"/>
              </a:solidFill>
              <a:latin typeface="Helvetica Neue"/>
              <a:sym typeface="Helvetica Neue"/>
            </a:endParaRPr>
          </a:p>
        </p:txBody>
      </p:sp>
      <p:graphicFrame>
        <p:nvGraphicFramePr>
          <p:cNvPr id="5" name="Content Placeholder 2">
            <a:extLst>
              <a:ext uri="{FF2B5EF4-FFF2-40B4-BE49-F238E27FC236}">
                <a16:creationId xmlns:a16="http://schemas.microsoft.com/office/drawing/2014/main" id="{B1368A6E-E95F-1630-F87E-018F79D1F90A}"/>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84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rmAutofit/>
          </a:bodyPr>
          <a:lstStyle/>
          <a:p>
            <a:r>
              <a:rPr lang="es-419" sz="4800" b="1" dirty="0"/>
              <a:t>Input Data</a:t>
            </a:r>
            <a:endParaRPr lang="en-GB" sz="4800" b="1" dirty="0"/>
          </a:p>
        </p:txBody>
      </p:sp>
      <p:sp>
        <p:nvSpPr>
          <p:cNvPr id="9" name="TextBox 8">
            <a:extLst>
              <a:ext uri="{FF2B5EF4-FFF2-40B4-BE49-F238E27FC236}">
                <a16:creationId xmlns:a16="http://schemas.microsoft.com/office/drawing/2014/main" id="{27E0748C-6C27-4BF3-9735-ADD100C07C14}"/>
              </a:ext>
            </a:extLst>
          </p:cNvPr>
          <p:cNvSpPr txBox="1"/>
          <p:nvPr/>
        </p:nvSpPr>
        <p:spPr>
          <a:xfrm>
            <a:off x="7213809" y="1071446"/>
            <a:ext cx="4130676" cy="830997"/>
          </a:xfrm>
          <a:prstGeom prst="rect">
            <a:avLst/>
          </a:prstGeom>
          <a:noFill/>
        </p:spPr>
        <p:txBody>
          <a:bodyPr wrap="square" rtlCol="0">
            <a:spAutoFit/>
          </a:bodyPr>
          <a:lstStyle/>
          <a:p>
            <a:r>
              <a:rPr lang="en-GB" sz="1600" i="1" dirty="0">
                <a:solidFill>
                  <a:schemeClr val="accent5">
                    <a:lumMod val="75000"/>
                  </a:schemeClr>
                </a:solidFill>
              </a:rPr>
              <a:t>Fraction of total consumption of the sector, the rest is considered within the consumption of the Services sector.</a:t>
            </a:r>
          </a:p>
        </p:txBody>
      </p:sp>
      <p:sp>
        <p:nvSpPr>
          <p:cNvPr id="29" name="Arrow: Down 28">
            <a:extLst>
              <a:ext uri="{FF2B5EF4-FFF2-40B4-BE49-F238E27FC236}">
                <a16:creationId xmlns:a16="http://schemas.microsoft.com/office/drawing/2014/main" id="{39AAFBD1-D8B6-4619-A781-51182431425F}"/>
              </a:ext>
            </a:extLst>
          </p:cNvPr>
          <p:cNvSpPr/>
          <p:nvPr/>
        </p:nvSpPr>
        <p:spPr>
          <a:xfrm>
            <a:off x="645919" y="1988762"/>
            <a:ext cx="252942" cy="436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299271F3-C26A-4B4C-9B98-4F4FE8F942EF}"/>
              </a:ext>
            </a:extLst>
          </p:cNvPr>
          <p:cNvSpPr txBox="1"/>
          <p:nvPr/>
        </p:nvSpPr>
        <p:spPr>
          <a:xfrm>
            <a:off x="968944" y="2015749"/>
            <a:ext cx="3676006" cy="307777"/>
          </a:xfrm>
          <a:prstGeom prst="rect">
            <a:avLst/>
          </a:prstGeom>
          <a:noFill/>
        </p:spPr>
        <p:txBody>
          <a:bodyPr wrap="none" rtlCol="0">
            <a:spAutoFit/>
          </a:bodyPr>
          <a:lstStyle/>
          <a:p>
            <a:r>
              <a:rPr lang="en-GB" dirty="0"/>
              <a:t>Split into national and international transport</a:t>
            </a:r>
          </a:p>
        </p:txBody>
      </p:sp>
      <p:sp>
        <p:nvSpPr>
          <p:cNvPr id="35" name="Arrow: Down 34">
            <a:extLst>
              <a:ext uri="{FF2B5EF4-FFF2-40B4-BE49-F238E27FC236}">
                <a16:creationId xmlns:a16="http://schemas.microsoft.com/office/drawing/2014/main" id="{8018122F-5D80-4A0D-9C61-9F5B5485E798}"/>
              </a:ext>
            </a:extLst>
          </p:cNvPr>
          <p:cNvSpPr/>
          <p:nvPr/>
        </p:nvSpPr>
        <p:spPr>
          <a:xfrm>
            <a:off x="645919" y="3779013"/>
            <a:ext cx="252942" cy="436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28B22CBA-E907-4BFF-BD20-0CDE0327545C}"/>
              </a:ext>
            </a:extLst>
          </p:cNvPr>
          <p:cNvSpPr txBox="1"/>
          <p:nvPr/>
        </p:nvSpPr>
        <p:spPr>
          <a:xfrm>
            <a:off x="968944" y="3806000"/>
            <a:ext cx="3538148" cy="307777"/>
          </a:xfrm>
          <a:prstGeom prst="rect">
            <a:avLst/>
          </a:prstGeom>
          <a:noFill/>
        </p:spPr>
        <p:txBody>
          <a:bodyPr wrap="none" rtlCol="0">
            <a:spAutoFit/>
          </a:bodyPr>
          <a:lstStyle/>
          <a:p>
            <a:r>
              <a:rPr lang="en-GB" dirty="0"/>
              <a:t>Divide national transport by type of activity</a:t>
            </a:r>
          </a:p>
        </p:txBody>
      </p:sp>
      <p:graphicFrame>
        <p:nvGraphicFramePr>
          <p:cNvPr id="3" name="Table 2">
            <a:extLst>
              <a:ext uri="{FF2B5EF4-FFF2-40B4-BE49-F238E27FC236}">
                <a16:creationId xmlns:a16="http://schemas.microsoft.com/office/drawing/2014/main" id="{461A6258-027F-95E4-73C3-57B35020F3B8}"/>
              </a:ext>
            </a:extLst>
          </p:cNvPr>
          <p:cNvGraphicFramePr>
            <a:graphicFrameLocks noGrp="1"/>
          </p:cNvGraphicFramePr>
          <p:nvPr/>
        </p:nvGraphicFramePr>
        <p:xfrm>
          <a:off x="173035" y="1059419"/>
          <a:ext cx="6329364" cy="822960"/>
        </p:xfrm>
        <a:graphic>
          <a:graphicData uri="http://schemas.openxmlformats.org/drawingml/2006/table">
            <a:tbl>
              <a:tblPr firstRow="1" bandRow="1">
                <a:tableStyleId>{B8DA472E-C0B5-4FAA-A71B-45BBE6C39A2A}</a:tableStyleId>
              </a:tblPr>
              <a:tblGrid>
                <a:gridCol w="2512317">
                  <a:extLst>
                    <a:ext uri="{9D8B030D-6E8A-4147-A177-3AD203B41FA5}">
                      <a16:colId xmlns:a16="http://schemas.microsoft.com/office/drawing/2014/main" val="201368055"/>
                    </a:ext>
                  </a:extLst>
                </a:gridCol>
                <a:gridCol w="934586">
                  <a:extLst>
                    <a:ext uri="{9D8B030D-6E8A-4147-A177-3AD203B41FA5}">
                      <a16:colId xmlns:a16="http://schemas.microsoft.com/office/drawing/2014/main" val="462764689"/>
                    </a:ext>
                  </a:extLst>
                </a:gridCol>
                <a:gridCol w="993613">
                  <a:extLst>
                    <a:ext uri="{9D8B030D-6E8A-4147-A177-3AD203B41FA5}">
                      <a16:colId xmlns:a16="http://schemas.microsoft.com/office/drawing/2014/main" val="1238102290"/>
                    </a:ext>
                  </a:extLst>
                </a:gridCol>
                <a:gridCol w="905073">
                  <a:extLst>
                    <a:ext uri="{9D8B030D-6E8A-4147-A177-3AD203B41FA5}">
                      <a16:colId xmlns:a16="http://schemas.microsoft.com/office/drawing/2014/main" val="3030988509"/>
                    </a:ext>
                  </a:extLst>
                </a:gridCol>
                <a:gridCol w="983775">
                  <a:extLst>
                    <a:ext uri="{9D8B030D-6E8A-4147-A177-3AD203B41FA5}">
                      <a16:colId xmlns:a16="http://schemas.microsoft.com/office/drawing/2014/main" val="1942148864"/>
                    </a:ext>
                  </a:extLst>
                </a:gridCol>
              </a:tblGrid>
              <a:tr h="0">
                <a:tc>
                  <a:txBody>
                    <a:bodyPr/>
                    <a:lstStyle/>
                    <a:p>
                      <a:r>
                        <a:rPr lang="en-GB" sz="1200" dirty="0"/>
                        <a:t>Energy Balance - </a:t>
                      </a:r>
                      <a:r>
                        <a:rPr lang="en-GB" sz="1200" dirty="0" err="1"/>
                        <a:t>ktoe</a:t>
                      </a:r>
                      <a:endParaRPr lang="en-GB" sz="1200" dirty="0"/>
                    </a:p>
                  </a:txBody>
                  <a:tcPr/>
                </a:tc>
                <a:tc>
                  <a:txBody>
                    <a:bodyPr/>
                    <a:lstStyle/>
                    <a:p>
                      <a:r>
                        <a:rPr lang="en-GB" sz="1200" dirty="0"/>
                        <a:t>diesel</a:t>
                      </a:r>
                    </a:p>
                  </a:txBody>
                  <a:tcPr/>
                </a:tc>
                <a:tc>
                  <a:txBody>
                    <a:bodyPr/>
                    <a:lstStyle/>
                    <a:p>
                      <a:r>
                        <a:rPr lang="en-GB" sz="1200" dirty="0"/>
                        <a:t>gasoline</a:t>
                      </a:r>
                    </a:p>
                  </a:txBody>
                  <a:tcPr/>
                </a:tc>
                <a:tc>
                  <a:txBody>
                    <a:bodyPr/>
                    <a:lstStyle/>
                    <a:p>
                      <a:r>
                        <a:rPr lang="en-GB" sz="1200" dirty="0"/>
                        <a:t>Jet Fuel</a:t>
                      </a:r>
                    </a:p>
                  </a:txBody>
                  <a:tcPr/>
                </a:tc>
                <a:tc>
                  <a:txBody>
                    <a:bodyPr/>
                    <a:lstStyle/>
                    <a:p>
                      <a:r>
                        <a:rPr lang="en-GB" sz="1200" dirty="0"/>
                        <a:t>Electricity</a:t>
                      </a:r>
                    </a:p>
                  </a:txBody>
                  <a:tcPr/>
                </a:tc>
                <a:extLst>
                  <a:ext uri="{0D108BD9-81ED-4DB2-BD59-A6C34878D82A}">
                    <a16:rowId xmlns:a16="http://schemas.microsoft.com/office/drawing/2014/main" val="2082561573"/>
                  </a:ext>
                </a:extLst>
              </a:tr>
              <a:tr h="0">
                <a:tc>
                  <a:txBody>
                    <a:bodyPr/>
                    <a:lstStyle/>
                    <a:p>
                      <a:r>
                        <a:rPr lang="en-GB" sz="1200" dirty="0"/>
                        <a:t>Transport Sector</a:t>
                      </a:r>
                    </a:p>
                  </a:txBody>
                  <a:tcPr/>
                </a:tc>
                <a:tc>
                  <a:txBody>
                    <a:bodyPr/>
                    <a:lstStyle/>
                    <a:p>
                      <a:r>
                        <a:rPr lang="en-GB" sz="1200" dirty="0"/>
                        <a:t>265</a:t>
                      </a:r>
                    </a:p>
                  </a:txBody>
                  <a:tcPr/>
                </a:tc>
                <a:tc>
                  <a:txBody>
                    <a:bodyPr/>
                    <a:lstStyle/>
                    <a:p>
                      <a:r>
                        <a:rPr lang="en-GB" sz="1200" dirty="0"/>
                        <a:t>58</a:t>
                      </a:r>
                    </a:p>
                  </a:txBody>
                  <a:tcPr/>
                </a:tc>
                <a:tc>
                  <a:txBody>
                    <a:bodyPr/>
                    <a:lstStyle/>
                    <a:p>
                      <a:r>
                        <a:rPr lang="en-GB" sz="1200" dirty="0"/>
                        <a:t>113</a:t>
                      </a:r>
                    </a:p>
                  </a:txBody>
                  <a:tcPr/>
                </a:tc>
                <a:tc>
                  <a:txBody>
                    <a:bodyPr/>
                    <a:lstStyle/>
                    <a:p>
                      <a:r>
                        <a:rPr lang="en-GB" sz="1200" dirty="0"/>
                        <a:t>3</a:t>
                      </a:r>
                    </a:p>
                  </a:txBody>
                  <a:tcPr/>
                </a:tc>
                <a:extLst>
                  <a:ext uri="{0D108BD9-81ED-4DB2-BD59-A6C34878D82A}">
                    <a16:rowId xmlns:a16="http://schemas.microsoft.com/office/drawing/2014/main" val="3464983718"/>
                  </a:ext>
                </a:extLst>
              </a:tr>
              <a:tr h="0">
                <a:tc>
                  <a:txBody>
                    <a:bodyPr/>
                    <a:lstStyle/>
                    <a:p>
                      <a:r>
                        <a:rPr lang="en-GB" sz="1200" dirty="0"/>
                        <a:t>Residential Sector</a:t>
                      </a:r>
                    </a:p>
                  </a:txBody>
                  <a:tcPr/>
                </a:tc>
                <a:tc>
                  <a:txBody>
                    <a:bodyPr/>
                    <a:lstStyle/>
                    <a:p>
                      <a:r>
                        <a:rPr lang="en-GB" sz="1200" dirty="0"/>
                        <a:t>18</a:t>
                      </a:r>
                    </a:p>
                  </a:txBody>
                  <a:tcPr/>
                </a:tc>
                <a:tc>
                  <a:txBody>
                    <a:bodyPr/>
                    <a:lstStyle/>
                    <a:p>
                      <a:r>
                        <a:rPr lang="en-GB" sz="1200" dirty="0"/>
                        <a:t>62</a:t>
                      </a:r>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4070191132"/>
                  </a:ext>
                </a:extLst>
              </a:tr>
            </a:tbl>
          </a:graphicData>
        </a:graphic>
      </p:graphicFrame>
      <p:graphicFrame>
        <p:nvGraphicFramePr>
          <p:cNvPr id="5" name="Table 4">
            <a:extLst>
              <a:ext uri="{FF2B5EF4-FFF2-40B4-BE49-F238E27FC236}">
                <a16:creationId xmlns:a16="http://schemas.microsoft.com/office/drawing/2014/main" id="{F783BE35-0EC3-CE3A-A2E6-3CB14EEAF4BF}"/>
              </a:ext>
            </a:extLst>
          </p:cNvPr>
          <p:cNvGraphicFramePr>
            <a:graphicFrameLocks noGrp="1"/>
          </p:cNvGraphicFramePr>
          <p:nvPr/>
        </p:nvGraphicFramePr>
        <p:xfrm>
          <a:off x="173036" y="2632967"/>
          <a:ext cx="6329364" cy="822960"/>
        </p:xfrm>
        <a:graphic>
          <a:graphicData uri="http://schemas.openxmlformats.org/drawingml/2006/table">
            <a:tbl>
              <a:tblPr firstRow="1" bandRow="1">
                <a:tableStyleId>{B8DA472E-C0B5-4FAA-A71B-45BBE6C39A2A}</a:tableStyleId>
              </a:tblPr>
              <a:tblGrid>
                <a:gridCol w="2481264">
                  <a:extLst>
                    <a:ext uri="{9D8B030D-6E8A-4147-A177-3AD203B41FA5}">
                      <a16:colId xmlns:a16="http://schemas.microsoft.com/office/drawing/2014/main" val="201368055"/>
                    </a:ext>
                  </a:extLst>
                </a:gridCol>
                <a:gridCol w="927100">
                  <a:extLst>
                    <a:ext uri="{9D8B030D-6E8A-4147-A177-3AD203B41FA5}">
                      <a16:colId xmlns:a16="http://schemas.microsoft.com/office/drawing/2014/main" val="462764689"/>
                    </a:ext>
                  </a:extLst>
                </a:gridCol>
                <a:gridCol w="1003300">
                  <a:extLst>
                    <a:ext uri="{9D8B030D-6E8A-4147-A177-3AD203B41FA5}">
                      <a16:colId xmlns:a16="http://schemas.microsoft.com/office/drawing/2014/main" val="1238102290"/>
                    </a:ext>
                  </a:extLst>
                </a:gridCol>
                <a:gridCol w="876300">
                  <a:extLst>
                    <a:ext uri="{9D8B030D-6E8A-4147-A177-3AD203B41FA5}">
                      <a16:colId xmlns:a16="http://schemas.microsoft.com/office/drawing/2014/main" val="3030988509"/>
                    </a:ext>
                  </a:extLst>
                </a:gridCol>
                <a:gridCol w="1041400">
                  <a:extLst>
                    <a:ext uri="{9D8B030D-6E8A-4147-A177-3AD203B41FA5}">
                      <a16:colId xmlns:a16="http://schemas.microsoft.com/office/drawing/2014/main" val="1942148864"/>
                    </a:ext>
                  </a:extLst>
                </a:gridCol>
              </a:tblGrid>
              <a:tr h="0">
                <a:tc>
                  <a:txBody>
                    <a:bodyPr/>
                    <a:lstStyle/>
                    <a:p>
                      <a:r>
                        <a:rPr lang="en-GB" sz="1200" dirty="0"/>
                        <a:t>Energy Balance - </a:t>
                      </a:r>
                      <a:r>
                        <a:rPr lang="en-GB" sz="1200" dirty="0" err="1"/>
                        <a:t>ktoe</a:t>
                      </a:r>
                      <a:endParaRPr lang="en-GB" sz="1200" dirty="0"/>
                    </a:p>
                  </a:txBody>
                  <a:tcPr/>
                </a:tc>
                <a:tc>
                  <a:txBody>
                    <a:bodyPr/>
                    <a:lstStyle/>
                    <a:p>
                      <a:r>
                        <a:rPr lang="en-GB" sz="1200" dirty="0"/>
                        <a:t>diesel</a:t>
                      </a:r>
                    </a:p>
                  </a:txBody>
                  <a:tcPr/>
                </a:tc>
                <a:tc>
                  <a:txBody>
                    <a:bodyPr/>
                    <a:lstStyle/>
                    <a:p>
                      <a:r>
                        <a:rPr lang="en-GB" sz="1200" dirty="0"/>
                        <a:t>gasoline</a:t>
                      </a:r>
                    </a:p>
                  </a:txBody>
                  <a:tcPr/>
                </a:tc>
                <a:tc>
                  <a:txBody>
                    <a:bodyPr/>
                    <a:lstStyle/>
                    <a:p>
                      <a:r>
                        <a:rPr lang="en-GB" sz="1200" dirty="0"/>
                        <a:t>Jet Fuel</a:t>
                      </a:r>
                    </a:p>
                  </a:txBody>
                  <a:tcPr/>
                </a:tc>
                <a:tc>
                  <a:txBody>
                    <a:bodyPr/>
                    <a:lstStyle/>
                    <a:p>
                      <a:r>
                        <a:rPr lang="en-GB" sz="1200" dirty="0"/>
                        <a:t>Electricity</a:t>
                      </a:r>
                    </a:p>
                  </a:txBody>
                  <a:tcPr/>
                </a:tc>
                <a:extLst>
                  <a:ext uri="{0D108BD9-81ED-4DB2-BD59-A6C34878D82A}">
                    <a16:rowId xmlns:a16="http://schemas.microsoft.com/office/drawing/2014/main" val="2082561573"/>
                  </a:ext>
                </a:extLst>
              </a:tr>
              <a:tr h="0">
                <a:tc>
                  <a:txBody>
                    <a:bodyPr/>
                    <a:lstStyle/>
                    <a:p>
                      <a:r>
                        <a:rPr lang="en-GB" sz="1200" dirty="0"/>
                        <a:t>National</a:t>
                      </a:r>
                    </a:p>
                  </a:txBody>
                  <a:tcPr/>
                </a:tc>
                <a:tc>
                  <a:txBody>
                    <a:bodyPr/>
                    <a:lstStyle/>
                    <a:p>
                      <a:r>
                        <a:rPr lang="en-GB" sz="1200" dirty="0"/>
                        <a:t>204</a:t>
                      </a:r>
                    </a:p>
                  </a:txBody>
                  <a:tcPr/>
                </a:tc>
                <a:tc>
                  <a:txBody>
                    <a:bodyPr/>
                    <a:lstStyle/>
                    <a:p>
                      <a:r>
                        <a:rPr lang="en-GB" sz="1200" dirty="0"/>
                        <a:t>120</a:t>
                      </a:r>
                    </a:p>
                  </a:txBody>
                  <a:tcPr/>
                </a:tc>
                <a:tc>
                  <a:txBody>
                    <a:bodyPr/>
                    <a:lstStyle/>
                    <a:p>
                      <a:r>
                        <a:rPr lang="en-GB" sz="1200" dirty="0"/>
                        <a:t>11</a:t>
                      </a:r>
                    </a:p>
                  </a:txBody>
                  <a:tcPr/>
                </a:tc>
                <a:tc>
                  <a:txBody>
                    <a:bodyPr/>
                    <a:lstStyle/>
                    <a:p>
                      <a:r>
                        <a:rPr lang="en-GB" sz="1200" dirty="0"/>
                        <a:t>3</a:t>
                      </a:r>
                    </a:p>
                  </a:txBody>
                  <a:tcPr/>
                </a:tc>
                <a:extLst>
                  <a:ext uri="{0D108BD9-81ED-4DB2-BD59-A6C34878D82A}">
                    <a16:rowId xmlns:a16="http://schemas.microsoft.com/office/drawing/2014/main" val="3464983718"/>
                  </a:ext>
                </a:extLst>
              </a:tr>
              <a:tr h="0">
                <a:tc>
                  <a:txBody>
                    <a:bodyPr/>
                    <a:lstStyle/>
                    <a:p>
                      <a:r>
                        <a:rPr lang="en-GB" sz="1200" dirty="0"/>
                        <a:t>International</a:t>
                      </a:r>
                    </a:p>
                  </a:txBody>
                  <a:tcPr/>
                </a:tc>
                <a:tc>
                  <a:txBody>
                    <a:bodyPr/>
                    <a:lstStyle/>
                    <a:p>
                      <a:r>
                        <a:rPr lang="en-GB" sz="1200" dirty="0"/>
                        <a:t>79</a:t>
                      </a:r>
                    </a:p>
                  </a:txBody>
                  <a:tcPr/>
                </a:tc>
                <a:tc>
                  <a:txBody>
                    <a:bodyPr/>
                    <a:lstStyle/>
                    <a:p>
                      <a:endParaRPr lang="en-GB" sz="1200" dirty="0"/>
                    </a:p>
                  </a:txBody>
                  <a:tcPr/>
                </a:tc>
                <a:tc>
                  <a:txBody>
                    <a:bodyPr/>
                    <a:lstStyle/>
                    <a:p>
                      <a:r>
                        <a:rPr lang="en-GB" sz="1200" dirty="0"/>
                        <a:t>101</a:t>
                      </a:r>
                    </a:p>
                  </a:txBody>
                  <a:tcPr/>
                </a:tc>
                <a:tc>
                  <a:txBody>
                    <a:bodyPr/>
                    <a:lstStyle/>
                    <a:p>
                      <a:endParaRPr lang="en-GB" sz="1200" dirty="0"/>
                    </a:p>
                  </a:txBody>
                  <a:tcPr/>
                </a:tc>
                <a:extLst>
                  <a:ext uri="{0D108BD9-81ED-4DB2-BD59-A6C34878D82A}">
                    <a16:rowId xmlns:a16="http://schemas.microsoft.com/office/drawing/2014/main" val="4070191132"/>
                  </a:ext>
                </a:extLst>
              </a:tr>
            </a:tbl>
          </a:graphicData>
        </a:graphic>
      </p:graphicFrame>
      <p:cxnSp>
        <p:nvCxnSpPr>
          <p:cNvPr id="8" name="Straight Arrow Connector 7">
            <a:extLst>
              <a:ext uri="{FF2B5EF4-FFF2-40B4-BE49-F238E27FC236}">
                <a16:creationId xmlns:a16="http://schemas.microsoft.com/office/drawing/2014/main" id="{29C30016-C970-42DD-8CB8-8EA2C122C5EB}"/>
              </a:ext>
            </a:extLst>
          </p:cNvPr>
          <p:cNvCxnSpPr/>
          <p:nvPr/>
        </p:nvCxnSpPr>
        <p:spPr>
          <a:xfrm flipH="1">
            <a:off x="6280359" y="1464273"/>
            <a:ext cx="9334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6" name="Table 5">
            <a:extLst>
              <a:ext uri="{FF2B5EF4-FFF2-40B4-BE49-F238E27FC236}">
                <a16:creationId xmlns:a16="http://schemas.microsoft.com/office/drawing/2014/main" id="{82149D4C-778D-B0FF-CC56-87E734922240}"/>
              </a:ext>
            </a:extLst>
          </p:cNvPr>
          <p:cNvGraphicFramePr>
            <a:graphicFrameLocks noGrp="1"/>
          </p:cNvGraphicFramePr>
          <p:nvPr/>
        </p:nvGraphicFramePr>
        <p:xfrm>
          <a:off x="147311" y="4463850"/>
          <a:ext cx="5732789" cy="1828800"/>
        </p:xfrm>
        <a:graphic>
          <a:graphicData uri="http://schemas.openxmlformats.org/drawingml/2006/table">
            <a:tbl>
              <a:tblPr firstRow="1" bandRow="1">
                <a:tableStyleId>{B8DA472E-C0B5-4FAA-A71B-45BBE6C39A2A}</a:tableStyleId>
              </a:tblPr>
              <a:tblGrid>
                <a:gridCol w="2242718">
                  <a:extLst>
                    <a:ext uri="{9D8B030D-6E8A-4147-A177-3AD203B41FA5}">
                      <a16:colId xmlns:a16="http://schemas.microsoft.com/office/drawing/2014/main" val="201368055"/>
                    </a:ext>
                  </a:extLst>
                </a:gridCol>
                <a:gridCol w="810371">
                  <a:extLst>
                    <a:ext uri="{9D8B030D-6E8A-4147-A177-3AD203B41FA5}">
                      <a16:colId xmlns:a16="http://schemas.microsoft.com/office/drawing/2014/main" val="462764689"/>
                    </a:ext>
                  </a:extLst>
                </a:gridCol>
                <a:gridCol w="850900">
                  <a:extLst>
                    <a:ext uri="{9D8B030D-6E8A-4147-A177-3AD203B41FA5}">
                      <a16:colId xmlns:a16="http://schemas.microsoft.com/office/drawing/2014/main" val="1238102290"/>
                    </a:ext>
                  </a:extLst>
                </a:gridCol>
                <a:gridCol w="812800">
                  <a:extLst>
                    <a:ext uri="{9D8B030D-6E8A-4147-A177-3AD203B41FA5}">
                      <a16:colId xmlns:a16="http://schemas.microsoft.com/office/drawing/2014/main" val="3030988509"/>
                    </a:ext>
                  </a:extLst>
                </a:gridCol>
                <a:gridCol w="1016000">
                  <a:extLst>
                    <a:ext uri="{9D8B030D-6E8A-4147-A177-3AD203B41FA5}">
                      <a16:colId xmlns:a16="http://schemas.microsoft.com/office/drawing/2014/main" val="1942148864"/>
                    </a:ext>
                  </a:extLst>
                </a:gridCol>
              </a:tblGrid>
              <a:tr h="198120">
                <a:tc>
                  <a:txBody>
                    <a:bodyPr/>
                    <a:lstStyle/>
                    <a:p>
                      <a:r>
                        <a:rPr lang="en-GB" sz="1200" dirty="0"/>
                        <a:t>% distribution by type of transport</a:t>
                      </a:r>
                    </a:p>
                  </a:txBody>
                  <a:tcPr/>
                </a:tc>
                <a:tc>
                  <a:txBody>
                    <a:bodyPr/>
                    <a:lstStyle/>
                    <a:p>
                      <a:r>
                        <a:rPr lang="en-GB" sz="1200" dirty="0"/>
                        <a:t>diesel</a:t>
                      </a:r>
                    </a:p>
                  </a:txBody>
                  <a:tcPr/>
                </a:tc>
                <a:tc>
                  <a:txBody>
                    <a:bodyPr/>
                    <a:lstStyle/>
                    <a:p>
                      <a:r>
                        <a:rPr lang="en-GB" sz="1200" dirty="0"/>
                        <a:t>gasoline</a:t>
                      </a:r>
                    </a:p>
                  </a:txBody>
                  <a:tcPr/>
                </a:tc>
                <a:tc>
                  <a:txBody>
                    <a:bodyPr/>
                    <a:lstStyle/>
                    <a:p>
                      <a:r>
                        <a:rPr lang="en-GB" sz="1200" dirty="0"/>
                        <a:t>Jet Fuel</a:t>
                      </a:r>
                    </a:p>
                  </a:txBody>
                  <a:tcPr/>
                </a:tc>
                <a:tc>
                  <a:txBody>
                    <a:bodyPr/>
                    <a:lstStyle/>
                    <a:p>
                      <a:r>
                        <a:rPr lang="en-GB" sz="1200" dirty="0"/>
                        <a:t>Electricity</a:t>
                      </a:r>
                    </a:p>
                  </a:txBody>
                  <a:tcPr/>
                </a:tc>
                <a:extLst>
                  <a:ext uri="{0D108BD9-81ED-4DB2-BD59-A6C34878D82A}">
                    <a16:rowId xmlns:a16="http://schemas.microsoft.com/office/drawing/2014/main" val="2082561573"/>
                  </a:ext>
                </a:extLst>
              </a:tr>
              <a:tr h="198120">
                <a:tc>
                  <a:txBody>
                    <a:bodyPr/>
                    <a:lstStyle/>
                    <a:p>
                      <a:r>
                        <a:rPr lang="en-GB" sz="1200" dirty="0"/>
                        <a:t>Freight</a:t>
                      </a:r>
                    </a:p>
                  </a:txBody>
                  <a:tcPr/>
                </a:tc>
                <a:tc>
                  <a:txBody>
                    <a:bodyPr/>
                    <a:lstStyle/>
                    <a:p>
                      <a:r>
                        <a:rPr lang="en-GB" sz="1200" dirty="0"/>
                        <a:t>71</a:t>
                      </a:r>
                    </a:p>
                  </a:txBody>
                  <a:tcPr/>
                </a:tc>
                <a:tc>
                  <a:txBody>
                    <a:bodyPr/>
                    <a:lstStyle/>
                    <a:p>
                      <a:r>
                        <a:rPr lang="en-GB" sz="1200" dirty="0"/>
                        <a:t>0</a:t>
                      </a:r>
                    </a:p>
                  </a:txBody>
                  <a:tcPr/>
                </a:tc>
                <a:tc>
                  <a:txBody>
                    <a:bodyPr/>
                    <a:lstStyle/>
                    <a:p>
                      <a:r>
                        <a:rPr lang="en-GB" sz="1200" dirty="0"/>
                        <a:t>20</a:t>
                      </a:r>
                    </a:p>
                  </a:txBody>
                  <a:tcPr/>
                </a:tc>
                <a:tc>
                  <a:txBody>
                    <a:bodyPr/>
                    <a:lstStyle/>
                    <a:p>
                      <a:r>
                        <a:rPr lang="en-GB" sz="1200" dirty="0"/>
                        <a:t>0</a:t>
                      </a:r>
                    </a:p>
                  </a:txBody>
                  <a:tcPr/>
                </a:tc>
                <a:extLst>
                  <a:ext uri="{0D108BD9-81ED-4DB2-BD59-A6C34878D82A}">
                    <a16:rowId xmlns:a16="http://schemas.microsoft.com/office/drawing/2014/main" val="3464983718"/>
                  </a:ext>
                </a:extLst>
              </a:tr>
              <a:tr h="198120">
                <a:tc>
                  <a:txBody>
                    <a:bodyPr/>
                    <a:lstStyle/>
                    <a:p>
                      <a:r>
                        <a:rPr lang="en-GB" sz="1200" dirty="0"/>
                        <a:t>Urban Passengers Public</a:t>
                      </a:r>
                    </a:p>
                  </a:txBody>
                  <a:tcPr/>
                </a:tc>
                <a:tc>
                  <a:txBody>
                    <a:bodyPr/>
                    <a:lstStyle/>
                    <a:p>
                      <a:r>
                        <a:rPr lang="en-GB" sz="1200" dirty="0"/>
                        <a:t>14</a:t>
                      </a:r>
                    </a:p>
                  </a:txBody>
                  <a:tcPr/>
                </a:tc>
                <a:tc>
                  <a:txBody>
                    <a:bodyPr/>
                    <a:lstStyle/>
                    <a:p>
                      <a:r>
                        <a:rPr lang="en-GB" sz="1200" dirty="0"/>
                        <a:t>46</a:t>
                      </a:r>
                    </a:p>
                  </a:txBody>
                  <a:tcPr/>
                </a:tc>
                <a:tc>
                  <a:txBody>
                    <a:bodyPr/>
                    <a:lstStyle/>
                    <a:p>
                      <a:r>
                        <a:rPr lang="en-GB" sz="1200" dirty="0"/>
                        <a:t>0</a:t>
                      </a:r>
                    </a:p>
                  </a:txBody>
                  <a:tcPr/>
                </a:tc>
                <a:tc>
                  <a:txBody>
                    <a:bodyPr/>
                    <a:lstStyle/>
                    <a:p>
                      <a:r>
                        <a:rPr lang="en-GB" sz="1200" dirty="0"/>
                        <a:t>0</a:t>
                      </a:r>
                    </a:p>
                  </a:txBody>
                  <a:tcPr/>
                </a:tc>
                <a:extLst>
                  <a:ext uri="{0D108BD9-81ED-4DB2-BD59-A6C34878D82A}">
                    <a16:rowId xmlns:a16="http://schemas.microsoft.com/office/drawing/2014/main" val="4070191132"/>
                  </a:ext>
                </a:extLst>
              </a:tr>
              <a:tr h="198120">
                <a:tc>
                  <a:txBody>
                    <a:bodyPr/>
                    <a:lstStyle/>
                    <a:p>
                      <a:r>
                        <a:rPr lang="en-GB" sz="1200" dirty="0"/>
                        <a:t>Urban Passengers Private</a:t>
                      </a:r>
                    </a:p>
                  </a:txBody>
                  <a:tcPr/>
                </a:tc>
                <a:tc>
                  <a:txBody>
                    <a:bodyPr/>
                    <a:lstStyle/>
                    <a:p>
                      <a:r>
                        <a:rPr lang="en-GB" sz="1200" dirty="0"/>
                        <a:t>6</a:t>
                      </a:r>
                    </a:p>
                  </a:txBody>
                  <a:tcPr/>
                </a:tc>
                <a:tc>
                  <a:txBody>
                    <a:bodyPr/>
                    <a:lstStyle/>
                    <a:p>
                      <a:r>
                        <a:rPr lang="en-GB" sz="1200" dirty="0"/>
                        <a:t>34</a:t>
                      </a:r>
                    </a:p>
                  </a:txBody>
                  <a:tcPr/>
                </a:tc>
                <a:tc>
                  <a:txBody>
                    <a:bodyPr/>
                    <a:lstStyle/>
                    <a:p>
                      <a:r>
                        <a:rPr lang="en-GB" sz="1200" dirty="0"/>
                        <a:t>0</a:t>
                      </a:r>
                    </a:p>
                  </a:txBody>
                  <a:tcPr/>
                </a:tc>
                <a:tc>
                  <a:txBody>
                    <a:bodyPr/>
                    <a:lstStyle/>
                    <a:p>
                      <a:r>
                        <a:rPr lang="en-GB" sz="1200" dirty="0"/>
                        <a:t>100</a:t>
                      </a:r>
                    </a:p>
                  </a:txBody>
                  <a:tcPr/>
                </a:tc>
                <a:extLst>
                  <a:ext uri="{0D108BD9-81ED-4DB2-BD59-A6C34878D82A}">
                    <a16:rowId xmlns:a16="http://schemas.microsoft.com/office/drawing/2014/main" val="422415896"/>
                  </a:ext>
                </a:extLst>
              </a:tr>
              <a:tr h="198120">
                <a:tc>
                  <a:txBody>
                    <a:bodyPr/>
                    <a:lstStyle/>
                    <a:p>
                      <a:r>
                        <a:rPr lang="en-GB" sz="1200" dirty="0"/>
                        <a:t>Intercity Passengers Public</a:t>
                      </a:r>
                    </a:p>
                  </a:txBody>
                  <a:tcPr/>
                </a:tc>
                <a:tc>
                  <a:txBody>
                    <a:bodyPr/>
                    <a:lstStyle/>
                    <a:p>
                      <a:r>
                        <a:rPr lang="en-GB" sz="1200" dirty="0"/>
                        <a:t>6</a:t>
                      </a:r>
                    </a:p>
                  </a:txBody>
                  <a:tcPr/>
                </a:tc>
                <a:tc>
                  <a:txBody>
                    <a:bodyPr/>
                    <a:lstStyle/>
                    <a:p>
                      <a:r>
                        <a:rPr lang="en-GB" sz="1200" dirty="0"/>
                        <a:t>2</a:t>
                      </a:r>
                    </a:p>
                  </a:txBody>
                  <a:tcPr/>
                </a:tc>
                <a:tc>
                  <a:txBody>
                    <a:bodyPr/>
                    <a:lstStyle/>
                    <a:p>
                      <a:r>
                        <a:rPr lang="en-GB" sz="1200" dirty="0"/>
                        <a:t>80</a:t>
                      </a:r>
                    </a:p>
                  </a:txBody>
                  <a:tcPr/>
                </a:tc>
                <a:tc>
                  <a:txBody>
                    <a:bodyPr/>
                    <a:lstStyle/>
                    <a:p>
                      <a:r>
                        <a:rPr lang="en-GB" sz="1200" dirty="0"/>
                        <a:t>0</a:t>
                      </a:r>
                    </a:p>
                  </a:txBody>
                  <a:tcPr/>
                </a:tc>
                <a:extLst>
                  <a:ext uri="{0D108BD9-81ED-4DB2-BD59-A6C34878D82A}">
                    <a16:rowId xmlns:a16="http://schemas.microsoft.com/office/drawing/2014/main" val="2593844055"/>
                  </a:ext>
                </a:extLst>
              </a:tr>
              <a:tr h="198120">
                <a:tc>
                  <a:txBody>
                    <a:bodyPr/>
                    <a:lstStyle/>
                    <a:p>
                      <a:r>
                        <a:rPr lang="en-GB" sz="1200" dirty="0"/>
                        <a:t>Intercity Passengers Private</a:t>
                      </a:r>
                    </a:p>
                  </a:txBody>
                  <a:tcPr/>
                </a:tc>
                <a:tc>
                  <a:txBody>
                    <a:bodyPr/>
                    <a:lstStyle/>
                    <a:p>
                      <a:r>
                        <a:rPr lang="en-GB" sz="1200" dirty="0"/>
                        <a:t>3</a:t>
                      </a:r>
                    </a:p>
                  </a:txBody>
                  <a:tcPr/>
                </a:tc>
                <a:tc>
                  <a:txBody>
                    <a:bodyPr/>
                    <a:lstStyle/>
                    <a:p>
                      <a:r>
                        <a:rPr lang="en-GB" sz="1200" dirty="0"/>
                        <a:t>18</a:t>
                      </a:r>
                    </a:p>
                  </a:txBody>
                  <a:tcPr/>
                </a:tc>
                <a:tc>
                  <a:txBody>
                    <a:bodyPr/>
                    <a:lstStyle/>
                    <a:p>
                      <a:r>
                        <a:rPr lang="en-GB" sz="1200" dirty="0"/>
                        <a:t>0</a:t>
                      </a:r>
                    </a:p>
                  </a:txBody>
                  <a:tcPr/>
                </a:tc>
                <a:tc>
                  <a:txBody>
                    <a:bodyPr/>
                    <a:lstStyle/>
                    <a:p>
                      <a:r>
                        <a:rPr lang="en-GB" sz="1200" dirty="0"/>
                        <a:t>0</a:t>
                      </a:r>
                    </a:p>
                  </a:txBody>
                  <a:tcPr/>
                </a:tc>
                <a:extLst>
                  <a:ext uri="{0D108BD9-81ED-4DB2-BD59-A6C34878D82A}">
                    <a16:rowId xmlns:a16="http://schemas.microsoft.com/office/drawing/2014/main" val="3475708417"/>
                  </a:ext>
                </a:extLst>
              </a:tr>
            </a:tbl>
          </a:graphicData>
        </a:graphic>
      </p:graphicFrame>
      <p:graphicFrame>
        <p:nvGraphicFramePr>
          <p:cNvPr id="7" name="Table 6">
            <a:extLst>
              <a:ext uri="{FF2B5EF4-FFF2-40B4-BE49-F238E27FC236}">
                <a16:creationId xmlns:a16="http://schemas.microsoft.com/office/drawing/2014/main" id="{65C130BA-2702-2800-F576-8F52A24D4C47}"/>
              </a:ext>
            </a:extLst>
          </p:cNvPr>
          <p:cNvGraphicFramePr>
            <a:graphicFrameLocks noGrp="1"/>
          </p:cNvGraphicFramePr>
          <p:nvPr/>
        </p:nvGraphicFramePr>
        <p:xfrm>
          <a:off x="6280359" y="4372410"/>
          <a:ext cx="5719927" cy="1920240"/>
        </p:xfrm>
        <a:graphic>
          <a:graphicData uri="http://schemas.openxmlformats.org/drawingml/2006/table">
            <a:tbl>
              <a:tblPr firstRow="1" bandRow="1">
                <a:tableStyleId>{B8DA472E-C0B5-4FAA-A71B-45BBE6C39A2A}</a:tableStyleId>
              </a:tblPr>
              <a:tblGrid>
                <a:gridCol w="2095500">
                  <a:extLst>
                    <a:ext uri="{9D8B030D-6E8A-4147-A177-3AD203B41FA5}">
                      <a16:colId xmlns:a16="http://schemas.microsoft.com/office/drawing/2014/main" val="201368055"/>
                    </a:ext>
                  </a:extLst>
                </a:gridCol>
                <a:gridCol w="825500">
                  <a:extLst>
                    <a:ext uri="{9D8B030D-6E8A-4147-A177-3AD203B41FA5}">
                      <a16:colId xmlns:a16="http://schemas.microsoft.com/office/drawing/2014/main" val="462764689"/>
                    </a:ext>
                  </a:extLst>
                </a:gridCol>
                <a:gridCol w="1016000">
                  <a:extLst>
                    <a:ext uri="{9D8B030D-6E8A-4147-A177-3AD203B41FA5}">
                      <a16:colId xmlns:a16="http://schemas.microsoft.com/office/drawing/2014/main" val="1238102290"/>
                    </a:ext>
                  </a:extLst>
                </a:gridCol>
                <a:gridCol w="863600">
                  <a:extLst>
                    <a:ext uri="{9D8B030D-6E8A-4147-A177-3AD203B41FA5}">
                      <a16:colId xmlns:a16="http://schemas.microsoft.com/office/drawing/2014/main" val="3030988509"/>
                    </a:ext>
                  </a:extLst>
                </a:gridCol>
                <a:gridCol w="919327">
                  <a:extLst>
                    <a:ext uri="{9D8B030D-6E8A-4147-A177-3AD203B41FA5}">
                      <a16:colId xmlns:a16="http://schemas.microsoft.com/office/drawing/2014/main" val="1942148864"/>
                    </a:ext>
                  </a:extLst>
                </a:gridCol>
              </a:tblGrid>
              <a:tr h="261257">
                <a:tc>
                  <a:txBody>
                    <a:bodyPr/>
                    <a:lstStyle/>
                    <a:p>
                      <a:r>
                        <a:rPr lang="en-GB" sz="1200" dirty="0"/>
                        <a:t>Final Energy – </a:t>
                      </a:r>
                      <a:r>
                        <a:rPr lang="en-GB" sz="1200" dirty="0" err="1"/>
                        <a:t>ktoe</a:t>
                      </a:r>
                      <a:endParaRPr lang="en-GB" sz="1200" dirty="0"/>
                    </a:p>
                  </a:txBody>
                  <a:tcPr/>
                </a:tc>
                <a:tc>
                  <a:txBody>
                    <a:bodyPr/>
                    <a:lstStyle/>
                    <a:p>
                      <a:r>
                        <a:rPr lang="en-GB" sz="1200" dirty="0"/>
                        <a:t>diesel</a:t>
                      </a:r>
                    </a:p>
                  </a:txBody>
                  <a:tcPr/>
                </a:tc>
                <a:tc>
                  <a:txBody>
                    <a:bodyPr/>
                    <a:lstStyle/>
                    <a:p>
                      <a:r>
                        <a:rPr lang="en-GB" sz="1200" dirty="0"/>
                        <a:t>gasoline</a:t>
                      </a:r>
                    </a:p>
                  </a:txBody>
                  <a:tcPr/>
                </a:tc>
                <a:tc>
                  <a:txBody>
                    <a:bodyPr/>
                    <a:lstStyle/>
                    <a:p>
                      <a:r>
                        <a:rPr lang="en-GB" sz="1200" dirty="0"/>
                        <a:t>Jet Fuel</a:t>
                      </a:r>
                    </a:p>
                  </a:txBody>
                  <a:tcPr/>
                </a:tc>
                <a:tc>
                  <a:txBody>
                    <a:bodyPr/>
                    <a:lstStyle/>
                    <a:p>
                      <a:r>
                        <a:rPr lang="en-GB" sz="1200" dirty="0"/>
                        <a:t>Electricity</a:t>
                      </a:r>
                    </a:p>
                  </a:txBody>
                  <a:tcPr/>
                </a:tc>
                <a:extLst>
                  <a:ext uri="{0D108BD9-81ED-4DB2-BD59-A6C34878D82A}">
                    <a16:rowId xmlns:a16="http://schemas.microsoft.com/office/drawing/2014/main" val="2082561573"/>
                  </a:ext>
                </a:extLst>
              </a:tr>
              <a:tr h="261257">
                <a:tc>
                  <a:txBody>
                    <a:bodyPr/>
                    <a:lstStyle/>
                    <a:p>
                      <a:r>
                        <a:rPr lang="en-GB" sz="1200" dirty="0"/>
                        <a:t>Freight</a:t>
                      </a:r>
                    </a:p>
                  </a:txBody>
                  <a:tcPr/>
                </a:tc>
                <a:tc>
                  <a:txBody>
                    <a:bodyPr/>
                    <a:lstStyle/>
                    <a:p>
                      <a:r>
                        <a:rPr lang="en-GB" sz="1200" dirty="0"/>
                        <a:t>145</a:t>
                      </a:r>
                    </a:p>
                  </a:txBody>
                  <a:tcPr/>
                </a:tc>
                <a:tc>
                  <a:txBody>
                    <a:bodyPr/>
                    <a:lstStyle/>
                    <a:p>
                      <a:r>
                        <a:rPr lang="en-GB" sz="1200" dirty="0"/>
                        <a:t>0</a:t>
                      </a:r>
                    </a:p>
                  </a:txBody>
                  <a:tcPr/>
                </a:tc>
                <a:tc>
                  <a:txBody>
                    <a:bodyPr/>
                    <a:lstStyle/>
                    <a:p>
                      <a:r>
                        <a:rPr lang="en-GB" sz="1200" dirty="0"/>
                        <a:t>2</a:t>
                      </a:r>
                    </a:p>
                  </a:txBody>
                  <a:tcPr/>
                </a:tc>
                <a:tc>
                  <a:txBody>
                    <a:bodyPr/>
                    <a:lstStyle/>
                    <a:p>
                      <a:r>
                        <a:rPr lang="en-GB" sz="1200" dirty="0"/>
                        <a:t>0</a:t>
                      </a:r>
                    </a:p>
                  </a:txBody>
                  <a:tcPr/>
                </a:tc>
                <a:extLst>
                  <a:ext uri="{0D108BD9-81ED-4DB2-BD59-A6C34878D82A}">
                    <a16:rowId xmlns:a16="http://schemas.microsoft.com/office/drawing/2014/main" val="3464983718"/>
                  </a:ext>
                </a:extLst>
              </a:tr>
              <a:tr h="261257">
                <a:tc>
                  <a:txBody>
                    <a:bodyPr/>
                    <a:lstStyle/>
                    <a:p>
                      <a:r>
                        <a:rPr lang="en-GB" sz="1200" dirty="0"/>
                        <a:t>Urban Passengers Public</a:t>
                      </a:r>
                    </a:p>
                  </a:txBody>
                  <a:tcPr/>
                </a:tc>
                <a:tc>
                  <a:txBody>
                    <a:bodyPr/>
                    <a:lstStyle/>
                    <a:p>
                      <a:r>
                        <a:rPr lang="en-GB" sz="1200" dirty="0"/>
                        <a:t>28</a:t>
                      </a:r>
                    </a:p>
                  </a:txBody>
                  <a:tcPr/>
                </a:tc>
                <a:tc>
                  <a:txBody>
                    <a:bodyPr/>
                    <a:lstStyle/>
                    <a:p>
                      <a:r>
                        <a:rPr lang="en-GB" sz="1200" dirty="0"/>
                        <a:t>55</a:t>
                      </a:r>
                    </a:p>
                  </a:txBody>
                  <a:tcPr/>
                </a:tc>
                <a:tc>
                  <a:txBody>
                    <a:bodyPr/>
                    <a:lstStyle/>
                    <a:p>
                      <a:r>
                        <a:rPr lang="en-GB" sz="1200" dirty="0"/>
                        <a:t>0</a:t>
                      </a:r>
                    </a:p>
                  </a:txBody>
                  <a:tcPr/>
                </a:tc>
                <a:tc>
                  <a:txBody>
                    <a:bodyPr/>
                    <a:lstStyle/>
                    <a:p>
                      <a:r>
                        <a:rPr lang="en-GB" sz="1200" dirty="0"/>
                        <a:t>0</a:t>
                      </a:r>
                    </a:p>
                  </a:txBody>
                  <a:tcPr/>
                </a:tc>
                <a:extLst>
                  <a:ext uri="{0D108BD9-81ED-4DB2-BD59-A6C34878D82A}">
                    <a16:rowId xmlns:a16="http://schemas.microsoft.com/office/drawing/2014/main" val="4070191132"/>
                  </a:ext>
                </a:extLst>
              </a:tr>
              <a:tr h="261257">
                <a:tc>
                  <a:txBody>
                    <a:bodyPr/>
                    <a:lstStyle/>
                    <a:p>
                      <a:r>
                        <a:rPr lang="en-GB" sz="1200" dirty="0"/>
                        <a:t>Urban Passengers Private</a:t>
                      </a:r>
                    </a:p>
                  </a:txBody>
                  <a:tcPr/>
                </a:tc>
                <a:tc>
                  <a:txBody>
                    <a:bodyPr/>
                    <a:lstStyle/>
                    <a:p>
                      <a:r>
                        <a:rPr lang="en-GB" sz="1200" dirty="0"/>
                        <a:t>12</a:t>
                      </a:r>
                    </a:p>
                  </a:txBody>
                  <a:tcPr/>
                </a:tc>
                <a:tc>
                  <a:txBody>
                    <a:bodyPr/>
                    <a:lstStyle/>
                    <a:p>
                      <a:r>
                        <a:rPr lang="en-GB" sz="1200" dirty="0"/>
                        <a:t>40</a:t>
                      </a:r>
                    </a:p>
                  </a:txBody>
                  <a:tcPr/>
                </a:tc>
                <a:tc>
                  <a:txBody>
                    <a:bodyPr/>
                    <a:lstStyle/>
                    <a:p>
                      <a:r>
                        <a:rPr lang="en-GB" sz="1200" dirty="0"/>
                        <a:t>0</a:t>
                      </a:r>
                    </a:p>
                  </a:txBody>
                  <a:tcPr/>
                </a:tc>
                <a:tc>
                  <a:txBody>
                    <a:bodyPr/>
                    <a:lstStyle/>
                    <a:p>
                      <a:r>
                        <a:rPr lang="en-GB" sz="1200" dirty="0"/>
                        <a:t>3</a:t>
                      </a:r>
                    </a:p>
                  </a:txBody>
                  <a:tcPr/>
                </a:tc>
                <a:extLst>
                  <a:ext uri="{0D108BD9-81ED-4DB2-BD59-A6C34878D82A}">
                    <a16:rowId xmlns:a16="http://schemas.microsoft.com/office/drawing/2014/main" val="422415896"/>
                  </a:ext>
                </a:extLst>
              </a:tr>
              <a:tr h="261257">
                <a:tc>
                  <a:txBody>
                    <a:bodyPr/>
                    <a:lstStyle/>
                    <a:p>
                      <a:r>
                        <a:rPr lang="en-GB" sz="1200" dirty="0"/>
                        <a:t>Intercity Passengers Public</a:t>
                      </a:r>
                    </a:p>
                  </a:txBody>
                  <a:tcPr/>
                </a:tc>
                <a:tc>
                  <a:txBody>
                    <a:bodyPr/>
                    <a:lstStyle/>
                    <a:p>
                      <a:r>
                        <a:rPr lang="en-GB" sz="1200" dirty="0"/>
                        <a:t>13</a:t>
                      </a:r>
                    </a:p>
                  </a:txBody>
                  <a:tcPr/>
                </a:tc>
                <a:tc>
                  <a:txBody>
                    <a:bodyPr/>
                    <a:lstStyle/>
                    <a:p>
                      <a:r>
                        <a:rPr lang="en-GB" sz="1200" dirty="0"/>
                        <a:t>3</a:t>
                      </a:r>
                    </a:p>
                  </a:txBody>
                  <a:tcPr/>
                </a:tc>
                <a:tc>
                  <a:txBody>
                    <a:bodyPr/>
                    <a:lstStyle/>
                    <a:p>
                      <a:r>
                        <a:rPr lang="en-GB" sz="1200" dirty="0"/>
                        <a:t>9</a:t>
                      </a:r>
                    </a:p>
                  </a:txBody>
                  <a:tcPr/>
                </a:tc>
                <a:tc>
                  <a:txBody>
                    <a:bodyPr/>
                    <a:lstStyle/>
                    <a:p>
                      <a:r>
                        <a:rPr lang="en-GB" sz="1200" dirty="0"/>
                        <a:t>0</a:t>
                      </a:r>
                    </a:p>
                  </a:txBody>
                  <a:tcPr/>
                </a:tc>
                <a:extLst>
                  <a:ext uri="{0D108BD9-81ED-4DB2-BD59-A6C34878D82A}">
                    <a16:rowId xmlns:a16="http://schemas.microsoft.com/office/drawing/2014/main" val="2593844055"/>
                  </a:ext>
                </a:extLst>
              </a:tr>
              <a:tr h="261257">
                <a:tc>
                  <a:txBody>
                    <a:bodyPr/>
                    <a:lstStyle/>
                    <a:p>
                      <a:r>
                        <a:rPr lang="en-GB" sz="1200" dirty="0"/>
                        <a:t>Intercity Passengers Private</a:t>
                      </a:r>
                    </a:p>
                  </a:txBody>
                  <a:tcPr/>
                </a:tc>
                <a:tc>
                  <a:txBody>
                    <a:bodyPr/>
                    <a:lstStyle/>
                    <a:p>
                      <a:r>
                        <a:rPr lang="en-GB" sz="1200" dirty="0"/>
                        <a:t>6</a:t>
                      </a:r>
                    </a:p>
                  </a:txBody>
                  <a:tcPr/>
                </a:tc>
                <a:tc>
                  <a:txBody>
                    <a:bodyPr/>
                    <a:lstStyle/>
                    <a:p>
                      <a:r>
                        <a:rPr lang="en-GB" sz="1200" dirty="0"/>
                        <a:t>22</a:t>
                      </a:r>
                    </a:p>
                  </a:txBody>
                  <a:tcPr/>
                </a:tc>
                <a:tc>
                  <a:txBody>
                    <a:bodyPr/>
                    <a:lstStyle/>
                    <a:p>
                      <a:r>
                        <a:rPr lang="en-GB" sz="1200" dirty="0"/>
                        <a:t>0</a:t>
                      </a:r>
                    </a:p>
                  </a:txBody>
                  <a:tcPr/>
                </a:tc>
                <a:tc>
                  <a:txBody>
                    <a:bodyPr/>
                    <a:lstStyle/>
                    <a:p>
                      <a:r>
                        <a:rPr lang="en-GB" sz="1200" dirty="0"/>
                        <a:t>0</a:t>
                      </a:r>
                    </a:p>
                  </a:txBody>
                  <a:tcPr/>
                </a:tc>
                <a:extLst>
                  <a:ext uri="{0D108BD9-81ED-4DB2-BD59-A6C34878D82A}">
                    <a16:rowId xmlns:a16="http://schemas.microsoft.com/office/drawing/2014/main" val="3475708417"/>
                  </a:ext>
                </a:extLst>
              </a:tr>
              <a:tr h="261257">
                <a:tc>
                  <a:txBody>
                    <a:bodyPr/>
                    <a:lstStyle/>
                    <a:p>
                      <a:r>
                        <a:rPr lang="en-GB" sz="1200" dirty="0"/>
                        <a:t>Total</a:t>
                      </a:r>
                    </a:p>
                  </a:txBody>
                  <a:tcPr/>
                </a:tc>
                <a:tc>
                  <a:txBody>
                    <a:bodyPr/>
                    <a:lstStyle/>
                    <a:p>
                      <a:r>
                        <a:rPr lang="en-GB" sz="1200" dirty="0"/>
                        <a:t>204</a:t>
                      </a:r>
                    </a:p>
                  </a:txBody>
                  <a:tcPr/>
                </a:tc>
                <a:tc>
                  <a:txBody>
                    <a:bodyPr/>
                    <a:lstStyle/>
                    <a:p>
                      <a:r>
                        <a:rPr lang="en-GB" sz="1200" dirty="0"/>
                        <a:t>120</a:t>
                      </a:r>
                    </a:p>
                  </a:txBody>
                  <a:tcPr/>
                </a:tc>
                <a:tc>
                  <a:txBody>
                    <a:bodyPr/>
                    <a:lstStyle/>
                    <a:p>
                      <a:r>
                        <a:rPr lang="en-GB" sz="1200" dirty="0"/>
                        <a:t>11</a:t>
                      </a:r>
                    </a:p>
                  </a:txBody>
                  <a:tcPr/>
                </a:tc>
                <a:tc>
                  <a:txBody>
                    <a:bodyPr/>
                    <a:lstStyle/>
                    <a:p>
                      <a:r>
                        <a:rPr lang="en-GB" sz="1200" dirty="0"/>
                        <a:t>3</a:t>
                      </a:r>
                    </a:p>
                  </a:txBody>
                  <a:tcPr/>
                </a:tc>
                <a:extLst>
                  <a:ext uri="{0D108BD9-81ED-4DB2-BD59-A6C34878D82A}">
                    <a16:rowId xmlns:a16="http://schemas.microsoft.com/office/drawing/2014/main" val="1844195064"/>
                  </a:ext>
                </a:extLst>
              </a:tr>
            </a:tbl>
          </a:graphicData>
        </a:graphic>
      </p:graphicFrame>
      <p:sp>
        <p:nvSpPr>
          <p:cNvPr id="10" name="Arrow: Down 9">
            <a:extLst>
              <a:ext uri="{FF2B5EF4-FFF2-40B4-BE49-F238E27FC236}">
                <a16:creationId xmlns:a16="http://schemas.microsoft.com/office/drawing/2014/main" id="{42584268-BB64-482E-BCC8-534A8F7E1BEC}"/>
              </a:ext>
            </a:extLst>
          </p:cNvPr>
          <p:cNvSpPr/>
          <p:nvPr/>
        </p:nvSpPr>
        <p:spPr>
          <a:xfrm rot="16200000">
            <a:off x="5969529" y="5213569"/>
            <a:ext cx="252942" cy="3293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4095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Title 1">
            <a:extLst>
              <a:ext uri="{FF2B5EF4-FFF2-40B4-BE49-F238E27FC236}">
                <a16:creationId xmlns:a16="http://schemas.microsoft.com/office/drawing/2014/main" id="{75FFE0F3-6400-D328-082C-A402D3C9FBCE}"/>
              </a:ext>
            </a:extLst>
          </p:cNvPr>
          <p:cNvSpPr>
            <a:spLocks noGrp="1"/>
          </p:cNvSpPr>
          <p:nvPr>
            <p:ph type="ctrTitle"/>
          </p:nvPr>
        </p:nvSpPr>
        <p:spPr>
          <a:xfrm>
            <a:off x="4571997" y="1673113"/>
            <a:ext cx="5512411" cy="1351604"/>
          </a:xfrm>
        </p:spPr>
        <p:txBody>
          <a:bodyPr>
            <a:normAutofit/>
          </a:bodyPr>
          <a:lstStyle/>
          <a:p>
            <a:r>
              <a:rPr lang="en-GB"/>
              <a:t>Definition of Transport Modes</a:t>
            </a:r>
          </a:p>
        </p:txBody>
      </p:sp>
      <p:sp>
        <p:nvSpPr>
          <p:cNvPr id="3" name="Subtitle 2">
            <a:extLst>
              <a:ext uri="{FF2B5EF4-FFF2-40B4-BE49-F238E27FC236}">
                <a16:creationId xmlns:a16="http://schemas.microsoft.com/office/drawing/2014/main" id="{CD0B92EF-E72B-C272-CE80-D88A533018C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92394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114"/>
            <a:ext cx="10904538" cy="1135062"/>
          </a:xfrm>
        </p:spPr>
        <p:txBody>
          <a:bodyPr vert="horz" lIns="91440" tIns="45720" rIns="91440" bIns="45720" rtlCol="0" anchor="ctr">
            <a:normAutofit/>
          </a:bodyPr>
          <a:lstStyle/>
          <a:p>
            <a:r>
              <a:rPr lang="en-GB" sz="4800" b="1" dirty="0"/>
              <a:t>Modes of Transport</a:t>
            </a:r>
          </a:p>
        </p:txBody>
      </p:sp>
      <p:pic>
        <p:nvPicPr>
          <p:cNvPr id="4" name="Picture 3" descr="A screenshot of a computer&#10;&#10;Description automatically generated with medium confidence">
            <a:extLst>
              <a:ext uri="{FF2B5EF4-FFF2-40B4-BE49-F238E27FC236}">
                <a16:creationId xmlns:a16="http://schemas.microsoft.com/office/drawing/2014/main" id="{BA2554CF-BEDF-4B4D-A7EF-7F6D988DD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80" y="1329806"/>
            <a:ext cx="11569974" cy="5535872"/>
          </a:xfrm>
          <a:prstGeom prst="rect">
            <a:avLst/>
          </a:prstGeom>
        </p:spPr>
      </p:pic>
      <p:sp>
        <p:nvSpPr>
          <p:cNvPr id="9" name="TextBox 8">
            <a:extLst>
              <a:ext uri="{FF2B5EF4-FFF2-40B4-BE49-F238E27FC236}">
                <a16:creationId xmlns:a16="http://schemas.microsoft.com/office/drawing/2014/main" id="{89A4B1D9-8052-49A7-B719-3A4FD364597B}"/>
              </a:ext>
            </a:extLst>
          </p:cNvPr>
          <p:cNvSpPr txBox="1"/>
          <p:nvPr/>
        </p:nvSpPr>
        <p:spPr>
          <a:xfrm>
            <a:off x="4564720" y="1146483"/>
            <a:ext cx="5124450" cy="307777"/>
          </a:xfrm>
          <a:prstGeom prst="rect">
            <a:avLst/>
          </a:prstGeom>
          <a:solidFill>
            <a:schemeClr val="accent4">
              <a:lumMod val="20000"/>
              <a:lumOff val="80000"/>
            </a:schemeClr>
          </a:solidFill>
        </p:spPr>
        <p:txBody>
          <a:bodyPr wrap="square" rtlCol="0">
            <a:spAutoFit/>
          </a:bodyPr>
          <a:lstStyle/>
          <a:p>
            <a:r>
              <a:rPr lang="en-GB" dirty="0"/>
              <a:t>A fuel is defined for which type of transport each mode is used.</a:t>
            </a:r>
          </a:p>
        </p:txBody>
      </p:sp>
      <p:cxnSp>
        <p:nvCxnSpPr>
          <p:cNvPr id="13" name="Straight Arrow Connector 12">
            <a:extLst>
              <a:ext uri="{FF2B5EF4-FFF2-40B4-BE49-F238E27FC236}">
                <a16:creationId xmlns:a16="http://schemas.microsoft.com/office/drawing/2014/main" id="{574F6032-6E17-4061-B75A-11E5CB61656E}"/>
              </a:ext>
            </a:extLst>
          </p:cNvPr>
          <p:cNvCxnSpPr>
            <a:cxnSpLocks/>
          </p:cNvCxnSpPr>
          <p:nvPr/>
        </p:nvCxnSpPr>
        <p:spPr>
          <a:xfrm flipV="1">
            <a:off x="4594274" y="1744741"/>
            <a:ext cx="654378" cy="369809"/>
          </a:xfrm>
          <a:prstGeom prst="straightConnector1">
            <a:avLst/>
          </a:prstGeom>
          <a:ln w="190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AFA6016-2C6F-4E94-9504-36BA7C2FCD1D}"/>
              </a:ext>
            </a:extLst>
          </p:cNvPr>
          <p:cNvCxnSpPr>
            <a:cxnSpLocks/>
          </p:cNvCxnSpPr>
          <p:nvPr/>
        </p:nvCxnSpPr>
        <p:spPr>
          <a:xfrm flipV="1">
            <a:off x="6118368" y="1734749"/>
            <a:ext cx="0" cy="379801"/>
          </a:xfrm>
          <a:prstGeom prst="straightConnector1">
            <a:avLst/>
          </a:prstGeom>
          <a:ln w="190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BEBAAF7-26E4-42C0-976D-0F88164E79E2}"/>
              </a:ext>
            </a:extLst>
          </p:cNvPr>
          <p:cNvCxnSpPr>
            <a:cxnSpLocks/>
          </p:cNvCxnSpPr>
          <p:nvPr/>
        </p:nvCxnSpPr>
        <p:spPr>
          <a:xfrm flipV="1">
            <a:off x="8480757" y="1744739"/>
            <a:ext cx="1" cy="369811"/>
          </a:xfrm>
          <a:prstGeom prst="straightConnector1">
            <a:avLst/>
          </a:prstGeom>
          <a:ln w="190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214E4D1-7AA2-450D-8473-C6AF1D2E89FE}"/>
              </a:ext>
            </a:extLst>
          </p:cNvPr>
          <p:cNvSpPr/>
          <p:nvPr/>
        </p:nvSpPr>
        <p:spPr>
          <a:xfrm>
            <a:off x="0" y="2062907"/>
            <a:ext cx="1786320" cy="37980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3167253E-97C3-41CF-980C-61C14590BDF8}"/>
              </a:ext>
            </a:extLst>
          </p:cNvPr>
          <p:cNvSpPr/>
          <p:nvPr/>
        </p:nvSpPr>
        <p:spPr>
          <a:xfrm>
            <a:off x="7383743" y="1829260"/>
            <a:ext cx="654378" cy="646331"/>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372D422A-53A4-4D64-ADD6-59719F938438}"/>
              </a:ext>
            </a:extLst>
          </p:cNvPr>
          <p:cNvSpPr/>
          <p:nvPr/>
        </p:nvSpPr>
        <p:spPr>
          <a:xfrm>
            <a:off x="9770143" y="1978685"/>
            <a:ext cx="1345531" cy="369811"/>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09D8AD88-ECDA-4E2E-983A-4CFB9BCB8A97}"/>
              </a:ext>
            </a:extLst>
          </p:cNvPr>
          <p:cNvSpPr txBox="1"/>
          <p:nvPr/>
        </p:nvSpPr>
        <p:spPr>
          <a:xfrm>
            <a:off x="7781926" y="2813880"/>
            <a:ext cx="4282494" cy="523220"/>
          </a:xfrm>
          <a:prstGeom prst="rect">
            <a:avLst/>
          </a:prstGeom>
          <a:solidFill>
            <a:schemeClr val="accent1">
              <a:lumMod val="20000"/>
              <a:lumOff val="80000"/>
            </a:schemeClr>
          </a:solidFill>
        </p:spPr>
        <p:txBody>
          <a:bodyPr wrap="square" rtlCol="0">
            <a:spAutoFit/>
          </a:bodyPr>
          <a:lstStyle/>
          <a:p>
            <a:r>
              <a:rPr lang="en-GB" dirty="0"/>
              <a:t>Additional information needed to model inter-city transportation and associate input data correctly.</a:t>
            </a:r>
          </a:p>
        </p:txBody>
      </p:sp>
      <p:cxnSp>
        <p:nvCxnSpPr>
          <p:cNvPr id="29" name="Straight Arrow Connector 28">
            <a:extLst>
              <a:ext uri="{FF2B5EF4-FFF2-40B4-BE49-F238E27FC236}">
                <a16:creationId xmlns:a16="http://schemas.microsoft.com/office/drawing/2014/main" id="{433269A5-D97E-405D-B998-02E64D7F68DF}"/>
              </a:ext>
            </a:extLst>
          </p:cNvPr>
          <p:cNvCxnSpPr>
            <a:stCxn id="26" idx="5"/>
          </p:cNvCxnSpPr>
          <p:nvPr/>
        </p:nvCxnSpPr>
        <p:spPr>
          <a:xfrm>
            <a:off x="7942290" y="2380938"/>
            <a:ext cx="538467" cy="404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8D508E6-BFC0-44C1-93CC-AEC655351579}"/>
              </a:ext>
            </a:extLst>
          </p:cNvPr>
          <p:cNvCxnSpPr>
            <a:cxnSpLocks/>
            <a:stCxn id="32" idx="3"/>
          </p:cNvCxnSpPr>
          <p:nvPr/>
        </p:nvCxnSpPr>
        <p:spPr>
          <a:xfrm flipH="1">
            <a:off x="9629583" y="2294338"/>
            <a:ext cx="337608" cy="483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B887E7B-CE3E-4197-A36E-B78B6FF6B732}"/>
              </a:ext>
            </a:extLst>
          </p:cNvPr>
          <p:cNvCxnSpPr>
            <a:cxnSpLocks/>
            <a:stCxn id="32" idx="5"/>
          </p:cNvCxnSpPr>
          <p:nvPr/>
        </p:nvCxnSpPr>
        <p:spPr>
          <a:xfrm>
            <a:off x="10918626" y="2294338"/>
            <a:ext cx="197048" cy="490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826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7938"/>
            <a:ext cx="10904538" cy="1135062"/>
          </a:xfrm>
        </p:spPr>
        <p:txBody>
          <a:bodyPr vert="horz" lIns="91440" tIns="45720" rIns="91440" bIns="45720" rtlCol="0" anchor="ctr">
            <a:normAutofit/>
          </a:bodyPr>
          <a:lstStyle/>
          <a:p>
            <a:r>
              <a:rPr lang="en-GB" sz="4800" b="1"/>
              <a:t>Fuel Types</a:t>
            </a:r>
          </a:p>
        </p:txBody>
      </p:sp>
      <p:pic>
        <p:nvPicPr>
          <p:cNvPr id="4" name="Picture 3" descr="A screenshot of a computer&#10;&#10;Description automatically generated with medium confidence">
            <a:extLst>
              <a:ext uri="{FF2B5EF4-FFF2-40B4-BE49-F238E27FC236}">
                <a16:creationId xmlns:a16="http://schemas.microsoft.com/office/drawing/2014/main" id="{BA2554CF-BEDF-4B4D-A7EF-7F6D988DD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80" y="1329806"/>
            <a:ext cx="11569974" cy="5535872"/>
          </a:xfrm>
          <a:prstGeom prst="rect">
            <a:avLst/>
          </a:prstGeom>
        </p:spPr>
      </p:pic>
      <p:sp>
        <p:nvSpPr>
          <p:cNvPr id="25" name="Rectangle 24">
            <a:extLst>
              <a:ext uri="{FF2B5EF4-FFF2-40B4-BE49-F238E27FC236}">
                <a16:creationId xmlns:a16="http://schemas.microsoft.com/office/drawing/2014/main" id="{C214E4D1-7AA2-450D-8473-C6AF1D2E89FE}"/>
              </a:ext>
            </a:extLst>
          </p:cNvPr>
          <p:cNvSpPr/>
          <p:nvPr/>
        </p:nvSpPr>
        <p:spPr>
          <a:xfrm>
            <a:off x="10045338" y="1658963"/>
            <a:ext cx="1786320" cy="37980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Table&#10;&#10;Description automatically generated">
            <a:extLst>
              <a:ext uri="{FF2B5EF4-FFF2-40B4-BE49-F238E27FC236}">
                <a16:creationId xmlns:a16="http://schemas.microsoft.com/office/drawing/2014/main" id="{AF27887A-4E53-40FE-A449-AC66FA78D9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1076" y="2446161"/>
            <a:ext cx="5715798" cy="3648584"/>
          </a:xfrm>
          <a:prstGeom prst="rect">
            <a:avLst/>
          </a:prstGeom>
        </p:spPr>
      </p:pic>
      <p:sp>
        <p:nvSpPr>
          <p:cNvPr id="6" name="Arrow: Down 5">
            <a:extLst>
              <a:ext uri="{FF2B5EF4-FFF2-40B4-BE49-F238E27FC236}">
                <a16:creationId xmlns:a16="http://schemas.microsoft.com/office/drawing/2014/main" id="{67654339-7283-473D-9092-F277E865AB10}"/>
              </a:ext>
            </a:extLst>
          </p:cNvPr>
          <p:cNvSpPr/>
          <p:nvPr/>
        </p:nvSpPr>
        <p:spPr>
          <a:xfrm rot="2846449" flipH="1">
            <a:off x="9656652" y="1703549"/>
            <a:ext cx="202628" cy="1111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788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Title 1">
            <a:extLst>
              <a:ext uri="{FF2B5EF4-FFF2-40B4-BE49-F238E27FC236}">
                <a16:creationId xmlns:a16="http://schemas.microsoft.com/office/drawing/2014/main" id="{75FFE0F3-6400-D328-082C-A402D3C9FBCE}"/>
              </a:ext>
            </a:extLst>
          </p:cNvPr>
          <p:cNvSpPr>
            <a:spLocks noGrp="1"/>
          </p:cNvSpPr>
          <p:nvPr>
            <p:ph type="ctrTitle"/>
          </p:nvPr>
        </p:nvSpPr>
        <p:spPr>
          <a:xfrm>
            <a:off x="4571997" y="1673113"/>
            <a:ext cx="5512411" cy="1351604"/>
          </a:xfrm>
        </p:spPr>
        <p:txBody>
          <a:bodyPr>
            <a:normAutofit/>
          </a:bodyPr>
          <a:lstStyle/>
          <a:p>
            <a:r>
              <a:rPr lang="en-GB"/>
              <a:t>Freight Transport</a:t>
            </a:r>
          </a:p>
        </p:txBody>
      </p:sp>
      <p:sp>
        <p:nvSpPr>
          <p:cNvPr id="3" name="Subtitle 2">
            <a:extLst>
              <a:ext uri="{FF2B5EF4-FFF2-40B4-BE49-F238E27FC236}">
                <a16:creationId xmlns:a16="http://schemas.microsoft.com/office/drawing/2014/main" id="{CD0B92EF-E72B-C272-CE80-D88A533018C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6083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rmAutofit/>
          </a:bodyPr>
          <a:lstStyle/>
          <a:p>
            <a:r>
              <a:rPr lang="es-419" sz="4800" b="1" dirty="0"/>
              <a:t>Input Data</a:t>
            </a:r>
            <a:endParaRPr lang="en-GB" sz="4800" b="1" dirty="0"/>
          </a:p>
        </p:txBody>
      </p:sp>
      <p:sp>
        <p:nvSpPr>
          <p:cNvPr id="3" name="TextBox 2">
            <a:extLst>
              <a:ext uri="{FF2B5EF4-FFF2-40B4-BE49-F238E27FC236}">
                <a16:creationId xmlns:a16="http://schemas.microsoft.com/office/drawing/2014/main" id="{20C7849E-4D0D-4F0C-93F6-3D7C3873864C}"/>
              </a:ext>
            </a:extLst>
          </p:cNvPr>
          <p:cNvSpPr txBox="1"/>
          <p:nvPr/>
        </p:nvSpPr>
        <p:spPr>
          <a:xfrm>
            <a:off x="234657" y="1514058"/>
            <a:ext cx="8751114" cy="2246769"/>
          </a:xfrm>
          <a:prstGeom prst="rect">
            <a:avLst/>
          </a:prstGeom>
          <a:noFill/>
        </p:spPr>
        <p:txBody>
          <a:bodyPr wrap="none" rtlCol="0">
            <a:spAutoFit/>
          </a:bodyPr>
          <a:lstStyle/>
          <a:p>
            <a:pPr marL="285750" indent="-285750">
              <a:buFont typeface="Wingdings" panose="05000000000000000000" pitchFamily="2" charset="2"/>
              <a:buChar char="Ø"/>
            </a:pPr>
            <a:r>
              <a:rPr lang="en-GB" sz="2800" dirty="0">
                <a:solidFill>
                  <a:schemeClr val="accent1">
                    <a:lumMod val="50000"/>
                  </a:schemeClr>
                </a:solidFill>
              </a:rPr>
              <a:t>Activity by sector (tonne-kilometres: t-km)</a:t>
            </a:r>
          </a:p>
          <a:p>
            <a:pPr marL="285750" indent="-285750">
              <a:buFont typeface="Wingdings" panose="05000000000000000000" pitchFamily="2" charset="2"/>
              <a:buChar char="Ø"/>
            </a:pPr>
            <a:endParaRPr lang="es-419" sz="2800" dirty="0">
              <a:solidFill>
                <a:schemeClr val="accent1">
                  <a:lumMod val="50000"/>
                </a:schemeClr>
              </a:solidFill>
            </a:endParaRPr>
          </a:p>
          <a:p>
            <a:pPr marL="285750" indent="-285750">
              <a:buFont typeface="Wingdings" panose="05000000000000000000" pitchFamily="2" charset="2"/>
              <a:buChar char="Ø"/>
            </a:pPr>
            <a:r>
              <a:rPr lang="en-GB" sz="2800" dirty="0">
                <a:solidFill>
                  <a:schemeClr val="accent1">
                    <a:lumMod val="50000"/>
                  </a:schemeClr>
                </a:solidFill>
              </a:rPr>
              <a:t>Share of modes of transport in total activity.</a:t>
            </a:r>
          </a:p>
          <a:p>
            <a:pPr marL="285750" indent="-285750">
              <a:buFont typeface="Wingdings" panose="05000000000000000000" pitchFamily="2" charset="2"/>
              <a:buChar char="Ø"/>
            </a:pPr>
            <a:endParaRPr lang="es-419" sz="2800" dirty="0">
              <a:solidFill>
                <a:schemeClr val="accent1">
                  <a:lumMod val="50000"/>
                </a:schemeClr>
              </a:solidFill>
            </a:endParaRPr>
          </a:p>
          <a:p>
            <a:pPr marL="285750" indent="-285750">
              <a:buFont typeface="Wingdings" panose="05000000000000000000" pitchFamily="2" charset="2"/>
              <a:buChar char="Ø"/>
            </a:pPr>
            <a:r>
              <a:rPr lang="en-GB" sz="2800" dirty="0">
                <a:solidFill>
                  <a:schemeClr val="accent1">
                    <a:lumMod val="50000"/>
                  </a:schemeClr>
                </a:solidFill>
              </a:rPr>
              <a:t>Energy intensity by transport mode (energy/100tkm)</a:t>
            </a:r>
          </a:p>
        </p:txBody>
      </p:sp>
    </p:spTree>
    <p:extLst>
      <p:ext uri="{BB962C8B-B14F-4D97-AF65-F5344CB8AC3E}">
        <p14:creationId xmlns:p14="http://schemas.microsoft.com/office/powerpoint/2010/main" val="1788338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rmAutofit/>
          </a:bodyPr>
          <a:lstStyle/>
          <a:p>
            <a:r>
              <a:rPr lang="en-GB" sz="4800" b="1" dirty="0"/>
              <a:t>Activity</a:t>
            </a:r>
            <a:r>
              <a:rPr lang="en-GB" sz="4800" dirty="0"/>
              <a:t>, </a:t>
            </a:r>
            <a:r>
              <a:rPr lang="en-GB" sz="4800" b="1" dirty="0"/>
              <a:t>t-km</a:t>
            </a:r>
          </a:p>
        </p:txBody>
      </p:sp>
      <p:grpSp>
        <p:nvGrpSpPr>
          <p:cNvPr id="9" name="Group 8">
            <a:extLst>
              <a:ext uri="{FF2B5EF4-FFF2-40B4-BE49-F238E27FC236}">
                <a16:creationId xmlns:a16="http://schemas.microsoft.com/office/drawing/2014/main" id="{4F577C4F-6761-486E-8446-ED23136016B4}"/>
              </a:ext>
            </a:extLst>
          </p:cNvPr>
          <p:cNvGrpSpPr/>
          <p:nvPr/>
        </p:nvGrpSpPr>
        <p:grpSpPr>
          <a:xfrm>
            <a:off x="799077" y="2093739"/>
            <a:ext cx="1047082" cy="821059"/>
            <a:chOff x="308500" y="3481158"/>
            <a:chExt cx="1047082" cy="821059"/>
          </a:xfrm>
        </p:grpSpPr>
        <p:sp>
          <p:nvSpPr>
            <p:cNvPr id="11" name="TextBox 10">
              <a:extLst>
                <a:ext uri="{FF2B5EF4-FFF2-40B4-BE49-F238E27FC236}">
                  <a16:creationId xmlns:a16="http://schemas.microsoft.com/office/drawing/2014/main" id="{F42B92FE-ECEF-4952-B6F4-BF0630900E4D}"/>
                </a:ext>
              </a:extLst>
            </p:cNvPr>
            <p:cNvSpPr txBox="1"/>
            <p:nvPr/>
          </p:nvSpPr>
          <p:spPr>
            <a:xfrm>
              <a:off x="308500" y="3778997"/>
              <a:ext cx="1047082" cy="523220"/>
            </a:xfrm>
            <a:prstGeom prst="rect">
              <a:avLst/>
            </a:prstGeom>
            <a:noFill/>
          </p:spPr>
          <p:txBody>
            <a:bodyPr wrap="none" rtlCol="0">
              <a:spAutoFit/>
            </a:bodyPr>
            <a:lstStyle/>
            <a:p>
              <a:r>
                <a:rPr lang="en-GB" sz="1400" i="1" dirty="0">
                  <a:solidFill>
                    <a:srgbClr val="003399"/>
                  </a:solidFill>
                </a:rPr>
                <a:t>Activity,</a:t>
              </a:r>
              <a:br>
                <a:rPr lang="en-GB" sz="1400" i="1" dirty="0">
                  <a:solidFill>
                    <a:srgbClr val="003399"/>
                  </a:solidFill>
                </a:rPr>
              </a:br>
              <a:r>
                <a:rPr lang="en-GB" sz="1400" i="1" dirty="0">
                  <a:solidFill>
                    <a:srgbClr val="003399"/>
                  </a:solidFill>
                </a:rPr>
                <a:t>10</a:t>
              </a:r>
              <a:r>
                <a:rPr lang="en-GB" sz="1400" i="1" baseline="30000" dirty="0">
                  <a:solidFill>
                    <a:srgbClr val="003399"/>
                  </a:solidFill>
                </a:rPr>
                <a:t>9</a:t>
              </a:r>
              <a:r>
                <a:rPr lang="en-GB" sz="1400" i="1" dirty="0">
                  <a:solidFill>
                    <a:srgbClr val="003399"/>
                  </a:solidFill>
                </a:rPr>
                <a:t> ton-km</a:t>
              </a:r>
            </a:p>
          </p:txBody>
        </p:sp>
        <p:cxnSp>
          <p:nvCxnSpPr>
            <p:cNvPr id="13" name="Straight Arrow Connector 12">
              <a:extLst>
                <a:ext uri="{FF2B5EF4-FFF2-40B4-BE49-F238E27FC236}">
                  <a16:creationId xmlns:a16="http://schemas.microsoft.com/office/drawing/2014/main" id="{74CC3928-7C83-477F-B6DC-D4826CC4D81B}"/>
                </a:ext>
              </a:extLst>
            </p:cNvPr>
            <p:cNvCxnSpPr/>
            <p:nvPr/>
          </p:nvCxnSpPr>
          <p:spPr bwMode="auto">
            <a:xfrm flipV="1">
              <a:off x="775462" y="3481158"/>
              <a:ext cx="0" cy="287876"/>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grpSp>
      <p:grpSp>
        <p:nvGrpSpPr>
          <p:cNvPr id="15" name="Group 14">
            <a:extLst>
              <a:ext uri="{FF2B5EF4-FFF2-40B4-BE49-F238E27FC236}">
                <a16:creationId xmlns:a16="http://schemas.microsoft.com/office/drawing/2014/main" id="{87C4D732-905A-447B-9B8E-989B7DC5CC19}"/>
              </a:ext>
            </a:extLst>
          </p:cNvPr>
          <p:cNvGrpSpPr/>
          <p:nvPr/>
        </p:nvGrpSpPr>
        <p:grpSpPr>
          <a:xfrm>
            <a:off x="2152882" y="2161100"/>
            <a:ext cx="1308371" cy="1201121"/>
            <a:chOff x="112525" y="3665838"/>
            <a:chExt cx="1308371" cy="1201121"/>
          </a:xfrm>
        </p:grpSpPr>
        <p:sp>
          <p:nvSpPr>
            <p:cNvPr id="17" name="TextBox 16">
              <a:extLst>
                <a:ext uri="{FF2B5EF4-FFF2-40B4-BE49-F238E27FC236}">
                  <a16:creationId xmlns:a16="http://schemas.microsoft.com/office/drawing/2014/main" id="{E7948F34-068D-44B4-8982-267E624D71D9}"/>
                </a:ext>
              </a:extLst>
            </p:cNvPr>
            <p:cNvSpPr txBox="1"/>
            <p:nvPr/>
          </p:nvSpPr>
          <p:spPr>
            <a:xfrm>
              <a:off x="112525" y="4128295"/>
              <a:ext cx="1308371" cy="738664"/>
            </a:xfrm>
            <a:prstGeom prst="rect">
              <a:avLst/>
            </a:prstGeom>
            <a:noFill/>
          </p:spPr>
          <p:txBody>
            <a:bodyPr wrap="none" rtlCol="0">
              <a:spAutoFit/>
            </a:bodyPr>
            <a:lstStyle/>
            <a:p>
              <a:pPr algn="ctr"/>
              <a:r>
                <a:rPr lang="en-GB" i="1" dirty="0">
                  <a:solidFill>
                    <a:srgbClr val="003399"/>
                  </a:solidFill>
                </a:rPr>
                <a:t>Line intercept,</a:t>
              </a:r>
              <a:br>
                <a:rPr lang="en-GB" sz="1400" i="1" dirty="0">
                  <a:solidFill>
                    <a:srgbClr val="003399"/>
                  </a:solidFill>
                </a:rPr>
              </a:br>
              <a:r>
                <a:rPr lang="en-GB" sz="1400" i="1" dirty="0">
                  <a:solidFill>
                    <a:srgbClr val="003399"/>
                  </a:solidFill>
                </a:rPr>
                <a:t>10</a:t>
              </a:r>
              <a:r>
                <a:rPr lang="en-GB" sz="1400" i="1" baseline="30000" dirty="0">
                  <a:solidFill>
                    <a:srgbClr val="003399"/>
                  </a:solidFill>
                </a:rPr>
                <a:t>9</a:t>
              </a:r>
              <a:r>
                <a:rPr lang="en-GB" sz="1400" i="1" dirty="0">
                  <a:solidFill>
                    <a:srgbClr val="003399"/>
                  </a:solidFill>
                </a:rPr>
                <a:t> t-km</a:t>
              </a:r>
            </a:p>
            <a:p>
              <a:pPr algn="ctr"/>
              <a:r>
                <a:rPr lang="en-GB" sz="1400" i="1" dirty="0">
                  <a:solidFill>
                    <a:srgbClr val="003399"/>
                  </a:solidFill>
                </a:rPr>
                <a:t>(base value)</a:t>
              </a:r>
            </a:p>
          </p:txBody>
        </p:sp>
        <p:cxnSp>
          <p:nvCxnSpPr>
            <p:cNvPr id="19" name="Straight Arrow Connector 18">
              <a:extLst>
                <a:ext uri="{FF2B5EF4-FFF2-40B4-BE49-F238E27FC236}">
                  <a16:creationId xmlns:a16="http://schemas.microsoft.com/office/drawing/2014/main" id="{375C6CE9-35A2-4AF6-BB05-A2F8F1A2E209}"/>
                </a:ext>
              </a:extLst>
            </p:cNvPr>
            <p:cNvCxnSpPr/>
            <p:nvPr/>
          </p:nvCxnSpPr>
          <p:spPr bwMode="auto">
            <a:xfrm flipV="1">
              <a:off x="775462" y="3665838"/>
              <a:ext cx="0" cy="507956"/>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grpSp>
      <p:grpSp>
        <p:nvGrpSpPr>
          <p:cNvPr id="20" name="Group 19">
            <a:extLst>
              <a:ext uri="{FF2B5EF4-FFF2-40B4-BE49-F238E27FC236}">
                <a16:creationId xmlns:a16="http://schemas.microsoft.com/office/drawing/2014/main" id="{F7A18888-A13E-46E6-B0DD-FA00C88BE204}"/>
              </a:ext>
            </a:extLst>
          </p:cNvPr>
          <p:cNvGrpSpPr/>
          <p:nvPr/>
        </p:nvGrpSpPr>
        <p:grpSpPr>
          <a:xfrm>
            <a:off x="4808705" y="2127637"/>
            <a:ext cx="2160848" cy="1068017"/>
            <a:chOff x="-1073848" y="3665838"/>
            <a:chExt cx="3633367" cy="1068017"/>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B1DCAA3-9B18-47B1-BA1D-E40A31822B15}"/>
                    </a:ext>
                  </a:extLst>
                </p:cNvPr>
                <p:cNvSpPr txBox="1"/>
                <p:nvPr/>
              </p:nvSpPr>
              <p:spPr>
                <a:xfrm>
                  <a:off x="-1073848" y="4149080"/>
                  <a:ext cx="3633367"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600" b="0" i="1" smtClean="0">
                            <a:solidFill>
                              <a:srgbClr val="003399"/>
                            </a:solidFill>
                            <a:latin typeface="Cambria Math" panose="02040503050406030204" pitchFamily="18" charset="0"/>
                          </a:rPr>
                          <m:t>𝐺𝑟𝑎𝑑𝑖𝑒𝑛𝑡</m:t>
                        </m:r>
                        <m:r>
                          <a:rPr lang="en-GB" sz="1600" b="0" i="1" smtClean="0">
                            <a:solidFill>
                              <a:srgbClr val="003399"/>
                            </a:solidFill>
                            <a:latin typeface="Cambria Math" panose="02040503050406030204" pitchFamily="18" charset="0"/>
                          </a:rPr>
                          <m:t> </m:t>
                        </m:r>
                        <m:r>
                          <a:rPr lang="en-GB" sz="1600" b="0" i="1" smtClean="0">
                            <a:solidFill>
                              <a:srgbClr val="003399"/>
                            </a:solidFill>
                            <a:latin typeface="Cambria Math" panose="02040503050406030204" pitchFamily="18" charset="0"/>
                          </a:rPr>
                          <m:t>𝑜𝑓</m:t>
                        </m:r>
                        <m:r>
                          <a:rPr lang="en-GB" sz="1600" b="0" i="1" smtClean="0">
                            <a:solidFill>
                              <a:srgbClr val="003399"/>
                            </a:solidFill>
                            <a:latin typeface="Cambria Math" panose="02040503050406030204" pitchFamily="18" charset="0"/>
                          </a:rPr>
                          <m:t> </m:t>
                        </m:r>
                        <m:r>
                          <a:rPr lang="en-GB" sz="1600" b="0" i="1" smtClean="0">
                            <a:solidFill>
                              <a:srgbClr val="003399"/>
                            </a:solidFill>
                            <a:latin typeface="Cambria Math" panose="02040503050406030204" pitchFamily="18" charset="0"/>
                          </a:rPr>
                          <m:t>𝑙𝑖𝑛𝑒</m:t>
                        </m:r>
                        <m:r>
                          <a:rPr lang="en-GB" sz="1600" b="0" i="1" smtClean="0">
                            <a:solidFill>
                              <a:srgbClr val="003399"/>
                            </a:solidFill>
                            <a:latin typeface="Cambria Math" panose="02040503050406030204" pitchFamily="18" charset="0"/>
                          </a:rPr>
                          <m:t>, </m:t>
                        </m:r>
                      </m:oMath>
                    </m:oMathPara>
                  </a14:m>
                  <a:endParaRPr lang="en-GB" sz="1600" i="1" dirty="0">
                    <a:solidFill>
                      <a:srgbClr val="003399"/>
                    </a:solidFill>
                    <a:latin typeface="Cambria Math"/>
                  </a:endParaRPr>
                </a:p>
                <a:p>
                  <a:pPr algn="ctr"/>
                  <a14:m>
                    <m:oMathPara xmlns:m="http://schemas.openxmlformats.org/officeDocument/2006/math">
                      <m:oMathParaPr>
                        <m:jc m:val="centerGroup"/>
                      </m:oMathParaPr>
                      <m:oMath xmlns:m="http://schemas.openxmlformats.org/officeDocument/2006/math">
                        <m:r>
                          <a:rPr lang="es-419" sz="1600" i="1" smtClean="0">
                            <a:solidFill>
                              <a:srgbClr val="003399"/>
                            </a:solidFill>
                            <a:latin typeface="Cambria Math" panose="02040503050406030204" pitchFamily="18" charset="0"/>
                          </a:rPr>
                          <m:t>(</m:t>
                        </m:r>
                        <m:r>
                          <a:rPr lang="es-419" sz="1600" i="1" smtClean="0">
                            <a:solidFill>
                              <a:srgbClr val="003399"/>
                            </a:solidFill>
                            <a:latin typeface="Cambria Math"/>
                          </a:rPr>
                          <m:t>𝑡𝑜𝑛</m:t>
                        </m:r>
                        <m:r>
                          <a:rPr lang="es-419" sz="1600" i="1" smtClean="0">
                            <a:solidFill>
                              <a:srgbClr val="003399"/>
                            </a:solidFill>
                            <a:latin typeface="Cambria Math"/>
                          </a:rPr>
                          <m:t>−</m:t>
                        </m:r>
                        <m:r>
                          <a:rPr lang="es-419" sz="1600" i="1" smtClean="0">
                            <a:solidFill>
                              <a:srgbClr val="003399"/>
                            </a:solidFill>
                            <a:latin typeface="Cambria Math"/>
                          </a:rPr>
                          <m:t>𝑘𝑚</m:t>
                        </m:r>
                        <m:r>
                          <a:rPr lang="es-419" sz="1600" i="1" smtClean="0">
                            <a:solidFill>
                              <a:srgbClr val="003399"/>
                            </a:solidFill>
                            <a:latin typeface="Cambria Math" panose="02040503050406030204" pitchFamily="18" charset="0"/>
                          </a:rPr>
                          <m:t>)/(</m:t>
                        </m:r>
                        <m:r>
                          <a:rPr lang="es-419" sz="1600" b="0" i="1" smtClean="0">
                            <a:solidFill>
                              <a:srgbClr val="003399"/>
                            </a:solidFill>
                            <a:latin typeface="Cambria Math" panose="02040503050406030204" pitchFamily="18" charset="0"/>
                          </a:rPr>
                          <m:t>𝑃𝐼𝐵</m:t>
                        </m:r>
                        <m:r>
                          <a:rPr lang="es-419" sz="1600" b="0" i="1" smtClean="0">
                            <a:solidFill>
                              <a:srgbClr val="003399"/>
                            </a:solidFill>
                            <a:latin typeface="Cambria Math" panose="02040503050406030204" pitchFamily="18" charset="0"/>
                          </a:rPr>
                          <m:t> (</m:t>
                        </m:r>
                        <m:r>
                          <a:rPr lang="es-419" sz="1600" i="1" smtClean="0">
                            <a:solidFill>
                              <a:srgbClr val="003399"/>
                            </a:solidFill>
                            <a:latin typeface="Cambria Math"/>
                          </a:rPr>
                          <m:t>𝑖</m:t>
                        </m:r>
                        <m:r>
                          <a:rPr lang="es-419" sz="1600" i="1" smtClean="0">
                            <a:solidFill>
                              <a:srgbClr val="003399"/>
                            </a:solidFill>
                            <a:latin typeface="Cambria Math"/>
                          </a:rPr>
                          <m:t>))</m:t>
                        </m:r>
                      </m:oMath>
                    </m:oMathPara>
                  </a14:m>
                  <a:endParaRPr lang="es-419" sz="1600" i="1" dirty="0">
                    <a:solidFill>
                      <a:srgbClr val="003399"/>
                    </a:solidFill>
                  </a:endParaRPr>
                </a:p>
              </p:txBody>
            </p:sp>
          </mc:Choice>
          <mc:Fallback xmlns="">
            <p:sp>
              <p:nvSpPr>
                <p:cNvPr id="21" name="TextBox 20">
                  <a:extLst>
                    <a:ext uri="{FF2B5EF4-FFF2-40B4-BE49-F238E27FC236}">
                      <a16:creationId xmlns:a16="http://schemas.microsoft.com/office/drawing/2014/main" id="{9B1DCAA3-9B18-47B1-BA1D-E40A31822B15}"/>
                    </a:ext>
                  </a:extLst>
                </p:cNvPr>
                <p:cNvSpPr txBox="1">
                  <a:spLocks noRot="1" noChangeAspect="1" noMove="1" noResize="1" noEditPoints="1" noAdjustHandles="1" noChangeArrowheads="1" noChangeShapeType="1" noTextEdit="1"/>
                </p:cNvSpPr>
                <p:nvPr/>
              </p:nvSpPr>
              <p:spPr>
                <a:xfrm>
                  <a:off x="-1073848" y="4149080"/>
                  <a:ext cx="3633367" cy="584775"/>
                </a:xfrm>
                <a:prstGeom prst="rect">
                  <a:avLst/>
                </a:prstGeom>
                <a:blipFill>
                  <a:blip r:embed="rId3"/>
                  <a:stretch>
                    <a:fillRect b="-6250"/>
                  </a:stretch>
                </a:blipFill>
              </p:spPr>
              <p:txBody>
                <a:bodyPr/>
                <a:lstStyle/>
                <a:p>
                  <a:r>
                    <a:rPr lang="en-GB">
                      <a:noFill/>
                    </a:rPr>
                    <a:t> </a:t>
                  </a:r>
                </a:p>
              </p:txBody>
            </p:sp>
          </mc:Fallback>
        </mc:AlternateContent>
        <p:cxnSp>
          <p:nvCxnSpPr>
            <p:cNvPr id="22" name="Straight Arrow Connector 21">
              <a:extLst>
                <a:ext uri="{FF2B5EF4-FFF2-40B4-BE49-F238E27FC236}">
                  <a16:creationId xmlns:a16="http://schemas.microsoft.com/office/drawing/2014/main" id="{7A2CEF12-FE19-4544-AB62-67D76D80AB0B}"/>
                </a:ext>
              </a:extLst>
            </p:cNvPr>
            <p:cNvCxnSpPr/>
            <p:nvPr/>
          </p:nvCxnSpPr>
          <p:spPr bwMode="auto">
            <a:xfrm flipV="1">
              <a:off x="775462" y="3665838"/>
              <a:ext cx="0" cy="507956"/>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grpSp>
      <p:grpSp>
        <p:nvGrpSpPr>
          <p:cNvPr id="23" name="Group 22">
            <a:extLst>
              <a:ext uri="{FF2B5EF4-FFF2-40B4-BE49-F238E27FC236}">
                <a16:creationId xmlns:a16="http://schemas.microsoft.com/office/drawing/2014/main" id="{F93376F8-2322-44BC-943A-32259AED692A}"/>
              </a:ext>
            </a:extLst>
          </p:cNvPr>
          <p:cNvGrpSpPr/>
          <p:nvPr/>
        </p:nvGrpSpPr>
        <p:grpSpPr>
          <a:xfrm>
            <a:off x="6994953" y="2127637"/>
            <a:ext cx="1608134" cy="630351"/>
            <a:chOff x="-114178" y="3587407"/>
            <a:chExt cx="1608134" cy="630351"/>
          </a:xfrm>
        </p:grpSpPr>
        <p:sp>
          <p:nvSpPr>
            <p:cNvPr id="24" name="TextBox 23">
              <a:extLst>
                <a:ext uri="{FF2B5EF4-FFF2-40B4-BE49-F238E27FC236}">
                  <a16:creationId xmlns:a16="http://schemas.microsoft.com/office/drawing/2014/main" id="{7B6C2E1C-8C3D-460D-B6B6-7F657B2FF79D}"/>
                </a:ext>
              </a:extLst>
            </p:cNvPr>
            <p:cNvSpPr txBox="1"/>
            <p:nvPr/>
          </p:nvSpPr>
          <p:spPr>
            <a:xfrm>
              <a:off x="-114178" y="3909981"/>
              <a:ext cx="1608134" cy="307777"/>
            </a:xfrm>
            <a:prstGeom prst="rect">
              <a:avLst/>
            </a:prstGeom>
            <a:noFill/>
          </p:spPr>
          <p:txBody>
            <a:bodyPr wrap="none" rtlCol="0">
              <a:spAutoFit/>
            </a:bodyPr>
            <a:lstStyle/>
            <a:p>
              <a:pPr algn="ctr"/>
              <a:r>
                <a:rPr lang="es-419" sz="1400" i="1" dirty="0">
                  <a:solidFill>
                    <a:srgbClr val="003399"/>
                  </a:solidFill>
                </a:rPr>
                <a:t>GDP del sector (i)</a:t>
              </a:r>
            </a:p>
          </p:txBody>
        </p:sp>
        <p:cxnSp>
          <p:nvCxnSpPr>
            <p:cNvPr id="25" name="Straight Arrow Connector 24">
              <a:extLst>
                <a:ext uri="{FF2B5EF4-FFF2-40B4-BE49-F238E27FC236}">
                  <a16:creationId xmlns:a16="http://schemas.microsoft.com/office/drawing/2014/main" id="{C93FDBB2-7ACF-415F-A230-EDC3125DA041}"/>
                </a:ext>
              </a:extLst>
            </p:cNvPr>
            <p:cNvCxnSpPr/>
            <p:nvPr/>
          </p:nvCxnSpPr>
          <p:spPr bwMode="auto">
            <a:xfrm flipV="1">
              <a:off x="357500" y="3587407"/>
              <a:ext cx="0" cy="320845"/>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7A47F3DE-E84A-44D7-8BEA-712CF4ED156F}"/>
                  </a:ext>
                </a:extLst>
              </p:cNvPr>
              <p:cNvSpPr/>
              <p:nvPr/>
            </p:nvSpPr>
            <p:spPr>
              <a:xfrm>
                <a:off x="683675" y="1246663"/>
                <a:ext cx="7670801" cy="11383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419" sz="2800" i="1" smtClean="0">
                          <a:solidFill>
                            <a:srgbClr val="003399"/>
                          </a:solidFill>
                          <a:latin typeface="Cambria Math"/>
                          <a:cs typeface="Times New Roman" pitchFamily="18" charset="0"/>
                        </a:rPr>
                        <m:t>𝑇𝐾𝐹𝑇</m:t>
                      </m:r>
                      <m:r>
                        <a:rPr lang="es-419" sz="2800" i="1" smtClean="0">
                          <a:solidFill>
                            <a:srgbClr val="003399"/>
                          </a:solidFill>
                          <a:latin typeface="Cambria Math"/>
                          <a:cs typeface="Times New Roman" pitchFamily="18" charset="0"/>
                        </a:rPr>
                        <m:t>=</m:t>
                      </m:r>
                      <m:r>
                        <a:rPr lang="es-419" sz="2800" i="1" smtClean="0">
                          <a:solidFill>
                            <a:srgbClr val="003399"/>
                          </a:solidFill>
                          <a:latin typeface="Cambria Math"/>
                          <a:cs typeface="Times New Roman" pitchFamily="18" charset="0"/>
                        </a:rPr>
                        <m:t>𝐶𝐾𝐹𝑇</m:t>
                      </m:r>
                      <m:r>
                        <a:rPr lang="es-419" sz="2800" i="1" smtClean="0">
                          <a:solidFill>
                            <a:srgbClr val="003399"/>
                          </a:solidFill>
                          <a:latin typeface="Cambria Math"/>
                          <a:cs typeface="Times New Roman" pitchFamily="18" charset="0"/>
                        </a:rPr>
                        <m:t>+</m:t>
                      </m:r>
                      <m:nary>
                        <m:naryPr>
                          <m:chr m:val="∑"/>
                          <m:supHide m:val="on"/>
                          <m:ctrlPr>
                            <a:rPr lang="es-419" sz="2800" i="1">
                              <a:solidFill>
                                <a:srgbClr val="003399"/>
                              </a:solidFill>
                              <a:latin typeface="Cambria Math" panose="02040503050406030204" pitchFamily="18" charset="0"/>
                              <a:cs typeface="Times New Roman" pitchFamily="18" charset="0"/>
                            </a:rPr>
                          </m:ctrlPr>
                        </m:naryPr>
                        <m:sub>
                          <m:r>
                            <m:rPr>
                              <m:brk m:alnAt="7"/>
                            </m:rPr>
                            <a:rPr lang="es-419" sz="2800" i="1">
                              <a:solidFill>
                                <a:srgbClr val="003399"/>
                              </a:solidFill>
                              <a:latin typeface="Cambria Math"/>
                              <a:cs typeface="Times New Roman" pitchFamily="18" charset="0"/>
                            </a:rPr>
                            <m:t>𝑖</m:t>
                          </m:r>
                          <m:r>
                            <a:rPr lang="es-419" sz="2800" i="1">
                              <a:solidFill>
                                <a:srgbClr val="003399"/>
                              </a:solidFill>
                              <a:latin typeface="Cambria Math"/>
                              <a:cs typeface="Times New Roman" pitchFamily="18" charset="0"/>
                            </a:rPr>
                            <m:t>=</m:t>
                          </m:r>
                          <m:r>
                            <a:rPr lang="es-419" sz="2800" i="1">
                              <a:solidFill>
                                <a:srgbClr val="003399"/>
                              </a:solidFill>
                              <a:latin typeface="Cambria Math"/>
                              <a:cs typeface="Times New Roman" pitchFamily="18" charset="0"/>
                            </a:rPr>
                            <m:t>𝐸𝑐𝑜𝑛</m:t>
                          </m:r>
                          <m:r>
                            <m:rPr>
                              <m:brk m:alnAt="7"/>
                            </m:rPr>
                            <a:rPr lang="es-419" sz="2800" i="1">
                              <a:solidFill>
                                <a:srgbClr val="003399"/>
                              </a:solidFill>
                              <a:latin typeface="Cambria Math"/>
                              <a:cs typeface="Times New Roman" pitchFamily="18" charset="0"/>
                            </a:rPr>
                            <m:t> </m:t>
                          </m:r>
                          <m:r>
                            <a:rPr lang="es-419" sz="2800" i="1">
                              <a:solidFill>
                                <a:srgbClr val="003399"/>
                              </a:solidFill>
                              <a:latin typeface="Cambria Math"/>
                              <a:cs typeface="Times New Roman" pitchFamily="18" charset="0"/>
                            </a:rPr>
                            <m:t>𝑆𝑒𝑐𝑡</m:t>
                          </m:r>
                          <m:r>
                            <m:rPr>
                              <m:brk m:alnAt="7"/>
                            </m:rPr>
                            <a:rPr lang="es-419" sz="2800" i="1">
                              <a:solidFill>
                                <a:srgbClr val="003399"/>
                              </a:solidFill>
                              <a:latin typeface="Cambria Math"/>
                              <a:cs typeface="Times New Roman" pitchFamily="18" charset="0"/>
                            </a:rPr>
                            <m:t> </m:t>
                          </m:r>
                        </m:sub>
                        <m:sup/>
                        <m:e>
                          <m:r>
                            <a:rPr lang="es-419" sz="2800" i="1" smtClean="0">
                              <a:solidFill>
                                <a:srgbClr val="003399"/>
                              </a:solidFill>
                              <a:latin typeface="Cambria Math"/>
                              <a:cs typeface="Times New Roman" pitchFamily="18" charset="0"/>
                            </a:rPr>
                            <m:t>𝐶𝑇𝐾𝐹𝑇</m:t>
                          </m:r>
                          <m:r>
                            <a:rPr lang="es-419" sz="2800" i="1" smtClean="0">
                              <a:solidFill>
                                <a:srgbClr val="003399"/>
                              </a:solidFill>
                              <a:latin typeface="Cambria Math"/>
                              <a:cs typeface="Times New Roman" pitchFamily="18" charset="0"/>
                            </a:rPr>
                            <m:t>(</m:t>
                          </m:r>
                          <m:r>
                            <a:rPr lang="es-419" sz="2800" i="1" smtClean="0">
                              <a:solidFill>
                                <a:srgbClr val="003399"/>
                              </a:solidFill>
                              <a:latin typeface="Cambria Math"/>
                              <a:cs typeface="Times New Roman" pitchFamily="18" charset="0"/>
                            </a:rPr>
                            <m:t>𝑖</m:t>
                          </m:r>
                          <m:r>
                            <a:rPr lang="es-419" sz="2800" i="1" smtClean="0">
                              <a:solidFill>
                                <a:srgbClr val="003399"/>
                              </a:solidFill>
                              <a:latin typeface="Cambria Math"/>
                              <a:cs typeface="Times New Roman" pitchFamily="18" charset="0"/>
                            </a:rPr>
                            <m:t>)∗</m:t>
                          </m:r>
                          <m:r>
                            <a:rPr lang="es-419" sz="2800" i="1" smtClean="0">
                              <a:solidFill>
                                <a:srgbClr val="003399"/>
                              </a:solidFill>
                              <a:latin typeface="Cambria Math"/>
                              <a:cs typeface="Times New Roman" pitchFamily="18" charset="0"/>
                            </a:rPr>
                            <m:t>𝑉𝐴</m:t>
                          </m:r>
                          <m:r>
                            <a:rPr lang="es-419" sz="2800" i="1" smtClean="0">
                              <a:solidFill>
                                <a:srgbClr val="003399"/>
                              </a:solidFill>
                              <a:latin typeface="Cambria Math"/>
                              <a:cs typeface="Times New Roman" pitchFamily="18" charset="0"/>
                            </a:rPr>
                            <m:t>(</m:t>
                          </m:r>
                          <m:r>
                            <a:rPr lang="es-419" sz="2800" i="1" smtClean="0">
                              <a:solidFill>
                                <a:srgbClr val="003399"/>
                              </a:solidFill>
                              <a:latin typeface="Cambria Math"/>
                              <a:cs typeface="Times New Roman" pitchFamily="18" charset="0"/>
                            </a:rPr>
                            <m:t>𝑖</m:t>
                          </m:r>
                          <m:r>
                            <a:rPr lang="es-419" sz="2800" i="1" smtClean="0">
                              <a:solidFill>
                                <a:srgbClr val="003399"/>
                              </a:solidFill>
                              <a:latin typeface="Cambria Math"/>
                              <a:cs typeface="Times New Roman" pitchFamily="18" charset="0"/>
                            </a:rPr>
                            <m:t>)</m:t>
                          </m:r>
                        </m:e>
                      </m:nary>
                    </m:oMath>
                  </m:oMathPara>
                </a14:m>
                <a:endParaRPr lang="es-419" sz="2800" dirty="0">
                  <a:solidFill>
                    <a:srgbClr val="003399"/>
                  </a:solidFill>
                </a:endParaRPr>
              </a:p>
            </p:txBody>
          </p:sp>
        </mc:Choice>
        <mc:Fallback xmlns="">
          <p:sp>
            <p:nvSpPr>
              <p:cNvPr id="26" name="Rectangle 25">
                <a:extLst>
                  <a:ext uri="{FF2B5EF4-FFF2-40B4-BE49-F238E27FC236}">
                    <a16:creationId xmlns:a16="http://schemas.microsoft.com/office/drawing/2014/main" id="{7A47F3DE-E84A-44D7-8BEA-712CF4ED156F}"/>
                  </a:ext>
                </a:extLst>
              </p:cNvPr>
              <p:cNvSpPr>
                <a:spLocks noRot="1" noChangeAspect="1" noMove="1" noResize="1" noEditPoints="1" noAdjustHandles="1" noChangeArrowheads="1" noChangeShapeType="1" noTextEdit="1"/>
              </p:cNvSpPr>
              <p:nvPr/>
            </p:nvSpPr>
            <p:spPr>
              <a:xfrm>
                <a:off x="683675" y="1246663"/>
                <a:ext cx="7670801" cy="1138389"/>
              </a:xfrm>
              <a:prstGeom prst="rect">
                <a:avLst/>
              </a:prstGeom>
              <a:blipFill>
                <a:blip r:embed="rId4"/>
                <a:stretch>
                  <a:fillRect/>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5990149F-D8DF-40B3-A160-0ABE394DF148}"/>
              </a:ext>
            </a:extLst>
          </p:cNvPr>
          <p:cNvPicPr>
            <a:picLocks noChangeAspect="1"/>
          </p:cNvPicPr>
          <p:nvPr/>
        </p:nvPicPr>
        <p:blipFill rotWithShape="1">
          <a:blip r:embed="rId5"/>
          <a:srcRect l="7834" t="25858" r="6734" b="4778"/>
          <a:stretch/>
        </p:blipFill>
        <p:spPr>
          <a:xfrm>
            <a:off x="1443830" y="3613896"/>
            <a:ext cx="4858489" cy="2722125"/>
          </a:xfrm>
          <a:prstGeom prst="rect">
            <a:avLst/>
          </a:prstGeom>
        </p:spPr>
      </p:pic>
      <p:sp>
        <p:nvSpPr>
          <p:cNvPr id="5" name="TextBox 4">
            <a:extLst>
              <a:ext uri="{FF2B5EF4-FFF2-40B4-BE49-F238E27FC236}">
                <a16:creationId xmlns:a16="http://schemas.microsoft.com/office/drawing/2014/main" id="{9924B6F7-0B09-4F8B-B461-2197A41285D4}"/>
              </a:ext>
            </a:extLst>
          </p:cNvPr>
          <p:cNvSpPr txBox="1"/>
          <p:nvPr/>
        </p:nvSpPr>
        <p:spPr>
          <a:xfrm>
            <a:off x="6696994" y="4560591"/>
            <a:ext cx="4858490" cy="1077218"/>
          </a:xfrm>
          <a:prstGeom prst="rect">
            <a:avLst/>
          </a:prstGeom>
          <a:noFill/>
        </p:spPr>
        <p:txBody>
          <a:bodyPr wrap="square" rtlCol="0">
            <a:spAutoFit/>
          </a:bodyPr>
          <a:lstStyle/>
          <a:p>
            <a:r>
              <a:rPr lang="en-GB" sz="1600" i="1" dirty="0">
                <a:solidFill>
                  <a:schemeClr val="accent5">
                    <a:lumMod val="75000"/>
                  </a:schemeClr>
                </a:solidFill>
              </a:rPr>
              <a:t>Note: if you do not have sectoral information, you can use the ‘base value’ to model total activity. In the input data define the base year activity and the expected future activity in the variable ‘base value’.</a:t>
            </a:r>
          </a:p>
        </p:txBody>
      </p:sp>
    </p:spTree>
    <p:extLst>
      <p:ext uri="{BB962C8B-B14F-4D97-AF65-F5344CB8AC3E}">
        <p14:creationId xmlns:p14="http://schemas.microsoft.com/office/powerpoint/2010/main" val="905758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6242"/>
            <a:ext cx="10904538" cy="1135063"/>
          </a:xfrm>
        </p:spPr>
        <p:txBody>
          <a:bodyPr vert="horz" lIns="91440" tIns="45720" rIns="91440" bIns="45720" rtlCol="0" anchor="ctr">
            <a:normAutofit/>
          </a:bodyPr>
          <a:lstStyle/>
          <a:p>
            <a:r>
              <a:rPr lang="en-GB" sz="4800" b="1" dirty="0"/>
              <a:t>Activity</a:t>
            </a:r>
            <a:r>
              <a:rPr lang="es-419" sz="4800" b="1" dirty="0"/>
              <a:t>, t-km</a:t>
            </a:r>
            <a:endParaRPr lang="en-GB" sz="4800" b="1" dirty="0"/>
          </a:p>
        </p:txBody>
      </p:sp>
      <p:sp>
        <p:nvSpPr>
          <p:cNvPr id="27" name="TextBox 26">
            <a:extLst>
              <a:ext uri="{FF2B5EF4-FFF2-40B4-BE49-F238E27FC236}">
                <a16:creationId xmlns:a16="http://schemas.microsoft.com/office/drawing/2014/main" id="{241A10E4-9081-43F1-A4A3-90ED7116DE5A}"/>
              </a:ext>
            </a:extLst>
          </p:cNvPr>
          <p:cNvSpPr txBox="1"/>
          <p:nvPr/>
        </p:nvSpPr>
        <p:spPr>
          <a:xfrm>
            <a:off x="191418" y="1062848"/>
            <a:ext cx="5904581" cy="338554"/>
          </a:xfrm>
          <a:prstGeom prst="rect">
            <a:avLst/>
          </a:prstGeom>
          <a:noFill/>
        </p:spPr>
        <p:txBody>
          <a:bodyPr wrap="square" rtlCol="0">
            <a:spAutoFit/>
          </a:bodyPr>
          <a:lstStyle/>
          <a:p>
            <a:r>
              <a:rPr lang="en-GB" sz="1600" i="1" dirty="0">
                <a:solidFill>
                  <a:schemeClr val="accent5">
                    <a:lumMod val="75000"/>
                  </a:schemeClr>
                </a:solidFill>
              </a:rPr>
              <a:t>Note: Assuming that there is no information at sectoral level</a:t>
            </a:r>
          </a:p>
        </p:txBody>
      </p:sp>
      <p:sp>
        <p:nvSpPr>
          <p:cNvPr id="28" name="Arrow: Down 27">
            <a:extLst>
              <a:ext uri="{FF2B5EF4-FFF2-40B4-BE49-F238E27FC236}">
                <a16:creationId xmlns:a16="http://schemas.microsoft.com/office/drawing/2014/main" id="{5501180C-1D5D-4902-8BFE-A1852D151A64}"/>
              </a:ext>
            </a:extLst>
          </p:cNvPr>
          <p:cNvSpPr/>
          <p:nvPr/>
        </p:nvSpPr>
        <p:spPr>
          <a:xfrm>
            <a:off x="357907" y="2807359"/>
            <a:ext cx="252942" cy="528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C3178F60-37A2-4C3A-AFB1-E0EAEFCCF4DF}"/>
              </a:ext>
            </a:extLst>
          </p:cNvPr>
          <p:cNvSpPr txBox="1"/>
          <p:nvPr/>
        </p:nvSpPr>
        <p:spPr>
          <a:xfrm>
            <a:off x="610849" y="2922633"/>
            <a:ext cx="4870244" cy="307777"/>
          </a:xfrm>
          <a:prstGeom prst="rect">
            <a:avLst/>
          </a:prstGeom>
          <a:noFill/>
        </p:spPr>
        <p:txBody>
          <a:bodyPr wrap="none" rtlCol="0">
            <a:spAutoFit/>
          </a:bodyPr>
          <a:lstStyle/>
          <a:p>
            <a:r>
              <a:rPr lang="en-GB" dirty="0"/>
              <a:t>Split national and international activity by mode of transport</a:t>
            </a:r>
          </a:p>
        </p:txBody>
      </p:sp>
      <p:graphicFrame>
        <p:nvGraphicFramePr>
          <p:cNvPr id="3" name="Table 2">
            <a:extLst>
              <a:ext uri="{FF2B5EF4-FFF2-40B4-BE49-F238E27FC236}">
                <a16:creationId xmlns:a16="http://schemas.microsoft.com/office/drawing/2014/main" id="{28AE10F3-2FE8-F951-4B1D-18BC9CE74135}"/>
              </a:ext>
            </a:extLst>
          </p:cNvPr>
          <p:cNvGraphicFramePr>
            <a:graphicFrameLocks noGrp="1"/>
          </p:cNvGraphicFramePr>
          <p:nvPr/>
        </p:nvGraphicFramePr>
        <p:xfrm>
          <a:off x="298524" y="1501324"/>
          <a:ext cx="4386372" cy="1097280"/>
        </p:xfrm>
        <a:graphic>
          <a:graphicData uri="http://schemas.openxmlformats.org/drawingml/2006/table">
            <a:tbl>
              <a:tblPr firstRow="1" bandRow="1">
                <a:tableStyleId>{B8DA472E-C0B5-4FAA-A71B-45BBE6C39A2A}</a:tableStyleId>
              </a:tblPr>
              <a:tblGrid>
                <a:gridCol w="2193186">
                  <a:extLst>
                    <a:ext uri="{9D8B030D-6E8A-4147-A177-3AD203B41FA5}">
                      <a16:colId xmlns:a16="http://schemas.microsoft.com/office/drawing/2014/main" val="3014415732"/>
                    </a:ext>
                  </a:extLst>
                </a:gridCol>
                <a:gridCol w="2193186">
                  <a:extLst>
                    <a:ext uri="{9D8B030D-6E8A-4147-A177-3AD203B41FA5}">
                      <a16:colId xmlns:a16="http://schemas.microsoft.com/office/drawing/2014/main" val="4038952654"/>
                    </a:ext>
                  </a:extLst>
                </a:gridCol>
              </a:tblGrid>
              <a:tr h="193850">
                <a:tc>
                  <a:txBody>
                    <a:bodyPr/>
                    <a:lstStyle/>
                    <a:p>
                      <a:r>
                        <a:rPr lang="en-GB" sz="1200" dirty="0"/>
                        <a:t>Statistics</a:t>
                      </a:r>
                    </a:p>
                  </a:txBody>
                  <a:tcPr/>
                </a:tc>
                <a:tc>
                  <a:txBody>
                    <a:bodyPr/>
                    <a:lstStyle/>
                    <a:p>
                      <a:r>
                        <a:rPr lang="en-GB" sz="1200" dirty="0"/>
                        <a:t>Million t-km</a:t>
                      </a:r>
                    </a:p>
                  </a:txBody>
                  <a:tcPr/>
                </a:tc>
                <a:extLst>
                  <a:ext uri="{0D108BD9-81ED-4DB2-BD59-A6C34878D82A}">
                    <a16:rowId xmlns:a16="http://schemas.microsoft.com/office/drawing/2014/main" val="2835852503"/>
                  </a:ext>
                </a:extLst>
              </a:tr>
              <a:tr h="193850">
                <a:tc>
                  <a:txBody>
                    <a:bodyPr/>
                    <a:lstStyle/>
                    <a:p>
                      <a:r>
                        <a:rPr lang="en-GB" sz="1200" dirty="0"/>
                        <a:t>Total Freight</a:t>
                      </a:r>
                    </a:p>
                  </a:txBody>
                  <a:tcPr/>
                </a:tc>
                <a:tc>
                  <a:txBody>
                    <a:bodyPr/>
                    <a:lstStyle/>
                    <a:p>
                      <a:r>
                        <a:rPr lang="en-GB" sz="1200" dirty="0"/>
                        <a:t>8235.5</a:t>
                      </a:r>
                    </a:p>
                  </a:txBody>
                  <a:tcPr/>
                </a:tc>
                <a:extLst>
                  <a:ext uri="{0D108BD9-81ED-4DB2-BD59-A6C34878D82A}">
                    <a16:rowId xmlns:a16="http://schemas.microsoft.com/office/drawing/2014/main" val="1504957290"/>
                  </a:ext>
                </a:extLst>
              </a:tr>
              <a:tr h="193850">
                <a:tc>
                  <a:txBody>
                    <a:bodyPr/>
                    <a:lstStyle/>
                    <a:p>
                      <a:r>
                        <a:rPr lang="en-GB" sz="1200" dirty="0"/>
                        <a:t>National Freight Activity</a:t>
                      </a:r>
                    </a:p>
                  </a:txBody>
                  <a:tcPr/>
                </a:tc>
                <a:tc>
                  <a:txBody>
                    <a:bodyPr/>
                    <a:lstStyle/>
                    <a:p>
                      <a:r>
                        <a:rPr lang="en-GB" sz="1200" dirty="0"/>
                        <a:t>5720.9</a:t>
                      </a:r>
                    </a:p>
                  </a:txBody>
                  <a:tcPr/>
                </a:tc>
                <a:extLst>
                  <a:ext uri="{0D108BD9-81ED-4DB2-BD59-A6C34878D82A}">
                    <a16:rowId xmlns:a16="http://schemas.microsoft.com/office/drawing/2014/main" val="2271403209"/>
                  </a:ext>
                </a:extLst>
              </a:tr>
              <a:tr h="193850">
                <a:tc>
                  <a:txBody>
                    <a:bodyPr/>
                    <a:lstStyle/>
                    <a:p>
                      <a:r>
                        <a:rPr lang="en-GB" sz="1200" dirty="0"/>
                        <a:t>International Freight Activity</a:t>
                      </a:r>
                    </a:p>
                  </a:txBody>
                  <a:tcPr/>
                </a:tc>
                <a:tc>
                  <a:txBody>
                    <a:bodyPr/>
                    <a:lstStyle/>
                    <a:p>
                      <a:r>
                        <a:rPr lang="en-GB" sz="1200" dirty="0"/>
                        <a:t>2514.6</a:t>
                      </a:r>
                    </a:p>
                  </a:txBody>
                  <a:tcPr/>
                </a:tc>
                <a:extLst>
                  <a:ext uri="{0D108BD9-81ED-4DB2-BD59-A6C34878D82A}">
                    <a16:rowId xmlns:a16="http://schemas.microsoft.com/office/drawing/2014/main" val="2271678998"/>
                  </a:ext>
                </a:extLst>
              </a:tr>
            </a:tbl>
          </a:graphicData>
        </a:graphic>
      </p:graphicFrame>
      <p:graphicFrame>
        <p:nvGraphicFramePr>
          <p:cNvPr id="4" name="Table 3">
            <a:extLst>
              <a:ext uri="{FF2B5EF4-FFF2-40B4-BE49-F238E27FC236}">
                <a16:creationId xmlns:a16="http://schemas.microsoft.com/office/drawing/2014/main" id="{99FE4410-9F83-326E-B69F-2B399F0A3C1B}"/>
              </a:ext>
            </a:extLst>
          </p:cNvPr>
          <p:cNvGraphicFramePr>
            <a:graphicFrameLocks noGrp="1"/>
          </p:cNvGraphicFramePr>
          <p:nvPr/>
        </p:nvGraphicFramePr>
        <p:xfrm>
          <a:off x="327348" y="3447093"/>
          <a:ext cx="5153745" cy="1554480"/>
        </p:xfrm>
        <a:graphic>
          <a:graphicData uri="http://schemas.openxmlformats.org/drawingml/2006/table">
            <a:tbl>
              <a:tblPr firstRow="1" bandRow="1">
                <a:tableStyleId>{B8DA472E-C0B5-4FAA-A71B-45BBE6C39A2A}</a:tableStyleId>
              </a:tblPr>
              <a:tblGrid>
                <a:gridCol w="2665233">
                  <a:extLst>
                    <a:ext uri="{9D8B030D-6E8A-4147-A177-3AD203B41FA5}">
                      <a16:colId xmlns:a16="http://schemas.microsoft.com/office/drawing/2014/main" val="3014415732"/>
                    </a:ext>
                  </a:extLst>
                </a:gridCol>
                <a:gridCol w="1288473">
                  <a:extLst>
                    <a:ext uri="{9D8B030D-6E8A-4147-A177-3AD203B41FA5}">
                      <a16:colId xmlns:a16="http://schemas.microsoft.com/office/drawing/2014/main" val="4038952654"/>
                    </a:ext>
                  </a:extLst>
                </a:gridCol>
                <a:gridCol w="1200039">
                  <a:extLst>
                    <a:ext uri="{9D8B030D-6E8A-4147-A177-3AD203B41FA5}">
                      <a16:colId xmlns:a16="http://schemas.microsoft.com/office/drawing/2014/main" val="3331504135"/>
                    </a:ext>
                  </a:extLst>
                </a:gridCol>
              </a:tblGrid>
              <a:tr h="0">
                <a:tc>
                  <a:txBody>
                    <a:bodyPr/>
                    <a:lstStyle/>
                    <a:p>
                      <a:r>
                        <a:rPr lang="en-GB" sz="1200" dirty="0"/>
                        <a:t>National Cargo Traffic</a:t>
                      </a:r>
                    </a:p>
                  </a:txBody>
                  <a:tcPr/>
                </a:tc>
                <a:tc>
                  <a:txBody>
                    <a:bodyPr/>
                    <a:lstStyle/>
                    <a:p>
                      <a:r>
                        <a:rPr lang="en-GB" sz="1200" dirty="0"/>
                        <a:t>Million t-km</a:t>
                      </a:r>
                    </a:p>
                  </a:txBody>
                  <a:tcPr/>
                </a:tc>
                <a:tc>
                  <a:txBody>
                    <a:bodyPr/>
                    <a:lstStyle/>
                    <a:p>
                      <a:r>
                        <a:rPr lang="en-GB" sz="1200" dirty="0"/>
                        <a:t>Participation, %</a:t>
                      </a:r>
                    </a:p>
                  </a:txBody>
                  <a:tcPr/>
                </a:tc>
                <a:extLst>
                  <a:ext uri="{0D108BD9-81ED-4DB2-BD59-A6C34878D82A}">
                    <a16:rowId xmlns:a16="http://schemas.microsoft.com/office/drawing/2014/main" val="2835852503"/>
                  </a:ext>
                </a:extLst>
              </a:tr>
              <a:tr h="193850">
                <a:tc>
                  <a:txBody>
                    <a:bodyPr/>
                    <a:lstStyle/>
                    <a:p>
                      <a:r>
                        <a:rPr lang="en-GB" sz="1200" dirty="0"/>
                        <a:t>Railway</a:t>
                      </a:r>
                    </a:p>
                  </a:txBody>
                  <a:tcPr/>
                </a:tc>
                <a:tc>
                  <a:txBody>
                    <a:bodyPr/>
                    <a:lstStyle/>
                    <a:p>
                      <a:r>
                        <a:rPr lang="en-GB" sz="1200" dirty="0"/>
                        <a:t>1786.6</a:t>
                      </a:r>
                    </a:p>
                  </a:txBody>
                  <a:tcPr/>
                </a:tc>
                <a:tc>
                  <a:txBody>
                    <a:bodyPr/>
                    <a:lstStyle/>
                    <a:p>
                      <a:r>
                        <a:rPr lang="en-GB" sz="1200" dirty="0"/>
                        <a:t>31.2</a:t>
                      </a:r>
                    </a:p>
                  </a:txBody>
                  <a:tcPr/>
                </a:tc>
                <a:extLst>
                  <a:ext uri="{0D108BD9-81ED-4DB2-BD59-A6C34878D82A}">
                    <a16:rowId xmlns:a16="http://schemas.microsoft.com/office/drawing/2014/main" val="1504957290"/>
                  </a:ext>
                </a:extLst>
              </a:tr>
              <a:tr h="193850">
                <a:tc>
                  <a:txBody>
                    <a:bodyPr/>
                    <a:lstStyle/>
                    <a:p>
                      <a:r>
                        <a:rPr lang="en-GB" sz="1200" dirty="0"/>
                        <a:t>Truck</a:t>
                      </a:r>
                    </a:p>
                  </a:txBody>
                  <a:tcPr/>
                </a:tc>
                <a:tc>
                  <a:txBody>
                    <a:bodyPr/>
                    <a:lstStyle/>
                    <a:p>
                      <a:r>
                        <a:rPr lang="en-GB" sz="1200" dirty="0"/>
                        <a:t>2393.4</a:t>
                      </a:r>
                    </a:p>
                  </a:txBody>
                  <a:tcPr/>
                </a:tc>
                <a:tc>
                  <a:txBody>
                    <a:bodyPr/>
                    <a:lstStyle/>
                    <a:p>
                      <a:r>
                        <a:rPr lang="en-GB" sz="1200" dirty="0"/>
                        <a:t>41.8</a:t>
                      </a:r>
                    </a:p>
                  </a:txBody>
                  <a:tcPr/>
                </a:tc>
                <a:extLst>
                  <a:ext uri="{0D108BD9-81ED-4DB2-BD59-A6C34878D82A}">
                    <a16:rowId xmlns:a16="http://schemas.microsoft.com/office/drawing/2014/main" val="2271403209"/>
                  </a:ext>
                </a:extLst>
              </a:tr>
              <a:tr h="193850">
                <a:tc>
                  <a:txBody>
                    <a:bodyPr/>
                    <a:lstStyle/>
                    <a:p>
                      <a:r>
                        <a:rPr lang="en-GB" sz="1200" dirty="0"/>
                        <a:t>National Aviation</a:t>
                      </a:r>
                    </a:p>
                  </a:txBody>
                  <a:tcPr/>
                </a:tc>
                <a:tc>
                  <a:txBody>
                    <a:bodyPr/>
                    <a:lstStyle/>
                    <a:p>
                      <a:r>
                        <a:rPr lang="en-GB" sz="1200" dirty="0"/>
                        <a:t>5.7</a:t>
                      </a:r>
                    </a:p>
                  </a:txBody>
                  <a:tcPr/>
                </a:tc>
                <a:tc>
                  <a:txBody>
                    <a:bodyPr/>
                    <a:lstStyle/>
                    <a:p>
                      <a:r>
                        <a:rPr lang="en-GB" sz="1200" dirty="0"/>
                        <a:t>0.1</a:t>
                      </a:r>
                    </a:p>
                  </a:txBody>
                  <a:tcPr/>
                </a:tc>
                <a:extLst>
                  <a:ext uri="{0D108BD9-81ED-4DB2-BD59-A6C34878D82A}">
                    <a16:rowId xmlns:a16="http://schemas.microsoft.com/office/drawing/2014/main" val="2271678998"/>
                  </a:ext>
                </a:extLst>
              </a:tr>
              <a:tr h="193850">
                <a:tc>
                  <a:txBody>
                    <a:bodyPr/>
                    <a:lstStyle/>
                    <a:p>
                      <a:r>
                        <a:rPr lang="en-GB" sz="1200" dirty="0"/>
                        <a:t>Maritime Shipping</a:t>
                      </a:r>
                    </a:p>
                  </a:txBody>
                  <a:tcPr/>
                </a:tc>
                <a:tc>
                  <a:txBody>
                    <a:bodyPr/>
                    <a:lstStyle/>
                    <a:p>
                      <a:r>
                        <a:rPr lang="en-GB" sz="1200" dirty="0"/>
                        <a:t>1535.2</a:t>
                      </a:r>
                    </a:p>
                  </a:txBody>
                  <a:tcPr/>
                </a:tc>
                <a:tc>
                  <a:txBody>
                    <a:bodyPr/>
                    <a:lstStyle/>
                    <a:p>
                      <a:r>
                        <a:rPr lang="en-GB" sz="1200" dirty="0"/>
                        <a:t>26.8</a:t>
                      </a:r>
                    </a:p>
                  </a:txBody>
                  <a:tcPr/>
                </a:tc>
                <a:extLst>
                  <a:ext uri="{0D108BD9-81ED-4DB2-BD59-A6C34878D82A}">
                    <a16:rowId xmlns:a16="http://schemas.microsoft.com/office/drawing/2014/main" val="1454554147"/>
                  </a:ext>
                </a:extLst>
              </a:tr>
            </a:tbl>
          </a:graphicData>
        </a:graphic>
      </p:graphicFrame>
      <p:graphicFrame>
        <p:nvGraphicFramePr>
          <p:cNvPr id="5" name="Table 4">
            <a:extLst>
              <a:ext uri="{FF2B5EF4-FFF2-40B4-BE49-F238E27FC236}">
                <a16:creationId xmlns:a16="http://schemas.microsoft.com/office/drawing/2014/main" id="{B6A6FEF3-43CE-F727-04F7-C87E4F42E1BA}"/>
              </a:ext>
            </a:extLst>
          </p:cNvPr>
          <p:cNvGraphicFramePr>
            <a:graphicFrameLocks noGrp="1"/>
          </p:cNvGraphicFramePr>
          <p:nvPr/>
        </p:nvGraphicFramePr>
        <p:xfrm>
          <a:off x="298524" y="5188124"/>
          <a:ext cx="5153745" cy="1005840"/>
        </p:xfrm>
        <a:graphic>
          <a:graphicData uri="http://schemas.openxmlformats.org/drawingml/2006/table">
            <a:tbl>
              <a:tblPr firstRow="1" bandRow="1">
                <a:tableStyleId>{B8DA472E-C0B5-4FAA-A71B-45BBE6C39A2A}</a:tableStyleId>
              </a:tblPr>
              <a:tblGrid>
                <a:gridCol w="2665233">
                  <a:extLst>
                    <a:ext uri="{9D8B030D-6E8A-4147-A177-3AD203B41FA5}">
                      <a16:colId xmlns:a16="http://schemas.microsoft.com/office/drawing/2014/main" val="3014415732"/>
                    </a:ext>
                  </a:extLst>
                </a:gridCol>
                <a:gridCol w="1288473">
                  <a:extLst>
                    <a:ext uri="{9D8B030D-6E8A-4147-A177-3AD203B41FA5}">
                      <a16:colId xmlns:a16="http://schemas.microsoft.com/office/drawing/2014/main" val="4038952654"/>
                    </a:ext>
                  </a:extLst>
                </a:gridCol>
                <a:gridCol w="1200039">
                  <a:extLst>
                    <a:ext uri="{9D8B030D-6E8A-4147-A177-3AD203B41FA5}">
                      <a16:colId xmlns:a16="http://schemas.microsoft.com/office/drawing/2014/main" val="3331504135"/>
                    </a:ext>
                  </a:extLst>
                </a:gridCol>
              </a:tblGrid>
              <a:tr h="0">
                <a:tc>
                  <a:txBody>
                    <a:bodyPr/>
                    <a:lstStyle/>
                    <a:p>
                      <a:r>
                        <a:rPr lang="en-GB" sz="1200" dirty="0"/>
                        <a:t>International Cargo Traffic</a:t>
                      </a:r>
                    </a:p>
                  </a:txBody>
                  <a:tcPr/>
                </a:tc>
                <a:tc>
                  <a:txBody>
                    <a:bodyPr/>
                    <a:lstStyle/>
                    <a:p>
                      <a:r>
                        <a:rPr lang="en-GB" sz="1200" dirty="0"/>
                        <a:t>Million t-km</a:t>
                      </a:r>
                    </a:p>
                  </a:txBody>
                  <a:tcPr/>
                </a:tc>
                <a:tc>
                  <a:txBody>
                    <a:bodyPr/>
                    <a:lstStyle/>
                    <a:p>
                      <a:r>
                        <a:rPr lang="en-GB" sz="1200" dirty="0"/>
                        <a:t>Participation, %</a:t>
                      </a:r>
                    </a:p>
                  </a:txBody>
                  <a:tcPr/>
                </a:tc>
                <a:extLst>
                  <a:ext uri="{0D108BD9-81ED-4DB2-BD59-A6C34878D82A}">
                    <a16:rowId xmlns:a16="http://schemas.microsoft.com/office/drawing/2014/main" val="2835852503"/>
                  </a:ext>
                </a:extLst>
              </a:tr>
              <a:tr h="193850">
                <a:tc>
                  <a:txBody>
                    <a:bodyPr/>
                    <a:lstStyle/>
                    <a:p>
                      <a:r>
                        <a:rPr lang="en-GB" sz="1200" dirty="0"/>
                        <a:t>International Aviation</a:t>
                      </a:r>
                    </a:p>
                  </a:txBody>
                  <a:tcPr/>
                </a:tc>
                <a:tc>
                  <a:txBody>
                    <a:bodyPr/>
                    <a:lstStyle/>
                    <a:p>
                      <a:r>
                        <a:rPr lang="en-GB" sz="1200" dirty="0"/>
                        <a:t>27</a:t>
                      </a:r>
                    </a:p>
                  </a:txBody>
                  <a:tcPr/>
                </a:tc>
                <a:tc>
                  <a:txBody>
                    <a:bodyPr/>
                    <a:lstStyle/>
                    <a:p>
                      <a:r>
                        <a:rPr lang="en-GB" sz="1200" dirty="0"/>
                        <a:t>1.1</a:t>
                      </a:r>
                    </a:p>
                  </a:txBody>
                  <a:tcPr/>
                </a:tc>
                <a:extLst>
                  <a:ext uri="{0D108BD9-81ED-4DB2-BD59-A6C34878D82A}">
                    <a16:rowId xmlns:a16="http://schemas.microsoft.com/office/drawing/2014/main" val="1504957290"/>
                  </a:ext>
                </a:extLst>
              </a:tr>
              <a:tr h="193850">
                <a:tc>
                  <a:txBody>
                    <a:bodyPr/>
                    <a:lstStyle/>
                    <a:p>
                      <a:r>
                        <a:rPr lang="en-GB" sz="1200" dirty="0"/>
                        <a:t>International Shipping</a:t>
                      </a:r>
                    </a:p>
                  </a:txBody>
                  <a:tcPr/>
                </a:tc>
                <a:tc>
                  <a:txBody>
                    <a:bodyPr/>
                    <a:lstStyle/>
                    <a:p>
                      <a:r>
                        <a:rPr lang="en-GB" sz="1200" dirty="0"/>
                        <a:t>2487.6</a:t>
                      </a:r>
                    </a:p>
                  </a:txBody>
                  <a:tcPr/>
                </a:tc>
                <a:tc>
                  <a:txBody>
                    <a:bodyPr/>
                    <a:lstStyle/>
                    <a:p>
                      <a:r>
                        <a:rPr lang="en-GB" sz="1200" dirty="0"/>
                        <a:t>98.9</a:t>
                      </a:r>
                    </a:p>
                  </a:txBody>
                  <a:tcPr/>
                </a:tc>
                <a:extLst>
                  <a:ext uri="{0D108BD9-81ED-4DB2-BD59-A6C34878D82A}">
                    <a16:rowId xmlns:a16="http://schemas.microsoft.com/office/drawing/2014/main" val="2271403209"/>
                  </a:ext>
                </a:extLst>
              </a:tr>
            </a:tbl>
          </a:graphicData>
        </a:graphic>
      </p:graphicFrame>
    </p:spTree>
    <p:extLst>
      <p:ext uri="{BB962C8B-B14F-4D97-AF65-F5344CB8AC3E}">
        <p14:creationId xmlns:p14="http://schemas.microsoft.com/office/powerpoint/2010/main" val="382251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971"/>
            <a:ext cx="10904538" cy="1135063"/>
          </a:xfrm>
        </p:spPr>
        <p:txBody>
          <a:bodyPr vert="horz" lIns="91440" tIns="45720" rIns="91440" bIns="45720" rtlCol="0" anchor="ctr">
            <a:noAutofit/>
          </a:bodyPr>
          <a:lstStyle/>
          <a:p>
            <a:r>
              <a:rPr lang="en-GB" sz="4800" b="1"/>
              <a:t>Energy Intensity, energy/100 t-km</a:t>
            </a:r>
          </a:p>
        </p:txBody>
      </p:sp>
      <p:sp>
        <p:nvSpPr>
          <p:cNvPr id="28" name="Arrow: Down 27">
            <a:extLst>
              <a:ext uri="{FF2B5EF4-FFF2-40B4-BE49-F238E27FC236}">
                <a16:creationId xmlns:a16="http://schemas.microsoft.com/office/drawing/2014/main" id="{5501180C-1D5D-4902-8BFE-A1852D151A64}"/>
              </a:ext>
            </a:extLst>
          </p:cNvPr>
          <p:cNvSpPr/>
          <p:nvPr/>
        </p:nvSpPr>
        <p:spPr>
          <a:xfrm>
            <a:off x="563775" y="3167992"/>
            <a:ext cx="252942" cy="436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C3178F60-37A2-4C3A-AFB1-E0EAEFCCF4DF}"/>
              </a:ext>
            </a:extLst>
          </p:cNvPr>
          <p:cNvSpPr txBox="1"/>
          <p:nvPr/>
        </p:nvSpPr>
        <p:spPr>
          <a:xfrm>
            <a:off x="886800" y="3194979"/>
            <a:ext cx="3198311" cy="307777"/>
          </a:xfrm>
          <a:prstGeom prst="rect">
            <a:avLst/>
          </a:prstGeom>
          <a:noFill/>
        </p:spPr>
        <p:txBody>
          <a:bodyPr wrap="none" rtlCol="0">
            <a:spAutoFit/>
          </a:bodyPr>
          <a:lstStyle/>
          <a:p>
            <a:r>
              <a:rPr lang="en-GB" dirty="0"/>
              <a:t>Convert to the units used in the model</a:t>
            </a:r>
          </a:p>
        </p:txBody>
      </p:sp>
      <p:sp>
        <p:nvSpPr>
          <p:cNvPr id="24" name="TextBox 23">
            <a:extLst>
              <a:ext uri="{FF2B5EF4-FFF2-40B4-BE49-F238E27FC236}">
                <a16:creationId xmlns:a16="http://schemas.microsoft.com/office/drawing/2014/main" id="{AA52007F-DFDF-450E-9662-327CC3EF8787}"/>
              </a:ext>
            </a:extLst>
          </p:cNvPr>
          <p:cNvSpPr txBox="1"/>
          <p:nvPr/>
        </p:nvSpPr>
        <p:spPr>
          <a:xfrm>
            <a:off x="313202" y="1182765"/>
            <a:ext cx="5495006" cy="338554"/>
          </a:xfrm>
          <a:prstGeom prst="rect">
            <a:avLst/>
          </a:prstGeom>
          <a:noFill/>
        </p:spPr>
        <p:txBody>
          <a:bodyPr wrap="square" rtlCol="0">
            <a:spAutoFit/>
          </a:bodyPr>
          <a:lstStyle/>
          <a:p>
            <a:r>
              <a:rPr lang="en-GB" sz="1600" i="1" dirty="0"/>
              <a:t>Original</a:t>
            </a:r>
            <a:r>
              <a:rPr lang="es-419" sz="1600" i="1" dirty="0"/>
              <a:t> </a:t>
            </a:r>
            <a:r>
              <a:rPr lang="en-GB" sz="1600" i="1" dirty="0"/>
              <a:t>Units</a:t>
            </a:r>
          </a:p>
        </p:txBody>
      </p:sp>
      <p:graphicFrame>
        <p:nvGraphicFramePr>
          <p:cNvPr id="3" name="Table 2">
            <a:extLst>
              <a:ext uri="{FF2B5EF4-FFF2-40B4-BE49-F238E27FC236}">
                <a16:creationId xmlns:a16="http://schemas.microsoft.com/office/drawing/2014/main" id="{03E2BBF1-D000-D600-FC13-52B19A0B62D9}"/>
              </a:ext>
            </a:extLst>
          </p:cNvPr>
          <p:cNvGraphicFramePr>
            <a:graphicFrameLocks noGrp="1"/>
          </p:cNvGraphicFramePr>
          <p:nvPr/>
        </p:nvGraphicFramePr>
        <p:xfrm>
          <a:off x="313201" y="1820741"/>
          <a:ext cx="4828640" cy="1097280"/>
        </p:xfrm>
        <a:graphic>
          <a:graphicData uri="http://schemas.openxmlformats.org/drawingml/2006/table">
            <a:tbl>
              <a:tblPr firstRow="1" bandRow="1">
                <a:tableStyleId>{B8DA472E-C0B5-4FAA-A71B-45BBE6C39A2A}</a:tableStyleId>
              </a:tblPr>
              <a:tblGrid>
                <a:gridCol w="1207160">
                  <a:extLst>
                    <a:ext uri="{9D8B030D-6E8A-4147-A177-3AD203B41FA5}">
                      <a16:colId xmlns:a16="http://schemas.microsoft.com/office/drawing/2014/main" val="1817186618"/>
                    </a:ext>
                  </a:extLst>
                </a:gridCol>
                <a:gridCol w="1207160">
                  <a:extLst>
                    <a:ext uri="{9D8B030D-6E8A-4147-A177-3AD203B41FA5}">
                      <a16:colId xmlns:a16="http://schemas.microsoft.com/office/drawing/2014/main" val="2476374593"/>
                    </a:ext>
                  </a:extLst>
                </a:gridCol>
                <a:gridCol w="1207160">
                  <a:extLst>
                    <a:ext uri="{9D8B030D-6E8A-4147-A177-3AD203B41FA5}">
                      <a16:colId xmlns:a16="http://schemas.microsoft.com/office/drawing/2014/main" val="3680177286"/>
                    </a:ext>
                  </a:extLst>
                </a:gridCol>
                <a:gridCol w="1207160">
                  <a:extLst>
                    <a:ext uri="{9D8B030D-6E8A-4147-A177-3AD203B41FA5}">
                      <a16:colId xmlns:a16="http://schemas.microsoft.com/office/drawing/2014/main" val="176932473"/>
                    </a:ext>
                  </a:extLst>
                </a:gridCol>
              </a:tblGrid>
              <a:tr h="205365">
                <a:tc>
                  <a:txBody>
                    <a:bodyPr/>
                    <a:lstStyle/>
                    <a:p>
                      <a:r>
                        <a:rPr lang="en-GB" sz="1200" dirty="0"/>
                        <a:t>Mode</a:t>
                      </a:r>
                    </a:p>
                  </a:txBody>
                  <a:tcPr/>
                </a:tc>
                <a:tc>
                  <a:txBody>
                    <a:bodyPr/>
                    <a:lstStyle/>
                    <a:p>
                      <a:r>
                        <a:rPr lang="en-GB" sz="1200" dirty="0"/>
                        <a:t>Fuel</a:t>
                      </a:r>
                    </a:p>
                  </a:txBody>
                  <a:tcPr/>
                </a:tc>
                <a:tc>
                  <a:txBody>
                    <a:bodyPr/>
                    <a:lstStyle/>
                    <a:p>
                      <a:r>
                        <a:rPr lang="en-GB" sz="1200" dirty="0"/>
                        <a:t>Unit</a:t>
                      </a:r>
                    </a:p>
                  </a:txBody>
                  <a:tcPr/>
                </a:tc>
                <a:tc>
                  <a:txBody>
                    <a:bodyPr/>
                    <a:lstStyle/>
                    <a:p>
                      <a:r>
                        <a:rPr lang="en-GB" sz="1200" dirty="0"/>
                        <a:t>Value</a:t>
                      </a:r>
                    </a:p>
                  </a:txBody>
                  <a:tcPr/>
                </a:tc>
                <a:extLst>
                  <a:ext uri="{0D108BD9-81ED-4DB2-BD59-A6C34878D82A}">
                    <a16:rowId xmlns:a16="http://schemas.microsoft.com/office/drawing/2014/main" val="1043342361"/>
                  </a:ext>
                </a:extLst>
              </a:tr>
              <a:tr h="205365">
                <a:tc>
                  <a:txBody>
                    <a:bodyPr/>
                    <a:lstStyle/>
                    <a:p>
                      <a:r>
                        <a:rPr lang="en-GB" sz="1200" dirty="0"/>
                        <a:t>Train</a:t>
                      </a:r>
                    </a:p>
                  </a:txBody>
                  <a:tcPr/>
                </a:tc>
                <a:tc>
                  <a:txBody>
                    <a:bodyPr/>
                    <a:lstStyle/>
                    <a:p>
                      <a:r>
                        <a:rPr lang="en-GB" sz="1200" dirty="0"/>
                        <a:t>Diesel</a:t>
                      </a:r>
                    </a:p>
                  </a:txBody>
                  <a:tcPr/>
                </a:tc>
                <a:tc>
                  <a:txBody>
                    <a:bodyPr/>
                    <a:lstStyle/>
                    <a:p>
                      <a:r>
                        <a:rPr lang="en-GB" sz="1200" dirty="0"/>
                        <a:t>Ton/</a:t>
                      </a:r>
                      <a:r>
                        <a:rPr lang="en-GB" sz="1200" dirty="0" err="1"/>
                        <a:t>MMt</a:t>
                      </a:r>
                      <a:r>
                        <a:rPr lang="en-GB" sz="1200" dirty="0"/>
                        <a:t>-km</a:t>
                      </a:r>
                    </a:p>
                  </a:txBody>
                  <a:tcPr/>
                </a:tc>
                <a:tc>
                  <a:txBody>
                    <a:bodyPr/>
                    <a:lstStyle/>
                    <a:p>
                      <a:r>
                        <a:rPr lang="en-GB" sz="1200" dirty="0"/>
                        <a:t>11.5</a:t>
                      </a:r>
                    </a:p>
                  </a:txBody>
                  <a:tcPr/>
                </a:tc>
                <a:extLst>
                  <a:ext uri="{0D108BD9-81ED-4DB2-BD59-A6C34878D82A}">
                    <a16:rowId xmlns:a16="http://schemas.microsoft.com/office/drawing/2014/main" val="293644343"/>
                  </a:ext>
                </a:extLst>
              </a:tr>
              <a:tr h="205365">
                <a:tc>
                  <a:txBody>
                    <a:bodyPr/>
                    <a:lstStyle/>
                    <a:p>
                      <a:r>
                        <a:rPr lang="en-GB" sz="1200" dirty="0"/>
                        <a:t>Truck</a:t>
                      </a:r>
                    </a:p>
                  </a:txBody>
                  <a:tcPr/>
                </a:tc>
                <a:tc>
                  <a:txBody>
                    <a:bodyPr/>
                    <a:lstStyle/>
                    <a:p>
                      <a:r>
                        <a:rPr lang="en-GB" sz="1200" dirty="0"/>
                        <a:t>Diesel</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t>Ton/</a:t>
                      </a:r>
                      <a:r>
                        <a:rPr lang="en-GB" sz="1200" dirty="0" err="1"/>
                        <a:t>MMt</a:t>
                      </a:r>
                      <a:r>
                        <a:rPr lang="en-GB" sz="1200" dirty="0"/>
                        <a:t>-km</a:t>
                      </a:r>
                    </a:p>
                  </a:txBody>
                  <a:tcPr/>
                </a:tc>
                <a:tc>
                  <a:txBody>
                    <a:bodyPr/>
                    <a:lstStyle/>
                    <a:p>
                      <a:r>
                        <a:rPr lang="en-GB" sz="1200" dirty="0"/>
                        <a:t>40</a:t>
                      </a:r>
                    </a:p>
                  </a:txBody>
                  <a:tcPr/>
                </a:tc>
                <a:extLst>
                  <a:ext uri="{0D108BD9-81ED-4DB2-BD59-A6C34878D82A}">
                    <a16:rowId xmlns:a16="http://schemas.microsoft.com/office/drawing/2014/main" val="2378410956"/>
                  </a:ext>
                </a:extLst>
              </a:tr>
              <a:tr h="205365">
                <a:tc>
                  <a:txBody>
                    <a:bodyPr/>
                    <a:lstStyle/>
                    <a:p>
                      <a:r>
                        <a:rPr lang="en-GB" sz="1200" dirty="0"/>
                        <a:t>Boat</a:t>
                      </a:r>
                    </a:p>
                  </a:txBody>
                  <a:tcPr/>
                </a:tc>
                <a:tc>
                  <a:txBody>
                    <a:bodyPr/>
                    <a:lstStyle/>
                    <a:p>
                      <a:r>
                        <a:rPr lang="en-GB" sz="1200" dirty="0"/>
                        <a:t>Diesel</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t>Ton/</a:t>
                      </a:r>
                      <a:r>
                        <a:rPr lang="en-GB" sz="1200" dirty="0" err="1"/>
                        <a:t>MMt</a:t>
                      </a:r>
                      <a:r>
                        <a:rPr lang="en-GB" sz="1200" dirty="0"/>
                        <a:t>-km</a:t>
                      </a:r>
                    </a:p>
                  </a:txBody>
                  <a:tcPr/>
                </a:tc>
                <a:tc>
                  <a:txBody>
                    <a:bodyPr/>
                    <a:lstStyle/>
                    <a:p>
                      <a:r>
                        <a:rPr lang="en-GB" sz="1200" dirty="0"/>
                        <a:t>30</a:t>
                      </a:r>
                    </a:p>
                  </a:txBody>
                  <a:tcPr/>
                </a:tc>
                <a:extLst>
                  <a:ext uri="{0D108BD9-81ED-4DB2-BD59-A6C34878D82A}">
                    <a16:rowId xmlns:a16="http://schemas.microsoft.com/office/drawing/2014/main" val="3835277732"/>
                  </a:ext>
                </a:extLst>
              </a:tr>
            </a:tbl>
          </a:graphicData>
        </a:graphic>
      </p:graphicFrame>
      <p:graphicFrame>
        <p:nvGraphicFramePr>
          <p:cNvPr id="4" name="Table 3">
            <a:extLst>
              <a:ext uri="{FF2B5EF4-FFF2-40B4-BE49-F238E27FC236}">
                <a16:creationId xmlns:a16="http://schemas.microsoft.com/office/drawing/2014/main" id="{30C0787A-972C-52BE-5601-6901001187CF}"/>
              </a:ext>
            </a:extLst>
          </p:cNvPr>
          <p:cNvGraphicFramePr>
            <a:graphicFrameLocks noGrp="1"/>
          </p:cNvGraphicFramePr>
          <p:nvPr/>
        </p:nvGraphicFramePr>
        <p:xfrm>
          <a:off x="313201" y="3838428"/>
          <a:ext cx="4828640" cy="1097280"/>
        </p:xfrm>
        <a:graphic>
          <a:graphicData uri="http://schemas.openxmlformats.org/drawingml/2006/table">
            <a:tbl>
              <a:tblPr firstRow="1" bandRow="1">
                <a:tableStyleId>{B8DA472E-C0B5-4FAA-A71B-45BBE6C39A2A}</a:tableStyleId>
              </a:tblPr>
              <a:tblGrid>
                <a:gridCol w="1207160">
                  <a:extLst>
                    <a:ext uri="{9D8B030D-6E8A-4147-A177-3AD203B41FA5}">
                      <a16:colId xmlns:a16="http://schemas.microsoft.com/office/drawing/2014/main" val="1817186618"/>
                    </a:ext>
                  </a:extLst>
                </a:gridCol>
                <a:gridCol w="1207160">
                  <a:extLst>
                    <a:ext uri="{9D8B030D-6E8A-4147-A177-3AD203B41FA5}">
                      <a16:colId xmlns:a16="http://schemas.microsoft.com/office/drawing/2014/main" val="2476374593"/>
                    </a:ext>
                  </a:extLst>
                </a:gridCol>
                <a:gridCol w="1178270">
                  <a:extLst>
                    <a:ext uri="{9D8B030D-6E8A-4147-A177-3AD203B41FA5}">
                      <a16:colId xmlns:a16="http://schemas.microsoft.com/office/drawing/2014/main" val="3680177286"/>
                    </a:ext>
                  </a:extLst>
                </a:gridCol>
                <a:gridCol w="1236050">
                  <a:extLst>
                    <a:ext uri="{9D8B030D-6E8A-4147-A177-3AD203B41FA5}">
                      <a16:colId xmlns:a16="http://schemas.microsoft.com/office/drawing/2014/main" val="176932473"/>
                    </a:ext>
                  </a:extLst>
                </a:gridCol>
              </a:tblGrid>
              <a:tr h="134007">
                <a:tc>
                  <a:txBody>
                    <a:bodyPr/>
                    <a:lstStyle/>
                    <a:p>
                      <a:r>
                        <a:rPr lang="en-GB" sz="1200" dirty="0"/>
                        <a:t>Mode</a:t>
                      </a:r>
                    </a:p>
                  </a:txBody>
                  <a:tcPr/>
                </a:tc>
                <a:tc>
                  <a:txBody>
                    <a:bodyPr/>
                    <a:lstStyle/>
                    <a:p>
                      <a:r>
                        <a:rPr lang="en-GB" sz="1200" dirty="0"/>
                        <a:t>Fuel</a:t>
                      </a:r>
                    </a:p>
                  </a:txBody>
                  <a:tcPr/>
                </a:tc>
                <a:tc>
                  <a:txBody>
                    <a:bodyPr/>
                    <a:lstStyle/>
                    <a:p>
                      <a:r>
                        <a:rPr lang="en-GB" sz="1200" dirty="0"/>
                        <a:t>Unit</a:t>
                      </a:r>
                    </a:p>
                  </a:txBody>
                  <a:tcPr/>
                </a:tc>
                <a:tc>
                  <a:txBody>
                    <a:bodyPr/>
                    <a:lstStyle/>
                    <a:p>
                      <a:r>
                        <a:rPr lang="en-GB" sz="1200" dirty="0"/>
                        <a:t>Value</a:t>
                      </a:r>
                    </a:p>
                  </a:txBody>
                  <a:tcPr/>
                </a:tc>
                <a:extLst>
                  <a:ext uri="{0D108BD9-81ED-4DB2-BD59-A6C34878D82A}">
                    <a16:rowId xmlns:a16="http://schemas.microsoft.com/office/drawing/2014/main" val="1043342361"/>
                  </a:ext>
                </a:extLst>
              </a:tr>
              <a:tr h="134007">
                <a:tc>
                  <a:txBody>
                    <a:bodyPr/>
                    <a:lstStyle/>
                    <a:p>
                      <a:r>
                        <a:rPr lang="en-GB" sz="1200" dirty="0"/>
                        <a:t>Train</a:t>
                      </a:r>
                    </a:p>
                  </a:txBody>
                  <a:tcPr/>
                </a:tc>
                <a:tc>
                  <a:txBody>
                    <a:bodyPr/>
                    <a:lstStyle/>
                    <a:p>
                      <a:r>
                        <a:rPr lang="en-GB" sz="1200" dirty="0"/>
                        <a:t>Diesel</a:t>
                      </a:r>
                    </a:p>
                  </a:txBody>
                  <a:tcPr/>
                </a:tc>
                <a:tc>
                  <a:txBody>
                    <a:bodyPr/>
                    <a:lstStyle/>
                    <a:p>
                      <a:r>
                        <a:rPr lang="en-GB" sz="1200" dirty="0"/>
                        <a:t>kWh/100 t-km</a:t>
                      </a:r>
                    </a:p>
                  </a:txBody>
                  <a:tcPr/>
                </a:tc>
                <a:tc>
                  <a:txBody>
                    <a:bodyPr/>
                    <a:lstStyle/>
                    <a:p>
                      <a:r>
                        <a:rPr lang="en-GB" sz="1200" dirty="0"/>
                        <a:t>14.22</a:t>
                      </a:r>
                    </a:p>
                  </a:txBody>
                  <a:tcPr/>
                </a:tc>
                <a:extLst>
                  <a:ext uri="{0D108BD9-81ED-4DB2-BD59-A6C34878D82A}">
                    <a16:rowId xmlns:a16="http://schemas.microsoft.com/office/drawing/2014/main" val="293644343"/>
                  </a:ext>
                </a:extLst>
              </a:tr>
              <a:tr h="134007">
                <a:tc>
                  <a:txBody>
                    <a:bodyPr/>
                    <a:lstStyle/>
                    <a:p>
                      <a:r>
                        <a:rPr lang="en-GB" sz="1200" dirty="0"/>
                        <a:t>Truck</a:t>
                      </a:r>
                    </a:p>
                  </a:txBody>
                  <a:tcPr/>
                </a:tc>
                <a:tc>
                  <a:txBody>
                    <a:bodyPr/>
                    <a:lstStyle/>
                    <a:p>
                      <a:r>
                        <a:rPr lang="en-GB" sz="1200" dirty="0"/>
                        <a:t>Diesel</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t>kWh/100 t-km</a:t>
                      </a:r>
                    </a:p>
                  </a:txBody>
                  <a:tcPr/>
                </a:tc>
                <a:tc>
                  <a:txBody>
                    <a:bodyPr/>
                    <a:lstStyle/>
                    <a:p>
                      <a:r>
                        <a:rPr lang="en-GB" sz="1200" dirty="0"/>
                        <a:t>49.47</a:t>
                      </a:r>
                    </a:p>
                  </a:txBody>
                  <a:tcPr/>
                </a:tc>
                <a:extLst>
                  <a:ext uri="{0D108BD9-81ED-4DB2-BD59-A6C34878D82A}">
                    <a16:rowId xmlns:a16="http://schemas.microsoft.com/office/drawing/2014/main" val="2378410956"/>
                  </a:ext>
                </a:extLst>
              </a:tr>
              <a:tr h="134007">
                <a:tc>
                  <a:txBody>
                    <a:bodyPr/>
                    <a:lstStyle/>
                    <a:p>
                      <a:r>
                        <a:rPr lang="en-GB" sz="1200" dirty="0"/>
                        <a:t>Boat</a:t>
                      </a:r>
                    </a:p>
                  </a:txBody>
                  <a:tcPr/>
                </a:tc>
                <a:tc>
                  <a:txBody>
                    <a:bodyPr/>
                    <a:lstStyle/>
                    <a:p>
                      <a:r>
                        <a:rPr lang="en-GB" sz="1200" dirty="0"/>
                        <a:t>Diesel</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t>kWh/100 t-km</a:t>
                      </a:r>
                    </a:p>
                  </a:txBody>
                  <a:tcPr/>
                </a:tc>
                <a:tc>
                  <a:txBody>
                    <a:bodyPr/>
                    <a:lstStyle/>
                    <a:p>
                      <a:r>
                        <a:rPr lang="en-GB" sz="1200" dirty="0"/>
                        <a:t>37.10</a:t>
                      </a:r>
                    </a:p>
                  </a:txBody>
                  <a:tcPr/>
                </a:tc>
                <a:extLst>
                  <a:ext uri="{0D108BD9-81ED-4DB2-BD59-A6C34878D82A}">
                    <a16:rowId xmlns:a16="http://schemas.microsoft.com/office/drawing/2014/main" val="3835277732"/>
                  </a:ext>
                </a:extLst>
              </a:tr>
            </a:tbl>
          </a:graphicData>
        </a:graphic>
      </p:graphicFrame>
    </p:spTree>
    <p:extLst>
      <p:ext uri="{BB962C8B-B14F-4D97-AF65-F5344CB8AC3E}">
        <p14:creationId xmlns:p14="http://schemas.microsoft.com/office/powerpoint/2010/main" val="331906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rmAutofit/>
          </a:bodyPr>
          <a:lstStyle/>
          <a:p>
            <a:r>
              <a:rPr lang="en-GB" sz="4800" b="1" dirty="0"/>
              <a:t>MAED-D</a:t>
            </a:r>
          </a:p>
        </p:txBody>
      </p:sp>
      <p:pic>
        <p:nvPicPr>
          <p:cNvPr id="4" name="Picture 3" descr="Table&#10;&#10;Description automatically generated">
            <a:extLst>
              <a:ext uri="{FF2B5EF4-FFF2-40B4-BE49-F238E27FC236}">
                <a16:creationId xmlns:a16="http://schemas.microsoft.com/office/drawing/2014/main" id="{99B5B59D-B0FD-4104-A312-7E292E509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74919"/>
            <a:ext cx="12192000" cy="4474246"/>
          </a:xfrm>
          <a:prstGeom prst="rect">
            <a:avLst/>
          </a:prstGeom>
        </p:spPr>
      </p:pic>
      <p:sp>
        <p:nvSpPr>
          <p:cNvPr id="13" name="Speech Bubble: Oval 12">
            <a:extLst>
              <a:ext uri="{FF2B5EF4-FFF2-40B4-BE49-F238E27FC236}">
                <a16:creationId xmlns:a16="http://schemas.microsoft.com/office/drawing/2014/main" id="{85D24C2F-3523-4786-A90A-0BEF3EB44A8C}"/>
              </a:ext>
            </a:extLst>
          </p:cNvPr>
          <p:cNvSpPr/>
          <p:nvPr/>
        </p:nvSpPr>
        <p:spPr>
          <a:xfrm>
            <a:off x="2178091" y="948035"/>
            <a:ext cx="3541095" cy="572657"/>
          </a:xfrm>
          <a:prstGeom prst="wedgeEllipseCallout">
            <a:avLst>
              <a:gd name="adj1" fmla="val -39922"/>
              <a:gd name="adj2" fmla="val 1473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Activity of Freight Transport</a:t>
            </a:r>
          </a:p>
        </p:txBody>
      </p:sp>
      <p:sp>
        <p:nvSpPr>
          <p:cNvPr id="15" name="Speech Bubble: Oval 14">
            <a:extLst>
              <a:ext uri="{FF2B5EF4-FFF2-40B4-BE49-F238E27FC236}">
                <a16:creationId xmlns:a16="http://schemas.microsoft.com/office/drawing/2014/main" id="{910F86A8-4B22-4D44-91E6-E0C048CEB840}"/>
              </a:ext>
            </a:extLst>
          </p:cNvPr>
          <p:cNvSpPr/>
          <p:nvPr/>
        </p:nvSpPr>
        <p:spPr>
          <a:xfrm>
            <a:off x="4671607" y="5802692"/>
            <a:ext cx="5309655" cy="572657"/>
          </a:xfrm>
          <a:prstGeom prst="wedgeEllipseCallout">
            <a:avLst>
              <a:gd name="adj1" fmla="val -88620"/>
              <a:gd name="adj2" fmla="val -6109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lumMod val="75000"/>
                  </a:schemeClr>
                </a:solidFill>
              </a:rPr>
              <a:t>Only define the base value if there is no sectoral activity data</a:t>
            </a:r>
          </a:p>
        </p:txBody>
      </p:sp>
    </p:spTree>
    <p:extLst>
      <p:ext uri="{BB962C8B-B14F-4D97-AF65-F5344CB8AC3E}">
        <p14:creationId xmlns:p14="http://schemas.microsoft.com/office/powerpoint/2010/main" val="58868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Rectangle 3">
            <a:extLst>
              <a:ext uri="{FF2B5EF4-FFF2-40B4-BE49-F238E27FC236}">
                <a16:creationId xmlns:a16="http://schemas.microsoft.com/office/drawing/2014/main" id="{337CB21E-E4A3-4DCC-A422-534220BB2ADE}"/>
              </a:ext>
            </a:extLst>
          </p:cNvPr>
          <p:cNvGraphicFramePr>
            <a:graphicFrameLocks noGrp="1"/>
          </p:cNvGraphicFramePr>
          <p:nvPr>
            <p:ph idx="1"/>
          </p:nvPr>
        </p:nvGraphicFramePr>
        <p:xfrm>
          <a:off x="4803881" y="1163480"/>
          <a:ext cx="6815667" cy="448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Blurred micro image of a street traffic">
            <a:extLst>
              <a:ext uri="{FF2B5EF4-FFF2-40B4-BE49-F238E27FC236}">
                <a16:creationId xmlns:a16="http://schemas.microsoft.com/office/drawing/2014/main" id="{CC5249BB-2E1B-4E8C-B6B5-B7D5AC1598F2}"/>
              </a:ext>
            </a:extLst>
          </p:cNvPr>
          <p:cNvPicPr>
            <a:picLocks noChangeAspect="1"/>
          </p:cNvPicPr>
          <p:nvPr/>
        </p:nvPicPr>
        <p:blipFill>
          <a:blip r:embed="rId8" cstate="print">
            <a:alphaModFix amt="70000"/>
            <a:extLst>
              <a:ext uri="{28A0092B-C50C-407E-A947-70E740481C1C}">
                <a14:useLocalDpi xmlns:a14="http://schemas.microsoft.com/office/drawing/2010/main" val="0"/>
              </a:ext>
            </a:extLst>
          </a:blip>
          <a:stretch>
            <a:fillRect/>
          </a:stretch>
        </p:blipFill>
        <p:spPr>
          <a:xfrm>
            <a:off x="212306" y="2033876"/>
            <a:ext cx="4185372" cy="2790248"/>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a16="http://schemas.microsoft.com/office/drawing/2014/main" id="{12B6C56B-F645-268A-499C-40ED6B79B4B5}"/>
              </a:ext>
            </a:extLst>
          </p:cNvPr>
          <p:cNvSpPr txBox="1">
            <a:spLocks/>
          </p:cNvSpPr>
          <p:nvPr/>
        </p:nvSpPr>
        <p:spPr>
          <a:xfrm>
            <a:off x="0" y="0"/>
            <a:ext cx="10904538" cy="1135063"/>
          </a:xfrm>
          <a:prstGeom prst="rect">
            <a:avLst/>
          </a:prstGeom>
          <a:noFill/>
          <a:ln>
            <a:noFill/>
          </a:ln>
        </p:spPr>
        <p:txBody>
          <a:bodyPr spcFirstLastPara="1" vert="horz" wrap="square" lIns="91440" tIns="45720" rIns="91440" bIns="4572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Helvetica Neue"/>
              <a:buNone/>
              <a:defRPr sz="40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5400" dirty="0"/>
              <a:t>Transport</a:t>
            </a:r>
          </a:p>
        </p:txBody>
      </p:sp>
    </p:spTree>
    <p:extLst>
      <p:ext uri="{BB962C8B-B14F-4D97-AF65-F5344CB8AC3E}">
        <p14:creationId xmlns:p14="http://schemas.microsoft.com/office/powerpoint/2010/main" val="4041227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rmAutofit/>
          </a:bodyPr>
          <a:lstStyle/>
          <a:p>
            <a:r>
              <a:rPr lang="es-419" sz="5400" b="1" dirty="0"/>
              <a:t>MAED-D</a:t>
            </a:r>
            <a:endParaRPr lang="en-GB" sz="5400" b="1" dirty="0"/>
          </a:p>
        </p:txBody>
      </p:sp>
      <p:pic>
        <p:nvPicPr>
          <p:cNvPr id="5" name="Picture 4" descr="Table&#10;&#10;Description automatically generated">
            <a:extLst>
              <a:ext uri="{FF2B5EF4-FFF2-40B4-BE49-F238E27FC236}">
                <a16:creationId xmlns:a16="http://schemas.microsoft.com/office/drawing/2014/main" id="{B4A78042-E384-4CE2-BD1F-EA80B9425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44451"/>
            <a:ext cx="12192000" cy="2569097"/>
          </a:xfrm>
          <a:prstGeom prst="rect">
            <a:avLst/>
          </a:prstGeom>
        </p:spPr>
      </p:pic>
      <p:sp>
        <p:nvSpPr>
          <p:cNvPr id="13" name="Speech Bubble: Oval 12">
            <a:extLst>
              <a:ext uri="{FF2B5EF4-FFF2-40B4-BE49-F238E27FC236}">
                <a16:creationId xmlns:a16="http://schemas.microsoft.com/office/drawing/2014/main" id="{85D24C2F-3523-4786-A90A-0BEF3EB44A8C}"/>
              </a:ext>
            </a:extLst>
          </p:cNvPr>
          <p:cNvSpPr/>
          <p:nvPr/>
        </p:nvSpPr>
        <p:spPr>
          <a:xfrm>
            <a:off x="2554905" y="1693214"/>
            <a:ext cx="3541095" cy="572657"/>
          </a:xfrm>
          <a:prstGeom prst="wedgeEllipseCallout">
            <a:avLst>
              <a:gd name="adj1" fmla="val -39922"/>
              <a:gd name="adj2" fmla="val 1455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Modal split of freight transport</a:t>
            </a:r>
          </a:p>
        </p:txBody>
      </p:sp>
    </p:spTree>
    <p:extLst>
      <p:ext uri="{BB962C8B-B14F-4D97-AF65-F5344CB8AC3E}">
        <p14:creationId xmlns:p14="http://schemas.microsoft.com/office/powerpoint/2010/main" val="3243349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rmAutofit/>
          </a:bodyPr>
          <a:lstStyle/>
          <a:p>
            <a:r>
              <a:rPr lang="es-419" sz="5400" b="1" dirty="0"/>
              <a:t>MAED-D</a:t>
            </a:r>
            <a:endParaRPr lang="en-GB" sz="5400" b="1" dirty="0"/>
          </a:p>
        </p:txBody>
      </p:sp>
      <p:pic>
        <p:nvPicPr>
          <p:cNvPr id="4" name="Picture 3" descr="Graphical user interface, application&#10;&#10;Description automatically generated">
            <a:extLst>
              <a:ext uri="{FF2B5EF4-FFF2-40B4-BE49-F238E27FC236}">
                <a16:creationId xmlns:a16="http://schemas.microsoft.com/office/drawing/2014/main" id="{2EE51620-AF7D-4E2D-9234-F2E41EFC7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8585"/>
            <a:ext cx="12192000" cy="2680829"/>
          </a:xfrm>
          <a:prstGeom prst="rect">
            <a:avLst/>
          </a:prstGeom>
        </p:spPr>
      </p:pic>
      <p:sp>
        <p:nvSpPr>
          <p:cNvPr id="13" name="Speech Bubble: Oval 12">
            <a:extLst>
              <a:ext uri="{FF2B5EF4-FFF2-40B4-BE49-F238E27FC236}">
                <a16:creationId xmlns:a16="http://schemas.microsoft.com/office/drawing/2014/main" id="{85D24C2F-3523-4786-A90A-0BEF3EB44A8C}"/>
              </a:ext>
            </a:extLst>
          </p:cNvPr>
          <p:cNvSpPr/>
          <p:nvPr/>
        </p:nvSpPr>
        <p:spPr>
          <a:xfrm>
            <a:off x="3681984" y="1693214"/>
            <a:ext cx="3541095" cy="572657"/>
          </a:xfrm>
          <a:prstGeom prst="wedgeEllipseCallout">
            <a:avLst>
              <a:gd name="adj1" fmla="val -39922"/>
              <a:gd name="adj2" fmla="val 1455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Energy Intensities</a:t>
            </a:r>
          </a:p>
        </p:txBody>
      </p:sp>
    </p:spTree>
    <p:extLst>
      <p:ext uri="{BB962C8B-B14F-4D97-AF65-F5344CB8AC3E}">
        <p14:creationId xmlns:p14="http://schemas.microsoft.com/office/powerpoint/2010/main" val="716293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Title 1">
            <a:extLst>
              <a:ext uri="{FF2B5EF4-FFF2-40B4-BE49-F238E27FC236}">
                <a16:creationId xmlns:a16="http://schemas.microsoft.com/office/drawing/2014/main" id="{75FFE0F3-6400-D328-082C-A402D3C9FBCE}"/>
              </a:ext>
            </a:extLst>
          </p:cNvPr>
          <p:cNvSpPr>
            <a:spLocks noGrp="1"/>
          </p:cNvSpPr>
          <p:nvPr>
            <p:ph type="ctrTitle"/>
          </p:nvPr>
        </p:nvSpPr>
        <p:spPr>
          <a:xfrm>
            <a:off x="4571997" y="1673113"/>
            <a:ext cx="5512411" cy="1351604"/>
          </a:xfrm>
        </p:spPr>
        <p:txBody>
          <a:bodyPr>
            <a:normAutofit/>
          </a:bodyPr>
          <a:lstStyle/>
          <a:p>
            <a:r>
              <a:rPr lang="en-GB"/>
              <a:t>Urban Transport</a:t>
            </a:r>
          </a:p>
        </p:txBody>
      </p:sp>
    </p:spTree>
    <p:extLst>
      <p:ext uri="{BB962C8B-B14F-4D97-AF65-F5344CB8AC3E}">
        <p14:creationId xmlns:p14="http://schemas.microsoft.com/office/powerpoint/2010/main" val="84821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rmAutofit/>
          </a:bodyPr>
          <a:lstStyle/>
          <a:p>
            <a:r>
              <a:rPr lang="es-419" sz="4800" b="1" dirty="0"/>
              <a:t>Input Data</a:t>
            </a:r>
            <a:endParaRPr lang="en-GB" sz="4800" b="1" dirty="0"/>
          </a:p>
        </p:txBody>
      </p:sp>
      <p:sp>
        <p:nvSpPr>
          <p:cNvPr id="8" name="TextBox 7">
            <a:extLst>
              <a:ext uri="{FF2B5EF4-FFF2-40B4-BE49-F238E27FC236}">
                <a16:creationId xmlns:a16="http://schemas.microsoft.com/office/drawing/2014/main" id="{434955AD-64E8-4216-8744-B368BBADB087}"/>
              </a:ext>
            </a:extLst>
          </p:cNvPr>
          <p:cNvSpPr txBox="1"/>
          <p:nvPr/>
        </p:nvSpPr>
        <p:spPr>
          <a:xfrm>
            <a:off x="234657" y="1514058"/>
            <a:ext cx="11347743" cy="3108543"/>
          </a:xfrm>
          <a:prstGeom prst="rect">
            <a:avLst/>
          </a:prstGeom>
          <a:noFill/>
        </p:spPr>
        <p:txBody>
          <a:bodyPr wrap="square" rtlCol="0">
            <a:spAutoFit/>
          </a:bodyPr>
          <a:lstStyle/>
          <a:p>
            <a:pPr marL="361950" indent="-361950">
              <a:buFont typeface="Wingdings" panose="05000000000000000000" pitchFamily="2" charset="2"/>
              <a:buChar char="Ø"/>
            </a:pPr>
            <a:r>
              <a:rPr lang="en-GB" sz="2800" dirty="0">
                <a:solidFill>
                  <a:schemeClr val="accent1">
                    <a:lumMod val="50000"/>
                  </a:schemeClr>
                </a:solidFill>
              </a:rPr>
              <a:t>Average distance travelled per person per day (km/cap/day)</a:t>
            </a:r>
          </a:p>
          <a:p>
            <a:pPr marL="361950" indent="-361950">
              <a:buFont typeface="Wingdings" panose="05000000000000000000" pitchFamily="2" charset="2"/>
              <a:buChar char="Ø"/>
            </a:pPr>
            <a:endParaRPr lang="es-419" sz="2800" dirty="0">
              <a:solidFill>
                <a:schemeClr val="accent1">
                  <a:lumMod val="50000"/>
                </a:schemeClr>
              </a:solidFill>
            </a:endParaRPr>
          </a:p>
          <a:p>
            <a:pPr marL="361950" indent="-361950">
              <a:buFont typeface="Wingdings" panose="05000000000000000000" pitchFamily="2" charset="2"/>
              <a:buChar char="Ø"/>
            </a:pPr>
            <a:r>
              <a:rPr lang="en-GB" sz="2800" dirty="0">
                <a:solidFill>
                  <a:schemeClr val="accent1">
                    <a:lumMod val="50000"/>
                  </a:schemeClr>
                </a:solidFill>
              </a:rPr>
              <a:t>Load factors by mode (cap)</a:t>
            </a:r>
          </a:p>
          <a:p>
            <a:pPr marL="361950" indent="-361950">
              <a:buFont typeface="Wingdings" panose="05000000000000000000" pitchFamily="2" charset="2"/>
              <a:buChar char="Ø"/>
            </a:pPr>
            <a:endParaRPr lang="es-419" sz="2800" dirty="0">
              <a:solidFill>
                <a:schemeClr val="accent1">
                  <a:lumMod val="50000"/>
                </a:schemeClr>
              </a:solidFill>
            </a:endParaRPr>
          </a:p>
          <a:p>
            <a:pPr marL="361950" indent="-361950">
              <a:buFont typeface="Wingdings" panose="05000000000000000000" pitchFamily="2" charset="2"/>
              <a:buChar char="Ø"/>
            </a:pPr>
            <a:r>
              <a:rPr lang="en-GB" sz="2800" dirty="0">
                <a:solidFill>
                  <a:schemeClr val="accent1">
                    <a:lumMod val="50000"/>
                  </a:schemeClr>
                </a:solidFill>
              </a:rPr>
              <a:t>Share of modes of transport in total activity</a:t>
            </a:r>
          </a:p>
          <a:p>
            <a:pPr marL="361950" indent="-361950">
              <a:buFont typeface="Wingdings" panose="05000000000000000000" pitchFamily="2" charset="2"/>
              <a:buChar char="Ø"/>
            </a:pPr>
            <a:endParaRPr lang="es-419" sz="2800" dirty="0">
              <a:solidFill>
                <a:schemeClr val="accent1">
                  <a:lumMod val="50000"/>
                </a:schemeClr>
              </a:solidFill>
            </a:endParaRPr>
          </a:p>
          <a:p>
            <a:pPr marL="361950" indent="-361950">
              <a:buFont typeface="Wingdings" panose="05000000000000000000" pitchFamily="2" charset="2"/>
              <a:buChar char="Ø"/>
            </a:pPr>
            <a:r>
              <a:rPr lang="en-GB" sz="2800" dirty="0">
                <a:solidFill>
                  <a:schemeClr val="accent1">
                    <a:lumMod val="50000"/>
                  </a:schemeClr>
                </a:solidFill>
              </a:rPr>
              <a:t>Energy intensity by mode (energy/100km)</a:t>
            </a:r>
          </a:p>
        </p:txBody>
      </p:sp>
    </p:spTree>
    <p:extLst>
      <p:ext uri="{BB962C8B-B14F-4D97-AF65-F5344CB8AC3E}">
        <p14:creationId xmlns:p14="http://schemas.microsoft.com/office/powerpoint/2010/main" val="437268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1579565" cy="1135063"/>
          </a:xfrm>
        </p:spPr>
        <p:txBody>
          <a:bodyPr vert="horz" lIns="91440" tIns="45720" rIns="91440" bIns="45720" rtlCol="0" anchor="ctr">
            <a:noAutofit/>
          </a:bodyPr>
          <a:lstStyle/>
          <a:p>
            <a:r>
              <a:rPr lang="en-GB" sz="4800" b="1" dirty="0"/>
              <a:t>Distance Travelled and Load Factors</a:t>
            </a:r>
          </a:p>
        </p:txBody>
      </p:sp>
      <p:sp>
        <p:nvSpPr>
          <p:cNvPr id="8" name="TextBox 7">
            <a:extLst>
              <a:ext uri="{FF2B5EF4-FFF2-40B4-BE49-F238E27FC236}">
                <a16:creationId xmlns:a16="http://schemas.microsoft.com/office/drawing/2014/main" id="{434955AD-64E8-4216-8744-B368BBADB087}"/>
              </a:ext>
            </a:extLst>
          </p:cNvPr>
          <p:cNvSpPr txBox="1"/>
          <p:nvPr/>
        </p:nvSpPr>
        <p:spPr>
          <a:xfrm>
            <a:off x="231823" y="1359400"/>
            <a:ext cx="4967217" cy="884362"/>
          </a:xfrm>
          <a:prstGeom prst="rect">
            <a:avLst/>
          </a:prstGeom>
          <a:noFill/>
        </p:spPr>
        <p:txBody>
          <a:bodyPr wrap="square" rtlCol="0">
            <a:noAutofit/>
          </a:bodyPr>
          <a:lstStyle/>
          <a:p>
            <a:r>
              <a:rPr lang="en-GB" sz="2400" dirty="0">
                <a:solidFill>
                  <a:schemeClr val="accent1">
                    <a:lumMod val="50000"/>
                  </a:schemeClr>
                </a:solidFill>
              </a:rPr>
              <a:t>Average distance travelled per person per day (km/cap/day)</a:t>
            </a:r>
          </a:p>
        </p:txBody>
      </p:sp>
      <p:sp>
        <p:nvSpPr>
          <p:cNvPr id="9" name="TextBox 8">
            <a:extLst>
              <a:ext uri="{FF2B5EF4-FFF2-40B4-BE49-F238E27FC236}">
                <a16:creationId xmlns:a16="http://schemas.microsoft.com/office/drawing/2014/main" id="{3DD16FAA-7B3C-42D5-811B-1BFD3CDDEFCA}"/>
              </a:ext>
            </a:extLst>
          </p:cNvPr>
          <p:cNvSpPr txBox="1"/>
          <p:nvPr/>
        </p:nvSpPr>
        <p:spPr>
          <a:xfrm>
            <a:off x="242154" y="2508011"/>
            <a:ext cx="6537278" cy="461665"/>
          </a:xfrm>
          <a:prstGeom prst="rect">
            <a:avLst/>
          </a:prstGeom>
          <a:noFill/>
        </p:spPr>
        <p:txBody>
          <a:bodyPr wrap="square" rtlCol="0">
            <a:spAutoFit/>
          </a:bodyPr>
          <a:lstStyle/>
          <a:p>
            <a:r>
              <a:rPr lang="en-GB" sz="2400" dirty="0">
                <a:solidFill>
                  <a:schemeClr val="accent1">
                    <a:lumMod val="50000"/>
                  </a:schemeClr>
                </a:solidFill>
              </a:rPr>
              <a:t>Load factors by mode of transport (cap)</a:t>
            </a:r>
          </a:p>
        </p:txBody>
      </p:sp>
      <p:sp>
        <p:nvSpPr>
          <p:cNvPr id="11" name="TextBox 10">
            <a:extLst>
              <a:ext uri="{FF2B5EF4-FFF2-40B4-BE49-F238E27FC236}">
                <a16:creationId xmlns:a16="http://schemas.microsoft.com/office/drawing/2014/main" id="{AEB7DE07-FB96-489E-B4D7-BB0AD206EF3D}"/>
              </a:ext>
            </a:extLst>
          </p:cNvPr>
          <p:cNvSpPr txBox="1"/>
          <p:nvPr/>
        </p:nvSpPr>
        <p:spPr>
          <a:xfrm>
            <a:off x="6872036" y="3798584"/>
            <a:ext cx="4858490" cy="1384995"/>
          </a:xfrm>
          <a:prstGeom prst="rect">
            <a:avLst/>
          </a:prstGeom>
          <a:noFill/>
        </p:spPr>
        <p:txBody>
          <a:bodyPr wrap="square" rtlCol="0">
            <a:spAutoFit/>
          </a:bodyPr>
          <a:lstStyle/>
          <a:p>
            <a:r>
              <a:rPr lang="en-GB" i="1" dirty="0">
                <a:solidFill>
                  <a:schemeClr val="accent5">
                    <a:lumMod val="75000"/>
                  </a:schemeClr>
                </a:solidFill>
              </a:rPr>
              <a:t>Represent the average number of persons carried per mode.</a:t>
            </a:r>
          </a:p>
          <a:p>
            <a:r>
              <a:rPr lang="en-GB" i="1" dirty="0">
                <a:solidFill>
                  <a:schemeClr val="accent5">
                    <a:lumMod val="75000"/>
                  </a:schemeClr>
                </a:solidFill>
              </a:rPr>
              <a:t>For example: for buses, it is the average number of persons per trip, including peak (rush hour) and off-peak (off-peak) times; or for cars, it includes those with only the driver or at maximum capacity. </a:t>
            </a:r>
          </a:p>
        </p:txBody>
      </p:sp>
      <p:sp>
        <p:nvSpPr>
          <p:cNvPr id="4" name="Arrow: Notched Right 3">
            <a:extLst>
              <a:ext uri="{FF2B5EF4-FFF2-40B4-BE49-F238E27FC236}">
                <a16:creationId xmlns:a16="http://schemas.microsoft.com/office/drawing/2014/main" id="{7DF43068-2395-4E44-96E6-E5D0E2193B49}"/>
              </a:ext>
            </a:extLst>
          </p:cNvPr>
          <p:cNvSpPr/>
          <p:nvPr/>
        </p:nvSpPr>
        <p:spPr>
          <a:xfrm rot="10800000">
            <a:off x="5546375" y="4342623"/>
            <a:ext cx="1099249" cy="29691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195D226-8FF1-4F1B-91EB-87BC98858432}"/>
              </a:ext>
            </a:extLst>
          </p:cNvPr>
          <p:cNvSpPr txBox="1"/>
          <p:nvPr/>
        </p:nvSpPr>
        <p:spPr>
          <a:xfrm>
            <a:off x="6872036" y="1359400"/>
            <a:ext cx="4858490" cy="981757"/>
          </a:xfrm>
          <a:prstGeom prst="rect">
            <a:avLst/>
          </a:prstGeom>
          <a:noFill/>
        </p:spPr>
        <p:txBody>
          <a:bodyPr wrap="square" rtlCol="0">
            <a:noAutofit/>
          </a:bodyPr>
          <a:lstStyle/>
          <a:p>
            <a:r>
              <a:rPr lang="en-GB" i="1" dirty="0">
                <a:solidFill>
                  <a:schemeClr val="accent5">
                    <a:lumMod val="75000"/>
                  </a:schemeClr>
                </a:solidFill>
              </a:rPr>
              <a:t>Represents the average distance travelled daily by a person living in an urban area.</a:t>
            </a:r>
          </a:p>
          <a:p>
            <a:endParaRPr lang="en-GB" i="1" dirty="0">
              <a:solidFill>
                <a:schemeClr val="accent5">
                  <a:lumMod val="75000"/>
                </a:schemeClr>
              </a:solidFill>
            </a:endParaRPr>
          </a:p>
          <a:p>
            <a:r>
              <a:rPr lang="en-GB" i="1" dirty="0">
                <a:solidFill>
                  <a:schemeClr val="accent5">
                    <a:lumMod val="75000"/>
                  </a:schemeClr>
                </a:solidFill>
              </a:rPr>
              <a:t>Refers to common behaviour.</a:t>
            </a:r>
          </a:p>
        </p:txBody>
      </p:sp>
      <p:sp>
        <p:nvSpPr>
          <p:cNvPr id="19" name="Arrow: Notched Right 18">
            <a:extLst>
              <a:ext uri="{FF2B5EF4-FFF2-40B4-BE49-F238E27FC236}">
                <a16:creationId xmlns:a16="http://schemas.microsoft.com/office/drawing/2014/main" id="{85E90FC5-F0B3-492F-94C6-2CC7C2CB0875}"/>
              </a:ext>
            </a:extLst>
          </p:cNvPr>
          <p:cNvSpPr/>
          <p:nvPr/>
        </p:nvSpPr>
        <p:spPr>
          <a:xfrm rot="10800000">
            <a:off x="5546375" y="1701821"/>
            <a:ext cx="1099249" cy="29691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a:extLst>
              <a:ext uri="{FF2B5EF4-FFF2-40B4-BE49-F238E27FC236}">
                <a16:creationId xmlns:a16="http://schemas.microsoft.com/office/drawing/2014/main" id="{BD42BBB9-2C13-B558-90A8-898A6291199F}"/>
              </a:ext>
            </a:extLst>
          </p:cNvPr>
          <p:cNvGraphicFramePr>
            <a:graphicFrameLocks noGrp="1"/>
          </p:cNvGraphicFramePr>
          <p:nvPr/>
        </p:nvGraphicFramePr>
        <p:xfrm>
          <a:off x="929811" y="2993622"/>
          <a:ext cx="3928680" cy="3291840"/>
        </p:xfrm>
        <a:graphic>
          <a:graphicData uri="http://schemas.openxmlformats.org/drawingml/2006/table">
            <a:tbl>
              <a:tblPr firstRow="1" bandRow="1">
                <a:tableStyleId>{B8DA472E-C0B5-4FAA-A71B-45BBE6C39A2A}</a:tableStyleId>
              </a:tblPr>
              <a:tblGrid>
                <a:gridCol w="2154861">
                  <a:extLst>
                    <a:ext uri="{9D8B030D-6E8A-4147-A177-3AD203B41FA5}">
                      <a16:colId xmlns:a16="http://schemas.microsoft.com/office/drawing/2014/main" val="3883852046"/>
                    </a:ext>
                  </a:extLst>
                </a:gridCol>
                <a:gridCol w="1126167">
                  <a:extLst>
                    <a:ext uri="{9D8B030D-6E8A-4147-A177-3AD203B41FA5}">
                      <a16:colId xmlns:a16="http://schemas.microsoft.com/office/drawing/2014/main" val="3093161573"/>
                    </a:ext>
                  </a:extLst>
                </a:gridCol>
                <a:gridCol w="647652">
                  <a:extLst>
                    <a:ext uri="{9D8B030D-6E8A-4147-A177-3AD203B41FA5}">
                      <a16:colId xmlns:a16="http://schemas.microsoft.com/office/drawing/2014/main" val="1295316102"/>
                    </a:ext>
                  </a:extLst>
                </a:gridCol>
              </a:tblGrid>
              <a:tr h="130325">
                <a:tc>
                  <a:txBody>
                    <a:bodyPr/>
                    <a:lstStyle/>
                    <a:p>
                      <a:r>
                        <a:rPr lang="en-GB" sz="1200" dirty="0"/>
                        <a:t>Load Factors</a:t>
                      </a:r>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792149899"/>
                  </a:ext>
                </a:extLst>
              </a:tr>
              <a:tr h="130325">
                <a:tc>
                  <a:txBody>
                    <a:bodyPr/>
                    <a:lstStyle/>
                    <a:p>
                      <a:r>
                        <a:rPr lang="en-GB" sz="1200" dirty="0"/>
                        <a:t>Bus (Diesel)</a:t>
                      </a:r>
                    </a:p>
                  </a:txBody>
                  <a:tcPr/>
                </a:tc>
                <a:tc>
                  <a:txBody>
                    <a:bodyPr/>
                    <a:lstStyle/>
                    <a:p>
                      <a:r>
                        <a:rPr lang="en-GB" sz="1200" dirty="0" err="1"/>
                        <a:t>Pers</a:t>
                      </a:r>
                      <a:r>
                        <a:rPr lang="en-GB" sz="1200" dirty="0"/>
                        <a:t>/</a:t>
                      </a:r>
                      <a:r>
                        <a:rPr lang="en-GB" sz="1200" dirty="0" err="1"/>
                        <a:t>veh</a:t>
                      </a:r>
                      <a:endParaRPr lang="en-GB" sz="1200" dirty="0"/>
                    </a:p>
                  </a:txBody>
                  <a:tcPr/>
                </a:tc>
                <a:tc>
                  <a:txBody>
                    <a:bodyPr/>
                    <a:lstStyle/>
                    <a:p>
                      <a:r>
                        <a:rPr lang="en-GB" sz="1200" dirty="0"/>
                        <a:t>100</a:t>
                      </a:r>
                    </a:p>
                  </a:txBody>
                  <a:tcPr/>
                </a:tc>
                <a:extLst>
                  <a:ext uri="{0D108BD9-81ED-4DB2-BD59-A6C34878D82A}">
                    <a16:rowId xmlns:a16="http://schemas.microsoft.com/office/drawing/2014/main" val="770961815"/>
                  </a:ext>
                </a:extLst>
              </a:tr>
              <a:tr h="130325">
                <a:tc>
                  <a:txBody>
                    <a:bodyPr/>
                    <a:lstStyle/>
                    <a:p>
                      <a:r>
                        <a:rPr lang="en-GB" sz="1200" dirty="0"/>
                        <a:t>Boat/Ferry</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err="1"/>
                        <a:t>Pers</a:t>
                      </a:r>
                      <a:r>
                        <a:rPr lang="en-GB" sz="1200" dirty="0"/>
                        <a:t>/</a:t>
                      </a:r>
                      <a:r>
                        <a:rPr lang="en-GB" sz="1200" dirty="0" err="1"/>
                        <a:t>veh</a:t>
                      </a:r>
                      <a:endParaRPr lang="en-GB" sz="1200" dirty="0"/>
                    </a:p>
                  </a:txBody>
                  <a:tcPr/>
                </a:tc>
                <a:tc>
                  <a:txBody>
                    <a:bodyPr/>
                    <a:lstStyle/>
                    <a:p>
                      <a:r>
                        <a:rPr lang="en-GB" sz="1200" dirty="0"/>
                        <a:t>50</a:t>
                      </a:r>
                    </a:p>
                  </a:txBody>
                  <a:tcPr/>
                </a:tc>
                <a:extLst>
                  <a:ext uri="{0D108BD9-81ED-4DB2-BD59-A6C34878D82A}">
                    <a16:rowId xmlns:a16="http://schemas.microsoft.com/office/drawing/2014/main" val="686762925"/>
                  </a:ext>
                </a:extLst>
              </a:tr>
              <a:tr h="130325">
                <a:tc>
                  <a:txBody>
                    <a:bodyPr/>
                    <a:lstStyle/>
                    <a:p>
                      <a:r>
                        <a:rPr lang="en-GB" sz="1200" dirty="0"/>
                        <a:t>Car (Gasoline)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err="1"/>
                        <a:t>Pers</a:t>
                      </a:r>
                      <a:r>
                        <a:rPr lang="en-GB" sz="1200" dirty="0"/>
                        <a:t>/</a:t>
                      </a:r>
                      <a:r>
                        <a:rPr lang="en-GB" sz="1200" dirty="0" err="1"/>
                        <a:t>veh</a:t>
                      </a:r>
                      <a:endParaRPr lang="en-GB" sz="1200" dirty="0"/>
                    </a:p>
                  </a:txBody>
                  <a:tcPr/>
                </a:tc>
                <a:tc>
                  <a:txBody>
                    <a:bodyPr/>
                    <a:lstStyle/>
                    <a:p>
                      <a:r>
                        <a:rPr lang="en-GB" sz="1200" dirty="0"/>
                        <a:t>3</a:t>
                      </a:r>
                    </a:p>
                  </a:txBody>
                  <a:tcPr/>
                </a:tc>
                <a:extLst>
                  <a:ext uri="{0D108BD9-81ED-4DB2-BD59-A6C34878D82A}">
                    <a16:rowId xmlns:a16="http://schemas.microsoft.com/office/drawing/2014/main" val="784742543"/>
                  </a:ext>
                </a:extLst>
              </a:tr>
              <a:tr h="130325">
                <a:tc>
                  <a:txBody>
                    <a:bodyPr/>
                    <a:lstStyle/>
                    <a:p>
                      <a:r>
                        <a:rPr lang="en-GB" sz="1200" dirty="0"/>
                        <a:t>Car (Diesel)</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err="1"/>
                        <a:t>Pers</a:t>
                      </a:r>
                      <a:r>
                        <a:rPr lang="en-GB" sz="1200" dirty="0"/>
                        <a:t>/</a:t>
                      </a:r>
                      <a:r>
                        <a:rPr lang="en-GB" sz="1200" dirty="0" err="1"/>
                        <a:t>veh</a:t>
                      </a:r>
                      <a:endParaRPr lang="en-GB" sz="1200" dirty="0"/>
                    </a:p>
                  </a:txBody>
                  <a:tcPr/>
                </a:tc>
                <a:tc>
                  <a:txBody>
                    <a:bodyPr/>
                    <a:lstStyle/>
                    <a:p>
                      <a:r>
                        <a:rPr lang="en-GB" sz="1200" dirty="0"/>
                        <a:t>3</a:t>
                      </a:r>
                    </a:p>
                  </a:txBody>
                  <a:tcPr/>
                </a:tc>
                <a:extLst>
                  <a:ext uri="{0D108BD9-81ED-4DB2-BD59-A6C34878D82A}">
                    <a16:rowId xmlns:a16="http://schemas.microsoft.com/office/drawing/2014/main" val="1496408995"/>
                  </a:ext>
                </a:extLst>
              </a:tr>
              <a:tr h="130325">
                <a:tc>
                  <a:txBody>
                    <a:bodyPr/>
                    <a:lstStyle/>
                    <a:p>
                      <a:r>
                        <a:rPr lang="en-GB" sz="1200" dirty="0"/>
                        <a:t>Other Bus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err="1"/>
                        <a:t>Pers</a:t>
                      </a:r>
                      <a:r>
                        <a:rPr lang="en-GB" sz="1200" dirty="0"/>
                        <a:t>/</a:t>
                      </a:r>
                      <a:r>
                        <a:rPr lang="en-GB" sz="1200" dirty="0" err="1"/>
                        <a:t>veh</a:t>
                      </a:r>
                      <a:endParaRPr lang="en-GB" sz="1200" dirty="0"/>
                    </a:p>
                  </a:txBody>
                  <a:tcPr/>
                </a:tc>
                <a:tc>
                  <a:txBody>
                    <a:bodyPr/>
                    <a:lstStyle/>
                    <a:p>
                      <a:r>
                        <a:rPr lang="en-GB" sz="1200" dirty="0"/>
                        <a:t>40</a:t>
                      </a:r>
                    </a:p>
                  </a:txBody>
                  <a:tcPr/>
                </a:tc>
                <a:extLst>
                  <a:ext uri="{0D108BD9-81ED-4DB2-BD59-A6C34878D82A}">
                    <a16:rowId xmlns:a16="http://schemas.microsoft.com/office/drawing/2014/main" val="2560075717"/>
                  </a:ext>
                </a:extLst>
              </a:tr>
              <a:tr h="130325">
                <a:tc>
                  <a:txBody>
                    <a:bodyPr/>
                    <a:lstStyle/>
                    <a:p>
                      <a:r>
                        <a:rPr lang="en-GB" sz="1200" dirty="0"/>
                        <a:t>Tourist Bus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err="1"/>
                        <a:t>Pers</a:t>
                      </a:r>
                      <a:r>
                        <a:rPr lang="en-GB" sz="1200" dirty="0"/>
                        <a:t>/</a:t>
                      </a:r>
                      <a:r>
                        <a:rPr lang="en-GB" sz="1200" dirty="0" err="1"/>
                        <a:t>veh</a:t>
                      </a:r>
                      <a:endParaRPr lang="en-GB" sz="1200" dirty="0"/>
                    </a:p>
                  </a:txBody>
                  <a:tcPr/>
                </a:tc>
                <a:tc>
                  <a:txBody>
                    <a:bodyPr/>
                    <a:lstStyle/>
                    <a:p>
                      <a:r>
                        <a:rPr lang="en-GB" sz="1200" dirty="0"/>
                        <a:t>20</a:t>
                      </a:r>
                    </a:p>
                  </a:txBody>
                  <a:tcPr/>
                </a:tc>
                <a:extLst>
                  <a:ext uri="{0D108BD9-81ED-4DB2-BD59-A6C34878D82A}">
                    <a16:rowId xmlns:a16="http://schemas.microsoft.com/office/drawing/2014/main" val="2158687095"/>
                  </a:ext>
                </a:extLst>
              </a:tr>
              <a:tr h="130325">
                <a:tc>
                  <a:txBody>
                    <a:bodyPr/>
                    <a:lstStyle/>
                    <a:p>
                      <a:r>
                        <a:rPr lang="en-GB" sz="1200" dirty="0"/>
                        <a:t>Taxi (Diesel)</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err="1"/>
                        <a:t>Pers</a:t>
                      </a:r>
                      <a:r>
                        <a:rPr lang="en-GB" sz="1200" dirty="0"/>
                        <a:t>/</a:t>
                      </a:r>
                      <a:r>
                        <a:rPr lang="en-GB" sz="1200" dirty="0" err="1"/>
                        <a:t>veh</a:t>
                      </a:r>
                      <a:endParaRPr lang="en-GB" sz="1200" dirty="0"/>
                    </a:p>
                  </a:txBody>
                  <a:tcPr/>
                </a:tc>
                <a:tc>
                  <a:txBody>
                    <a:bodyPr/>
                    <a:lstStyle/>
                    <a:p>
                      <a:r>
                        <a:rPr lang="en-GB" sz="1200" dirty="0"/>
                        <a:t>2.2</a:t>
                      </a:r>
                    </a:p>
                  </a:txBody>
                  <a:tcPr/>
                </a:tc>
                <a:extLst>
                  <a:ext uri="{0D108BD9-81ED-4DB2-BD59-A6C34878D82A}">
                    <a16:rowId xmlns:a16="http://schemas.microsoft.com/office/drawing/2014/main" val="3200834328"/>
                  </a:ext>
                </a:extLst>
              </a:tr>
              <a:tr h="130325">
                <a:tc>
                  <a:txBody>
                    <a:bodyPr/>
                    <a:lstStyle/>
                    <a:p>
                      <a:r>
                        <a:rPr lang="en-GB" sz="1200" dirty="0"/>
                        <a:t>Taxi (Gasoline)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err="1"/>
                        <a:t>Pers</a:t>
                      </a:r>
                      <a:r>
                        <a:rPr lang="en-GB" sz="1200" dirty="0"/>
                        <a:t>/</a:t>
                      </a:r>
                      <a:r>
                        <a:rPr lang="en-GB" sz="1200" dirty="0" err="1"/>
                        <a:t>veh</a:t>
                      </a:r>
                      <a:endParaRPr lang="en-GB" sz="1200" dirty="0"/>
                    </a:p>
                  </a:txBody>
                  <a:tcPr/>
                </a:tc>
                <a:tc>
                  <a:txBody>
                    <a:bodyPr/>
                    <a:lstStyle/>
                    <a:p>
                      <a:r>
                        <a:rPr lang="en-GB" sz="1200" dirty="0"/>
                        <a:t>2.2</a:t>
                      </a:r>
                    </a:p>
                  </a:txBody>
                  <a:tcPr/>
                </a:tc>
                <a:extLst>
                  <a:ext uri="{0D108BD9-81ED-4DB2-BD59-A6C34878D82A}">
                    <a16:rowId xmlns:a16="http://schemas.microsoft.com/office/drawing/2014/main" val="2969508955"/>
                  </a:ext>
                </a:extLst>
              </a:tr>
              <a:tr h="130325">
                <a:tc>
                  <a:txBody>
                    <a:bodyPr/>
                    <a:lstStyle/>
                    <a:p>
                      <a:r>
                        <a:rPr lang="en-GB" sz="1200" dirty="0"/>
                        <a:t>Hybrid Electric Bus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err="1"/>
                        <a:t>Pers</a:t>
                      </a:r>
                      <a:r>
                        <a:rPr lang="en-GB" sz="1200" dirty="0"/>
                        <a:t>/</a:t>
                      </a:r>
                      <a:r>
                        <a:rPr lang="en-GB" sz="1200" dirty="0" err="1"/>
                        <a:t>veh</a:t>
                      </a:r>
                      <a:endParaRPr lang="en-GB" sz="1200" dirty="0"/>
                    </a:p>
                  </a:txBody>
                  <a:tcPr/>
                </a:tc>
                <a:tc>
                  <a:txBody>
                    <a:bodyPr/>
                    <a:lstStyle/>
                    <a:p>
                      <a:r>
                        <a:rPr lang="en-GB" sz="1200" dirty="0"/>
                        <a:t>40</a:t>
                      </a:r>
                    </a:p>
                  </a:txBody>
                  <a:tcPr/>
                </a:tc>
                <a:extLst>
                  <a:ext uri="{0D108BD9-81ED-4DB2-BD59-A6C34878D82A}">
                    <a16:rowId xmlns:a16="http://schemas.microsoft.com/office/drawing/2014/main" val="2366610643"/>
                  </a:ext>
                </a:extLst>
              </a:tr>
              <a:tr h="130325">
                <a:tc>
                  <a:txBody>
                    <a:bodyPr/>
                    <a:lstStyle/>
                    <a:p>
                      <a:r>
                        <a:rPr lang="en-GB" sz="1200" dirty="0"/>
                        <a:t>Electric Car</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err="1"/>
                        <a:t>Pers</a:t>
                      </a:r>
                      <a:r>
                        <a:rPr lang="en-GB" sz="1200" dirty="0"/>
                        <a:t>/</a:t>
                      </a:r>
                      <a:r>
                        <a:rPr lang="en-GB" sz="1200" dirty="0" err="1"/>
                        <a:t>veh</a:t>
                      </a:r>
                      <a:endParaRPr lang="en-GB" sz="1200" dirty="0"/>
                    </a:p>
                  </a:txBody>
                  <a:tcPr/>
                </a:tc>
                <a:tc>
                  <a:txBody>
                    <a:bodyPr/>
                    <a:lstStyle/>
                    <a:p>
                      <a:r>
                        <a:rPr lang="en-GB" sz="1200" dirty="0"/>
                        <a:t>3</a:t>
                      </a:r>
                    </a:p>
                  </a:txBody>
                  <a:tcPr/>
                </a:tc>
                <a:extLst>
                  <a:ext uri="{0D108BD9-81ED-4DB2-BD59-A6C34878D82A}">
                    <a16:rowId xmlns:a16="http://schemas.microsoft.com/office/drawing/2014/main" val="3499088517"/>
                  </a:ext>
                </a:extLst>
              </a:tr>
              <a:tr h="130325">
                <a:tc>
                  <a:txBody>
                    <a:bodyPr/>
                    <a:lstStyle/>
                    <a:p>
                      <a:r>
                        <a:rPr lang="en-GB" sz="1200" dirty="0"/>
                        <a:t>Motorbike/Trike Electric</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err="1"/>
                        <a:t>Pers</a:t>
                      </a:r>
                      <a:r>
                        <a:rPr lang="en-GB" sz="1200" dirty="0"/>
                        <a:t>/</a:t>
                      </a:r>
                      <a:r>
                        <a:rPr lang="en-GB" sz="1200" dirty="0" err="1"/>
                        <a:t>veh</a:t>
                      </a:r>
                      <a:endParaRPr lang="en-GB" sz="1200" dirty="0"/>
                    </a:p>
                  </a:txBody>
                  <a:tcPr/>
                </a:tc>
                <a:tc>
                  <a:txBody>
                    <a:bodyPr/>
                    <a:lstStyle/>
                    <a:p>
                      <a:r>
                        <a:rPr lang="en-GB" sz="1200" dirty="0"/>
                        <a:t>1.7</a:t>
                      </a:r>
                    </a:p>
                  </a:txBody>
                  <a:tcPr/>
                </a:tc>
                <a:extLst>
                  <a:ext uri="{0D108BD9-81ED-4DB2-BD59-A6C34878D82A}">
                    <a16:rowId xmlns:a16="http://schemas.microsoft.com/office/drawing/2014/main" val="2345239768"/>
                  </a:ext>
                </a:extLst>
              </a:tr>
            </a:tbl>
          </a:graphicData>
        </a:graphic>
      </p:graphicFrame>
    </p:spTree>
    <p:extLst>
      <p:ext uri="{BB962C8B-B14F-4D97-AF65-F5344CB8AC3E}">
        <p14:creationId xmlns:p14="http://schemas.microsoft.com/office/powerpoint/2010/main" val="1588622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Autofit/>
          </a:bodyPr>
          <a:lstStyle/>
          <a:p>
            <a:r>
              <a:rPr lang="en-GB" sz="4800" b="1" dirty="0"/>
              <a:t>Transport Mode by Share</a:t>
            </a:r>
          </a:p>
        </p:txBody>
      </p:sp>
      <p:sp>
        <p:nvSpPr>
          <p:cNvPr id="20" name="TextBox 19">
            <a:extLst>
              <a:ext uri="{FF2B5EF4-FFF2-40B4-BE49-F238E27FC236}">
                <a16:creationId xmlns:a16="http://schemas.microsoft.com/office/drawing/2014/main" id="{A4BDAB95-C84A-4961-ACB4-432A422E7885}"/>
              </a:ext>
            </a:extLst>
          </p:cNvPr>
          <p:cNvSpPr txBox="1"/>
          <p:nvPr/>
        </p:nvSpPr>
        <p:spPr>
          <a:xfrm>
            <a:off x="8236084" y="3059667"/>
            <a:ext cx="3620974" cy="738664"/>
          </a:xfrm>
          <a:prstGeom prst="rect">
            <a:avLst/>
          </a:prstGeom>
          <a:noFill/>
        </p:spPr>
        <p:txBody>
          <a:bodyPr wrap="square" rtlCol="0">
            <a:spAutoFit/>
          </a:bodyPr>
          <a:lstStyle/>
          <a:p>
            <a:r>
              <a:rPr lang="en-GB" i="1" dirty="0">
                <a:solidFill>
                  <a:schemeClr val="accent5">
                    <a:lumMod val="75000"/>
                  </a:schemeClr>
                </a:solidFill>
              </a:rPr>
              <a:t>Distribution of activity by modes of transport, including public and private transport</a:t>
            </a:r>
          </a:p>
        </p:txBody>
      </p:sp>
      <p:sp>
        <p:nvSpPr>
          <p:cNvPr id="21" name="Arrow: Notched Right 20">
            <a:extLst>
              <a:ext uri="{FF2B5EF4-FFF2-40B4-BE49-F238E27FC236}">
                <a16:creationId xmlns:a16="http://schemas.microsoft.com/office/drawing/2014/main" id="{C199F91C-C74D-438F-8EC6-C269C645E753}"/>
              </a:ext>
            </a:extLst>
          </p:cNvPr>
          <p:cNvSpPr/>
          <p:nvPr/>
        </p:nvSpPr>
        <p:spPr>
          <a:xfrm rot="10800000">
            <a:off x="6937409" y="3280541"/>
            <a:ext cx="1099249" cy="29691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a:extLst>
              <a:ext uri="{FF2B5EF4-FFF2-40B4-BE49-F238E27FC236}">
                <a16:creationId xmlns:a16="http://schemas.microsoft.com/office/drawing/2014/main" id="{EE305013-FE25-CD4D-95CD-1BA5F46CA453}"/>
              </a:ext>
            </a:extLst>
          </p:cNvPr>
          <p:cNvGraphicFramePr>
            <a:graphicFrameLocks noGrp="1"/>
          </p:cNvGraphicFramePr>
          <p:nvPr/>
        </p:nvGraphicFramePr>
        <p:xfrm>
          <a:off x="209685" y="2132768"/>
          <a:ext cx="6292715" cy="2468880"/>
        </p:xfrm>
        <a:graphic>
          <a:graphicData uri="http://schemas.openxmlformats.org/drawingml/2006/table">
            <a:tbl>
              <a:tblPr firstRow="1" bandRow="1">
                <a:tableStyleId>{B8DA472E-C0B5-4FAA-A71B-45BBE6C39A2A}</a:tableStyleId>
              </a:tblPr>
              <a:tblGrid>
                <a:gridCol w="3052846">
                  <a:extLst>
                    <a:ext uri="{9D8B030D-6E8A-4147-A177-3AD203B41FA5}">
                      <a16:colId xmlns:a16="http://schemas.microsoft.com/office/drawing/2014/main" val="1678972331"/>
                    </a:ext>
                  </a:extLst>
                </a:gridCol>
                <a:gridCol w="1818988">
                  <a:extLst>
                    <a:ext uri="{9D8B030D-6E8A-4147-A177-3AD203B41FA5}">
                      <a16:colId xmlns:a16="http://schemas.microsoft.com/office/drawing/2014/main" val="1648990826"/>
                    </a:ext>
                  </a:extLst>
                </a:gridCol>
                <a:gridCol w="1420881">
                  <a:extLst>
                    <a:ext uri="{9D8B030D-6E8A-4147-A177-3AD203B41FA5}">
                      <a16:colId xmlns:a16="http://schemas.microsoft.com/office/drawing/2014/main" val="182764888"/>
                    </a:ext>
                  </a:extLst>
                </a:gridCol>
              </a:tblGrid>
              <a:tr h="141883">
                <a:tc>
                  <a:txBody>
                    <a:bodyPr/>
                    <a:lstStyle/>
                    <a:p>
                      <a:r>
                        <a:rPr lang="en-GB" sz="1200" dirty="0"/>
                        <a:t>Mode</a:t>
                      </a:r>
                    </a:p>
                  </a:txBody>
                  <a:tcPr/>
                </a:tc>
                <a:tc>
                  <a:txBody>
                    <a:bodyPr/>
                    <a:lstStyle/>
                    <a:p>
                      <a:r>
                        <a:rPr lang="en-GB" sz="1200" dirty="0"/>
                        <a:t>Activity, 10^9 p-km</a:t>
                      </a:r>
                    </a:p>
                  </a:txBody>
                  <a:tcPr/>
                </a:tc>
                <a:tc>
                  <a:txBody>
                    <a:bodyPr/>
                    <a:lstStyle/>
                    <a:p>
                      <a:r>
                        <a:rPr lang="en-GB" sz="1200" dirty="0"/>
                        <a:t>Share, %</a:t>
                      </a:r>
                    </a:p>
                  </a:txBody>
                  <a:tcPr/>
                </a:tc>
                <a:extLst>
                  <a:ext uri="{0D108BD9-81ED-4DB2-BD59-A6C34878D82A}">
                    <a16:rowId xmlns:a16="http://schemas.microsoft.com/office/drawing/2014/main" val="2954230159"/>
                  </a:ext>
                </a:extLst>
              </a:tr>
              <a:tr h="141883">
                <a:tc>
                  <a:txBody>
                    <a:bodyPr/>
                    <a:lstStyle/>
                    <a:p>
                      <a:r>
                        <a:rPr lang="en-GB" sz="1200" dirty="0"/>
                        <a:t>Bus (Diesel)</a:t>
                      </a:r>
                    </a:p>
                  </a:txBody>
                  <a:tcPr/>
                </a:tc>
                <a:tc>
                  <a:txBody>
                    <a:bodyPr/>
                    <a:lstStyle/>
                    <a:p>
                      <a:r>
                        <a:rPr lang="en-GB" sz="1200" dirty="0"/>
                        <a:t>4.91</a:t>
                      </a:r>
                    </a:p>
                  </a:txBody>
                  <a:tcPr/>
                </a:tc>
                <a:tc>
                  <a:txBody>
                    <a:bodyPr/>
                    <a:lstStyle/>
                    <a:p>
                      <a:r>
                        <a:rPr lang="en-GB" sz="1200" dirty="0"/>
                        <a:t>48.1</a:t>
                      </a:r>
                    </a:p>
                  </a:txBody>
                  <a:tcPr/>
                </a:tc>
                <a:extLst>
                  <a:ext uri="{0D108BD9-81ED-4DB2-BD59-A6C34878D82A}">
                    <a16:rowId xmlns:a16="http://schemas.microsoft.com/office/drawing/2014/main" val="2484209022"/>
                  </a:ext>
                </a:extLst>
              </a:tr>
              <a:tr h="141883">
                <a:tc>
                  <a:txBody>
                    <a:bodyPr/>
                    <a:lstStyle/>
                    <a:p>
                      <a:r>
                        <a:rPr lang="en-GB" sz="1200" dirty="0"/>
                        <a:t>Boat/Ferry</a:t>
                      </a:r>
                    </a:p>
                  </a:txBody>
                  <a:tcPr/>
                </a:tc>
                <a:tc>
                  <a:txBody>
                    <a:bodyPr/>
                    <a:lstStyle/>
                    <a:p>
                      <a:r>
                        <a:rPr lang="en-GB" sz="1200" dirty="0"/>
                        <a:t>0.05</a:t>
                      </a:r>
                    </a:p>
                  </a:txBody>
                  <a:tcPr/>
                </a:tc>
                <a:tc>
                  <a:txBody>
                    <a:bodyPr/>
                    <a:lstStyle/>
                    <a:p>
                      <a:r>
                        <a:rPr lang="en-GB" sz="1200" dirty="0"/>
                        <a:t>0.5</a:t>
                      </a:r>
                    </a:p>
                  </a:txBody>
                  <a:tcPr/>
                </a:tc>
                <a:extLst>
                  <a:ext uri="{0D108BD9-81ED-4DB2-BD59-A6C34878D82A}">
                    <a16:rowId xmlns:a16="http://schemas.microsoft.com/office/drawing/2014/main" val="1298894047"/>
                  </a:ext>
                </a:extLst>
              </a:tr>
              <a:tr h="141883">
                <a:tc>
                  <a:txBody>
                    <a:bodyPr/>
                    <a:lstStyle/>
                    <a:p>
                      <a:r>
                        <a:rPr lang="en-GB" sz="1200" dirty="0"/>
                        <a:t>Car (Gasoline)</a:t>
                      </a:r>
                    </a:p>
                  </a:txBody>
                  <a:tcPr/>
                </a:tc>
                <a:tc>
                  <a:txBody>
                    <a:bodyPr/>
                    <a:lstStyle/>
                    <a:p>
                      <a:r>
                        <a:rPr lang="en-GB" sz="1200" dirty="0"/>
                        <a:t>2.30</a:t>
                      </a:r>
                    </a:p>
                  </a:txBody>
                  <a:tcPr/>
                </a:tc>
                <a:tc>
                  <a:txBody>
                    <a:bodyPr/>
                    <a:lstStyle/>
                    <a:p>
                      <a:r>
                        <a:rPr lang="en-GB" sz="1200" dirty="0"/>
                        <a:t>22.5</a:t>
                      </a:r>
                    </a:p>
                  </a:txBody>
                  <a:tcPr/>
                </a:tc>
                <a:extLst>
                  <a:ext uri="{0D108BD9-81ED-4DB2-BD59-A6C34878D82A}">
                    <a16:rowId xmlns:a16="http://schemas.microsoft.com/office/drawing/2014/main" val="120850886"/>
                  </a:ext>
                </a:extLst>
              </a:tr>
              <a:tr h="141883">
                <a:tc>
                  <a:txBody>
                    <a:bodyPr/>
                    <a:lstStyle/>
                    <a:p>
                      <a:r>
                        <a:rPr lang="en-GB" sz="1200" dirty="0"/>
                        <a:t>Car (Diesel)</a:t>
                      </a:r>
                    </a:p>
                  </a:txBody>
                  <a:tcPr/>
                </a:tc>
                <a:tc>
                  <a:txBody>
                    <a:bodyPr/>
                    <a:lstStyle/>
                    <a:p>
                      <a:r>
                        <a:rPr lang="en-GB" sz="1200" dirty="0"/>
                        <a:t>0.76</a:t>
                      </a:r>
                    </a:p>
                  </a:txBody>
                  <a:tcPr/>
                </a:tc>
                <a:tc>
                  <a:txBody>
                    <a:bodyPr/>
                    <a:lstStyle/>
                    <a:p>
                      <a:r>
                        <a:rPr lang="en-GB" sz="1200" dirty="0"/>
                        <a:t>7.4</a:t>
                      </a:r>
                    </a:p>
                  </a:txBody>
                  <a:tcPr/>
                </a:tc>
                <a:extLst>
                  <a:ext uri="{0D108BD9-81ED-4DB2-BD59-A6C34878D82A}">
                    <a16:rowId xmlns:a16="http://schemas.microsoft.com/office/drawing/2014/main" val="1762657472"/>
                  </a:ext>
                </a:extLst>
              </a:tr>
              <a:tr h="141883">
                <a:tc>
                  <a:txBody>
                    <a:bodyPr/>
                    <a:lstStyle/>
                    <a:p>
                      <a:r>
                        <a:rPr lang="en-GB" sz="1200" dirty="0"/>
                        <a:t>Bus, Other</a:t>
                      </a:r>
                    </a:p>
                  </a:txBody>
                  <a:tcPr/>
                </a:tc>
                <a:tc>
                  <a:txBody>
                    <a:bodyPr/>
                    <a:lstStyle/>
                    <a:p>
                      <a:r>
                        <a:rPr lang="en-GB" sz="1200" dirty="0"/>
                        <a:t>0.58</a:t>
                      </a:r>
                    </a:p>
                  </a:txBody>
                  <a:tcPr/>
                </a:tc>
                <a:tc>
                  <a:txBody>
                    <a:bodyPr/>
                    <a:lstStyle/>
                    <a:p>
                      <a:r>
                        <a:rPr lang="en-GB" sz="1200" dirty="0"/>
                        <a:t>5.7</a:t>
                      </a:r>
                    </a:p>
                  </a:txBody>
                  <a:tcPr/>
                </a:tc>
                <a:extLst>
                  <a:ext uri="{0D108BD9-81ED-4DB2-BD59-A6C34878D82A}">
                    <a16:rowId xmlns:a16="http://schemas.microsoft.com/office/drawing/2014/main" val="3761199788"/>
                  </a:ext>
                </a:extLst>
              </a:tr>
              <a:tr h="141883">
                <a:tc>
                  <a:txBody>
                    <a:bodyPr/>
                    <a:lstStyle/>
                    <a:p>
                      <a:r>
                        <a:rPr lang="en-GB" sz="1200" dirty="0"/>
                        <a:t>Bus, Tourist</a:t>
                      </a:r>
                    </a:p>
                  </a:txBody>
                  <a:tcPr/>
                </a:tc>
                <a:tc>
                  <a:txBody>
                    <a:bodyPr/>
                    <a:lstStyle/>
                    <a:p>
                      <a:r>
                        <a:rPr lang="en-GB" sz="1200" dirty="0"/>
                        <a:t>0.29</a:t>
                      </a:r>
                    </a:p>
                  </a:txBody>
                  <a:tcPr/>
                </a:tc>
                <a:tc>
                  <a:txBody>
                    <a:bodyPr/>
                    <a:lstStyle/>
                    <a:p>
                      <a:r>
                        <a:rPr lang="en-GB" sz="1200" dirty="0"/>
                        <a:t>2.8</a:t>
                      </a:r>
                    </a:p>
                  </a:txBody>
                  <a:tcPr/>
                </a:tc>
                <a:extLst>
                  <a:ext uri="{0D108BD9-81ED-4DB2-BD59-A6C34878D82A}">
                    <a16:rowId xmlns:a16="http://schemas.microsoft.com/office/drawing/2014/main" val="2496208971"/>
                  </a:ext>
                </a:extLst>
              </a:tr>
              <a:tr h="141883">
                <a:tc>
                  <a:txBody>
                    <a:bodyPr/>
                    <a:lstStyle/>
                    <a:p>
                      <a:r>
                        <a:rPr lang="en-GB" sz="1200" dirty="0"/>
                        <a:t>Taxi (Diesel)</a:t>
                      </a:r>
                    </a:p>
                  </a:txBody>
                  <a:tcPr/>
                </a:tc>
                <a:tc>
                  <a:txBody>
                    <a:bodyPr/>
                    <a:lstStyle/>
                    <a:p>
                      <a:r>
                        <a:rPr lang="en-GB" sz="1200" dirty="0"/>
                        <a:t>0.19</a:t>
                      </a:r>
                    </a:p>
                  </a:txBody>
                  <a:tcPr/>
                </a:tc>
                <a:tc>
                  <a:txBody>
                    <a:bodyPr/>
                    <a:lstStyle/>
                    <a:p>
                      <a:r>
                        <a:rPr lang="en-GB" sz="1200" dirty="0"/>
                        <a:t>1.8</a:t>
                      </a:r>
                    </a:p>
                  </a:txBody>
                  <a:tcPr/>
                </a:tc>
                <a:extLst>
                  <a:ext uri="{0D108BD9-81ED-4DB2-BD59-A6C34878D82A}">
                    <a16:rowId xmlns:a16="http://schemas.microsoft.com/office/drawing/2014/main" val="3995238072"/>
                  </a:ext>
                </a:extLst>
              </a:tr>
              <a:tr h="141883">
                <a:tc>
                  <a:txBody>
                    <a:bodyPr/>
                    <a:lstStyle/>
                    <a:p>
                      <a:r>
                        <a:rPr lang="en-GB" sz="1200" dirty="0"/>
                        <a:t>Taxi (Gasoline)</a:t>
                      </a:r>
                    </a:p>
                  </a:txBody>
                  <a:tcPr/>
                </a:tc>
                <a:tc>
                  <a:txBody>
                    <a:bodyPr/>
                    <a:lstStyle/>
                    <a:p>
                      <a:r>
                        <a:rPr lang="en-GB" sz="1200" dirty="0"/>
                        <a:t>1.15</a:t>
                      </a:r>
                    </a:p>
                  </a:txBody>
                  <a:tcPr/>
                </a:tc>
                <a:tc>
                  <a:txBody>
                    <a:bodyPr/>
                    <a:lstStyle/>
                    <a:p>
                      <a:r>
                        <a:rPr lang="en-GB" sz="1200" dirty="0"/>
                        <a:t>11.2</a:t>
                      </a:r>
                    </a:p>
                  </a:txBody>
                  <a:tcPr/>
                </a:tc>
                <a:extLst>
                  <a:ext uri="{0D108BD9-81ED-4DB2-BD59-A6C34878D82A}">
                    <a16:rowId xmlns:a16="http://schemas.microsoft.com/office/drawing/2014/main" val="1764357267"/>
                  </a:ext>
                </a:extLst>
              </a:tr>
            </a:tbl>
          </a:graphicData>
        </a:graphic>
      </p:graphicFrame>
    </p:spTree>
    <p:extLst>
      <p:ext uri="{BB962C8B-B14F-4D97-AF65-F5344CB8AC3E}">
        <p14:creationId xmlns:p14="http://schemas.microsoft.com/office/powerpoint/2010/main" val="3802195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667"/>
            <a:ext cx="10904538" cy="1135063"/>
          </a:xfrm>
        </p:spPr>
        <p:txBody>
          <a:bodyPr vert="horz" lIns="91440" tIns="45720" rIns="91440" bIns="45720" rtlCol="0" anchor="ctr">
            <a:normAutofit/>
          </a:bodyPr>
          <a:lstStyle/>
          <a:p>
            <a:r>
              <a:rPr lang="en-GB" sz="4800" b="1" dirty="0"/>
              <a:t>Energy Intensity, energy/100 km</a:t>
            </a:r>
          </a:p>
        </p:txBody>
      </p:sp>
      <p:sp>
        <p:nvSpPr>
          <p:cNvPr id="28" name="Arrow: Down 27">
            <a:extLst>
              <a:ext uri="{FF2B5EF4-FFF2-40B4-BE49-F238E27FC236}">
                <a16:creationId xmlns:a16="http://schemas.microsoft.com/office/drawing/2014/main" id="{5501180C-1D5D-4902-8BFE-A1852D151A64}"/>
              </a:ext>
            </a:extLst>
          </p:cNvPr>
          <p:cNvSpPr/>
          <p:nvPr/>
        </p:nvSpPr>
        <p:spPr>
          <a:xfrm rot="16200000">
            <a:off x="5810390" y="3539990"/>
            <a:ext cx="252942" cy="436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C3178F60-37A2-4C3A-AFB1-E0EAEFCCF4DF}"/>
              </a:ext>
            </a:extLst>
          </p:cNvPr>
          <p:cNvSpPr txBox="1"/>
          <p:nvPr/>
        </p:nvSpPr>
        <p:spPr>
          <a:xfrm>
            <a:off x="5028811" y="3108340"/>
            <a:ext cx="1816099" cy="523220"/>
          </a:xfrm>
          <a:prstGeom prst="rect">
            <a:avLst/>
          </a:prstGeom>
          <a:noFill/>
        </p:spPr>
        <p:txBody>
          <a:bodyPr wrap="square" rtlCol="0">
            <a:spAutoFit/>
          </a:bodyPr>
          <a:lstStyle/>
          <a:p>
            <a:r>
              <a:rPr lang="en-GB" dirty="0"/>
              <a:t>Convert to the units used in the model</a:t>
            </a:r>
          </a:p>
        </p:txBody>
      </p:sp>
      <p:sp>
        <p:nvSpPr>
          <p:cNvPr id="24" name="TextBox 23">
            <a:extLst>
              <a:ext uri="{FF2B5EF4-FFF2-40B4-BE49-F238E27FC236}">
                <a16:creationId xmlns:a16="http://schemas.microsoft.com/office/drawing/2014/main" id="{AA52007F-DFDF-450E-9662-327CC3EF8787}"/>
              </a:ext>
            </a:extLst>
          </p:cNvPr>
          <p:cNvSpPr txBox="1"/>
          <p:nvPr/>
        </p:nvSpPr>
        <p:spPr>
          <a:xfrm>
            <a:off x="1906065" y="2152368"/>
            <a:ext cx="1464798" cy="338554"/>
          </a:xfrm>
          <a:prstGeom prst="rect">
            <a:avLst/>
          </a:prstGeom>
          <a:noFill/>
        </p:spPr>
        <p:txBody>
          <a:bodyPr wrap="square" rtlCol="0">
            <a:spAutoFit/>
          </a:bodyPr>
          <a:lstStyle/>
          <a:p>
            <a:r>
              <a:rPr lang="en-GB" sz="1600" i="1" dirty="0"/>
              <a:t>Original Units</a:t>
            </a:r>
          </a:p>
        </p:txBody>
      </p:sp>
      <p:graphicFrame>
        <p:nvGraphicFramePr>
          <p:cNvPr id="3" name="Table 2">
            <a:extLst>
              <a:ext uri="{FF2B5EF4-FFF2-40B4-BE49-F238E27FC236}">
                <a16:creationId xmlns:a16="http://schemas.microsoft.com/office/drawing/2014/main" id="{40E9A04B-F86E-0B65-7AC1-F64EAF3F8CA0}"/>
              </a:ext>
            </a:extLst>
          </p:cNvPr>
          <p:cNvGraphicFramePr>
            <a:graphicFrameLocks noGrp="1"/>
          </p:cNvGraphicFramePr>
          <p:nvPr/>
        </p:nvGraphicFramePr>
        <p:xfrm>
          <a:off x="298527" y="2523592"/>
          <a:ext cx="4679874" cy="2468880"/>
        </p:xfrm>
        <a:graphic>
          <a:graphicData uri="http://schemas.openxmlformats.org/drawingml/2006/table">
            <a:tbl>
              <a:tblPr firstRow="1" bandRow="1">
                <a:tableStyleId>{B8DA472E-C0B5-4FAA-A71B-45BBE6C39A2A}</a:tableStyleId>
              </a:tblPr>
              <a:tblGrid>
                <a:gridCol w="2270393">
                  <a:extLst>
                    <a:ext uri="{9D8B030D-6E8A-4147-A177-3AD203B41FA5}">
                      <a16:colId xmlns:a16="http://schemas.microsoft.com/office/drawing/2014/main" val="1678972331"/>
                    </a:ext>
                  </a:extLst>
                </a:gridCol>
                <a:gridCol w="1352776">
                  <a:extLst>
                    <a:ext uri="{9D8B030D-6E8A-4147-A177-3AD203B41FA5}">
                      <a16:colId xmlns:a16="http://schemas.microsoft.com/office/drawing/2014/main" val="1648990826"/>
                    </a:ext>
                  </a:extLst>
                </a:gridCol>
                <a:gridCol w="1056705">
                  <a:extLst>
                    <a:ext uri="{9D8B030D-6E8A-4147-A177-3AD203B41FA5}">
                      <a16:colId xmlns:a16="http://schemas.microsoft.com/office/drawing/2014/main" val="182764888"/>
                    </a:ext>
                  </a:extLst>
                </a:gridCol>
              </a:tblGrid>
              <a:tr h="141883">
                <a:tc>
                  <a:txBody>
                    <a:bodyPr/>
                    <a:lstStyle/>
                    <a:p>
                      <a:r>
                        <a:rPr lang="en-GB" sz="1200" dirty="0"/>
                        <a:t>Energy Intensity (Efficiency)</a:t>
                      </a:r>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954230159"/>
                  </a:ext>
                </a:extLst>
              </a:tr>
              <a:tr h="141883">
                <a:tc>
                  <a:txBody>
                    <a:bodyPr/>
                    <a:lstStyle/>
                    <a:p>
                      <a:r>
                        <a:rPr lang="en-GB" sz="1200" dirty="0"/>
                        <a:t>Bus (Diesel)</a:t>
                      </a:r>
                    </a:p>
                  </a:txBody>
                  <a:tcPr/>
                </a:tc>
                <a:tc>
                  <a:txBody>
                    <a:bodyPr/>
                    <a:lstStyle/>
                    <a:p>
                      <a:r>
                        <a:rPr lang="en-GB" sz="1200" dirty="0"/>
                        <a:t>l/100 km</a:t>
                      </a:r>
                    </a:p>
                  </a:txBody>
                  <a:tcPr/>
                </a:tc>
                <a:tc>
                  <a:txBody>
                    <a:bodyPr/>
                    <a:lstStyle/>
                    <a:p>
                      <a:r>
                        <a:rPr lang="en-GB" sz="1200" dirty="0"/>
                        <a:t>33.81</a:t>
                      </a:r>
                    </a:p>
                  </a:txBody>
                  <a:tcPr/>
                </a:tc>
                <a:extLst>
                  <a:ext uri="{0D108BD9-81ED-4DB2-BD59-A6C34878D82A}">
                    <a16:rowId xmlns:a16="http://schemas.microsoft.com/office/drawing/2014/main" val="2484209022"/>
                  </a:ext>
                </a:extLst>
              </a:tr>
              <a:tr h="141883">
                <a:tc>
                  <a:txBody>
                    <a:bodyPr/>
                    <a:lstStyle/>
                    <a:p>
                      <a:r>
                        <a:rPr lang="en-GB" sz="1200" dirty="0"/>
                        <a:t>Boat/Ferry</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t>l/100 km</a:t>
                      </a:r>
                    </a:p>
                  </a:txBody>
                  <a:tcPr/>
                </a:tc>
                <a:tc>
                  <a:txBody>
                    <a:bodyPr/>
                    <a:lstStyle/>
                    <a:p>
                      <a:r>
                        <a:rPr lang="en-GB" sz="1200" dirty="0"/>
                        <a:t>2.3</a:t>
                      </a:r>
                    </a:p>
                  </a:txBody>
                  <a:tcPr/>
                </a:tc>
                <a:extLst>
                  <a:ext uri="{0D108BD9-81ED-4DB2-BD59-A6C34878D82A}">
                    <a16:rowId xmlns:a16="http://schemas.microsoft.com/office/drawing/2014/main" val="1298894047"/>
                  </a:ext>
                </a:extLst>
              </a:tr>
              <a:tr h="141883">
                <a:tc>
                  <a:txBody>
                    <a:bodyPr/>
                    <a:lstStyle/>
                    <a:p>
                      <a:r>
                        <a:rPr lang="en-GB" sz="1200" dirty="0"/>
                        <a:t>Car (Gasoline)</a:t>
                      </a:r>
                    </a:p>
                  </a:txBody>
                  <a:tcPr/>
                </a:tc>
                <a:tc>
                  <a:txBody>
                    <a:bodyPr/>
                    <a:lstStyle/>
                    <a:p>
                      <a:r>
                        <a:rPr lang="en-GB" sz="1200" dirty="0"/>
                        <a:t>l/100 km</a:t>
                      </a:r>
                    </a:p>
                  </a:txBody>
                  <a:tcPr/>
                </a:tc>
                <a:tc>
                  <a:txBody>
                    <a:bodyPr/>
                    <a:lstStyle/>
                    <a:p>
                      <a:r>
                        <a:rPr lang="en-GB" sz="1200" dirty="0"/>
                        <a:t>6.52</a:t>
                      </a:r>
                    </a:p>
                  </a:txBody>
                  <a:tcPr/>
                </a:tc>
                <a:extLst>
                  <a:ext uri="{0D108BD9-81ED-4DB2-BD59-A6C34878D82A}">
                    <a16:rowId xmlns:a16="http://schemas.microsoft.com/office/drawing/2014/main" val="120850886"/>
                  </a:ext>
                </a:extLst>
              </a:tr>
              <a:tr h="141883">
                <a:tc>
                  <a:txBody>
                    <a:bodyPr/>
                    <a:lstStyle/>
                    <a:p>
                      <a:r>
                        <a:rPr lang="en-GB" sz="1200" dirty="0"/>
                        <a:t>Car (Diesel)</a:t>
                      </a:r>
                    </a:p>
                  </a:txBody>
                  <a:tcPr/>
                </a:tc>
                <a:tc>
                  <a:txBody>
                    <a:bodyPr/>
                    <a:lstStyle/>
                    <a:p>
                      <a:r>
                        <a:rPr lang="en-GB" sz="1200" dirty="0"/>
                        <a:t>l/100 km</a:t>
                      </a:r>
                    </a:p>
                  </a:txBody>
                  <a:tcPr/>
                </a:tc>
                <a:tc>
                  <a:txBody>
                    <a:bodyPr/>
                    <a:lstStyle/>
                    <a:p>
                      <a:r>
                        <a:rPr lang="en-GB" sz="1200" dirty="0"/>
                        <a:t>5.28</a:t>
                      </a:r>
                    </a:p>
                  </a:txBody>
                  <a:tcPr/>
                </a:tc>
                <a:extLst>
                  <a:ext uri="{0D108BD9-81ED-4DB2-BD59-A6C34878D82A}">
                    <a16:rowId xmlns:a16="http://schemas.microsoft.com/office/drawing/2014/main" val="1762657472"/>
                  </a:ext>
                </a:extLst>
              </a:tr>
              <a:tr h="141883">
                <a:tc>
                  <a:txBody>
                    <a:bodyPr/>
                    <a:lstStyle/>
                    <a:p>
                      <a:r>
                        <a:rPr lang="en-GB" sz="1200" dirty="0"/>
                        <a:t>Bus, Other</a:t>
                      </a:r>
                    </a:p>
                  </a:txBody>
                  <a:tcPr/>
                </a:tc>
                <a:tc>
                  <a:txBody>
                    <a:bodyPr/>
                    <a:lstStyle/>
                    <a:p>
                      <a:r>
                        <a:rPr lang="en-GB" sz="1200" dirty="0"/>
                        <a:t>l/100 km</a:t>
                      </a:r>
                    </a:p>
                  </a:txBody>
                  <a:tcPr/>
                </a:tc>
                <a:tc>
                  <a:txBody>
                    <a:bodyPr/>
                    <a:lstStyle/>
                    <a:p>
                      <a:r>
                        <a:rPr lang="en-GB" sz="1200" dirty="0"/>
                        <a:t>33.81</a:t>
                      </a:r>
                    </a:p>
                  </a:txBody>
                  <a:tcPr/>
                </a:tc>
                <a:extLst>
                  <a:ext uri="{0D108BD9-81ED-4DB2-BD59-A6C34878D82A}">
                    <a16:rowId xmlns:a16="http://schemas.microsoft.com/office/drawing/2014/main" val="3761199788"/>
                  </a:ext>
                </a:extLst>
              </a:tr>
              <a:tr h="141883">
                <a:tc>
                  <a:txBody>
                    <a:bodyPr/>
                    <a:lstStyle/>
                    <a:p>
                      <a:r>
                        <a:rPr lang="en-GB" sz="1200" dirty="0"/>
                        <a:t>Bus, Tourist</a:t>
                      </a:r>
                    </a:p>
                  </a:txBody>
                  <a:tcPr/>
                </a:tc>
                <a:tc>
                  <a:txBody>
                    <a:bodyPr/>
                    <a:lstStyle/>
                    <a:p>
                      <a:r>
                        <a:rPr lang="en-GB" sz="1200" dirty="0"/>
                        <a:t>l/100 km</a:t>
                      </a:r>
                    </a:p>
                  </a:txBody>
                  <a:tcPr/>
                </a:tc>
                <a:tc>
                  <a:txBody>
                    <a:bodyPr/>
                    <a:lstStyle/>
                    <a:p>
                      <a:r>
                        <a:rPr lang="en-GB" sz="1200" dirty="0"/>
                        <a:t>33.81</a:t>
                      </a:r>
                    </a:p>
                  </a:txBody>
                  <a:tcPr/>
                </a:tc>
                <a:extLst>
                  <a:ext uri="{0D108BD9-81ED-4DB2-BD59-A6C34878D82A}">
                    <a16:rowId xmlns:a16="http://schemas.microsoft.com/office/drawing/2014/main" val="2496208971"/>
                  </a:ext>
                </a:extLst>
              </a:tr>
              <a:tr h="141883">
                <a:tc>
                  <a:txBody>
                    <a:bodyPr/>
                    <a:lstStyle/>
                    <a:p>
                      <a:r>
                        <a:rPr lang="en-GB" sz="1200" dirty="0"/>
                        <a:t>Taxi (Diesel)</a:t>
                      </a:r>
                    </a:p>
                  </a:txBody>
                  <a:tcPr/>
                </a:tc>
                <a:tc>
                  <a:txBody>
                    <a:bodyPr/>
                    <a:lstStyle/>
                    <a:p>
                      <a:r>
                        <a:rPr lang="en-GB" sz="1200" dirty="0"/>
                        <a:t>l/100 km</a:t>
                      </a:r>
                    </a:p>
                  </a:txBody>
                  <a:tcPr/>
                </a:tc>
                <a:tc>
                  <a:txBody>
                    <a:bodyPr/>
                    <a:lstStyle/>
                    <a:p>
                      <a:r>
                        <a:rPr lang="en-GB" sz="1200" dirty="0"/>
                        <a:t>14.28</a:t>
                      </a:r>
                    </a:p>
                  </a:txBody>
                  <a:tcPr/>
                </a:tc>
                <a:extLst>
                  <a:ext uri="{0D108BD9-81ED-4DB2-BD59-A6C34878D82A}">
                    <a16:rowId xmlns:a16="http://schemas.microsoft.com/office/drawing/2014/main" val="3995238072"/>
                  </a:ext>
                </a:extLst>
              </a:tr>
              <a:tr h="141883">
                <a:tc>
                  <a:txBody>
                    <a:bodyPr/>
                    <a:lstStyle/>
                    <a:p>
                      <a:r>
                        <a:rPr lang="en-GB" sz="1200" dirty="0"/>
                        <a:t>Taxi (Gasoline)</a:t>
                      </a:r>
                    </a:p>
                  </a:txBody>
                  <a:tcPr/>
                </a:tc>
                <a:tc>
                  <a:txBody>
                    <a:bodyPr/>
                    <a:lstStyle/>
                    <a:p>
                      <a:r>
                        <a:rPr lang="en-GB" sz="1200" dirty="0"/>
                        <a:t>l/100 km</a:t>
                      </a:r>
                    </a:p>
                  </a:txBody>
                  <a:tcPr/>
                </a:tc>
                <a:tc>
                  <a:txBody>
                    <a:bodyPr/>
                    <a:lstStyle/>
                    <a:p>
                      <a:r>
                        <a:rPr lang="en-GB" sz="1200" dirty="0"/>
                        <a:t>14.28</a:t>
                      </a:r>
                    </a:p>
                  </a:txBody>
                  <a:tcPr/>
                </a:tc>
                <a:extLst>
                  <a:ext uri="{0D108BD9-81ED-4DB2-BD59-A6C34878D82A}">
                    <a16:rowId xmlns:a16="http://schemas.microsoft.com/office/drawing/2014/main" val="1764357267"/>
                  </a:ext>
                </a:extLst>
              </a:tr>
            </a:tbl>
          </a:graphicData>
        </a:graphic>
      </p:graphicFrame>
      <p:graphicFrame>
        <p:nvGraphicFramePr>
          <p:cNvPr id="5" name="Table 4">
            <a:extLst>
              <a:ext uri="{FF2B5EF4-FFF2-40B4-BE49-F238E27FC236}">
                <a16:creationId xmlns:a16="http://schemas.microsoft.com/office/drawing/2014/main" id="{9662134A-2BDC-559E-86C9-BFFBC76C1D65}"/>
              </a:ext>
            </a:extLst>
          </p:cNvPr>
          <p:cNvGraphicFramePr>
            <a:graphicFrameLocks noGrp="1"/>
          </p:cNvGraphicFramePr>
          <p:nvPr/>
        </p:nvGraphicFramePr>
        <p:xfrm>
          <a:off x="6895321" y="2523592"/>
          <a:ext cx="4665198" cy="2468880"/>
        </p:xfrm>
        <a:graphic>
          <a:graphicData uri="http://schemas.openxmlformats.org/drawingml/2006/table">
            <a:tbl>
              <a:tblPr firstRow="1" bandRow="1">
                <a:tableStyleId>{B8DA472E-C0B5-4FAA-A71B-45BBE6C39A2A}</a:tableStyleId>
              </a:tblPr>
              <a:tblGrid>
                <a:gridCol w="2263273">
                  <a:extLst>
                    <a:ext uri="{9D8B030D-6E8A-4147-A177-3AD203B41FA5}">
                      <a16:colId xmlns:a16="http://schemas.microsoft.com/office/drawing/2014/main" val="1678972331"/>
                    </a:ext>
                  </a:extLst>
                </a:gridCol>
                <a:gridCol w="1348534">
                  <a:extLst>
                    <a:ext uri="{9D8B030D-6E8A-4147-A177-3AD203B41FA5}">
                      <a16:colId xmlns:a16="http://schemas.microsoft.com/office/drawing/2014/main" val="1648990826"/>
                    </a:ext>
                  </a:extLst>
                </a:gridCol>
                <a:gridCol w="1053391">
                  <a:extLst>
                    <a:ext uri="{9D8B030D-6E8A-4147-A177-3AD203B41FA5}">
                      <a16:colId xmlns:a16="http://schemas.microsoft.com/office/drawing/2014/main" val="182764888"/>
                    </a:ext>
                  </a:extLst>
                </a:gridCol>
              </a:tblGrid>
              <a:tr h="141883">
                <a:tc>
                  <a:txBody>
                    <a:bodyPr/>
                    <a:lstStyle/>
                    <a:p>
                      <a:r>
                        <a:rPr lang="en-GB" sz="1200" dirty="0"/>
                        <a:t>Energy Intensity (Efficiency)</a:t>
                      </a:r>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954230159"/>
                  </a:ext>
                </a:extLst>
              </a:tr>
              <a:tr h="141883">
                <a:tc>
                  <a:txBody>
                    <a:bodyPr/>
                    <a:lstStyle/>
                    <a:p>
                      <a:r>
                        <a:rPr lang="en-GB" sz="1200" dirty="0"/>
                        <a:t>Bus (Diesel)</a:t>
                      </a:r>
                    </a:p>
                  </a:txBody>
                  <a:tcPr/>
                </a:tc>
                <a:tc>
                  <a:txBody>
                    <a:bodyPr/>
                    <a:lstStyle/>
                    <a:p>
                      <a:r>
                        <a:rPr lang="en-GB" sz="1200" dirty="0"/>
                        <a:t>kWh/100 km</a:t>
                      </a:r>
                    </a:p>
                  </a:txBody>
                  <a:tcPr/>
                </a:tc>
                <a:tc>
                  <a:txBody>
                    <a:bodyPr/>
                    <a:lstStyle/>
                    <a:p>
                      <a:r>
                        <a:rPr lang="en-GB" sz="1200" dirty="0"/>
                        <a:t>351.23</a:t>
                      </a:r>
                    </a:p>
                  </a:txBody>
                  <a:tcPr/>
                </a:tc>
                <a:extLst>
                  <a:ext uri="{0D108BD9-81ED-4DB2-BD59-A6C34878D82A}">
                    <a16:rowId xmlns:a16="http://schemas.microsoft.com/office/drawing/2014/main" val="2484209022"/>
                  </a:ext>
                </a:extLst>
              </a:tr>
              <a:tr h="141883">
                <a:tc>
                  <a:txBody>
                    <a:bodyPr/>
                    <a:lstStyle/>
                    <a:p>
                      <a:r>
                        <a:rPr lang="en-GB" sz="1200" dirty="0"/>
                        <a:t>Boat/Ferry</a:t>
                      </a:r>
                    </a:p>
                  </a:txBody>
                  <a:tcPr/>
                </a:tc>
                <a:tc>
                  <a:txBody>
                    <a:bodyPr/>
                    <a:lstStyle/>
                    <a:p>
                      <a:r>
                        <a:rPr lang="en-GB" sz="1200" dirty="0"/>
                        <a:t>kWh/100 km</a:t>
                      </a:r>
                    </a:p>
                  </a:txBody>
                  <a:tcPr/>
                </a:tc>
                <a:tc>
                  <a:txBody>
                    <a:bodyPr/>
                    <a:lstStyle/>
                    <a:p>
                      <a:r>
                        <a:rPr lang="en-GB" sz="1200" dirty="0"/>
                        <a:t>23.89</a:t>
                      </a:r>
                    </a:p>
                  </a:txBody>
                  <a:tcPr/>
                </a:tc>
                <a:extLst>
                  <a:ext uri="{0D108BD9-81ED-4DB2-BD59-A6C34878D82A}">
                    <a16:rowId xmlns:a16="http://schemas.microsoft.com/office/drawing/2014/main" val="1298894047"/>
                  </a:ext>
                </a:extLst>
              </a:tr>
              <a:tr h="141883">
                <a:tc>
                  <a:txBody>
                    <a:bodyPr/>
                    <a:lstStyle/>
                    <a:p>
                      <a:r>
                        <a:rPr lang="en-GB" sz="1200" dirty="0"/>
                        <a:t>Car (Gasoline)</a:t>
                      </a:r>
                    </a:p>
                  </a:txBody>
                  <a:tcPr/>
                </a:tc>
                <a:tc>
                  <a:txBody>
                    <a:bodyPr/>
                    <a:lstStyle/>
                    <a:p>
                      <a:r>
                        <a:rPr lang="en-GB" sz="1200" dirty="0"/>
                        <a:t>kWh/100 km</a:t>
                      </a:r>
                    </a:p>
                  </a:txBody>
                  <a:tcPr/>
                </a:tc>
                <a:tc>
                  <a:txBody>
                    <a:bodyPr/>
                    <a:lstStyle/>
                    <a:p>
                      <a:r>
                        <a:rPr lang="en-GB" sz="1200" dirty="0"/>
                        <a:t>61.29</a:t>
                      </a:r>
                    </a:p>
                  </a:txBody>
                  <a:tcPr/>
                </a:tc>
                <a:extLst>
                  <a:ext uri="{0D108BD9-81ED-4DB2-BD59-A6C34878D82A}">
                    <a16:rowId xmlns:a16="http://schemas.microsoft.com/office/drawing/2014/main" val="120850886"/>
                  </a:ext>
                </a:extLst>
              </a:tr>
              <a:tr h="141883">
                <a:tc>
                  <a:txBody>
                    <a:bodyPr/>
                    <a:lstStyle/>
                    <a:p>
                      <a:r>
                        <a:rPr lang="en-GB" sz="1200" dirty="0"/>
                        <a:t>Car (Diesel)</a:t>
                      </a:r>
                    </a:p>
                  </a:txBody>
                  <a:tcPr/>
                </a:tc>
                <a:tc>
                  <a:txBody>
                    <a:bodyPr/>
                    <a:lstStyle/>
                    <a:p>
                      <a:r>
                        <a:rPr lang="en-GB" sz="1200" dirty="0"/>
                        <a:t>kWh/100 km</a:t>
                      </a:r>
                    </a:p>
                  </a:txBody>
                  <a:tcPr/>
                </a:tc>
                <a:tc>
                  <a:txBody>
                    <a:bodyPr/>
                    <a:lstStyle/>
                    <a:p>
                      <a:r>
                        <a:rPr lang="en-GB" sz="1200" dirty="0"/>
                        <a:t>54.84</a:t>
                      </a:r>
                    </a:p>
                  </a:txBody>
                  <a:tcPr/>
                </a:tc>
                <a:extLst>
                  <a:ext uri="{0D108BD9-81ED-4DB2-BD59-A6C34878D82A}">
                    <a16:rowId xmlns:a16="http://schemas.microsoft.com/office/drawing/2014/main" val="1762657472"/>
                  </a:ext>
                </a:extLst>
              </a:tr>
              <a:tr h="141883">
                <a:tc>
                  <a:txBody>
                    <a:bodyPr/>
                    <a:lstStyle/>
                    <a:p>
                      <a:r>
                        <a:rPr lang="en-GB" sz="1200" dirty="0"/>
                        <a:t>Bus, Other</a:t>
                      </a:r>
                    </a:p>
                  </a:txBody>
                  <a:tcPr/>
                </a:tc>
                <a:tc>
                  <a:txBody>
                    <a:bodyPr/>
                    <a:lstStyle/>
                    <a:p>
                      <a:r>
                        <a:rPr lang="en-GB" sz="1200" dirty="0"/>
                        <a:t>kWh/100 km</a:t>
                      </a:r>
                    </a:p>
                  </a:txBody>
                  <a:tcPr/>
                </a:tc>
                <a:tc>
                  <a:txBody>
                    <a:bodyPr/>
                    <a:lstStyle/>
                    <a:p>
                      <a:r>
                        <a:rPr lang="en-GB" sz="1200" dirty="0"/>
                        <a:t>351.23</a:t>
                      </a:r>
                    </a:p>
                  </a:txBody>
                  <a:tcPr/>
                </a:tc>
                <a:extLst>
                  <a:ext uri="{0D108BD9-81ED-4DB2-BD59-A6C34878D82A}">
                    <a16:rowId xmlns:a16="http://schemas.microsoft.com/office/drawing/2014/main" val="3761199788"/>
                  </a:ext>
                </a:extLst>
              </a:tr>
              <a:tr h="141883">
                <a:tc>
                  <a:txBody>
                    <a:bodyPr/>
                    <a:lstStyle/>
                    <a:p>
                      <a:r>
                        <a:rPr lang="en-GB" sz="1200" dirty="0"/>
                        <a:t>Bus, Tourist</a:t>
                      </a:r>
                    </a:p>
                  </a:txBody>
                  <a:tcPr/>
                </a:tc>
                <a:tc>
                  <a:txBody>
                    <a:bodyPr/>
                    <a:lstStyle/>
                    <a:p>
                      <a:r>
                        <a:rPr lang="en-GB" sz="1200" dirty="0"/>
                        <a:t>kWh/100 km</a:t>
                      </a:r>
                    </a:p>
                  </a:txBody>
                  <a:tcPr/>
                </a:tc>
                <a:tc>
                  <a:txBody>
                    <a:bodyPr/>
                    <a:lstStyle/>
                    <a:p>
                      <a:r>
                        <a:rPr lang="en-GB" sz="1200" dirty="0"/>
                        <a:t>351.23</a:t>
                      </a:r>
                    </a:p>
                  </a:txBody>
                  <a:tcPr/>
                </a:tc>
                <a:extLst>
                  <a:ext uri="{0D108BD9-81ED-4DB2-BD59-A6C34878D82A}">
                    <a16:rowId xmlns:a16="http://schemas.microsoft.com/office/drawing/2014/main" val="2496208971"/>
                  </a:ext>
                </a:extLst>
              </a:tr>
              <a:tr h="141883">
                <a:tc>
                  <a:txBody>
                    <a:bodyPr/>
                    <a:lstStyle/>
                    <a:p>
                      <a:r>
                        <a:rPr lang="en-GB" sz="1200" dirty="0"/>
                        <a:t>Taxi (Diesel)</a:t>
                      </a:r>
                    </a:p>
                  </a:txBody>
                  <a:tcPr/>
                </a:tc>
                <a:tc>
                  <a:txBody>
                    <a:bodyPr/>
                    <a:lstStyle/>
                    <a:p>
                      <a:r>
                        <a:rPr lang="en-GB" sz="1200" dirty="0"/>
                        <a:t>kWh/100 km</a:t>
                      </a:r>
                    </a:p>
                  </a:txBody>
                  <a:tcPr/>
                </a:tc>
                <a:tc>
                  <a:txBody>
                    <a:bodyPr/>
                    <a:lstStyle/>
                    <a:p>
                      <a:r>
                        <a:rPr lang="en-GB" sz="1200" dirty="0"/>
                        <a:t>134.22</a:t>
                      </a:r>
                    </a:p>
                  </a:txBody>
                  <a:tcPr/>
                </a:tc>
                <a:extLst>
                  <a:ext uri="{0D108BD9-81ED-4DB2-BD59-A6C34878D82A}">
                    <a16:rowId xmlns:a16="http://schemas.microsoft.com/office/drawing/2014/main" val="3995238072"/>
                  </a:ext>
                </a:extLst>
              </a:tr>
              <a:tr h="141883">
                <a:tc>
                  <a:txBody>
                    <a:bodyPr/>
                    <a:lstStyle/>
                    <a:p>
                      <a:r>
                        <a:rPr lang="en-GB" sz="1200" dirty="0"/>
                        <a:t>Taxi (Gasoline)</a:t>
                      </a:r>
                    </a:p>
                  </a:txBody>
                  <a:tcPr/>
                </a:tc>
                <a:tc>
                  <a:txBody>
                    <a:bodyPr/>
                    <a:lstStyle/>
                    <a:p>
                      <a:r>
                        <a:rPr lang="en-GB" sz="1200" dirty="0"/>
                        <a:t>kWh/100 km</a:t>
                      </a:r>
                    </a:p>
                  </a:txBody>
                  <a:tcPr/>
                </a:tc>
                <a:tc>
                  <a:txBody>
                    <a:bodyPr/>
                    <a:lstStyle/>
                    <a:p>
                      <a:r>
                        <a:rPr lang="en-GB" sz="1200" dirty="0"/>
                        <a:t>134.22</a:t>
                      </a:r>
                    </a:p>
                  </a:txBody>
                  <a:tcPr/>
                </a:tc>
                <a:extLst>
                  <a:ext uri="{0D108BD9-81ED-4DB2-BD59-A6C34878D82A}">
                    <a16:rowId xmlns:a16="http://schemas.microsoft.com/office/drawing/2014/main" val="1764357267"/>
                  </a:ext>
                </a:extLst>
              </a:tr>
            </a:tbl>
          </a:graphicData>
        </a:graphic>
      </p:graphicFrame>
      <p:sp>
        <p:nvSpPr>
          <p:cNvPr id="7" name="TextBox 6">
            <a:extLst>
              <a:ext uri="{FF2B5EF4-FFF2-40B4-BE49-F238E27FC236}">
                <a16:creationId xmlns:a16="http://schemas.microsoft.com/office/drawing/2014/main" id="{629DB5DD-E31F-0E09-B492-324E24052229}"/>
              </a:ext>
            </a:extLst>
          </p:cNvPr>
          <p:cNvSpPr txBox="1"/>
          <p:nvPr/>
        </p:nvSpPr>
        <p:spPr>
          <a:xfrm>
            <a:off x="8495521" y="2152368"/>
            <a:ext cx="1464798" cy="338554"/>
          </a:xfrm>
          <a:prstGeom prst="rect">
            <a:avLst/>
          </a:prstGeom>
          <a:noFill/>
        </p:spPr>
        <p:txBody>
          <a:bodyPr wrap="square" rtlCol="0">
            <a:spAutoFit/>
          </a:bodyPr>
          <a:lstStyle/>
          <a:p>
            <a:r>
              <a:rPr lang="en-GB" sz="1600" i="1" dirty="0"/>
              <a:t>MAED Units</a:t>
            </a:r>
          </a:p>
        </p:txBody>
      </p:sp>
    </p:spTree>
    <p:extLst>
      <p:ext uri="{BB962C8B-B14F-4D97-AF65-F5344CB8AC3E}">
        <p14:creationId xmlns:p14="http://schemas.microsoft.com/office/powerpoint/2010/main" val="2517552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rmAutofit/>
          </a:bodyPr>
          <a:lstStyle/>
          <a:p>
            <a:r>
              <a:rPr lang="es-419" sz="4800" b="1" dirty="0"/>
              <a:t>MAED-D</a:t>
            </a:r>
            <a:endParaRPr lang="en-GB" sz="4800" b="1" dirty="0"/>
          </a:p>
        </p:txBody>
      </p:sp>
      <p:pic>
        <p:nvPicPr>
          <p:cNvPr id="4" name="Picture 3" descr="Graphical user interface, table&#10;&#10;Description automatically generated">
            <a:extLst>
              <a:ext uri="{FF2B5EF4-FFF2-40B4-BE49-F238E27FC236}">
                <a16:creationId xmlns:a16="http://schemas.microsoft.com/office/drawing/2014/main" id="{E82D49C3-450A-4B95-8DC8-CF44CE5EC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80967"/>
            <a:ext cx="12192000" cy="4091748"/>
          </a:xfrm>
          <a:prstGeom prst="rect">
            <a:avLst/>
          </a:prstGeom>
        </p:spPr>
      </p:pic>
      <p:sp>
        <p:nvSpPr>
          <p:cNvPr id="13" name="Speech Bubble: Oval 12">
            <a:extLst>
              <a:ext uri="{FF2B5EF4-FFF2-40B4-BE49-F238E27FC236}">
                <a16:creationId xmlns:a16="http://schemas.microsoft.com/office/drawing/2014/main" id="{85D24C2F-3523-4786-A90A-0BEF3EB44A8C}"/>
              </a:ext>
            </a:extLst>
          </p:cNvPr>
          <p:cNvSpPr/>
          <p:nvPr/>
        </p:nvSpPr>
        <p:spPr>
          <a:xfrm>
            <a:off x="984605" y="1460500"/>
            <a:ext cx="5111395" cy="701881"/>
          </a:xfrm>
          <a:prstGeom prst="wedgeEllipseCallout">
            <a:avLst>
              <a:gd name="adj1" fmla="val 71488"/>
              <a:gd name="adj2" fmla="val 930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Average distance travelled and load factors by mode of transport</a:t>
            </a:r>
          </a:p>
        </p:txBody>
      </p:sp>
    </p:spTree>
    <p:extLst>
      <p:ext uri="{BB962C8B-B14F-4D97-AF65-F5344CB8AC3E}">
        <p14:creationId xmlns:p14="http://schemas.microsoft.com/office/powerpoint/2010/main" val="4078774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rmAutofit/>
          </a:bodyPr>
          <a:lstStyle/>
          <a:p>
            <a:r>
              <a:rPr lang="es-419" sz="4800" b="1" dirty="0"/>
              <a:t>MAED-D</a:t>
            </a:r>
            <a:endParaRPr lang="en-GB" sz="4800" b="1" dirty="0"/>
          </a:p>
        </p:txBody>
      </p:sp>
      <p:pic>
        <p:nvPicPr>
          <p:cNvPr id="5" name="Picture 4" descr="Table&#10;&#10;Description automatically generated">
            <a:extLst>
              <a:ext uri="{FF2B5EF4-FFF2-40B4-BE49-F238E27FC236}">
                <a16:creationId xmlns:a16="http://schemas.microsoft.com/office/drawing/2014/main" id="{FCA10718-ACB3-4B0A-8989-C3D2CC1BF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09546"/>
            <a:ext cx="12192000" cy="3930613"/>
          </a:xfrm>
          <a:prstGeom prst="rect">
            <a:avLst/>
          </a:prstGeom>
        </p:spPr>
      </p:pic>
      <p:sp>
        <p:nvSpPr>
          <p:cNvPr id="13" name="Speech Bubble: Oval 12">
            <a:extLst>
              <a:ext uri="{FF2B5EF4-FFF2-40B4-BE49-F238E27FC236}">
                <a16:creationId xmlns:a16="http://schemas.microsoft.com/office/drawing/2014/main" id="{85D24C2F-3523-4786-A90A-0BEF3EB44A8C}"/>
              </a:ext>
            </a:extLst>
          </p:cNvPr>
          <p:cNvSpPr/>
          <p:nvPr/>
        </p:nvSpPr>
        <p:spPr>
          <a:xfrm>
            <a:off x="2089924" y="1508329"/>
            <a:ext cx="5111395" cy="572657"/>
          </a:xfrm>
          <a:prstGeom prst="wedgeEllipseCallout">
            <a:avLst>
              <a:gd name="adj1" fmla="val 71488"/>
              <a:gd name="adj2" fmla="val 930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Transport modal split</a:t>
            </a:r>
          </a:p>
        </p:txBody>
      </p:sp>
    </p:spTree>
    <p:extLst>
      <p:ext uri="{BB962C8B-B14F-4D97-AF65-F5344CB8AC3E}">
        <p14:creationId xmlns:p14="http://schemas.microsoft.com/office/powerpoint/2010/main" val="2610748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rmAutofit/>
          </a:bodyPr>
          <a:lstStyle/>
          <a:p>
            <a:r>
              <a:rPr lang="es-419" sz="5400" b="1" dirty="0"/>
              <a:t>MAED-D</a:t>
            </a:r>
            <a:endParaRPr lang="en-GB" sz="5400" b="1" dirty="0"/>
          </a:p>
        </p:txBody>
      </p:sp>
      <p:pic>
        <p:nvPicPr>
          <p:cNvPr id="4" name="Picture 3">
            <a:extLst>
              <a:ext uri="{FF2B5EF4-FFF2-40B4-BE49-F238E27FC236}">
                <a16:creationId xmlns:a16="http://schemas.microsoft.com/office/drawing/2014/main" id="{93C6CB93-3462-457B-B045-346B01933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4306"/>
            <a:ext cx="12192000" cy="3929388"/>
          </a:xfrm>
          <a:prstGeom prst="rect">
            <a:avLst/>
          </a:prstGeom>
        </p:spPr>
      </p:pic>
      <p:sp>
        <p:nvSpPr>
          <p:cNvPr id="13" name="Speech Bubble: Oval 12">
            <a:extLst>
              <a:ext uri="{FF2B5EF4-FFF2-40B4-BE49-F238E27FC236}">
                <a16:creationId xmlns:a16="http://schemas.microsoft.com/office/drawing/2014/main" id="{85D24C2F-3523-4786-A90A-0BEF3EB44A8C}"/>
              </a:ext>
            </a:extLst>
          </p:cNvPr>
          <p:cNvSpPr/>
          <p:nvPr/>
        </p:nvSpPr>
        <p:spPr>
          <a:xfrm>
            <a:off x="2974179" y="1314259"/>
            <a:ext cx="5111395" cy="572657"/>
          </a:xfrm>
          <a:prstGeom prst="wedgeEllipseCallout">
            <a:avLst>
              <a:gd name="adj1" fmla="val 71488"/>
              <a:gd name="adj2" fmla="val 930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Energy intensities for transport modes</a:t>
            </a:r>
          </a:p>
        </p:txBody>
      </p:sp>
    </p:spTree>
    <p:extLst>
      <p:ext uri="{BB962C8B-B14F-4D97-AF65-F5344CB8AC3E}">
        <p14:creationId xmlns:p14="http://schemas.microsoft.com/office/powerpoint/2010/main" val="3121570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4A16E730-2923-494D-AFCA-A3E4D57F329E}"/>
              </a:ext>
            </a:extLst>
          </p:cNvPr>
          <p:cNvSpPr txBox="1">
            <a:spLocks noChangeArrowheads="1"/>
          </p:cNvSpPr>
          <p:nvPr/>
        </p:nvSpPr>
        <p:spPr>
          <a:xfrm>
            <a:off x="515482" y="1480215"/>
            <a:ext cx="3965684" cy="2782948"/>
          </a:xfrm>
          <a:prstGeom prst="rect">
            <a:avLst/>
          </a:prstGeom>
        </p:spPr>
        <p:txBody>
          <a:bodyPr/>
          <a:lstStyle>
            <a:lvl1pPr marL="342900" indent="-342900" algn="l" rtl="0" eaLnBrk="0" fontAlgn="base" hangingPunct="0">
              <a:spcBef>
                <a:spcPct val="20000"/>
              </a:spcBef>
              <a:spcAft>
                <a:spcPct val="0"/>
              </a:spcAft>
              <a:buClr>
                <a:schemeClr val="folHlink"/>
              </a:buClr>
              <a:buSzPct val="11000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folHlink"/>
              </a:buClr>
              <a:buSzPct val="110000"/>
              <a:buChar char="•"/>
              <a:defRPr sz="2800">
                <a:solidFill>
                  <a:schemeClr val="tx2"/>
                </a:solidFill>
                <a:latin typeface="+mn-lt"/>
              </a:defRPr>
            </a:lvl2pPr>
            <a:lvl3pPr marL="1143000" indent="-228600" algn="l" rtl="0" eaLnBrk="0" fontAlgn="base" hangingPunct="0">
              <a:spcBef>
                <a:spcPct val="20000"/>
              </a:spcBef>
              <a:spcAft>
                <a:spcPct val="0"/>
              </a:spcAft>
              <a:buClr>
                <a:schemeClr val="folHlink"/>
              </a:buClr>
              <a:buSzPct val="110000"/>
              <a:buChar char="•"/>
              <a:defRPr sz="2400">
                <a:solidFill>
                  <a:schemeClr val="tx2"/>
                </a:solidFill>
                <a:latin typeface="+mn-lt"/>
              </a:defRPr>
            </a:lvl3pPr>
            <a:lvl4pPr marL="1600200" indent="-228600" algn="l" rtl="0" eaLnBrk="0" fontAlgn="base" hangingPunct="0">
              <a:spcBef>
                <a:spcPct val="20000"/>
              </a:spcBef>
              <a:spcAft>
                <a:spcPct val="0"/>
              </a:spcAft>
              <a:buClr>
                <a:schemeClr val="folHlink"/>
              </a:buClr>
              <a:buSzPct val="110000"/>
              <a:buChar char="•"/>
              <a:defRPr sz="2400">
                <a:solidFill>
                  <a:schemeClr val="tx2"/>
                </a:solidFill>
                <a:latin typeface="+mn-lt"/>
              </a:defRPr>
            </a:lvl4pPr>
            <a:lvl5pPr marL="2057400" indent="-228600" algn="l" rtl="0" eaLnBrk="0" fontAlgn="base" hangingPunct="0">
              <a:spcBef>
                <a:spcPct val="20000"/>
              </a:spcBef>
              <a:spcAft>
                <a:spcPct val="0"/>
              </a:spcAft>
              <a:buClr>
                <a:schemeClr val="folHlink"/>
              </a:buClr>
              <a:buSzPct val="110000"/>
              <a:buChar char="•"/>
              <a:defRPr sz="2400">
                <a:solidFill>
                  <a:schemeClr val="tx2"/>
                </a:solidFill>
                <a:latin typeface="+mn-lt"/>
              </a:defRPr>
            </a:lvl5pPr>
            <a:lvl6pPr marL="2514600" indent="-228600" algn="l" rtl="0" fontAlgn="base">
              <a:spcBef>
                <a:spcPct val="20000"/>
              </a:spcBef>
              <a:spcAft>
                <a:spcPct val="0"/>
              </a:spcAft>
              <a:buClr>
                <a:schemeClr val="folHlink"/>
              </a:buClr>
              <a:buSzPct val="110000"/>
              <a:buChar char="•"/>
              <a:defRPr sz="2400">
                <a:solidFill>
                  <a:schemeClr val="tx2"/>
                </a:solidFill>
                <a:latin typeface="+mn-lt"/>
              </a:defRPr>
            </a:lvl6pPr>
            <a:lvl7pPr marL="2971800" indent="-228600" algn="l" rtl="0" fontAlgn="base">
              <a:spcBef>
                <a:spcPct val="20000"/>
              </a:spcBef>
              <a:spcAft>
                <a:spcPct val="0"/>
              </a:spcAft>
              <a:buClr>
                <a:schemeClr val="folHlink"/>
              </a:buClr>
              <a:buSzPct val="110000"/>
              <a:buChar char="•"/>
              <a:defRPr sz="2400">
                <a:solidFill>
                  <a:schemeClr val="tx2"/>
                </a:solidFill>
                <a:latin typeface="+mn-lt"/>
              </a:defRPr>
            </a:lvl7pPr>
            <a:lvl8pPr marL="3429000" indent="-228600" algn="l" rtl="0" fontAlgn="base">
              <a:spcBef>
                <a:spcPct val="20000"/>
              </a:spcBef>
              <a:spcAft>
                <a:spcPct val="0"/>
              </a:spcAft>
              <a:buClr>
                <a:schemeClr val="folHlink"/>
              </a:buClr>
              <a:buSzPct val="110000"/>
              <a:buChar char="•"/>
              <a:defRPr sz="2400">
                <a:solidFill>
                  <a:schemeClr val="tx2"/>
                </a:solidFill>
                <a:latin typeface="+mn-lt"/>
              </a:defRPr>
            </a:lvl8pPr>
            <a:lvl9pPr marL="3886200" indent="-228600" algn="l" rtl="0" fontAlgn="base">
              <a:spcBef>
                <a:spcPct val="20000"/>
              </a:spcBef>
              <a:spcAft>
                <a:spcPct val="0"/>
              </a:spcAft>
              <a:buClr>
                <a:schemeClr val="folHlink"/>
              </a:buClr>
              <a:buSzPct val="110000"/>
              <a:buChar char="•"/>
              <a:defRPr sz="2400">
                <a:solidFill>
                  <a:schemeClr val="tx2"/>
                </a:solidFill>
                <a:latin typeface="+mn-lt"/>
              </a:defRPr>
            </a:lvl9pPr>
          </a:lstStyle>
          <a:p>
            <a:pPr eaLnBrk="1" hangingPunct="1"/>
            <a:r>
              <a:rPr lang="en-GB" kern="0">
                <a:solidFill>
                  <a:schemeClr val="tx1"/>
                </a:solidFill>
                <a:cs typeface="Times New Roman" pitchFamily="18" charset="0"/>
              </a:rPr>
              <a:t>Passenger</a:t>
            </a:r>
          </a:p>
          <a:p>
            <a:pPr lvl="1" eaLnBrk="1" hangingPunct="1"/>
            <a:r>
              <a:rPr lang="en-GB" kern="0" dirty="0">
                <a:solidFill>
                  <a:schemeClr val="tx1"/>
                </a:solidFill>
                <a:cs typeface="Times New Roman" pitchFamily="18" charset="0"/>
              </a:rPr>
              <a:t>Urban</a:t>
            </a:r>
          </a:p>
          <a:p>
            <a:pPr lvl="1" eaLnBrk="1" hangingPunct="1"/>
            <a:r>
              <a:rPr lang="en-GB" dirty="0">
                <a:solidFill>
                  <a:schemeClr val="tx1"/>
                </a:solidFill>
                <a:cs typeface="Times New Roman" pitchFamily="18" charset="0"/>
              </a:rPr>
              <a:t>Intercity</a:t>
            </a:r>
            <a:endParaRPr lang="en-GB" kern="0" dirty="0">
              <a:solidFill>
                <a:schemeClr val="tx1"/>
              </a:solidFill>
              <a:cs typeface="Times New Roman" pitchFamily="18" charset="0"/>
            </a:endParaRPr>
          </a:p>
          <a:p>
            <a:pPr eaLnBrk="1" hangingPunct="1"/>
            <a:r>
              <a:rPr lang="en-GB" dirty="0">
                <a:solidFill>
                  <a:schemeClr val="tx1"/>
                </a:solidFill>
                <a:cs typeface="Times New Roman" pitchFamily="18" charset="0"/>
              </a:rPr>
              <a:t>Freight</a:t>
            </a:r>
            <a:endParaRPr lang="en-GB" kern="0" dirty="0">
              <a:solidFill>
                <a:schemeClr val="tx1"/>
              </a:solidFill>
              <a:cs typeface="Times New Roman" pitchFamily="18" charset="0"/>
            </a:endParaRPr>
          </a:p>
          <a:p>
            <a:pPr eaLnBrk="1" hangingPunct="1"/>
            <a:r>
              <a:rPr lang="en-GB" kern="0" dirty="0">
                <a:solidFill>
                  <a:schemeClr val="tx1"/>
                </a:solidFill>
                <a:cs typeface="Times New Roman" pitchFamily="18" charset="0"/>
              </a:rPr>
              <a:t>International</a:t>
            </a:r>
          </a:p>
        </p:txBody>
      </p:sp>
      <p:sp>
        <p:nvSpPr>
          <p:cNvPr id="15" name="Rectangle 3">
            <a:extLst>
              <a:ext uri="{FF2B5EF4-FFF2-40B4-BE49-F238E27FC236}">
                <a16:creationId xmlns:a16="http://schemas.microsoft.com/office/drawing/2014/main" id="{12933AB8-176B-4D7A-AEEF-D12F85ABCC69}"/>
              </a:ext>
            </a:extLst>
          </p:cNvPr>
          <p:cNvSpPr txBox="1">
            <a:spLocks noChangeArrowheads="1"/>
          </p:cNvSpPr>
          <p:nvPr/>
        </p:nvSpPr>
        <p:spPr>
          <a:xfrm>
            <a:off x="405243" y="4725539"/>
            <a:ext cx="11381513" cy="1304491"/>
          </a:xfrm>
          <a:prstGeom prst="rect">
            <a:avLst/>
          </a:prstGeom>
        </p:spPr>
        <p:txBody>
          <a:bodyPr/>
          <a:lstStyle>
            <a:lvl1pPr marL="342900" indent="-342900" algn="l" rtl="0" eaLnBrk="0" fontAlgn="base" hangingPunct="0">
              <a:spcBef>
                <a:spcPct val="20000"/>
              </a:spcBef>
              <a:spcAft>
                <a:spcPct val="0"/>
              </a:spcAft>
              <a:buClr>
                <a:schemeClr val="folHlink"/>
              </a:buClr>
              <a:buSzPct val="11000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folHlink"/>
              </a:buClr>
              <a:buSzPct val="110000"/>
              <a:buChar char="•"/>
              <a:defRPr sz="2800">
                <a:solidFill>
                  <a:schemeClr val="tx2"/>
                </a:solidFill>
                <a:latin typeface="+mn-lt"/>
              </a:defRPr>
            </a:lvl2pPr>
            <a:lvl3pPr marL="1143000" indent="-228600" algn="l" rtl="0" eaLnBrk="0" fontAlgn="base" hangingPunct="0">
              <a:spcBef>
                <a:spcPct val="20000"/>
              </a:spcBef>
              <a:spcAft>
                <a:spcPct val="0"/>
              </a:spcAft>
              <a:buClr>
                <a:schemeClr val="folHlink"/>
              </a:buClr>
              <a:buSzPct val="110000"/>
              <a:buChar char="•"/>
              <a:defRPr sz="2400">
                <a:solidFill>
                  <a:schemeClr val="tx2"/>
                </a:solidFill>
                <a:latin typeface="+mn-lt"/>
              </a:defRPr>
            </a:lvl3pPr>
            <a:lvl4pPr marL="1600200" indent="-228600" algn="l" rtl="0" eaLnBrk="0" fontAlgn="base" hangingPunct="0">
              <a:spcBef>
                <a:spcPct val="20000"/>
              </a:spcBef>
              <a:spcAft>
                <a:spcPct val="0"/>
              </a:spcAft>
              <a:buClr>
                <a:schemeClr val="folHlink"/>
              </a:buClr>
              <a:buSzPct val="110000"/>
              <a:buChar char="•"/>
              <a:defRPr sz="2400">
                <a:solidFill>
                  <a:schemeClr val="tx2"/>
                </a:solidFill>
                <a:latin typeface="+mn-lt"/>
              </a:defRPr>
            </a:lvl4pPr>
            <a:lvl5pPr marL="2057400" indent="-228600" algn="l" rtl="0" eaLnBrk="0" fontAlgn="base" hangingPunct="0">
              <a:spcBef>
                <a:spcPct val="20000"/>
              </a:spcBef>
              <a:spcAft>
                <a:spcPct val="0"/>
              </a:spcAft>
              <a:buClr>
                <a:schemeClr val="folHlink"/>
              </a:buClr>
              <a:buSzPct val="110000"/>
              <a:buChar char="•"/>
              <a:defRPr sz="2400">
                <a:solidFill>
                  <a:schemeClr val="tx2"/>
                </a:solidFill>
                <a:latin typeface="+mn-lt"/>
              </a:defRPr>
            </a:lvl5pPr>
            <a:lvl6pPr marL="2514600" indent="-228600" algn="l" rtl="0" fontAlgn="base">
              <a:spcBef>
                <a:spcPct val="20000"/>
              </a:spcBef>
              <a:spcAft>
                <a:spcPct val="0"/>
              </a:spcAft>
              <a:buClr>
                <a:schemeClr val="folHlink"/>
              </a:buClr>
              <a:buSzPct val="110000"/>
              <a:buChar char="•"/>
              <a:defRPr sz="2400">
                <a:solidFill>
                  <a:schemeClr val="tx2"/>
                </a:solidFill>
                <a:latin typeface="+mn-lt"/>
              </a:defRPr>
            </a:lvl6pPr>
            <a:lvl7pPr marL="2971800" indent="-228600" algn="l" rtl="0" fontAlgn="base">
              <a:spcBef>
                <a:spcPct val="20000"/>
              </a:spcBef>
              <a:spcAft>
                <a:spcPct val="0"/>
              </a:spcAft>
              <a:buClr>
                <a:schemeClr val="folHlink"/>
              </a:buClr>
              <a:buSzPct val="110000"/>
              <a:buChar char="•"/>
              <a:defRPr sz="2400">
                <a:solidFill>
                  <a:schemeClr val="tx2"/>
                </a:solidFill>
                <a:latin typeface="+mn-lt"/>
              </a:defRPr>
            </a:lvl7pPr>
            <a:lvl8pPr marL="3429000" indent="-228600" algn="l" rtl="0" fontAlgn="base">
              <a:spcBef>
                <a:spcPct val="20000"/>
              </a:spcBef>
              <a:spcAft>
                <a:spcPct val="0"/>
              </a:spcAft>
              <a:buClr>
                <a:schemeClr val="folHlink"/>
              </a:buClr>
              <a:buSzPct val="110000"/>
              <a:buChar char="•"/>
              <a:defRPr sz="2400">
                <a:solidFill>
                  <a:schemeClr val="tx2"/>
                </a:solidFill>
                <a:latin typeface="+mn-lt"/>
              </a:defRPr>
            </a:lvl8pPr>
            <a:lvl9pPr marL="3886200" indent="-228600" algn="l" rtl="0" fontAlgn="base">
              <a:spcBef>
                <a:spcPct val="20000"/>
              </a:spcBef>
              <a:spcAft>
                <a:spcPct val="0"/>
              </a:spcAft>
              <a:buClr>
                <a:schemeClr val="folHlink"/>
              </a:buClr>
              <a:buSzPct val="110000"/>
              <a:buChar char="•"/>
              <a:defRPr sz="2400">
                <a:solidFill>
                  <a:schemeClr val="tx2"/>
                </a:solidFill>
                <a:latin typeface="+mn-lt"/>
              </a:defRPr>
            </a:lvl9pPr>
          </a:lstStyle>
          <a:p>
            <a:pPr eaLnBrk="1" hangingPunct="1">
              <a:buFont typeface="Wingdings" panose="05000000000000000000" pitchFamily="2" charset="2"/>
              <a:buChar char="§"/>
            </a:pPr>
            <a:r>
              <a:rPr lang="en-GB" sz="1800" i="1" kern="0" dirty="0">
                <a:solidFill>
                  <a:schemeClr val="tx1"/>
                </a:solidFill>
                <a:cs typeface="Times New Roman" pitchFamily="18" charset="0"/>
              </a:rPr>
              <a:t>At least one transport mode should be defined for urban, intercity, and freight transport (if modelling the sector as a whole).</a:t>
            </a:r>
          </a:p>
          <a:p>
            <a:pPr eaLnBrk="1" hangingPunct="1">
              <a:buFont typeface="Wingdings" panose="05000000000000000000" pitchFamily="2" charset="2"/>
              <a:buChar char="§"/>
            </a:pPr>
            <a:r>
              <a:rPr lang="en-GB" sz="1800" i="1" kern="0" dirty="0">
                <a:solidFill>
                  <a:schemeClr val="tx1"/>
                </a:solidFill>
                <a:cs typeface="Times New Roman" pitchFamily="18" charset="0"/>
              </a:rPr>
              <a:t>Each mode of transport has a fuel associated with it.</a:t>
            </a:r>
          </a:p>
          <a:p>
            <a:pPr eaLnBrk="1" hangingPunct="1">
              <a:buFont typeface="Wingdings" panose="05000000000000000000" pitchFamily="2" charset="2"/>
              <a:buChar char="§"/>
            </a:pPr>
            <a:r>
              <a:rPr lang="en-GB" sz="1800" i="1" kern="0" dirty="0">
                <a:solidFill>
                  <a:schemeClr val="tx1"/>
                </a:solidFill>
                <a:cs typeface="Times New Roman" pitchFamily="18" charset="0"/>
              </a:rPr>
              <a:t>International transport is calculated as a function of total GDP.</a:t>
            </a:r>
            <a:endParaRPr lang="en-GB" sz="1800" i="1" dirty="0">
              <a:solidFill>
                <a:schemeClr val="tx1"/>
              </a:solidFill>
              <a:cs typeface="Times New Roman" pitchFamily="18" charset="0"/>
            </a:endParaRPr>
          </a:p>
        </p:txBody>
      </p:sp>
      <p:pic>
        <p:nvPicPr>
          <p:cNvPr id="12" name="Picture 11" descr="Moving bus">
            <a:extLst>
              <a:ext uri="{FF2B5EF4-FFF2-40B4-BE49-F238E27FC236}">
                <a16:creationId xmlns:a16="http://schemas.microsoft.com/office/drawing/2014/main" id="{C229FA76-52D1-4945-82A0-A7443565C9AB}"/>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5231027" y="1178286"/>
            <a:ext cx="2739061" cy="1825877"/>
          </a:xfrm>
          <a:prstGeom prst="rect">
            <a:avLst/>
          </a:prstGeom>
        </p:spPr>
      </p:pic>
      <p:pic>
        <p:nvPicPr>
          <p:cNvPr id="19" name="Picture 18" descr="Large truck on a highway">
            <a:extLst>
              <a:ext uri="{FF2B5EF4-FFF2-40B4-BE49-F238E27FC236}">
                <a16:creationId xmlns:a16="http://schemas.microsoft.com/office/drawing/2014/main" id="{78F99F59-1704-4BFE-BD5D-E1C731445D26}"/>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a:off x="7389736" y="2493334"/>
            <a:ext cx="2818004" cy="1871331"/>
          </a:xfrm>
          <a:prstGeom prst="rect">
            <a:avLst/>
          </a:prstGeom>
        </p:spPr>
      </p:pic>
      <p:sp>
        <p:nvSpPr>
          <p:cNvPr id="5" name="Title 1">
            <a:extLst>
              <a:ext uri="{FF2B5EF4-FFF2-40B4-BE49-F238E27FC236}">
                <a16:creationId xmlns:a16="http://schemas.microsoft.com/office/drawing/2014/main" id="{B8B7D5FF-44D2-3441-2582-160E4E2F7B29}"/>
              </a:ext>
            </a:extLst>
          </p:cNvPr>
          <p:cNvSpPr txBox="1">
            <a:spLocks/>
          </p:cNvSpPr>
          <p:nvPr/>
        </p:nvSpPr>
        <p:spPr>
          <a:xfrm>
            <a:off x="0" y="1717"/>
            <a:ext cx="10904538" cy="1135063"/>
          </a:xfrm>
          <a:prstGeom prst="rect">
            <a:avLst/>
          </a:prstGeom>
          <a:noFill/>
          <a:ln>
            <a:noFill/>
          </a:ln>
        </p:spPr>
        <p:txBody>
          <a:bodyPr spcFirstLastPara="1" vert="horz" wrap="square" lIns="91440" tIns="45720" rIns="91440" bIns="4572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Helvetica Neue"/>
              <a:buNone/>
              <a:defRPr sz="40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5400" dirty="0"/>
              <a:t>Transport</a:t>
            </a:r>
          </a:p>
        </p:txBody>
      </p:sp>
    </p:spTree>
    <p:extLst>
      <p:ext uri="{BB962C8B-B14F-4D97-AF65-F5344CB8AC3E}">
        <p14:creationId xmlns:p14="http://schemas.microsoft.com/office/powerpoint/2010/main" val="3751802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Title 1">
            <a:extLst>
              <a:ext uri="{FF2B5EF4-FFF2-40B4-BE49-F238E27FC236}">
                <a16:creationId xmlns:a16="http://schemas.microsoft.com/office/drawing/2014/main" id="{75FFE0F3-6400-D328-082C-A402D3C9FBCE}"/>
              </a:ext>
            </a:extLst>
          </p:cNvPr>
          <p:cNvSpPr>
            <a:spLocks noGrp="1"/>
          </p:cNvSpPr>
          <p:nvPr>
            <p:ph type="ctrTitle"/>
          </p:nvPr>
        </p:nvSpPr>
        <p:spPr>
          <a:xfrm>
            <a:off x="4571997" y="1673113"/>
            <a:ext cx="5791203" cy="1351604"/>
          </a:xfrm>
        </p:spPr>
        <p:txBody>
          <a:bodyPr>
            <a:normAutofit/>
          </a:bodyPr>
          <a:lstStyle/>
          <a:p>
            <a:r>
              <a:rPr lang="en-GB"/>
              <a:t>Intercity Transport</a:t>
            </a:r>
          </a:p>
        </p:txBody>
      </p:sp>
      <p:sp>
        <p:nvSpPr>
          <p:cNvPr id="3" name="Subtitle 2">
            <a:extLst>
              <a:ext uri="{FF2B5EF4-FFF2-40B4-BE49-F238E27FC236}">
                <a16:creationId xmlns:a16="http://schemas.microsoft.com/office/drawing/2014/main" id="{CD0B92EF-E72B-C272-CE80-D88A533018C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45967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rmAutofit/>
          </a:bodyPr>
          <a:lstStyle/>
          <a:p>
            <a:r>
              <a:rPr lang="en-GB" sz="4800" b="1" dirty="0"/>
              <a:t>Input Data</a:t>
            </a:r>
          </a:p>
        </p:txBody>
      </p:sp>
      <p:sp>
        <p:nvSpPr>
          <p:cNvPr id="8" name="TextBox 7">
            <a:extLst>
              <a:ext uri="{FF2B5EF4-FFF2-40B4-BE49-F238E27FC236}">
                <a16:creationId xmlns:a16="http://schemas.microsoft.com/office/drawing/2014/main" id="{7FCE7C10-CEA4-4C9F-B9D9-6200533553E7}"/>
              </a:ext>
            </a:extLst>
          </p:cNvPr>
          <p:cNvSpPr txBox="1"/>
          <p:nvPr/>
        </p:nvSpPr>
        <p:spPr>
          <a:xfrm>
            <a:off x="196557" y="1135063"/>
            <a:ext cx="11347743" cy="4832092"/>
          </a:xfrm>
          <a:prstGeom prst="rect">
            <a:avLst/>
          </a:prstGeom>
          <a:noFill/>
        </p:spPr>
        <p:txBody>
          <a:bodyPr wrap="square" rtlCol="0">
            <a:spAutoFit/>
          </a:bodyPr>
          <a:lstStyle/>
          <a:p>
            <a:pPr marL="361950" indent="-361950">
              <a:buFont typeface="Wingdings" panose="05000000000000000000" pitchFamily="2" charset="2"/>
              <a:buChar char="Ø"/>
            </a:pPr>
            <a:r>
              <a:rPr lang="en-GB" sz="2800" dirty="0">
                <a:solidFill>
                  <a:schemeClr val="accent1">
                    <a:lumMod val="50000"/>
                  </a:schemeClr>
                </a:solidFill>
              </a:rPr>
              <a:t>Average distance travelled per person per year (km/cap/year)</a:t>
            </a:r>
          </a:p>
          <a:p>
            <a:pPr marL="361950" indent="-361950">
              <a:buFont typeface="Wingdings" panose="05000000000000000000" pitchFamily="2" charset="2"/>
              <a:buChar char="Ø"/>
            </a:pPr>
            <a:endParaRPr lang="en-GB" sz="2800" dirty="0">
              <a:solidFill>
                <a:schemeClr val="accent1">
                  <a:lumMod val="50000"/>
                </a:schemeClr>
              </a:solidFill>
            </a:endParaRPr>
          </a:p>
          <a:p>
            <a:pPr marL="361950" indent="-361950">
              <a:buFont typeface="Wingdings" panose="05000000000000000000" pitchFamily="2" charset="2"/>
              <a:buChar char="Ø"/>
            </a:pPr>
            <a:r>
              <a:rPr lang="en-GB" sz="2800" dirty="0">
                <a:solidFill>
                  <a:schemeClr val="accent1">
                    <a:lumMod val="50000"/>
                  </a:schemeClr>
                </a:solidFill>
              </a:rPr>
              <a:t>Car ownership (cap/</a:t>
            </a:r>
            <a:r>
              <a:rPr lang="en-GB" sz="2800" dirty="0" err="1">
                <a:solidFill>
                  <a:schemeClr val="accent1">
                    <a:lumMod val="50000"/>
                  </a:schemeClr>
                </a:solidFill>
              </a:rPr>
              <a:t>veh</a:t>
            </a:r>
            <a:r>
              <a:rPr lang="en-GB" sz="2800" dirty="0">
                <a:solidFill>
                  <a:schemeClr val="accent1">
                    <a:lumMod val="50000"/>
                  </a:schemeClr>
                </a:solidFill>
              </a:rPr>
              <a:t>)</a:t>
            </a:r>
          </a:p>
          <a:p>
            <a:pPr marL="361950" indent="-361950">
              <a:buFont typeface="Wingdings" panose="05000000000000000000" pitchFamily="2" charset="2"/>
              <a:buChar char="Ø"/>
            </a:pPr>
            <a:endParaRPr lang="en-GB" sz="2800" dirty="0">
              <a:solidFill>
                <a:schemeClr val="accent1">
                  <a:lumMod val="50000"/>
                </a:schemeClr>
              </a:solidFill>
            </a:endParaRPr>
          </a:p>
          <a:p>
            <a:pPr marL="361950" indent="-361950">
              <a:buFont typeface="Wingdings" panose="05000000000000000000" pitchFamily="2" charset="2"/>
              <a:buChar char="Ø"/>
            </a:pPr>
            <a:r>
              <a:rPr lang="en-GB" sz="2800" dirty="0">
                <a:solidFill>
                  <a:schemeClr val="accent1">
                    <a:lumMod val="50000"/>
                  </a:schemeClr>
                </a:solidFill>
              </a:rPr>
              <a:t>Average distance travelled per car per year (km/car/year)</a:t>
            </a:r>
          </a:p>
          <a:p>
            <a:pPr marL="361950" indent="-361950">
              <a:buFont typeface="Wingdings" panose="05000000000000000000" pitchFamily="2" charset="2"/>
              <a:buChar char="Ø"/>
            </a:pPr>
            <a:endParaRPr lang="en-GB" sz="2800" dirty="0">
              <a:solidFill>
                <a:schemeClr val="accent1">
                  <a:lumMod val="50000"/>
                </a:schemeClr>
              </a:solidFill>
            </a:endParaRPr>
          </a:p>
          <a:p>
            <a:pPr marL="361950" indent="-361950">
              <a:buFont typeface="Wingdings" panose="05000000000000000000" pitchFamily="2" charset="2"/>
              <a:buChar char="Ø"/>
            </a:pPr>
            <a:r>
              <a:rPr lang="en-GB" sz="2800" dirty="0">
                <a:solidFill>
                  <a:schemeClr val="accent1">
                    <a:lumMod val="50000"/>
                  </a:schemeClr>
                </a:solidFill>
              </a:rPr>
              <a:t>Load factors by mode of transport (cap)</a:t>
            </a:r>
          </a:p>
          <a:p>
            <a:pPr marL="361950" indent="-361950">
              <a:buFont typeface="Wingdings" panose="05000000000000000000" pitchFamily="2" charset="2"/>
              <a:buChar char="Ø"/>
            </a:pPr>
            <a:endParaRPr lang="en-GB" sz="2800" dirty="0">
              <a:solidFill>
                <a:schemeClr val="accent1">
                  <a:lumMod val="50000"/>
                </a:schemeClr>
              </a:solidFill>
            </a:endParaRPr>
          </a:p>
          <a:p>
            <a:pPr marL="361950" indent="-361950">
              <a:buFont typeface="Wingdings" panose="05000000000000000000" pitchFamily="2" charset="2"/>
              <a:buChar char="Ø"/>
            </a:pPr>
            <a:r>
              <a:rPr lang="en-GB" sz="2800" dirty="0">
                <a:solidFill>
                  <a:schemeClr val="accent1">
                    <a:lumMod val="50000"/>
                  </a:schemeClr>
                </a:solidFill>
              </a:rPr>
              <a:t>Share of transport modes in total activity (cap)</a:t>
            </a:r>
          </a:p>
          <a:p>
            <a:pPr marL="361950" indent="-361950">
              <a:buFont typeface="Wingdings" panose="05000000000000000000" pitchFamily="2" charset="2"/>
              <a:buChar char="Ø"/>
            </a:pPr>
            <a:endParaRPr lang="en-GB" sz="2800" dirty="0">
              <a:solidFill>
                <a:schemeClr val="accent1">
                  <a:lumMod val="50000"/>
                </a:schemeClr>
              </a:solidFill>
            </a:endParaRPr>
          </a:p>
          <a:p>
            <a:pPr marL="361950" indent="-361950">
              <a:buFont typeface="Wingdings" panose="05000000000000000000" pitchFamily="2" charset="2"/>
              <a:buChar char="Ø"/>
            </a:pPr>
            <a:r>
              <a:rPr lang="en-GB" sz="2800" dirty="0">
                <a:solidFill>
                  <a:schemeClr val="accent1">
                    <a:lumMod val="50000"/>
                  </a:schemeClr>
                </a:solidFill>
              </a:rPr>
              <a:t>Energy intensity by mode (energy/100km)</a:t>
            </a:r>
          </a:p>
        </p:txBody>
      </p:sp>
    </p:spTree>
    <p:extLst>
      <p:ext uri="{BB962C8B-B14F-4D97-AF65-F5344CB8AC3E}">
        <p14:creationId xmlns:p14="http://schemas.microsoft.com/office/powerpoint/2010/main" val="3406589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Autofit/>
          </a:bodyPr>
          <a:lstStyle/>
          <a:p>
            <a:r>
              <a:rPr lang="en-GB" sz="4800" b="1" dirty="0"/>
              <a:t>Distance travelled and load factors</a:t>
            </a:r>
          </a:p>
        </p:txBody>
      </p:sp>
      <p:sp>
        <p:nvSpPr>
          <p:cNvPr id="8" name="TextBox 7">
            <a:extLst>
              <a:ext uri="{FF2B5EF4-FFF2-40B4-BE49-F238E27FC236}">
                <a16:creationId xmlns:a16="http://schemas.microsoft.com/office/drawing/2014/main" id="{434955AD-64E8-4216-8744-B368BBADB087}"/>
              </a:ext>
            </a:extLst>
          </p:cNvPr>
          <p:cNvSpPr txBox="1"/>
          <p:nvPr/>
        </p:nvSpPr>
        <p:spPr>
          <a:xfrm>
            <a:off x="274167" y="1262590"/>
            <a:ext cx="4967217" cy="830997"/>
          </a:xfrm>
          <a:prstGeom prst="rect">
            <a:avLst/>
          </a:prstGeom>
          <a:noFill/>
        </p:spPr>
        <p:txBody>
          <a:bodyPr wrap="square" rtlCol="0">
            <a:spAutoFit/>
          </a:bodyPr>
          <a:lstStyle/>
          <a:p>
            <a:r>
              <a:rPr lang="en-GB" sz="2400" dirty="0">
                <a:solidFill>
                  <a:schemeClr val="accent1">
                    <a:lumMod val="50000"/>
                  </a:schemeClr>
                </a:solidFill>
              </a:rPr>
              <a:t>Average distance travelled per person per year (km/cap/year)</a:t>
            </a:r>
          </a:p>
        </p:txBody>
      </p:sp>
      <p:sp>
        <p:nvSpPr>
          <p:cNvPr id="17" name="TextBox 16">
            <a:extLst>
              <a:ext uri="{FF2B5EF4-FFF2-40B4-BE49-F238E27FC236}">
                <a16:creationId xmlns:a16="http://schemas.microsoft.com/office/drawing/2014/main" id="{4195D226-8FF1-4F1B-91EB-87BC98858432}"/>
              </a:ext>
            </a:extLst>
          </p:cNvPr>
          <p:cNvSpPr txBox="1"/>
          <p:nvPr/>
        </p:nvSpPr>
        <p:spPr>
          <a:xfrm>
            <a:off x="6897436" y="1308757"/>
            <a:ext cx="4858490" cy="738664"/>
          </a:xfrm>
          <a:prstGeom prst="rect">
            <a:avLst/>
          </a:prstGeom>
          <a:noFill/>
        </p:spPr>
        <p:txBody>
          <a:bodyPr wrap="square" rtlCol="0">
            <a:spAutoFit/>
          </a:bodyPr>
          <a:lstStyle/>
          <a:p>
            <a:r>
              <a:rPr lang="en-GB" i="1" dirty="0">
                <a:solidFill>
                  <a:schemeClr val="accent5">
                    <a:lumMod val="75000"/>
                  </a:schemeClr>
                </a:solidFill>
              </a:rPr>
              <a:t>Represents the average distance travelled annually by a person between different cities (interprovincial trips).Refers to common behaviour.</a:t>
            </a:r>
          </a:p>
        </p:txBody>
      </p:sp>
      <p:sp>
        <p:nvSpPr>
          <p:cNvPr id="19" name="Arrow: Notched Right 18">
            <a:extLst>
              <a:ext uri="{FF2B5EF4-FFF2-40B4-BE49-F238E27FC236}">
                <a16:creationId xmlns:a16="http://schemas.microsoft.com/office/drawing/2014/main" id="{85E90FC5-F0B3-492F-94C6-2CC7C2CB0875}"/>
              </a:ext>
            </a:extLst>
          </p:cNvPr>
          <p:cNvSpPr/>
          <p:nvPr/>
        </p:nvSpPr>
        <p:spPr>
          <a:xfrm rot="10800000">
            <a:off x="5241384" y="1529629"/>
            <a:ext cx="1099249" cy="29691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3A27E73E-06CC-4A14-B3F9-7048DC1DBB82}"/>
              </a:ext>
            </a:extLst>
          </p:cNvPr>
          <p:cNvSpPr txBox="1"/>
          <p:nvPr/>
        </p:nvSpPr>
        <p:spPr>
          <a:xfrm>
            <a:off x="290200" y="2929075"/>
            <a:ext cx="4967217" cy="461665"/>
          </a:xfrm>
          <a:prstGeom prst="rect">
            <a:avLst/>
          </a:prstGeom>
          <a:noFill/>
        </p:spPr>
        <p:txBody>
          <a:bodyPr wrap="square" rtlCol="0">
            <a:spAutoFit/>
          </a:bodyPr>
          <a:lstStyle/>
          <a:p>
            <a:r>
              <a:rPr lang="en-GB" sz="2400" dirty="0">
                <a:solidFill>
                  <a:schemeClr val="accent1">
                    <a:lumMod val="50000"/>
                  </a:schemeClr>
                </a:solidFill>
              </a:rPr>
              <a:t>Car ownership (cap/</a:t>
            </a:r>
            <a:r>
              <a:rPr lang="en-GB" sz="2400" dirty="0" err="1">
                <a:solidFill>
                  <a:schemeClr val="accent1">
                    <a:lumMod val="50000"/>
                  </a:schemeClr>
                </a:solidFill>
              </a:rPr>
              <a:t>veh</a:t>
            </a:r>
            <a:r>
              <a:rPr lang="en-GB" sz="2400" dirty="0">
                <a:solidFill>
                  <a:schemeClr val="accent1">
                    <a:lumMod val="50000"/>
                  </a:schemeClr>
                </a:solidFill>
              </a:rPr>
              <a:t>)</a:t>
            </a:r>
          </a:p>
        </p:txBody>
      </p:sp>
      <p:sp>
        <p:nvSpPr>
          <p:cNvPr id="20" name="TextBox 19">
            <a:extLst>
              <a:ext uri="{FF2B5EF4-FFF2-40B4-BE49-F238E27FC236}">
                <a16:creationId xmlns:a16="http://schemas.microsoft.com/office/drawing/2014/main" id="{1FB691F1-9B74-47DB-8F06-BFFF6E077347}"/>
              </a:ext>
            </a:extLst>
          </p:cNvPr>
          <p:cNvSpPr txBox="1"/>
          <p:nvPr/>
        </p:nvSpPr>
        <p:spPr>
          <a:xfrm>
            <a:off x="6897436" y="2790575"/>
            <a:ext cx="4858490" cy="738664"/>
          </a:xfrm>
          <a:prstGeom prst="rect">
            <a:avLst/>
          </a:prstGeom>
          <a:noFill/>
        </p:spPr>
        <p:txBody>
          <a:bodyPr wrap="square" rtlCol="0">
            <a:spAutoFit/>
          </a:bodyPr>
          <a:lstStyle/>
          <a:p>
            <a:r>
              <a:rPr lang="en-GB" i="1" dirty="0">
                <a:solidFill>
                  <a:schemeClr val="accent5">
                    <a:lumMod val="75000"/>
                  </a:schemeClr>
                </a:solidFill>
              </a:rPr>
              <a:t>Ratio between the total population and the total number of private cars in the country. It is used to calculate intercity transport by private cars.</a:t>
            </a:r>
          </a:p>
        </p:txBody>
      </p:sp>
      <p:sp>
        <p:nvSpPr>
          <p:cNvPr id="21" name="Arrow: Notched Right 20">
            <a:extLst>
              <a:ext uri="{FF2B5EF4-FFF2-40B4-BE49-F238E27FC236}">
                <a16:creationId xmlns:a16="http://schemas.microsoft.com/office/drawing/2014/main" id="{B26832B1-1B56-44C8-B297-349246008241}"/>
              </a:ext>
            </a:extLst>
          </p:cNvPr>
          <p:cNvSpPr/>
          <p:nvPr/>
        </p:nvSpPr>
        <p:spPr>
          <a:xfrm rot="10800000">
            <a:off x="5257417" y="3011450"/>
            <a:ext cx="1099249" cy="29691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058DEA7-579B-4443-B149-A1443A697967}"/>
              </a:ext>
            </a:extLst>
          </p:cNvPr>
          <p:cNvSpPr txBox="1"/>
          <p:nvPr/>
        </p:nvSpPr>
        <p:spPr>
          <a:xfrm>
            <a:off x="327349" y="4651732"/>
            <a:ext cx="4967217" cy="830997"/>
          </a:xfrm>
          <a:prstGeom prst="rect">
            <a:avLst/>
          </a:prstGeom>
          <a:noFill/>
        </p:spPr>
        <p:txBody>
          <a:bodyPr wrap="square" rtlCol="0">
            <a:spAutoFit/>
          </a:bodyPr>
          <a:lstStyle/>
          <a:p>
            <a:r>
              <a:rPr lang="en-GB" sz="2400" dirty="0">
                <a:solidFill>
                  <a:schemeClr val="accent1">
                    <a:lumMod val="50000"/>
                  </a:schemeClr>
                </a:solidFill>
              </a:rPr>
              <a:t>Average distance travelled by cars per year (km/car/year)</a:t>
            </a:r>
          </a:p>
        </p:txBody>
      </p:sp>
      <p:sp>
        <p:nvSpPr>
          <p:cNvPr id="23" name="TextBox 22">
            <a:extLst>
              <a:ext uri="{FF2B5EF4-FFF2-40B4-BE49-F238E27FC236}">
                <a16:creationId xmlns:a16="http://schemas.microsoft.com/office/drawing/2014/main" id="{5F3AC354-DF6C-4492-B4E2-FCBA942891F2}"/>
              </a:ext>
            </a:extLst>
          </p:cNvPr>
          <p:cNvSpPr txBox="1"/>
          <p:nvPr/>
        </p:nvSpPr>
        <p:spPr>
          <a:xfrm>
            <a:off x="6897436" y="4595136"/>
            <a:ext cx="4858490" cy="954107"/>
          </a:xfrm>
          <a:prstGeom prst="rect">
            <a:avLst/>
          </a:prstGeom>
          <a:noFill/>
        </p:spPr>
        <p:txBody>
          <a:bodyPr wrap="square" rtlCol="0">
            <a:spAutoFit/>
          </a:bodyPr>
          <a:lstStyle/>
          <a:p>
            <a:r>
              <a:rPr lang="en-GB" i="1" dirty="0">
                <a:solidFill>
                  <a:schemeClr val="accent5">
                    <a:lumMod val="75000"/>
                  </a:schemeClr>
                </a:solidFill>
              </a:rPr>
              <a:t>Represents the average distance travelled annually by private cars between different cities (interprovincial trips).Refers to common behaviour. It is used to calculate intercity transport by private cars.</a:t>
            </a:r>
          </a:p>
        </p:txBody>
      </p:sp>
      <p:sp>
        <p:nvSpPr>
          <p:cNvPr id="24" name="Arrow: Notched Right 23">
            <a:extLst>
              <a:ext uri="{FF2B5EF4-FFF2-40B4-BE49-F238E27FC236}">
                <a16:creationId xmlns:a16="http://schemas.microsoft.com/office/drawing/2014/main" id="{62247EEB-2E5C-4BE4-B3A4-36D16E40F372}"/>
              </a:ext>
            </a:extLst>
          </p:cNvPr>
          <p:cNvSpPr/>
          <p:nvPr/>
        </p:nvSpPr>
        <p:spPr>
          <a:xfrm rot="10800000">
            <a:off x="5294565" y="4918771"/>
            <a:ext cx="1099249" cy="29691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7900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14299"/>
            <a:ext cx="10904538" cy="1135063"/>
          </a:xfrm>
        </p:spPr>
        <p:txBody>
          <a:bodyPr vert="horz" lIns="91440" tIns="45720" rIns="91440" bIns="45720" rtlCol="0" anchor="ctr">
            <a:normAutofit/>
          </a:bodyPr>
          <a:lstStyle/>
          <a:p>
            <a:r>
              <a:rPr lang="en-GB" sz="4800" b="1" dirty="0"/>
              <a:t>Distance travelled and load factors</a:t>
            </a:r>
          </a:p>
        </p:txBody>
      </p:sp>
      <p:sp>
        <p:nvSpPr>
          <p:cNvPr id="9" name="TextBox 8">
            <a:extLst>
              <a:ext uri="{FF2B5EF4-FFF2-40B4-BE49-F238E27FC236}">
                <a16:creationId xmlns:a16="http://schemas.microsoft.com/office/drawing/2014/main" id="{3DD16FAA-7B3C-42D5-811B-1BFD3CDDEFCA}"/>
              </a:ext>
            </a:extLst>
          </p:cNvPr>
          <p:cNvSpPr txBox="1"/>
          <p:nvPr/>
        </p:nvSpPr>
        <p:spPr>
          <a:xfrm>
            <a:off x="207741" y="1149362"/>
            <a:ext cx="11347743" cy="523220"/>
          </a:xfrm>
          <a:prstGeom prst="rect">
            <a:avLst/>
          </a:prstGeom>
          <a:noFill/>
        </p:spPr>
        <p:txBody>
          <a:bodyPr wrap="square" rtlCol="0">
            <a:spAutoFit/>
          </a:bodyPr>
          <a:lstStyle/>
          <a:p>
            <a:r>
              <a:rPr lang="en-GB" sz="2800" dirty="0">
                <a:solidFill>
                  <a:schemeClr val="accent1">
                    <a:lumMod val="50000"/>
                  </a:schemeClr>
                </a:solidFill>
              </a:rPr>
              <a:t>Load factors by mode of transport (cap)</a:t>
            </a:r>
            <a:endParaRPr lang="es-419" sz="2800" dirty="0">
              <a:solidFill>
                <a:schemeClr val="accent1">
                  <a:lumMod val="50000"/>
                </a:schemeClr>
              </a:solidFill>
            </a:endParaRPr>
          </a:p>
        </p:txBody>
      </p:sp>
      <p:sp>
        <p:nvSpPr>
          <p:cNvPr id="11" name="TextBox 10">
            <a:extLst>
              <a:ext uri="{FF2B5EF4-FFF2-40B4-BE49-F238E27FC236}">
                <a16:creationId xmlns:a16="http://schemas.microsoft.com/office/drawing/2014/main" id="{AEB7DE07-FB96-489E-B4D7-BB0AD206EF3D}"/>
              </a:ext>
            </a:extLst>
          </p:cNvPr>
          <p:cNvSpPr txBox="1"/>
          <p:nvPr/>
        </p:nvSpPr>
        <p:spPr>
          <a:xfrm>
            <a:off x="7054039" y="2270171"/>
            <a:ext cx="4858490" cy="1384995"/>
          </a:xfrm>
          <a:prstGeom prst="rect">
            <a:avLst/>
          </a:prstGeom>
          <a:noFill/>
        </p:spPr>
        <p:txBody>
          <a:bodyPr wrap="square" rtlCol="0">
            <a:spAutoFit/>
          </a:bodyPr>
          <a:lstStyle/>
          <a:p>
            <a:r>
              <a:rPr lang="en-GB" i="1" dirty="0">
                <a:solidFill>
                  <a:schemeClr val="accent5">
                    <a:lumMod val="75000"/>
                  </a:schemeClr>
                </a:solidFill>
              </a:rPr>
              <a:t>Represents the average number of persons transported per mode. For example: for buses, it is the average number of persons per trip, including peak (rush hour) and off-peak (off-peak) times; or for cars, it includes those with only the driver or at maximum capacity. For aircraft, it is defined as the average annual occupancy.</a:t>
            </a:r>
          </a:p>
        </p:txBody>
      </p:sp>
      <p:sp>
        <p:nvSpPr>
          <p:cNvPr id="4" name="Arrow: Notched Right 3">
            <a:extLst>
              <a:ext uri="{FF2B5EF4-FFF2-40B4-BE49-F238E27FC236}">
                <a16:creationId xmlns:a16="http://schemas.microsoft.com/office/drawing/2014/main" id="{7DF43068-2395-4E44-96E6-E5D0E2193B49}"/>
              </a:ext>
            </a:extLst>
          </p:cNvPr>
          <p:cNvSpPr/>
          <p:nvPr/>
        </p:nvSpPr>
        <p:spPr>
          <a:xfrm rot="10800000">
            <a:off x="5761112" y="2814211"/>
            <a:ext cx="1099249" cy="29691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a:extLst>
              <a:ext uri="{FF2B5EF4-FFF2-40B4-BE49-F238E27FC236}">
                <a16:creationId xmlns:a16="http://schemas.microsoft.com/office/drawing/2014/main" id="{4BED6A56-528B-6373-7710-04CF11B733ED}"/>
              </a:ext>
            </a:extLst>
          </p:cNvPr>
          <p:cNvGraphicFramePr>
            <a:graphicFrameLocks noGrp="1"/>
          </p:cNvGraphicFramePr>
          <p:nvPr/>
        </p:nvGraphicFramePr>
        <p:xfrm>
          <a:off x="279471" y="1956967"/>
          <a:ext cx="5172798" cy="2468880"/>
        </p:xfrm>
        <a:graphic>
          <a:graphicData uri="http://schemas.openxmlformats.org/drawingml/2006/table">
            <a:tbl>
              <a:tblPr firstRow="1" bandRow="1">
                <a:tableStyleId>{B8DA472E-C0B5-4FAA-A71B-45BBE6C39A2A}</a:tableStyleId>
              </a:tblPr>
              <a:tblGrid>
                <a:gridCol w="1724266">
                  <a:extLst>
                    <a:ext uri="{9D8B030D-6E8A-4147-A177-3AD203B41FA5}">
                      <a16:colId xmlns:a16="http://schemas.microsoft.com/office/drawing/2014/main" val="1372112458"/>
                    </a:ext>
                  </a:extLst>
                </a:gridCol>
                <a:gridCol w="1724266">
                  <a:extLst>
                    <a:ext uri="{9D8B030D-6E8A-4147-A177-3AD203B41FA5}">
                      <a16:colId xmlns:a16="http://schemas.microsoft.com/office/drawing/2014/main" val="3799254108"/>
                    </a:ext>
                  </a:extLst>
                </a:gridCol>
                <a:gridCol w="1724266">
                  <a:extLst>
                    <a:ext uri="{9D8B030D-6E8A-4147-A177-3AD203B41FA5}">
                      <a16:colId xmlns:a16="http://schemas.microsoft.com/office/drawing/2014/main" val="2065783921"/>
                    </a:ext>
                  </a:extLst>
                </a:gridCol>
              </a:tblGrid>
              <a:tr h="154663">
                <a:tc>
                  <a:txBody>
                    <a:bodyPr/>
                    <a:lstStyle/>
                    <a:p>
                      <a:r>
                        <a:rPr lang="en-GB" sz="1200" dirty="0"/>
                        <a:t>Load Factors</a:t>
                      </a:r>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3094362066"/>
                  </a:ext>
                </a:extLst>
              </a:tr>
              <a:tr h="154663">
                <a:tc>
                  <a:txBody>
                    <a:bodyPr/>
                    <a:lstStyle/>
                    <a:p>
                      <a:r>
                        <a:rPr lang="en-GB" sz="1200" dirty="0"/>
                        <a:t>Train</a:t>
                      </a:r>
                    </a:p>
                  </a:txBody>
                  <a:tcPr/>
                </a:tc>
                <a:tc>
                  <a:txBody>
                    <a:bodyPr/>
                    <a:lstStyle/>
                    <a:p>
                      <a:r>
                        <a:rPr lang="en-GB" sz="1200" dirty="0" err="1"/>
                        <a:t>pers</a:t>
                      </a:r>
                      <a:r>
                        <a:rPr lang="en-GB" sz="1200" dirty="0"/>
                        <a:t>/</a:t>
                      </a:r>
                      <a:r>
                        <a:rPr lang="en-GB" sz="1200" dirty="0" err="1"/>
                        <a:t>veh</a:t>
                      </a:r>
                      <a:endParaRPr lang="en-GB" sz="1200" dirty="0"/>
                    </a:p>
                  </a:txBody>
                  <a:tcPr/>
                </a:tc>
                <a:tc>
                  <a:txBody>
                    <a:bodyPr/>
                    <a:lstStyle/>
                    <a:p>
                      <a:r>
                        <a:rPr lang="en-GB" sz="1200" dirty="0"/>
                        <a:t>650</a:t>
                      </a:r>
                    </a:p>
                  </a:txBody>
                  <a:tcPr/>
                </a:tc>
                <a:extLst>
                  <a:ext uri="{0D108BD9-81ED-4DB2-BD59-A6C34878D82A}">
                    <a16:rowId xmlns:a16="http://schemas.microsoft.com/office/drawing/2014/main" val="1262126933"/>
                  </a:ext>
                </a:extLst>
              </a:tr>
              <a:tr h="154663">
                <a:tc>
                  <a:txBody>
                    <a:bodyPr/>
                    <a:lstStyle/>
                    <a:p>
                      <a:r>
                        <a:rPr lang="en-GB" sz="1200" dirty="0"/>
                        <a:t>Boat/Ferry</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err="1"/>
                        <a:t>pers</a:t>
                      </a:r>
                      <a:r>
                        <a:rPr lang="en-GB" sz="1200" dirty="0"/>
                        <a:t>/</a:t>
                      </a:r>
                      <a:r>
                        <a:rPr lang="en-GB" sz="1200" dirty="0" err="1"/>
                        <a:t>veh</a:t>
                      </a:r>
                      <a:endParaRPr lang="en-GB" sz="1200" dirty="0"/>
                    </a:p>
                  </a:txBody>
                  <a:tcPr/>
                </a:tc>
                <a:tc>
                  <a:txBody>
                    <a:bodyPr/>
                    <a:lstStyle/>
                    <a:p>
                      <a:r>
                        <a:rPr lang="en-GB" sz="1200" dirty="0"/>
                        <a:t>100</a:t>
                      </a:r>
                    </a:p>
                  </a:txBody>
                  <a:tcPr/>
                </a:tc>
                <a:extLst>
                  <a:ext uri="{0D108BD9-81ED-4DB2-BD59-A6C34878D82A}">
                    <a16:rowId xmlns:a16="http://schemas.microsoft.com/office/drawing/2014/main" val="1294071124"/>
                  </a:ext>
                </a:extLst>
              </a:tr>
              <a:tr h="154663">
                <a:tc>
                  <a:txBody>
                    <a:bodyPr/>
                    <a:lstStyle/>
                    <a:p>
                      <a:r>
                        <a:rPr lang="en-GB" sz="1200" dirty="0"/>
                        <a:t>Bus (Diesel)</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err="1"/>
                        <a:t>pers</a:t>
                      </a:r>
                      <a:r>
                        <a:rPr lang="en-GB" sz="1200" dirty="0"/>
                        <a:t>/</a:t>
                      </a:r>
                      <a:r>
                        <a:rPr lang="en-GB" sz="1200" dirty="0" err="1"/>
                        <a:t>veh</a:t>
                      </a:r>
                      <a:endParaRPr lang="en-GB" sz="1200" dirty="0"/>
                    </a:p>
                  </a:txBody>
                  <a:tcPr/>
                </a:tc>
                <a:tc>
                  <a:txBody>
                    <a:bodyPr/>
                    <a:lstStyle/>
                    <a:p>
                      <a:r>
                        <a:rPr lang="en-GB" sz="1200" dirty="0"/>
                        <a:t>40</a:t>
                      </a:r>
                    </a:p>
                  </a:txBody>
                  <a:tcPr/>
                </a:tc>
                <a:extLst>
                  <a:ext uri="{0D108BD9-81ED-4DB2-BD59-A6C34878D82A}">
                    <a16:rowId xmlns:a16="http://schemas.microsoft.com/office/drawing/2014/main" val="2360590286"/>
                  </a:ext>
                </a:extLst>
              </a:tr>
              <a:tr h="154663">
                <a:tc>
                  <a:txBody>
                    <a:bodyPr/>
                    <a:lstStyle/>
                    <a:p>
                      <a:r>
                        <a:rPr lang="en-GB" sz="1200" dirty="0"/>
                        <a:t>Plane</a:t>
                      </a:r>
                    </a:p>
                  </a:txBody>
                  <a:tcPr/>
                </a:tc>
                <a:tc>
                  <a:txBody>
                    <a:bodyPr/>
                    <a:lstStyle/>
                    <a:p>
                      <a:r>
                        <a:rPr lang="en-GB" sz="1200" dirty="0"/>
                        <a:t>% occupation</a:t>
                      </a:r>
                    </a:p>
                  </a:txBody>
                  <a:tcPr/>
                </a:tc>
                <a:tc>
                  <a:txBody>
                    <a:bodyPr/>
                    <a:lstStyle/>
                    <a:p>
                      <a:r>
                        <a:rPr lang="en-GB" sz="1200" dirty="0"/>
                        <a:t>90</a:t>
                      </a:r>
                    </a:p>
                  </a:txBody>
                  <a:tcPr/>
                </a:tc>
                <a:extLst>
                  <a:ext uri="{0D108BD9-81ED-4DB2-BD59-A6C34878D82A}">
                    <a16:rowId xmlns:a16="http://schemas.microsoft.com/office/drawing/2014/main" val="3345618137"/>
                  </a:ext>
                </a:extLst>
              </a:tr>
              <a:tr h="154663">
                <a:tc>
                  <a:txBody>
                    <a:bodyPr/>
                    <a:lstStyle/>
                    <a:p>
                      <a:r>
                        <a:rPr lang="en-GB" sz="1200" dirty="0"/>
                        <a:t>Bus, Tourist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err="1"/>
                        <a:t>pers</a:t>
                      </a:r>
                      <a:r>
                        <a:rPr lang="en-GB" sz="1200" dirty="0"/>
                        <a:t>/</a:t>
                      </a:r>
                      <a:r>
                        <a:rPr lang="en-GB" sz="1200" dirty="0" err="1"/>
                        <a:t>veh</a:t>
                      </a:r>
                      <a:endParaRPr lang="en-GB" sz="1200" dirty="0"/>
                    </a:p>
                  </a:txBody>
                  <a:tcPr/>
                </a:tc>
                <a:tc>
                  <a:txBody>
                    <a:bodyPr/>
                    <a:lstStyle/>
                    <a:p>
                      <a:r>
                        <a:rPr lang="en-GB" sz="1200" dirty="0"/>
                        <a:t>25</a:t>
                      </a:r>
                    </a:p>
                  </a:txBody>
                  <a:tcPr/>
                </a:tc>
                <a:extLst>
                  <a:ext uri="{0D108BD9-81ED-4DB2-BD59-A6C34878D82A}">
                    <a16:rowId xmlns:a16="http://schemas.microsoft.com/office/drawing/2014/main" val="250000297"/>
                  </a:ext>
                </a:extLst>
              </a:tr>
              <a:tr h="154663">
                <a:tc>
                  <a:txBody>
                    <a:bodyPr/>
                    <a:lstStyle/>
                    <a:p>
                      <a:r>
                        <a:rPr lang="en-GB" sz="1200" dirty="0"/>
                        <a:t>Taxi (Gasoline)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err="1"/>
                        <a:t>pers</a:t>
                      </a:r>
                      <a:r>
                        <a:rPr lang="en-GB" sz="1200" dirty="0"/>
                        <a:t>/</a:t>
                      </a:r>
                      <a:r>
                        <a:rPr lang="en-GB" sz="1200" dirty="0" err="1"/>
                        <a:t>veh</a:t>
                      </a:r>
                      <a:endParaRPr lang="en-GB" sz="1200" dirty="0"/>
                    </a:p>
                  </a:txBody>
                  <a:tcPr/>
                </a:tc>
                <a:tc>
                  <a:txBody>
                    <a:bodyPr/>
                    <a:lstStyle/>
                    <a:p>
                      <a:r>
                        <a:rPr lang="en-GB" sz="1200" dirty="0"/>
                        <a:t>3</a:t>
                      </a:r>
                    </a:p>
                  </a:txBody>
                  <a:tcPr/>
                </a:tc>
                <a:extLst>
                  <a:ext uri="{0D108BD9-81ED-4DB2-BD59-A6C34878D82A}">
                    <a16:rowId xmlns:a16="http://schemas.microsoft.com/office/drawing/2014/main" val="3645487704"/>
                  </a:ext>
                </a:extLst>
              </a:tr>
              <a:tr h="154663">
                <a:tc>
                  <a:txBody>
                    <a:bodyPr/>
                    <a:lstStyle/>
                    <a:p>
                      <a:r>
                        <a:rPr lang="en-GB" sz="1200" dirty="0"/>
                        <a:t>Taxi (Diesel)</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err="1"/>
                        <a:t>pers</a:t>
                      </a:r>
                      <a:r>
                        <a:rPr lang="en-GB" sz="1200" dirty="0"/>
                        <a:t>/</a:t>
                      </a:r>
                      <a:r>
                        <a:rPr lang="en-GB" sz="1200" dirty="0" err="1"/>
                        <a:t>veh</a:t>
                      </a:r>
                      <a:endParaRPr lang="en-GB" sz="1200" dirty="0"/>
                    </a:p>
                  </a:txBody>
                  <a:tcPr/>
                </a:tc>
                <a:tc>
                  <a:txBody>
                    <a:bodyPr/>
                    <a:lstStyle/>
                    <a:p>
                      <a:r>
                        <a:rPr lang="en-GB" sz="1200" dirty="0"/>
                        <a:t>3</a:t>
                      </a:r>
                    </a:p>
                  </a:txBody>
                  <a:tcPr/>
                </a:tc>
                <a:extLst>
                  <a:ext uri="{0D108BD9-81ED-4DB2-BD59-A6C34878D82A}">
                    <a16:rowId xmlns:a16="http://schemas.microsoft.com/office/drawing/2014/main" val="4198591105"/>
                  </a:ext>
                </a:extLst>
              </a:tr>
              <a:tr h="154663">
                <a:tc>
                  <a:txBody>
                    <a:bodyPr/>
                    <a:lstStyle/>
                    <a:p>
                      <a:r>
                        <a:rPr lang="en-GB" sz="1200" dirty="0"/>
                        <a:t>Private Car</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err="1"/>
                        <a:t>pers</a:t>
                      </a:r>
                      <a:r>
                        <a:rPr lang="en-GB" sz="1200" dirty="0"/>
                        <a:t>/</a:t>
                      </a:r>
                      <a:r>
                        <a:rPr lang="en-GB" sz="1200" dirty="0" err="1"/>
                        <a:t>veh</a:t>
                      </a:r>
                      <a:endParaRPr lang="en-GB" sz="1200" dirty="0"/>
                    </a:p>
                  </a:txBody>
                  <a:tcPr/>
                </a:tc>
                <a:tc>
                  <a:txBody>
                    <a:bodyPr/>
                    <a:lstStyle/>
                    <a:p>
                      <a:r>
                        <a:rPr lang="en-GB" sz="1200" dirty="0"/>
                        <a:t>3</a:t>
                      </a:r>
                    </a:p>
                  </a:txBody>
                  <a:tcPr/>
                </a:tc>
                <a:extLst>
                  <a:ext uri="{0D108BD9-81ED-4DB2-BD59-A6C34878D82A}">
                    <a16:rowId xmlns:a16="http://schemas.microsoft.com/office/drawing/2014/main" val="3843475221"/>
                  </a:ext>
                </a:extLst>
              </a:tr>
            </a:tbl>
          </a:graphicData>
        </a:graphic>
      </p:graphicFrame>
    </p:spTree>
    <p:extLst>
      <p:ext uri="{BB962C8B-B14F-4D97-AF65-F5344CB8AC3E}">
        <p14:creationId xmlns:p14="http://schemas.microsoft.com/office/powerpoint/2010/main" val="3776716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rmAutofit/>
          </a:bodyPr>
          <a:lstStyle/>
          <a:p>
            <a:r>
              <a:rPr lang="en-GB" sz="4800" b="1"/>
              <a:t>Transport mode share</a:t>
            </a:r>
          </a:p>
        </p:txBody>
      </p:sp>
      <p:sp>
        <p:nvSpPr>
          <p:cNvPr id="20" name="TextBox 19">
            <a:extLst>
              <a:ext uri="{FF2B5EF4-FFF2-40B4-BE49-F238E27FC236}">
                <a16:creationId xmlns:a16="http://schemas.microsoft.com/office/drawing/2014/main" id="{A4BDAB95-C84A-4961-ACB4-432A422E7885}"/>
              </a:ext>
            </a:extLst>
          </p:cNvPr>
          <p:cNvSpPr txBox="1"/>
          <p:nvPr/>
        </p:nvSpPr>
        <p:spPr>
          <a:xfrm>
            <a:off x="6848609" y="3059668"/>
            <a:ext cx="3620974" cy="738664"/>
          </a:xfrm>
          <a:prstGeom prst="rect">
            <a:avLst/>
          </a:prstGeom>
          <a:noFill/>
        </p:spPr>
        <p:txBody>
          <a:bodyPr wrap="square" rtlCol="0">
            <a:spAutoFit/>
          </a:bodyPr>
          <a:lstStyle/>
          <a:p>
            <a:r>
              <a:rPr lang="en-GB" i="1" dirty="0">
                <a:solidFill>
                  <a:schemeClr val="accent5">
                    <a:lumMod val="75000"/>
                  </a:schemeClr>
                </a:solidFill>
              </a:rPr>
              <a:t>Distribution of activity by mode of transport is defined for public and private transport separately.</a:t>
            </a:r>
            <a:endParaRPr lang="es-419" i="1" dirty="0">
              <a:solidFill>
                <a:schemeClr val="accent5">
                  <a:lumMod val="75000"/>
                </a:schemeClr>
              </a:solidFill>
            </a:endParaRPr>
          </a:p>
        </p:txBody>
      </p:sp>
      <p:sp>
        <p:nvSpPr>
          <p:cNvPr id="21" name="Arrow: Notched Right 20">
            <a:extLst>
              <a:ext uri="{FF2B5EF4-FFF2-40B4-BE49-F238E27FC236}">
                <a16:creationId xmlns:a16="http://schemas.microsoft.com/office/drawing/2014/main" id="{C199F91C-C74D-438F-8EC6-C269C645E753}"/>
              </a:ext>
            </a:extLst>
          </p:cNvPr>
          <p:cNvSpPr/>
          <p:nvPr/>
        </p:nvSpPr>
        <p:spPr>
          <a:xfrm rot="12120837">
            <a:off x="5529040" y="2745859"/>
            <a:ext cx="1162783" cy="29691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Notched Right 14">
            <a:extLst>
              <a:ext uri="{FF2B5EF4-FFF2-40B4-BE49-F238E27FC236}">
                <a16:creationId xmlns:a16="http://schemas.microsoft.com/office/drawing/2014/main" id="{A77CED18-1F5E-44A4-825B-CCB70F5BEB9C}"/>
              </a:ext>
            </a:extLst>
          </p:cNvPr>
          <p:cNvSpPr/>
          <p:nvPr/>
        </p:nvSpPr>
        <p:spPr>
          <a:xfrm rot="9258057">
            <a:off x="5607194" y="3795788"/>
            <a:ext cx="1162783" cy="29691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a:extLst>
              <a:ext uri="{FF2B5EF4-FFF2-40B4-BE49-F238E27FC236}">
                <a16:creationId xmlns:a16="http://schemas.microsoft.com/office/drawing/2014/main" id="{746DBD31-F1EA-2334-14BA-5D6004AE33F6}"/>
              </a:ext>
            </a:extLst>
          </p:cNvPr>
          <p:cNvGraphicFramePr>
            <a:graphicFrameLocks noGrp="1"/>
          </p:cNvGraphicFramePr>
          <p:nvPr/>
        </p:nvGraphicFramePr>
        <p:xfrm>
          <a:off x="275662" y="1283235"/>
          <a:ext cx="5172798" cy="2194560"/>
        </p:xfrm>
        <a:graphic>
          <a:graphicData uri="http://schemas.openxmlformats.org/drawingml/2006/table">
            <a:tbl>
              <a:tblPr firstRow="1" bandRow="1">
                <a:tableStyleId>{B8DA472E-C0B5-4FAA-A71B-45BBE6C39A2A}</a:tableStyleId>
              </a:tblPr>
              <a:tblGrid>
                <a:gridCol w="2441233">
                  <a:extLst>
                    <a:ext uri="{9D8B030D-6E8A-4147-A177-3AD203B41FA5}">
                      <a16:colId xmlns:a16="http://schemas.microsoft.com/office/drawing/2014/main" val="1372112458"/>
                    </a:ext>
                  </a:extLst>
                </a:gridCol>
                <a:gridCol w="1498600">
                  <a:extLst>
                    <a:ext uri="{9D8B030D-6E8A-4147-A177-3AD203B41FA5}">
                      <a16:colId xmlns:a16="http://schemas.microsoft.com/office/drawing/2014/main" val="3799254108"/>
                    </a:ext>
                  </a:extLst>
                </a:gridCol>
                <a:gridCol w="1232965">
                  <a:extLst>
                    <a:ext uri="{9D8B030D-6E8A-4147-A177-3AD203B41FA5}">
                      <a16:colId xmlns:a16="http://schemas.microsoft.com/office/drawing/2014/main" val="2065783921"/>
                    </a:ext>
                  </a:extLst>
                </a:gridCol>
              </a:tblGrid>
              <a:tr h="154663">
                <a:tc>
                  <a:txBody>
                    <a:bodyPr/>
                    <a:lstStyle/>
                    <a:p>
                      <a:r>
                        <a:rPr lang="en-GB" sz="1200" dirty="0"/>
                        <a:t>Public Transport Activity</a:t>
                      </a:r>
                    </a:p>
                  </a:txBody>
                  <a:tcPr/>
                </a:tc>
                <a:tc>
                  <a:txBody>
                    <a:bodyPr/>
                    <a:lstStyle/>
                    <a:p>
                      <a:r>
                        <a:rPr lang="en-GB" sz="1200" dirty="0"/>
                        <a:t>10^9 p-km</a:t>
                      </a:r>
                    </a:p>
                  </a:txBody>
                  <a:tcPr/>
                </a:tc>
                <a:tc>
                  <a:txBody>
                    <a:bodyPr/>
                    <a:lstStyle/>
                    <a:p>
                      <a:r>
                        <a:rPr lang="en-GB" sz="1200" dirty="0"/>
                        <a:t>%</a:t>
                      </a:r>
                    </a:p>
                  </a:txBody>
                  <a:tcPr/>
                </a:tc>
                <a:extLst>
                  <a:ext uri="{0D108BD9-81ED-4DB2-BD59-A6C34878D82A}">
                    <a16:rowId xmlns:a16="http://schemas.microsoft.com/office/drawing/2014/main" val="3094362066"/>
                  </a:ext>
                </a:extLst>
              </a:tr>
              <a:tr h="154663">
                <a:tc>
                  <a:txBody>
                    <a:bodyPr/>
                    <a:lstStyle/>
                    <a:p>
                      <a:r>
                        <a:rPr lang="en-GB" sz="1200" dirty="0"/>
                        <a:t>Train</a:t>
                      </a:r>
                    </a:p>
                  </a:txBody>
                  <a:tcPr/>
                </a:tc>
                <a:tc>
                  <a:txBody>
                    <a:bodyPr/>
                    <a:lstStyle/>
                    <a:p>
                      <a:r>
                        <a:rPr lang="en-GB" sz="1200" dirty="0"/>
                        <a:t>0.828</a:t>
                      </a:r>
                    </a:p>
                  </a:txBody>
                  <a:tcPr/>
                </a:tc>
                <a:tc>
                  <a:txBody>
                    <a:bodyPr/>
                    <a:lstStyle/>
                    <a:p>
                      <a:r>
                        <a:rPr lang="en-GB" sz="1200" dirty="0"/>
                        <a:t>27.9</a:t>
                      </a:r>
                    </a:p>
                  </a:txBody>
                  <a:tcPr/>
                </a:tc>
                <a:extLst>
                  <a:ext uri="{0D108BD9-81ED-4DB2-BD59-A6C34878D82A}">
                    <a16:rowId xmlns:a16="http://schemas.microsoft.com/office/drawing/2014/main" val="1262126933"/>
                  </a:ext>
                </a:extLst>
              </a:tr>
              <a:tr h="154663">
                <a:tc>
                  <a:txBody>
                    <a:bodyPr/>
                    <a:lstStyle/>
                    <a:p>
                      <a:r>
                        <a:rPr lang="en-GB" sz="1200" dirty="0"/>
                        <a:t>Boat/Ferry</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t>0.009</a:t>
                      </a:r>
                    </a:p>
                  </a:txBody>
                  <a:tcPr/>
                </a:tc>
                <a:tc>
                  <a:txBody>
                    <a:bodyPr/>
                    <a:lstStyle/>
                    <a:p>
                      <a:r>
                        <a:rPr lang="en-GB" sz="1200" dirty="0"/>
                        <a:t>0.3</a:t>
                      </a:r>
                    </a:p>
                  </a:txBody>
                  <a:tcPr/>
                </a:tc>
                <a:extLst>
                  <a:ext uri="{0D108BD9-81ED-4DB2-BD59-A6C34878D82A}">
                    <a16:rowId xmlns:a16="http://schemas.microsoft.com/office/drawing/2014/main" val="1294071124"/>
                  </a:ext>
                </a:extLst>
              </a:tr>
              <a:tr h="154663">
                <a:tc>
                  <a:txBody>
                    <a:bodyPr/>
                    <a:lstStyle/>
                    <a:p>
                      <a:r>
                        <a:rPr lang="en-GB" sz="1200" dirty="0"/>
                        <a:t>Bus (Diesel)</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t>1.122</a:t>
                      </a:r>
                    </a:p>
                  </a:txBody>
                  <a:tcPr/>
                </a:tc>
                <a:tc>
                  <a:txBody>
                    <a:bodyPr/>
                    <a:lstStyle/>
                    <a:p>
                      <a:r>
                        <a:rPr lang="en-GB" sz="1200" dirty="0"/>
                        <a:t>37.9</a:t>
                      </a:r>
                    </a:p>
                  </a:txBody>
                  <a:tcPr/>
                </a:tc>
                <a:extLst>
                  <a:ext uri="{0D108BD9-81ED-4DB2-BD59-A6C34878D82A}">
                    <a16:rowId xmlns:a16="http://schemas.microsoft.com/office/drawing/2014/main" val="2360590286"/>
                  </a:ext>
                </a:extLst>
              </a:tr>
              <a:tr h="154663">
                <a:tc>
                  <a:txBody>
                    <a:bodyPr/>
                    <a:lstStyle/>
                    <a:p>
                      <a:r>
                        <a:rPr lang="en-GB" sz="1200" dirty="0"/>
                        <a:t>Plane</a:t>
                      </a:r>
                    </a:p>
                  </a:txBody>
                  <a:tcPr/>
                </a:tc>
                <a:tc>
                  <a:txBody>
                    <a:bodyPr/>
                    <a:lstStyle/>
                    <a:p>
                      <a:r>
                        <a:rPr lang="en-GB" sz="1200" dirty="0"/>
                        <a:t>0.171</a:t>
                      </a:r>
                    </a:p>
                  </a:txBody>
                  <a:tcPr/>
                </a:tc>
                <a:tc>
                  <a:txBody>
                    <a:bodyPr/>
                    <a:lstStyle/>
                    <a:p>
                      <a:r>
                        <a:rPr lang="en-GB" sz="1200" dirty="0"/>
                        <a:t>5.8</a:t>
                      </a:r>
                    </a:p>
                  </a:txBody>
                  <a:tcPr/>
                </a:tc>
                <a:extLst>
                  <a:ext uri="{0D108BD9-81ED-4DB2-BD59-A6C34878D82A}">
                    <a16:rowId xmlns:a16="http://schemas.microsoft.com/office/drawing/2014/main" val="3345618137"/>
                  </a:ext>
                </a:extLst>
              </a:tr>
              <a:tr h="154663">
                <a:tc>
                  <a:txBody>
                    <a:bodyPr/>
                    <a:lstStyle/>
                    <a:p>
                      <a:r>
                        <a:rPr lang="en-GB" sz="1200" dirty="0"/>
                        <a:t>Bus, Tourist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t>0.604</a:t>
                      </a:r>
                    </a:p>
                  </a:txBody>
                  <a:tcPr/>
                </a:tc>
                <a:tc>
                  <a:txBody>
                    <a:bodyPr/>
                    <a:lstStyle/>
                    <a:p>
                      <a:r>
                        <a:rPr lang="en-GB" sz="1200" dirty="0"/>
                        <a:t>20.4</a:t>
                      </a:r>
                    </a:p>
                  </a:txBody>
                  <a:tcPr/>
                </a:tc>
                <a:extLst>
                  <a:ext uri="{0D108BD9-81ED-4DB2-BD59-A6C34878D82A}">
                    <a16:rowId xmlns:a16="http://schemas.microsoft.com/office/drawing/2014/main" val="250000297"/>
                  </a:ext>
                </a:extLst>
              </a:tr>
              <a:tr h="154663">
                <a:tc>
                  <a:txBody>
                    <a:bodyPr/>
                    <a:lstStyle/>
                    <a:p>
                      <a:r>
                        <a:rPr lang="en-GB" sz="1200" dirty="0"/>
                        <a:t>Taxi (Gasoline)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t>0.187</a:t>
                      </a:r>
                    </a:p>
                  </a:txBody>
                  <a:tcPr/>
                </a:tc>
                <a:tc>
                  <a:txBody>
                    <a:bodyPr/>
                    <a:lstStyle/>
                    <a:p>
                      <a:r>
                        <a:rPr lang="en-GB" sz="1200" dirty="0"/>
                        <a:t>6.3</a:t>
                      </a:r>
                    </a:p>
                  </a:txBody>
                  <a:tcPr/>
                </a:tc>
                <a:extLst>
                  <a:ext uri="{0D108BD9-81ED-4DB2-BD59-A6C34878D82A}">
                    <a16:rowId xmlns:a16="http://schemas.microsoft.com/office/drawing/2014/main" val="3645487704"/>
                  </a:ext>
                </a:extLst>
              </a:tr>
              <a:tr h="231827">
                <a:tc>
                  <a:txBody>
                    <a:bodyPr/>
                    <a:lstStyle/>
                    <a:p>
                      <a:r>
                        <a:rPr lang="en-GB" sz="1200" dirty="0"/>
                        <a:t>Taxi (Diesel)</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t>0.042</a:t>
                      </a:r>
                    </a:p>
                  </a:txBody>
                  <a:tcPr/>
                </a:tc>
                <a:tc>
                  <a:txBody>
                    <a:bodyPr/>
                    <a:lstStyle/>
                    <a:p>
                      <a:r>
                        <a:rPr lang="en-GB" sz="1200" dirty="0"/>
                        <a:t>1.4</a:t>
                      </a:r>
                    </a:p>
                  </a:txBody>
                  <a:tcPr/>
                </a:tc>
                <a:extLst>
                  <a:ext uri="{0D108BD9-81ED-4DB2-BD59-A6C34878D82A}">
                    <a16:rowId xmlns:a16="http://schemas.microsoft.com/office/drawing/2014/main" val="4198591105"/>
                  </a:ext>
                </a:extLst>
              </a:tr>
            </a:tbl>
          </a:graphicData>
        </a:graphic>
      </p:graphicFrame>
      <p:graphicFrame>
        <p:nvGraphicFramePr>
          <p:cNvPr id="5" name="Table 4">
            <a:extLst>
              <a:ext uri="{FF2B5EF4-FFF2-40B4-BE49-F238E27FC236}">
                <a16:creationId xmlns:a16="http://schemas.microsoft.com/office/drawing/2014/main" id="{3745071D-87FB-840B-2A77-5A0927965A52}"/>
              </a:ext>
            </a:extLst>
          </p:cNvPr>
          <p:cNvGraphicFramePr>
            <a:graphicFrameLocks noGrp="1"/>
          </p:cNvGraphicFramePr>
          <p:nvPr/>
        </p:nvGraphicFramePr>
        <p:xfrm>
          <a:off x="275662" y="4180305"/>
          <a:ext cx="5172798" cy="822960"/>
        </p:xfrm>
        <a:graphic>
          <a:graphicData uri="http://schemas.openxmlformats.org/drawingml/2006/table">
            <a:tbl>
              <a:tblPr firstRow="1" bandRow="1">
                <a:tableStyleId>{B8DA472E-C0B5-4FAA-A71B-45BBE6C39A2A}</a:tableStyleId>
              </a:tblPr>
              <a:tblGrid>
                <a:gridCol w="2441233">
                  <a:extLst>
                    <a:ext uri="{9D8B030D-6E8A-4147-A177-3AD203B41FA5}">
                      <a16:colId xmlns:a16="http://schemas.microsoft.com/office/drawing/2014/main" val="1372112458"/>
                    </a:ext>
                  </a:extLst>
                </a:gridCol>
                <a:gridCol w="1498600">
                  <a:extLst>
                    <a:ext uri="{9D8B030D-6E8A-4147-A177-3AD203B41FA5}">
                      <a16:colId xmlns:a16="http://schemas.microsoft.com/office/drawing/2014/main" val="3799254108"/>
                    </a:ext>
                  </a:extLst>
                </a:gridCol>
                <a:gridCol w="1232965">
                  <a:extLst>
                    <a:ext uri="{9D8B030D-6E8A-4147-A177-3AD203B41FA5}">
                      <a16:colId xmlns:a16="http://schemas.microsoft.com/office/drawing/2014/main" val="2065783921"/>
                    </a:ext>
                  </a:extLst>
                </a:gridCol>
              </a:tblGrid>
              <a:tr h="154663">
                <a:tc>
                  <a:txBody>
                    <a:bodyPr/>
                    <a:lstStyle/>
                    <a:p>
                      <a:r>
                        <a:rPr lang="en-GB" sz="1200" dirty="0"/>
                        <a:t>Public Transport Activity</a:t>
                      </a:r>
                    </a:p>
                  </a:txBody>
                  <a:tcPr/>
                </a:tc>
                <a:tc>
                  <a:txBody>
                    <a:bodyPr/>
                    <a:lstStyle/>
                    <a:p>
                      <a:r>
                        <a:rPr lang="en-GB" sz="1200" dirty="0"/>
                        <a:t>10^9 p-km</a:t>
                      </a:r>
                    </a:p>
                  </a:txBody>
                  <a:tcPr/>
                </a:tc>
                <a:tc>
                  <a:txBody>
                    <a:bodyPr/>
                    <a:lstStyle/>
                    <a:p>
                      <a:r>
                        <a:rPr lang="en-GB" sz="1200" dirty="0"/>
                        <a:t>%</a:t>
                      </a:r>
                    </a:p>
                  </a:txBody>
                  <a:tcPr/>
                </a:tc>
                <a:extLst>
                  <a:ext uri="{0D108BD9-81ED-4DB2-BD59-A6C34878D82A}">
                    <a16:rowId xmlns:a16="http://schemas.microsoft.com/office/drawing/2014/main" val="3094362066"/>
                  </a:ext>
                </a:extLst>
              </a:tr>
              <a:tr h="154663">
                <a:tc>
                  <a:txBody>
                    <a:bodyPr/>
                    <a:lstStyle/>
                    <a:p>
                      <a:r>
                        <a:rPr lang="en-GB" sz="1200" dirty="0"/>
                        <a:t>Car (Gasoline)</a:t>
                      </a:r>
                    </a:p>
                  </a:txBody>
                  <a:tcPr/>
                </a:tc>
                <a:tc>
                  <a:txBody>
                    <a:bodyPr/>
                    <a:lstStyle/>
                    <a:p>
                      <a:r>
                        <a:rPr lang="en-GB" sz="1200" dirty="0"/>
                        <a:t>1.236</a:t>
                      </a:r>
                    </a:p>
                  </a:txBody>
                  <a:tcPr/>
                </a:tc>
                <a:tc>
                  <a:txBody>
                    <a:bodyPr/>
                    <a:lstStyle/>
                    <a:p>
                      <a:r>
                        <a:rPr lang="en-GB" sz="1200" dirty="0"/>
                        <a:t>75.2</a:t>
                      </a:r>
                    </a:p>
                  </a:txBody>
                  <a:tcPr/>
                </a:tc>
                <a:extLst>
                  <a:ext uri="{0D108BD9-81ED-4DB2-BD59-A6C34878D82A}">
                    <a16:rowId xmlns:a16="http://schemas.microsoft.com/office/drawing/2014/main" val="1262126933"/>
                  </a:ext>
                </a:extLst>
              </a:tr>
              <a:tr h="154663">
                <a:tc>
                  <a:txBody>
                    <a:bodyPr/>
                    <a:lstStyle/>
                    <a:p>
                      <a:r>
                        <a:rPr lang="en-GB" sz="1200" dirty="0"/>
                        <a:t>Car (Diesel)</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t>0.408</a:t>
                      </a:r>
                    </a:p>
                  </a:txBody>
                  <a:tcPr/>
                </a:tc>
                <a:tc>
                  <a:txBody>
                    <a:bodyPr/>
                    <a:lstStyle/>
                    <a:p>
                      <a:r>
                        <a:rPr lang="en-GB" sz="1200" dirty="0"/>
                        <a:t>24.8</a:t>
                      </a:r>
                    </a:p>
                  </a:txBody>
                  <a:tcPr/>
                </a:tc>
                <a:extLst>
                  <a:ext uri="{0D108BD9-81ED-4DB2-BD59-A6C34878D82A}">
                    <a16:rowId xmlns:a16="http://schemas.microsoft.com/office/drawing/2014/main" val="1294071124"/>
                  </a:ext>
                </a:extLst>
              </a:tr>
            </a:tbl>
          </a:graphicData>
        </a:graphic>
      </p:graphicFrame>
    </p:spTree>
    <p:extLst>
      <p:ext uri="{BB962C8B-B14F-4D97-AF65-F5344CB8AC3E}">
        <p14:creationId xmlns:p14="http://schemas.microsoft.com/office/powerpoint/2010/main" val="1545696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rmAutofit/>
          </a:bodyPr>
          <a:lstStyle/>
          <a:p>
            <a:r>
              <a:rPr lang="en-GB" sz="4800" b="1" dirty="0"/>
              <a:t>Energy intensities (energy/100 km)</a:t>
            </a:r>
          </a:p>
        </p:txBody>
      </p:sp>
      <p:sp>
        <p:nvSpPr>
          <p:cNvPr id="28" name="Arrow: Down 27">
            <a:extLst>
              <a:ext uri="{FF2B5EF4-FFF2-40B4-BE49-F238E27FC236}">
                <a16:creationId xmlns:a16="http://schemas.microsoft.com/office/drawing/2014/main" id="{5501180C-1D5D-4902-8BFE-A1852D151A64}"/>
              </a:ext>
            </a:extLst>
          </p:cNvPr>
          <p:cNvSpPr/>
          <p:nvPr/>
        </p:nvSpPr>
        <p:spPr>
          <a:xfrm rot="16200000">
            <a:off x="5902455" y="3706851"/>
            <a:ext cx="252942" cy="436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C3178F60-37A2-4C3A-AFB1-E0EAEFCCF4DF}"/>
              </a:ext>
            </a:extLst>
          </p:cNvPr>
          <p:cNvSpPr txBox="1"/>
          <p:nvPr/>
        </p:nvSpPr>
        <p:spPr>
          <a:xfrm>
            <a:off x="5160160" y="3040866"/>
            <a:ext cx="1737532" cy="523220"/>
          </a:xfrm>
          <a:prstGeom prst="rect">
            <a:avLst/>
          </a:prstGeom>
          <a:noFill/>
        </p:spPr>
        <p:txBody>
          <a:bodyPr wrap="square" rtlCol="0">
            <a:spAutoFit/>
          </a:bodyPr>
          <a:lstStyle/>
          <a:p>
            <a:r>
              <a:rPr lang="en-GB" dirty="0"/>
              <a:t>Convert to the units used in the model</a:t>
            </a:r>
          </a:p>
        </p:txBody>
      </p:sp>
      <p:sp>
        <p:nvSpPr>
          <p:cNvPr id="24" name="TextBox 23">
            <a:extLst>
              <a:ext uri="{FF2B5EF4-FFF2-40B4-BE49-F238E27FC236}">
                <a16:creationId xmlns:a16="http://schemas.microsoft.com/office/drawing/2014/main" id="{AA52007F-DFDF-450E-9662-327CC3EF8787}"/>
              </a:ext>
            </a:extLst>
          </p:cNvPr>
          <p:cNvSpPr txBox="1"/>
          <p:nvPr/>
        </p:nvSpPr>
        <p:spPr>
          <a:xfrm>
            <a:off x="1894010" y="2111291"/>
            <a:ext cx="1426444" cy="338554"/>
          </a:xfrm>
          <a:prstGeom prst="rect">
            <a:avLst/>
          </a:prstGeom>
          <a:noFill/>
        </p:spPr>
        <p:txBody>
          <a:bodyPr wrap="square" rtlCol="0">
            <a:spAutoFit/>
          </a:bodyPr>
          <a:lstStyle/>
          <a:p>
            <a:r>
              <a:rPr lang="en-GB" sz="1600" i="1" dirty="0"/>
              <a:t>Original Units</a:t>
            </a:r>
          </a:p>
        </p:txBody>
      </p:sp>
      <p:graphicFrame>
        <p:nvGraphicFramePr>
          <p:cNvPr id="3" name="Table 2">
            <a:extLst>
              <a:ext uri="{FF2B5EF4-FFF2-40B4-BE49-F238E27FC236}">
                <a16:creationId xmlns:a16="http://schemas.microsoft.com/office/drawing/2014/main" id="{0F9B33DC-0B9C-FE2E-253B-295BF5A9AB58}"/>
              </a:ext>
            </a:extLst>
          </p:cNvPr>
          <p:cNvGraphicFramePr>
            <a:graphicFrameLocks noGrp="1"/>
          </p:cNvGraphicFramePr>
          <p:nvPr/>
        </p:nvGraphicFramePr>
        <p:xfrm>
          <a:off x="397432" y="2553293"/>
          <a:ext cx="4419600" cy="2743200"/>
        </p:xfrm>
        <a:graphic>
          <a:graphicData uri="http://schemas.openxmlformats.org/drawingml/2006/table">
            <a:tbl>
              <a:tblPr firstRow="1" bandRow="1">
                <a:tableStyleId>{B8DA472E-C0B5-4FAA-A71B-45BBE6C39A2A}</a:tableStyleId>
              </a:tblPr>
              <a:tblGrid>
                <a:gridCol w="2423879">
                  <a:extLst>
                    <a:ext uri="{9D8B030D-6E8A-4147-A177-3AD203B41FA5}">
                      <a16:colId xmlns:a16="http://schemas.microsoft.com/office/drawing/2014/main" val="1372112458"/>
                    </a:ext>
                  </a:extLst>
                </a:gridCol>
                <a:gridCol w="1059223">
                  <a:extLst>
                    <a:ext uri="{9D8B030D-6E8A-4147-A177-3AD203B41FA5}">
                      <a16:colId xmlns:a16="http://schemas.microsoft.com/office/drawing/2014/main" val="3799254108"/>
                    </a:ext>
                  </a:extLst>
                </a:gridCol>
                <a:gridCol w="936498">
                  <a:extLst>
                    <a:ext uri="{9D8B030D-6E8A-4147-A177-3AD203B41FA5}">
                      <a16:colId xmlns:a16="http://schemas.microsoft.com/office/drawing/2014/main" val="2065783921"/>
                    </a:ext>
                  </a:extLst>
                </a:gridCol>
              </a:tblGrid>
              <a:tr h="154663">
                <a:tc>
                  <a:txBody>
                    <a:bodyPr/>
                    <a:lstStyle/>
                    <a:p>
                      <a:r>
                        <a:rPr lang="en-GB" sz="1200" dirty="0"/>
                        <a:t>Energy Intensity (Efficiency)</a:t>
                      </a:r>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3094362066"/>
                  </a:ext>
                </a:extLst>
              </a:tr>
              <a:tr h="154663">
                <a:tc>
                  <a:txBody>
                    <a:bodyPr/>
                    <a:lstStyle/>
                    <a:p>
                      <a:r>
                        <a:rPr lang="en-GB" sz="1200" dirty="0"/>
                        <a:t>Train</a:t>
                      </a:r>
                    </a:p>
                  </a:txBody>
                  <a:tcPr/>
                </a:tc>
                <a:tc>
                  <a:txBody>
                    <a:bodyPr/>
                    <a:lstStyle/>
                    <a:p>
                      <a:r>
                        <a:rPr lang="en-GB" sz="1200" dirty="0"/>
                        <a:t>l/100 km</a:t>
                      </a:r>
                    </a:p>
                  </a:txBody>
                  <a:tcPr/>
                </a:tc>
                <a:tc>
                  <a:txBody>
                    <a:bodyPr/>
                    <a:lstStyle/>
                    <a:p>
                      <a:r>
                        <a:rPr lang="en-GB" sz="1200" dirty="0"/>
                        <a:t>304.11</a:t>
                      </a:r>
                    </a:p>
                  </a:txBody>
                  <a:tcPr/>
                </a:tc>
                <a:extLst>
                  <a:ext uri="{0D108BD9-81ED-4DB2-BD59-A6C34878D82A}">
                    <a16:rowId xmlns:a16="http://schemas.microsoft.com/office/drawing/2014/main" val="1262126933"/>
                  </a:ext>
                </a:extLst>
              </a:tr>
              <a:tr h="154663">
                <a:tc>
                  <a:txBody>
                    <a:bodyPr/>
                    <a:lstStyle/>
                    <a:p>
                      <a:r>
                        <a:rPr lang="en-GB" sz="1200" dirty="0"/>
                        <a:t>Boat/Ferry</a:t>
                      </a:r>
                    </a:p>
                  </a:txBody>
                  <a:tcPr/>
                </a:tc>
                <a:tc>
                  <a:txBody>
                    <a:bodyPr/>
                    <a:lstStyle/>
                    <a:p>
                      <a:r>
                        <a:rPr lang="en-GB" sz="1200" dirty="0"/>
                        <a:t>l/100 km</a:t>
                      </a:r>
                    </a:p>
                  </a:txBody>
                  <a:tcPr/>
                </a:tc>
                <a:tc>
                  <a:txBody>
                    <a:bodyPr/>
                    <a:lstStyle/>
                    <a:p>
                      <a:r>
                        <a:rPr lang="en-GB" sz="1200" dirty="0"/>
                        <a:t>2.30</a:t>
                      </a:r>
                    </a:p>
                  </a:txBody>
                  <a:tcPr/>
                </a:tc>
                <a:extLst>
                  <a:ext uri="{0D108BD9-81ED-4DB2-BD59-A6C34878D82A}">
                    <a16:rowId xmlns:a16="http://schemas.microsoft.com/office/drawing/2014/main" val="1294071124"/>
                  </a:ext>
                </a:extLst>
              </a:tr>
              <a:tr h="154663">
                <a:tc>
                  <a:txBody>
                    <a:bodyPr/>
                    <a:lstStyle/>
                    <a:p>
                      <a:r>
                        <a:rPr lang="en-GB" sz="1200" dirty="0"/>
                        <a:t>Bus (Diesel)</a:t>
                      </a:r>
                    </a:p>
                  </a:txBody>
                  <a:tcPr/>
                </a:tc>
                <a:tc>
                  <a:txBody>
                    <a:bodyPr/>
                    <a:lstStyle/>
                    <a:p>
                      <a:r>
                        <a:rPr lang="en-GB" sz="1200" dirty="0"/>
                        <a:t>l/100 km</a:t>
                      </a:r>
                    </a:p>
                  </a:txBody>
                  <a:tcPr/>
                </a:tc>
                <a:tc>
                  <a:txBody>
                    <a:bodyPr/>
                    <a:lstStyle/>
                    <a:p>
                      <a:r>
                        <a:rPr lang="en-GB" sz="1200" dirty="0"/>
                        <a:t>30.70</a:t>
                      </a:r>
                    </a:p>
                  </a:txBody>
                  <a:tcPr/>
                </a:tc>
                <a:extLst>
                  <a:ext uri="{0D108BD9-81ED-4DB2-BD59-A6C34878D82A}">
                    <a16:rowId xmlns:a16="http://schemas.microsoft.com/office/drawing/2014/main" val="2360590286"/>
                  </a:ext>
                </a:extLst>
              </a:tr>
              <a:tr h="154663">
                <a:tc>
                  <a:txBody>
                    <a:bodyPr/>
                    <a:lstStyle/>
                    <a:p>
                      <a:r>
                        <a:rPr lang="en-GB" sz="1200" dirty="0"/>
                        <a:t>Plane</a:t>
                      </a:r>
                    </a:p>
                  </a:txBody>
                  <a:tcPr/>
                </a:tc>
                <a:tc>
                  <a:txBody>
                    <a:bodyPr/>
                    <a:lstStyle/>
                    <a:p>
                      <a:r>
                        <a:rPr lang="en-GB" sz="1200" dirty="0"/>
                        <a:t>l/100 km</a:t>
                      </a:r>
                    </a:p>
                  </a:txBody>
                  <a:tcPr/>
                </a:tc>
                <a:tc>
                  <a:txBody>
                    <a:bodyPr/>
                    <a:lstStyle/>
                    <a:p>
                      <a:r>
                        <a:rPr lang="en-GB" sz="1200" dirty="0"/>
                        <a:t>450.00</a:t>
                      </a:r>
                    </a:p>
                  </a:txBody>
                  <a:tcPr/>
                </a:tc>
                <a:extLst>
                  <a:ext uri="{0D108BD9-81ED-4DB2-BD59-A6C34878D82A}">
                    <a16:rowId xmlns:a16="http://schemas.microsoft.com/office/drawing/2014/main" val="3345618137"/>
                  </a:ext>
                </a:extLst>
              </a:tr>
              <a:tr h="154663">
                <a:tc>
                  <a:txBody>
                    <a:bodyPr/>
                    <a:lstStyle/>
                    <a:p>
                      <a:r>
                        <a:rPr lang="en-GB" sz="1200" dirty="0"/>
                        <a:t>Bus, Tourist</a:t>
                      </a:r>
                    </a:p>
                  </a:txBody>
                  <a:tcPr/>
                </a:tc>
                <a:tc>
                  <a:txBody>
                    <a:bodyPr/>
                    <a:lstStyle/>
                    <a:p>
                      <a:r>
                        <a:rPr lang="en-GB" sz="1200" dirty="0"/>
                        <a:t>l/100 km</a:t>
                      </a:r>
                    </a:p>
                  </a:txBody>
                  <a:tcPr/>
                </a:tc>
                <a:tc>
                  <a:txBody>
                    <a:bodyPr/>
                    <a:lstStyle/>
                    <a:p>
                      <a:r>
                        <a:rPr lang="en-GB" sz="1200" dirty="0"/>
                        <a:t>30.70</a:t>
                      </a:r>
                    </a:p>
                  </a:txBody>
                  <a:tcPr/>
                </a:tc>
                <a:extLst>
                  <a:ext uri="{0D108BD9-81ED-4DB2-BD59-A6C34878D82A}">
                    <a16:rowId xmlns:a16="http://schemas.microsoft.com/office/drawing/2014/main" val="250000297"/>
                  </a:ext>
                </a:extLst>
              </a:tr>
              <a:tr h="154663">
                <a:tc>
                  <a:txBody>
                    <a:bodyPr/>
                    <a:lstStyle/>
                    <a:p>
                      <a:r>
                        <a:rPr lang="en-GB" sz="1200" dirty="0"/>
                        <a:t>Taxi (Gasoline)</a:t>
                      </a:r>
                    </a:p>
                  </a:txBody>
                  <a:tcPr/>
                </a:tc>
                <a:tc>
                  <a:txBody>
                    <a:bodyPr/>
                    <a:lstStyle/>
                    <a:p>
                      <a:r>
                        <a:rPr lang="en-GB" sz="1200" dirty="0"/>
                        <a:t>l/100 km</a:t>
                      </a:r>
                    </a:p>
                  </a:txBody>
                  <a:tcPr/>
                </a:tc>
                <a:tc>
                  <a:txBody>
                    <a:bodyPr/>
                    <a:lstStyle/>
                    <a:p>
                      <a:r>
                        <a:rPr lang="en-GB" sz="1200" dirty="0"/>
                        <a:t>6.52</a:t>
                      </a:r>
                    </a:p>
                  </a:txBody>
                  <a:tcPr/>
                </a:tc>
                <a:extLst>
                  <a:ext uri="{0D108BD9-81ED-4DB2-BD59-A6C34878D82A}">
                    <a16:rowId xmlns:a16="http://schemas.microsoft.com/office/drawing/2014/main" val="3645487704"/>
                  </a:ext>
                </a:extLst>
              </a:tr>
              <a:tr h="154663">
                <a:tc>
                  <a:txBody>
                    <a:bodyPr/>
                    <a:lstStyle/>
                    <a:p>
                      <a:r>
                        <a:rPr lang="en-GB" sz="1200" dirty="0"/>
                        <a:t>Taxi (Diesel)</a:t>
                      </a:r>
                    </a:p>
                  </a:txBody>
                  <a:tcPr/>
                </a:tc>
                <a:tc>
                  <a:txBody>
                    <a:bodyPr/>
                    <a:lstStyle/>
                    <a:p>
                      <a:r>
                        <a:rPr lang="en-GB" sz="1200" dirty="0"/>
                        <a:t>l/100 km</a:t>
                      </a:r>
                    </a:p>
                  </a:txBody>
                  <a:tcPr/>
                </a:tc>
                <a:tc>
                  <a:txBody>
                    <a:bodyPr/>
                    <a:lstStyle/>
                    <a:p>
                      <a:r>
                        <a:rPr lang="en-GB" sz="1200" dirty="0"/>
                        <a:t>5.28</a:t>
                      </a:r>
                    </a:p>
                  </a:txBody>
                  <a:tcPr/>
                </a:tc>
                <a:extLst>
                  <a:ext uri="{0D108BD9-81ED-4DB2-BD59-A6C34878D82A}">
                    <a16:rowId xmlns:a16="http://schemas.microsoft.com/office/drawing/2014/main" val="4198591105"/>
                  </a:ext>
                </a:extLst>
              </a:tr>
              <a:tr h="154663">
                <a:tc>
                  <a:txBody>
                    <a:bodyPr/>
                    <a:lstStyle/>
                    <a:p>
                      <a:r>
                        <a:rPr lang="en-GB" sz="1200" dirty="0"/>
                        <a:t>Car (Gasoline)</a:t>
                      </a:r>
                    </a:p>
                  </a:txBody>
                  <a:tcPr/>
                </a:tc>
                <a:tc>
                  <a:txBody>
                    <a:bodyPr/>
                    <a:lstStyle/>
                    <a:p>
                      <a:r>
                        <a:rPr lang="en-GB" sz="1200" dirty="0"/>
                        <a:t>l/100 km</a:t>
                      </a:r>
                    </a:p>
                  </a:txBody>
                  <a:tcPr/>
                </a:tc>
                <a:tc>
                  <a:txBody>
                    <a:bodyPr/>
                    <a:lstStyle/>
                    <a:p>
                      <a:r>
                        <a:rPr lang="en-GB" sz="1200" dirty="0"/>
                        <a:t>6.52</a:t>
                      </a:r>
                    </a:p>
                  </a:txBody>
                  <a:tcPr/>
                </a:tc>
                <a:extLst>
                  <a:ext uri="{0D108BD9-81ED-4DB2-BD59-A6C34878D82A}">
                    <a16:rowId xmlns:a16="http://schemas.microsoft.com/office/drawing/2014/main" val="3843475221"/>
                  </a:ext>
                </a:extLst>
              </a:tr>
              <a:tr h="154663">
                <a:tc>
                  <a:txBody>
                    <a:bodyPr/>
                    <a:lstStyle/>
                    <a:p>
                      <a:r>
                        <a:rPr lang="en-GB" sz="1200" dirty="0"/>
                        <a:t>Car (Diesel)</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t>l/100 km</a:t>
                      </a:r>
                    </a:p>
                  </a:txBody>
                  <a:tcPr/>
                </a:tc>
                <a:tc>
                  <a:txBody>
                    <a:bodyPr/>
                    <a:lstStyle/>
                    <a:p>
                      <a:r>
                        <a:rPr lang="en-GB" sz="1200" dirty="0"/>
                        <a:t>2.28</a:t>
                      </a:r>
                    </a:p>
                  </a:txBody>
                  <a:tcPr/>
                </a:tc>
                <a:extLst>
                  <a:ext uri="{0D108BD9-81ED-4DB2-BD59-A6C34878D82A}">
                    <a16:rowId xmlns:a16="http://schemas.microsoft.com/office/drawing/2014/main" val="851281082"/>
                  </a:ext>
                </a:extLst>
              </a:tr>
            </a:tbl>
          </a:graphicData>
        </a:graphic>
      </p:graphicFrame>
      <p:graphicFrame>
        <p:nvGraphicFramePr>
          <p:cNvPr id="4" name="Table 3">
            <a:extLst>
              <a:ext uri="{FF2B5EF4-FFF2-40B4-BE49-F238E27FC236}">
                <a16:creationId xmlns:a16="http://schemas.microsoft.com/office/drawing/2014/main" id="{0EBA85A3-268B-1710-D401-6295A4E71701}"/>
              </a:ext>
            </a:extLst>
          </p:cNvPr>
          <p:cNvGraphicFramePr>
            <a:graphicFrameLocks noGrp="1"/>
          </p:cNvGraphicFramePr>
          <p:nvPr/>
        </p:nvGraphicFramePr>
        <p:xfrm>
          <a:off x="7240821" y="2540593"/>
          <a:ext cx="4419600" cy="2743200"/>
        </p:xfrm>
        <a:graphic>
          <a:graphicData uri="http://schemas.openxmlformats.org/drawingml/2006/table">
            <a:tbl>
              <a:tblPr firstRow="1" bandRow="1">
                <a:tableStyleId>{B8DA472E-C0B5-4FAA-A71B-45BBE6C39A2A}</a:tableStyleId>
              </a:tblPr>
              <a:tblGrid>
                <a:gridCol w="2258779">
                  <a:extLst>
                    <a:ext uri="{9D8B030D-6E8A-4147-A177-3AD203B41FA5}">
                      <a16:colId xmlns:a16="http://schemas.microsoft.com/office/drawing/2014/main" val="1372112458"/>
                    </a:ext>
                  </a:extLst>
                </a:gridCol>
                <a:gridCol w="1409700">
                  <a:extLst>
                    <a:ext uri="{9D8B030D-6E8A-4147-A177-3AD203B41FA5}">
                      <a16:colId xmlns:a16="http://schemas.microsoft.com/office/drawing/2014/main" val="3799254108"/>
                    </a:ext>
                  </a:extLst>
                </a:gridCol>
                <a:gridCol w="751121">
                  <a:extLst>
                    <a:ext uri="{9D8B030D-6E8A-4147-A177-3AD203B41FA5}">
                      <a16:colId xmlns:a16="http://schemas.microsoft.com/office/drawing/2014/main" val="2065783921"/>
                    </a:ext>
                  </a:extLst>
                </a:gridCol>
              </a:tblGrid>
              <a:tr h="154663">
                <a:tc>
                  <a:txBody>
                    <a:bodyPr/>
                    <a:lstStyle/>
                    <a:p>
                      <a:r>
                        <a:rPr lang="en-GB" sz="1200" dirty="0"/>
                        <a:t>Energy Intensity (Efficiency)</a:t>
                      </a:r>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3094362066"/>
                  </a:ext>
                </a:extLst>
              </a:tr>
              <a:tr h="154663">
                <a:tc>
                  <a:txBody>
                    <a:bodyPr/>
                    <a:lstStyle/>
                    <a:p>
                      <a:r>
                        <a:rPr lang="en-GB" sz="1200" dirty="0"/>
                        <a:t>Train</a:t>
                      </a:r>
                    </a:p>
                  </a:txBody>
                  <a:tcPr/>
                </a:tc>
                <a:tc>
                  <a:txBody>
                    <a:bodyPr/>
                    <a:lstStyle/>
                    <a:p>
                      <a:r>
                        <a:rPr lang="en-GB" sz="1200" dirty="0"/>
                        <a:t>kWh/100 km</a:t>
                      </a:r>
                    </a:p>
                  </a:txBody>
                  <a:tcPr/>
                </a:tc>
                <a:tc>
                  <a:txBody>
                    <a:bodyPr/>
                    <a:lstStyle/>
                    <a:p>
                      <a:r>
                        <a:rPr lang="en-GB" sz="1200" dirty="0"/>
                        <a:t>3159.24</a:t>
                      </a:r>
                    </a:p>
                  </a:txBody>
                  <a:tcPr/>
                </a:tc>
                <a:extLst>
                  <a:ext uri="{0D108BD9-81ED-4DB2-BD59-A6C34878D82A}">
                    <a16:rowId xmlns:a16="http://schemas.microsoft.com/office/drawing/2014/main" val="1262126933"/>
                  </a:ext>
                </a:extLst>
              </a:tr>
              <a:tr h="154663">
                <a:tc>
                  <a:txBody>
                    <a:bodyPr/>
                    <a:lstStyle/>
                    <a:p>
                      <a:r>
                        <a:rPr lang="en-GB" sz="1200" dirty="0"/>
                        <a:t>Boat/Ferry</a:t>
                      </a:r>
                    </a:p>
                  </a:txBody>
                  <a:tcPr/>
                </a:tc>
                <a:tc>
                  <a:txBody>
                    <a:bodyPr/>
                    <a:lstStyle/>
                    <a:p>
                      <a:r>
                        <a:rPr lang="en-GB" sz="1200" dirty="0"/>
                        <a:t>kWh/100 km</a:t>
                      </a:r>
                    </a:p>
                  </a:txBody>
                  <a:tcPr/>
                </a:tc>
                <a:tc>
                  <a:txBody>
                    <a:bodyPr/>
                    <a:lstStyle/>
                    <a:p>
                      <a:r>
                        <a:rPr lang="en-GB" sz="1200" dirty="0"/>
                        <a:t>23.89</a:t>
                      </a:r>
                    </a:p>
                  </a:txBody>
                  <a:tcPr/>
                </a:tc>
                <a:extLst>
                  <a:ext uri="{0D108BD9-81ED-4DB2-BD59-A6C34878D82A}">
                    <a16:rowId xmlns:a16="http://schemas.microsoft.com/office/drawing/2014/main" val="1294071124"/>
                  </a:ext>
                </a:extLst>
              </a:tr>
              <a:tr h="154663">
                <a:tc>
                  <a:txBody>
                    <a:bodyPr/>
                    <a:lstStyle/>
                    <a:p>
                      <a:r>
                        <a:rPr lang="en-GB" sz="1200" dirty="0"/>
                        <a:t>Bus (Diesel)</a:t>
                      </a:r>
                    </a:p>
                  </a:txBody>
                  <a:tcPr/>
                </a:tc>
                <a:tc>
                  <a:txBody>
                    <a:bodyPr/>
                    <a:lstStyle/>
                    <a:p>
                      <a:r>
                        <a:rPr lang="en-GB" sz="1200" dirty="0"/>
                        <a:t>kWh/100 km</a:t>
                      </a:r>
                    </a:p>
                  </a:txBody>
                  <a:tcPr/>
                </a:tc>
                <a:tc>
                  <a:txBody>
                    <a:bodyPr/>
                    <a:lstStyle/>
                    <a:p>
                      <a:r>
                        <a:rPr lang="en-GB" sz="1200" dirty="0"/>
                        <a:t>318.89</a:t>
                      </a:r>
                    </a:p>
                  </a:txBody>
                  <a:tcPr/>
                </a:tc>
                <a:extLst>
                  <a:ext uri="{0D108BD9-81ED-4DB2-BD59-A6C34878D82A}">
                    <a16:rowId xmlns:a16="http://schemas.microsoft.com/office/drawing/2014/main" val="2360590286"/>
                  </a:ext>
                </a:extLst>
              </a:tr>
              <a:tr h="154663">
                <a:tc>
                  <a:txBody>
                    <a:bodyPr/>
                    <a:lstStyle/>
                    <a:p>
                      <a:r>
                        <a:rPr lang="en-GB" sz="1200" dirty="0"/>
                        <a:t>Plane</a:t>
                      </a:r>
                    </a:p>
                  </a:txBody>
                  <a:tcPr/>
                </a:tc>
                <a:tc>
                  <a:txBody>
                    <a:bodyPr/>
                    <a:lstStyle/>
                    <a:p>
                      <a:r>
                        <a:rPr lang="en-GB" sz="1200" dirty="0"/>
                        <a:t>kWh/100 seat km</a:t>
                      </a:r>
                    </a:p>
                  </a:txBody>
                  <a:tcPr/>
                </a:tc>
                <a:tc>
                  <a:txBody>
                    <a:bodyPr/>
                    <a:lstStyle/>
                    <a:p>
                      <a:r>
                        <a:rPr lang="en-GB" sz="1200" dirty="0"/>
                        <a:t>551.30</a:t>
                      </a:r>
                    </a:p>
                  </a:txBody>
                  <a:tcPr/>
                </a:tc>
                <a:extLst>
                  <a:ext uri="{0D108BD9-81ED-4DB2-BD59-A6C34878D82A}">
                    <a16:rowId xmlns:a16="http://schemas.microsoft.com/office/drawing/2014/main" val="3345618137"/>
                  </a:ext>
                </a:extLst>
              </a:tr>
              <a:tr h="154663">
                <a:tc>
                  <a:txBody>
                    <a:bodyPr/>
                    <a:lstStyle/>
                    <a:p>
                      <a:r>
                        <a:rPr lang="en-GB" sz="1200" dirty="0"/>
                        <a:t>Bus, Tourist</a:t>
                      </a:r>
                    </a:p>
                  </a:txBody>
                  <a:tcPr/>
                </a:tc>
                <a:tc>
                  <a:txBody>
                    <a:bodyPr/>
                    <a:lstStyle/>
                    <a:p>
                      <a:r>
                        <a:rPr lang="en-GB" sz="1200" dirty="0"/>
                        <a:t>kWh/100 km</a:t>
                      </a:r>
                    </a:p>
                  </a:txBody>
                  <a:tcPr/>
                </a:tc>
                <a:tc>
                  <a:txBody>
                    <a:bodyPr/>
                    <a:lstStyle/>
                    <a:p>
                      <a:r>
                        <a:rPr lang="en-GB" sz="1200" dirty="0"/>
                        <a:t>318.89</a:t>
                      </a:r>
                    </a:p>
                  </a:txBody>
                  <a:tcPr/>
                </a:tc>
                <a:extLst>
                  <a:ext uri="{0D108BD9-81ED-4DB2-BD59-A6C34878D82A}">
                    <a16:rowId xmlns:a16="http://schemas.microsoft.com/office/drawing/2014/main" val="250000297"/>
                  </a:ext>
                </a:extLst>
              </a:tr>
              <a:tr h="154663">
                <a:tc>
                  <a:txBody>
                    <a:bodyPr/>
                    <a:lstStyle/>
                    <a:p>
                      <a:r>
                        <a:rPr lang="en-GB" sz="1200" dirty="0"/>
                        <a:t>Taxi (Gasoline)</a:t>
                      </a:r>
                    </a:p>
                  </a:txBody>
                  <a:tcPr/>
                </a:tc>
                <a:tc>
                  <a:txBody>
                    <a:bodyPr/>
                    <a:lstStyle/>
                    <a:p>
                      <a:r>
                        <a:rPr lang="en-GB" sz="1200" dirty="0"/>
                        <a:t>kWh/100 km</a:t>
                      </a:r>
                    </a:p>
                  </a:txBody>
                  <a:tcPr/>
                </a:tc>
                <a:tc>
                  <a:txBody>
                    <a:bodyPr/>
                    <a:lstStyle/>
                    <a:p>
                      <a:r>
                        <a:rPr lang="en-GB" sz="1200" dirty="0"/>
                        <a:t>61.29</a:t>
                      </a:r>
                    </a:p>
                  </a:txBody>
                  <a:tcPr/>
                </a:tc>
                <a:extLst>
                  <a:ext uri="{0D108BD9-81ED-4DB2-BD59-A6C34878D82A}">
                    <a16:rowId xmlns:a16="http://schemas.microsoft.com/office/drawing/2014/main" val="3645487704"/>
                  </a:ext>
                </a:extLst>
              </a:tr>
              <a:tr h="154663">
                <a:tc>
                  <a:txBody>
                    <a:bodyPr/>
                    <a:lstStyle/>
                    <a:p>
                      <a:r>
                        <a:rPr lang="en-GB" sz="1200" dirty="0"/>
                        <a:t>Taxi (Diesel)</a:t>
                      </a:r>
                    </a:p>
                  </a:txBody>
                  <a:tcPr/>
                </a:tc>
                <a:tc>
                  <a:txBody>
                    <a:bodyPr/>
                    <a:lstStyle/>
                    <a:p>
                      <a:r>
                        <a:rPr lang="en-GB" sz="1200" dirty="0"/>
                        <a:t>kWh/100 km</a:t>
                      </a:r>
                    </a:p>
                  </a:txBody>
                  <a:tcPr/>
                </a:tc>
                <a:tc>
                  <a:txBody>
                    <a:bodyPr/>
                    <a:lstStyle/>
                    <a:p>
                      <a:r>
                        <a:rPr lang="en-GB" sz="1200" dirty="0"/>
                        <a:t>54.84</a:t>
                      </a:r>
                    </a:p>
                  </a:txBody>
                  <a:tcPr/>
                </a:tc>
                <a:extLst>
                  <a:ext uri="{0D108BD9-81ED-4DB2-BD59-A6C34878D82A}">
                    <a16:rowId xmlns:a16="http://schemas.microsoft.com/office/drawing/2014/main" val="4198591105"/>
                  </a:ext>
                </a:extLst>
              </a:tr>
              <a:tr h="154663">
                <a:tc>
                  <a:txBody>
                    <a:bodyPr/>
                    <a:lstStyle/>
                    <a:p>
                      <a:r>
                        <a:rPr lang="en-GB" sz="1200" dirty="0"/>
                        <a:t>Car (Gasoline)</a:t>
                      </a:r>
                    </a:p>
                  </a:txBody>
                  <a:tcPr/>
                </a:tc>
                <a:tc>
                  <a:txBody>
                    <a:bodyPr/>
                    <a:lstStyle/>
                    <a:p>
                      <a:r>
                        <a:rPr lang="en-GB" sz="1200" dirty="0"/>
                        <a:t>kWh/100 km</a:t>
                      </a:r>
                    </a:p>
                  </a:txBody>
                  <a:tcPr/>
                </a:tc>
                <a:tc>
                  <a:txBody>
                    <a:bodyPr/>
                    <a:lstStyle/>
                    <a:p>
                      <a:r>
                        <a:rPr lang="en-GB" sz="1200" dirty="0"/>
                        <a:t>61.29</a:t>
                      </a:r>
                    </a:p>
                  </a:txBody>
                  <a:tcPr/>
                </a:tc>
                <a:extLst>
                  <a:ext uri="{0D108BD9-81ED-4DB2-BD59-A6C34878D82A}">
                    <a16:rowId xmlns:a16="http://schemas.microsoft.com/office/drawing/2014/main" val="3843475221"/>
                  </a:ext>
                </a:extLst>
              </a:tr>
              <a:tr h="154663">
                <a:tc>
                  <a:txBody>
                    <a:bodyPr/>
                    <a:lstStyle/>
                    <a:p>
                      <a:r>
                        <a:rPr lang="en-GB" sz="1200" dirty="0"/>
                        <a:t>Car (Diesel)</a:t>
                      </a:r>
                    </a:p>
                  </a:txBody>
                  <a:tcPr/>
                </a:tc>
                <a:tc>
                  <a:txBody>
                    <a:bodyPr/>
                    <a:lstStyle/>
                    <a:p>
                      <a:r>
                        <a:rPr lang="en-GB" sz="1200" dirty="0"/>
                        <a:t>kWh/100 km</a:t>
                      </a:r>
                    </a:p>
                  </a:txBody>
                  <a:tcPr/>
                </a:tc>
                <a:tc>
                  <a:txBody>
                    <a:bodyPr/>
                    <a:lstStyle/>
                    <a:p>
                      <a:r>
                        <a:rPr lang="en-GB" sz="1200" dirty="0"/>
                        <a:t>54.84</a:t>
                      </a:r>
                    </a:p>
                  </a:txBody>
                  <a:tcPr/>
                </a:tc>
                <a:extLst>
                  <a:ext uri="{0D108BD9-81ED-4DB2-BD59-A6C34878D82A}">
                    <a16:rowId xmlns:a16="http://schemas.microsoft.com/office/drawing/2014/main" val="851281082"/>
                  </a:ext>
                </a:extLst>
              </a:tr>
            </a:tbl>
          </a:graphicData>
        </a:graphic>
      </p:graphicFrame>
      <p:sp>
        <p:nvSpPr>
          <p:cNvPr id="6" name="TextBox 5">
            <a:extLst>
              <a:ext uri="{FF2B5EF4-FFF2-40B4-BE49-F238E27FC236}">
                <a16:creationId xmlns:a16="http://schemas.microsoft.com/office/drawing/2014/main" id="{E2E6CB89-3AD9-B573-9A4D-D70B84EDAF0A}"/>
              </a:ext>
            </a:extLst>
          </p:cNvPr>
          <p:cNvSpPr txBox="1"/>
          <p:nvPr/>
        </p:nvSpPr>
        <p:spPr>
          <a:xfrm>
            <a:off x="8737399" y="2111291"/>
            <a:ext cx="1426444" cy="338554"/>
          </a:xfrm>
          <a:prstGeom prst="rect">
            <a:avLst/>
          </a:prstGeom>
          <a:noFill/>
        </p:spPr>
        <p:txBody>
          <a:bodyPr wrap="square" rtlCol="0">
            <a:spAutoFit/>
          </a:bodyPr>
          <a:lstStyle/>
          <a:p>
            <a:r>
              <a:rPr lang="en-GB" sz="1600" i="1" dirty="0"/>
              <a:t>MAED Units</a:t>
            </a:r>
          </a:p>
        </p:txBody>
      </p:sp>
    </p:spTree>
    <p:extLst>
      <p:ext uri="{BB962C8B-B14F-4D97-AF65-F5344CB8AC3E}">
        <p14:creationId xmlns:p14="http://schemas.microsoft.com/office/powerpoint/2010/main" val="3169975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rmAutofit/>
          </a:bodyPr>
          <a:lstStyle/>
          <a:p>
            <a:r>
              <a:rPr lang="es-419" sz="5400" b="1" dirty="0"/>
              <a:t>MAED-D</a:t>
            </a:r>
            <a:endParaRPr lang="en-GB" sz="5400" b="1" dirty="0"/>
          </a:p>
        </p:txBody>
      </p:sp>
      <p:pic>
        <p:nvPicPr>
          <p:cNvPr id="5" name="Picture 4" descr="Table&#10;&#10;Description automatically generated">
            <a:extLst>
              <a:ext uri="{FF2B5EF4-FFF2-40B4-BE49-F238E27FC236}">
                <a16:creationId xmlns:a16="http://schemas.microsoft.com/office/drawing/2014/main" id="{E8DF763B-2C2D-4830-A782-8F1FB895B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6034"/>
            <a:ext cx="12192000" cy="4125932"/>
          </a:xfrm>
          <a:prstGeom prst="rect">
            <a:avLst/>
          </a:prstGeom>
        </p:spPr>
      </p:pic>
      <p:sp>
        <p:nvSpPr>
          <p:cNvPr id="13" name="Speech Bubble: Oval 12">
            <a:extLst>
              <a:ext uri="{FF2B5EF4-FFF2-40B4-BE49-F238E27FC236}">
                <a16:creationId xmlns:a16="http://schemas.microsoft.com/office/drawing/2014/main" id="{85D24C2F-3523-4786-A90A-0BEF3EB44A8C}"/>
              </a:ext>
            </a:extLst>
          </p:cNvPr>
          <p:cNvSpPr/>
          <p:nvPr/>
        </p:nvSpPr>
        <p:spPr>
          <a:xfrm>
            <a:off x="4718405" y="1126635"/>
            <a:ext cx="5111395" cy="572657"/>
          </a:xfrm>
          <a:prstGeom prst="wedgeEllipseCallout">
            <a:avLst>
              <a:gd name="adj1" fmla="val -50384"/>
              <a:gd name="adj2" fmla="val 1063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Average distance travelled and load factors by mode of transport</a:t>
            </a:r>
          </a:p>
        </p:txBody>
      </p:sp>
      <p:sp>
        <p:nvSpPr>
          <p:cNvPr id="15" name="Speech Bubble: Oval 14">
            <a:extLst>
              <a:ext uri="{FF2B5EF4-FFF2-40B4-BE49-F238E27FC236}">
                <a16:creationId xmlns:a16="http://schemas.microsoft.com/office/drawing/2014/main" id="{86C78FAD-D192-4989-A0A8-6BFB6C6581FA}"/>
              </a:ext>
            </a:extLst>
          </p:cNvPr>
          <p:cNvSpPr/>
          <p:nvPr/>
        </p:nvSpPr>
        <p:spPr>
          <a:xfrm>
            <a:off x="4619274" y="5602325"/>
            <a:ext cx="5309655" cy="572657"/>
          </a:xfrm>
          <a:prstGeom prst="wedgeEllipseCallout">
            <a:avLst>
              <a:gd name="adj1" fmla="val -88446"/>
              <a:gd name="adj2" fmla="val -9657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lumMod val="75000"/>
                  </a:schemeClr>
                </a:solidFill>
              </a:rPr>
              <a:t>A single value is defined for all types of cars</a:t>
            </a:r>
          </a:p>
        </p:txBody>
      </p:sp>
    </p:spTree>
    <p:extLst>
      <p:ext uri="{BB962C8B-B14F-4D97-AF65-F5344CB8AC3E}">
        <p14:creationId xmlns:p14="http://schemas.microsoft.com/office/powerpoint/2010/main" val="46932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rmAutofit/>
          </a:bodyPr>
          <a:lstStyle/>
          <a:p>
            <a:r>
              <a:rPr lang="es-419" sz="4800" b="1" dirty="0"/>
              <a:t>MAED-D</a:t>
            </a:r>
            <a:endParaRPr lang="en-GB" sz="4800" b="1" dirty="0"/>
          </a:p>
        </p:txBody>
      </p:sp>
      <p:pic>
        <p:nvPicPr>
          <p:cNvPr id="4" name="Picture 3" descr="Graphical user interface, table&#10;&#10;Description automatically generated with medium confidence">
            <a:extLst>
              <a:ext uri="{FF2B5EF4-FFF2-40B4-BE49-F238E27FC236}">
                <a16:creationId xmlns:a16="http://schemas.microsoft.com/office/drawing/2014/main" id="{9E8DC282-2712-4C0D-BE96-1B4F20C8C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1630"/>
            <a:ext cx="12192000" cy="3694739"/>
          </a:xfrm>
          <a:prstGeom prst="rect">
            <a:avLst/>
          </a:prstGeom>
        </p:spPr>
      </p:pic>
      <p:sp>
        <p:nvSpPr>
          <p:cNvPr id="13" name="Speech Bubble: Oval 12">
            <a:extLst>
              <a:ext uri="{FF2B5EF4-FFF2-40B4-BE49-F238E27FC236}">
                <a16:creationId xmlns:a16="http://schemas.microsoft.com/office/drawing/2014/main" id="{85D24C2F-3523-4786-A90A-0BEF3EB44A8C}"/>
              </a:ext>
            </a:extLst>
          </p:cNvPr>
          <p:cNvSpPr/>
          <p:nvPr/>
        </p:nvSpPr>
        <p:spPr>
          <a:xfrm>
            <a:off x="5595124" y="1241307"/>
            <a:ext cx="5111395" cy="572657"/>
          </a:xfrm>
          <a:prstGeom prst="wedgeEllipseCallout">
            <a:avLst>
              <a:gd name="adj1" fmla="val -48707"/>
              <a:gd name="adj2" fmla="val 1229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Transport mode share</a:t>
            </a:r>
          </a:p>
        </p:txBody>
      </p:sp>
      <p:sp>
        <p:nvSpPr>
          <p:cNvPr id="15" name="Speech Bubble: Oval 14">
            <a:extLst>
              <a:ext uri="{FF2B5EF4-FFF2-40B4-BE49-F238E27FC236}">
                <a16:creationId xmlns:a16="http://schemas.microsoft.com/office/drawing/2014/main" id="{435FCDDA-4BE8-456F-90E6-A98537DC0A20}"/>
              </a:ext>
            </a:extLst>
          </p:cNvPr>
          <p:cNvSpPr/>
          <p:nvPr/>
        </p:nvSpPr>
        <p:spPr>
          <a:xfrm>
            <a:off x="3590574" y="2747465"/>
            <a:ext cx="1295751" cy="303175"/>
          </a:xfrm>
          <a:prstGeom prst="wedgeEllipseCallout">
            <a:avLst>
              <a:gd name="adj1" fmla="val -73009"/>
              <a:gd name="adj2" fmla="val 10449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lumMod val="75000"/>
                  </a:schemeClr>
                </a:solidFill>
              </a:rPr>
              <a:t>Private</a:t>
            </a:r>
          </a:p>
        </p:txBody>
      </p:sp>
      <p:sp>
        <p:nvSpPr>
          <p:cNvPr id="17" name="Speech Bubble: Oval 16">
            <a:extLst>
              <a:ext uri="{FF2B5EF4-FFF2-40B4-BE49-F238E27FC236}">
                <a16:creationId xmlns:a16="http://schemas.microsoft.com/office/drawing/2014/main" id="{59A313AD-7656-4AB1-98EE-B9F81A14D2AF}"/>
              </a:ext>
            </a:extLst>
          </p:cNvPr>
          <p:cNvSpPr/>
          <p:nvPr/>
        </p:nvSpPr>
        <p:spPr>
          <a:xfrm>
            <a:off x="507030" y="3906762"/>
            <a:ext cx="1295751" cy="303175"/>
          </a:xfrm>
          <a:prstGeom prst="wedgeEllipseCallout">
            <a:avLst>
              <a:gd name="adj1" fmla="val 116646"/>
              <a:gd name="adj2" fmla="val -8086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lumMod val="75000"/>
                  </a:schemeClr>
                </a:solidFill>
              </a:rPr>
              <a:t>Public</a:t>
            </a:r>
          </a:p>
        </p:txBody>
      </p:sp>
    </p:spTree>
    <p:extLst>
      <p:ext uri="{BB962C8B-B14F-4D97-AF65-F5344CB8AC3E}">
        <p14:creationId xmlns:p14="http://schemas.microsoft.com/office/powerpoint/2010/main" val="245341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rmAutofit/>
          </a:bodyPr>
          <a:lstStyle/>
          <a:p>
            <a:r>
              <a:rPr lang="es-419" sz="4800" b="1" dirty="0"/>
              <a:t>MAED-D</a:t>
            </a:r>
            <a:endParaRPr lang="en-GB" sz="4800" b="1" dirty="0"/>
          </a:p>
        </p:txBody>
      </p:sp>
      <p:pic>
        <p:nvPicPr>
          <p:cNvPr id="5" name="Picture 4" descr="Graphical user interface, application, table&#10;&#10;Description automatically generated">
            <a:extLst>
              <a:ext uri="{FF2B5EF4-FFF2-40B4-BE49-F238E27FC236}">
                <a16:creationId xmlns:a16="http://schemas.microsoft.com/office/drawing/2014/main" id="{AA3B5429-37C5-4C38-80A3-09EAC7521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6609"/>
            <a:ext cx="12192000" cy="3544782"/>
          </a:xfrm>
          <a:prstGeom prst="rect">
            <a:avLst/>
          </a:prstGeom>
        </p:spPr>
      </p:pic>
      <p:sp>
        <p:nvSpPr>
          <p:cNvPr id="13" name="Speech Bubble: Oval 12">
            <a:extLst>
              <a:ext uri="{FF2B5EF4-FFF2-40B4-BE49-F238E27FC236}">
                <a16:creationId xmlns:a16="http://schemas.microsoft.com/office/drawing/2014/main" id="{85D24C2F-3523-4786-A90A-0BEF3EB44A8C}"/>
              </a:ext>
            </a:extLst>
          </p:cNvPr>
          <p:cNvSpPr/>
          <p:nvPr/>
        </p:nvSpPr>
        <p:spPr>
          <a:xfrm>
            <a:off x="507030" y="1370280"/>
            <a:ext cx="5111395" cy="572657"/>
          </a:xfrm>
          <a:prstGeom prst="wedgeEllipseCallout">
            <a:avLst>
              <a:gd name="adj1" fmla="val 67761"/>
              <a:gd name="adj2" fmla="val 1179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Energy intensities by mode of transport</a:t>
            </a:r>
          </a:p>
        </p:txBody>
      </p:sp>
    </p:spTree>
    <p:extLst>
      <p:ext uri="{BB962C8B-B14F-4D97-AF65-F5344CB8AC3E}">
        <p14:creationId xmlns:p14="http://schemas.microsoft.com/office/powerpoint/2010/main" val="1368169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Title 1">
            <a:extLst>
              <a:ext uri="{FF2B5EF4-FFF2-40B4-BE49-F238E27FC236}">
                <a16:creationId xmlns:a16="http://schemas.microsoft.com/office/drawing/2014/main" id="{75FFE0F3-6400-D328-082C-A402D3C9FBCE}"/>
              </a:ext>
            </a:extLst>
          </p:cNvPr>
          <p:cNvSpPr>
            <a:spLocks noGrp="1"/>
          </p:cNvSpPr>
          <p:nvPr>
            <p:ph type="ctrTitle"/>
          </p:nvPr>
        </p:nvSpPr>
        <p:spPr>
          <a:xfrm>
            <a:off x="4571997" y="1673113"/>
            <a:ext cx="5512411" cy="1351604"/>
          </a:xfrm>
        </p:spPr>
        <p:txBody>
          <a:bodyPr>
            <a:normAutofit/>
          </a:bodyPr>
          <a:lstStyle/>
          <a:p>
            <a:r>
              <a:rPr lang="en-GB"/>
              <a:t>International Transport</a:t>
            </a:r>
          </a:p>
        </p:txBody>
      </p:sp>
      <p:sp>
        <p:nvSpPr>
          <p:cNvPr id="3" name="Subtitle 2">
            <a:extLst>
              <a:ext uri="{FF2B5EF4-FFF2-40B4-BE49-F238E27FC236}">
                <a16:creationId xmlns:a16="http://schemas.microsoft.com/office/drawing/2014/main" id="{CD0B92EF-E72B-C272-CE80-D88A533018C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56936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1717"/>
            <a:ext cx="10904538" cy="1135063"/>
          </a:xfrm>
        </p:spPr>
        <p:txBody>
          <a:bodyPr vert="horz" lIns="91440" tIns="45720" rIns="91440" bIns="45720" rtlCol="0" anchor="ctr">
            <a:normAutofit/>
          </a:bodyPr>
          <a:lstStyle/>
          <a:p>
            <a:r>
              <a:rPr lang="en-GB" sz="4800" b="1" dirty="0"/>
              <a:t>Equations</a:t>
            </a:r>
            <a:r>
              <a:rPr lang="en-GB" sz="5400" b="1" dirty="0"/>
              <a:t>: Transport</a:t>
            </a:r>
          </a:p>
        </p:txBody>
      </p:sp>
      <mc:AlternateContent xmlns:mc="http://schemas.openxmlformats.org/markup-compatibility/2006" xmlns:a14="http://schemas.microsoft.com/office/drawing/2010/main">
        <mc:Choice Requires="a14">
          <p:sp>
            <p:nvSpPr>
              <p:cNvPr id="11" name="Rectangle 3">
                <a:extLst>
                  <a:ext uri="{FF2B5EF4-FFF2-40B4-BE49-F238E27FC236}">
                    <a16:creationId xmlns:a16="http://schemas.microsoft.com/office/drawing/2014/main" id="{0D0B0129-169A-489D-91E5-A74FB8880896}"/>
                  </a:ext>
                </a:extLst>
              </p:cNvPr>
              <p:cNvSpPr>
                <a:spLocks noGrp="1" noChangeArrowheads="1"/>
              </p:cNvSpPr>
              <p:nvPr>
                <p:ph idx="4294967295"/>
              </p:nvPr>
            </p:nvSpPr>
            <p:spPr>
              <a:xfrm>
                <a:off x="876000" y="4222862"/>
                <a:ext cx="10440000" cy="1894813"/>
              </a:xfrm>
            </p:spPr>
            <p:txBody>
              <a:bodyPr/>
              <a:lstStyle/>
              <a:p>
                <a:pPr marL="0" indent="0">
                  <a:buNone/>
                </a:pPr>
                <a14:m>
                  <m:oMath xmlns:m="http://schemas.openxmlformats.org/officeDocument/2006/math">
                    <m:r>
                      <a:rPr lang="en-GB" i="1" smtClean="0">
                        <a:latin typeface="Cambria Math"/>
                        <a:cs typeface="Times New Roman" pitchFamily="18" charset="0"/>
                      </a:rPr>
                      <m:t>𝐸𝐶𝐹𝑇</m:t>
                    </m:r>
                    <m:d>
                      <m:dPr>
                        <m:ctrlPr>
                          <a:rPr lang="en-GB" i="1">
                            <a:latin typeface="Cambria Math" panose="02040503050406030204" pitchFamily="18" charset="0"/>
                            <a:cs typeface="Times New Roman" pitchFamily="18" charset="0"/>
                          </a:rPr>
                        </m:ctrlPr>
                      </m:dPr>
                      <m:e>
                        <m:r>
                          <a:rPr lang="en-GB" i="1">
                            <a:latin typeface="Cambria Math"/>
                            <a:cs typeface="Times New Roman" pitchFamily="18" charset="0"/>
                          </a:rPr>
                          <m:t>𝑖</m:t>
                        </m:r>
                      </m:e>
                    </m:d>
                  </m:oMath>
                </a14:m>
                <a:r>
                  <a:rPr lang="en-GB" dirty="0">
                    <a:cs typeface="Times New Roman" pitchFamily="18" charset="0"/>
                  </a:rPr>
                  <a:t> Final energy demand for mode ‘𝑖’ is calculated as a function of:</a:t>
                </a:r>
              </a:p>
              <a:p>
                <a:pPr lvl="1"/>
                <a14:m>
                  <m:oMath xmlns:m="http://schemas.openxmlformats.org/officeDocument/2006/math">
                    <m:r>
                      <a:rPr lang="en-GB" i="1" smtClean="0">
                        <a:latin typeface="Cambria Math"/>
                        <a:cs typeface="Times New Roman" pitchFamily="18" charset="0"/>
                      </a:rPr>
                      <m:t>𝑇𝐾𝐹𝑇</m:t>
                    </m:r>
                    <m:r>
                      <a:rPr lang="en-GB" b="0" i="0" smtClean="0">
                        <a:latin typeface="Cambria Math" panose="02040503050406030204" pitchFamily="18" charset="0"/>
                        <a:cs typeface="Times New Roman" pitchFamily="18" charset="0"/>
                      </a:rPr>
                      <m:t>: </m:t>
                    </m:r>
                  </m:oMath>
                </a14:m>
                <a:r>
                  <a:rPr lang="en-GB" dirty="0">
                    <a:cs typeface="Times New Roman" pitchFamily="18" charset="0"/>
                  </a:rPr>
                  <a:t>Activity, cargo transported, (10</a:t>
                </a:r>
                <a:r>
                  <a:rPr lang="en-GB" baseline="30000" dirty="0">
                    <a:cs typeface="Times New Roman" pitchFamily="18" charset="0"/>
                  </a:rPr>
                  <a:t>9</a:t>
                </a:r>
                <a:r>
                  <a:rPr lang="en-GB" dirty="0">
                    <a:cs typeface="Times New Roman" pitchFamily="18" charset="0"/>
                  </a:rPr>
                  <a:t> t-km)</a:t>
                </a:r>
              </a:p>
              <a:p>
                <a:pPr lvl="1"/>
                <a14:m>
                  <m:oMath xmlns:m="http://schemas.openxmlformats.org/officeDocument/2006/math">
                    <m:r>
                      <a:rPr lang="en-GB" i="1" smtClean="0">
                        <a:latin typeface="Cambria Math"/>
                        <a:cs typeface="Times New Roman" pitchFamily="18" charset="0"/>
                      </a:rPr>
                      <m:t>𝑆𝐹𝑇𝑀</m:t>
                    </m:r>
                    <m:d>
                      <m:dPr>
                        <m:ctrlPr>
                          <a:rPr lang="en-GB" i="1">
                            <a:latin typeface="Cambria Math" panose="02040503050406030204" pitchFamily="18" charset="0"/>
                            <a:cs typeface="Times New Roman" pitchFamily="18" charset="0"/>
                          </a:rPr>
                        </m:ctrlPr>
                      </m:dPr>
                      <m:e>
                        <m:r>
                          <a:rPr lang="en-GB" i="1">
                            <a:latin typeface="Cambria Math"/>
                            <a:cs typeface="Times New Roman" pitchFamily="18" charset="0"/>
                          </a:rPr>
                          <m:t>𝑖</m:t>
                        </m:r>
                      </m:e>
                    </m:d>
                  </m:oMath>
                </a14:m>
                <a:r>
                  <a:rPr lang="en-GB" dirty="0">
                    <a:cs typeface="Times New Roman" pitchFamily="18" charset="0"/>
                  </a:rPr>
                  <a:t>: Modal share (share of mode ‘</a:t>
                </a:r>
                <a14:m>
                  <m:oMath xmlns:m="http://schemas.openxmlformats.org/officeDocument/2006/math">
                    <m:r>
                      <a:rPr lang="en-GB" i="1">
                        <a:latin typeface="Cambria Math"/>
                        <a:cs typeface="Times New Roman" pitchFamily="18" charset="0"/>
                      </a:rPr>
                      <m:t>𝑖</m:t>
                    </m:r>
                  </m:oMath>
                </a14:m>
                <a:r>
                  <a:rPr lang="en-GB" dirty="0">
                    <a:cs typeface="Times New Roman" pitchFamily="18" charset="0"/>
                  </a:rPr>
                  <a:t>’ )</a:t>
                </a:r>
              </a:p>
              <a:p>
                <a:pPr lvl="1"/>
                <a14:m>
                  <m:oMath xmlns:m="http://schemas.openxmlformats.org/officeDocument/2006/math">
                    <m:r>
                      <a:rPr lang="en-GB" i="1" smtClean="0">
                        <a:latin typeface="Cambria Math"/>
                        <a:cs typeface="Times New Roman" pitchFamily="18" charset="0"/>
                      </a:rPr>
                      <m:t>𝐸𝐼𝐹𝑇</m:t>
                    </m:r>
                    <m:r>
                      <a:rPr lang="en-GB" i="1" smtClean="0">
                        <a:latin typeface="Cambria Math"/>
                        <a:cs typeface="Times New Roman" pitchFamily="18" charset="0"/>
                      </a:rPr>
                      <m:t>(</m:t>
                    </m:r>
                    <m:r>
                      <a:rPr lang="en-GB" i="1" smtClean="0">
                        <a:latin typeface="Cambria Math"/>
                        <a:cs typeface="Times New Roman" pitchFamily="18" charset="0"/>
                      </a:rPr>
                      <m:t>𝑖</m:t>
                    </m:r>
                    <m:r>
                      <a:rPr lang="en-GB" i="1" smtClean="0">
                        <a:latin typeface="Cambria Math"/>
                        <a:cs typeface="Times New Roman" pitchFamily="18" charset="0"/>
                      </a:rPr>
                      <m:t>)</m:t>
                    </m:r>
                  </m:oMath>
                </a14:m>
                <a:r>
                  <a:rPr lang="en-GB" dirty="0">
                    <a:cs typeface="Times New Roman" pitchFamily="18" charset="0"/>
                  </a:rPr>
                  <a:t>: Energy intensity of transport mode ‘𝑖’, efficiency (final energy (in energy units)/ 100 t-km).</a:t>
                </a:r>
              </a:p>
            </p:txBody>
          </p:sp>
        </mc:Choice>
        <mc:Fallback xmlns="">
          <p:sp>
            <p:nvSpPr>
              <p:cNvPr id="11" name="Rectangle 3">
                <a:extLst>
                  <a:ext uri="{FF2B5EF4-FFF2-40B4-BE49-F238E27FC236}">
                    <a16:creationId xmlns:a16="http://schemas.microsoft.com/office/drawing/2014/main" id="{0D0B0129-169A-489D-91E5-A74FB8880896}"/>
                  </a:ext>
                </a:extLst>
              </p:cNvPr>
              <p:cNvSpPr>
                <a:spLocks noGrp="1" noRot="1" noChangeAspect="1" noMove="1" noResize="1" noEditPoints="1" noAdjustHandles="1" noChangeArrowheads="1" noChangeShapeType="1" noTextEdit="1"/>
              </p:cNvSpPr>
              <p:nvPr>
                <p:ph idx="4294967295"/>
              </p:nvPr>
            </p:nvSpPr>
            <p:spPr>
              <a:xfrm>
                <a:off x="876000" y="4222862"/>
                <a:ext cx="10440000" cy="1894813"/>
              </a:xfrm>
              <a:blipFill>
                <a:blip r:embed="rId3"/>
                <a:stretch>
                  <a:fillRect l="-175" b="-2894"/>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810F6BDD-9105-4216-8BBD-97993F8B197B}"/>
              </a:ext>
            </a:extLst>
          </p:cNvPr>
          <p:cNvSpPr txBox="1"/>
          <p:nvPr/>
        </p:nvSpPr>
        <p:spPr>
          <a:xfrm>
            <a:off x="0" y="1136780"/>
            <a:ext cx="1620957" cy="646331"/>
          </a:xfrm>
          <a:prstGeom prst="rect">
            <a:avLst/>
          </a:prstGeom>
          <a:noFill/>
        </p:spPr>
        <p:txBody>
          <a:bodyPr wrap="none" rtlCol="0">
            <a:spAutoFit/>
          </a:bodyPr>
          <a:lstStyle/>
          <a:p>
            <a:r>
              <a:rPr lang="en-GB" sz="3600">
                <a:solidFill>
                  <a:srgbClr val="00B0F0"/>
                </a:solidFill>
              </a:rPr>
              <a:t>Freight</a:t>
            </a:r>
            <a:endParaRPr lang="en-GB" sz="3600" i="1">
              <a:solidFill>
                <a:srgbClr val="00B0F0"/>
              </a:solidFill>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96DCD94-98D4-41B0-98EA-33F8DBB0E50A}"/>
                  </a:ext>
                </a:extLst>
              </p:cNvPr>
              <p:cNvSpPr/>
              <p:nvPr/>
            </p:nvSpPr>
            <p:spPr>
              <a:xfrm>
                <a:off x="1721768" y="2590839"/>
                <a:ext cx="8748464" cy="523220"/>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a:cs typeface="Times New Roman" pitchFamily="18" charset="0"/>
                        </a:rPr>
                        <m:t>𝑬𝑪𝑭𝑻</m:t>
                      </m:r>
                      <m:d>
                        <m:dPr>
                          <m:ctrlPr>
                            <a:rPr lang="en-US" sz="2800" b="1" i="1">
                              <a:solidFill>
                                <a:schemeClr val="tx1"/>
                              </a:solidFill>
                              <a:latin typeface="Cambria Math" panose="02040503050406030204" pitchFamily="18" charset="0"/>
                              <a:cs typeface="Times New Roman" pitchFamily="18" charset="0"/>
                            </a:rPr>
                          </m:ctrlPr>
                        </m:dPr>
                        <m:e>
                          <m:r>
                            <a:rPr lang="en-US" sz="2800" b="1" i="1">
                              <a:solidFill>
                                <a:schemeClr val="tx1"/>
                              </a:solidFill>
                              <a:latin typeface="Cambria Math"/>
                              <a:cs typeface="Times New Roman" pitchFamily="18" charset="0"/>
                            </a:rPr>
                            <m:t>𝒊</m:t>
                          </m:r>
                        </m:e>
                      </m:d>
                      <m:r>
                        <a:rPr lang="en-US" sz="2800" b="1" i="1">
                          <a:solidFill>
                            <a:schemeClr val="tx1"/>
                          </a:solidFill>
                          <a:latin typeface="Cambria Math"/>
                          <a:cs typeface="Times New Roman" pitchFamily="18" charset="0"/>
                        </a:rPr>
                        <m:t>=</m:t>
                      </m:r>
                      <m:r>
                        <a:rPr lang="en-US" sz="2800" b="1" i="1">
                          <a:solidFill>
                            <a:schemeClr val="tx1"/>
                          </a:solidFill>
                          <a:latin typeface="Cambria Math"/>
                          <a:cs typeface="Times New Roman" pitchFamily="18" charset="0"/>
                        </a:rPr>
                        <m:t>𝑻𝑲𝑭𝑻</m:t>
                      </m:r>
                      <m:r>
                        <a:rPr lang="en-US" sz="2800" b="1" i="1">
                          <a:solidFill>
                            <a:schemeClr val="tx1"/>
                          </a:solidFill>
                          <a:latin typeface="Cambria Math"/>
                          <a:cs typeface="Times New Roman" pitchFamily="18" charset="0"/>
                        </a:rPr>
                        <m:t>∗</m:t>
                      </m:r>
                      <m:r>
                        <a:rPr lang="en-US" sz="2800" b="1" i="1">
                          <a:solidFill>
                            <a:schemeClr val="tx1"/>
                          </a:solidFill>
                          <a:latin typeface="Cambria Math"/>
                          <a:cs typeface="Times New Roman" pitchFamily="18" charset="0"/>
                        </a:rPr>
                        <m:t>𝑺𝑭𝑻𝑴</m:t>
                      </m:r>
                      <m:d>
                        <m:dPr>
                          <m:ctrlPr>
                            <a:rPr lang="en-US" sz="2800" b="1" i="1">
                              <a:solidFill>
                                <a:schemeClr val="tx1"/>
                              </a:solidFill>
                              <a:latin typeface="Cambria Math" panose="02040503050406030204" pitchFamily="18" charset="0"/>
                              <a:cs typeface="Times New Roman" pitchFamily="18" charset="0"/>
                            </a:rPr>
                          </m:ctrlPr>
                        </m:dPr>
                        <m:e>
                          <m:r>
                            <a:rPr lang="en-US" sz="2800" b="1" i="1">
                              <a:solidFill>
                                <a:schemeClr val="tx1"/>
                              </a:solidFill>
                              <a:latin typeface="Cambria Math"/>
                              <a:cs typeface="Times New Roman" pitchFamily="18" charset="0"/>
                            </a:rPr>
                            <m:t>𝒊</m:t>
                          </m:r>
                        </m:e>
                      </m:d>
                      <m:r>
                        <a:rPr lang="en-US" sz="2800" b="1" i="1">
                          <a:solidFill>
                            <a:schemeClr val="tx1"/>
                          </a:solidFill>
                          <a:latin typeface="Cambria Math"/>
                          <a:cs typeface="Times New Roman" pitchFamily="18" charset="0"/>
                        </a:rPr>
                        <m:t>∗</m:t>
                      </m:r>
                      <m:r>
                        <a:rPr lang="en-US" sz="2800" b="1" i="1">
                          <a:solidFill>
                            <a:schemeClr val="tx1"/>
                          </a:solidFill>
                          <a:latin typeface="Cambria Math"/>
                          <a:cs typeface="Times New Roman" pitchFamily="18" charset="0"/>
                        </a:rPr>
                        <m:t>𝑬𝑰𝑭𝑻</m:t>
                      </m:r>
                      <m:d>
                        <m:dPr>
                          <m:ctrlPr>
                            <a:rPr lang="en-US" sz="2800" b="1" i="1">
                              <a:solidFill>
                                <a:schemeClr val="tx1"/>
                              </a:solidFill>
                              <a:latin typeface="Cambria Math" panose="02040503050406030204" pitchFamily="18" charset="0"/>
                              <a:cs typeface="Times New Roman" pitchFamily="18" charset="0"/>
                            </a:rPr>
                          </m:ctrlPr>
                        </m:dPr>
                        <m:e>
                          <m:r>
                            <a:rPr lang="en-US" sz="2800" b="1" i="1">
                              <a:solidFill>
                                <a:schemeClr val="tx1"/>
                              </a:solidFill>
                              <a:latin typeface="Cambria Math"/>
                              <a:cs typeface="Times New Roman" pitchFamily="18" charset="0"/>
                            </a:rPr>
                            <m:t>𝒊</m:t>
                          </m:r>
                        </m:e>
                      </m:d>
                    </m:oMath>
                  </m:oMathPara>
                </a14:m>
                <a:endParaRPr lang="en-GB" sz="2800" b="1" dirty="0">
                  <a:solidFill>
                    <a:schemeClr val="tx1"/>
                  </a:solidFill>
                  <a:cs typeface="Times New Roman" pitchFamily="18" charset="0"/>
                </a:endParaRPr>
              </a:p>
            </p:txBody>
          </p:sp>
        </mc:Choice>
        <mc:Fallback xmlns="">
          <p:sp>
            <p:nvSpPr>
              <p:cNvPr id="9" name="Rectangle 8">
                <a:extLst>
                  <a:ext uri="{FF2B5EF4-FFF2-40B4-BE49-F238E27FC236}">
                    <a16:creationId xmlns:a16="http://schemas.microsoft.com/office/drawing/2014/main" id="{996DCD94-98D4-41B0-98EA-33F8DBB0E50A}"/>
                  </a:ext>
                </a:extLst>
              </p:cNvPr>
              <p:cNvSpPr>
                <a:spLocks noRot="1" noChangeAspect="1" noMove="1" noResize="1" noEditPoints="1" noAdjustHandles="1" noChangeArrowheads="1" noChangeShapeType="1" noTextEdit="1"/>
              </p:cNvSpPr>
              <p:nvPr/>
            </p:nvSpPr>
            <p:spPr>
              <a:xfrm>
                <a:off x="1721768" y="2590839"/>
                <a:ext cx="8748464" cy="523220"/>
              </a:xfrm>
              <a:prstGeom prst="rect">
                <a:avLst/>
              </a:prstGeom>
              <a:blipFill>
                <a:blip r:embed="rId4"/>
                <a:stretch>
                  <a:fillRect/>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C6FEA33E-DDAF-5801-F467-13B7D9A47193}"/>
              </a:ext>
            </a:extLst>
          </p:cNvPr>
          <p:cNvSpPr txBox="1"/>
          <p:nvPr/>
        </p:nvSpPr>
        <p:spPr>
          <a:xfrm>
            <a:off x="2066727" y="3482332"/>
            <a:ext cx="1870273" cy="523220"/>
          </a:xfrm>
          <a:prstGeom prst="rect">
            <a:avLst/>
          </a:prstGeom>
          <a:noFill/>
          <a:ln>
            <a:solidFill>
              <a:schemeClr val="bg1"/>
            </a:solidFill>
          </a:ln>
        </p:spPr>
        <p:txBody>
          <a:bodyPr wrap="square" rtlCol="0">
            <a:spAutoFit/>
          </a:bodyPr>
          <a:lstStyle/>
          <a:p>
            <a:pPr algn="ctr"/>
            <a:r>
              <a:rPr lang="en-GB" i="1" dirty="0">
                <a:solidFill>
                  <a:schemeClr val="tx1"/>
                </a:solidFill>
              </a:rPr>
              <a:t>Final Energy demand for mode i, energy</a:t>
            </a:r>
            <a:endParaRPr lang="en-GB" sz="1400" i="1" dirty="0">
              <a:solidFill>
                <a:schemeClr val="tx1"/>
              </a:solidFill>
            </a:endParaRPr>
          </a:p>
        </p:txBody>
      </p:sp>
      <p:sp>
        <p:nvSpPr>
          <p:cNvPr id="4" name="TextBox 3">
            <a:extLst>
              <a:ext uri="{FF2B5EF4-FFF2-40B4-BE49-F238E27FC236}">
                <a16:creationId xmlns:a16="http://schemas.microsoft.com/office/drawing/2014/main" id="{07B8F81D-DC4F-C77E-9A73-523177B90FF8}"/>
              </a:ext>
            </a:extLst>
          </p:cNvPr>
          <p:cNvSpPr txBox="1"/>
          <p:nvPr/>
        </p:nvSpPr>
        <p:spPr>
          <a:xfrm>
            <a:off x="4559300" y="3482332"/>
            <a:ext cx="1536700" cy="523220"/>
          </a:xfrm>
          <a:prstGeom prst="rect">
            <a:avLst/>
          </a:prstGeom>
          <a:noFill/>
          <a:ln>
            <a:solidFill>
              <a:schemeClr val="bg1"/>
            </a:solidFill>
          </a:ln>
        </p:spPr>
        <p:txBody>
          <a:bodyPr wrap="square" rtlCol="0">
            <a:spAutoFit/>
          </a:bodyPr>
          <a:lstStyle/>
          <a:p>
            <a:pPr algn="ctr"/>
            <a:r>
              <a:rPr lang="en-GB" i="1" dirty="0">
                <a:solidFill>
                  <a:schemeClr val="tx1"/>
                </a:solidFill>
              </a:rPr>
              <a:t>Activity of mode i, 10^9 t-km</a:t>
            </a:r>
            <a:endParaRPr lang="en-GB" sz="1400" i="1" dirty="0">
              <a:solidFill>
                <a:schemeClr val="tx1"/>
              </a:solidFill>
            </a:endParaRPr>
          </a:p>
        </p:txBody>
      </p:sp>
      <p:sp>
        <p:nvSpPr>
          <p:cNvPr id="5" name="TextBox 4">
            <a:extLst>
              <a:ext uri="{FF2B5EF4-FFF2-40B4-BE49-F238E27FC236}">
                <a16:creationId xmlns:a16="http://schemas.microsoft.com/office/drawing/2014/main" id="{548C9C50-06F3-6E0F-3A6C-8EF8879A0C1E}"/>
              </a:ext>
            </a:extLst>
          </p:cNvPr>
          <p:cNvSpPr txBox="1"/>
          <p:nvPr/>
        </p:nvSpPr>
        <p:spPr>
          <a:xfrm>
            <a:off x="6223001" y="3482332"/>
            <a:ext cx="1309787" cy="523220"/>
          </a:xfrm>
          <a:prstGeom prst="rect">
            <a:avLst/>
          </a:prstGeom>
          <a:noFill/>
          <a:ln>
            <a:solidFill>
              <a:schemeClr val="bg1"/>
            </a:solidFill>
          </a:ln>
        </p:spPr>
        <p:txBody>
          <a:bodyPr wrap="square" rtlCol="0">
            <a:spAutoFit/>
          </a:bodyPr>
          <a:lstStyle/>
          <a:p>
            <a:pPr algn="ctr"/>
            <a:r>
              <a:rPr lang="en-GB" i="1" dirty="0">
                <a:solidFill>
                  <a:schemeClr val="tx1"/>
                </a:solidFill>
              </a:rPr>
              <a:t>Modal share of mode i</a:t>
            </a:r>
            <a:endParaRPr lang="en-GB" sz="1400" i="1" dirty="0">
              <a:solidFill>
                <a:schemeClr val="tx1"/>
              </a:solidFill>
            </a:endParaRPr>
          </a:p>
        </p:txBody>
      </p:sp>
      <p:sp>
        <p:nvSpPr>
          <p:cNvPr id="6" name="TextBox 5">
            <a:extLst>
              <a:ext uri="{FF2B5EF4-FFF2-40B4-BE49-F238E27FC236}">
                <a16:creationId xmlns:a16="http://schemas.microsoft.com/office/drawing/2014/main" id="{9B7C488D-4C0E-2375-6730-89324D206635}"/>
              </a:ext>
            </a:extLst>
          </p:cNvPr>
          <p:cNvSpPr txBox="1"/>
          <p:nvPr/>
        </p:nvSpPr>
        <p:spPr>
          <a:xfrm>
            <a:off x="7605615" y="3484852"/>
            <a:ext cx="2225873" cy="523220"/>
          </a:xfrm>
          <a:prstGeom prst="rect">
            <a:avLst/>
          </a:prstGeom>
          <a:noFill/>
          <a:ln>
            <a:solidFill>
              <a:schemeClr val="bg1"/>
            </a:solidFill>
          </a:ln>
        </p:spPr>
        <p:txBody>
          <a:bodyPr wrap="square" rtlCol="0">
            <a:spAutoFit/>
          </a:bodyPr>
          <a:lstStyle/>
          <a:p>
            <a:pPr algn="ctr"/>
            <a:r>
              <a:rPr lang="en-GB" i="1" dirty="0">
                <a:solidFill>
                  <a:schemeClr val="tx1"/>
                </a:solidFill>
              </a:rPr>
              <a:t>Energy intensity of mode i, energy/100 t-km</a:t>
            </a:r>
            <a:endParaRPr lang="en-GB" sz="1400" i="1" dirty="0">
              <a:solidFill>
                <a:schemeClr val="tx1"/>
              </a:solidFill>
            </a:endParaRPr>
          </a:p>
        </p:txBody>
      </p:sp>
      <p:cxnSp>
        <p:nvCxnSpPr>
          <p:cNvPr id="7" name="Straight Arrow Connector 6">
            <a:extLst>
              <a:ext uri="{FF2B5EF4-FFF2-40B4-BE49-F238E27FC236}">
                <a16:creationId xmlns:a16="http://schemas.microsoft.com/office/drawing/2014/main" id="{269B55F2-1F4A-ABA2-5651-1CD070024CE7}"/>
              </a:ext>
            </a:extLst>
          </p:cNvPr>
          <p:cNvCxnSpPr/>
          <p:nvPr/>
        </p:nvCxnSpPr>
        <p:spPr bwMode="auto">
          <a:xfrm flipV="1">
            <a:off x="3458413" y="3175508"/>
            <a:ext cx="0" cy="306824"/>
          </a:xfrm>
          <a:prstGeom prst="straightConnector1">
            <a:avLst/>
          </a:prstGeom>
          <a:solidFill>
            <a:srgbClr val="FF6600"/>
          </a:solidFill>
          <a:ln w="158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496C5076-B3CB-FE9A-9F7D-89D3BC67B3BF}"/>
              </a:ext>
            </a:extLst>
          </p:cNvPr>
          <p:cNvCxnSpPr/>
          <p:nvPr/>
        </p:nvCxnSpPr>
        <p:spPr bwMode="auto">
          <a:xfrm flipV="1">
            <a:off x="5287213" y="3175508"/>
            <a:ext cx="0" cy="306824"/>
          </a:xfrm>
          <a:prstGeom prst="straightConnector1">
            <a:avLst/>
          </a:prstGeom>
          <a:solidFill>
            <a:srgbClr val="FF6600"/>
          </a:solidFill>
          <a:ln w="158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8F3BA454-9DA1-E4EF-BAA4-44BA7CF89A58}"/>
              </a:ext>
            </a:extLst>
          </p:cNvPr>
          <p:cNvCxnSpPr/>
          <p:nvPr/>
        </p:nvCxnSpPr>
        <p:spPr bwMode="auto">
          <a:xfrm flipV="1">
            <a:off x="6836613" y="3114059"/>
            <a:ext cx="0" cy="306824"/>
          </a:xfrm>
          <a:prstGeom prst="straightConnector1">
            <a:avLst/>
          </a:prstGeom>
          <a:solidFill>
            <a:srgbClr val="FF6600"/>
          </a:solidFill>
          <a:ln w="158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26B242C9-40E0-0720-19E8-4407EF6303B7}"/>
              </a:ext>
            </a:extLst>
          </p:cNvPr>
          <p:cNvCxnSpPr/>
          <p:nvPr/>
        </p:nvCxnSpPr>
        <p:spPr bwMode="auto">
          <a:xfrm flipV="1">
            <a:off x="8411413" y="3175508"/>
            <a:ext cx="0" cy="306824"/>
          </a:xfrm>
          <a:prstGeom prst="straightConnector1">
            <a:avLst/>
          </a:prstGeom>
          <a:solidFill>
            <a:srgbClr val="FF6600"/>
          </a:solidFill>
          <a:ln w="158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188975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22225"/>
            <a:ext cx="10904538" cy="1135063"/>
          </a:xfrm>
        </p:spPr>
        <p:txBody>
          <a:bodyPr vert="horz" lIns="91440" tIns="45720" rIns="91440" bIns="45720" rtlCol="0" anchor="ctr">
            <a:normAutofit/>
          </a:bodyPr>
          <a:lstStyle/>
          <a:p>
            <a:r>
              <a:rPr lang="es-419" sz="5400" b="1" dirty="0"/>
              <a:t>Input Data</a:t>
            </a:r>
            <a:endParaRPr lang="en-GB" sz="5400" b="1" dirty="0"/>
          </a:p>
        </p:txBody>
      </p:sp>
      <p:sp>
        <p:nvSpPr>
          <p:cNvPr id="8" name="TextBox 7">
            <a:extLst>
              <a:ext uri="{FF2B5EF4-FFF2-40B4-BE49-F238E27FC236}">
                <a16:creationId xmlns:a16="http://schemas.microsoft.com/office/drawing/2014/main" id="{7FCE7C10-CEA4-4C9F-B9D9-6200533553E7}"/>
              </a:ext>
            </a:extLst>
          </p:cNvPr>
          <p:cNvSpPr txBox="1"/>
          <p:nvPr/>
        </p:nvSpPr>
        <p:spPr>
          <a:xfrm>
            <a:off x="207741" y="1148715"/>
            <a:ext cx="11347743" cy="1384995"/>
          </a:xfrm>
          <a:prstGeom prst="rect">
            <a:avLst/>
          </a:prstGeom>
          <a:noFill/>
        </p:spPr>
        <p:txBody>
          <a:bodyPr wrap="square" rtlCol="0">
            <a:spAutoFit/>
          </a:bodyPr>
          <a:lstStyle/>
          <a:p>
            <a:pPr marL="361950" indent="-361950">
              <a:buFont typeface="Wingdings" panose="05000000000000000000" pitchFamily="2" charset="2"/>
              <a:buChar char="Ø"/>
            </a:pPr>
            <a:r>
              <a:rPr lang="en-GB" sz="2800" dirty="0">
                <a:solidFill>
                  <a:schemeClr val="accent1">
                    <a:lumMod val="50000"/>
                  </a:schemeClr>
                </a:solidFill>
              </a:rPr>
              <a:t>Fuel consumption in international activity (energy)</a:t>
            </a:r>
          </a:p>
          <a:p>
            <a:pPr marL="361950" indent="-361950">
              <a:buFont typeface="Wingdings" panose="05000000000000000000" pitchFamily="2" charset="2"/>
              <a:buChar char="Ø"/>
            </a:pPr>
            <a:endParaRPr lang="en-GB" sz="2800" dirty="0">
              <a:solidFill>
                <a:schemeClr val="accent1">
                  <a:lumMod val="50000"/>
                </a:schemeClr>
              </a:solidFill>
            </a:endParaRPr>
          </a:p>
          <a:p>
            <a:pPr marL="361950" indent="-361950">
              <a:buFont typeface="Wingdings" panose="05000000000000000000" pitchFamily="2" charset="2"/>
              <a:buChar char="Ø"/>
            </a:pPr>
            <a:r>
              <a:rPr lang="en-GB" sz="2800" dirty="0">
                <a:solidFill>
                  <a:schemeClr val="accent1">
                    <a:lumMod val="50000"/>
                  </a:schemeClr>
                </a:solidFill>
              </a:rPr>
              <a:t>Total GDP (monetary units)</a:t>
            </a:r>
            <a:endParaRPr lang="es-419" sz="2800"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4C71ED5-F86A-2461-5D21-E039CDF25C4F}"/>
                  </a:ext>
                </a:extLst>
              </p:cNvPr>
              <p:cNvSpPr txBox="1"/>
              <p:nvPr/>
            </p:nvSpPr>
            <p:spPr>
              <a:xfrm>
                <a:off x="0" y="3498424"/>
                <a:ext cx="791724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a:rPr>
                        <m:t>𝑻𝑴𝑭𝑴𝑰𝑺</m:t>
                      </m:r>
                      <m:r>
                        <a:rPr lang="en-US" sz="2800" b="1" i="1" smtClean="0">
                          <a:solidFill>
                            <a:schemeClr val="tx1"/>
                          </a:solidFill>
                          <a:latin typeface="Cambria Math"/>
                        </a:rPr>
                        <m:t>= </m:t>
                      </m:r>
                      <m:r>
                        <a:rPr lang="en-US" sz="2800" b="1" i="1" smtClean="0">
                          <a:solidFill>
                            <a:schemeClr val="tx1"/>
                          </a:solidFill>
                          <a:latin typeface="Cambria Math"/>
                        </a:rPr>
                        <m:t>𝑪𝒐𝒆𝒇</m:t>
                      </m:r>
                      <m:d>
                        <m:dPr>
                          <m:ctrlPr>
                            <a:rPr lang="en-US" sz="2800" b="1" i="1" smtClean="0">
                              <a:solidFill>
                                <a:schemeClr val="tx1"/>
                              </a:solidFill>
                              <a:latin typeface="Cambria Math" panose="02040503050406030204" pitchFamily="18" charset="0"/>
                            </a:rPr>
                          </m:ctrlPr>
                        </m:dPr>
                        <m:e>
                          <m:r>
                            <a:rPr lang="en-US" sz="2800" b="1" i="1" smtClean="0">
                              <a:solidFill>
                                <a:schemeClr val="tx1"/>
                              </a:solidFill>
                              <a:latin typeface="Cambria Math"/>
                            </a:rPr>
                            <m:t>𝟏</m:t>
                          </m:r>
                        </m:e>
                      </m:d>
                      <m:r>
                        <a:rPr lang="en-US" sz="2800" b="1" i="1" smtClean="0">
                          <a:solidFill>
                            <a:schemeClr val="tx1"/>
                          </a:solidFill>
                          <a:latin typeface="Cambria Math"/>
                        </a:rPr>
                        <m:t>+</m:t>
                      </m:r>
                      <m:r>
                        <a:rPr lang="en-US" sz="2800" b="1" i="1" smtClean="0">
                          <a:solidFill>
                            <a:schemeClr val="tx1"/>
                          </a:solidFill>
                          <a:latin typeface="Cambria Math"/>
                        </a:rPr>
                        <m:t>𝑪𝒐𝒆𝒇</m:t>
                      </m:r>
                      <m:d>
                        <m:dPr>
                          <m:ctrlPr>
                            <a:rPr lang="en-US" sz="2800" b="1" i="1" smtClean="0">
                              <a:solidFill>
                                <a:schemeClr val="tx1"/>
                              </a:solidFill>
                              <a:latin typeface="Cambria Math" panose="02040503050406030204" pitchFamily="18" charset="0"/>
                            </a:rPr>
                          </m:ctrlPr>
                        </m:dPr>
                        <m:e>
                          <m:r>
                            <a:rPr lang="en-US" sz="2800" b="1" i="1" smtClean="0">
                              <a:solidFill>
                                <a:schemeClr val="tx1"/>
                              </a:solidFill>
                              <a:latin typeface="Cambria Math"/>
                            </a:rPr>
                            <m:t>𝟐</m:t>
                          </m:r>
                        </m:e>
                      </m:d>
                      <m:r>
                        <a:rPr lang="en-US" sz="2800" b="1" i="1" smtClean="0">
                          <a:solidFill>
                            <a:schemeClr val="tx1"/>
                          </a:solidFill>
                          <a:latin typeface="Cambria Math"/>
                        </a:rPr>
                        <m:t>∗</m:t>
                      </m:r>
                      <m:r>
                        <a:rPr lang="es-419" sz="2800" b="1" i="1" smtClean="0">
                          <a:solidFill>
                            <a:schemeClr val="tx1"/>
                          </a:solidFill>
                          <a:latin typeface="Cambria Math" panose="02040503050406030204" pitchFamily="18" charset="0"/>
                        </a:rPr>
                        <m:t>𝑷𝑰𝑩</m:t>
                      </m:r>
                    </m:oMath>
                  </m:oMathPara>
                </a14:m>
                <a:endParaRPr lang="en-GB" sz="3200" b="1" dirty="0">
                  <a:solidFill>
                    <a:schemeClr val="tx1"/>
                  </a:solidFill>
                </a:endParaRPr>
              </a:p>
            </p:txBody>
          </p:sp>
        </mc:Choice>
        <mc:Fallback xmlns="">
          <p:sp>
            <p:nvSpPr>
              <p:cNvPr id="24" name="TextBox 23">
                <a:extLst>
                  <a:ext uri="{FF2B5EF4-FFF2-40B4-BE49-F238E27FC236}">
                    <a16:creationId xmlns:a16="http://schemas.microsoft.com/office/drawing/2014/main" id="{E4C71ED5-F86A-2461-5D21-E039CDF25C4F}"/>
                  </a:ext>
                </a:extLst>
              </p:cNvPr>
              <p:cNvSpPr txBox="1">
                <a:spLocks noRot="1" noChangeAspect="1" noMove="1" noResize="1" noEditPoints="1" noAdjustHandles="1" noChangeArrowheads="1" noChangeShapeType="1" noTextEdit="1"/>
              </p:cNvSpPr>
              <p:nvPr/>
            </p:nvSpPr>
            <p:spPr>
              <a:xfrm>
                <a:off x="0" y="3498424"/>
                <a:ext cx="7917246" cy="523220"/>
              </a:xfrm>
              <a:prstGeom prst="rect">
                <a:avLst/>
              </a:prstGeom>
              <a:blipFill>
                <a:blip r:embed="rId3"/>
                <a:stretch>
                  <a:fillRect/>
                </a:stretch>
              </a:blipFill>
            </p:spPr>
            <p:txBody>
              <a:bodyPr/>
              <a:lstStyle/>
              <a:p>
                <a:r>
                  <a:rPr lang="en-GB">
                    <a:noFill/>
                  </a:rPr>
                  <a:t> </a:t>
                </a:r>
              </a:p>
            </p:txBody>
          </p:sp>
        </mc:Fallback>
      </mc:AlternateContent>
      <p:sp>
        <p:nvSpPr>
          <p:cNvPr id="25" name="TextBox 24">
            <a:extLst>
              <a:ext uri="{FF2B5EF4-FFF2-40B4-BE49-F238E27FC236}">
                <a16:creationId xmlns:a16="http://schemas.microsoft.com/office/drawing/2014/main" id="{4F5BB83D-5317-E191-25EE-8DD0858C6D88}"/>
              </a:ext>
            </a:extLst>
          </p:cNvPr>
          <p:cNvSpPr txBox="1"/>
          <p:nvPr/>
        </p:nvSpPr>
        <p:spPr>
          <a:xfrm>
            <a:off x="2232390" y="4229345"/>
            <a:ext cx="1834184" cy="523220"/>
          </a:xfrm>
          <a:prstGeom prst="rect">
            <a:avLst/>
          </a:prstGeom>
          <a:noFill/>
        </p:spPr>
        <p:txBody>
          <a:bodyPr wrap="square" rtlCol="0">
            <a:spAutoFit/>
          </a:bodyPr>
          <a:lstStyle/>
          <a:p>
            <a:pPr algn="ctr"/>
            <a:r>
              <a:rPr lang="en-GB" sz="1400" i="1" dirty="0">
                <a:solidFill>
                  <a:schemeClr val="tx1"/>
                </a:solidFill>
              </a:rPr>
              <a:t>Intercept of the curve, energy</a:t>
            </a:r>
            <a:r>
              <a:rPr lang="en-GB" i="1" dirty="0">
                <a:solidFill>
                  <a:schemeClr val="tx1"/>
                </a:solidFill>
              </a:rPr>
              <a:t> units</a:t>
            </a:r>
            <a:endParaRPr lang="en-GB" sz="1400" i="1" dirty="0">
              <a:solidFill>
                <a:schemeClr val="tx1"/>
              </a:solidFill>
            </a:endParaRPr>
          </a:p>
        </p:txBody>
      </p:sp>
      <p:sp>
        <p:nvSpPr>
          <p:cNvPr id="26" name="TextBox 25">
            <a:extLst>
              <a:ext uri="{FF2B5EF4-FFF2-40B4-BE49-F238E27FC236}">
                <a16:creationId xmlns:a16="http://schemas.microsoft.com/office/drawing/2014/main" id="{91E10F61-2D29-505D-3FD7-A18BA79D6B50}"/>
              </a:ext>
            </a:extLst>
          </p:cNvPr>
          <p:cNvSpPr txBox="1"/>
          <p:nvPr/>
        </p:nvSpPr>
        <p:spPr>
          <a:xfrm>
            <a:off x="6170106" y="4381440"/>
            <a:ext cx="1358065" cy="523220"/>
          </a:xfrm>
          <a:prstGeom prst="rect">
            <a:avLst/>
          </a:prstGeom>
          <a:noFill/>
        </p:spPr>
        <p:txBody>
          <a:bodyPr wrap="none" rtlCol="0">
            <a:spAutoFit/>
          </a:bodyPr>
          <a:lstStyle/>
          <a:p>
            <a:pPr algn="ctr"/>
            <a:r>
              <a:rPr lang="en-GB" sz="1400" i="1" dirty="0">
                <a:solidFill>
                  <a:schemeClr val="tx1"/>
                </a:solidFill>
              </a:rPr>
              <a:t>GDP total</a:t>
            </a:r>
            <a:r>
              <a:rPr lang="en-GB" i="1" dirty="0">
                <a:solidFill>
                  <a:schemeClr val="tx1"/>
                </a:solidFill>
              </a:rPr>
              <a:t>, </a:t>
            </a:r>
          </a:p>
          <a:p>
            <a:pPr algn="ctr"/>
            <a:r>
              <a:rPr lang="en-GB" i="1" dirty="0">
                <a:solidFill>
                  <a:schemeClr val="tx1"/>
                </a:solidFill>
              </a:rPr>
              <a:t>m</a:t>
            </a:r>
            <a:r>
              <a:rPr lang="en-GB" sz="1400" i="1" dirty="0">
                <a:solidFill>
                  <a:schemeClr val="tx1"/>
                </a:solidFill>
              </a:rPr>
              <a:t>onetary units</a:t>
            </a:r>
          </a:p>
        </p:txBody>
      </p:sp>
      <p:graphicFrame>
        <p:nvGraphicFramePr>
          <p:cNvPr id="27" name="Chart 26">
            <a:extLst>
              <a:ext uri="{FF2B5EF4-FFF2-40B4-BE49-F238E27FC236}">
                <a16:creationId xmlns:a16="http://schemas.microsoft.com/office/drawing/2014/main" id="{9C48EF3D-FE7E-F24E-A40C-C5F7FB43F51A}"/>
              </a:ext>
            </a:extLst>
          </p:cNvPr>
          <p:cNvGraphicFramePr>
            <a:graphicFrameLocks/>
          </p:cNvGraphicFramePr>
          <p:nvPr/>
        </p:nvGraphicFramePr>
        <p:xfrm>
          <a:off x="7931680" y="3404811"/>
          <a:ext cx="3946211" cy="1838959"/>
        </p:xfrm>
        <a:graphic>
          <a:graphicData uri="http://schemas.openxmlformats.org/drawingml/2006/chart">
            <c:chart xmlns:c="http://schemas.openxmlformats.org/drawingml/2006/chart" xmlns:r="http://schemas.openxmlformats.org/officeDocument/2006/relationships" r:id="rId4"/>
          </a:graphicData>
        </a:graphic>
      </p:graphicFrame>
      <p:cxnSp>
        <p:nvCxnSpPr>
          <p:cNvPr id="28" name="Straight Arrow Connector 27">
            <a:extLst>
              <a:ext uri="{FF2B5EF4-FFF2-40B4-BE49-F238E27FC236}">
                <a16:creationId xmlns:a16="http://schemas.microsoft.com/office/drawing/2014/main" id="{79AABB16-9305-4FA1-840A-4E871044DEE5}"/>
              </a:ext>
            </a:extLst>
          </p:cNvPr>
          <p:cNvCxnSpPr>
            <a:cxnSpLocks/>
          </p:cNvCxnSpPr>
          <p:nvPr/>
        </p:nvCxnSpPr>
        <p:spPr>
          <a:xfrm flipV="1">
            <a:off x="6851002" y="4040565"/>
            <a:ext cx="0" cy="2095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048FA0CA-9CF0-9480-C269-36FF603D108C}"/>
              </a:ext>
            </a:extLst>
          </p:cNvPr>
          <p:cNvCxnSpPr>
            <a:cxnSpLocks/>
            <a:stCxn id="25" idx="0"/>
          </p:cNvCxnSpPr>
          <p:nvPr/>
        </p:nvCxnSpPr>
        <p:spPr>
          <a:xfrm flipV="1">
            <a:off x="3149482" y="3936677"/>
            <a:ext cx="183378" cy="2926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1692FBF-2D68-1D08-A38A-56D2D3288DF6}"/>
                  </a:ext>
                </a:extLst>
              </p:cNvPr>
              <p:cNvSpPr txBox="1"/>
              <p:nvPr/>
            </p:nvSpPr>
            <p:spPr>
              <a:xfrm>
                <a:off x="3881175" y="4322850"/>
                <a:ext cx="2117951" cy="548131"/>
              </a:xfrm>
              <a:prstGeom prst="rect">
                <a:avLst/>
              </a:prstGeom>
              <a:noFill/>
            </p:spPr>
            <p:txBody>
              <a:bodyPr wrap="square" rtlCol="0">
                <a:noAutofit/>
              </a:bodyPr>
              <a:lstStyle/>
              <a:p>
                <a:pPr algn="ctr"/>
                <a:r>
                  <a:rPr lang="en-GB" b="0" dirty="0">
                    <a:solidFill>
                      <a:schemeClr val="tx1"/>
                    </a:solidFill>
                  </a:rPr>
                  <a:t>G</a:t>
                </a:r>
                <a14:m>
                  <m:oMath xmlns:m="http://schemas.openxmlformats.org/officeDocument/2006/math">
                    <m:r>
                      <a:rPr lang="en-GB" b="0" i="1" smtClean="0">
                        <a:solidFill>
                          <a:schemeClr val="tx1"/>
                        </a:solidFill>
                        <a:latin typeface="Cambria Math" panose="02040503050406030204" pitchFamily="18" charset="0"/>
                      </a:rPr>
                      <m:t>𝑟𝑎𝑑𝑖𝑒𝑛𝑡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𝑐𝑢𝑟𝑣𝑒</m:t>
                    </m:r>
                  </m:oMath>
                </a14:m>
                <a:r>
                  <a:rPr lang="en-GB" b="0" i="1" dirty="0">
                    <a:solidFill>
                      <a:schemeClr val="tx1"/>
                    </a:solidFill>
                    <a:latin typeface="Cambria Math" panose="02040503050406030204" pitchFamily="18" charset="0"/>
                  </a:rPr>
                  <a:t>, </a:t>
                </a:r>
                <a14:m>
                  <m:oMath xmlns:m="http://schemas.openxmlformats.org/officeDocument/2006/math">
                    <m:r>
                      <m:rPr>
                        <m:sty m:val="p"/>
                      </m:rPr>
                      <a:rPr lang="en-GB" i="1" dirty="0">
                        <a:solidFill>
                          <a:schemeClr val="tx1"/>
                        </a:solidFill>
                        <a:latin typeface="Cambria Math" panose="02040503050406030204" pitchFamily="18" charset="0"/>
                      </a:rPr>
                      <m:t>e</m:t>
                    </m:r>
                    <m:r>
                      <a:rPr lang="en-GB" b="0" i="1" dirty="0" smtClean="0">
                        <a:solidFill>
                          <a:schemeClr val="tx1"/>
                        </a:solidFill>
                        <a:latin typeface="Cambria Math" panose="02040503050406030204" pitchFamily="18" charset="0"/>
                      </a:rPr>
                      <m:t>𝑛𝑒𝑟𝑔𝑦</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𝐺𝐷𝑃</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𝑡𝑜𝑡𝑎𝑙</m:t>
                    </m:r>
                  </m:oMath>
                </a14:m>
                <a:endParaRPr lang="en-GB" i="1" dirty="0">
                  <a:solidFill>
                    <a:schemeClr val="tx1"/>
                  </a:solidFill>
                </a:endParaRPr>
              </a:p>
            </p:txBody>
          </p:sp>
        </mc:Choice>
        <mc:Fallback xmlns="">
          <p:sp>
            <p:nvSpPr>
              <p:cNvPr id="30" name="TextBox 29">
                <a:extLst>
                  <a:ext uri="{FF2B5EF4-FFF2-40B4-BE49-F238E27FC236}">
                    <a16:creationId xmlns:a16="http://schemas.microsoft.com/office/drawing/2014/main" id="{E1692FBF-2D68-1D08-A38A-56D2D3288DF6}"/>
                  </a:ext>
                </a:extLst>
              </p:cNvPr>
              <p:cNvSpPr txBox="1">
                <a:spLocks noRot="1" noChangeAspect="1" noMove="1" noResize="1" noEditPoints="1" noAdjustHandles="1" noChangeArrowheads="1" noChangeShapeType="1" noTextEdit="1"/>
              </p:cNvSpPr>
              <p:nvPr/>
            </p:nvSpPr>
            <p:spPr>
              <a:xfrm>
                <a:off x="3881175" y="4322850"/>
                <a:ext cx="2117951" cy="548131"/>
              </a:xfrm>
              <a:prstGeom prst="rect">
                <a:avLst/>
              </a:prstGeom>
              <a:blipFill>
                <a:blip r:embed="rId5"/>
                <a:stretch>
                  <a:fillRect t="-3333"/>
                </a:stretch>
              </a:blipFill>
            </p:spPr>
            <p:txBody>
              <a:bodyPr/>
              <a:lstStyle/>
              <a:p>
                <a:r>
                  <a:rPr lang="en-GB">
                    <a:noFill/>
                  </a:rPr>
                  <a:t> </a:t>
                </a:r>
              </a:p>
            </p:txBody>
          </p:sp>
        </mc:Fallback>
      </mc:AlternateContent>
      <p:cxnSp>
        <p:nvCxnSpPr>
          <p:cNvPr id="31" name="Straight Arrow Connector 30">
            <a:extLst>
              <a:ext uri="{FF2B5EF4-FFF2-40B4-BE49-F238E27FC236}">
                <a16:creationId xmlns:a16="http://schemas.microsoft.com/office/drawing/2014/main" id="{E51CDA20-EC74-2446-C470-F5828683F7EF}"/>
              </a:ext>
            </a:extLst>
          </p:cNvPr>
          <p:cNvCxnSpPr>
            <a:cxnSpLocks/>
            <a:stCxn id="30" idx="0"/>
          </p:cNvCxnSpPr>
          <p:nvPr/>
        </p:nvCxnSpPr>
        <p:spPr>
          <a:xfrm flipV="1">
            <a:off x="4940151" y="4039596"/>
            <a:ext cx="250132" cy="2832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A8E4030B-3FF6-E3F1-4216-02402B520F34}"/>
              </a:ext>
            </a:extLst>
          </p:cNvPr>
          <p:cNvSpPr txBox="1"/>
          <p:nvPr/>
        </p:nvSpPr>
        <p:spPr>
          <a:xfrm>
            <a:off x="13897" y="4225530"/>
            <a:ext cx="2117950" cy="738664"/>
          </a:xfrm>
          <a:prstGeom prst="rect">
            <a:avLst/>
          </a:prstGeom>
          <a:noFill/>
        </p:spPr>
        <p:txBody>
          <a:bodyPr wrap="square" rtlCol="0">
            <a:spAutoFit/>
          </a:bodyPr>
          <a:lstStyle/>
          <a:p>
            <a:pPr algn="ctr"/>
            <a:r>
              <a:rPr lang="en-GB" sz="1400" i="1" dirty="0">
                <a:solidFill>
                  <a:schemeClr val="tx1"/>
                </a:solidFill>
              </a:rPr>
              <a:t>Energy demand for international transport, energy</a:t>
            </a:r>
            <a:r>
              <a:rPr lang="en-GB" i="1" dirty="0">
                <a:solidFill>
                  <a:schemeClr val="tx1"/>
                </a:solidFill>
              </a:rPr>
              <a:t> units</a:t>
            </a:r>
            <a:endParaRPr lang="en-GB" sz="1400" i="1" dirty="0">
              <a:solidFill>
                <a:schemeClr val="tx1"/>
              </a:solidFill>
            </a:endParaRPr>
          </a:p>
        </p:txBody>
      </p:sp>
      <p:cxnSp>
        <p:nvCxnSpPr>
          <p:cNvPr id="33" name="Straight Arrow Connector 32">
            <a:extLst>
              <a:ext uri="{FF2B5EF4-FFF2-40B4-BE49-F238E27FC236}">
                <a16:creationId xmlns:a16="http://schemas.microsoft.com/office/drawing/2014/main" id="{45CDCD08-2AD8-134A-4FB5-76E94095B076}"/>
              </a:ext>
            </a:extLst>
          </p:cNvPr>
          <p:cNvCxnSpPr>
            <a:cxnSpLocks/>
            <a:stCxn id="32" idx="0"/>
          </p:cNvCxnSpPr>
          <p:nvPr/>
        </p:nvCxnSpPr>
        <p:spPr>
          <a:xfrm flipV="1">
            <a:off x="1072872" y="3912765"/>
            <a:ext cx="101333" cy="3127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0030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BA7E4BA-7BDA-DA82-4940-ECA5EAB344FA}"/>
              </a:ext>
            </a:extLst>
          </p:cNvPr>
          <p:cNvGraphicFramePr>
            <a:graphicFrameLocks noGrp="1"/>
          </p:cNvGraphicFramePr>
          <p:nvPr/>
        </p:nvGraphicFramePr>
        <p:xfrm>
          <a:off x="279663" y="3995874"/>
          <a:ext cx="6020772" cy="548640"/>
        </p:xfrm>
        <a:graphic>
          <a:graphicData uri="http://schemas.openxmlformats.org/drawingml/2006/table">
            <a:tbl>
              <a:tblPr bandRow="1">
                <a:tableStyleId>{B8DA472E-C0B5-4FAA-A71B-45BBE6C39A2A}</a:tableStyleId>
              </a:tblPr>
              <a:tblGrid>
                <a:gridCol w="3201370">
                  <a:extLst>
                    <a:ext uri="{9D8B030D-6E8A-4147-A177-3AD203B41FA5}">
                      <a16:colId xmlns:a16="http://schemas.microsoft.com/office/drawing/2014/main" val="3385041974"/>
                    </a:ext>
                  </a:extLst>
                </a:gridCol>
                <a:gridCol w="1409700">
                  <a:extLst>
                    <a:ext uri="{9D8B030D-6E8A-4147-A177-3AD203B41FA5}">
                      <a16:colId xmlns:a16="http://schemas.microsoft.com/office/drawing/2014/main" val="2180839983"/>
                    </a:ext>
                  </a:extLst>
                </a:gridCol>
                <a:gridCol w="1409702">
                  <a:extLst>
                    <a:ext uri="{9D8B030D-6E8A-4147-A177-3AD203B41FA5}">
                      <a16:colId xmlns:a16="http://schemas.microsoft.com/office/drawing/2014/main" val="3400084788"/>
                    </a:ext>
                  </a:extLst>
                </a:gridCol>
              </a:tblGrid>
              <a:tr h="241395">
                <a:tc>
                  <a:txBody>
                    <a:bodyPr/>
                    <a:lstStyle/>
                    <a:p>
                      <a:r>
                        <a:rPr lang="en-GB" sz="1200" dirty="0"/>
                        <a:t>Constant</a:t>
                      </a:r>
                    </a:p>
                  </a:txBody>
                  <a:tcPr/>
                </a:tc>
                <a:tc>
                  <a:txBody>
                    <a:bodyPr/>
                    <a:lstStyle/>
                    <a:p>
                      <a:r>
                        <a:rPr lang="en-GB" sz="1200" dirty="0" err="1"/>
                        <a:t>Ktoe</a:t>
                      </a:r>
                      <a:endParaRPr lang="en-GB" sz="1200" dirty="0"/>
                    </a:p>
                  </a:txBody>
                  <a:tcPr/>
                </a:tc>
                <a:tc>
                  <a:txBody>
                    <a:bodyPr/>
                    <a:lstStyle/>
                    <a:p>
                      <a:r>
                        <a:rPr lang="en-GB" sz="1200" dirty="0"/>
                        <a:t>183.4</a:t>
                      </a:r>
                    </a:p>
                  </a:txBody>
                  <a:tcPr/>
                </a:tc>
                <a:extLst>
                  <a:ext uri="{0D108BD9-81ED-4DB2-BD59-A6C34878D82A}">
                    <a16:rowId xmlns:a16="http://schemas.microsoft.com/office/drawing/2014/main" val="916079908"/>
                  </a:ext>
                </a:extLst>
              </a:tr>
              <a:tr h="144837">
                <a:tc>
                  <a:txBody>
                    <a:bodyPr/>
                    <a:lstStyle/>
                    <a:p>
                      <a:r>
                        <a:rPr lang="en-GB" sz="1200" dirty="0"/>
                        <a:t>Variable</a:t>
                      </a:r>
                    </a:p>
                  </a:txBody>
                  <a:tcPr/>
                </a:tc>
                <a:tc>
                  <a:txBody>
                    <a:bodyPr/>
                    <a:lstStyle/>
                    <a:p>
                      <a:r>
                        <a:rPr lang="en-GB" sz="1200" dirty="0"/>
                        <a:t>Kg/$</a:t>
                      </a:r>
                    </a:p>
                  </a:txBody>
                  <a:tcPr/>
                </a:tc>
                <a:tc>
                  <a:txBody>
                    <a:bodyPr/>
                    <a:lstStyle/>
                    <a:p>
                      <a:r>
                        <a:rPr lang="en-GB" sz="1200" dirty="0"/>
                        <a:t>-0.00005</a:t>
                      </a:r>
                    </a:p>
                  </a:txBody>
                  <a:tcPr/>
                </a:tc>
                <a:extLst>
                  <a:ext uri="{0D108BD9-81ED-4DB2-BD59-A6C34878D82A}">
                    <a16:rowId xmlns:a16="http://schemas.microsoft.com/office/drawing/2014/main" val="3770137151"/>
                  </a:ext>
                </a:extLst>
              </a:tr>
            </a:tbl>
          </a:graphicData>
        </a:graphic>
      </p:graphicFrame>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22225"/>
            <a:ext cx="10904538" cy="1135063"/>
          </a:xfrm>
        </p:spPr>
        <p:txBody>
          <a:bodyPr vert="horz" lIns="91440" tIns="45720" rIns="91440" bIns="45720" rtlCol="0" anchor="ctr">
            <a:normAutofit/>
          </a:bodyPr>
          <a:lstStyle/>
          <a:p>
            <a:r>
              <a:rPr lang="es-419" sz="5400" b="1" dirty="0"/>
              <a:t>Input Data</a:t>
            </a:r>
            <a:endParaRPr lang="en-GB" sz="5400" b="1" dirty="0"/>
          </a:p>
        </p:txBody>
      </p:sp>
      <p:pic>
        <p:nvPicPr>
          <p:cNvPr id="4" name="Picture 3" descr="A picture containing chart&#10;&#10;Description automatically generated">
            <a:extLst>
              <a:ext uri="{FF2B5EF4-FFF2-40B4-BE49-F238E27FC236}">
                <a16:creationId xmlns:a16="http://schemas.microsoft.com/office/drawing/2014/main" id="{56D25125-7C22-48D0-8E37-086E8A5CC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30" y="1877588"/>
            <a:ext cx="6392167" cy="619211"/>
          </a:xfrm>
          <a:prstGeom prst="rect">
            <a:avLst/>
          </a:prstGeom>
        </p:spPr>
      </p:pic>
      <p:sp>
        <p:nvSpPr>
          <p:cNvPr id="24" name="TextBox 23">
            <a:extLst>
              <a:ext uri="{FF2B5EF4-FFF2-40B4-BE49-F238E27FC236}">
                <a16:creationId xmlns:a16="http://schemas.microsoft.com/office/drawing/2014/main" id="{B6B7EF04-DBC9-4598-AE8C-0D0ADEC0DA56}"/>
              </a:ext>
            </a:extLst>
          </p:cNvPr>
          <p:cNvSpPr txBox="1"/>
          <p:nvPr/>
        </p:nvSpPr>
        <p:spPr>
          <a:xfrm>
            <a:off x="207741" y="1149362"/>
            <a:ext cx="11347743" cy="523220"/>
          </a:xfrm>
          <a:prstGeom prst="rect">
            <a:avLst/>
          </a:prstGeom>
          <a:noFill/>
        </p:spPr>
        <p:txBody>
          <a:bodyPr wrap="square" rtlCol="0">
            <a:spAutoFit/>
          </a:bodyPr>
          <a:lstStyle/>
          <a:p>
            <a:r>
              <a:rPr lang="en-GB" sz="2800" dirty="0">
                <a:solidFill>
                  <a:schemeClr val="accent1">
                    <a:lumMod val="50000"/>
                  </a:schemeClr>
                </a:solidFill>
              </a:rPr>
              <a:t>Fuel consumption and GDP in different years (cap)</a:t>
            </a:r>
            <a:endParaRPr lang="es-419" sz="2800" dirty="0">
              <a:solidFill>
                <a:schemeClr val="accent1">
                  <a:lumMod val="50000"/>
                </a:schemeClr>
              </a:solidFill>
            </a:endParaRPr>
          </a:p>
        </p:txBody>
      </p:sp>
      <p:sp>
        <p:nvSpPr>
          <p:cNvPr id="25" name="Arrow: Down 24">
            <a:extLst>
              <a:ext uri="{FF2B5EF4-FFF2-40B4-BE49-F238E27FC236}">
                <a16:creationId xmlns:a16="http://schemas.microsoft.com/office/drawing/2014/main" id="{35EBE1EF-FC62-4A34-B9B3-EBA981533765}"/>
              </a:ext>
            </a:extLst>
          </p:cNvPr>
          <p:cNvSpPr/>
          <p:nvPr/>
        </p:nvSpPr>
        <p:spPr>
          <a:xfrm>
            <a:off x="1222381" y="3248124"/>
            <a:ext cx="252942" cy="436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888A1963-CC52-482F-862E-1766F7C47534}"/>
              </a:ext>
            </a:extLst>
          </p:cNvPr>
          <p:cNvSpPr txBox="1"/>
          <p:nvPr/>
        </p:nvSpPr>
        <p:spPr>
          <a:xfrm>
            <a:off x="1545406" y="3275111"/>
            <a:ext cx="3775393" cy="307777"/>
          </a:xfrm>
          <a:prstGeom prst="rect">
            <a:avLst/>
          </a:prstGeom>
          <a:noFill/>
        </p:spPr>
        <p:txBody>
          <a:bodyPr wrap="none" rtlCol="0">
            <a:spAutoFit/>
          </a:bodyPr>
          <a:lstStyle/>
          <a:p>
            <a:r>
              <a:rPr lang="en-GB" dirty="0"/>
              <a:t>Calculate the intercept and slope of the curve</a:t>
            </a:r>
          </a:p>
        </p:txBody>
      </p:sp>
      <p:sp>
        <p:nvSpPr>
          <p:cNvPr id="27" name="TextBox 26">
            <a:extLst>
              <a:ext uri="{FF2B5EF4-FFF2-40B4-BE49-F238E27FC236}">
                <a16:creationId xmlns:a16="http://schemas.microsoft.com/office/drawing/2014/main" id="{960460FE-8AE9-43D5-9EC1-E6C672BAFC84}"/>
              </a:ext>
            </a:extLst>
          </p:cNvPr>
          <p:cNvSpPr txBox="1"/>
          <p:nvPr/>
        </p:nvSpPr>
        <p:spPr>
          <a:xfrm>
            <a:off x="6588894" y="3815309"/>
            <a:ext cx="1952491" cy="307777"/>
          </a:xfrm>
          <a:prstGeom prst="rect">
            <a:avLst/>
          </a:prstGeom>
          <a:noFill/>
        </p:spPr>
        <p:txBody>
          <a:bodyPr wrap="square" rtlCol="0">
            <a:spAutoFit/>
          </a:bodyPr>
          <a:lstStyle/>
          <a:p>
            <a:r>
              <a:rPr lang="en-GB" i="1" dirty="0">
                <a:solidFill>
                  <a:schemeClr val="accent5">
                    <a:lumMod val="75000"/>
                  </a:schemeClr>
                </a:solidFill>
              </a:rPr>
              <a:t>Intercept (</a:t>
            </a:r>
            <a:r>
              <a:rPr lang="en-GB" i="1" dirty="0" err="1">
                <a:solidFill>
                  <a:schemeClr val="accent5">
                    <a:lumMod val="75000"/>
                  </a:schemeClr>
                </a:solidFill>
              </a:rPr>
              <a:t>Coef</a:t>
            </a:r>
            <a:r>
              <a:rPr lang="en-GB" i="1" dirty="0">
                <a:solidFill>
                  <a:schemeClr val="accent5">
                    <a:lumMod val="75000"/>
                  </a:schemeClr>
                </a:solidFill>
              </a:rPr>
              <a:t> 1)</a:t>
            </a:r>
          </a:p>
        </p:txBody>
      </p:sp>
      <p:sp>
        <p:nvSpPr>
          <p:cNvPr id="28" name="TextBox 27">
            <a:extLst>
              <a:ext uri="{FF2B5EF4-FFF2-40B4-BE49-F238E27FC236}">
                <a16:creationId xmlns:a16="http://schemas.microsoft.com/office/drawing/2014/main" id="{E8692937-9534-40B5-81A8-143F1737A52E}"/>
              </a:ext>
            </a:extLst>
          </p:cNvPr>
          <p:cNvSpPr txBox="1"/>
          <p:nvPr/>
        </p:nvSpPr>
        <p:spPr>
          <a:xfrm>
            <a:off x="6588894" y="4270194"/>
            <a:ext cx="3133592" cy="307777"/>
          </a:xfrm>
          <a:prstGeom prst="rect">
            <a:avLst/>
          </a:prstGeom>
          <a:noFill/>
        </p:spPr>
        <p:txBody>
          <a:bodyPr wrap="square" rtlCol="0">
            <a:spAutoFit/>
          </a:bodyPr>
          <a:lstStyle/>
          <a:p>
            <a:r>
              <a:rPr lang="en-GB" i="1" dirty="0">
                <a:solidFill>
                  <a:schemeClr val="accent5">
                    <a:lumMod val="75000"/>
                  </a:schemeClr>
                </a:solidFill>
              </a:rPr>
              <a:t>Gradient (</a:t>
            </a:r>
            <a:r>
              <a:rPr lang="en-GB" i="1" dirty="0" err="1">
                <a:solidFill>
                  <a:schemeClr val="accent5">
                    <a:lumMod val="75000"/>
                  </a:schemeClr>
                </a:solidFill>
              </a:rPr>
              <a:t>Coef</a:t>
            </a:r>
            <a:r>
              <a:rPr lang="en-GB" i="1" dirty="0">
                <a:solidFill>
                  <a:schemeClr val="accent5">
                    <a:lumMod val="75000"/>
                  </a:schemeClr>
                </a:solidFill>
              </a:rPr>
              <a:t> 2)</a:t>
            </a:r>
          </a:p>
        </p:txBody>
      </p:sp>
      <p:cxnSp>
        <p:nvCxnSpPr>
          <p:cNvPr id="29" name="Straight Arrow Connector 28">
            <a:extLst>
              <a:ext uri="{FF2B5EF4-FFF2-40B4-BE49-F238E27FC236}">
                <a16:creationId xmlns:a16="http://schemas.microsoft.com/office/drawing/2014/main" id="{813ED642-2E07-44B9-A7BE-FEF67B861AEF}"/>
              </a:ext>
            </a:extLst>
          </p:cNvPr>
          <p:cNvCxnSpPr>
            <a:cxnSpLocks/>
            <a:stCxn id="27" idx="1"/>
          </p:cNvCxnSpPr>
          <p:nvPr/>
        </p:nvCxnSpPr>
        <p:spPr>
          <a:xfrm flipH="1">
            <a:off x="5953534" y="3969198"/>
            <a:ext cx="635360" cy="215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BE0B070-8CA9-40F2-A5FC-F934B0A05E0D}"/>
              </a:ext>
            </a:extLst>
          </p:cNvPr>
          <p:cNvCxnSpPr>
            <a:cxnSpLocks/>
            <a:stCxn id="28" idx="1"/>
          </p:cNvCxnSpPr>
          <p:nvPr/>
        </p:nvCxnSpPr>
        <p:spPr>
          <a:xfrm flipH="1" flipV="1">
            <a:off x="5953534" y="4369310"/>
            <a:ext cx="635360" cy="54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753DBD7A-E4E0-4089-35DD-D1DAF1E56E0D}"/>
              </a:ext>
            </a:extLst>
          </p:cNvPr>
          <p:cNvGraphicFramePr>
            <a:graphicFrameLocks noGrp="1"/>
          </p:cNvGraphicFramePr>
          <p:nvPr/>
        </p:nvGraphicFramePr>
        <p:xfrm>
          <a:off x="279663" y="1866165"/>
          <a:ext cx="7608272" cy="822960"/>
        </p:xfrm>
        <a:graphic>
          <a:graphicData uri="http://schemas.openxmlformats.org/drawingml/2006/table">
            <a:tbl>
              <a:tblPr firstRow="1" bandRow="1">
                <a:tableStyleId>{B8DA472E-C0B5-4FAA-A71B-45BBE6C39A2A}</a:tableStyleId>
              </a:tblPr>
              <a:tblGrid>
                <a:gridCol w="3201370">
                  <a:extLst>
                    <a:ext uri="{9D8B030D-6E8A-4147-A177-3AD203B41FA5}">
                      <a16:colId xmlns:a16="http://schemas.microsoft.com/office/drawing/2014/main" val="3483845897"/>
                    </a:ext>
                  </a:extLst>
                </a:gridCol>
                <a:gridCol w="1409700">
                  <a:extLst>
                    <a:ext uri="{9D8B030D-6E8A-4147-A177-3AD203B41FA5}">
                      <a16:colId xmlns:a16="http://schemas.microsoft.com/office/drawing/2014/main" val="2504281079"/>
                    </a:ext>
                  </a:extLst>
                </a:gridCol>
                <a:gridCol w="1587500">
                  <a:extLst>
                    <a:ext uri="{9D8B030D-6E8A-4147-A177-3AD203B41FA5}">
                      <a16:colId xmlns:a16="http://schemas.microsoft.com/office/drawing/2014/main" val="4267369100"/>
                    </a:ext>
                  </a:extLst>
                </a:gridCol>
                <a:gridCol w="1409702">
                  <a:extLst>
                    <a:ext uri="{9D8B030D-6E8A-4147-A177-3AD203B41FA5}">
                      <a16:colId xmlns:a16="http://schemas.microsoft.com/office/drawing/2014/main" val="2943375898"/>
                    </a:ext>
                  </a:extLst>
                </a:gridCol>
              </a:tblGrid>
              <a:tr h="144837">
                <a:tc>
                  <a:txBody>
                    <a:bodyPr/>
                    <a:lstStyle/>
                    <a:p>
                      <a:endParaRPr lang="en-GB" sz="1200"/>
                    </a:p>
                  </a:txBody>
                  <a:tcPr/>
                </a:tc>
                <a:tc>
                  <a:txBody>
                    <a:bodyPr/>
                    <a:lstStyle/>
                    <a:p>
                      <a:endParaRPr lang="en-GB" sz="1200"/>
                    </a:p>
                  </a:txBody>
                  <a:tcPr/>
                </a:tc>
                <a:tc>
                  <a:txBody>
                    <a:bodyPr/>
                    <a:lstStyle/>
                    <a:p>
                      <a:r>
                        <a:rPr lang="en-GB" sz="1200" dirty="0"/>
                        <a:t>2013</a:t>
                      </a:r>
                    </a:p>
                  </a:txBody>
                  <a:tcPr/>
                </a:tc>
                <a:tc>
                  <a:txBody>
                    <a:bodyPr/>
                    <a:lstStyle/>
                    <a:p>
                      <a:r>
                        <a:rPr lang="en-GB" sz="1200" dirty="0"/>
                        <a:t>2014</a:t>
                      </a:r>
                    </a:p>
                  </a:txBody>
                  <a:tcPr/>
                </a:tc>
                <a:extLst>
                  <a:ext uri="{0D108BD9-81ED-4DB2-BD59-A6C34878D82A}">
                    <a16:rowId xmlns:a16="http://schemas.microsoft.com/office/drawing/2014/main" val="1947761123"/>
                  </a:ext>
                </a:extLst>
              </a:tr>
              <a:tr h="241395">
                <a:tc>
                  <a:txBody>
                    <a:bodyPr/>
                    <a:lstStyle/>
                    <a:p>
                      <a:r>
                        <a:rPr lang="en-GB" sz="1200" dirty="0"/>
                        <a:t>Fuel Consumption International</a:t>
                      </a:r>
                    </a:p>
                  </a:txBody>
                  <a:tcPr/>
                </a:tc>
                <a:tc>
                  <a:txBody>
                    <a:bodyPr/>
                    <a:lstStyle/>
                    <a:p>
                      <a:r>
                        <a:rPr lang="en-GB" sz="1200" dirty="0" err="1"/>
                        <a:t>Ktoe</a:t>
                      </a:r>
                      <a:endParaRPr lang="en-GB" sz="1200" dirty="0"/>
                    </a:p>
                  </a:txBody>
                  <a:tcPr/>
                </a:tc>
                <a:tc>
                  <a:txBody>
                    <a:bodyPr/>
                    <a:lstStyle/>
                    <a:p>
                      <a:r>
                        <a:rPr lang="en-GB" sz="1200" dirty="0"/>
                        <a:t>180.7</a:t>
                      </a:r>
                    </a:p>
                  </a:txBody>
                  <a:tcPr/>
                </a:tc>
                <a:tc>
                  <a:txBody>
                    <a:bodyPr/>
                    <a:lstStyle/>
                    <a:p>
                      <a:r>
                        <a:rPr lang="en-GB" sz="1200" dirty="0"/>
                        <a:t>180.8</a:t>
                      </a:r>
                    </a:p>
                  </a:txBody>
                  <a:tcPr/>
                </a:tc>
                <a:extLst>
                  <a:ext uri="{0D108BD9-81ED-4DB2-BD59-A6C34878D82A}">
                    <a16:rowId xmlns:a16="http://schemas.microsoft.com/office/drawing/2014/main" val="3702793284"/>
                  </a:ext>
                </a:extLst>
              </a:tr>
              <a:tr h="144837">
                <a:tc>
                  <a:txBody>
                    <a:bodyPr/>
                    <a:lstStyle/>
                    <a:p>
                      <a:r>
                        <a:rPr lang="en-GB" sz="1200" dirty="0"/>
                        <a:t>Total GDP</a:t>
                      </a:r>
                    </a:p>
                  </a:txBody>
                  <a:tcPr/>
                </a:tc>
                <a:tc>
                  <a:txBody>
                    <a:bodyPr/>
                    <a:lstStyle/>
                    <a:p>
                      <a:r>
                        <a:rPr lang="en-GB" sz="1200" dirty="0"/>
                        <a:t>Billion $</a:t>
                      </a:r>
                    </a:p>
                  </a:txBody>
                  <a:tcPr/>
                </a:tc>
                <a:tc>
                  <a:txBody>
                    <a:bodyPr/>
                    <a:lstStyle/>
                    <a:p>
                      <a:r>
                        <a:rPr lang="en-GB" sz="1200" dirty="0"/>
                        <a:t>54.503</a:t>
                      </a:r>
                    </a:p>
                  </a:txBody>
                  <a:tcPr/>
                </a:tc>
                <a:tc>
                  <a:txBody>
                    <a:bodyPr/>
                    <a:lstStyle/>
                    <a:p>
                      <a:r>
                        <a:rPr lang="en-GB" sz="1200" dirty="0"/>
                        <a:t>52.18</a:t>
                      </a:r>
                    </a:p>
                  </a:txBody>
                  <a:tcPr/>
                </a:tc>
                <a:extLst>
                  <a:ext uri="{0D108BD9-81ED-4DB2-BD59-A6C34878D82A}">
                    <a16:rowId xmlns:a16="http://schemas.microsoft.com/office/drawing/2014/main" val="207705182"/>
                  </a:ext>
                </a:extLst>
              </a:tr>
            </a:tbl>
          </a:graphicData>
        </a:graphic>
      </p:graphicFrame>
    </p:spTree>
    <p:extLst>
      <p:ext uri="{BB962C8B-B14F-4D97-AF65-F5344CB8AC3E}">
        <p14:creationId xmlns:p14="http://schemas.microsoft.com/office/powerpoint/2010/main" val="2358453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rmAutofit/>
          </a:bodyPr>
          <a:lstStyle/>
          <a:p>
            <a:r>
              <a:rPr lang="es-419" sz="4800" b="1" dirty="0"/>
              <a:t>MAED-D</a:t>
            </a:r>
            <a:endParaRPr lang="en-GB" sz="4800" b="1" dirty="0"/>
          </a:p>
        </p:txBody>
      </p:sp>
      <p:pic>
        <p:nvPicPr>
          <p:cNvPr id="4" name="Picture 3" descr="Graphical user interface, application&#10;&#10;Description automatically generated">
            <a:extLst>
              <a:ext uri="{FF2B5EF4-FFF2-40B4-BE49-F238E27FC236}">
                <a16:creationId xmlns:a16="http://schemas.microsoft.com/office/drawing/2014/main" id="{00DA35BC-DF0B-4F42-9F70-0CDE84CCC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06590"/>
            <a:ext cx="12192000" cy="2044820"/>
          </a:xfrm>
          <a:prstGeom prst="rect">
            <a:avLst/>
          </a:prstGeom>
        </p:spPr>
      </p:pic>
      <p:sp>
        <p:nvSpPr>
          <p:cNvPr id="13" name="Speech Bubble: Oval 12">
            <a:extLst>
              <a:ext uri="{FF2B5EF4-FFF2-40B4-BE49-F238E27FC236}">
                <a16:creationId xmlns:a16="http://schemas.microsoft.com/office/drawing/2014/main" id="{85D24C2F-3523-4786-A90A-0BEF3EB44A8C}"/>
              </a:ext>
            </a:extLst>
          </p:cNvPr>
          <p:cNvSpPr/>
          <p:nvPr/>
        </p:nvSpPr>
        <p:spPr>
          <a:xfrm>
            <a:off x="3706459" y="2156379"/>
            <a:ext cx="5111395" cy="572657"/>
          </a:xfrm>
          <a:prstGeom prst="wedgeEllipseCallout">
            <a:avLst>
              <a:gd name="adj1" fmla="val 67761"/>
              <a:gd name="adj2" fmla="val 1179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International Transport</a:t>
            </a:r>
          </a:p>
        </p:txBody>
      </p:sp>
    </p:spTree>
    <p:extLst>
      <p:ext uri="{BB962C8B-B14F-4D97-AF65-F5344CB8AC3E}">
        <p14:creationId xmlns:p14="http://schemas.microsoft.com/office/powerpoint/2010/main" val="3535943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rmAutofit/>
          </a:bodyPr>
          <a:lstStyle/>
          <a:p>
            <a:r>
              <a:rPr lang="en-GB" sz="4800" b="1"/>
              <a:t>Preparing a case</a:t>
            </a:r>
          </a:p>
        </p:txBody>
      </p:sp>
      <p:sp>
        <p:nvSpPr>
          <p:cNvPr id="8" name="Text Box 3">
            <a:extLst>
              <a:ext uri="{FF2B5EF4-FFF2-40B4-BE49-F238E27FC236}">
                <a16:creationId xmlns:a16="http://schemas.microsoft.com/office/drawing/2014/main" id="{872E3B77-234A-47A6-B4AE-97339AEC7C5E}"/>
              </a:ext>
            </a:extLst>
          </p:cNvPr>
          <p:cNvSpPr txBox="1">
            <a:spLocks noChangeArrowheads="1"/>
          </p:cNvSpPr>
          <p:nvPr/>
        </p:nvSpPr>
        <p:spPr bwMode="auto">
          <a:xfrm>
            <a:off x="393875" y="1386404"/>
            <a:ext cx="10350325" cy="450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4175" indent="-3841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just" eaLnBrk="1" hangingPunct="1">
              <a:spcAft>
                <a:spcPts val="600"/>
              </a:spcAft>
              <a:buFont typeface="Wingdings" panose="05000000000000000000" pitchFamily="2" charset="2"/>
              <a:buChar char="Ø"/>
            </a:pPr>
            <a:r>
              <a:rPr lang="en-GB" sz="2800" dirty="0"/>
              <a:t>Prepare input data from national statistics and other sources.</a:t>
            </a:r>
          </a:p>
          <a:p>
            <a:pPr marL="457200" indent="-457200" algn="just" eaLnBrk="1" hangingPunct="1">
              <a:spcAft>
                <a:spcPts val="600"/>
              </a:spcAft>
              <a:buFont typeface="Wingdings" panose="05000000000000000000" pitchFamily="2" charset="2"/>
              <a:buChar char="Ø"/>
            </a:pPr>
            <a:endParaRPr lang="en-GB" sz="2800" dirty="0"/>
          </a:p>
          <a:p>
            <a:pPr marL="457200" indent="-457200" algn="just" eaLnBrk="1" hangingPunct="1">
              <a:spcAft>
                <a:spcPts val="600"/>
              </a:spcAft>
              <a:buFont typeface="Wingdings" panose="05000000000000000000" pitchFamily="2" charset="2"/>
              <a:buChar char="Ø"/>
            </a:pPr>
            <a:r>
              <a:rPr lang="en-GB" sz="2800" dirty="0"/>
              <a:t>Record which source of information and what assumptions were made for the input data</a:t>
            </a:r>
          </a:p>
          <a:p>
            <a:pPr marL="457200" indent="-457200" algn="just" eaLnBrk="1" hangingPunct="1">
              <a:spcAft>
                <a:spcPts val="600"/>
              </a:spcAft>
              <a:buFont typeface="Wingdings" panose="05000000000000000000" pitchFamily="2" charset="2"/>
              <a:buChar char="Ø"/>
            </a:pPr>
            <a:endParaRPr lang="en-GB" sz="2800" dirty="0"/>
          </a:p>
          <a:p>
            <a:pPr marL="457200" indent="-457200" algn="just" eaLnBrk="1" hangingPunct="1">
              <a:spcAft>
                <a:spcPts val="600"/>
              </a:spcAft>
              <a:buFont typeface="Wingdings" panose="05000000000000000000" pitchFamily="2" charset="2"/>
              <a:buChar char="Ø"/>
            </a:pPr>
            <a:r>
              <a:rPr lang="en-GB" sz="2800" dirty="0"/>
              <a:t>Verify base year values</a:t>
            </a:r>
            <a:endParaRPr lang="es-419" sz="2400" dirty="0"/>
          </a:p>
          <a:p>
            <a:pPr marL="457200" indent="-457200" algn="just" eaLnBrk="1" hangingPunct="1">
              <a:spcAft>
                <a:spcPts val="600"/>
              </a:spcAft>
              <a:buFont typeface="Wingdings" panose="05000000000000000000" pitchFamily="2" charset="2"/>
              <a:buChar char="Ø"/>
            </a:pPr>
            <a:endParaRPr lang="en-GB" sz="2800" dirty="0"/>
          </a:p>
          <a:p>
            <a:pPr marL="457200" indent="-457200" algn="just" eaLnBrk="1" hangingPunct="1">
              <a:spcAft>
                <a:spcPts val="600"/>
              </a:spcAft>
              <a:buFont typeface="Wingdings" panose="05000000000000000000" pitchFamily="2" charset="2"/>
              <a:buChar char="Ø"/>
            </a:pPr>
            <a:r>
              <a:rPr lang="en-GB" sz="2800" dirty="0"/>
              <a:t>Analyse the results</a:t>
            </a:r>
          </a:p>
          <a:p>
            <a:pPr marL="457200" indent="-457200" algn="just" eaLnBrk="1" hangingPunct="1">
              <a:spcAft>
                <a:spcPts val="600"/>
              </a:spcAft>
              <a:buFont typeface="Wingdings" panose="05000000000000000000" pitchFamily="2" charset="2"/>
              <a:buChar char="Ø"/>
            </a:pPr>
            <a:endParaRPr lang="en-GB" sz="2800" dirty="0"/>
          </a:p>
        </p:txBody>
      </p:sp>
    </p:spTree>
    <p:extLst>
      <p:ext uri="{BB962C8B-B14F-4D97-AF65-F5344CB8AC3E}">
        <p14:creationId xmlns:p14="http://schemas.microsoft.com/office/powerpoint/2010/main" val="42142176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Title 1">
            <a:extLst>
              <a:ext uri="{FF2B5EF4-FFF2-40B4-BE49-F238E27FC236}">
                <a16:creationId xmlns:a16="http://schemas.microsoft.com/office/drawing/2014/main" id="{75FFE0F3-6400-D328-082C-A402D3C9FBCE}"/>
              </a:ext>
            </a:extLst>
          </p:cNvPr>
          <p:cNvSpPr>
            <a:spLocks noGrp="1"/>
          </p:cNvSpPr>
          <p:nvPr>
            <p:ph type="ctrTitle"/>
          </p:nvPr>
        </p:nvSpPr>
        <p:spPr>
          <a:xfrm>
            <a:off x="5458689" y="2402785"/>
            <a:ext cx="3710712" cy="827881"/>
          </a:xfrm>
        </p:spPr>
        <p:txBody>
          <a:bodyPr>
            <a:normAutofit/>
          </a:bodyPr>
          <a:lstStyle/>
          <a:p>
            <a:r>
              <a:rPr lang="en-GB" dirty="0"/>
              <a:t>Thank You!</a:t>
            </a:r>
          </a:p>
        </p:txBody>
      </p:sp>
      <p:sp>
        <p:nvSpPr>
          <p:cNvPr id="3" name="Subtitle 2">
            <a:extLst>
              <a:ext uri="{FF2B5EF4-FFF2-40B4-BE49-F238E27FC236}">
                <a16:creationId xmlns:a16="http://schemas.microsoft.com/office/drawing/2014/main" id="{CD0B92EF-E72B-C272-CE80-D88A533018C4}"/>
              </a:ext>
            </a:extLst>
          </p:cNvPr>
          <p:cNvSpPr>
            <a:spLocks noGrp="1"/>
          </p:cNvSpPr>
          <p:nvPr>
            <p:ph type="subTitle" idx="1"/>
          </p:nvPr>
        </p:nvSpPr>
        <p:spPr>
          <a:xfrm>
            <a:off x="5972363" y="4313134"/>
            <a:ext cx="2683364" cy="627166"/>
          </a:xfrm>
        </p:spPr>
        <p:txBody>
          <a:bodyPr/>
          <a:lstStyle/>
          <a:p>
            <a:r>
              <a:rPr lang="en-US" dirty="0"/>
              <a:t>Any Questions?</a:t>
            </a:r>
          </a:p>
        </p:txBody>
      </p:sp>
    </p:spTree>
    <p:extLst>
      <p:ext uri="{BB962C8B-B14F-4D97-AF65-F5344CB8AC3E}">
        <p14:creationId xmlns:p14="http://schemas.microsoft.com/office/powerpoint/2010/main" val="3775903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1410"/>
            <a:ext cx="10904538" cy="1135063"/>
          </a:xfrm>
        </p:spPr>
        <p:txBody>
          <a:bodyPr vert="horz" lIns="91440" tIns="45720" rIns="91440" bIns="45720" rtlCol="0" anchor="ctr">
            <a:normAutofit/>
          </a:bodyPr>
          <a:lstStyle/>
          <a:p>
            <a:r>
              <a:rPr lang="en-GB" sz="4800" dirty="0"/>
              <a:t>Equations</a:t>
            </a:r>
            <a:r>
              <a:rPr lang="en-GB" sz="5400" dirty="0"/>
              <a:t>: Transport</a:t>
            </a:r>
          </a:p>
        </p:txBody>
      </p:sp>
      <p:sp>
        <p:nvSpPr>
          <p:cNvPr id="30" name="Rectangle 3">
            <a:extLst>
              <a:ext uri="{FF2B5EF4-FFF2-40B4-BE49-F238E27FC236}">
                <a16:creationId xmlns:a16="http://schemas.microsoft.com/office/drawing/2014/main" id="{2D4D78ED-1092-4A7A-8829-120A3CE67E2A}"/>
              </a:ext>
            </a:extLst>
          </p:cNvPr>
          <p:cNvSpPr>
            <a:spLocks noGrp="1" noChangeArrowheads="1"/>
          </p:cNvSpPr>
          <p:nvPr>
            <p:ph idx="4294967295"/>
          </p:nvPr>
        </p:nvSpPr>
        <p:spPr>
          <a:xfrm>
            <a:off x="876000" y="4787572"/>
            <a:ext cx="10440000" cy="1225550"/>
          </a:xfrm>
        </p:spPr>
        <p:txBody>
          <a:bodyPr>
            <a:normAutofit/>
          </a:bodyPr>
          <a:lstStyle/>
          <a:p>
            <a:pPr marL="342900" indent="-342900"/>
            <a:r>
              <a:rPr lang="en-GB" dirty="0">
                <a:cs typeface="Times New Roman" pitchFamily="18" charset="0"/>
              </a:rPr>
              <a:t>Freight transport activity, 𝑇𝐾𝐹𝑇, is calculated as a function of the GDP of the economic sector producing the goods that need to be transported.</a:t>
            </a:r>
            <a:endParaRPr lang="es-419" sz="1800" dirty="0">
              <a:cs typeface="Times New Roman" pitchFamily="18" charset="0"/>
            </a:endParaRPr>
          </a:p>
        </p:txBody>
      </p:sp>
      <p:sp>
        <p:nvSpPr>
          <p:cNvPr id="8" name="TextBox 7">
            <a:extLst>
              <a:ext uri="{FF2B5EF4-FFF2-40B4-BE49-F238E27FC236}">
                <a16:creationId xmlns:a16="http://schemas.microsoft.com/office/drawing/2014/main" id="{3418DA69-53FD-4924-A774-730529D36E27}"/>
              </a:ext>
            </a:extLst>
          </p:cNvPr>
          <p:cNvSpPr txBox="1"/>
          <p:nvPr/>
        </p:nvSpPr>
        <p:spPr>
          <a:xfrm>
            <a:off x="0" y="1134349"/>
            <a:ext cx="1620957" cy="646331"/>
          </a:xfrm>
          <a:prstGeom prst="rect">
            <a:avLst/>
          </a:prstGeom>
          <a:noFill/>
        </p:spPr>
        <p:txBody>
          <a:bodyPr wrap="none" rtlCol="0">
            <a:spAutoFit/>
          </a:bodyPr>
          <a:lstStyle/>
          <a:p>
            <a:r>
              <a:rPr lang="en-GB" sz="3600" dirty="0">
                <a:solidFill>
                  <a:srgbClr val="00B0F0"/>
                </a:solidFill>
              </a:rPr>
              <a:t>Freight</a:t>
            </a:r>
            <a:endParaRPr lang="en-GB" sz="3600" i="1" dirty="0">
              <a:solidFill>
                <a:srgbClr val="00B0F0"/>
              </a:solidFill>
            </a:endParaRPr>
          </a:p>
        </p:txBody>
      </p:sp>
      <p:grpSp>
        <p:nvGrpSpPr>
          <p:cNvPr id="9" name="Group 8">
            <a:extLst>
              <a:ext uri="{FF2B5EF4-FFF2-40B4-BE49-F238E27FC236}">
                <a16:creationId xmlns:a16="http://schemas.microsoft.com/office/drawing/2014/main" id="{B95660D4-5D85-4A66-89C1-5B35143E0BEA}"/>
              </a:ext>
            </a:extLst>
          </p:cNvPr>
          <p:cNvGrpSpPr/>
          <p:nvPr/>
        </p:nvGrpSpPr>
        <p:grpSpPr>
          <a:xfrm>
            <a:off x="161266" y="2865155"/>
            <a:ext cx="848309" cy="1093307"/>
            <a:chOff x="208815" y="3213306"/>
            <a:chExt cx="848309" cy="1093307"/>
          </a:xfrm>
        </p:grpSpPr>
        <p:sp>
          <p:nvSpPr>
            <p:cNvPr id="11" name="TextBox 10">
              <a:extLst>
                <a:ext uri="{FF2B5EF4-FFF2-40B4-BE49-F238E27FC236}">
                  <a16:creationId xmlns:a16="http://schemas.microsoft.com/office/drawing/2014/main" id="{61776A37-294C-4388-BA3F-D4230AA1F167}"/>
                </a:ext>
              </a:extLst>
            </p:cNvPr>
            <p:cNvSpPr txBox="1"/>
            <p:nvPr/>
          </p:nvSpPr>
          <p:spPr>
            <a:xfrm>
              <a:off x="208815" y="3783393"/>
              <a:ext cx="848309" cy="523220"/>
            </a:xfrm>
            <a:prstGeom prst="rect">
              <a:avLst/>
            </a:prstGeom>
            <a:noFill/>
            <a:ln>
              <a:solidFill>
                <a:schemeClr val="bg1"/>
              </a:solidFill>
            </a:ln>
          </p:spPr>
          <p:txBody>
            <a:bodyPr wrap="none" rtlCol="0">
              <a:spAutoFit/>
            </a:bodyPr>
            <a:lstStyle/>
            <a:p>
              <a:r>
                <a:rPr lang="en-GB" sz="1400" i="1" dirty="0">
                  <a:solidFill>
                    <a:schemeClr val="tx1"/>
                  </a:solidFill>
                </a:rPr>
                <a:t>Activity,</a:t>
              </a:r>
              <a:br>
                <a:rPr lang="en-GB" sz="1400" i="1" dirty="0">
                  <a:solidFill>
                    <a:schemeClr val="tx1"/>
                  </a:solidFill>
                </a:rPr>
              </a:br>
              <a:r>
                <a:rPr lang="en-GB" sz="1400" i="1" dirty="0">
                  <a:solidFill>
                    <a:schemeClr val="tx1"/>
                  </a:solidFill>
                </a:rPr>
                <a:t>10</a:t>
              </a:r>
              <a:r>
                <a:rPr lang="en-GB" sz="1400" i="1" baseline="30000" dirty="0">
                  <a:solidFill>
                    <a:schemeClr val="tx1"/>
                  </a:solidFill>
                </a:rPr>
                <a:t>9</a:t>
              </a:r>
              <a:r>
                <a:rPr lang="en-GB" sz="1400" i="1" dirty="0">
                  <a:solidFill>
                    <a:schemeClr val="tx1"/>
                  </a:solidFill>
                </a:rPr>
                <a:t> t-km</a:t>
              </a:r>
            </a:p>
          </p:txBody>
        </p:sp>
        <p:cxnSp>
          <p:nvCxnSpPr>
            <p:cNvPr id="13" name="Straight Arrow Connector 12">
              <a:extLst>
                <a:ext uri="{FF2B5EF4-FFF2-40B4-BE49-F238E27FC236}">
                  <a16:creationId xmlns:a16="http://schemas.microsoft.com/office/drawing/2014/main" id="{AC6C6180-E76D-4B65-894D-848FC0890AAE}"/>
                </a:ext>
              </a:extLst>
            </p:cNvPr>
            <p:cNvCxnSpPr/>
            <p:nvPr/>
          </p:nvCxnSpPr>
          <p:spPr bwMode="auto">
            <a:xfrm flipV="1">
              <a:off x="775462" y="3213306"/>
              <a:ext cx="0" cy="555728"/>
            </a:xfrm>
            <a:prstGeom prst="straightConnector1">
              <a:avLst/>
            </a:prstGeom>
            <a:solidFill>
              <a:srgbClr val="FF6600"/>
            </a:solidFill>
            <a:ln w="158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 name="Group 14">
            <a:extLst>
              <a:ext uri="{FF2B5EF4-FFF2-40B4-BE49-F238E27FC236}">
                <a16:creationId xmlns:a16="http://schemas.microsoft.com/office/drawing/2014/main" id="{DBB6AEEC-85E6-4A74-B486-1F87E70913AC}"/>
              </a:ext>
            </a:extLst>
          </p:cNvPr>
          <p:cNvGrpSpPr/>
          <p:nvPr/>
        </p:nvGrpSpPr>
        <p:grpSpPr>
          <a:xfrm>
            <a:off x="1311789" y="2860874"/>
            <a:ext cx="1914306" cy="1228705"/>
            <a:chOff x="-190442" y="3665838"/>
            <a:chExt cx="1914306" cy="1159543"/>
          </a:xfrm>
        </p:grpSpPr>
        <p:sp>
          <p:nvSpPr>
            <p:cNvPr id="17" name="TextBox 16">
              <a:extLst>
                <a:ext uri="{FF2B5EF4-FFF2-40B4-BE49-F238E27FC236}">
                  <a16:creationId xmlns:a16="http://schemas.microsoft.com/office/drawing/2014/main" id="{F083E6F2-E626-4F0F-AC87-7D91ED4EF11D}"/>
                </a:ext>
              </a:extLst>
            </p:cNvPr>
            <p:cNvSpPr txBox="1"/>
            <p:nvPr/>
          </p:nvSpPr>
          <p:spPr>
            <a:xfrm>
              <a:off x="-190442" y="4128295"/>
              <a:ext cx="1914306" cy="697086"/>
            </a:xfrm>
            <a:prstGeom prst="rect">
              <a:avLst/>
            </a:prstGeom>
            <a:noFill/>
            <a:ln>
              <a:solidFill>
                <a:schemeClr val="bg1"/>
              </a:solidFill>
            </a:ln>
          </p:spPr>
          <p:txBody>
            <a:bodyPr wrap="none" rtlCol="0">
              <a:spAutoFit/>
            </a:bodyPr>
            <a:lstStyle/>
            <a:p>
              <a:pPr algn="ctr"/>
              <a:r>
                <a:rPr lang="en-GB" sz="1400" i="1" dirty="0">
                  <a:solidFill>
                    <a:schemeClr val="tx1"/>
                  </a:solidFill>
                </a:rPr>
                <a:t>Intercept of the curve,</a:t>
              </a:r>
              <a:br>
                <a:rPr lang="en-GB" sz="1400" i="1" dirty="0">
                  <a:solidFill>
                    <a:schemeClr val="tx1"/>
                  </a:solidFill>
                </a:rPr>
              </a:br>
              <a:r>
                <a:rPr lang="en-GB" sz="1400" i="1" dirty="0">
                  <a:solidFill>
                    <a:schemeClr val="tx1"/>
                  </a:solidFill>
                </a:rPr>
                <a:t>10</a:t>
              </a:r>
              <a:r>
                <a:rPr lang="en-GB" sz="1400" i="1" baseline="30000" dirty="0">
                  <a:solidFill>
                    <a:schemeClr val="tx1"/>
                  </a:solidFill>
                </a:rPr>
                <a:t>9</a:t>
              </a:r>
              <a:r>
                <a:rPr lang="en-GB" sz="1400" i="1" dirty="0">
                  <a:solidFill>
                    <a:schemeClr val="tx1"/>
                  </a:solidFill>
                </a:rPr>
                <a:t> t-km</a:t>
              </a:r>
            </a:p>
            <a:p>
              <a:pPr algn="ctr"/>
              <a:r>
                <a:rPr lang="en-GB" sz="1400" i="1" dirty="0">
                  <a:solidFill>
                    <a:schemeClr val="tx1"/>
                  </a:solidFill>
                </a:rPr>
                <a:t>(base value)</a:t>
              </a:r>
            </a:p>
          </p:txBody>
        </p:sp>
        <p:cxnSp>
          <p:nvCxnSpPr>
            <p:cNvPr id="19" name="Straight Arrow Connector 18">
              <a:extLst>
                <a:ext uri="{FF2B5EF4-FFF2-40B4-BE49-F238E27FC236}">
                  <a16:creationId xmlns:a16="http://schemas.microsoft.com/office/drawing/2014/main" id="{86BF60CC-83B2-43CB-BA2C-877F213E0405}"/>
                </a:ext>
              </a:extLst>
            </p:cNvPr>
            <p:cNvCxnSpPr>
              <a:stCxn id="17" idx="0"/>
            </p:cNvCxnSpPr>
            <p:nvPr/>
          </p:nvCxnSpPr>
          <p:spPr bwMode="auto">
            <a:xfrm flipV="1">
              <a:off x="766711" y="3665838"/>
              <a:ext cx="8751" cy="462457"/>
            </a:xfrm>
            <a:prstGeom prst="straightConnector1">
              <a:avLst/>
            </a:prstGeom>
            <a:solidFill>
              <a:srgbClr val="FF6600"/>
            </a:solidFill>
            <a:ln w="158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 name="Group 22">
            <a:extLst>
              <a:ext uri="{FF2B5EF4-FFF2-40B4-BE49-F238E27FC236}">
                <a16:creationId xmlns:a16="http://schemas.microsoft.com/office/drawing/2014/main" id="{9C21EC02-D540-4DBE-9691-88BEB4038854}"/>
              </a:ext>
            </a:extLst>
          </p:cNvPr>
          <p:cNvGrpSpPr/>
          <p:nvPr/>
        </p:nvGrpSpPr>
        <p:grpSpPr>
          <a:xfrm>
            <a:off x="4049131" y="2865155"/>
            <a:ext cx="2296590" cy="1382899"/>
            <a:chOff x="-405464" y="3350956"/>
            <a:chExt cx="2296590" cy="1382899"/>
          </a:xfrm>
        </p:grpSpPr>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1813EB1-BE9B-44DA-85DA-24C274D9DC42}"/>
                    </a:ext>
                  </a:extLst>
                </p:cNvPr>
                <p:cNvSpPr txBox="1"/>
                <p:nvPr/>
              </p:nvSpPr>
              <p:spPr>
                <a:xfrm>
                  <a:off x="-405464" y="4149080"/>
                  <a:ext cx="2296590" cy="584775"/>
                </a:xfrm>
                <a:prstGeom prst="rect">
                  <a:avLst/>
                </a:prstGeom>
                <a:noFill/>
                <a:ln>
                  <a:solidFill>
                    <a:schemeClr val="bg1"/>
                  </a:solidFill>
                </a:ln>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600" b="0" i="1" smtClean="0">
                            <a:solidFill>
                              <a:schemeClr val="tx1"/>
                            </a:solidFill>
                            <a:latin typeface="Cambria Math" panose="02040503050406030204" pitchFamily="18" charset="0"/>
                          </a:rPr>
                          <m:t>𝐺𝑟𝑎𝑑𝑖𝑒𝑛𝑡</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𝑜𝑓</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𝑡h𝑒</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𝑐𝑢𝑟𝑣𝑒</m:t>
                        </m:r>
                        <m:r>
                          <a:rPr lang="en-GB" sz="1600" b="0" i="1" smtClean="0">
                            <a:solidFill>
                              <a:schemeClr val="tx1"/>
                            </a:solidFill>
                            <a:latin typeface="Cambria Math" panose="02040503050406030204" pitchFamily="18" charset="0"/>
                          </a:rPr>
                          <m:t>,</m:t>
                        </m:r>
                      </m:oMath>
                    </m:oMathPara>
                  </a14:m>
                  <a:endParaRPr lang="en-GB" sz="1600" b="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600" i="1" smtClean="0">
                            <a:solidFill>
                              <a:schemeClr val="tx1"/>
                            </a:solidFill>
                            <a:latin typeface="Cambria Math" panose="02040503050406030204" pitchFamily="18" charset="0"/>
                          </a:rPr>
                          <m:t>(</m:t>
                        </m:r>
                        <m:r>
                          <a:rPr lang="en-GB" sz="1600" i="1" smtClean="0">
                            <a:solidFill>
                              <a:schemeClr val="tx1"/>
                            </a:solidFill>
                            <a:latin typeface="Cambria Math"/>
                          </a:rPr>
                          <m:t>𝑡</m:t>
                        </m:r>
                        <m:r>
                          <a:rPr lang="en-GB" sz="1600" b="0" i="1" smtClean="0">
                            <a:solidFill>
                              <a:schemeClr val="tx1"/>
                            </a:solidFill>
                            <a:latin typeface="Cambria Math" panose="02040503050406030204" pitchFamily="18" charset="0"/>
                          </a:rPr>
                          <m:t>−</m:t>
                        </m:r>
                        <m:r>
                          <a:rPr lang="en-GB" sz="1600" i="1" smtClean="0">
                            <a:solidFill>
                              <a:schemeClr val="tx1"/>
                            </a:solidFill>
                            <a:latin typeface="Cambria Math"/>
                          </a:rPr>
                          <m:t>𝑘𝑚</m:t>
                        </m:r>
                        <m:r>
                          <a:rPr lang="en-GB" sz="1600" i="1" smtClean="0">
                            <a:solidFill>
                              <a:schemeClr val="tx1"/>
                            </a:solidFill>
                            <a:latin typeface="Cambria Math" panose="02040503050406030204" pitchFamily="18" charset="0"/>
                          </a:rPr>
                          <m:t>)/(</m:t>
                        </m:r>
                        <m:r>
                          <a:rPr lang="en-GB" sz="1600" b="0" i="1" smtClean="0">
                            <a:solidFill>
                              <a:schemeClr val="tx1"/>
                            </a:solidFill>
                            <a:latin typeface="Cambria Math" panose="02040503050406030204" pitchFamily="18" charset="0"/>
                          </a:rPr>
                          <m:t>𝐺𝐷𝑃</m:t>
                        </m:r>
                        <m:r>
                          <a:rPr lang="en-GB" sz="1600" b="0" i="1" smtClean="0">
                            <a:solidFill>
                              <a:schemeClr val="tx1"/>
                            </a:solidFill>
                            <a:latin typeface="Cambria Math" panose="02040503050406030204" pitchFamily="18" charset="0"/>
                          </a:rPr>
                          <m:t> (</m:t>
                        </m:r>
                        <m:r>
                          <a:rPr lang="en-GB" sz="1600" i="1" smtClean="0">
                            <a:solidFill>
                              <a:schemeClr val="tx1"/>
                            </a:solidFill>
                            <a:latin typeface="Cambria Math"/>
                          </a:rPr>
                          <m:t>𝑖</m:t>
                        </m:r>
                        <m:r>
                          <a:rPr lang="en-GB" sz="1600" i="1" smtClean="0">
                            <a:solidFill>
                              <a:schemeClr val="tx1"/>
                            </a:solidFill>
                            <a:latin typeface="Cambria Math"/>
                          </a:rPr>
                          <m:t>))</m:t>
                        </m:r>
                      </m:oMath>
                    </m:oMathPara>
                  </a14:m>
                  <a:endParaRPr lang="en-GB" sz="1600" i="1" dirty="0">
                    <a:solidFill>
                      <a:schemeClr val="tx1"/>
                    </a:solidFill>
                  </a:endParaRPr>
                </a:p>
              </p:txBody>
            </p:sp>
          </mc:Choice>
          <mc:Fallback xmlns="">
            <p:sp>
              <p:nvSpPr>
                <p:cNvPr id="24" name="TextBox 23">
                  <a:extLst>
                    <a:ext uri="{FF2B5EF4-FFF2-40B4-BE49-F238E27FC236}">
                      <a16:creationId xmlns:a16="http://schemas.microsoft.com/office/drawing/2014/main" id="{E1813EB1-BE9B-44DA-85DA-24C274D9DC42}"/>
                    </a:ext>
                  </a:extLst>
                </p:cNvPr>
                <p:cNvSpPr txBox="1">
                  <a:spLocks noRot="1" noChangeAspect="1" noMove="1" noResize="1" noEditPoints="1" noAdjustHandles="1" noChangeArrowheads="1" noChangeShapeType="1" noTextEdit="1"/>
                </p:cNvSpPr>
                <p:nvPr/>
              </p:nvSpPr>
              <p:spPr>
                <a:xfrm>
                  <a:off x="-405464" y="4149080"/>
                  <a:ext cx="2296590" cy="584775"/>
                </a:xfrm>
                <a:prstGeom prst="rect">
                  <a:avLst/>
                </a:prstGeom>
                <a:blipFill>
                  <a:blip r:embed="rId3"/>
                  <a:stretch>
                    <a:fillRect b="-5102"/>
                  </a:stretch>
                </a:blipFill>
                <a:ln>
                  <a:solidFill>
                    <a:schemeClr val="bg1"/>
                  </a:solidFill>
                </a:ln>
              </p:spPr>
              <p:txBody>
                <a:bodyPr/>
                <a:lstStyle/>
                <a:p>
                  <a:r>
                    <a:rPr lang="en-GB">
                      <a:noFill/>
                    </a:rPr>
                    <a:t> </a:t>
                  </a:r>
                </a:p>
              </p:txBody>
            </p:sp>
          </mc:Fallback>
        </mc:AlternateContent>
        <p:cxnSp>
          <p:nvCxnSpPr>
            <p:cNvPr id="25" name="Straight Arrow Connector 24">
              <a:extLst>
                <a:ext uri="{FF2B5EF4-FFF2-40B4-BE49-F238E27FC236}">
                  <a16:creationId xmlns:a16="http://schemas.microsoft.com/office/drawing/2014/main" id="{6C7EB509-084D-47F3-8252-09F99CB03BAE}"/>
                </a:ext>
              </a:extLst>
            </p:cNvPr>
            <p:cNvCxnSpPr/>
            <p:nvPr/>
          </p:nvCxnSpPr>
          <p:spPr bwMode="auto">
            <a:xfrm flipV="1">
              <a:off x="775462" y="3350956"/>
              <a:ext cx="0" cy="822838"/>
            </a:xfrm>
            <a:prstGeom prst="straightConnector1">
              <a:avLst/>
            </a:prstGeom>
            <a:solidFill>
              <a:srgbClr val="FF6600"/>
            </a:solidFill>
            <a:ln w="158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 name="Group 25">
            <a:extLst>
              <a:ext uri="{FF2B5EF4-FFF2-40B4-BE49-F238E27FC236}">
                <a16:creationId xmlns:a16="http://schemas.microsoft.com/office/drawing/2014/main" id="{48825AE9-6EBB-45D6-AD4B-CD8B7DE83AB0}"/>
              </a:ext>
            </a:extLst>
          </p:cNvPr>
          <p:cNvGrpSpPr/>
          <p:nvPr/>
        </p:nvGrpSpPr>
        <p:grpSpPr>
          <a:xfrm>
            <a:off x="6532857" y="3032928"/>
            <a:ext cx="1518365" cy="630351"/>
            <a:chOff x="-69292" y="3587407"/>
            <a:chExt cx="1518365" cy="630351"/>
          </a:xfrm>
        </p:grpSpPr>
        <p:sp>
          <p:nvSpPr>
            <p:cNvPr id="27" name="TextBox 26">
              <a:extLst>
                <a:ext uri="{FF2B5EF4-FFF2-40B4-BE49-F238E27FC236}">
                  <a16:creationId xmlns:a16="http://schemas.microsoft.com/office/drawing/2014/main" id="{09D66073-6C99-4382-A4C9-9B0B6F531FB4}"/>
                </a:ext>
              </a:extLst>
            </p:cNvPr>
            <p:cNvSpPr txBox="1"/>
            <p:nvPr/>
          </p:nvSpPr>
          <p:spPr>
            <a:xfrm>
              <a:off x="-69292" y="3909981"/>
              <a:ext cx="1518365" cy="307777"/>
            </a:xfrm>
            <a:prstGeom prst="rect">
              <a:avLst/>
            </a:prstGeom>
            <a:noFill/>
            <a:ln>
              <a:solidFill>
                <a:schemeClr val="bg1"/>
              </a:solidFill>
            </a:ln>
          </p:spPr>
          <p:txBody>
            <a:bodyPr wrap="none" rtlCol="0">
              <a:spAutoFit/>
            </a:bodyPr>
            <a:lstStyle/>
            <a:p>
              <a:pPr algn="ctr"/>
              <a:r>
                <a:rPr lang="en-GB" sz="1400" i="1" dirty="0">
                  <a:solidFill>
                    <a:schemeClr val="tx1"/>
                  </a:solidFill>
                </a:rPr>
                <a:t>GDP of sector (i)</a:t>
              </a:r>
            </a:p>
          </p:txBody>
        </p:sp>
        <p:cxnSp>
          <p:nvCxnSpPr>
            <p:cNvPr id="28" name="Straight Arrow Connector 27">
              <a:extLst>
                <a:ext uri="{FF2B5EF4-FFF2-40B4-BE49-F238E27FC236}">
                  <a16:creationId xmlns:a16="http://schemas.microsoft.com/office/drawing/2014/main" id="{D579E243-4391-4D00-8177-099ECC0BD8A4}"/>
                </a:ext>
              </a:extLst>
            </p:cNvPr>
            <p:cNvCxnSpPr/>
            <p:nvPr/>
          </p:nvCxnSpPr>
          <p:spPr bwMode="auto">
            <a:xfrm flipV="1">
              <a:off x="357500" y="3587407"/>
              <a:ext cx="0" cy="320845"/>
            </a:xfrm>
            <a:prstGeom prst="straightConnector1">
              <a:avLst/>
            </a:prstGeom>
            <a:solidFill>
              <a:srgbClr val="FF6600"/>
            </a:solidFill>
            <a:ln w="158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8FF168CD-7D4B-4F2B-8C2C-661E9B2DD2D3}"/>
                  </a:ext>
                </a:extLst>
              </p:cNvPr>
              <p:cNvSpPr/>
              <p:nvPr/>
            </p:nvSpPr>
            <p:spPr>
              <a:xfrm>
                <a:off x="161266" y="2111025"/>
                <a:ext cx="7670801" cy="1138389"/>
              </a:xfrm>
              <a:prstGeom prst="rect">
                <a:avLst/>
              </a:prstGeom>
              <a:ln>
                <a:solidFill>
                  <a:schemeClr val="bg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s-419" sz="2800" b="1" i="1" smtClean="0">
                          <a:solidFill>
                            <a:schemeClr val="tx1"/>
                          </a:solidFill>
                          <a:latin typeface="Cambria Math"/>
                          <a:cs typeface="Times New Roman" pitchFamily="18" charset="0"/>
                        </a:rPr>
                        <m:t>𝑻𝑲𝑭𝑻</m:t>
                      </m:r>
                      <m:r>
                        <a:rPr lang="es-419" sz="2800" b="1" i="1" smtClean="0">
                          <a:solidFill>
                            <a:schemeClr val="tx1"/>
                          </a:solidFill>
                          <a:latin typeface="Cambria Math"/>
                          <a:cs typeface="Times New Roman" pitchFamily="18" charset="0"/>
                        </a:rPr>
                        <m:t>=</m:t>
                      </m:r>
                      <m:r>
                        <a:rPr lang="es-419" sz="2800" b="1" i="1" smtClean="0">
                          <a:solidFill>
                            <a:schemeClr val="tx1"/>
                          </a:solidFill>
                          <a:latin typeface="Cambria Math"/>
                          <a:cs typeface="Times New Roman" pitchFamily="18" charset="0"/>
                        </a:rPr>
                        <m:t>𝑪𝑲𝑭𝑻</m:t>
                      </m:r>
                      <m:r>
                        <a:rPr lang="es-419" sz="2800" b="1" i="1" smtClean="0">
                          <a:solidFill>
                            <a:schemeClr val="tx1"/>
                          </a:solidFill>
                          <a:latin typeface="Cambria Math"/>
                          <a:cs typeface="Times New Roman" pitchFamily="18" charset="0"/>
                        </a:rPr>
                        <m:t>+</m:t>
                      </m:r>
                      <m:nary>
                        <m:naryPr>
                          <m:chr m:val="∑"/>
                          <m:supHide m:val="on"/>
                          <m:ctrlPr>
                            <a:rPr lang="es-419" sz="2800" b="1" i="1">
                              <a:solidFill>
                                <a:schemeClr val="tx1"/>
                              </a:solidFill>
                              <a:latin typeface="Cambria Math" panose="02040503050406030204" pitchFamily="18" charset="0"/>
                              <a:cs typeface="Times New Roman" pitchFamily="18" charset="0"/>
                            </a:rPr>
                          </m:ctrlPr>
                        </m:naryPr>
                        <m:sub>
                          <m:r>
                            <m:rPr>
                              <m:brk m:alnAt="7"/>
                            </m:rPr>
                            <a:rPr lang="es-419" sz="2800" b="1" i="1">
                              <a:solidFill>
                                <a:schemeClr val="tx1"/>
                              </a:solidFill>
                              <a:latin typeface="Cambria Math"/>
                              <a:cs typeface="Times New Roman" pitchFamily="18" charset="0"/>
                            </a:rPr>
                            <m:t>𝒊</m:t>
                          </m:r>
                          <m:r>
                            <a:rPr lang="es-419" sz="2800" b="1" i="1">
                              <a:solidFill>
                                <a:schemeClr val="tx1"/>
                              </a:solidFill>
                              <a:latin typeface="Cambria Math"/>
                              <a:cs typeface="Times New Roman" pitchFamily="18" charset="0"/>
                            </a:rPr>
                            <m:t>=</m:t>
                          </m:r>
                          <m:r>
                            <a:rPr lang="es-419" sz="2800" b="1" i="1">
                              <a:solidFill>
                                <a:schemeClr val="tx1"/>
                              </a:solidFill>
                              <a:latin typeface="Cambria Math"/>
                              <a:cs typeface="Times New Roman" pitchFamily="18" charset="0"/>
                            </a:rPr>
                            <m:t>𝑬𝒄𝒐𝒏</m:t>
                          </m:r>
                          <m:r>
                            <m:rPr>
                              <m:brk m:alnAt="7"/>
                            </m:rPr>
                            <a:rPr lang="es-419" sz="2800" b="1" i="1">
                              <a:solidFill>
                                <a:schemeClr val="tx1"/>
                              </a:solidFill>
                              <a:latin typeface="Cambria Math"/>
                              <a:cs typeface="Times New Roman" pitchFamily="18" charset="0"/>
                            </a:rPr>
                            <m:t> </m:t>
                          </m:r>
                          <m:r>
                            <a:rPr lang="es-419" sz="2800" b="1" i="1">
                              <a:solidFill>
                                <a:schemeClr val="tx1"/>
                              </a:solidFill>
                              <a:latin typeface="Cambria Math"/>
                              <a:cs typeface="Times New Roman" pitchFamily="18" charset="0"/>
                            </a:rPr>
                            <m:t>𝑺𝒆𝒄𝒕</m:t>
                          </m:r>
                          <m:r>
                            <m:rPr>
                              <m:brk m:alnAt="7"/>
                            </m:rPr>
                            <a:rPr lang="es-419" sz="2800" b="1" i="1">
                              <a:solidFill>
                                <a:schemeClr val="tx1"/>
                              </a:solidFill>
                              <a:latin typeface="Cambria Math"/>
                              <a:cs typeface="Times New Roman" pitchFamily="18" charset="0"/>
                            </a:rPr>
                            <m:t> </m:t>
                          </m:r>
                        </m:sub>
                        <m:sup/>
                        <m:e>
                          <m:r>
                            <a:rPr lang="es-419" sz="2800" b="1" i="1" smtClean="0">
                              <a:solidFill>
                                <a:schemeClr val="tx1"/>
                              </a:solidFill>
                              <a:latin typeface="Cambria Math"/>
                              <a:cs typeface="Times New Roman" pitchFamily="18" charset="0"/>
                            </a:rPr>
                            <m:t>𝑪𝑻𝑲𝑭𝑻</m:t>
                          </m:r>
                          <m:r>
                            <a:rPr lang="es-419" sz="2800" b="1" i="1" smtClean="0">
                              <a:solidFill>
                                <a:schemeClr val="tx1"/>
                              </a:solidFill>
                              <a:latin typeface="Cambria Math"/>
                              <a:cs typeface="Times New Roman" pitchFamily="18" charset="0"/>
                            </a:rPr>
                            <m:t>(</m:t>
                          </m:r>
                          <m:r>
                            <a:rPr lang="es-419" sz="2800" b="1" i="1" smtClean="0">
                              <a:solidFill>
                                <a:schemeClr val="tx1"/>
                              </a:solidFill>
                              <a:latin typeface="Cambria Math"/>
                              <a:cs typeface="Times New Roman" pitchFamily="18" charset="0"/>
                            </a:rPr>
                            <m:t>𝒊</m:t>
                          </m:r>
                          <m:r>
                            <a:rPr lang="es-419" sz="2800" b="1" i="1" smtClean="0">
                              <a:solidFill>
                                <a:schemeClr val="tx1"/>
                              </a:solidFill>
                              <a:latin typeface="Cambria Math"/>
                              <a:cs typeface="Times New Roman" pitchFamily="18" charset="0"/>
                            </a:rPr>
                            <m:t>)∗</m:t>
                          </m:r>
                          <m:r>
                            <a:rPr lang="es-419" sz="2800" b="1" i="1" smtClean="0">
                              <a:solidFill>
                                <a:schemeClr val="tx1"/>
                              </a:solidFill>
                              <a:latin typeface="Cambria Math"/>
                              <a:cs typeface="Times New Roman" pitchFamily="18" charset="0"/>
                            </a:rPr>
                            <m:t>𝑽𝑨</m:t>
                          </m:r>
                          <m:r>
                            <a:rPr lang="es-419" sz="2800" b="1" i="1" smtClean="0">
                              <a:solidFill>
                                <a:schemeClr val="tx1"/>
                              </a:solidFill>
                              <a:latin typeface="Cambria Math"/>
                              <a:cs typeface="Times New Roman" pitchFamily="18" charset="0"/>
                            </a:rPr>
                            <m:t>(</m:t>
                          </m:r>
                          <m:r>
                            <a:rPr lang="es-419" sz="2800" b="1" i="1" smtClean="0">
                              <a:solidFill>
                                <a:schemeClr val="tx1"/>
                              </a:solidFill>
                              <a:latin typeface="Cambria Math"/>
                              <a:cs typeface="Times New Roman" pitchFamily="18" charset="0"/>
                            </a:rPr>
                            <m:t>𝒊</m:t>
                          </m:r>
                          <m:r>
                            <a:rPr lang="es-419" sz="2800" b="1" i="1" smtClean="0">
                              <a:solidFill>
                                <a:schemeClr val="tx1"/>
                              </a:solidFill>
                              <a:latin typeface="Cambria Math"/>
                              <a:cs typeface="Times New Roman" pitchFamily="18" charset="0"/>
                            </a:rPr>
                            <m:t>)</m:t>
                          </m:r>
                        </m:e>
                      </m:nary>
                    </m:oMath>
                  </m:oMathPara>
                </a14:m>
                <a:endParaRPr lang="es-419" sz="2800" b="1" dirty="0">
                  <a:solidFill>
                    <a:schemeClr val="tx1"/>
                  </a:solidFill>
                </a:endParaRPr>
              </a:p>
            </p:txBody>
          </p:sp>
        </mc:Choice>
        <mc:Fallback xmlns="">
          <p:sp>
            <p:nvSpPr>
              <p:cNvPr id="29" name="Rectangle 28">
                <a:extLst>
                  <a:ext uri="{FF2B5EF4-FFF2-40B4-BE49-F238E27FC236}">
                    <a16:creationId xmlns:a16="http://schemas.microsoft.com/office/drawing/2014/main" id="{8FF168CD-7D4B-4F2B-8C2C-661E9B2DD2D3}"/>
                  </a:ext>
                </a:extLst>
              </p:cNvPr>
              <p:cNvSpPr>
                <a:spLocks noRot="1" noChangeAspect="1" noMove="1" noResize="1" noEditPoints="1" noAdjustHandles="1" noChangeArrowheads="1" noChangeShapeType="1" noTextEdit="1"/>
              </p:cNvSpPr>
              <p:nvPr/>
            </p:nvSpPr>
            <p:spPr>
              <a:xfrm>
                <a:off x="161266" y="2111025"/>
                <a:ext cx="7670801" cy="1138389"/>
              </a:xfrm>
              <a:prstGeom prst="rect">
                <a:avLst/>
              </a:prstGeom>
              <a:blipFill>
                <a:blip r:embed="rId4"/>
                <a:stretch>
                  <a:fillRect/>
                </a:stretch>
              </a:blipFill>
              <a:ln>
                <a:solidFill>
                  <a:schemeClr val="bg1"/>
                </a:solidFill>
              </a:ln>
            </p:spPr>
            <p:txBody>
              <a:bodyPr/>
              <a:lstStyle/>
              <a:p>
                <a:r>
                  <a:rPr lang="en-GB">
                    <a:noFill/>
                  </a:rPr>
                  <a:t> </a:t>
                </a:r>
              </a:p>
            </p:txBody>
          </p:sp>
        </mc:Fallback>
      </mc:AlternateContent>
      <p:graphicFrame>
        <p:nvGraphicFramePr>
          <p:cNvPr id="31" name="Chart 30">
            <a:extLst>
              <a:ext uri="{FF2B5EF4-FFF2-40B4-BE49-F238E27FC236}">
                <a16:creationId xmlns:a16="http://schemas.microsoft.com/office/drawing/2014/main" id="{669F52D7-9F7B-4ABE-84F5-299C265C7957}"/>
              </a:ext>
            </a:extLst>
          </p:cNvPr>
          <p:cNvGraphicFramePr>
            <a:graphicFrameLocks/>
          </p:cNvGraphicFramePr>
          <p:nvPr/>
        </p:nvGraphicFramePr>
        <p:xfrm>
          <a:off x="8024199" y="1266935"/>
          <a:ext cx="3946211" cy="18389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504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1583"/>
            <a:ext cx="10904538" cy="1135063"/>
          </a:xfrm>
        </p:spPr>
        <p:txBody>
          <a:bodyPr vert="horz" lIns="91440" tIns="45720" rIns="91440" bIns="45720" rtlCol="0" anchor="ctr">
            <a:normAutofit/>
          </a:bodyPr>
          <a:lstStyle/>
          <a:p>
            <a:r>
              <a:rPr lang="en-GB" sz="4800" b="1" dirty="0"/>
              <a:t>Equations</a:t>
            </a:r>
            <a:r>
              <a:rPr lang="en-GB" sz="5400" b="1" dirty="0"/>
              <a:t>: Transport</a:t>
            </a:r>
          </a:p>
        </p:txBody>
      </p:sp>
      <p:sp>
        <p:nvSpPr>
          <p:cNvPr id="17" name="Rectangle 3">
            <a:extLst>
              <a:ext uri="{FF2B5EF4-FFF2-40B4-BE49-F238E27FC236}">
                <a16:creationId xmlns:a16="http://schemas.microsoft.com/office/drawing/2014/main" id="{6388F73B-F8CD-4472-BEC3-E54E47321233}"/>
              </a:ext>
            </a:extLst>
          </p:cNvPr>
          <p:cNvSpPr>
            <a:spLocks noGrp="1" noChangeArrowheads="1"/>
          </p:cNvSpPr>
          <p:nvPr>
            <p:ph idx="4294967295"/>
          </p:nvPr>
        </p:nvSpPr>
        <p:spPr>
          <a:xfrm>
            <a:off x="876000" y="4539690"/>
            <a:ext cx="10440000" cy="1683897"/>
          </a:xfrm>
        </p:spPr>
        <p:txBody>
          <a:bodyPr>
            <a:noAutofit/>
          </a:bodyPr>
          <a:lstStyle/>
          <a:p>
            <a:pPr lvl="1"/>
            <a:r>
              <a:rPr lang="en-GB" sz="2400" dirty="0">
                <a:cs typeface="Times New Roman" pitchFamily="18" charset="0"/>
              </a:rPr>
              <a:t>Transportation of people living in cities with public transport system </a:t>
            </a:r>
          </a:p>
          <a:p>
            <a:pPr lvl="1"/>
            <a:r>
              <a:rPr lang="en-GB" sz="2400" dirty="0">
                <a:cs typeface="Times New Roman" pitchFamily="18" charset="0"/>
              </a:rPr>
              <a:t>Public transport system may exist in the base year or in the future.</a:t>
            </a:r>
          </a:p>
          <a:p>
            <a:pPr lvl="1"/>
            <a:r>
              <a:rPr lang="en-GB" sz="2400" dirty="0">
                <a:cs typeface="Times New Roman" pitchFamily="18" charset="0"/>
              </a:rPr>
              <a:t>Distance travelled represents normal daily routines (transport to/from work).</a:t>
            </a:r>
          </a:p>
        </p:txBody>
      </p:sp>
      <p:sp>
        <p:nvSpPr>
          <p:cNvPr id="8" name="TextBox 7">
            <a:extLst>
              <a:ext uri="{FF2B5EF4-FFF2-40B4-BE49-F238E27FC236}">
                <a16:creationId xmlns:a16="http://schemas.microsoft.com/office/drawing/2014/main" id="{D12E3B99-B0B7-4C15-9BF3-5E57F46C1BE2}"/>
              </a:ext>
            </a:extLst>
          </p:cNvPr>
          <p:cNvSpPr txBox="1"/>
          <p:nvPr/>
        </p:nvSpPr>
        <p:spPr>
          <a:xfrm>
            <a:off x="0" y="1138434"/>
            <a:ext cx="4006225" cy="646331"/>
          </a:xfrm>
          <a:prstGeom prst="rect">
            <a:avLst/>
          </a:prstGeom>
          <a:noFill/>
        </p:spPr>
        <p:txBody>
          <a:bodyPr wrap="none" rtlCol="0">
            <a:spAutoFit/>
          </a:bodyPr>
          <a:lstStyle/>
          <a:p>
            <a:r>
              <a:rPr lang="en-GB" sz="3600" dirty="0">
                <a:solidFill>
                  <a:srgbClr val="00B0F0"/>
                </a:solidFill>
              </a:rPr>
              <a:t>Urban Passengers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5348298-13F4-4296-AF5C-CEBF2D942CC5}"/>
                  </a:ext>
                </a:extLst>
              </p:cNvPr>
              <p:cNvSpPr txBox="1"/>
              <p:nvPr/>
            </p:nvSpPr>
            <p:spPr>
              <a:xfrm>
                <a:off x="2852560" y="2492394"/>
                <a:ext cx="5571590" cy="9017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419" sz="2800" b="1" i="1" smtClean="0">
                          <a:solidFill>
                            <a:schemeClr val="tx1"/>
                          </a:solidFill>
                          <a:latin typeface="Cambria Math"/>
                        </a:rPr>
                        <m:t>𝑷𝑲𝑼</m:t>
                      </m:r>
                      <m:r>
                        <a:rPr lang="es-419" sz="2800" b="1" i="1" smtClean="0">
                          <a:solidFill>
                            <a:schemeClr val="tx1"/>
                          </a:solidFill>
                          <a:latin typeface="Cambria Math"/>
                        </a:rPr>
                        <m:t>   =    </m:t>
                      </m:r>
                      <m:r>
                        <a:rPr lang="es-419" sz="2800" b="1" i="1" smtClean="0">
                          <a:solidFill>
                            <a:schemeClr val="tx1"/>
                          </a:solidFill>
                          <a:latin typeface="Cambria Math"/>
                        </a:rPr>
                        <m:t>𝑫𝑼</m:t>
                      </m:r>
                      <m:r>
                        <a:rPr lang="es-419" sz="2800" b="1" i="1" smtClean="0">
                          <a:solidFill>
                            <a:schemeClr val="tx1"/>
                          </a:solidFill>
                          <a:latin typeface="Cambria Math"/>
                        </a:rPr>
                        <m:t>  ∗ </m:t>
                      </m:r>
                      <m:r>
                        <a:rPr lang="es-419" sz="2800" b="1" i="1" smtClean="0">
                          <a:solidFill>
                            <a:schemeClr val="tx1"/>
                          </a:solidFill>
                          <a:latin typeface="Cambria Math"/>
                        </a:rPr>
                        <m:t>𝟑𝟔𝟓</m:t>
                      </m:r>
                      <m:r>
                        <a:rPr lang="es-419" sz="2800" b="1" i="1" smtClean="0">
                          <a:solidFill>
                            <a:schemeClr val="tx1"/>
                          </a:solidFill>
                          <a:latin typeface="Cambria Math"/>
                        </a:rPr>
                        <m:t>  ∗    </m:t>
                      </m:r>
                      <m:f>
                        <m:fPr>
                          <m:ctrlPr>
                            <a:rPr lang="es-419" sz="2800" b="1" i="1" smtClean="0">
                              <a:solidFill>
                                <a:schemeClr val="tx1"/>
                              </a:solidFill>
                              <a:latin typeface="Cambria Math" panose="02040503050406030204" pitchFamily="18" charset="0"/>
                            </a:rPr>
                          </m:ctrlPr>
                        </m:fPr>
                        <m:num>
                          <m:r>
                            <a:rPr lang="es-419" sz="2800" b="1" i="1" smtClean="0">
                              <a:solidFill>
                                <a:schemeClr val="tx1"/>
                              </a:solidFill>
                              <a:latin typeface="Cambria Math"/>
                            </a:rPr>
                            <m:t>𝑷𝑶𝑳𝑪</m:t>
                          </m:r>
                        </m:num>
                        <m:den>
                          <m:r>
                            <a:rPr lang="es-419" sz="2800" b="1" i="1" smtClean="0">
                              <a:solidFill>
                                <a:schemeClr val="tx1"/>
                              </a:solidFill>
                              <a:latin typeface="Cambria Math"/>
                            </a:rPr>
                            <m:t>𝟏𝟎𝟎𝟎</m:t>
                          </m:r>
                        </m:den>
                      </m:f>
                    </m:oMath>
                  </m:oMathPara>
                </a14:m>
                <a:endParaRPr lang="es-419" sz="2800" b="1" dirty="0">
                  <a:solidFill>
                    <a:schemeClr val="tx1"/>
                  </a:solidFill>
                </a:endParaRPr>
              </a:p>
            </p:txBody>
          </p:sp>
        </mc:Choice>
        <mc:Fallback xmlns="">
          <p:sp>
            <p:nvSpPr>
              <p:cNvPr id="9" name="TextBox 8">
                <a:extLst>
                  <a:ext uri="{FF2B5EF4-FFF2-40B4-BE49-F238E27FC236}">
                    <a16:creationId xmlns:a16="http://schemas.microsoft.com/office/drawing/2014/main" id="{25348298-13F4-4296-AF5C-CEBF2D942CC5}"/>
                  </a:ext>
                </a:extLst>
              </p:cNvPr>
              <p:cNvSpPr txBox="1">
                <a:spLocks noRot="1" noChangeAspect="1" noMove="1" noResize="1" noEditPoints="1" noAdjustHandles="1" noChangeArrowheads="1" noChangeShapeType="1" noTextEdit="1"/>
              </p:cNvSpPr>
              <p:nvPr/>
            </p:nvSpPr>
            <p:spPr>
              <a:xfrm>
                <a:off x="2852560" y="2492394"/>
                <a:ext cx="5571590" cy="901785"/>
              </a:xfrm>
              <a:prstGeom prst="rect">
                <a:avLst/>
              </a:prstGeom>
              <a:blipFill>
                <a:blip r:embed="rId3"/>
                <a:stretch>
                  <a:fillRect/>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ED9936D8-A8DB-47AA-B74F-0EA301C5A2FC}"/>
              </a:ext>
            </a:extLst>
          </p:cNvPr>
          <p:cNvSpPr txBox="1"/>
          <p:nvPr/>
        </p:nvSpPr>
        <p:spPr>
          <a:xfrm>
            <a:off x="2852560" y="3508057"/>
            <a:ext cx="928459" cy="523220"/>
          </a:xfrm>
          <a:prstGeom prst="rect">
            <a:avLst/>
          </a:prstGeom>
          <a:noFill/>
        </p:spPr>
        <p:txBody>
          <a:bodyPr wrap="none" rtlCol="0">
            <a:spAutoFit/>
          </a:bodyPr>
          <a:lstStyle/>
          <a:p>
            <a:pPr algn="ctr"/>
            <a:r>
              <a:rPr lang="en-GB" sz="1400" i="1" dirty="0">
                <a:solidFill>
                  <a:schemeClr val="tx1"/>
                </a:solidFill>
              </a:rPr>
              <a:t>Activity</a:t>
            </a:r>
            <a:br>
              <a:rPr lang="en-GB" sz="1400" i="1" dirty="0">
                <a:solidFill>
                  <a:schemeClr val="tx1"/>
                </a:solidFill>
              </a:rPr>
            </a:br>
            <a:r>
              <a:rPr lang="en-GB" sz="1400" i="1" dirty="0">
                <a:solidFill>
                  <a:schemeClr val="tx1"/>
                </a:solidFill>
              </a:rPr>
              <a:t>10</a:t>
            </a:r>
            <a:r>
              <a:rPr lang="en-GB" sz="1400" i="1" baseline="30000" dirty="0">
                <a:solidFill>
                  <a:schemeClr val="tx1"/>
                </a:solidFill>
              </a:rPr>
              <a:t>9</a:t>
            </a:r>
            <a:r>
              <a:rPr lang="en-GB" sz="1400" i="1" dirty="0">
                <a:solidFill>
                  <a:schemeClr val="tx1"/>
                </a:solidFill>
              </a:rPr>
              <a:t> p-km</a:t>
            </a:r>
          </a:p>
        </p:txBody>
      </p:sp>
      <p:sp>
        <p:nvSpPr>
          <p:cNvPr id="13" name="TextBox 12">
            <a:extLst>
              <a:ext uri="{FF2B5EF4-FFF2-40B4-BE49-F238E27FC236}">
                <a16:creationId xmlns:a16="http://schemas.microsoft.com/office/drawing/2014/main" id="{58BD8969-B36E-4525-8E52-02493B0F00F6}"/>
              </a:ext>
            </a:extLst>
          </p:cNvPr>
          <p:cNvSpPr txBox="1"/>
          <p:nvPr/>
        </p:nvSpPr>
        <p:spPr>
          <a:xfrm>
            <a:off x="4081764" y="3463822"/>
            <a:ext cx="1754181" cy="738664"/>
          </a:xfrm>
          <a:prstGeom prst="rect">
            <a:avLst/>
          </a:prstGeom>
          <a:noFill/>
        </p:spPr>
        <p:txBody>
          <a:bodyPr wrap="square" rtlCol="0">
            <a:spAutoFit/>
          </a:bodyPr>
          <a:lstStyle/>
          <a:p>
            <a:pPr algn="ctr"/>
            <a:r>
              <a:rPr lang="en-GB" sz="1400" i="1" dirty="0">
                <a:solidFill>
                  <a:schemeClr val="tx1"/>
                </a:solidFill>
              </a:rPr>
              <a:t>Daily average distance travelled per person, km </a:t>
            </a:r>
          </a:p>
        </p:txBody>
      </p:sp>
      <p:sp>
        <p:nvSpPr>
          <p:cNvPr id="15" name="TextBox 14">
            <a:extLst>
              <a:ext uri="{FF2B5EF4-FFF2-40B4-BE49-F238E27FC236}">
                <a16:creationId xmlns:a16="http://schemas.microsoft.com/office/drawing/2014/main" id="{F0614D46-9683-4F4B-B886-DCC063FDECE6}"/>
              </a:ext>
            </a:extLst>
          </p:cNvPr>
          <p:cNvSpPr txBox="1"/>
          <p:nvPr/>
        </p:nvSpPr>
        <p:spPr>
          <a:xfrm>
            <a:off x="8766498" y="2440072"/>
            <a:ext cx="1154828" cy="954107"/>
          </a:xfrm>
          <a:prstGeom prst="rect">
            <a:avLst/>
          </a:prstGeom>
          <a:noFill/>
        </p:spPr>
        <p:txBody>
          <a:bodyPr wrap="square" rtlCol="0">
            <a:spAutoFit/>
          </a:bodyPr>
          <a:lstStyle/>
          <a:p>
            <a:pPr algn="ctr"/>
            <a:r>
              <a:rPr lang="en-GB" sz="1400" i="1" dirty="0">
                <a:solidFill>
                  <a:schemeClr val="tx1"/>
                </a:solidFill>
              </a:rPr>
              <a:t>Population in cities with public transport</a:t>
            </a:r>
          </a:p>
        </p:txBody>
      </p:sp>
      <p:cxnSp>
        <p:nvCxnSpPr>
          <p:cNvPr id="4" name="Straight Arrow Connector 3">
            <a:extLst>
              <a:ext uri="{FF2B5EF4-FFF2-40B4-BE49-F238E27FC236}">
                <a16:creationId xmlns:a16="http://schemas.microsoft.com/office/drawing/2014/main" id="{2420B62A-8DA3-4D72-B10B-A17D40F1F841}"/>
              </a:ext>
            </a:extLst>
          </p:cNvPr>
          <p:cNvCxnSpPr>
            <a:cxnSpLocks/>
            <a:stCxn id="11" idx="0"/>
          </p:cNvCxnSpPr>
          <p:nvPr/>
        </p:nvCxnSpPr>
        <p:spPr>
          <a:xfrm flipV="1">
            <a:off x="3316790" y="3307082"/>
            <a:ext cx="1" cy="2009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49217704-EC01-43E0-BCE4-15AAD154AEF0}"/>
              </a:ext>
            </a:extLst>
          </p:cNvPr>
          <p:cNvCxnSpPr>
            <a:cxnSpLocks/>
            <a:stCxn id="13" idx="0"/>
          </p:cNvCxnSpPr>
          <p:nvPr/>
        </p:nvCxnSpPr>
        <p:spPr>
          <a:xfrm flipV="1">
            <a:off x="4958855" y="3254279"/>
            <a:ext cx="0" cy="2095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FE81CB36-280E-4B6E-99B3-10FC556E4793}"/>
              </a:ext>
            </a:extLst>
          </p:cNvPr>
          <p:cNvCxnSpPr>
            <a:cxnSpLocks/>
          </p:cNvCxnSpPr>
          <p:nvPr/>
        </p:nvCxnSpPr>
        <p:spPr>
          <a:xfrm flipH="1">
            <a:off x="8294428" y="2880907"/>
            <a:ext cx="47207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11991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rmAutofit/>
          </a:bodyPr>
          <a:lstStyle/>
          <a:p>
            <a:r>
              <a:rPr lang="en-GB" sz="4800" b="1" dirty="0"/>
              <a:t>Equations</a:t>
            </a:r>
            <a:r>
              <a:rPr lang="en-GB" sz="5400" b="1" dirty="0"/>
              <a:t>: Transport</a:t>
            </a:r>
          </a:p>
        </p:txBody>
      </p:sp>
      <p:sp>
        <p:nvSpPr>
          <p:cNvPr id="34" name="Rectangle 3">
            <a:extLst>
              <a:ext uri="{FF2B5EF4-FFF2-40B4-BE49-F238E27FC236}">
                <a16:creationId xmlns:a16="http://schemas.microsoft.com/office/drawing/2014/main" id="{BA3482EC-0D58-45EB-9021-E711BB228BB1}"/>
              </a:ext>
            </a:extLst>
          </p:cNvPr>
          <p:cNvSpPr>
            <a:spLocks noGrp="1" noChangeArrowheads="1"/>
          </p:cNvSpPr>
          <p:nvPr>
            <p:ph idx="4294967295"/>
          </p:nvPr>
        </p:nvSpPr>
        <p:spPr>
          <a:xfrm>
            <a:off x="876000" y="4247506"/>
            <a:ext cx="10440000" cy="1950893"/>
          </a:xfrm>
        </p:spPr>
        <p:txBody>
          <a:bodyPr>
            <a:normAutofit/>
          </a:bodyPr>
          <a:lstStyle/>
          <a:p>
            <a:pPr lvl="1"/>
            <a:r>
              <a:rPr lang="en-GB" sz="2400" dirty="0">
                <a:cs typeface="Times New Roman" pitchFamily="18" charset="0"/>
              </a:rPr>
              <a:t>The user can define as many modes of transport as necessary.</a:t>
            </a:r>
          </a:p>
          <a:p>
            <a:pPr lvl="1"/>
            <a:r>
              <a:rPr lang="en-GB" sz="2400" dirty="0">
                <a:cs typeface="Times New Roman" pitchFamily="18" charset="0"/>
              </a:rPr>
              <a:t>You can also define as many fuel types as necessary.</a:t>
            </a:r>
          </a:p>
          <a:p>
            <a:pPr lvl="1"/>
            <a:r>
              <a:rPr lang="en-GB" sz="2400" dirty="0">
                <a:cs typeface="Times New Roman" pitchFamily="18" charset="0"/>
              </a:rPr>
              <a:t>If the same modes of transport exist but use different fuels (e.g. petrol cars, diesel cars, electric cars), they must be defined separately, as different modes, to account for fuel use correctly.</a:t>
            </a:r>
          </a:p>
        </p:txBody>
      </p:sp>
      <p:sp>
        <p:nvSpPr>
          <p:cNvPr id="8" name="TextBox 7">
            <a:extLst>
              <a:ext uri="{FF2B5EF4-FFF2-40B4-BE49-F238E27FC236}">
                <a16:creationId xmlns:a16="http://schemas.microsoft.com/office/drawing/2014/main" id="{D12E3B99-B0B7-4C15-9BF3-5E57F46C1BE2}"/>
              </a:ext>
            </a:extLst>
          </p:cNvPr>
          <p:cNvSpPr txBox="1"/>
          <p:nvPr/>
        </p:nvSpPr>
        <p:spPr>
          <a:xfrm>
            <a:off x="0" y="1135063"/>
            <a:ext cx="4006225" cy="646331"/>
          </a:xfrm>
          <a:prstGeom prst="rect">
            <a:avLst/>
          </a:prstGeom>
          <a:noFill/>
        </p:spPr>
        <p:txBody>
          <a:bodyPr wrap="none" rtlCol="0">
            <a:spAutoFit/>
          </a:bodyPr>
          <a:lstStyle/>
          <a:p>
            <a:r>
              <a:rPr lang="en-GB" sz="3600" dirty="0">
                <a:solidFill>
                  <a:srgbClr val="00B0F0"/>
                </a:solidFill>
              </a:rPr>
              <a:t>Urban Passengers</a:t>
            </a:r>
          </a:p>
        </p:txBody>
      </p:sp>
      <p:grpSp>
        <p:nvGrpSpPr>
          <p:cNvPr id="20" name="Group 19">
            <a:extLst>
              <a:ext uri="{FF2B5EF4-FFF2-40B4-BE49-F238E27FC236}">
                <a16:creationId xmlns:a16="http://schemas.microsoft.com/office/drawing/2014/main" id="{D231EA33-8E7F-466D-A7D6-72A47675E3B8}"/>
              </a:ext>
            </a:extLst>
          </p:cNvPr>
          <p:cNvGrpSpPr/>
          <p:nvPr/>
        </p:nvGrpSpPr>
        <p:grpSpPr>
          <a:xfrm>
            <a:off x="2269290" y="2756609"/>
            <a:ext cx="1736935" cy="870501"/>
            <a:chOff x="1057282" y="5256672"/>
            <a:chExt cx="1736935" cy="870501"/>
          </a:xfrm>
        </p:grpSpPr>
        <p:sp>
          <p:nvSpPr>
            <p:cNvPr id="21" name="TextBox 20">
              <a:extLst>
                <a:ext uri="{FF2B5EF4-FFF2-40B4-BE49-F238E27FC236}">
                  <a16:creationId xmlns:a16="http://schemas.microsoft.com/office/drawing/2014/main" id="{4492FD4E-2938-45F3-83AC-6620E0C7F1E7}"/>
                </a:ext>
              </a:extLst>
            </p:cNvPr>
            <p:cNvSpPr txBox="1"/>
            <p:nvPr/>
          </p:nvSpPr>
          <p:spPr>
            <a:xfrm>
              <a:off x="1057282" y="5603953"/>
              <a:ext cx="1736935" cy="523220"/>
            </a:xfrm>
            <a:prstGeom prst="rect">
              <a:avLst/>
            </a:prstGeom>
            <a:noFill/>
            <a:ln>
              <a:solidFill>
                <a:schemeClr val="bg1"/>
              </a:solidFill>
            </a:ln>
          </p:spPr>
          <p:txBody>
            <a:bodyPr wrap="square" rtlCol="0">
              <a:spAutoFit/>
            </a:bodyPr>
            <a:lstStyle/>
            <a:p>
              <a:pPr algn="ctr"/>
              <a:r>
                <a:rPr lang="en-GB" sz="1400" i="1" dirty="0">
                  <a:solidFill>
                    <a:schemeClr val="tx1"/>
                  </a:solidFill>
                </a:rPr>
                <a:t>Activity for mode j</a:t>
              </a:r>
            </a:p>
            <a:p>
              <a:pPr algn="ctr"/>
              <a:r>
                <a:rPr lang="en-GB" sz="1400" i="1" dirty="0">
                  <a:solidFill>
                    <a:schemeClr val="tx1"/>
                  </a:solidFill>
                </a:rPr>
                <a:t>10</a:t>
              </a:r>
              <a:r>
                <a:rPr lang="en-GB" sz="1400" i="1" baseline="30000" dirty="0">
                  <a:solidFill>
                    <a:schemeClr val="tx1"/>
                  </a:solidFill>
                </a:rPr>
                <a:t>9</a:t>
              </a:r>
              <a:r>
                <a:rPr lang="en-GB" sz="1400" i="1" dirty="0">
                  <a:solidFill>
                    <a:schemeClr val="tx1"/>
                  </a:solidFill>
                </a:rPr>
                <a:t> p-km</a:t>
              </a:r>
            </a:p>
          </p:txBody>
        </p:sp>
        <p:cxnSp>
          <p:nvCxnSpPr>
            <p:cNvPr id="22" name="Straight Arrow Connector 21">
              <a:extLst>
                <a:ext uri="{FF2B5EF4-FFF2-40B4-BE49-F238E27FC236}">
                  <a16:creationId xmlns:a16="http://schemas.microsoft.com/office/drawing/2014/main" id="{1733DA12-5F5C-443E-B38C-3FEC1CAABD40}"/>
                </a:ext>
              </a:extLst>
            </p:cNvPr>
            <p:cNvCxnSpPr/>
            <p:nvPr/>
          </p:nvCxnSpPr>
          <p:spPr bwMode="auto">
            <a:xfrm flipV="1">
              <a:off x="1937911" y="5256672"/>
              <a:ext cx="0" cy="347281"/>
            </a:xfrm>
            <a:prstGeom prst="straightConnector1">
              <a:avLst/>
            </a:prstGeom>
            <a:solidFill>
              <a:srgbClr val="FF6600"/>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 name="Group 23">
            <a:extLst>
              <a:ext uri="{FF2B5EF4-FFF2-40B4-BE49-F238E27FC236}">
                <a16:creationId xmlns:a16="http://schemas.microsoft.com/office/drawing/2014/main" id="{E1F9AD0C-40DF-45F6-B925-CCA39A1A21A3}"/>
              </a:ext>
            </a:extLst>
          </p:cNvPr>
          <p:cNvGrpSpPr/>
          <p:nvPr/>
        </p:nvGrpSpPr>
        <p:grpSpPr>
          <a:xfrm>
            <a:off x="5111489" y="2745132"/>
            <a:ext cx="1736935" cy="1027121"/>
            <a:chOff x="1707949" y="5245195"/>
            <a:chExt cx="1736935" cy="1027121"/>
          </a:xfrm>
        </p:grpSpPr>
        <p:sp>
          <p:nvSpPr>
            <p:cNvPr id="25" name="TextBox 24">
              <a:extLst>
                <a:ext uri="{FF2B5EF4-FFF2-40B4-BE49-F238E27FC236}">
                  <a16:creationId xmlns:a16="http://schemas.microsoft.com/office/drawing/2014/main" id="{3141A5C4-305F-479B-8D57-DC951B0F0644}"/>
                </a:ext>
              </a:extLst>
            </p:cNvPr>
            <p:cNvSpPr txBox="1"/>
            <p:nvPr/>
          </p:nvSpPr>
          <p:spPr>
            <a:xfrm>
              <a:off x="1707949" y="5533652"/>
              <a:ext cx="1736935" cy="738664"/>
            </a:xfrm>
            <a:prstGeom prst="rect">
              <a:avLst/>
            </a:prstGeom>
            <a:noFill/>
            <a:ln>
              <a:solidFill>
                <a:schemeClr val="bg1"/>
              </a:solidFill>
            </a:ln>
          </p:spPr>
          <p:txBody>
            <a:bodyPr wrap="square" rtlCol="0">
              <a:spAutoFit/>
            </a:bodyPr>
            <a:lstStyle/>
            <a:p>
              <a:pPr algn="ctr"/>
              <a:r>
                <a:rPr lang="en-GB" sz="1400" i="1" dirty="0">
                  <a:solidFill>
                    <a:schemeClr val="tx1"/>
                  </a:solidFill>
                </a:rPr>
                <a:t>Total urban transport activity</a:t>
              </a:r>
            </a:p>
            <a:p>
              <a:pPr algn="ctr"/>
              <a:r>
                <a:rPr lang="en-GB" sz="1400" i="1" dirty="0">
                  <a:solidFill>
                    <a:schemeClr val="tx1"/>
                  </a:solidFill>
                </a:rPr>
                <a:t>10</a:t>
              </a:r>
              <a:r>
                <a:rPr lang="en-GB" sz="1400" i="1" baseline="30000" dirty="0">
                  <a:solidFill>
                    <a:schemeClr val="tx1"/>
                  </a:solidFill>
                </a:rPr>
                <a:t>9</a:t>
              </a:r>
              <a:r>
                <a:rPr lang="en-GB" sz="1400" i="1" dirty="0">
                  <a:solidFill>
                    <a:schemeClr val="tx1"/>
                  </a:solidFill>
                </a:rPr>
                <a:t> p-km</a:t>
              </a:r>
            </a:p>
          </p:txBody>
        </p:sp>
        <p:cxnSp>
          <p:nvCxnSpPr>
            <p:cNvPr id="26" name="Straight Arrow Connector 25">
              <a:extLst>
                <a:ext uri="{FF2B5EF4-FFF2-40B4-BE49-F238E27FC236}">
                  <a16:creationId xmlns:a16="http://schemas.microsoft.com/office/drawing/2014/main" id="{0B098B01-03DD-46FD-816E-BC55E522E1D9}"/>
                </a:ext>
              </a:extLst>
            </p:cNvPr>
            <p:cNvCxnSpPr/>
            <p:nvPr/>
          </p:nvCxnSpPr>
          <p:spPr bwMode="auto">
            <a:xfrm flipV="1">
              <a:off x="2590804" y="5245195"/>
              <a:ext cx="0" cy="278450"/>
            </a:xfrm>
            <a:prstGeom prst="straightConnector1">
              <a:avLst/>
            </a:prstGeom>
            <a:solidFill>
              <a:srgbClr val="FF6600"/>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oup 26">
            <a:extLst>
              <a:ext uri="{FF2B5EF4-FFF2-40B4-BE49-F238E27FC236}">
                <a16:creationId xmlns:a16="http://schemas.microsoft.com/office/drawing/2014/main" id="{85D20BD2-82D2-4A80-8B0C-0394D9382128}"/>
              </a:ext>
            </a:extLst>
          </p:cNvPr>
          <p:cNvGrpSpPr/>
          <p:nvPr/>
        </p:nvGrpSpPr>
        <p:grpSpPr>
          <a:xfrm>
            <a:off x="7385035" y="2814236"/>
            <a:ext cx="1137306" cy="876374"/>
            <a:chOff x="1793949" y="5453524"/>
            <a:chExt cx="1137306" cy="876374"/>
          </a:xfrm>
        </p:grpSpPr>
        <p:sp>
          <p:nvSpPr>
            <p:cNvPr id="28" name="TextBox 27">
              <a:extLst>
                <a:ext uri="{FF2B5EF4-FFF2-40B4-BE49-F238E27FC236}">
                  <a16:creationId xmlns:a16="http://schemas.microsoft.com/office/drawing/2014/main" id="{1B515AC5-AF56-47FE-8A6B-540CA9AAA970}"/>
                </a:ext>
              </a:extLst>
            </p:cNvPr>
            <p:cNvSpPr txBox="1"/>
            <p:nvPr/>
          </p:nvSpPr>
          <p:spPr>
            <a:xfrm>
              <a:off x="1793949" y="5806678"/>
              <a:ext cx="1137306" cy="523220"/>
            </a:xfrm>
            <a:prstGeom prst="rect">
              <a:avLst/>
            </a:prstGeom>
            <a:noFill/>
            <a:ln>
              <a:solidFill>
                <a:schemeClr val="bg1"/>
              </a:solidFill>
            </a:ln>
          </p:spPr>
          <p:txBody>
            <a:bodyPr wrap="square" rtlCol="0">
              <a:spAutoFit/>
            </a:bodyPr>
            <a:lstStyle/>
            <a:p>
              <a:pPr algn="ctr"/>
              <a:r>
                <a:rPr lang="en-GB" i="1" dirty="0">
                  <a:solidFill>
                    <a:schemeClr val="tx1"/>
                  </a:solidFill>
                </a:rPr>
                <a:t>Share of mode </a:t>
              </a:r>
              <a:r>
                <a:rPr lang="en-GB" sz="1400" i="1" dirty="0">
                  <a:solidFill>
                    <a:schemeClr val="tx1"/>
                  </a:solidFill>
                </a:rPr>
                <a:t>j</a:t>
              </a:r>
            </a:p>
          </p:txBody>
        </p:sp>
        <p:cxnSp>
          <p:nvCxnSpPr>
            <p:cNvPr id="29" name="Straight Arrow Connector 28">
              <a:extLst>
                <a:ext uri="{FF2B5EF4-FFF2-40B4-BE49-F238E27FC236}">
                  <a16:creationId xmlns:a16="http://schemas.microsoft.com/office/drawing/2014/main" id="{40AD3CEE-46B9-4030-B6F4-CFFDBAEE17D5}"/>
                </a:ext>
              </a:extLst>
            </p:cNvPr>
            <p:cNvCxnSpPr/>
            <p:nvPr/>
          </p:nvCxnSpPr>
          <p:spPr bwMode="auto">
            <a:xfrm flipV="1">
              <a:off x="2381034" y="5453524"/>
              <a:ext cx="0" cy="289654"/>
            </a:xfrm>
            <a:prstGeom prst="straightConnector1">
              <a:avLst/>
            </a:prstGeom>
            <a:solidFill>
              <a:srgbClr val="FF6600"/>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1091779F-15EE-4190-A290-A216CE430D8F}"/>
                  </a:ext>
                </a:extLst>
              </p:cNvPr>
              <p:cNvSpPr/>
              <p:nvPr/>
            </p:nvSpPr>
            <p:spPr>
              <a:xfrm>
                <a:off x="2257180" y="2259305"/>
                <a:ext cx="7445554" cy="523220"/>
              </a:xfrm>
              <a:prstGeom prst="rect">
                <a:avLst/>
              </a:prstGeom>
            </p:spPr>
            <p:txBody>
              <a:bodyPr wrap="square">
                <a:spAutoFit/>
              </a:bodyPr>
              <a:lstStyle/>
              <a:p>
                <a:pPr lvl="1"/>
                <a14:m>
                  <m:oMath xmlns:m="http://schemas.openxmlformats.org/officeDocument/2006/math">
                    <m:r>
                      <a:rPr lang="es-419" sz="2800" b="1" i="1" smtClean="0">
                        <a:solidFill>
                          <a:schemeClr val="tx1"/>
                        </a:solidFill>
                        <a:latin typeface="Cambria Math"/>
                        <a:cs typeface="Times New Roman" pitchFamily="18" charset="0"/>
                      </a:rPr>
                      <m:t>𝑷𝑲𝑼𝑻𝑴</m:t>
                    </m:r>
                    <m:d>
                      <m:dPr>
                        <m:ctrlPr>
                          <a:rPr lang="es-419" sz="2800" b="1" i="1">
                            <a:solidFill>
                              <a:schemeClr val="tx1"/>
                            </a:solidFill>
                            <a:latin typeface="Cambria Math" panose="02040503050406030204" pitchFamily="18" charset="0"/>
                            <a:cs typeface="Times New Roman" pitchFamily="18" charset="0"/>
                          </a:rPr>
                        </m:ctrlPr>
                      </m:dPr>
                      <m:e>
                        <m:r>
                          <a:rPr lang="es-419" sz="2800" b="1" i="1">
                            <a:solidFill>
                              <a:schemeClr val="tx1"/>
                            </a:solidFill>
                            <a:latin typeface="Cambria Math"/>
                            <a:cs typeface="Times New Roman" pitchFamily="18" charset="0"/>
                          </a:rPr>
                          <m:t>𝒋</m:t>
                        </m:r>
                      </m:e>
                    </m:d>
                    <m:r>
                      <a:rPr lang="es-419" sz="2800" b="1" i="1">
                        <a:solidFill>
                          <a:schemeClr val="tx1"/>
                        </a:solidFill>
                        <a:latin typeface="Cambria Math"/>
                        <a:cs typeface="Times New Roman" pitchFamily="18" charset="0"/>
                      </a:rPr>
                      <m:t>     =  </m:t>
                    </m:r>
                  </m:oMath>
                </a14:m>
                <a:r>
                  <a:rPr lang="es-419" sz="2800" b="1" dirty="0">
                    <a:solidFill>
                      <a:schemeClr val="tx1"/>
                    </a:solidFill>
                    <a:cs typeface="Times New Roman" pitchFamily="18" charset="0"/>
                  </a:rPr>
                  <a:t>      </a:t>
                </a:r>
                <a14:m>
                  <m:oMath xmlns:m="http://schemas.openxmlformats.org/officeDocument/2006/math">
                    <m:r>
                      <a:rPr lang="es-419" sz="2800" b="1" i="1">
                        <a:solidFill>
                          <a:schemeClr val="tx1"/>
                        </a:solidFill>
                        <a:latin typeface="Cambria Math"/>
                        <a:cs typeface="Times New Roman" pitchFamily="18" charset="0"/>
                      </a:rPr>
                      <m:t>𝑷𝑲𝑼</m:t>
                    </m:r>
                    <m:r>
                      <a:rPr lang="es-419" sz="2800" b="1" i="1">
                        <a:solidFill>
                          <a:schemeClr val="tx1"/>
                        </a:solidFill>
                        <a:latin typeface="Cambria Math"/>
                        <a:cs typeface="Times New Roman" pitchFamily="18" charset="0"/>
                      </a:rPr>
                      <m:t>  ∗ </m:t>
                    </m:r>
                  </m:oMath>
                </a14:m>
                <a:r>
                  <a:rPr lang="es-419" sz="2800" b="1" dirty="0">
                    <a:solidFill>
                      <a:schemeClr val="tx1"/>
                    </a:solidFill>
                    <a:cs typeface="Times New Roman" pitchFamily="18" charset="0"/>
                  </a:rPr>
                  <a:t>  </a:t>
                </a:r>
                <a14:m>
                  <m:oMath xmlns:m="http://schemas.openxmlformats.org/officeDocument/2006/math">
                    <m:r>
                      <a:rPr lang="es-419" sz="2800" b="1">
                        <a:solidFill>
                          <a:schemeClr val="tx1"/>
                        </a:solidFill>
                        <a:latin typeface="Cambria Math"/>
                        <a:cs typeface="Times New Roman" pitchFamily="18" charset="0"/>
                      </a:rPr>
                      <m:t>    </m:t>
                    </m:r>
                    <m:r>
                      <a:rPr lang="es-419" sz="2800" b="1" i="1">
                        <a:solidFill>
                          <a:schemeClr val="tx1"/>
                        </a:solidFill>
                        <a:latin typeface="Cambria Math"/>
                        <a:cs typeface="Times New Roman" pitchFamily="18" charset="0"/>
                      </a:rPr>
                      <m:t>𝑺𝑼𝑴𝑻</m:t>
                    </m:r>
                    <m:r>
                      <a:rPr lang="es-419" sz="2800" b="1" i="1">
                        <a:solidFill>
                          <a:schemeClr val="tx1"/>
                        </a:solidFill>
                        <a:latin typeface="Cambria Math"/>
                        <a:cs typeface="Times New Roman" pitchFamily="18" charset="0"/>
                      </a:rPr>
                      <m:t>(</m:t>
                    </m:r>
                    <m:r>
                      <a:rPr lang="es-419" sz="2800" b="1" i="1">
                        <a:solidFill>
                          <a:schemeClr val="tx1"/>
                        </a:solidFill>
                        <a:latin typeface="Cambria Math"/>
                        <a:cs typeface="Times New Roman" pitchFamily="18" charset="0"/>
                      </a:rPr>
                      <m:t>𝒋</m:t>
                    </m:r>
                    <m:r>
                      <a:rPr lang="es-419" sz="2800" b="1" i="1">
                        <a:solidFill>
                          <a:schemeClr val="tx1"/>
                        </a:solidFill>
                        <a:latin typeface="Cambria Math"/>
                        <a:cs typeface="Times New Roman" pitchFamily="18" charset="0"/>
                      </a:rPr>
                      <m:t>)</m:t>
                    </m:r>
                  </m:oMath>
                </a14:m>
                <a:endParaRPr lang="es-419" sz="2800" b="1" dirty="0">
                  <a:solidFill>
                    <a:schemeClr val="tx1"/>
                  </a:solidFill>
                  <a:cs typeface="Times New Roman" pitchFamily="18" charset="0"/>
                </a:endParaRPr>
              </a:p>
            </p:txBody>
          </p:sp>
        </mc:Choice>
        <mc:Fallback xmlns="">
          <p:sp>
            <p:nvSpPr>
              <p:cNvPr id="30" name="Rectangle 29">
                <a:extLst>
                  <a:ext uri="{FF2B5EF4-FFF2-40B4-BE49-F238E27FC236}">
                    <a16:creationId xmlns:a16="http://schemas.microsoft.com/office/drawing/2014/main" id="{1091779F-15EE-4190-A290-A216CE430D8F}"/>
                  </a:ext>
                </a:extLst>
              </p:cNvPr>
              <p:cNvSpPr>
                <a:spLocks noRot="1" noChangeAspect="1" noMove="1" noResize="1" noEditPoints="1" noAdjustHandles="1" noChangeArrowheads="1" noChangeShapeType="1" noTextEdit="1"/>
              </p:cNvSpPr>
              <p:nvPr/>
            </p:nvSpPr>
            <p:spPr>
              <a:xfrm>
                <a:off x="2257180" y="2259305"/>
                <a:ext cx="7445554" cy="523220"/>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26430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F892-C9A4-4A4B-81DF-F9D3AA24FD1D}"/>
              </a:ext>
            </a:extLst>
          </p:cNvPr>
          <p:cNvSpPr>
            <a:spLocks noGrp="1"/>
          </p:cNvSpPr>
          <p:nvPr>
            <p:ph type="title" idx="4294967295"/>
          </p:nvPr>
        </p:nvSpPr>
        <p:spPr>
          <a:xfrm>
            <a:off x="0" y="0"/>
            <a:ext cx="10904538" cy="1135063"/>
          </a:xfrm>
        </p:spPr>
        <p:txBody>
          <a:bodyPr vert="horz" lIns="91440" tIns="45720" rIns="91440" bIns="45720" rtlCol="0" anchor="ctr">
            <a:normAutofit/>
          </a:bodyPr>
          <a:lstStyle/>
          <a:p>
            <a:r>
              <a:rPr lang="en-GB" sz="4800" b="1" dirty="0"/>
              <a:t>Equations: Transport</a:t>
            </a:r>
          </a:p>
        </p:txBody>
      </p:sp>
      <p:sp>
        <p:nvSpPr>
          <p:cNvPr id="41" name="Content Placeholder 2">
            <a:extLst>
              <a:ext uri="{FF2B5EF4-FFF2-40B4-BE49-F238E27FC236}">
                <a16:creationId xmlns:a16="http://schemas.microsoft.com/office/drawing/2014/main" id="{B933419B-D6E9-4582-BD2E-CC98DA5981E5}"/>
              </a:ext>
            </a:extLst>
          </p:cNvPr>
          <p:cNvSpPr>
            <a:spLocks noGrp="1"/>
          </p:cNvSpPr>
          <p:nvPr>
            <p:ph idx="4294967295"/>
          </p:nvPr>
        </p:nvSpPr>
        <p:spPr>
          <a:xfrm>
            <a:off x="876000" y="3893901"/>
            <a:ext cx="10440000" cy="2340644"/>
          </a:xfrm>
        </p:spPr>
        <p:txBody>
          <a:bodyPr>
            <a:normAutofit/>
          </a:bodyPr>
          <a:lstStyle/>
          <a:p>
            <a:pPr marL="76200" indent="0">
              <a:buNone/>
            </a:pPr>
            <a:r>
              <a:rPr lang="en-GB" dirty="0"/>
              <a:t>Each mode of transport has an associated:</a:t>
            </a:r>
          </a:p>
          <a:p>
            <a:r>
              <a:rPr lang="en-GB" sz="2000" dirty="0"/>
              <a:t>Fuel type</a:t>
            </a:r>
          </a:p>
          <a:p>
            <a:r>
              <a:rPr lang="en-GB" sz="2000" dirty="0"/>
              <a:t>Specific Energy consumption (energy intensity)</a:t>
            </a:r>
            <a:r>
              <a:rPr lang="en-GB" dirty="0"/>
              <a:t> </a:t>
            </a:r>
          </a:p>
          <a:p>
            <a:pPr lvl="1"/>
            <a:r>
              <a:rPr lang="en-GB" sz="1800" dirty="0"/>
              <a:t>Energy units/100km. </a:t>
            </a:r>
          </a:p>
          <a:p>
            <a:pPr lvl="1"/>
            <a:r>
              <a:rPr lang="en-GB" sz="1800" dirty="0"/>
              <a:t>MAED converts the energy intensity per 100km to Energy intensity per p-km using the load factor of the transport</a:t>
            </a:r>
          </a:p>
        </p:txBody>
      </p:sp>
      <p:sp>
        <p:nvSpPr>
          <p:cNvPr id="8" name="TextBox 7">
            <a:extLst>
              <a:ext uri="{FF2B5EF4-FFF2-40B4-BE49-F238E27FC236}">
                <a16:creationId xmlns:a16="http://schemas.microsoft.com/office/drawing/2014/main" id="{D12E3B99-B0B7-4C15-9BF3-5E57F46C1BE2}"/>
              </a:ext>
            </a:extLst>
          </p:cNvPr>
          <p:cNvSpPr txBox="1"/>
          <p:nvPr/>
        </p:nvSpPr>
        <p:spPr>
          <a:xfrm>
            <a:off x="0" y="1134057"/>
            <a:ext cx="4006225" cy="646331"/>
          </a:xfrm>
          <a:prstGeom prst="rect">
            <a:avLst/>
          </a:prstGeom>
          <a:noFill/>
        </p:spPr>
        <p:txBody>
          <a:bodyPr wrap="none" rtlCol="0">
            <a:spAutoFit/>
          </a:bodyPr>
          <a:lstStyle/>
          <a:p>
            <a:r>
              <a:rPr lang="en-GB" sz="3600" dirty="0">
                <a:solidFill>
                  <a:srgbClr val="00B0F0"/>
                </a:solidFill>
              </a:rPr>
              <a:t>Urban Passengers</a:t>
            </a:r>
          </a:p>
        </p:txBody>
      </p:sp>
      <p:grpSp>
        <p:nvGrpSpPr>
          <p:cNvPr id="23" name="Group 22">
            <a:extLst>
              <a:ext uri="{FF2B5EF4-FFF2-40B4-BE49-F238E27FC236}">
                <a16:creationId xmlns:a16="http://schemas.microsoft.com/office/drawing/2014/main" id="{DB3D04C6-8027-4A99-B44C-DD5B4931069A}"/>
              </a:ext>
            </a:extLst>
          </p:cNvPr>
          <p:cNvGrpSpPr/>
          <p:nvPr/>
        </p:nvGrpSpPr>
        <p:grpSpPr>
          <a:xfrm>
            <a:off x="2625513" y="2706703"/>
            <a:ext cx="2284029" cy="831022"/>
            <a:chOff x="1124072" y="5055583"/>
            <a:chExt cx="2284029" cy="831022"/>
          </a:xfrm>
        </p:grpSpPr>
        <p:sp>
          <p:nvSpPr>
            <p:cNvPr id="31" name="TextBox 30">
              <a:extLst>
                <a:ext uri="{FF2B5EF4-FFF2-40B4-BE49-F238E27FC236}">
                  <a16:creationId xmlns:a16="http://schemas.microsoft.com/office/drawing/2014/main" id="{B34CE5E6-43F4-4962-AE34-D2F072A7F244}"/>
                </a:ext>
              </a:extLst>
            </p:cNvPr>
            <p:cNvSpPr txBox="1"/>
            <p:nvPr/>
          </p:nvSpPr>
          <p:spPr>
            <a:xfrm>
              <a:off x="1124072" y="5363385"/>
              <a:ext cx="2284029" cy="523220"/>
            </a:xfrm>
            <a:prstGeom prst="rect">
              <a:avLst/>
            </a:prstGeom>
            <a:noFill/>
            <a:ln>
              <a:solidFill>
                <a:schemeClr val="bg1"/>
              </a:solidFill>
            </a:ln>
          </p:spPr>
          <p:txBody>
            <a:bodyPr wrap="square" rtlCol="0">
              <a:spAutoFit/>
            </a:bodyPr>
            <a:lstStyle/>
            <a:p>
              <a:pPr algn="ctr"/>
              <a:r>
                <a:rPr lang="en-GB" sz="1400" i="1" dirty="0">
                  <a:solidFill>
                    <a:schemeClr val="tx1"/>
                  </a:solidFill>
                </a:rPr>
                <a:t>Energy intensity of mode j,</a:t>
              </a:r>
            </a:p>
            <a:p>
              <a:pPr algn="ctr"/>
              <a:r>
                <a:rPr lang="en-GB" i="1" dirty="0">
                  <a:solidFill>
                    <a:schemeClr val="tx1"/>
                  </a:solidFill>
                </a:rPr>
                <a:t>energy units</a:t>
              </a:r>
              <a:r>
                <a:rPr lang="en-GB" sz="1400" i="1" dirty="0">
                  <a:solidFill>
                    <a:schemeClr val="tx1"/>
                  </a:solidFill>
                </a:rPr>
                <a:t>/p-km</a:t>
              </a:r>
            </a:p>
          </p:txBody>
        </p:sp>
        <p:cxnSp>
          <p:nvCxnSpPr>
            <p:cNvPr id="32" name="Straight Arrow Connector 31">
              <a:extLst>
                <a:ext uri="{FF2B5EF4-FFF2-40B4-BE49-F238E27FC236}">
                  <a16:creationId xmlns:a16="http://schemas.microsoft.com/office/drawing/2014/main" id="{BD2EC439-D480-46C2-924E-9FC429601D3C}"/>
                </a:ext>
              </a:extLst>
            </p:cNvPr>
            <p:cNvCxnSpPr/>
            <p:nvPr/>
          </p:nvCxnSpPr>
          <p:spPr bwMode="auto">
            <a:xfrm flipV="1">
              <a:off x="2282000" y="5055583"/>
              <a:ext cx="0" cy="279082"/>
            </a:xfrm>
            <a:prstGeom prst="straightConnector1">
              <a:avLst/>
            </a:prstGeom>
            <a:solidFill>
              <a:srgbClr val="FF6600"/>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3" name="Group 32">
            <a:extLst>
              <a:ext uri="{FF2B5EF4-FFF2-40B4-BE49-F238E27FC236}">
                <a16:creationId xmlns:a16="http://schemas.microsoft.com/office/drawing/2014/main" id="{A8F3A970-4298-4E56-B405-EF61BDA3FBDF}"/>
              </a:ext>
            </a:extLst>
          </p:cNvPr>
          <p:cNvGrpSpPr/>
          <p:nvPr/>
        </p:nvGrpSpPr>
        <p:grpSpPr>
          <a:xfrm>
            <a:off x="5577737" y="2979143"/>
            <a:ext cx="1864613" cy="558582"/>
            <a:chOff x="5858398" y="5543904"/>
            <a:chExt cx="1864613" cy="558582"/>
          </a:xfrm>
        </p:grpSpPr>
        <p:sp>
          <p:nvSpPr>
            <p:cNvPr id="35" name="TextBox 34">
              <a:extLst>
                <a:ext uri="{FF2B5EF4-FFF2-40B4-BE49-F238E27FC236}">
                  <a16:creationId xmlns:a16="http://schemas.microsoft.com/office/drawing/2014/main" id="{262DBBAA-AE2C-40D6-A190-63996E687AD4}"/>
                </a:ext>
              </a:extLst>
            </p:cNvPr>
            <p:cNvSpPr txBox="1"/>
            <p:nvPr/>
          </p:nvSpPr>
          <p:spPr>
            <a:xfrm>
              <a:off x="5858398" y="5794709"/>
              <a:ext cx="1864613" cy="307777"/>
            </a:xfrm>
            <a:prstGeom prst="rect">
              <a:avLst/>
            </a:prstGeom>
            <a:noFill/>
            <a:ln>
              <a:solidFill>
                <a:schemeClr val="bg1"/>
              </a:solidFill>
            </a:ln>
          </p:spPr>
          <p:txBody>
            <a:bodyPr wrap="none" rtlCol="0">
              <a:spAutoFit/>
            </a:bodyPr>
            <a:lstStyle/>
            <a:p>
              <a:pPr algn="ctr"/>
              <a:r>
                <a:rPr lang="en-GB" sz="1400" i="1" dirty="0">
                  <a:solidFill>
                    <a:schemeClr val="tx1"/>
                  </a:solidFill>
                </a:rPr>
                <a:t>Load factor of mode j</a:t>
              </a:r>
            </a:p>
          </p:txBody>
        </p:sp>
        <p:cxnSp>
          <p:nvCxnSpPr>
            <p:cNvPr id="36" name="Straight Arrow Connector 35">
              <a:extLst>
                <a:ext uri="{FF2B5EF4-FFF2-40B4-BE49-F238E27FC236}">
                  <a16:creationId xmlns:a16="http://schemas.microsoft.com/office/drawing/2014/main" id="{598CEA19-CEDD-4EA1-8074-973FEBF8C3AE}"/>
                </a:ext>
              </a:extLst>
            </p:cNvPr>
            <p:cNvCxnSpPr/>
            <p:nvPr/>
          </p:nvCxnSpPr>
          <p:spPr bwMode="auto">
            <a:xfrm flipV="1">
              <a:off x="6732240" y="5543904"/>
              <a:ext cx="0" cy="279082"/>
            </a:xfrm>
            <a:prstGeom prst="straightConnector1">
              <a:avLst/>
            </a:prstGeom>
            <a:solidFill>
              <a:srgbClr val="FF6600"/>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 name="Group 36">
            <a:extLst>
              <a:ext uri="{FF2B5EF4-FFF2-40B4-BE49-F238E27FC236}">
                <a16:creationId xmlns:a16="http://schemas.microsoft.com/office/drawing/2014/main" id="{4B2E6D6B-8C78-4235-8112-0A27D82F93F4}"/>
              </a:ext>
            </a:extLst>
          </p:cNvPr>
          <p:cNvGrpSpPr/>
          <p:nvPr/>
        </p:nvGrpSpPr>
        <p:grpSpPr>
          <a:xfrm>
            <a:off x="7076110" y="1920897"/>
            <a:ext cx="2418133" cy="738664"/>
            <a:chOff x="2563857" y="5679027"/>
            <a:chExt cx="2418133" cy="738664"/>
          </a:xfrm>
        </p:grpSpPr>
        <p:sp>
          <p:nvSpPr>
            <p:cNvPr id="38" name="TextBox 37">
              <a:extLst>
                <a:ext uri="{FF2B5EF4-FFF2-40B4-BE49-F238E27FC236}">
                  <a16:creationId xmlns:a16="http://schemas.microsoft.com/office/drawing/2014/main" id="{42E0A435-E8AE-4F4B-B30D-56C5A245976D}"/>
                </a:ext>
              </a:extLst>
            </p:cNvPr>
            <p:cNvSpPr txBox="1"/>
            <p:nvPr/>
          </p:nvSpPr>
          <p:spPr>
            <a:xfrm>
              <a:off x="3172887" y="5679027"/>
              <a:ext cx="1809103" cy="738664"/>
            </a:xfrm>
            <a:prstGeom prst="rect">
              <a:avLst/>
            </a:prstGeom>
            <a:noFill/>
            <a:ln>
              <a:solidFill>
                <a:schemeClr val="bg1"/>
              </a:solidFill>
            </a:ln>
          </p:spPr>
          <p:txBody>
            <a:bodyPr wrap="square" rtlCol="0">
              <a:spAutoFit/>
            </a:bodyPr>
            <a:lstStyle/>
            <a:p>
              <a:pPr algn="ctr"/>
              <a:r>
                <a:rPr lang="en-GB" sz="1400" i="1" dirty="0">
                  <a:solidFill>
                    <a:schemeClr val="tx1"/>
                  </a:solidFill>
                </a:rPr>
                <a:t>Energy intensity of mode j,</a:t>
              </a:r>
            </a:p>
            <a:p>
              <a:pPr algn="ctr"/>
              <a:r>
                <a:rPr lang="en-GB" i="1" dirty="0">
                  <a:solidFill>
                    <a:schemeClr val="tx1"/>
                  </a:solidFill>
                </a:rPr>
                <a:t>e</a:t>
              </a:r>
              <a:r>
                <a:rPr lang="en-GB" sz="1400" i="1" dirty="0">
                  <a:solidFill>
                    <a:schemeClr val="tx1"/>
                  </a:solidFill>
                </a:rPr>
                <a:t>nergy units/100 km</a:t>
              </a:r>
            </a:p>
          </p:txBody>
        </p:sp>
        <p:cxnSp>
          <p:nvCxnSpPr>
            <p:cNvPr id="39" name="Straight Arrow Connector 38">
              <a:extLst>
                <a:ext uri="{FF2B5EF4-FFF2-40B4-BE49-F238E27FC236}">
                  <a16:creationId xmlns:a16="http://schemas.microsoft.com/office/drawing/2014/main" id="{2AA74274-E713-42A3-AF2B-24D92429A9D0}"/>
                </a:ext>
              </a:extLst>
            </p:cNvPr>
            <p:cNvCxnSpPr/>
            <p:nvPr/>
          </p:nvCxnSpPr>
          <p:spPr bwMode="auto">
            <a:xfrm flipH="1">
              <a:off x="2563857" y="6044154"/>
              <a:ext cx="609030" cy="0"/>
            </a:xfrm>
            <a:prstGeom prst="straightConnector1">
              <a:avLst/>
            </a:prstGeom>
            <a:solidFill>
              <a:srgbClr val="FF6600"/>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16CA2A33-FBE8-4AD1-90F7-E2F75B68B090}"/>
                  </a:ext>
                </a:extLst>
              </p:cNvPr>
              <p:cNvSpPr/>
              <p:nvPr/>
            </p:nvSpPr>
            <p:spPr>
              <a:xfrm>
                <a:off x="1690117" y="2095741"/>
                <a:ext cx="6912768" cy="874598"/>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s-419" sz="2400" b="1" i="1" smtClean="0">
                          <a:solidFill>
                            <a:schemeClr val="tx1"/>
                          </a:solidFill>
                          <a:latin typeface="Cambria Math"/>
                        </a:rPr>
                        <m:t>𝑼𝑻𝑴𝑬𝑰</m:t>
                      </m:r>
                      <m:d>
                        <m:dPr>
                          <m:ctrlPr>
                            <a:rPr lang="es-419" sz="2400" b="1" i="1">
                              <a:solidFill>
                                <a:schemeClr val="tx1"/>
                              </a:solidFill>
                              <a:latin typeface="Cambria Math" panose="02040503050406030204" pitchFamily="18" charset="0"/>
                            </a:rPr>
                          </m:ctrlPr>
                        </m:dPr>
                        <m:e>
                          <m:r>
                            <a:rPr lang="es-419" sz="2400" b="1" i="1">
                              <a:solidFill>
                                <a:schemeClr val="tx1"/>
                              </a:solidFill>
                              <a:latin typeface="Cambria Math"/>
                            </a:rPr>
                            <m:t>𝒋</m:t>
                          </m:r>
                        </m:e>
                      </m:d>
                      <m:r>
                        <a:rPr lang="es-419" sz="2400" b="1" i="1">
                          <a:solidFill>
                            <a:schemeClr val="tx1"/>
                          </a:solidFill>
                          <a:latin typeface="Cambria Math"/>
                        </a:rPr>
                        <m:t> = </m:t>
                      </m:r>
                      <m:f>
                        <m:fPr>
                          <m:ctrlPr>
                            <a:rPr lang="es-419" sz="2400" b="1" i="1">
                              <a:solidFill>
                                <a:schemeClr val="tx1"/>
                              </a:solidFill>
                              <a:latin typeface="Cambria Math" panose="02040503050406030204" pitchFamily="18" charset="0"/>
                            </a:rPr>
                          </m:ctrlPr>
                        </m:fPr>
                        <m:num>
                          <m:r>
                            <a:rPr lang="es-419" sz="2400" b="1" i="1">
                              <a:solidFill>
                                <a:schemeClr val="tx1"/>
                              </a:solidFill>
                              <a:latin typeface="Cambria Math"/>
                            </a:rPr>
                            <m:t>𝑬𝑰𝑼𝑻𝑴</m:t>
                          </m:r>
                          <m:d>
                            <m:dPr>
                              <m:ctrlPr>
                                <a:rPr lang="es-419" sz="2400" b="1" i="1">
                                  <a:solidFill>
                                    <a:schemeClr val="tx1"/>
                                  </a:solidFill>
                                  <a:latin typeface="Cambria Math" panose="02040503050406030204" pitchFamily="18" charset="0"/>
                                </a:rPr>
                              </m:ctrlPr>
                            </m:dPr>
                            <m:e>
                              <m:r>
                                <a:rPr lang="es-419" sz="2400" b="1" i="1">
                                  <a:solidFill>
                                    <a:schemeClr val="tx1"/>
                                  </a:solidFill>
                                  <a:latin typeface="Cambria Math"/>
                                </a:rPr>
                                <m:t>𝒋</m:t>
                              </m:r>
                            </m:e>
                          </m:d>
                        </m:num>
                        <m:den>
                          <m:r>
                            <a:rPr lang="es-419" sz="2400" b="1" i="1" smtClean="0">
                              <a:solidFill>
                                <a:schemeClr val="tx1"/>
                              </a:solidFill>
                              <a:latin typeface="Cambria Math"/>
                            </a:rPr>
                            <m:t>𝟏𝟎𝟎</m:t>
                          </m:r>
                          <m:r>
                            <a:rPr lang="es-419" sz="2400" b="1" i="1" smtClean="0">
                              <a:solidFill>
                                <a:schemeClr val="tx1"/>
                              </a:solidFill>
                              <a:latin typeface="Cambria Math"/>
                            </a:rPr>
                            <m:t>∗</m:t>
                          </m:r>
                          <m:r>
                            <a:rPr lang="es-419" sz="2400" b="1" i="1">
                              <a:solidFill>
                                <a:schemeClr val="tx1"/>
                              </a:solidFill>
                              <a:latin typeface="Cambria Math"/>
                            </a:rPr>
                            <m:t>𝑳𝑭𝑼𝑻𝑴</m:t>
                          </m:r>
                          <m:r>
                            <a:rPr lang="es-419" sz="2400" b="1" i="1">
                              <a:solidFill>
                                <a:schemeClr val="tx1"/>
                              </a:solidFill>
                              <a:latin typeface="Cambria Math"/>
                            </a:rPr>
                            <m:t>(</m:t>
                          </m:r>
                          <m:r>
                            <a:rPr lang="es-419" sz="2400" b="1" i="1">
                              <a:solidFill>
                                <a:schemeClr val="tx1"/>
                              </a:solidFill>
                              <a:latin typeface="Cambria Math"/>
                            </a:rPr>
                            <m:t>𝒋</m:t>
                          </m:r>
                          <m:r>
                            <a:rPr lang="es-419" sz="2400" b="1" i="1">
                              <a:solidFill>
                                <a:schemeClr val="tx1"/>
                              </a:solidFill>
                              <a:latin typeface="Cambria Math"/>
                            </a:rPr>
                            <m:t>)</m:t>
                          </m:r>
                        </m:den>
                      </m:f>
                    </m:oMath>
                  </m:oMathPara>
                </a14:m>
                <a:endParaRPr lang="es-419" sz="2400" b="1" dirty="0">
                  <a:solidFill>
                    <a:schemeClr val="tx1"/>
                  </a:solidFill>
                </a:endParaRPr>
              </a:p>
            </p:txBody>
          </p:sp>
        </mc:Choice>
        <mc:Fallback xmlns="">
          <p:sp>
            <p:nvSpPr>
              <p:cNvPr id="40" name="Rectangle 39">
                <a:extLst>
                  <a:ext uri="{FF2B5EF4-FFF2-40B4-BE49-F238E27FC236}">
                    <a16:creationId xmlns:a16="http://schemas.microsoft.com/office/drawing/2014/main" id="{16CA2A33-FBE8-4AD1-90F7-E2F75B68B090}"/>
                  </a:ext>
                </a:extLst>
              </p:cNvPr>
              <p:cNvSpPr>
                <a:spLocks noRot="1" noChangeAspect="1" noMove="1" noResize="1" noEditPoints="1" noAdjustHandles="1" noChangeArrowheads="1" noChangeShapeType="1" noTextEdit="1"/>
              </p:cNvSpPr>
              <p:nvPr/>
            </p:nvSpPr>
            <p:spPr>
              <a:xfrm>
                <a:off x="1690117" y="2095741"/>
                <a:ext cx="6912768" cy="874598"/>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698312693"/>
      </p:ext>
    </p:extLst>
  </p:cSld>
  <p:clrMapOvr>
    <a:masterClrMapping/>
  </p:clrMapOvr>
</p:sld>
</file>

<file path=ppt/theme/theme1.xml><?xml version="1.0" encoding="utf-8"?>
<a:theme xmlns:a="http://schemas.openxmlformats.org/drawingml/2006/main" name="Office Theme">
  <a:themeElements>
    <a:clrScheme name="EMP 2024">
      <a:dk1>
        <a:srgbClr val="202020"/>
      </a:dk1>
      <a:lt1>
        <a:srgbClr val="FFFFFF"/>
      </a:lt1>
      <a:dk2>
        <a:srgbClr val="092069"/>
      </a:dk2>
      <a:lt2>
        <a:srgbClr val="FFFFFF"/>
      </a:lt2>
      <a:accent1>
        <a:srgbClr val="FD6924"/>
      </a:accent1>
      <a:accent2>
        <a:srgbClr val="4C9F38"/>
      </a:accent2>
      <a:accent3>
        <a:srgbClr val="D30167"/>
      </a:accent3>
      <a:accent4>
        <a:srgbClr val="00689D"/>
      </a:accent4>
      <a:accent5>
        <a:srgbClr val="202020"/>
      </a:accent5>
      <a:accent6>
        <a:srgbClr val="C7D3FF"/>
      </a:accent6>
      <a:hlink>
        <a:srgbClr val="092069"/>
      </a:hlink>
      <a:folHlink>
        <a:srgbClr val="092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8" ma:contentTypeDescription="Create a new document." ma:contentTypeScope="" ma:versionID="a15470f3de19f5213b20cf20a4995d57">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0986734c870a0a15ed8795bbdb10adf"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1DDE83-2ED0-4567-A669-A16A212F164D}">
  <ds:schemaRefs>
    <ds:schemaRef ds:uri="http://schemas.microsoft.com/office/2006/metadata/properties"/>
    <ds:schemaRef ds:uri="http://schemas.microsoft.com/office/infopath/2007/PartnerControls"/>
    <ds:schemaRef ds:uri="0b696a8a-ab1a-459b-a09e-44df7cbe9330"/>
    <ds:schemaRef ds:uri="35b8b66e-5759-43c1-a138-f967a8bf5a20"/>
  </ds:schemaRefs>
</ds:datastoreItem>
</file>

<file path=customXml/itemProps2.xml><?xml version="1.0" encoding="utf-8"?>
<ds:datastoreItem xmlns:ds="http://schemas.openxmlformats.org/officeDocument/2006/customXml" ds:itemID="{1D494DC7-155E-4F6A-9B4D-12D17E5D50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5F7E04-0F8F-4ECA-9525-3F0638DC6B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25045</TotalTime>
  <Words>2910</Words>
  <Application>Microsoft Office PowerPoint</Application>
  <PresentationFormat>Widescreen</PresentationFormat>
  <Paragraphs>753</Paragraphs>
  <Slides>54</Slides>
  <Notes>52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Cambria Math</vt:lpstr>
      <vt:lpstr>Helvetica</vt:lpstr>
      <vt:lpstr>Helvetica Light Oblique</vt:lpstr>
      <vt:lpstr>Helvetica Neue</vt:lpstr>
      <vt:lpstr>Times New Roman</vt:lpstr>
      <vt:lpstr>Wingdings</vt:lpstr>
      <vt:lpstr>Office Theme</vt:lpstr>
      <vt:lpstr>MAED: Transport sector modelling</vt:lpstr>
      <vt:lpstr>PowerPoint Presentation</vt:lpstr>
      <vt:lpstr>PowerPoint Presentation</vt:lpstr>
      <vt:lpstr>PowerPoint Presentation</vt:lpstr>
      <vt:lpstr>Equations: Transport</vt:lpstr>
      <vt:lpstr>Equations: Transport</vt:lpstr>
      <vt:lpstr>Equations: Transport</vt:lpstr>
      <vt:lpstr>Equations: Transport</vt:lpstr>
      <vt:lpstr>Equations: Transport</vt:lpstr>
      <vt:lpstr>Equations: Transport</vt:lpstr>
      <vt:lpstr>Equations: Transport</vt:lpstr>
      <vt:lpstr>Equations: Transport</vt:lpstr>
      <vt:lpstr>Equations: Transport</vt:lpstr>
      <vt:lpstr>Equations: Transport</vt:lpstr>
      <vt:lpstr>Equations: Transport</vt:lpstr>
      <vt:lpstr>Statistical Data vs. MAED Input Data</vt:lpstr>
      <vt:lpstr>Statistics vs. MAED</vt:lpstr>
      <vt:lpstr>GDP</vt:lpstr>
      <vt:lpstr>Energy Balance</vt:lpstr>
      <vt:lpstr>Input Data</vt:lpstr>
      <vt:lpstr>Definition of Transport Modes</vt:lpstr>
      <vt:lpstr>Modes of Transport</vt:lpstr>
      <vt:lpstr>Fuel Types</vt:lpstr>
      <vt:lpstr>Freight Transport</vt:lpstr>
      <vt:lpstr>Input Data</vt:lpstr>
      <vt:lpstr>Activity, t-km</vt:lpstr>
      <vt:lpstr>Activity, t-km</vt:lpstr>
      <vt:lpstr>Energy Intensity, energy/100 t-km</vt:lpstr>
      <vt:lpstr>MAED-D</vt:lpstr>
      <vt:lpstr>MAED-D</vt:lpstr>
      <vt:lpstr>MAED-D</vt:lpstr>
      <vt:lpstr>Urban Transport</vt:lpstr>
      <vt:lpstr>Input Data</vt:lpstr>
      <vt:lpstr>Distance Travelled and Load Factors</vt:lpstr>
      <vt:lpstr>Transport Mode by Share</vt:lpstr>
      <vt:lpstr>Energy Intensity, energy/100 km</vt:lpstr>
      <vt:lpstr>MAED-D</vt:lpstr>
      <vt:lpstr>MAED-D</vt:lpstr>
      <vt:lpstr>MAED-D</vt:lpstr>
      <vt:lpstr>Intercity Transport</vt:lpstr>
      <vt:lpstr>Input Data</vt:lpstr>
      <vt:lpstr>Distance travelled and load factors</vt:lpstr>
      <vt:lpstr>Distance travelled and load factors</vt:lpstr>
      <vt:lpstr>Transport mode share</vt:lpstr>
      <vt:lpstr>Energy intensities (energy/100 km)</vt:lpstr>
      <vt:lpstr>MAED-D</vt:lpstr>
      <vt:lpstr>MAED-D</vt:lpstr>
      <vt:lpstr>MAED-D</vt:lpstr>
      <vt:lpstr>International Transport</vt:lpstr>
      <vt:lpstr>Input Data</vt:lpstr>
      <vt:lpstr>Input Data</vt:lpstr>
      <vt:lpstr>MAED-D</vt:lpstr>
      <vt:lpstr>Preparing a case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Title]</dc:title>
  <dc:creator>Eunice Ramos</dc:creator>
  <cp:lastModifiedBy>Fynn Kiley</cp:lastModifiedBy>
  <cp:revision>45</cp:revision>
  <dcterms:created xsi:type="dcterms:W3CDTF">2019-06-09T10:25:43Z</dcterms:created>
  <dcterms:modified xsi:type="dcterms:W3CDTF">2024-07-22T16:21:45Z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