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3"/>
  </p:notesMasterIdLst>
  <p:sldIdLst>
    <p:sldId id="256" r:id="rId2"/>
  </p:sldIdLst>
  <p:sldSz cx="21383625" cy="30275213"/>
  <p:notesSz cx="6858000" cy="9144000"/>
  <p:defaultTextStyle>
    <a:defPPr>
      <a:defRPr lang="en-US"/>
    </a:defPPr>
    <a:lvl1pPr marL="0" algn="l" defTabSz="2479578" rtl="0" eaLnBrk="1" latinLnBrk="0" hangingPunct="1">
      <a:defRPr sz="4881" kern="1200">
        <a:solidFill>
          <a:schemeClr val="tx1"/>
        </a:solidFill>
        <a:latin typeface="+mn-lt"/>
        <a:ea typeface="+mn-ea"/>
        <a:cs typeface="+mn-cs"/>
      </a:defRPr>
    </a:lvl1pPr>
    <a:lvl2pPr marL="1239789" algn="l" defTabSz="2479578" rtl="0" eaLnBrk="1" latinLnBrk="0" hangingPunct="1">
      <a:defRPr sz="4881" kern="1200">
        <a:solidFill>
          <a:schemeClr val="tx1"/>
        </a:solidFill>
        <a:latin typeface="+mn-lt"/>
        <a:ea typeface="+mn-ea"/>
        <a:cs typeface="+mn-cs"/>
      </a:defRPr>
    </a:lvl2pPr>
    <a:lvl3pPr marL="2479578" algn="l" defTabSz="2479578" rtl="0" eaLnBrk="1" latinLnBrk="0" hangingPunct="1">
      <a:defRPr sz="4881" kern="1200">
        <a:solidFill>
          <a:schemeClr val="tx1"/>
        </a:solidFill>
        <a:latin typeface="+mn-lt"/>
        <a:ea typeface="+mn-ea"/>
        <a:cs typeface="+mn-cs"/>
      </a:defRPr>
    </a:lvl3pPr>
    <a:lvl4pPr marL="3719368" algn="l" defTabSz="2479578" rtl="0" eaLnBrk="1" latinLnBrk="0" hangingPunct="1">
      <a:defRPr sz="4881" kern="1200">
        <a:solidFill>
          <a:schemeClr val="tx1"/>
        </a:solidFill>
        <a:latin typeface="+mn-lt"/>
        <a:ea typeface="+mn-ea"/>
        <a:cs typeface="+mn-cs"/>
      </a:defRPr>
    </a:lvl4pPr>
    <a:lvl5pPr marL="4959157" algn="l" defTabSz="2479578" rtl="0" eaLnBrk="1" latinLnBrk="0" hangingPunct="1">
      <a:defRPr sz="4881" kern="1200">
        <a:solidFill>
          <a:schemeClr val="tx1"/>
        </a:solidFill>
        <a:latin typeface="+mn-lt"/>
        <a:ea typeface="+mn-ea"/>
        <a:cs typeface="+mn-cs"/>
      </a:defRPr>
    </a:lvl5pPr>
    <a:lvl6pPr marL="6198946" algn="l" defTabSz="2479578" rtl="0" eaLnBrk="1" latinLnBrk="0" hangingPunct="1">
      <a:defRPr sz="4881" kern="1200">
        <a:solidFill>
          <a:schemeClr val="tx1"/>
        </a:solidFill>
        <a:latin typeface="+mn-lt"/>
        <a:ea typeface="+mn-ea"/>
        <a:cs typeface="+mn-cs"/>
      </a:defRPr>
    </a:lvl6pPr>
    <a:lvl7pPr marL="7438735" algn="l" defTabSz="2479578" rtl="0" eaLnBrk="1" latinLnBrk="0" hangingPunct="1">
      <a:defRPr sz="4881" kern="1200">
        <a:solidFill>
          <a:schemeClr val="tx1"/>
        </a:solidFill>
        <a:latin typeface="+mn-lt"/>
        <a:ea typeface="+mn-ea"/>
        <a:cs typeface="+mn-cs"/>
      </a:defRPr>
    </a:lvl7pPr>
    <a:lvl8pPr marL="8678525" algn="l" defTabSz="2479578" rtl="0" eaLnBrk="1" latinLnBrk="0" hangingPunct="1">
      <a:defRPr sz="4881" kern="1200">
        <a:solidFill>
          <a:schemeClr val="tx1"/>
        </a:solidFill>
        <a:latin typeface="+mn-lt"/>
        <a:ea typeface="+mn-ea"/>
        <a:cs typeface="+mn-cs"/>
      </a:defRPr>
    </a:lvl8pPr>
    <a:lvl9pPr marL="9918314" algn="l" defTabSz="2479578"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6" autoAdjust="0"/>
    <p:restoredTop sz="96433" autoAdjust="0"/>
  </p:normalViewPr>
  <p:slideViewPr>
    <p:cSldViewPr snapToGrid="0">
      <p:cViewPr>
        <p:scale>
          <a:sx n="50" d="100"/>
          <a:sy n="50" d="100"/>
        </p:scale>
        <p:origin x="2308" y="-6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cliqac2\Downloads\Zr%20plan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Sheet1!$Q$24</c:f>
              <c:strCache>
                <c:ptCount val="1"/>
              </c:strCache>
            </c:strRef>
          </c:tx>
          <c:spPr>
            <a:ln w="25400" cap="rnd">
              <a:noFill/>
              <a:round/>
            </a:ln>
            <a:effectLst/>
          </c:spPr>
          <c:marker>
            <c:symbol val="x"/>
            <c:size val="5"/>
            <c:spPr>
              <a:noFill/>
              <a:ln w="9525">
                <a:solidFill>
                  <a:schemeClr val="tx1"/>
                </a:solidFill>
              </a:ln>
              <a:effectLst/>
            </c:spPr>
          </c:marker>
          <c:trendline>
            <c:spPr>
              <a:ln w="19050" cap="rnd">
                <a:solidFill>
                  <a:schemeClr val="tx1"/>
                </a:solidFill>
                <a:prstDash val="sysDot"/>
              </a:ln>
              <a:effectLst/>
            </c:spPr>
            <c:trendlineType val="linear"/>
            <c:dispRSqr val="1"/>
            <c:dispEq val="1"/>
            <c:trendlineLbl>
              <c:layout>
                <c:manualLayout>
                  <c:x val="0.16122325998033063"/>
                  <c:y val="-9.2798729106230146E-2"/>
                </c:manualLayout>
              </c:layout>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baseline="0"/>
                      <a:t>y = 270.17x - 43.542</a:t>
                    </a:r>
                    <a:endParaRPr lang="en-US"/>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Sheet1!$Q$1:$Q$22</c:f>
              <c:numCache>
                <c:formatCode>General</c:formatCode>
                <c:ptCount val="22"/>
                <c:pt idx="0">
                  <c:v>0.3884777499368724</c:v>
                </c:pt>
                <c:pt idx="1">
                  <c:v>0.77695549987374479</c:v>
                </c:pt>
                <c:pt idx="2">
                  <c:v>0.35729331591552377</c:v>
                </c:pt>
                <c:pt idx="3">
                  <c:v>0.40667831777272112</c:v>
                </c:pt>
                <c:pt idx="4">
                  <c:v>0.52780060230450399</c:v>
                </c:pt>
                <c:pt idx="5">
                  <c:v>0.68353286573328453</c:v>
                </c:pt>
                <c:pt idx="6">
                  <c:v>0.85517153973931836</c:v>
                </c:pt>
                <c:pt idx="7">
                  <c:v>0.71458663183104754</c:v>
                </c:pt>
                <c:pt idx="8">
                  <c:v>0.7405152226252476</c:v>
                </c:pt>
                <c:pt idx="9">
                  <c:v>0.81335663554544224</c:v>
                </c:pt>
                <c:pt idx="10">
                  <c:v>0.92205895653688896</c:v>
                </c:pt>
                <c:pt idx="11">
                  <c:v>1.0718799477465693</c:v>
                </c:pt>
                <c:pt idx="12">
                  <c:v>1.1401059532229556</c:v>
                </c:pt>
                <c:pt idx="13">
                  <c:v>0.61885017637032791</c:v>
                </c:pt>
                <c:pt idx="14">
                  <c:v>0.73067811174808894</c:v>
                </c:pt>
                <c:pt idx="15">
                  <c:v>0.9932952177343598</c:v>
                </c:pt>
                <c:pt idx="16">
                  <c:v>0.94530925901831009</c:v>
                </c:pt>
                <c:pt idx="17">
                  <c:v>0.96505872139128024</c:v>
                </c:pt>
                <c:pt idx="18">
                  <c:v>1.0220198419693185</c:v>
                </c:pt>
                <c:pt idx="19">
                  <c:v>1.1104810939960301</c:v>
                </c:pt>
                <c:pt idx="20">
                  <c:v>1.2236296187835007</c:v>
                </c:pt>
                <c:pt idx="21">
                  <c:v>1.2377003527406574</c:v>
                </c:pt>
              </c:numCache>
            </c:numRef>
          </c:xVal>
          <c:yVal>
            <c:numRef>
              <c:f>Sheet1!$V$1:$V$22</c:f>
              <c:numCache>
                <c:formatCode>General</c:formatCode>
                <c:ptCount val="22"/>
                <c:pt idx="0">
                  <c:v>51.011952191235061</c:v>
                </c:pt>
                <c:pt idx="1">
                  <c:v>110.6804780876494</c:v>
                </c:pt>
                <c:pt idx="2">
                  <c:v>94.449402390438266</c:v>
                </c:pt>
                <c:pt idx="3">
                  <c:v>61.523505976095613</c:v>
                </c:pt>
                <c:pt idx="4">
                  <c:v>138.96892430278885</c:v>
                </c:pt>
                <c:pt idx="5">
                  <c:v>108.20717131474103</c:v>
                </c:pt>
                <c:pt idx="6">
                  <c:v>253.05019920318725</c:v>
                </c:pt>
                <c:pt idx="7">
                  <c:v>198.17370517928285</c:v>
                </c:pt>
                <c:pt idx="8">
                  <c:v>119.80079681274901</c:v>
                </c:pt>
                <c:pt idx="9">
                  <c:v>235.58247011952193</c:v>
                </c:pt>
                <c:pt idx="10">
                  <c:v>163.54741035856574</c:v>
                </c:pt>
                <c:pt idx="11">
                  <c:v>180.396812749004</c:v>
                </c:pt>
                <c:pt idx="12">
                  <c:v>200.49243027888446</c:v>
                </c:pt>
                <c:pt idx="13">
                  <c:v>83.164940239043815</c:v>
                </c:pt>
                <c:pt idx="14">
                  <c:v>101.86932270916336</c:v>
                </c:pt>
                <c:pt idx="15">
                  <c:v>159.06454183266933</c:v>
                </c:pt>
                <c:pt idx="16">
                  <c:v>294.32350597609565</c:v>
                </c:pt>
                <c:pt idx="17">
                  <c:v>175.45019920318725</c:v>
                </c:pt>
                <c:pt idx="18">
                  <c:v>333.27808764940238</c:v>
                </c:pt>
                <c:pt idx="19">
                  <c:v>221.20637450199203</c:v>
                </c:pt>
                <c:pt idx="20">
                  <c:v>454.93386454183269</c:v>
                </c:pt>
                <c:pt idx="21">
                  <c:v>232.3362549800797</c:v>
                </c:pt>
              </c:numCache>
            </c:numRef>
          </c:yVal>
          <c:smooth val="0"/>
          <c:extLst>
            <c:ext xmlns:c16="http://schemas.microsoft.com/office/drawing/2014/chart" uri="{C3380CC4-5D6E-409C-BE32-E72D297353CC}">
              <c16:uniqueId val="{00000001-42BA-412E-869B-C877E96F7130}"/>
            </c:ext>
          </c:extLst>
        </c:ser>
        <c:dLbls>
          <c:showLegendKey val="0"/>
          <c:showVal val="0"/>
          <c:showCatName val="0"/>
          <c:showSerName val="0"/>
          <c:showPercent val="0"/>
          <c:showBubbleSize val="0"/>
        </c:dLbls>
        <c:axId val="674251343"/>
        <c:axId val="674249423"/>
      </c:scatterChart>
      <c:valAx>
        <c:axId val="674251343"/>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t>reciprocal plane spacing (</a:t>
                </a:r>
                <a:r>
                  <a:rPr lang="en-GB" sz="1000" b="0" i="0" u="none" strike="noStrike" baseline="0">
                    <a:effectLst/>
                  </a:rPr>
                  <a:t>Å</a:t>
                </a:r>
                <a:r>
                  <a:rPr lang="en-GB" sz="1000" b="0" i="0" u="none" strike="noStrike" baseline="30000">
                    <a:effectLst/>
                  </a:rPr>
                  <a:t>-1</a:t>
                </a:r>
                <a:r>
                  <a:rPr lang="en-GB" sz="1000" b="0" i="0" u="none" strike="noStrike" baseline="0">
                    <a:effectLst/>
                  </a:rPr>
                  <a:t>)</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74249423"/>
        <c:crosses val="autoZero"/>
        <c:crossBetween val="midCat"/>
      </c:valAx>
      <c:valAx>
        <c:axId val="674249423"/>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t>Extinction Distance (nm)</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742513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A709B-E262-4B32-ADE1-F1B57737E2DE}" type="datetimeFigureOut">
              <a:rPr lang="en-GB" smtClean="0"/>
              <a:t>13/09/2024</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42613-0B30-4F7E-B7DB-DFCFDF56F082}" type="slidenum">
              <a:rPr lang="en-GB" smtClean="0"/>
              <a:t>‹#›</a:t>
            </a:fld>
            <a:endParaRPr lang="en-GB"/>
          </a:p>
        </p:txBody>
      </p:sp>
    </p:spTree>
    <p:extLst>
      <p:ext uri="{BB962C8B-B14F-4D97-AF65-F5344CB8AC3E}">
        <p14:creationId xmlns:p14="http://schemas.microsoft.com/office/powerpoint/2010/main" val="20083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142613-0B30-4F7E-B7DB-DFCFDF56F082}" type="slidenum">
              <a:rPr lang="en-GB" smtClean="0"/>
              <a:t>1</a:t>
            </a:fld>
            <a:endParaRPr lang="en-GB"/>
          </a:p>
        </p:txBody>
      </p:sp>
    </p:spTree>
    <p:extLst>
      <p:ext uri="{BB962C8B-B14F-4D97-AF65-F5344CB8AC3E}">
        <p14:creationId xmlns:p14="http://schemas.microsoft.com/office/powerpoint/2010/main" val="402566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9F9FD8-47D5-4E44-92EA-7F709FF0EBC1}"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BDF663-5E20-4BB7-8AF1-0AE69827838E}" type="slidenum">
              <a:rPr lang="en-GB" smtClean="0"/>
              <a:t>‹#›</a:t>
            </a:fld>
            <a:endParaRPr lang="en-GB"/>
          </a:p>
        </p:txBody>
      </p:sp>
    </p:spTree>
    <p:extLst>
      <p:ext uri="{BB962C8B-B14F-4D97-AF65-F5344CB8AC3E}">
        <p14:creationId xmlns:p14="http://schemas.microsoft.com/office/powerpoint/2010/main" val="361895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9F9FD8-47D5-4E44-92EA-7F709FF0EBC1}"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BDF663-5E20-4BB7-8AF1-0AE69827838E}" type="slidenum">
              <a:rPr lang="en-GB" smtClean="0"/>
              <a:t>‹#›</a:t>
            </a:fld>
            <a:endParaRPr lang="en-GB"/>
          </a:p>
        </p:txBody>
      </p:sp>
    </p:spTree>
    <p:extLst>
      <p:ext uri="{BB962C8B-B14F-4D97-AF65-F5344CB8AC3E}">
        <p14:creationId xmlns:p14="http://schemas.microsoft.com/office/powerpoint/2010/main" val="58642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9F9FD8-47D5-4E44-92EA-7F709FF0EBC1}"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BDF663-5E20-4BB7-8AF1-0AE69827838E}" type="slidenum">
              <a:rPr lang="en-GB" smtClean="0"/>
              <a:t>‹#›</a:t>
            </a:fld>
            <a:endParaRPr lang="en-GB"/>
          </a:p>
        </p:txBody>
      </p:sp>
    </p:spTree>
    <p:extLst>
      <p:ext uri="{BB962C8B-B14F-4D97-AF65-F5344CB8AC3E}">
        <p14:creationId xmlns:p14="http://schemas.microsoft.com/office/powerpoint/2010/main" val="76934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9F9FD8-47D5-4E44-92EA-7F709FF0EBC1}"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BDF663-5E20-4BB7-8AF1-0AE69827838E}" type="slidenum">
              <a:rPr lang="en-GB" smtClean="0"/>
              <a:t>‹#›</a:t>
            </a:fld>
            <a:endParaRPr lang="en-GB"/>
          </a:p>
        </p:txBody>
      </p:sp>
    </p:spTree>
    <p:extLst>
      <p:ext uri="{BB962C8B-B14F-4D97-AF65-F5344CB8AC3E}">
        <p14:creationId xmlns:p14="http://schemas.microsoft.com/office/powerpoint/2010/main" val="41588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F9FD8-47D5-4E44-92EA-7F709FF0EBC1}"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BDF663-5E20-4BB7-8AF1-0AE69827838E}" type="slidenum">
              <a:rPr lang="en-GB" smtClean="0"/>
              <a:t>‹#›</a:t>
            </a:fld>
            <a:endParaRPr lang="en-GB"/>
          </a:p>
        </p:txBody>
      </p:sp>
    </p:spTree>
    <p:extLst>
      <p:ext uri="{BB962C8B-B14F-4D97-AF65-F5344CB8AC3E}">
        <p14:creationId xmlns:p14="http://schemas.microsoft.com/office/powerpoint/2010/main" val="180812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9F9FD8-47D5-4E44-92EA-7F709FF0EBC1}"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BDF663-5E20-4BB7-8AF1-0AE69827838E}" type="slidenum">
              <a:rPr lang="en-GB" smtClean="0"/>
              <a:t>‹#›</a:t>
            </a:fld>
            <a:endParaRPr lang="en-GB"/>
          </a:p>
        </p:txBody>
      </p:sp>
    </p:spTree>
    <p:extLst>
      <p:ext uri="{BB962C8B-B14F-4D97-AF65-F5344CB8AC3E}">
        <p14:creationId xmlns:p14="http://schemas.microsoft.com/office/powerpoint/2010/main" val="422515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9F9FD8-47D5-4E44-92EA-7F709FF0EBC1}" type="datetimeFigureOut">
              <a:rPr lang="en-GB" smtClean="0"/>
              <a:t>13/09/2024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BDF663-5E20-4BB7-8AF1-0AE69827838E}" type="slidenum">
              <a:rPr lang="en-GB" smtClean="0"/>
              <a:t>‹#›</a:t>
            </a:fld>
            <a:endParaRPr lang="en-GB"/>
          </a:p>
        </p:txBody>
      </p:sp>
    </p:spTree>
    <p:extLst>
      <p:ext uri="{BB962C8B-B14F-4D97-AF65-F5344CB8AC3E}">
        <p14:creationId xmlns:p14="http://schemas.microsoft.com/office/powerpoint/2010/main" val="148254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9F9FD8-47D5-4E44-92EA-7F709FF0EBC1}" type="datetimeFigureOut">
              <a:rPr lang="en-GB" smtClean="0"/>
              <a:t>13/09/2024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BDF663-5E20-4BB7-8AF1-0AE69827838E}" type="slidenum">
              <a:rPr lang="en-GB" smtClean="0"/>
              <a:t>‹#›</a:t>
            </a:fld>
            <a:endParaRPr lang="en-GB"/>
          </a:p>
        </p:txBody>
      </p:sp>
    </p:spTree>
    <p:extLst>
      <p:ext uri="{BB962C8B-B14F-4D97-AF65-F5344CB8AC3E}">
        <p14:creationId xmlns:p14="http://schemas.microsoft.com/office/powerpoint/2010/main" val="268055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F9FD8-47D5-4E44-92EA-7F709FF0EBC1}" type="datetimeFigureOut">
              <a:rPr lang="en-GB" smtClean="0"/>
              <a:t>13/09/2024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BDF663-5E20-4BB7-8AF1-0AE69827838E}" type="slidenum">
              <a:rPr lang="en-GB" smtClean="0"/>
              <a:t>‹#›</a:t>
            </a:fld>
            <a:endParaRPr lang="en-GB"/>
          </a:p>
        </p:txBody>
      </p:sp>
    </p:spTree>
    <p:extLst>
      <p:ext uri="{BB962C8B-B14F-4D97-AF65-F5344CB8AC3E}">
        <p14:creationId xmlns:p14="http://schemas.microsoft.com/office/powerpoint/2010/main" val="300891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0B9F9FD8-47D5-4E44-92EA-7F709FF0EBC1}"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BDF663-5E20-4BB7-8AF1-0AE69827838E}" type="slidenum">
              <a:rPr lang="en-GB" smtClean="0"/>
              <a:t>‹#›</a:t>
            </a:fld>
            <a:endParaRPr lang="en-GB"/>
          </a:p>
        </p:txBody>
      </p:sp>
    </p:spTree>
    <p:extLst>
      <p:ext uri="{BB962C8B-B14F-4D97-AF65-F5344CB8AC3E}">
        <p14:creationId xmlns:p14="http://schemas.microsoft.com/office/powerpoint/2010/main" val="381148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0B9F9FD8-47D5-4E44-92EA-7F709FF0EBC1}"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BDF663-5E20-4BB7-8AF1-0AE69827838E}" type="slidenum">
              <a:rPr lang="en-GB" smtClean="0"/>
              <a:t>‹#›</a:t>
            </a:fld>
            <a:endParaRPr lang="en-GB"/>
          </a:p>
        </p:txBody>
      </p:sp>
    </p:spTree>
    <p:extLst>
      <p:ext uri="{BB962C8B-B14F-4D97-AF65-F5344CB8AC3E}">
        <p14:creationId xmlns:p14="http://schemas.microsoft.com/office/powerpoint/2010/main" val="104944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0B9F9FD8-47D5-4E44-92EA-7F709FF0EBC1}" type="datetimeFigureOut">
              <a:rPr lang="en-GB" smtClean="0"/>
              <a:t>13/09/2024</a:t>
            </a:fld>
            <a:endParaRPr lang="en-GB"/>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1DBDF663-5E20-4BB7-8AF1-0AE69827838E}" type="slidenum">
              <a:rPr lang="en-GB" smtClean="0"/>
              <a:t>‹#›</a:t>
            </a:fld>
            <a:endParaRPr lang="en-GB"/>
          </a:p>
        </p:txBody>
      </p:sp>
    </p:spTree>
    <p:extLst>
      <p:ext uri="{BB962C8B-B14F-4D97-AF65-F5344CB8AC3E}">
        <p14:creationId xmlns:p14="http://schemas.microsoft.com/office/powerpoint/2010/main" val="1784801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10.JP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ounded Rectangle 94"/>
          <p:cNvSpPr/>
          <p:nvPr/>
        </p:nvSpPr>
        <p:spPr>
          <a:xfrm>
            <a:off x="112749" y="6461004"/>
            <a:ext cx="8444414" cy="9323092"/>
          </a:xfrm>
          <a:prstGeom prst="roundRect">
            <a:avLst>
              <a:gd name="adj" fmla="val 46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p:txBody>
      </p:sp>
      <p:sp>
        <p:nvSpPr>
          <p:cNvPr id="30" name="TextBox 29"/>
          <p:cNvSpPr txBox="1"/>
          <p:nvPr/>
        </p:nvSpPr>
        <p:spPr>
          <a:xfrm>
            <a:off x="-1" y="-2246"/>
            <a:ext cx="21383626" cy="2448000"/>
          </a:xfrm>
          <a:prstGeom prst="rect">
            <a:avLst/>
          </a:prstGeom>
          <a:gradFill flip="none" rotWithShape="1">
            <a:gsLst>
              <a:gs pos="0">
                <a:schemeClr val="accent1">
                  <a:lumMod val="60000"/>
                  <a:lumOff val="40000"/>
                  <a:tint val="66000"/>
                  <a:satMod val="160000"/>
                </a:schemeClr>
              </a:gs>
              <a:gs pos="44000">
                <a:schemeClr val="accent1">
                  <a:tint val="23500"/>
                  <a:satMod val="160000"/>
                  <a:lumMod val="30000"/>
                  <a:lumOff val="70000"/>
                  <a:alpha val="58000"/>
                </a:schemeClr>
              </a:gs>
            </a:gsLst>
            <a:lin ang="0" scaled="0"/>
            <a:tileRect/>
          </a:gradFill>
          <a:ln>
            <a:noFill/>
          </a:ln>
        </p:spPr>
        <p:txBody>
          <a:bodyPr wrap="square" rtlCol="0">
            <a:spAutoFit/>
          </a:bodyPr>
          <a:lstStyle/>
          <a:p>
            <a:pPr algn="ctr"/>
            <a:endParaRPr lang="en-GB" sz="4000" dirty="0"/>
          </a:p>
        </p:txBody>
      </p:sp>
      <p:sp>
        <p:nvSpPr>
          <p:cNvPr id="12" name="TextBox 11"/>
          <p:cNvSpPr txBox="1"/>
          <p:nvPr/>
        </p:nvSpPr>
        <p:spPr>
          <a:xfrm>
            <a:off x="3991410" y="1086602"/>
            <a:ext cx="13419213" cy="1231106"/>
          </a:xfrm>
          <a:prstGeom prst="rect">
            <a:avLst/>
          </a:prstGeom>
          <a:noFill/>
        </p:spPr>
        <p:txBody>
          <a:bodyPr wrap="square" rtlCol="0">
            <a:spAutoFit/>
          </a:bodyPr>
          <a:lstStyle/>
          <a:p>
            <a:r>
              <a:rPr lang="en-GB" sz="2400" b="1" dirty="0"/>
              <a:t>Alex Carruthers </a:t>
            </a:r>
            <a:r>
              <a:rPr lang="en-GB" sz="2400" b="1" i="1" baseline="30000" dirty="0"/>
              <a:t>a</a:t>
            </a:r>
            <a:r>
              <a:rPr lang="en-GB" sz="2400" b="1" dirty="0"/>
              <a:t>*, Omer </a:t>
            </a:r>
            <a:r>
              <a:rPr lang="en-GB" sz="2400" b="1" dirty="0" err="1"/>
              <a:t>Koc</a:t>
            </a:r>
            <a:r>
              <a:rPr lang="en-GB" sz="2400" b="1" i="1" baseline="30000" dirty="0"/>
              <a:t> a</a:t>
            </a:r>
            <a:r>
              <a:rPr lang="en-GB" sz="2400" b="1" dirty="0"/>
              <a:t> Michael </a:t>
            </a:r>
            <a:r>
              <a:rPr lang="en-GB" sz="2400" b="1" dirty="0" err="1"/>
              <a:t>Preuss</a:t>
            </a:r>
            <a:r>
              <a:rPr lang="en-GB" sz="2400" b="1" i="1" baseline="30000" dirty="0" err="1"/>
              <a:t>b</a:t>
            </a:r>
            <a:r>
              <a:rPr lang="en-GB" sz="2400" b="1" dirty="0"/>
              <a:t>, Philipp Frankel</a:t>
            </a:r>
            <a:r>
              <a:rPr lang="en-GB" sz="2800" b="1" i="1" baseline="30000" dirty="0"/>
              <a:t> a</a:t>
            </a:r>
            <a:endParaRPr lang="en-GB" sz="2400" b="1" dirty="0"/>
          </a:p>
          <a:p>
            <a:r>
              <a:rPr lang="en-GB" sz="2400" b="1" i="1" baseline="30000" dirty="0" err="1"/>
              <a:t>a</a:t>
            </a:r>
            <a:r>
              <a:rPr lang="en-GB" sz="2300" dirty="0" err="1"/>
              <a:t>School</a:t>
            </a:r>
            <a:r>
              <a:rPr lang="en-GB" sz="2300" dirty="0"/>
              <a:t> of Materials, University of Manchester, Manchester M1 3BB, UK</a:t>
            </a:r>
          </a:p>
          <a:p>
            <a:r>
              <a:rPr lang="en-GB" sz="2400" b="1" i="1" baseline="30000" dirty="0" err="1"/>
              <a:t>b</a:t>
            </a:r>
            <a:r>
              <a:rPr lang="en-GB" sz="2300" dirty="0" err="1"/>
              <a:t>Department</a:t>
            </a:r>
            <a:r>
              <a:rPr lang="en-GB" sz="2300" dirty="0"/>
              <a:t> of Materials Science and Engineering, University of Monash	</a:t>
            </a:r>
          </a:p>
        </p:txBody>
      </p:sp>
      <p:sp>
        <p:nvSpPr>
          <p:cNvPr id="19" name="Rectangle 14"/>
          <p:cNvSpPr>
            <a:spLocks noChangeArrowheads="1"/>
          </p:cNvSpPr>
          <p:nvPr/>
        </p:nvSpPr>
        <p:spPr bwMode="auto">
          <a:xfrm>
            <a:off x="0" y="-492442"/>
            <a:ext cx="184731" cy="984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Rectangle 15"/>
          <p:cNvSpPr>
            <a:spLocks noChangeArrowheads="1"/>
          </p:cNvSpPr>
          <p:nvPr/>
        </p:nvSpPr>
        <p:spPr bwMode="auto">
          <a:xfrm>
            <a:off x="0" y="1383670"/>
            <a:ext cx="216726"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Calibri" pitchFamily="34" charset="0"/>
                <a:cs typeface="Times New Roman" pitchFamily="18" charset="0"/>
              </a:rPr>
              <a:t> </a:t>
            </a:r>
            <a:endParaRPr kumimoji="0" lang="en-GB" altLang="en-US" sz="1800" b="0" i="0" u="none" strike="noStrike" cap="none" normalizeH="0" baseline="0">
              <a:ln>
                <a:noFill/>
              </a:ln>
              <a:solidFill>
                <a:schemeClr val="tx1"/>
              </a:solidFill>
              <a:effectLst/>
              <a:cs typeface="Arial" pitchFamily="34" charset="0"/>
            </a:endParaRPr>
          </a:p>
        </p:txBody>
      </p:sp>
      <p:sp>
        <p:nvSpPr>
          <p:cNvPr id="21" name="Rectangle 16"/>
          <p:cNvSpPr>
            <a:spLocks noChangeArrowheads="1"/>
          </p:cNvSpPr>
          <p:nvPr/>
        </p:nvSpPr>
        <p:spPr bwMode="auto">
          <a:xfrm>
            <a:off x="0" y="2022658"/>
            <a:ext cx="216726"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Calibri" pitchFamily="34" charset="0"/>
                <a:cs typeface="Times New Roman" pitchFamily="18" charset="0"/>
              </a:rPr>
              <a:t> </a:t>
            </a:r>
            <a:endParaRPr kumimoji="0" lang="en-GB" altLang="en-US" sz="1800" b="0" i="0" u="none" strike="noStrike" cap="none" normalizeH="0" baseline="0">
              <a:ln>
                <a:noFill/>
              </a:ln>
              <a:solidFill>
                <a:schemeClr val="tx1"/>
              </a:solidFill>
              <a:effectLst/>
              <a:cs typeface="Arial" pitchFamily="34" charset="0"/>
            </a:endParaRPr>
          </a:p>
        </p:txBody>
      </p:sp>
      <p:sp>
        <p:nvSpPr>
          <p:cNvPr id="4" name="Rectangle 3"/>
          <p:cNvSpPr/>
          <p:nvPr/>
        </p:nvSpPr>
        <p:spPr>
          <a:xfrm>
            <a:off x="3004830" y="144540"/>
            <a:ext cx="18582178" cy="907941"/>
          </a:xfrm>
          <a:prstGeom prst="rect">
            <a:avLst/>
          </a:prstGeom>
          <a:noFill/>
        </p:spPr>
        <p:txBody>
          <a:bodyPr wrap="square">
            <a:spAutoFit/>
          </a:bodyPr>
          <a:lstStyle/>
          <a:p>
            <a:pPr marL="215900" marR="215900" algn="ctr">
              <a:spcAft>
                <a:spcPts val="0"/>
              </a:spcAft>
            </a:pPr>
            <a:r>
              <a:rPr lang="en-GB" sz="5200" b="1" kern="1400" dirty="0">
                <a:latin typeface="Calibri" panose="020F0502020204030204" pitchFamily="34" charset="0"/>
                <a:ea typeface="Times New Roman" panose="02020603050405020304" pitchFamily="18" charset="0"/>
                <a:cs typeface="Arial" panose="020B0604020202020204" pitchFamily="34" charset="0"/>
              </a:rPr>
              <a:t>Rapid Loop Nature Determination and Strain Effects of Loop Rafts</a:t>
            </a:r>
            <a:endParaRPr lang="en-GB" sz="5200" b="1" kern="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10" name="Picture 1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25"/>
            <a:ext cx="3274753" cy="1381536"/>
          </a:xfrm>
          <a:prstGeom prst="rect">
            <a:avLst/>
          </a:prstGeom>
        </p:spPr>
      </p:pic>
      <p:pic>
        <p:nvPicPr>
          <p:cNvPr id="112" name="Picture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33657" y="29188611"/>
            <a:ext cx="1803381" cy="720000"/>
          </a:xfrm>
          <a:prstGeom prst="rect">
            <a:avLst/>
          </a:prstGeom>
        </p:spPr>
      </p:pic>
      <p:pic>
        <p:nvPicPr>
          <p:cNvPr id="114" name="Picture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0268" y="29068822"/>
            <a:ext cx="1081863" cy="1080000"/>
          </a:xfrm>
          <a:prstGeom prst="rect">
            <a:avLst/>
          </a:prstGeom>
        </p:spPr>
      </p:pic>
      <p:sp>
        <p:nvSpPr>
          <p:cNvPr id="123" name="Rectangle 122"/>
          <p:cNvSpPr/>
          <p:nvPr/>
        </p:nvSpPr>
        <p:spPr>
          <a:xfrm>
            <a:off x="1747915" y="32618733"/>
            <a:ext cx="17073563" cy="9104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112749" y="2521558"/>
            <a:ext cx="21176536" cy="3764970"/>
          </a:xfrm>
          <a:prstGeom prst="roundRect">
            <a:avLst>
              <a:gd name="adj" fmla="val 115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endParaRPr>
          </a:p>
        </p:txBody>
      </p:sp>
      <p:sp>
        <p:nvSpPr>
          <p:cNvPr id="101" name="Rounded Rectangle 100"/>
          <p:cNvSpPr/>
          <p:nvPr/>
        </p:nvSpPr>
        <p:spPr>
          <a:xfrm>
            <a:off x="8705067" y="6461004"/>
            <a:ext cx="12535392" cy="9301404"/>
          </a:xfrm>
          <a:prstGeom prst="roundRect">
            <a:avLst>
              <a:gd name="adj" fmla="val 46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b="1" dirty="0">
              <a:solidFill>
                <a:schemeClr val="tx1"/>
              </a:solidFill>
            </a:endParaRPr>
          </a:p>
        </p:txBody>
      </p:sp>
      <p:sp>
        <p:nvSpPr>
          <p:cNvPr id="108" name="Rounded Rectangle 107"/>
          <p:cNvSpPr/>
          <p:nvPr/>
        </p:nvSpPr>
        <p:spPr>
          <a:xfrm>
            <a:off x="184730" y="30604722"/>
            <a:ext cx="13795329" cy="1082812"/>
          </a:xfrm>
          <a:prstGeom prst="roundRect">
            <a:avLst>
              <a:gd name="adj" fmla="val 322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b="1" dirty="0">
              <a:solidFill>
                <a:schemeClr val="tx1"/>
              </a:solidFill>
            </a:endParaRPr>
          </a:p>
        </p:txBody>
      </p:sp>
      <p:sp>
        <p:nvSpPr>
          <p:cNvPr id="3" name="TextBox 2"/>
          <p:cNvSpPr txBox="1"/>
          <p:nvPr/>
        </p:nvSpPr>
        <p:spPr>
          <a:xfrm>
            <a:off x="12752197" y="5295371"/>
            <a:ext cx="4938903" cy="923330"/>
          </a:xfrm>
          <a:prstGeom prst="rect">
            <a:avLst/>
          </a:prstGeom>
          <a:noFill/>
        </p:spPr>
        <p:txBody>
          <a:bodyPr wrap="square" rtlCol="0">
            <a:spAutoFit/>
          </a:bodyPr>
          <a:lstStyle/>
          <a:p>
            <a:r>
              <a:rPr lang="en-GB" sz="1800" i="1" dirty="0"/>
              <a:t>Figure 1: Illustration of dislocation loops changing the orientation of the crystal and how it affects the diffraction pattern causing inside-outside contrast.</a:t>
            </a:r>
            <a:endParaRPr lang="en-GB" sz="1800" dirty="0"/>
          </a:p>
        </p:txBody>
      </p:sp>
      <p:sp>
        <p:nvSpPr>
          <p:cNvPr id="84" name="Rounded Rectangle 83"/>
          <p:cNvSpPr/>
          <p:nvPr/>
        </p:nvSpPr>
        <p:spPr>
          <a:xfrm>
            <a:off x="114806" y="21683550"/>
            <a:ext cx="11697361" cy="8465272"/>
          </a:xfrm>
          <a:prstGeom prst="roundRect">
            <a:avLst>
              <a:gd name="adj" fmla="val 75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b="1" dirty="0">
              <a:solidFill>
                <a:schemeClr val="tx1"/>
              </a:solidFill>
            </a:endParaRPr>
          </a:p>
          <a:p>
            <a:endParaRPr lang="en-GB" sz="3600" b="1" dirty="0">
              <a:solidFill>
                <a:schemeClr val="tx1"/>
              </a:solidFill>
            </a:endParaRPr>
          </a:p>
          <a:p>
            <a:endParaRPr lang="en-GB" sz="3600" b="1" dirty="0">
              <a:solidFill>
                <a:schemeClr val="tx1"/>
              </a:solidFill>
            </a:endParaRPr>
          </a:p>
          <a:p>
            <a:endParaRPr lang="en-GB" sz="3600" b="1" dirty="0">
              <a:solidFill>
                <a:schemeClr val="tx1"/>
              </a:solidFill>
            </a:endParaRPr>
          </a:p>
          <a:p>
            <a:endParaRPr lang="en-GB" sz="3600" b="1" dirty="0">
              <a:solidFill>
                <a:schemeClr val="tx1"/>
              </a:solidFill>
            </a:endParaRPr>
          </a:p>
          <a:p>
            <a:endParaRPr lang="en-GB" sz="3600" b="1" dirty="0">
              <a:solidFill>
                <a:schemeClr val="tx1"/>
              </a:solidFill>
            </a:endParaRPr>
          </a:p>
          <a:p>
            <a:endParaRPr lang="en-GB" sz="3600" b="1" dirty="0">
              <a:solidFill>
                <a:schemeClr val="tx1"/>
              </a:solidFill>
            </a:endParaRPr>
          </a:p>
          <a:p>
            <a:endParaRPr lang="en-GB" sz="3600" b="1" dirty="0">
              <a:solidFill>
                <a:schemeClr val="tx1"/>
              </a:solidFill>
            </a:endParaRPr>
          </a:p>
        </p:txBody>
      </p:sp>
      <p:sp>
        <p:nvSpPr>
          <p:cNvPr id="42" name="TextBox 41"/>
          <p:cNvSpPr txBox="1"/>
          <p:nvPr/>
        </p:nvSpPr>
        <p:spPr>
          <a:xfrm>
            <a:off x="8738415" y="6506273"/>
            <a:ext cx="12502041" cy="646331"/>
          </a:xfrm>
          <a:prstGeom prst="rect">
            <a:avLst/>
          </a:prstGeom>
          <a:noFill/>
        </p:spPr>
        <p:txBody>
          <a:bodyPr wrap="square" rtlCol="0">
            <a:spAutoFit/>
          </a:bodyPr>
          <a:lstStyle/>
          <a:p>
            <a:pPr algn="ctr"/>
            <a:r>
              <a:rPr lang="en-GB" sz="3600" b="1" dirty="0"/>
              <a:t>On-Axis: Ewald Sphere and DPC</a:t>
            </a:r>
          </a:p>
        </p:txBody>
      </p:sp>
      <p:sp>
        <p:nvSpPr>
          <p:cNvPr id="54" name="Rectangle 53"/>
          <p:cNvSpPr/>
          <p:nvPr/>
        </p:nvSpPr>
        <p:spPr>
          <a:xfrm>
            <a:off x="146631" y="2499143"/>
            <a:ext cx="13264569" cy="646331"/>
          </a:xfrm>
          <a:prstGeom prst="rect">
            <a:avLst/>
          </a:prstGeom>
        </p:spPr>
        <p:txBody>
          <a:bodyPr wrap="square">
            <a:spAutoFit/>
          </a:bodyPr>
          <a:lstStyle/>
          <a:p>
            <a:r>
              <a:rPr lang="en-GB" sz="3600" b="1" dirty="0"/>
              <a:t>  Introduction</a:t>
            </a:r>
            <a:endParaRPr lang="en-GB" sz="4400" b="1" dirty="0"/>
          </a:p>
        </p:txBody>
      </p:sp>
      <p:sp>
        <p:nvSpPr>
          <p:cNvPr id="102" name="Rectangle 101"/>
          <p:cNvSpPr/>
          <p:nvPr/>
        </p:nvSpPr>
        <p:spPr>
          <a:xfrm>
            <a:off x="92366" y="6400318"/>
            <a:ext cx="8464798" cy="646331"/>
          </a:xfrm>
          <a:prstGeom prst="rect">
            <a:avLst/>
          </a:prstGeom>
        </p:spPr>
        <p:txBody>
          <a:bodyPr wrap="square">
            <a:spAutoFit/>
          </a:bodyPr>
          <a:lstStyle/>
          <a:p>
            <a:pPr algn="ctr"/>
            <a:r>
              <a:rPr lang="en-GB" sz="3600" b="1" dirty="0" err="1"/>
              <a:t>gCoM</a:t>
            </a:r>
            <a:endParaRPr lang="en-GB" sz="2800" b="1" dirty="0"/>
          </a:p>
        </p:txBody>
      </p:sp>
      <p:sp>
        <p:nvSpPr>
          <p:cNvPr id="57" name="Rectangle 56"/>
          <p:cNvSpPr/>
          <p:nvPr/>
        </p:nvSpPr>
        <p:spPr>
          <a:xfrm>
            <a:off x="11947544" y="24667343"/>
            <a:ext cx="6700733" cy="4585871"/>
          </a:xfrm>
          <a:prstGeom prst="rect">
            <a:avLst/>
          </a:prstGeom>
        </p:spPr>
        <p:txBody>
          <a:bodyPr wrap="square">
            <a:spAutoFit/>
          </a:bodyPr>
          <a:lstStyle/>
          <a:p>
            <a:r>
              <a:rPr lang="en-GB" sz="3600" b="1" dirty="0"/>
              <a:t>Conclusions</a:t>
            </a:r>
          </a:p>
          <a:p>
            <a:pPr marL="342900" indent="-342900">
              <a:buFont typeface="Arial" panose="020B0604020202020204" pitchFamily="34" charset="0"/>
              <a:buChar char="•"/>
            </a:pPr>
            <a:r>
              <a:rPr lang="en-GB" sz="2000" dirty="0"/>
              <a:t>4D STEM removes the need for inside-outside contrast and provides single images with the same information.</a:t>
            </a:r>
          </a:p>
          <a:p>
            <a:pPr marL="342900" indent="-342900">
              <a:buFont typeface="Arial" panose="020B0604020202020204" pitchFamily="34" charset="0"/>
              <a:buChar char="•"/>
            </a:pPr>
            <a:r>
              <a:rPr lang="en-GB" sz="2000" dirty="0"/>
              <a:t>For Zr alloys with few defects, a single image, down the  is sufficient to fully analyse the loop nature.</a:t>
            </a:r>
          </a:p>
          <a:p>
            <a:pPr marL="342900" indent="-342900">
              <a:buFont typeface="Arial" panose="020B0604020202020204" pitchFamily="34" charset="0"/>
              <a:buChar char="•"/>
            </a:pPr>
            <a:r>
              <a:rPr lang="en-GB" sz="2000" dirty="0"/>
              <a:t>Tracking the Ewald sphere to measure orientation shifts yields a pseudo indicator of deformation. This may be useful for tracking small (&lt;2nm) defects.</a:t>
            </a:r>
          </a:p>
          <a:p>
            <a:pPr marL="342900" indent="-342900">
              <a:buFont typeface="Arial" panose="020B0604020202020204" pitchFamily="34" charset="0"/>
              <a:buChar char="•"/>
            </a:pPr>
            <a:r>
              <a:rPr lang="en-GB" sz="2000" dirty="0"/>
              <a:t>‘Macro’ strain has been shown to correlate with the c direction in BOR 60 samples. The [0002 and [1-100] directions are anti corelated.</a:t>
            </a:r>
          </a:p>
          <a:p>
            <a:pPr marL="342900" indent="-342900">
              <a:buFont typeface="Arial" panose="020B0604020202020204" pitchFamily="34" charset="0"/>
              <a:buChar char="•"/>
            </a:pPr>
            <a:r>
              <a:rPr lang="en-GB" sz="2000" dirty="0"/>
              <a:t>A fundamental ‘loop detection algorithm’ is still required to rapidly count the loops.</a:t>
            </a:r>
          </a:p>
          <a:p>
            <a:pPr marL="342900" indent="-342900">
              <a:buFont typeface="Arial" panose="020B0604020202020204" pitchFamily="34" charset="0"/>
              <a:buChar char="•"/>
            </a:pPr>
            <a:endParaRPr lang="en-GB" sz="1600" dirty="0"/>
          </a:p>
        </p:txBody>
      </p:sp>
      <p:sp>
        <p:nvSpPr>
          <p:cNvPr id="144" name="Rectangle 143"/>
          <p:cNvSpPr/>
          <p:nvPr/>
        </p:nvSpPr>
        <p:spPr>
          <a:xfrm>
            <a:off x="114806" y="6935183"/>
            <a:ext cx="5108237" cy="5016758"/>
          </a:xfrm>
          <a:prstGeom prst="rect">
            <a:avLst/>
          </a:prstGeom>
        </p:spPr>
        <p:txBody>
          <a:bodyPr wrap="square">
            <a:spAutoFit/>
          </a:bodyPr>
          <a:lstStyle/>
          <a:p>
            <a:r>
              <a:rPr lang="en-GB" sz="2000" dirty="0" err="1"/>
              <a:t>gCoM</a:t>
            </a:r>
            <a:r>
              <a:rPr lang="en-GB" sz="2000" dirty="0"/>
              <a:t> refers to measuring the centre of mass of multiple diffraction spots parallel to a vector (in this case </a:t>
            </a:r>
            <a:r>
              <a:rPr lang="en-GB" sz="2000" b="1" dirty="0"/>
              <a:t>g</a:t>
            </a:r>
            <a:r>
              <a:rPr lang="en-GB" sz="2000" dirty="0"/>
              <a:t>=</a:t>
            </a:r>
            <a:r>
              <a:rPr lang="en-GB" sz="2000" b="1" dirty="0"/>
              <a:t>11-20)</a:t>
            </a:r>
            <a:r>
              <a:rPr lang="en-GB" sz="2000" dirty="0"/>
              <a:t>.</a:t>
            </a:r>
          </a:p>
          <a:p>
            <a:r>
              <a:rPr lang="en-GB" sz="2000" dirty="0"/>
              <a:t>Two conventional two-beam conditions are shown in Figure 2. The ‘inside-outside’ contrast is generated from the loops shifting the crystal orientation in one direction, then reversing that shift. The 2g dark fields show this most clearly.</a:t>
            </a:r>
          </a:p>
          <a:p>
            <a:r>
              <a:rPr lang="en-GB" sz="2000" b="1" dirty="0"/>
              <a:t>Limitations:</a:t>
            </a:r>
          </a:p>
          <a:p>
            <a:pPr marL="342900" indent="-342900">
              <a:buFont typeface="Arial" panose="020B0604020202020204" pitchFamily="34" charset="0"/>
              <a:buChar char="•"/>
            </a:pPr>
            <a:r>
              <a:rPr lang="en-GB" sz="2000" dirty="0"/>
              <a:t>Sensitive to bends in the foil: loops are clearer on opposite sides of the images in Figure 2.</a:t>
            </a:r>
          </a:p>
          <a:p>
            <a:pPr marL="342900" indent="-342900">
              <a:buFont typeface="Arial" panose="020B0604020202020204" pitchFamily="34" charset="0"/>
              <a:buChar char="•"/>
            </a:pPr>
            <a:r>
              <a:rPr lang="en-GB" sz="2000" dirty="0"/>
              <a:t>More sensitive to shifts in one direction, rows of loops (where there is overlap and convolution appear more black for ‘left g excited’ and more white for ‘right g excited’.</a:t>
            </a:r>
          </a:p>
        </p:txBody>
      </p:sp>
      <p:sp>
        <p:nvSpPr>
          <p:cNvPr id="145" name="Rounded Rectangle 144"/>
          <p:cNvSpPr/>
          <p:nvPr/>
        </p:nvSpPr>
        <p:spPr>
          <a:xfrm>
            <a:off x="11932653" y="24644585"/>
            <a:ext cx="6715625" cy="4348850"/>
          </a:xfrm>
          <a:prstGeom prst="roundRect">
            <a:avLst>
              <a:gd name="adj" fmla="val 86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b="1" dirty="0">
              <a:solidFill>
                <a:schemeClr val="tx1"/>
              </a:solidFill>
            </a:endParaRPr>
          </a:p>
        </p:txBody>
      </p:sp>
      <p:sp>
        <p:nvSpPr>
          <p:cNvPr id="146" name="Rounded Rectangle 145"/>
          <p:cNvSpPr/>
          <p:nvPr/>
        </p:nvSpPr>
        <p:spPr>
          <a:xfrm>
            <a:off x="184730" y="30604722"/>
            <a:ext cx="2099627" cy="1082812"/>
          </a:xfrm>
          <a:prstGeom prst="roundRect">
            <a:avLst>
              <a:gd name="adj" fmla="val 32236"/>
            </a:avLst>
          </a:prstGeom>
          <a:gradFill flip="none" rotWithShape="1">
            <a:gsLst>
              <a:gs pos="0">
                <a:srgbClr val="00B0F0">
                  <a:tint val="66000"/>
                  <a:satMod val="160000"/>
                </a:srgbClr>
              </a:gs>
              <a:gs pos="44000">
                <a:srgbClr val="00B0F0">
                  <a:tint val="44500"/>
                  <a:satMod val="160000"/>
                  <a:alpha val="58000"/>
                  <a:lumMod val="30000"/>
                  <a:lumOff val="70000"/>
                </a:srgbClr>
              </a:gs>
              <a:gs pos="100000">
                <a:srgbClr val="00B0F0">
                  <a:tint val="23500"/>
                  <a:satMod val="160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References</a:t>
            </a:r>
          </a:p>
        </p:txBody>
      </p:sp>
      <p:sp>
        <p:nvSpPr>
          <p:cNvPr id="107" name="Rounded Rectangle 106"/>
          <p:cNvSpPr/>
          <p:nvPr/>
        </p:nvSpPr>
        <p:spPr>
          <a:xfrm>
            <a:off x="11932653" y="15865093"/>
            <a:ext cx="9307805" cy="8741780"/>
          </a:xfrm>
          <a:prstGeom prst="roundRect">
            <a:avLst>
              <a:gd name="adj" fmla="val 53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b="1" dirty="0">
              <a:solidFill>
                <a:schemeClr val="tx1"/>
              </a:solidFill>
            </a:endParaRPr>
          </a:p>
        </p:txBody>
      </p:sp>
      <p:sp>
        <p:nvSpPr>
          <p:cNvPr id="58" name="Rectangle 57"/>
          <p:cNvSpPr/>
          <p:nvPr/>
        </p:nvSpPr>
        <p:spPr>
          <a:xfrm>
            <a:off x="11927700" y="15874458"/>
            <a:ext cx="9335978" cy="646331"/>
          </a:xfrm>
          <a:prstGeom prst="rect">
            <a:avLst/>
          </a:prstGeom>
        </p:spPr>
        <p:txBody>
          <a:bodyPr wrap="square">
            <a:spAutoFit/>
          </a:bodyPr>
          <a:lstStyle/>
          <a:p>
            <a:pPr algn="ctr"/>
            <a:r>
              <a:rPr lang="en-GB" sz="3600" b="1" dirty="0"/>
              <a:t> Zone Axis Effect</a:t>
            </a:r>
          </a:p>
        </p:txBody>
      </p:sp>
      <p:pic>
        <p:nvPicPr>
          <p:cNvPr id="1026" name="Picture 2" descr="MID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563" y="1272171"/>
            <a:ext cx="3525877" cy="133635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08363" y="2984858"/>
            <a:ext cx="12858264" cy="3248005"/>
          </a:xfrm>
          <a:prstGeom prst="rect">
            <a:avLst/>
          </a:prstGeom>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Conventional dislocation loop analysis methods are slow and instrument intensive. Typically the burgers vector and nature are both desired. They require tilting to multiple different diffraction conditions, alignment of multiple images and interpretation. The aim of this work is to demonstrate, using proton – irradiated zircalloy-2,  faster methods that do not require tilting to multiple orientations within the same region. The images acquired in this work took ~15 minutes to acquire. The processing takes significantly longer, but has been automated to minimise the time requirement of the user.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Using 4D STEM, 3 approaches are shown for mapping the orientation shifts induced by a dislocation loop: the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gCoM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Ewald sphere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on-axis DPC</a:t>
            </a:r>
            <a:r>
              <a:rPr lang="en-GB" sz="1800" dirty="0">
                <a:effectLst/>
                <a:latin typeface="Calibri" panose="020F0502020204030204" pitchFamily="34" charset="0"/>
                <a:ea typeface="Calibri" panose="020F0502020204030204" pitchFamily="34" charset="0"/>
                <a:cs typeface="Times New Roman" panose="02020603050405020304" pitchFamily="18" charset="0"/>
              </a:rPr>
              <a:t>’ methods for rapid loop analysis are described.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gCoM</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demonstrated to be equivalent to the ‘inside-outside’ contrast method for determining loop nature. The Ewald sphere method is computationally slower, but outputs a metric that correlates with deformation as an additional parameter. The on-axis DPC method has a higher angular resolution than the Ewald sphere method.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Strain measurements are then combined with the orientation shifts to describe the loop nature.</a:t>
            </a:r>
          </a:p>
        </p:txBody>
      </p:sp>
      <p:sp>
        <p:nvSpPr>
          <p:cNvPr id="37" name="Rounded Rectangle 36"/>
          <p:cNvSpPr/>
          <p:nvPr/>
        </p:nvSpPr>
        <p:spPr>
          <a:xfrm>
            <a:off x="184730" y="15894448"/>
            <a:ext cx="11653155" cy="5698085"/>
          </a:xfrm>
          <a:prstGeom prst="roundRect">
            <a:avLst>
              <a:gd name="adj" fmla="val 73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p:txBody>
      </p:sp>
      <p:sp>
        <p:nvSpPr>
          <p:cNvPr id="38" name="TextBox 37"/>
          <p:cNvSpPr txBox="1"/>
          <p:nvPr/>
        </p:nvSpPr>
        <p:spPr>
          <a:xfrm>
            <a:off x="216727" y="15892822"/>
            <a:ext cx="6964938" cy="646331"/>
          </a:xfrm>
          <a:prstGeom prst="rect">
            <a:avLst/>
          </a:prstGeom>
          <a:noFill/>
        </p:spPr>
        <p:txBody>
          <a:bodyPr wrap="square" rtlCol="0">
            <a:spAutoFit/>
          </a:bodyPr>
          <a:lstStyle/>
          <a:p>
            <a:pPr algn="ctr"/>
            <a:r>
              <a:rPr lang="en-GB" sz="3600" b="1" dirty="0"/>
              <a:t>Strain</a:t>
            </a:r>
          </a:p>
        </p:txBody>
      </p:sp>
      <p:sp>
        <p:nvSpPr>
          <p:cNvPr id="41" name="TextBox 40"/>
          <p:cNvSpPr txBox="1"/>
          <p:nvPr/>
        </p:nvSpPr>
        <p:spPr>
          <a:xfrm>
            <a:off x="150699" y="21718013"/>
            <a:ext cx="11699418" cy="646331"/>
          </a:xfrm>
          <a:prstGeom prst="rect">
            <a:avLst/>
          </a:prstGeom>
          <a:noFill/>
        </p:spPr>
        <p:txBody>
          <a:bodyPr wrap="square" rtlCol="0">
            <a:spAutoFit/>
          </a:bodyPr>
          <a:lstStyle/>
          <a:p>
            <a:pPr algn="ctr"/>
            <a:r>
              <a:rPr lang="en-GB" sz="3600" b="1" dirty="0"/>
              <a:t>Neutron Irradiated Material</a:t>
            </a:r>
          </a:p>
        </p:txBody>
      </p:sp>
      <p:pic>
        <p:nvPicPr>
          <p:cNvPr id="5" name="Picture 4">
            <a:extLst>
              <a:ext uri="{FF2B5EF4-FFF2-40B4-BE49-F238E27FC236}">
                <a16:creationId xmlns:a16="http://schemas.microsoft.com/office/drawing/2014/main" id="{1922D487-B434-E6C2-F552-E64EA77DC3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64681" y="6527392"/>
            <a:ext cx="3332913" cy="9144000"/>
          </a:xfrm>
          <a:prstGeom prst="rect">
            <a:avLst/>
          </a:prstGeom>
          <a:noFill/>
          <a:ln>
            <a:noFill/>
          </a:ln>
        </p:spPr>
      </p:pic>
      <p:graphicFrame>
        <p:nvGraphicFramePr>
          <p:cNvPr id="11" name="Chart 10">
            <a:extLst>
              <a:ext uri="{FF2B5EF4-FFF2-40B4-BE49-F238E27FC236}">
                <a16:creationId xmlns:a16="http://schemas.microsoft.com/office/drawing/2014/main" id="{EFF43E03-C002-48A0-ACD5-FAE9CD7EEF84}"/>
              </a:ext>
            </a:extLst>
          </p:cNvPr>
          <p:cNvGraphicFramePr/>
          <p:nvPr>
            <p:extLst>
              <p:ext uri="{D42A27DB-BD31-4B8C-83A1-F6EECF244321}">
                <p14:modId xmlns:p14="http://schemas.microsoft.com/office/powerpoint/2010/main" val="3590048977"/>
              </p:ext>
            </p:extLst>
          </p:nvPr>
        </p:nvGraphicFramePr>
        <p:xfrm>
          <a:off x="22129670" y="10603899"/>
          <a:ext cx="3990975" cy="2171700"/>
        </p:xfrm>
        <a:graphic>
          <a:graphicData uri="http://schemas.openxmlformats.org/drawingml/2006/chart">
            <c:chart xmlns:c="http://schemas.openxmlformats.org/drawingml/2006/chart" xmlns:r="http://schemas.openxmlformats.org/officeDocument/2006/relationships" r:id="rId8"/>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0383368-5D8E-49F9-B70E-737006B3837C}"/>
                  </a:ext>
                </a:extLst>
              </p:cNvPr>
              <p:cNvSpPr txBox="1"/>
              <p:nvPr/>
            </p:nvSpPr>
            <p:spPr>
              <a:xfrm>
                <a:off x="21582414" y="4942038"/>
                <a:ext cx="2462492" cy="767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600" b="0" i="1" smtClean="0">
                          <a:solidFill>
                            <a:srgbClr val="836967"/>
                          </a:solidFill>
                          <a:latin typeface="Cambria Math" panose="02040503050406030204" pitchFamily="18" charset="0"/>
                        </a:rPr>
                        <m:t>𝐼</m:t>
                      </m:r>
                      <m:r>
                        <a:rPr lang="en-GB" sz="1600" i="0">
                          <a:latin typeface="Cambria Math" panose="02040503050406030204" pitchFamily="18" charset="0"/>
                        </a:rPr>
                        <m:t>=</m:t>
                      </m:r>
                      <m:sSup>
                        <m:sSupPr>
                          <m:ctrlPr>
                            <a:rPr lang="en-GB" sz="1600" i="1">
                              <a:solidFill>
                                <a:srgbClr val="836967"/>
                              </a:solidFill>
                              <a:latin typeface="Cambria Math" panose="02040503050406030204" pitchFamily="18" charset="0"/>
                            </a:rPr>
                          </m:ctrlPr>
                        </m:sSupPr>
                        <m:e>
                          <m:d>
                            <m:dPr>
                              <m:ctrlPr>
                                <a:rPr lang="en-GB" sz="1600" i="1">
                                  <a:solidFill>
                                    <a:srgbClr val="836967"/>
                                  </a:solidFill>
                                  <a:latin typeface="Cambria Math" panose="02040503050406030204" pitchFamily="18" charset="0"/>
                                </a:rPr>
                              </m:ctrlPr>
                            </m:dPr>
                            <m:e>
                              <m:f>
                                <m:fPr>
                                  <m:ctrlPr>
                                    <a:rPr lang="en-GB" sz="1600" i="1">
                                      <a:solidFill>
                                        <a:srgbClr val="836967"/>
                                      </a:solidFill>
                                      <a:latin typeface="Cambria Math" panose="02040503050406030204" pitchFamily="18" charset="0"/>
                                    </a:rPr>
                                  </m:ctrlPr>
                                </m:fPr>
                                <m:num>
                                  <m:r>
                                    <a:rPr lang="en-GB" sz="1600" i="1">
                                      <a:latin typeface="Cambria Math" panose="02040503050406030204" pitchFamily="18" charset="0"/>
                                    </a:rPr>
                                    <m:t>𝜋</m:t>
                                  </m:r>
                                  <m:r>
                                    <a:rPr lang="en-GB" sz="1600" i="1">
                                      <a:latin typeface="Cambria Math" panose="02040503050406030204" pitchFamily="18" charset="0"/>
                                    </a:rPr>
                                    <m:t>𝑡</m:t>
                                  </m:r>
                                </m:num>
                                <m:den>
                                  <m:sSub>
                                    <m:sSubPr>
                                      <m:ctrlPr>
                                        <a:rPr lang="en-GB" sz="1600" i="1">
                                          <a:solidFill>
                                            <a:srgbClr val="836967"/>
                                          </a:solidFill>
                                          <a:latin typeface="Cambria Math" panose="02040503050406030204" pitchFamily="18" charset="0"/>
                                        </a:rPr>
                                      </m:ctrlPr>
                                    </m:sSubPr>
                                    <m:e>
                                      <m:r>
                                        <a:rPr lang="en-GB" sz="1600" i="1">
                                          <a:latin typeface="Cambria Math" panose="02040503050406030204" pitchFamily="18" charset="0"/>
                                        </a:rPr>
                                        <m:t>𝜉</m:t>
                                      </m:r>
                                    </m:e>
                                    <m:sub>
                                      <m:r>
                                        <a:rPr lang="en-GB" sz="1600" i="1">
                                          <a:latin typeface="Cambria Math" panose="02040503050406030204" pitchFamily="18" charset="0"/>
                                        </a:rPr>
                                        <m:t>𝑔</m:t>
                                      </m:r>
                                    </m:sub>
                                  </m:sSub>
                                </m:den>
                              </m:f>
                            </m:e>
                          </m:d>
                        </m:e>
                        <m:sup>
                          <m:r>
                            <a:rPr lang="en-GB" sz="1600" i="0">
                              <a:latin typeface="Cambria Math" panose="02040503050406030204" pitchFamily="18" charset="0"/>
                            </a:rPr>
                            <m:t>2</m:t>
                          </m:r>
                        </m:sup>
                      </m:sSup>
                      <m:f>
                        <m:fPr>
                          <m:ctrlPr>
                            <a:rPr lang="en-GB" sz="1600" i="1">
                              <a:solidFill>
                                <a:srgbClr val="836967"/>
                              </a:solidFill>
                              <a:latin typeface="Cambria Math" panose="02040503050406030204" pitchFamily="18" charset="0"/>
                            </a:rPr>
                          </m:ctrlPr>
                        </m:fPr>
                        <m:num>
                          <m:sSup>
                            <m:sSupPr>
                              <m:ctrlPr>
                                <a:rPr lang="en-GB" sz="1600" i="1">
                                  <a:solidFill>
                                    <a:srgbClr val="836967"/>
                                  </a:solidFill>
                                  <a:latin typeface="Cambria Math" panose="02040503050406030204" pitchFamily="18" charset="0"/>
                                </a:rPr>
                              </m:ctrlPr>
                            </m:sSupPr>
                            <m:e>
                              <m:r>
                                <a:rPr lang="en-GB" sz="1600" i="1">
                                  <a:latin typeface="Cambria Math" panose="02040503050406030204" pitchFamily="18" charset="0"/>
                                </a:rPr>
                                <m:t>𝑠𝑖𝑛</m:t>
                              </m:r>
                            </m:e>
                            <m:sup>
                              <m:r>
                                <a:rPr lang="en-GB" sz="1600" i="0">
                                  <a:latin typeface="Cambria Math" panose="02040503050406030204" pitchFamily="18" charset="0"/>
                                </a:rPr>
                                <m:t>2</m:t>
                              </m:r>
                            </m:sup>
                          </m:sSup>
                          <m:d>
                            <m:dPr>
                              <m:ctrlPr>
                                <a:rPr lang="en-GB" sz="1600" i="1">
                                  <a:latin typeface="Cambria Math" panose="02040503050406030204" pitchFamily="18" charset="0"/>
                                </a:rPr>
                              </m:ctrlPr>
                            </m:dPr>
                            <m:e>
                              <m:r>
                                <a:rPr lang="en-GB" sz="1600" i="1">
                                  <a:latin typeface="Cambria Math" panose="02040503050406030204" pitchFamily="18" charset="0"/>
                                </a:rPr>
                                <m:t>𝜋</m:t>
                              </m:r>
                              <m:r>
                                <a:rPr lang="en-GB" sz="1600" i="1">
                                  <a:latin typeface="Cambria Math" panose="02040503050406030204" pitchFamily="18" charset="0"/>
                                </a:rPr>
                                <m:t>𝑡</m:t>
                              </m:r>
                              <m:sSub>
                                <m:sSubPr>
                                  <m:ctrlPr>
                                    <a:rPr lang="en-GB" sz="1600" i="1">
                                      <a:solidFill>
                                        <a:srgbClr val="836967"/>
                                      </a:solidFill>
                                      <a:latin typeface="Cambria Math" panose="02040503050406030204" pitchFamily="18" charset="0"/>
                                    </a:rPr>
                                  </m:ctrlPr>
                                </m:sSubPr>
                                <m:e>
                                  <m:r>
                                    <a:rPr lang="en-GB" sz="1600" i="1">
                                      <a:latin typeface="Cambria Math" panose="02040503050406030204" pitchFamily="18" charset="0"/>
                                    </a:rPr>
                                    <m:t>𝑠</m:t>
                                  </m:r>
                                </m:e>
                                <m:sub>
                                  <m:r>
                                    <a:rPr lang="en-GB" sz="1600" i="1">
                                      <a:latin typeface="Cambria Math" panose="02040503050406030204" pitchFamily="18" charset="0"/>
                                    </a:rPr>
                                    <m:t>𝑒𝑓𝑓</m:t>
                                  </m:r>
                                </m:sub>
                              </m:sSub>
                            </m:e>
                          </m:d>
                        </m:num>
                        <m:den>
                          <m:sSup>
                            <m:sSupPr>
                              <m:ctrlPr>
                                <a:rPr lang="en-GB" sz="1600" i="1">
                                  <a:solidFill>
                                    <a:srgbClr val="836967"/>
                                  </a:solidFill>
                                  <a:latin typeface="Cambria Math" panose="02040503050406030204" pitchFamily="18" charset="0"/>
                                </a:rPr>
                              </m:ctrlPr>
                            </m:sSupPr>
                            <m:e>
                              <m:d>
                                <m:dPr>
                                  <m:ctrlPr>
                                    <a:rPr lang="en-GB" sz="1600" i="1">
                                      <a:solidFill>
                                        <a:srgbClr val="836967"/>
                                      </a:solidFill>
                                      <a:latin typeface="Cambria Math" panose="02040503050406030204" pitchFamily="18" charset="0"/>
                                    </a:rPr>
                                  </m:ctrlPr>
                                </m:dPr>
                                <m:e>
                                  <m:r>
                                    <a:rPr lang="en-GB" sz="1600" i="1">
                                      <a:latin typeface="Cambria Math" panose="02040503050406030204" pitchFamily="18" charset="0"/>
                                    </a:rPr>
                                    <m:t>𝜋</m:t>
                                  </m:r>
                                  <m:r>
                                    <a:rPr lang="en-GB" sz="1600" i="1">
                                      <a:latin typeface="Cambria Math" panose="02040503050406030204" pitchFamily="18" charset="0"/>
                                    </a:rPr>
                                    <m:t>𝑡</m:t>
                                  </m:r>
                                  <m:sSub>
                                    <m:sSubPr>
                                      <m:ctrlPr>
                                        <a:rPr lang="en-GB" sz="1600" i="1">
                                          <a:solidFill>
                                            <a:srgbClr val="836967"/>
                                          </a:solidFill>
                                          <a:latin typeface="Cambria Math" panose="02040503050406030204" pitchFamily="18" charset="0"/>
                                        </a:rPr>
                                      </m:ctrlPr>
                                    </m:sSubPr>
                                    <m:e>
                                      <m:r>
                                        <a:rPr lang="en-GB" sz="1600" i="1">
                                          <a:latin typeface="Cambria Math" panose="02040503050406030204" pitchFamily="18" charset="0"/>
                                        </a:rPr>
                                        <m:t>𝑠</m:t>
                                      </m:r>
                                    </m:e>
                                    <m:sub>
                                      <m:r>
                                        <a:rPr lang="en-GB" sz="1600" i="1">
                                          <a:latin typeface="Cambria Math" panose="02040503050406030204" pitchFamily="18" charset="0"/>
                                        </a:rPr>
                                        <m:t>𝑒𝑓𝑓</m:t>
                                      </m:r>
                                    </m:sub>
                                  </m:sSub>
                                </m:e>
                              </m:d>
                            </m:e>
                            <m:sup>
                              <m:r>
                                <a:rPr lang="en-GB" sz="1600" i="0">
                                  <a:latin typeface="Cambria Math" panose="02040503050406030204" pitchFamily="18" charset="0"/>
                                </a:rPr>
                                <m:t>2</m:t>
                              </m:r>
                            </m:sup>
                          </m:sSup>
                        </m:den>
                      </m:f>
                    </m:oMath>
                  </m:oMathPara>
                </a14:m>
                <a:endParaRPr lang="en-GB" sz="1600" dirty="0"/>
              </a:p>
            </p:txBody>
          </p:sp>
        </mc:Choice>
        <mc:Fallback xmlns="">
          <p:sp>
            <p:nvSpPr>
              <p:cNvPr id="14" name="TextBox 13">
                <a:extLst>
                  <a:ext uri="{FF2B5EF4-FFF2-40B4-BE49-F238E27FC236}">
                    <a16:creationId xmlns:a16="http://schemas.microsoft.com/office/drawing/2014/main" id="{D0383368-5D8E-49F9-B70E-737006B3837C}"/>
                  </a:ext>
                </a:extLst>
              </p:cNvPr>
              <p:cNvSpPr txBox="1">
                <a:spLocks noRot="1" noChangeAspect="1" noMove="1" noResize="1" noEditPoints="1" noAdjustHandles="1" noChangeArrowheads="1" noChangeShapeType="1" noTextEdit="1"/>
              </p:cNvSpPr>
              <p:nvPr/>
            </p:nvSpPr>
            <p:spPr>
              <a:xfrm>
                <a:off x="21582414" y="4942038"/>
                <a:ext cx="2462492" cy="76739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2ACFEE1-C1AD-DFA0-9A3F-4638BD7E7C21}"/>
                  </a:ext>
                </a:extLst>
              </p:cNvPr>
              <p:cNvSpPr txBox="1"/>
              <p:nvPr/>
            </p:nvSpPr>
            <p:spPr>
              <a:xfrm>
                <a:off x="21710914" y="7046649"/>
                <a:ext cx="2333992" cy="819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600" i="1" smtClean="0">
                              <a:solidFill>
                                <a:srgbClr val="836967"/>
                              </a:solidFill>
                              <a:latin typeface="Cambria Math" panose="02040503050406030204" pitchFamily="18" charset="0"/>
                            </a:rPr>
                          </m:ctrlPr>
                        </m:sSubPr>
                        <m:e>
                          <m:r>
                            <a:rPr lang="en-GB" sz="1600" i="1">
                              <a:latin typeface="Cambria Math" panose="02040503050406030204" pitchFamily="18" charset="0"/>
                            </a:rPr>
                            <m:t>𝑠</m:t>
                          </m:r>
                        </m:e>
                        <m:sub>
                          <m:r>
                            <a:rPr lang="en-GB" sz="1600" i="1">
                              <a:latin typeface="Cambria Math" panose="02040503050406030204" pitchFamily="18" charset="0"/>
                            </a:rPr>
                            <m:t>𝑒𝑓𝑓</m:t>
                          </m:r>
                        </m:sub>
                      </m:sSub>
                      <m:r>
                        <a:rPr lang="en-GB" sz="1600" i="0">
                          <a:latin typeface="Cambria Math" panose="02040503050406030204" pitchFamily="18" charset="0"/>
                        </a:rPr>
                        <m:t>=</m:t>
                      </m:r>
                      <m:rad>
                        <m:radPr>
                          <m:degHide m:val="on"/>
                          <m:ctrlPr>
                            <a:rPr lang="en-GB" sz="1600" i="1">
                              <a:solidFill>
                                <a:srgbClr val="836967"/>
                              </a:solidFill>
                              <a:latin typeface="Cambria Math" panose="02040503050406030204" pitchFamily="18" charset="0"/>
                            </a:rPr>
                          </m:ctrlPr>
                        </m:radPr>
                        <m:deg/>
                        <m:e>
                          <m:sSup>
                            <m:sSupPr>
                              <m:ctrlPr>
                                <a:rPr lang="en-GB" sz="1600" i="1">
                                  <a:solidFill>
                                    <a:srgbClr val="836967"/>
                                  </a:solidFill>
                                  <a:latin typeface="Cambria Math" panose="02040503050406030204" pitchFamily="18" charset="0"/>
                                </a:rPr>
                              </m:ctrlPr>
                            </m:sSupPr>
                            <m:e>
                              <m:r>
                                <a:rPr lang="en-GB" sz="1600" i="1">
                                  <a:latin typeface="Cambria Math" panose="02040503050406030204" pitchFamily="18" charset="0"/>
                                </a:rPr>
                                <m:t>𝑠</m:t>
                              </m:r>
                            </m:e>
                            <m:sup>
                              <m:r>
                                <a:rPr lang="en-GB" sz="1600" i="0">
                                  <a:latin typeface="Cambria Math" panose="02040503050406030204" pitchFamily="18" charset="0"/>
                                </a:rPr>
                                <m:t>2</m:t>
                              </m:r>
                            </m:sup>
                          </m:sSup>
                          <m:r>
                            <a:rPr lang="en-GB" sz="1600" i="0">
                              <a:latin typeface="Cambria Math" panose="02040503050406030204" pitchFamily="18" charset="0"/>
                            </a:rPr>
                            <m:t>+</m:t>
                          </m:r>
                          <m:f>
                            <m:fPr>
                              <m:ctrlPr>
                                <a:rPr lang="en-GB" sz="1600" i="1">
                                  <a:solidFill>
                                    <a:srgbClr val="836967"/>
                                  </a:solidFill>
                                  <a:latin typeface="Cambria Math" panose="02040503050406030204" pitchFamily="18" charset="0"/>
                                </a:rPr>
                              </m:ctrlPr>
                            </m:fPr>
                            <m:num>
                              <m:r>
                                <a:rPr lang="en-GB" sz="1600" i="0">
                                  <a:latin typeface="Cambria Math" panose="02040503050406030204" pitchFamily="18" charset="0"/>
                                </a:rPr>
                                <m:t>1</m:t>
                              </m:r>
                            </m:num>
                            <m:den>
                              <m:sSubSup>
                                <m:sSubSupPr>
                                  <m:ctrlPr>
                                    <a:rPr lang="en-GB" sz="1600" i="1">
                                      <a:solidFill>
                                        <a:srgbClr val="836967"/>
                                      </a:solidFill>
                                      <a:latin typeface="Cambria Math" panose="02040503050406030204" pitchFamily="18" charset="0"/>
                                    </a:rPr>
                                  </m:ctrlPr>
                                </m:sSubSupPr>
                                <m:e>
                                  <m:r>
                                    <a:rPr lang="en-GB" sz="1600" i="1">
                                      <a:latin typeface="Cambria Math" panose="02040503050406030204" pitchFamily="18" charset="0"/>
                                    </a:rPr>
                                    <m:t>𝜉</m:t>
                                  </m:r>
                                </m:e>
                                <m:sub>
                                  <m:r>
                                    <a:rPr lang="en-GB" sz="1600" i="1">
                                      <a:latin typeface="Cambria Math" panose="02040503050406030204" pitchFamily="18" charset="0"/>
                                    </a:rPr>
                                    <m:t>𝑔</m:t>
                                  </m:r>
                                </m:sub>
                                <m:sup>
                                  <m:r>
                                    <a:rPr lang="en-GB" sz="1600" i="0">
                                      <a:latin typeface="Cambria Math" panose="02040503050406030204" pitchFamily="18" charset="0"/>
                                    </a:rPr>
                                    <m:t>2</m:t>
                                  </m:r>
                                </m:sup>
                              </m:sSubSup>
                            </m:den>
                          </m:f>
                        </m:e>
                      </m:rad>
                    </m:oMath>
                  </m:oMathPara>
                </a14:m>
                <a:endParaRPr lang="en-GB" sz="1600" dirty="0"/>
              </a:p>
            </p:txBody>
          </p:sp>
        </mc:Choice>
        <mc:Fallback xmlns="">
          <p:sp>
            <p:nvSpPr>
              <p:cNvPr id="16" name="TextBox 15">
                <a:extLst>
                  <a:ext uri="{FF2B5EF4-FFF2-40B4-BE49-F238E27FC236}">
                    <a16:creationId xmlns:a16="http://schemas.microsoft.com/office/drawing/2014/main" id="{D2ACFEE1-C1AD-DFA0-9A3F-4638BD7E7C21}"/>
                  </a:ext>
                </a:extLst>
              </p:cNvPr>
              <p:cNvSpPr txBox="1">
                <a:spLocks noRot="1" noChangeAspect="1" noMove="1" noResize="1" noEditPoints="1" noAdjustHandles="1" noChangeArrowheads="1" noChangeShapeType="1" noTextEdit="1"/>
              </p:cNvSpPr>
              <p:nvPr/>
            </p:nvSpPr>
            <p:spPr>
              <a:xfrm>
                <a:off x="21710914" y="7046649"/>
                <a:ext cx="2333992" cy="81984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A38DF85-3165-1864-6D59-8FA80E5E1E73}"/>
                  </a:ext>
                </a:extLst>
              </p:cNvPr>
              <p:cNvSpPr txBox="1"/>
              <p:nvPr/>
            </p:nvSpPr>
            <p:spPr>
              <a:xfrm>
                <a:off x="21690251" y="8473727"/>
                <a:ext cx="2440463" cy="819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rPr>
                        <m:t>𝑠</m:t>
                      </m:r>
                      <m:r>
                        <a:rPr lang="en-GB" sz="1600" i="0">
                          <a:latin typeface="Cambria Math" panose="02040503050406030204" pitchFamily="18" charset="0"/>
                        </a:rPr>
                        <m:t>=</m:t>
                      </m:r>
                      <m:f>
                        <m:fPr>
                          <m:ctrlPr>
                            <a:rPr lang="en-GB" sz="1600" i="1">
                              <a:solidFill>
                                <a:srgbClr val="836967"/>
                              </a:solidFill>
                              <a:latin typeface="Cambria Math" panose="02040503050406030204" pitchFamily="18" charset="0"/>
                            </a:rPr>
                          </m:ctrlPr>
                        </m:fPr>
                        <m:num>
                          <m:r>
                            <a:rPr lang="en-GB" sz="1600" i="0">
                              <a:latin typeface="Cambria Math" panose="02040503050406030204" pitchFamily="18" charset="0"/>
                            </a:rPr>
                            <m:t>1</m:t>
                          </m:r>
                        </m:num>
                        <m:den>
                          <m:sSub>
                            <m:sSubPr>
                              <m:ctrlPr>
                                <a:rPr lang="en-GB" sz="1600" i="1">
                                  <a:solidFill>
                                    <a:srgbClr val="836967"/>
                                  </a:solidFill>
                                  <a:latin typeface="Cambria Math" panose="02040503050406030204" pitchFamily="18" charset="0"/>
                                </a:rPr>
                              </m:ctrlPr>
                            </m:sSubPr>
                            <m:e>
                              <m:r>
                                <a:rPr lang="en-GB" sz="1600" i="1">
                                  <a:latin typeface="Cambria Math" panose="02040503050406030204" pitchFamily="18" charset="0"/>
                                </a:rPr>
                                <m:t>𝜉</m:t>
                              </m:r>
                            </m:e>
                            <m:sub>
                              <m:r>
                                <a:rPr lang="en-GB" sz="1600" i="1">
                                  <a:latin typeface="Cambria Math" panose="02040503050406030204" pitchFamily="18" charset="0"/>
                                </a:rPr>
                                <m:t>𝑔</m:t>
                              </m:r>
                            </m:sub>
                          </m:sSub>
                        </m:den>
                      </m:f>
                      <m:rad>
                        <m:radPr>
                          <m:degHide m:val="on"/>
                          <m:ctrlPr>
                            <a:rPr lang="en-GB" sz="1600" i="1">
                              <a:solidFill>
                                <a:srgbClr val="836967"/>
                              </a:solidFill>
                              <a:latin typeface="Cambria Math" panose="02040503050406030204" pitchFamily="18" charset="0"/>
                            </a:rPr>
                          </m:ctrlPr>
                        </m:radPr>
                        <m:deg/>
                        <m:e>
                          <m:f>
                            <m:fPr>
                              <m:ctrlPr>
                                <a:rPr lang="en-GB" sz="1600" i="1">
                                  <a:solidFill>
                                    <a:srgbClr val="836967"/>
                                  </a:solidFill>
                                  <a:latin typeface="Cambria Math" panose="02040503050406030204" pitchFamily="18" charset="0"/>
                                </a:rPr>
                              </m:ctrlPr>
                            </m:fPr>
                            <m:num>
                              <m:r>
                                <m:rPr>
                                  <m:sty m:val="p"/>
                                </m:rPr>
                                <a:rPr lang="en-GB" sz="1600" b="0" i="0" smtClean="0">
                                  <a:latin typeface="Cambria Math" panose="02040503050406030204" pitchFamily="18" charset="0"/>
                                </a:rPr>
                                <m:t>K</m:t>
                              </m:r>
                            </m:num>
                            <m:den>
                              <m:r>
                                <a:rPr lang="en-GB" sz="1600" i="1">
                                  <a:latin typeface="Cambria Math" panose="02040503050406030204" pitchFamily="18" charset="0"/>
                                </a:rPr>
                                <m:t>𝐼</m:t>
                              </m:r>
                            </m:den>
                          </m:f>
                          <m:r>
                            <a:rPr lang="en-GB" sz="1600" i="0">
                              <a:latin typeface="Cambria Math" panose="02040503050406030204" pitchFamily="18" charset="0"/>
                            </a:rPr>
                            <m:t>−1</m:t>
                          </m:r>
                        </m:e>
                      </m:rad>
                    </m:oMath>
                  </m:oMathPara>
                </a14:m>
                <a:endParaRPr lang="en-GB" sz="1600" dirty="0"/>
              </a:p>
            </p:txBody>
          </p:sp>
        </mc:Choice>
        <mc:Fallback xmlns="">
          <p:sp>
            <p:nvSpPr>
              <p:cNvPr id="18" name="TextBox 17">
                <a:extLst>
                  <a:ext uri="{FF2B5EF4-FFF2-40B4-BE49-F238E27FC236}">
                    <a16:creationId xmlns:a16="http://schemas.microsoft.com/office/drawing/2014/main" id="{DA38DF85-3165-1864-6D59-8FA80E5E1E73}"/>
                  </a:ext>
                </a:extLst>
              </p:cNvPr>
              <p:cNvSpPr txBox="1">
                <a:spLocks noRot="1" noChangeAspect="1" noMove="1" noResize="1" noEditPoints="1" noAdjustHandles="1" noChangeArrowheads="1" noChangeShapeType="1" noTextEdit="1"/>
              </p:cNvSpPr>
              <p:nvPr/>
            </p:nvSpPr>
            <p:spPr>
              <a:xfrm>
                <a:off x="21690251" y="8473727"/>
                <a:ext cx="2440463" cy="819840"/>
              </a:xfrm>
              <a:prstGeom prst="rect">
                <a:avLst/>
              </a:prstGeom>
              <a:blipFill>
                <a:blip r:embed="rId11"/>
                <a:stretch>
                  <a:fillRect/>
                </a:stretch>
              </a:blipFill>
            </p:spPr>
            <p:txBody>
              <a:bodyPr/>
              <a:lstStyle/>
              <a:p>
                <a:r>
                  <a:rPr lang="en-GB">
                    <a:noFill/>
                  </a:rPr>
                  <a:t> </a:t>
                </a:r>
              </a:p>
            </p:txBody>
          </p:sp>
        </mc:Fallback>
      </mc:AlternateContent>
      <p:pic>
        <p:nvPicPr>
          <p:cNvPr id="1029" name="Picture 5">
            <a:extLst>
              <a:ext uri="{FF2B5EF4-FFF2-40B4-BE49-F238E27FC236}">
                <a16:creationId xmlns:a16="http://schemas.microsoft.com/office/drawing/2014/main" id="{F71742C2-F05D-AED9-D6D3-4B3CBA1903C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910483" y="17025863"/>
            <a:ext cx="349567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diagram of a diagram of a dark lightfield&#10;&#10;Description automatically generated with medium confidence">
            <a:extLst>
              <a:ext uri="{FF2B5EF4-FFF2-40B4-BE49-F238E27FC236}">
                <a16:creationId xmlns:a16="http://schemas.microsoft.com/office/drawing/2014/main" id="{EE82E7E8-9FE8-DC80-1572-60A0F3C9A3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85001" y="2620510"/>
            <a:ext cx="4625622" cy="2717962"/>
          </a:xfrm>
          <a:prstGeom prst="rect">
            <a:avLst/>
          </a:prstGeom>
        </p:spPr>
      </p:pic>
      <p:pic>
        <p:nvPicPr>
          <p:cNvPr id="27" name="Picture 26" descr="A screenshot of a video game&#10;&#10;Description automatically generated">
            <a:extLst>
              <a:ext uri="{FF2B5EF4-FFF2-40B4-BE49-F238E27FC236}">
                <a16:creationId xmlns:a16="http://schemas.microsoft.com/office/drawing/2014/main" id="{542FBC54-364F-28D8-8659-080CEE6DB5B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37282" y="15931659"/>
            <a:ext cx="3351954" cy="2330359"/>
          </a:xfrm>
          <a:prstGeom prst="rect">
            <a:avLst/>
          </a:prstGeom>
        </p:spPr>
      </p:pic>
      <p:cxnSp>
        <p:nvCxnSpPr>
          <p:cNvPr id="32" name="Straight Connector 31">
            <a:extLst>
              <a:ext uri="{FF2B5EF4-FFF2-40B4-BE49-F238E27FC236}">
                <a16:creationId xmlns:a16="http://schemas.microsoft.com/office/drawing/2014/main" id="{3E82743F-2F52-B447-FD7D-4E0F1C5A669B}"/>
              </a:ext>
            </a:extLst>
          </p:cNvPr>
          <p:cNvCxnSpPr>
            <a:cxnSpLocks/>
          </p:cNvCxnSpPr>
          <p:nvPr/>
        </p:nvCxnSpPr>
        <p:spPr>
          <a:xfrm>
            <a:off x="7223127" y="15931659"/>
            <a:ext cx="0" cy="5587937"/>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F6087969-BFFA-F191-50A1-4CE1CE1B0870}"/>
              </a:ext>
            </a:extLst>
          </p:cNvPr>
          <p:cNvSpPr txBox="1"/>
          <p:nvPr/>
        </p:nvSpPr>
        <p:spPr>
          <a:xfrm>
            <a:off x="7605553" y="15924407"/>
            <a:ext cx="3721100" cy="646331"/>
          </a:xfrm>
          <a:prstGeom prst="rect">
            <a:avLst/>
          </a:prstGeom>
          <a:noFill/>
        </p:spPr>
        <p:txBody>
          <a:bodyPr wrap="square" rtlCol="0">
            <a:spAutoFit/>
          </a:bodyPr>
          <a:lstStyle/>
          <a:p>
            <a:pPr algn="ctr"/>
            <a:r>
              <a:rPr lang="en-GB" sz="3600" b="1" dirty="0"/>
              <a:t>FOLZ Strain</a:t>
            </a:r>
          </a:p>
        </p:txBody>
      </p:sp>
      <p:sp>
        <p:nvSpPr>
          <p:cNvPr id="36" name="TextBox 35">
            <a:extLst>
              <a:ext uri="{FF2B5EF4-FFF2-40B4-BE49-F238E27FC236}">
                <a16:creationId xmlns:a16="http://schemas.microsoft.com/office/drawing/2014/main" id="{F9526FA9-91FF-324D-547E-35EE416688FE}"/>
              </a:ext>
            </a:extLst>
          </p:cNvPr>
          <p:cNvSpPr txBox="1"/>
          <p:nvPr/>
        </p:nvSpPr>
        <p:spPr>
          <a:xfrm>
            <a:off x="7226882" y="16514311"/>
            <a:ext cx="4585285" cy="1631216"/>
          </a:xfrm>
          <a:prstGeom prst="rect">
            <a:avLst/>
          </a:prstGeom>
          <a:noFill/>
        </p:spPr>
        <p:txBody>
          <a:bodyPr wrap="square" rtlCol="0">
            <a:spAutoFit/>
          </a:bodyPr>
          <a:lstStyle/>
          <a:p>
            <a:r>
              <a:rPr lang="en-GB" sz="2000" dirty="0"/>
              <a:t>The First order Laue zone (FOLZ) is offset from the Zero order Laue zone (ZOLZ) by a plane that satisfies h*</a:t>
            </a:r>
            <a:r>
              <a:rPr lang="en-GB" sz="2000" dirty="0" err="1"/>
              <a:t>u+k</a:t>
            </a:r>
            <a:r>
              <a:rPr lang="en-GB" sz="2000" dirty="0"/>
              <a:t>*</a:t>
            </a:r>
            <a:r>
              <a:rPr lang="en-GB" sz="2000" dirty="0" err="1"/>
              <a:t>v+l</a:t>
            </a:r>
            <a:r>
              <a:rPr lang="en-GB" sz="2000" dirty="0"/>
              <a:t>*w=1. This allows the measurement of a strain in a direction not perpendicular to the beam.</a:t>
            </a:r>
          </a:p>
        </p:txBody>
      </p:sp>
      <p:sp>
        <p:nvSpPr>
          <p:cNvPr id="45" name="TextBox 44">
            <a:extLst>
              <a:ext uri="{FF2B5EF4-FFF2-40B4-BE49-F238E27FC236}">
                <a16:creationId xmlns:a16="http://schemas.microsoft.com/office/drawing/2014/main" id="{FC4C02CF-6E9C-26A3-D5D5-836E73ECE318}"/>
              </a:ext>
            </a:extLst>
          </p:cNvPr>
          <p:cNvSpPr txBox="1"/>
          <p:nvPr/>
        </p:nvSpPr>
        <p:spPr>
          <a:xfrm>
            <a:off x="11941272" y="16394379"/>
            <a:ext cx="9308833" cy="2554545"/>
          </a:xfrm>
          <a:prstGeom prst="rect">
            <a:avLst/>
          </a:prstGeom>
          <a:noFill/>
        </p:spPr>
        <p:txBody>
          <a:bodyPr wrap="square" rtlCol="0">
            <a:spAutoFit/>
          </a:bodyPr>
          <a:lstStyle/>
          <a:p>
            <a:r>
              <a:rPr lang="en-GB" sz="2000" dirty="0"/>
              <a:t>Dependent upon the orientation, the orientation shift due to a dislocation loop may not be sufficient to determine the loop nature. The [1-100] zone axis must be combined with the strain maps to infer loop nature. The strain in the 0002 direction should be negative (compressive) for vacancy type loops.</a:t>
            </a:r>
          </a:p>
          <a:p>
            <a:r>
              <a:rPr lang="en-GB" sz="2000" dirty="0"/>
              <a:t>Re-orientating to a zone axis non-parallel to the 0001 ([2-201] in this case) separates the orientation shifts of the loops. Figure 5 demonstrates that using the 2-201 zone axis </a:t>
            </a:r>
            <a:r>
              <a:rPr lang="en-GB" sz="2000" dirty="0">
                <a:highlight>
                  <a:srgbClr val="FFFF00"/>
                </a:highlight>
              </a:rPr>
              <a:t>vacancy type loops appear dark</a:t>
            </a:r>
            <a:r>
              <a:rPr lang="en-GB" sz="2000" dirty="0"/>
              <a:t> and </a:t>
            </a:r>
            <a:r>
              <a:rPr lang="en-GB" sz="2000" dirty="0">
                <a:highlight>
                  <a:srgbClr val="FFFF00"/>
                </a:highlight>
              </a:rPr>
              <a:t>interstitial loops appear bright</a:t>
            </a:r>
            <a:r>
              <a:rPr lang="en-GB" sz="2000" dirty="0"/>
              <a:t>!</a:t>
            </a:r>
          </a:p>
          <a:p>
            <a:endParaRPr lang="en-GB" sz="2000" dirty="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DAE0E2D-6D0E-AF3F-945F-0F24407DE1D1}"/>
                  </a:ext>
                </a:extLst>
              </p:cNvPr>
              <p:cNvSpPr txBox="1"/>
              <p:nvPr/>
            </p:nvSpPr>
            <p:spPr>
              <a:xfrm>
                <a:off x="211148" y="16441452"/>
                <a:ext cx="7059428" cy="5040932"/>
              </a:xfrm>
              <a:prstGeom prst="rect">
                <a:avLst/>
              </a:prstGeom>
              <a:noFill/>
            </p:spPr>
            <p:txBody>
              <a:bodyPr wrap="square" rtlCol="0">
                <a:spAutoFit/>
              </a:bodyPr>
              <a:lstStyle/>
              <a:p>
                <a:r>
                  <a:rPr lang="en-GB" sz="2000" dirty="0"/>
                  <a:t>Strain maps are acquired without procession. Using a small condenser aperture (0.75mrad semi angle) produces very small diffraction spots.</a:t>
                </a:r>
              </a:p>
              <a:p>
                <a:pPr marL="342900" indent="-342900">
                  <a:buFont typeface="Arial" panose="020B0604020202020204" pitchFamily="34" charset="0"/>
                  <a:buChar char="•"/>
                </a:pPr>
                <a:r>
                  <a:rPr lang="en-GB" sz="2000" dirty="0"/>
                  <a:t>The strain associated with each diffraction spot (</a:t>
                </a:r>
                <a14:m>
                  <m:oMath xmlns:m="http://schemas.openxmlformats.org/officeDocument/2006/math">
                    <m:sSub>
                      <m:sSubPr>
                        <m:ctrlPr>
                          <a:rPr lang="en-GB" sz="2000" i="1" smtClean="0">
                            <a:solidFill>
                              <a:srgbClr val="836967"/>
                            </a:solidFill>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𝑖</m:t>
                        </m:r>
                      </m:sub>
                    </m:sSub>
                  </m:oMath>
                </a14:m>
                <a:r>
                  <a:rPr lang="en-GB" sz="2000" dirty="0"/>
                  <a:t>) is measured using its’ centre of mass, relative to the transmitted beam (t).</a:t>
                </a:r>
              </a:p>
              <a:p>
                <a:endParaRPr lang="en-GB" sz="2000" dirty="0"/>
              </a:p>
              <a:p>
                <a:endParaRPr lang="en-GB" sz="2000" dirty="0"/>
              </a:p>
              <a:p>
                <a:pPr marL="342900" indent="-342900">
                  <a:buFont typeface="Arial" panose="020B0604020202020204" pitchFamily="34" charset="0"/>
                  <a:buChar char="•"/>
                </a:pPr>
                <a:r>
                  <a:rPr lang="en-GB" sz="2000" dirty="0"/>
                  <a:t>A least squares regression was used to fit the measured strains to a 2D strain tensor:</a:t>
                </a:r>
              </a:p>
              <a:p>
                <a:r>
                  <a:rPr lang="en-GB" sz="2000" dirty="0"/>
                  <a:t>      where </a:t>
                </a:r>
                <a14:m>
                  <m:oMath xmlns:m="http://schemas.openxmlformats.org/officeDocument/2006/math">
                    <m:sSub>
                      <m:sSubPr>
                        <m:ctrlPr>
                          <a:rPr lang="en-GB" sz="2000" i="1" smtClean="0">
                            <a:solidFill>
                              <a:srgbClr val="836967"/>
                            </a:solidFill>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𝑥</m:t>
                        </m:r>
                      </m:sub>
                    </m:sSub>
                  </m:oMath>
                </a14:m>
                <a:r>
                  <a:rPr lang="en-GB" sz="2000" dirty="0"/>
                  <a:t> and </a:t>
                </a:r>
                <a14:m>
                  <m:oMath xmlns:m="http://schemas.openxmlformats.org/officeDocument/2006/math">
                    <m:sSub>
                      <m:sSubPr>
                        <m:ctrlPr>
                          <a:rPr lang="en-GB" sz="2000" i="1">
                            <a:solidFill>
                              <a:srgbClr val="836967"/>
                            </a:solidFill>
                            <a:latin typeface="Cambria Math" panose="02040503050406030204" pitchFamily="18" charset="0"/>
                          </a:rPr>
                        </m:ctrlPr>
                      </m:sSubPr>
                      <m:e>
                        <m:r>
                          <a:rPr lang="en-GB" sz="2000" i="1">
                            <a:latin typeface="Cambria Math" panose="02040503050406030204" pitchFamily="18" charset="0"/>
                          </a:rPr>
                          <m:t>𝜀</m:t>
                        </m:r>
                      </m:e>
                      <m:sub>
                        <m:r>
                          <a:rPr lang="en-GB" sz="2000" b="0" i="1" smtClean="0">
                            <a:latin typeface="Cambria Math" panose="02040503050406030204" pitchFamily="18" charset="0"/>
                          </a:rPr>
                          <m:t>𝑦</m:t>
                        </m:r>
                      </m:sub>
                    </m:sSub>
                  </m:oMath>
                </a14:m>
                <a:r>
                  <a:rPr lang="en-GB" sz="2000" dirty="0"/>
                  <a:t> are the principle strains.</a:t>
                </a:r>
              </a:p>
              <a:p>
                <a:pPr marL="342900" indent="-342900">
                  <a:buFont typeface="Arial" panose="020B0604020202020204" pitchFamily="34" charset="0"/>
                  <a:buChar char="•"/>
                </a:pPr>
                <a:r>
                  <a:rPr lang="en-GB" sz="2000" dirty="0"/>
                  <a:t>The square root of the brightness of each spot was used to weight the regression fit. This removes noise effects should a spot become dim due to small rotations, whilst refraining from a bright spot dominating the result (e.g. in a 2-beam condition).</a:t>
                </a:r>
              </a:p>
            </p:txBody>
          </p:sp>
        </mc:Choice>
        <mc:Fallback xmlns="">
          <p:sp>
            <p:nvSpPr>
              <p:cNvPr id="46" name="TextBox 45">
                <a:extLst>
                  <a:ext uri="{FF2B5EF4-FFF2-40B4-BE49-F238E27FC236}">
                    <a16:creationId xmlns:a16="http://schemas.microsoft.com/office/drawing/2014/main" id="{8DAE0E2D-6D0E-AF3F-945F-0F24407DE1D1}"/>
                  </a:ext>
                </a:extLst>
              </p:cNvPr>
              <p:cNvSpPr txBox="1">
                <a:spLocks noRot="1" noChangeAspect="1" noMove="1" noResize="1" noEditPoints="1" noAdjustHandles="1" noChangeArrowheads="1" noChangeShapeType="1" noTextEdit="1"/>
              </p:cNvSpPr>
              <p:nvPr/>
            </p:nvSpPr>
            <p:spPr>
              <a:xfrm>
                <a:off x="211148" y="16441452"/>
                <a:ext cx="7059428" cy="5040932"/>
              </a:xfrm>
              <a:prstGeom prst="rect">
                <a:avLst/>
              </a:prstGeom>
              <a:blipFill>
                <a:blip r:embed="rId15"/>
                <a:stretch>
                  <a:fillRect l="-950" t="-605" r="-777" b="-12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62D4716-7618-3608-FC62-9E73F8AACE6B}"/>
                  </a:ext>
                </a:extLst>
              </p:cNvPr>
              <p:cNvSpPr txBox="1"/>
              <p:nvPr/>
            </p:nvSpPr>
            <p:spPr>
              <a:xfrm>
                <a:off x="129096" y="18366186"/>
                <a:ext cx="4671384" cy="3918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𝐷𝑖𝑠𝑡𝑎𝑛𝑐𝑒</m:t>
                      </m:r>
                      <m:r>
                        <a:rPr lang="en-GB" sz="1600" i="1">
                          <a:latin typeface="Cambria Math" panose="02040503050406030204" pitchFamily="18" charset="0"/>
                        </a:rPr>
                        <m:t>=</m:t>
                      </m:r>
                      <m:rad>
                        <m:radPr>
                          <m:degHide m:val="on"/>
                          <m:ctrlPr>
                            <a:rPr lang="en-GB" sz="1600" i="1">
                              <a:latin typeface="Cambria Math" panose="02040503050406030204" pitchFamily="18" charset="0"/>
                            </a:rPr>
                          </m:ctrlPr>
                        </m:radPr>
                        <m:deg/>
                        <m:e>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𝑋</m:t>
                                      </m:r>
                                    </m:e>
                                    <m:sub>
                                      <m:r>
                                        <a:rPr lang="en-GB" sz="1600" i="1">
                                          <a:latin typeface="Cambria Math" panose="02040503050406030204" pitchFamily="18" charset="0"/>
                                        </a:rPr>
                                        <m:t>𝑖𝐶𝑂𝑀</m:t>
                                      </m:r>
                                    </m:sub>
                                  </m:sSub>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𝑋</m:t>
                                      </m:r>
                                    </m:e>
                                    <m:sub>
                                      <m:r>
                                        <a:rPr lang="en-GB" sz="1600" i="1">
                                          <a:latin typeface="Cambria Math" panose="02040503050406030204" pitchFamily="18" charset="0"/>
                                        </a:rPr>
                                        <m:t>𝑡𝐶𝑂𝑀</m:t>
                                      </m:r>
                                    </m:sub>
                                  </m:sSub>
                                </m:e>
                              </m:d>
                            </m:e>
                            <m:sup>
                              <m:r>
                                <a:rPr lang="en-GB" sz="1600" i="1">
                                  <a:latin typeface="Cambria Math" panose="02040503050406030204" pitchFamily="18" charset="0"/>
                                </a:rPr>
                                <m:t>2</m:t>
                              </m:r>
                            </m:sup>
                          </m:sSup>
                          <m:r>
                            <a:rPr lang="en-GB" sz="1600" i="1">
                              <a:latin typeface="Cambria Math" panose="02040503050406030204" pitchFamily="18" charset="0"/>
                            </a:rPr>
                            <m:t>+</m:t>
                          </m:r>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𝑌</m:t>
                                      </m:r>
                                    </m:e>
                                    <m:sub>
                                      <m:r>
                                        <a:rPr lang="en-GB" sz="1600" i="1">
                                          <a:latin typeface="Cambria Math" panose="02040503050406030204" pitchFamily="18" charset="0"/>
                                        </a:rPr>
                                        <m:t>𝑖𝐶𝑂𝑀</m:t>
                                      </m:r>
                                    </m:sub>
                                  </m:sSub>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𝑌</m:t>
                                      </m:r>
                                    </m:e>
                                    <m:sub>
                                      <m:r>
                                        <a:rPr lang="en-GB" sz="1600" i="1">
                                          <a:latin typeface="Cambria Math" panose="02040503050406030204" pitchFamily="18" charset="0"/>
                                        </a:rPr>
                                        <m:t>𝑡𝐶𝑂𝑀</m:t>
                                      </m:r>
                                    </m:sub>
                                  </m:sSub>
                                </m:e>
                              </m:d>
                            </m:e>
                            <m:sup>
                              <m:r>
                                <a:rPr lang="en-GB" sz="1600" i="1">
                                  <a:latin typeface="Cambria Math" panose="02040503050406030204" pitchFamily="18" charset="0"/>
                                </a:rPr>
                                <m:t>2</m:t>
                              </m:r>
                            </m:sup>
                          </m:sSup>
                        </m:e>
                      </m:rad>
                    </m:oMath>
                  </m:oMathPara>
                </a14:m>
                <a:endParaRPr lang="en-GB" sz="1600" dirty="0"/>
              </a:p>
            </p:txBody>
          </p:sp>
        </mc:Choice>
        <mc:Fallback xmlns="">
          <p:sp>
            <p:nvSpPr>
              <p:cNvPr id="48" name="TextBox 47">
                <a:extLst>
                  <a:ext uri="{FF2B5EF4-FFF2-40B4-BE49-F238E27FC236}">
                    <a16:creationId xmlns:a16="http://schemas.microsoft.com/office/drawing/2014/main" id="{B62D4716-7618-3608-FC62-9E73F8AACE6B}"/>
                  </a:ext>
                </a:extLst>
              </p:cNvPr>
              <p:cNvSpPr txBox="1">
                <a:spLocks noRot="1" noChangeAspect="1" noMove="1" noResize="1" noEditPoints="1" noAdjustHandles="1" noChangeArrowheads="1" noChangeShapeType="1" noTextEdit="1"/>
              </p:cNvSpPr>
              <p:nvPr/>
            </p:nvSpPr>
            <p:spPr>
              <a:xfrm>
                <a:off x="129096" y="18366186"/>
                <a:ext cx="4671384" cy="39183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E6A2B8F-82ED-548F-32E0-8CE1B7B8E6D7}"/>
                  </a:ext>
                </a:extLst>
              </p:cNvPr>
              <p:cNvSpPr txBox="1"/>
              <p:nvPr/>
            </p:nvSpPr>
            <p:spPr>
              <a:xfrm>
                <a:off x="4675897" y="18237097"/>
                <a:ext cx="2677097" cy="5598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600" i="1" smtClean="0">
                              <a:solidFill>
                                <a:srgbClr val="836967"/>
                              </a:solidFill>
                              <a:latin typeface="Cambria Math" panose="02040503050406030204" pitchFamily="18" charset="0"/>
                            </a:rPr>
                          </m:ctrlPr>
                        </m:sSubPr>
                        <m:e>
                          <m:r>
                            <a:rPr lang="en-GB" sz="1600" i="1">
                              <a:latin typeface="Cambria Math" panose="02040503050406030204" pitchFamily="18" charset="0"/>
                            </a:rPr>
                            <m:t>𝜀</m:t>
                          </m:r>
                        </m:e>
                        <m:sub>
                          <m:r>
                            <a:rPr lang="en-GB" sz="1600" i="1">
                              <a:latin typeface="Cambria Math" panose="02040503050406030204" pitchFamily="18" charset="0"/>
                            </a:rPr>
                            <m:t>𝑖</m:t>
                          </m:r>
                        </m:sub>
                      </m:sSub>
                      <m:r>
                        <a:rPr lang="en-GB" sz="1600" i="0">
                          <a:latin typeface="Cambria Math" panose="02040503050406030204" pitchFamily="18" charset="0"/>
                        </a:rPr>
                        <m:t>=</m:t>
                      </m:r>
                      <m:f>
                        <m:fPr>
                          <m:ctrlPr>
                            <a:rPr lang="en-GB" sz="1600" i="1">
                              <a:solidFill>
                                <a:srgbClr val="836967"/>
                              </a:solidFill>
                              <a:latin typeface="Cambria Math" panose="02040503050406030204" pitchFamily="18" charset="0"/>
                            </a:rPr>
                          </m:ctrlPr>
                        </m:fPr>
                        <m:num>
                          <m:sSub>
                            <m:sSubPr>
                              <m:ctrlPr>
                                <a:rPr lang="en-GB" sz="1600" i="1">
                                  <a:solidFill>
                                    <a:srgbClr val="836967"/>
                                  </a:solidFill>
                                  <a:latin typeface="Cambria Math" panose="02040503050406030204" pitchFamily="18" charset="0"/>
                                </a:rPr>
                              </m:ctrlPr>
                            </m:sSubPr>
                            <m:e>
                              <m:r>
                                <a:rPr lang="en-GB" sz="1600" i="1">
                                  <a:latin typeface="Cambria Math" panose="02040503050406030204" pitchFamily="18" charset="0"/>
                                </a:rPr>
                                <m:t>𝑀𝑒𝑑𝑖𝑎𝑛</m:t>
                              </m:r>
                              <m:r>
                                <a:rPr lang="en-GB" sz="1600" i="0">
                                  <a:latin typeface="Cambria Math" panose="02040503050406030204" pitchFamily="18" charset="0"/>
                                </a:rPr>
                                <m:t> </m:t>
                              </m:r>
                              <m:r>
                                <a:rPr lang="en-GB" sz="1600" i="1">
                                  <a:latin typeface="Cambria Math" panose="02040503050406030204" pitchFamily="18" charset="0"/>
                                </a:rPr>
                                <m:t>𝑑𝑖𝑠𝑡𝑎𝑛𝑐𝑒</m:t>
                              </m:r>
                            </m:e>
                            <m:sub>
                              <m:r>
                                <a:rPr lang="en-GB" sz="1600" i="1">
                                  <a:latin typeface="Cambria Math" panose="02040503050406030204" pitchFamily="18" charset="0"/>
                                </a:rPr>
                                <m:t>𝑖</m:t>
                              </m:r>
                            </m:sub>
                          </m:sSub>
                        </m:num>
                        <m:den>
                          <m:r>
                            <a:rPr lang="en-GB" sz="1600" i="1">
                              <a:latin typeface="Cambria Math" panose="02040503050406030204" pitchFamily="18" charset="0"/>
                            </a:rPr>
                            <m:t>𝐷𝑖𝑠𝑡𝑎𝑛𝑐𝑒</m:t>
                          </m:r>
                        </m:den>
                      </m:f>
                      <m:r>
                        <a:rPr lang="en-GB" sz="1600" i="0">
                          <a:latin typeface="Cambria Math" panose="02040503050406030204" pitchFamily="18" charset="0"/>
                        </a:rPr>
                        <m:t>−1</m:t>
                      </m:r>
                    </m:oMath>
                  </m:oMathPara>
                </a14:m>
                <a:endParaRPr lang="en-GB" sz="1600" dirty="0"/>
              </a:p>
            </p:txBody>
          </p:sp>
        </mc:Choice>
        <mc:Fallback xmlns="">
          <p:sp>
            <p:nvSpPr>
              <p:cNvPr id="50" name="TextBox 49">
                <a:extLst>
                  <a:ext uri="{FF2B5EF4-FFF2-40B4-BE49-F238E27FC236}">
                    <a16:creationId xmlns:a16="http://schemas.microsoft.com/office/drawing/2014/main" id="{2E6A2B8F-82ED-548F-32E0-8CE1B7B8E6D7}"/>
                  </a:ext>
                </a:extLst>
              </p:cNvPr>
              <p:cNvSpPr txBox="1">
                <a:spLocks noRot="1" noChangeAspect="1" noMove="1" noResize="1" noEditPoints="1" noAdjustHandles="1" noChangeArrowheads="1" noChangeShapeType="1" noTextEdit="1"/>
              </p:cNvSpPr>
              <p:nvPr/>
            </p:nvSpPr>
            <p:spPr>
              <a:xfrm>
                <a:off x="4675897" y="18237097"/>
                <a:ext cx="2677097" cy="55989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3D12F7FB-89DE-65D3-9BB8-1C930A5B265A}"/>
                  </a:ext>
                </a:extLst>
              </p:cNvPr>
              <p:cNvSpPr txBox="1"/>
              <p:nvPr/>
            </p:nvSpPr>
            <p:spPr>
              <a:xfrm>
                <a:off x="2794481" y="19202859"/>
                <a:ext cx="3762831" cy="3629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600" i="1" smtClean="0">
                              <a:solidFill>
                                <a:srgbClr val="836967"/>
                              </a:solidFill>
                              <a:latin typeface="Cambria Math" panose="02040503050406030204" pitchFamily="18" charset="0"/>
                            </a:rPr>
                          </m:ctrlPr>
                        </m:sSubPr>
                        <m:e>
                          <m:r>
                            <a:rPr lang="en-GB" sz="1600" i="1">
                              <a:latin typeface="Cambria Math" panose="02040503050406030204" pitchFamily="18" charset="0"/>
                            </a:rPr>
                            <m:t>𝜀</m:t>
                          </m:r>
                        </m:e>
                        <m:sub>
                          <m:r>
                            <a:rPr lang="en-GB" sz="1600" i="1">
                              <a:latin typeface="Cambria Math" panose="02040503050406030204" pitchFamily="18" charset="0"/>
                            </a:rPr>
                            <m:t>𝑖</m:t>
                          </m:r>
                        </m:sub>
                      </m:sSub>
                      <m:r>
                        <a:rPr lang="en-GB" sz="1600" i="0">
                          <a:latin typeface="Cambria Math" panose="02040503050406030204" pitchFamily="18" charset="0"/>
                        </a:rPr>
                        <m:t>=</m:t>
                      </m:r>
                      <m:sSub>
                        <m:sSubPr>
                          <m:ctrlPr>
                            <a:rPr lang="en-GB" sz="1600" i="1">
                              <a:solidFill>
                                <a:srgbClr val="836967"/>
                              </a:solidFill>
                              <a:latin typeface="Cambria Math" panose="02040503050406030204" pitchFamily="18" charset="0"/>
                            </a:rPr>
                          </m:ctrlPr>
                        </m:sSubPr>
                        <m:e>
                          <m:r>
                            <a:rPr lang="en-GB" sz="1600" i="1">
                              <a:latin typeface="Cambria Math" panose="02040503050406030204" pitchFamily="18" charset="0"/>
                            </a:rPr>
                            <m:t>𝜀</m:t>
                          </m:r>
                        </m:e>
                        <m:sub>
                          <m:r>
                            <a:rPr lang="en-GB" sz="1600" i="1">
                              <a:latin typeface="Cambria Math" panose="02040503050406030204" pitchFamily="18" charset="0"/>
                            </a:rPr>
                            <m:t>𝑥</m:t>
                          </m:r>
                        </m:sub>
                      </m:sSub>
                      <m:sSup>
                        <m:sSupPr>
                          <m:ctrlPr>
                            <a:rPr lang="en-GB" sz="1600" i="1">
                              <a:solidFill>
                                <a:srgbClr val="836967"/>
                              </a:solidFill>
                              <a:latin typeface="Cambria Math" panose="02040503050406030204" pitchFamily="18" charset="0"/>
                            </a:rPr>
                          </m:ctrlPr>
                        </m:sSupPr>
                        <m:e>
                          <m:r>
                            <m:rPr>
                              <m:sty m:val="p"/>
                            </m:rPr>
                            <a:rPr lang="en-GB" sz="1600" i="0">
                              <a:latin typeface="Cambria Math" panose="02040503050406030204" pitchFamily="18" charset="0"/>
                            </a:rPr>
                            <m:t>cos</m:t>
                          </m:r>
                        </m:e>
                        <m:sup>
                          <m:r>
                            <a:rPr lang="en-GB" sz="1600" i="0">
                              <a:latin typeface="Cambria Math" panose="02040503050406030204" pitchFamily="18" charset="0"/>
                            </a:rPr>
                            <m:t>2</m:t>
                          </m:r>
                        </m:sup>
                      </m:sSup>
                      <m:d>
                        <m:dPr>
                          <m:ctrlPr>
                            <a:rPr lang="en-GB" sz="1600" i="1">
                              <a:solidFill>
                                <a:srgbClr val="836967"/>
                              </a:solidFill>
                              <a:latin typeface="Cambria Math" panose="02040503050406030204" pitchFamily="18" charset="0"/>
                            </a:rPr>
                          </m:ctrlPr>
                        </m:dPr>
                        <m:e>
                          <m:r>
                            <a:rPr lang="en-GB" sz="1600" i="0">
                              <a:latin typeface="Cambria Math" panose="02040503050406030204" pitchFamily="18" charset="0"/>
                            </a:rPr>
                            <m:t>ɵ−</m:t>
                          </m:r>
                          <m:sSub>
                            <m:sSubPr>
                              <m:ctrlPr>
                                <a:rPr lang="en-GB" sz="1600" i="1">
                                  <a:solidFill>
                                    <a:srgbClr val="836967"/>
                                  </a:solidFill>
                                  <a:latin typeface="Cambria Math" panose="02040503050406030204" pitchFamily="18" charset="0"/>
                                </a:rPr>
                              </m:ctrlPr>
                            </m:sSubPr>
                            <m:e>
                              <m:r>
                                <a:rPr lang="en-GB" sz="1600" i="0">
                                  <a:latin typeface="Cambria Math" panose="02040503050406030204" pitchFamily="18" charset="0"/>
                                </a:rPr>
                                <m:t>ɵ</m:t>
                              </m:r>
                            </m:e>
                            <m:sub>
                              <m:r>
                                <a:rPr lang="en-GB" sz="1600" i="1">
                                  <a:latin typeface="Cambria Math" panose="02040503050406030204" pitchFamily="18" charset="0"/>
                                </a:rPr>
                                <m:t>𝑖</m:t>
                              </m:r>
                            </m:sub>
                          </m:sSub>
                        </m:e>
                      </m:d>
                      <m:r>
                        <a:rPr lang="en-GB" sz="1600" i="0">
                          <a:latin typeface="Cambria Math" panose="02040503050406030204" pitchFamily="18" charset="0"/>
                        </a:rPr>
                        <m:t>+</m:t>
                      </m:r>
                      <m:sSub>
                        <m:sSubPr>
                          <m:ctrlPr>
                            <a:rPr lang="en-GB" sz="1600" i="1">
                              <a:solidFill>
                                <a:srgbClr val="836967"/>
                              </a:solidFill>
                              <a:latin typeface="Cambria Math" panose="02040503050406030204" pitchFamily="18" charset="0"/>
                            </a:rPr>
                          </m:ctrlPr>
                        </m:sSubPr>
                        <m:e>
                          <m:r>
                            <a:rPr lang="en-GB" sz="1600" i="1">
                              <a:latin typeface="Cambria Math" panose="02040503050406030204" pitchFamily="18" charset="0"/>
                            </a:rPr>
                            <m:t>𝜀</m:t>
                          </m:r>
                        </m:e>
                        <m:sub>
                          <m:r>
                            <a:rPr lang="en-GB" sz="1600" i="1">
                              <a:latin typeface="Cambria Math" panose="02040503050406030204" pitchFamily="18" charset="0"/>
                            </a:rPr>
                            <m:t>𝑦</m:t>
                          </m:r>
                        </m:sub>
                      </m:sSub>
                      <m:sSup>
                        <m:sSupPr>
                          <m:ctrlPr>
                            <a:rPr lang="en-GB" sz="1600" i="1">
                              <a:solidFill>
                                <a:srgbClr val="836967"/>
                              </a:solidFill>
                              <a:latin typeface="Cambria Math" panose="02040503050406030204" pitchFamily="18" charset="0"/>
                            </a:rPr>
                          </m:ctrlPr>
                        </m:sSupPr>
                        <m:e>
                          <m:r>
                            <m:rPr>
                              <m:sty m:val="p"/>
                            </m:rPr>
                            <a:rPr lang="en-GB" sz="1600" i="0">
                              <a:latin typeface="Cambria Math" panose="02040503050406030204" pitchFamily="18" charset="0"/>
                            </a:rPr>
                            <m:t>sin</m:t>
                          </m:r>
                        </m:e>
                        <m:sup>
                          <m:r>
                            <a:rPr lang="en-GB" sz="1600" i="0">
                              <a:latin typeface="Cambria Math" panose="02040503050406030204" pitchFamily="18" charset="0"/>
                            </a:rPr>
                            <m:t>2</m:t>
                          </m:r>
                        </m:sup>
                      </m:sSup>
                      <m:d>
                        <m:dPr>
                          <m:ctrlPr>
                            <a:rPr lang="en-GB" sz="1600" i="1">
                              <a:solidFill>
                                <a:srgbClr val="836967"/>
                              </a:solidFill>
                              <a:latin typeface="Cambria Math" panose="02040503050406030204" pitchFamily="18" charset="0"/>
                            </a:rPr>
                          </m:ctrlPr>
                        </m:dPr>
                        <m:e>
                          <m:r>
                            <a:rPr lang="en-GB" sz="1600" i="0">
                              <a:latin typeface="Cambria Math" panose="02040503050406030204" pitchFamily="18" charset="0"/>
                            </a:rPr>
                            <m:t>ɵ−</m:t>
                          </m:r>
                          <m:sSub>
                            <m:sSubPr>
                              <m:ctrlPr>
                                <a:rPr lang="en-GB" sz="1600" i="1">
                                  <a:solidFill>
                                    <a:srgbClr val="836967"/>
                                  </a:solidFill>
                                  <a:latin typeface="Cambria Math" panose="02040503050406030204" pitchFamily="18" charset="0"/>
                                </a:rPr>
                              </m:ctrlPr>
                            </m:sSubPr>
                            <m:e>
                              <m:r>
                                <a:rPr lang="en-GB" sz="1600" i="0">
                                  <a:latin typeface="Cambria Math" panose="02040503050406030204" pitchFamily="18" charset="0"/>
                                </a:rPr>
                                <m:t>ɵ</m:t>
                              </m:r>
                            </m:e>
                            <m:sub>
                              <m:r>
                                <a:rPr lang="en-GB" sz="1600" i="1">
                                  <a:latin typeface="Cambria Math" panose="02040503050406030204" pitchFamily="18" charset="0"/>
                                </a:rPr>
                                <m:t>𝑖</m:t>
                              </m:r>
                            </m:sub>
                          </m:sSub>
                        </m:e>
                      </m:d>
                    </m:oMath>
                  </m:oMathPara>
                </a14:m>
                <a:endParaRPr lang="en-GB" sz="1600" dirty="0"/>
              </a:p>
            </p:txBody>
          </p:sp>
        </mc:Choice>
        <mc:Fallback xmlns="">
          <p:sp>
            <p:nvSpPr>
              <p:cNvPr id="52" name="TextBox 51">
                <a:extLst>
                  <a:ext uri="{FF2B5EF4-FFF2-40B4-BE49-F238E27FC236}">
                    <a16:creationId xmlns:a16="http://schemas.microsoft.com/office/drawing/2014/main" id="{3D12F7FB-89DE-65D3-9BB8-1C930A5B265A}"/>
                  </a:ext>
                </a:extLst>
              </p:cNvPr>
              <p:cNvSpPr txBox="1">
                <a:spLocks noRot="1" noChangeAspect="1" noMove="1" noResize="1" noEditPoints="1" noAdjustHandles="1" noChangeArrowheads="1" noChangeShapeType="1" noTextEdit="1"/>
              </p:cNvSpPr>
              <p:nvPr/>
            </p:nvSpPr>
            <p:spPr>
              <a:xfrm>
                <a:off x="2794481" y="19202859"/>
                <a:ext cx="3762831" cy="362920"/>
              </a:xfrm>
              <a:prstGeom prst="rect">
                <a:avLst/>
              </a:prstGeom>
              <a:blipFill>
                <a:blip r:embed="rId18"/>
                <a:stretch>
                  <a:fillRect b="-1667"/>
                </a:stretch>
              </a:blipFill>
            </p:spPr>
            <p:txBody>
              <a:bodyPr/>
              <a:lstStyle/>
              <a:p>
                <a:r>
                  <a:rPr lang="en-GB">
                    <a:noFill/>
                  </a:rPr>
                  <a:t> </a:t>
                </a:r>
              </a:p>
            </p:txBody>
          </p:sp>
        </mc:Fallback>
      </mc:AlternateContent>
      <p:sp>
        <p:nvSpPr>
          <p:cNvPr id="56" name="TextBox 55">
            <a:extLst>
              <a:ext uri="{FF2B5EF4-FFF2-40B4-BE49-F238E27FC236}">
                <a16:creationId xmlns:a16="http://schemas.microsoft.com/office/drawing/2014/main" id="{77CAD09E-E8FA-5DE4-7480-778FC3C171C1}"/>
              </a:ext>
            </a:extLst>
          </p:cNvPr>
          <p:cNvSpPr txBox="1"/>
          <p:nvPr/>
        </p:nvSpPr>
        <p:spPr>
          <a:xfrm>
            <a:off x="367123" y="11962981"/>
            <a:ext cx="4960460" cy="3785652"/>
          </a:xfrm>
          <a:prstGeom prst="rect">
            <a:avLst/>
          </a:prstGeom>
          <a:noFill/>
        </p:spPr>
        <p:txBody>
          <a:bodyPr wrap="square" rtlCol="0">
            <a:spAutoFit/>
          </a:bodyPr>
          <a:lstStyle/>
          <a:p>
            <a:r>
              <a:rPr lang="en-GB" sz="1600" dirty="0"/>
              <a:t>Figure 2: </a:t>
            </a:r>
            <a:r>
              <a:rPr lang="en-GB" sz="1600" dirty="0">
                <a:effectLst/>
                <a:latin typeface="Calibri" panose="020F0502020204030204" pitchFamily="34" charset="0"/>
                <a:ea typeface="Calibri" panose="020F0502020204030204" pitchFamily="34" charset="0"/>
                <a:cs typeface="Times New Roman" panose="02020603050405020304" pitchFamily="18" charset="0"/>
              </a:rPr>
              <a:t>4D STEM images of proton irradiated Zircalloy-2 showing rafts of dislocation loops with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600" dirty="0">
                <a:effectLst/>
                <a:latin typeface="Calibri" panose="020F0502020204030204" pitchFamily="34" charset="0"/>
                <a:ea typeface="Calibri" panose="020F0502020204030204" pitchFamily="34" charset="0"/>
                <a:cs typeface="Times New Roman" panose="02020603050405020304" pitchFamily="18" charset="0"/>
              </a:rPr>
              <a:t>) left g spot=(11-20) and ii) right g spot=(-1-120) excited. a) Virtual bright field images, b) average diffraction patterns from the regions showing an orientation near the [1-100] zone axis. c) shows dark fields taken from the 2g spots, to display the loops more clearly than the bright field images. d-f)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CoM</a:t>
            </a:r>
            <a:r>
              <a:rPr lang="en-GB" sz="1600" dirty="0">
                <a:effectLst/>
                <a:latin typeface="Calibri" panose="020F0502020204030204" pitchFamily="34" charset="0"/>
                <a:ea typeface="Calibri" panose="020F0502020204030204" pitchFamily="34" charset="0"/>
                <a:cs typeface="Times New Roman" panose="02020603050405020304" pitchFamily="18" charset="0"/>
              </a:rPr>
              <a:t> plots using the d)+2g, +g, -g, -2g spots, e) +2g, -g and -2g spots, f) +2g and -2g spots. +g is defined as the excited g spot for the orientation. For all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CoM</a:t>
            </a:r>
            <a:r>
              <a:rPr lang="en-GB" sz="1600" dirty="0">
                <a:effectLst/>
                <a:latin typeface="Calibri" panose="020F0502020204030204" pitchFamily="34" charset="0"/>
                <a:ea typeface="Calibri" panose="020F0502020204030204" pitchFamily="34" charset="0"/>
                <a:cs typeface="Times New Roman" panose="02020603050405020304" pitchFamily="18" charset="0"/>
              </a:rPr>
              <a:t> images: increasing brightness indicates a move to the right in the diffraction patterns shown in b). The red and blue ovals highlight a few loops to guide the readers eye. The red and blue loops display opposite inside-outside behaviour to each other as well as opposite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CoM</a:t>
            </a:r>
            <a:r>
              <a:rPr lang="en-GB" sz="1600" dirty="0">
                <a:effectLst/>
                <a:latin typeface="Calibri" panose="020F0502020204030204" pitchFamily="34" charset="0"/>
                <a:ea typeface="Calibri" panose="020F0502020204030204" pitchFamily="34" charset="0"/>
                <a:cs typeface="Times New Roman" panose="02020603050405020304" pitchFamily="18" charset="0"/>
              </a:rPr>
              <a:t> shifts.</a:t>
            </a:r>
            <a:r>
              <a:rPr lang="en-GB" sz="1600" dirty="0"/>
              <a:t> </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80579F6-72C4-E057-0097-60A1A5173D2E}"/>
                  </a:ext>
                </a:extLst>
              </p:cNvPr>
              <p:cNvSpPr txBox="1"/>
              <p:nvPr/>
            </p:nvSpPr>
            <p:spPr>
              <a:xfrm>
                <a:off x="8705066" y="7095210"/>
                <a:ext cx="12532016" cy="4232441"/>
              </a:xfrm>
              <a:prstGeom prst="rect">
                <a:avLst/>
              </a:prstGeom>
              <a:noFill/>
            </p:spPr>
            <p:txBody>
              <a:bodyPr wrap="square" rtlCol="0">
                <a:spAutoFit/>
              </a:bodyPr>
              <a:lstStyle/>
              <a:p>
                <a:r>
                  <a:rPr lang="en-GB" sz="2000" dirty="0"/>
                  <a:t>The same region was rotated such that it was viewed down the [1-100] zone axis.</a:t>
                </a:r>
              </a:p>
              <a:p>
                <a:r>
                  <a:rPr lang="en-GB" sz="2000" dirty="0"/>
                  <a:t>The Crystal Orientation can be measured directly by tracking the location of the Ewald sphere.</a:t>
                </a:r>
              </a:p>
              <a:p>
                <a:pPr marL="342900" indent="-342900">
                  <a:buFont typeface="Arial" panose="020B0604020202020204" pitchFamily="34" charset="0"/>
                  <a:buChar char="•"/>
                </a:pPr>
                <a:r>
                  <a:rPr lang="en-GB" sz="2000" dirty="0"/>
                  <a:t>The Howie Wheelan equations were used to model the brightness of the diffraction spots as a function of their distance (s) from the Ewald sphere</a:t>
                </a:r>
                <a:r>
                  <a:rPr lang="en-GB" sz="1600" dirty="0"/>
                  <a:t>: </a:t>
                </a:r>
                <a14:m>
                  <m:oMath xmlns:m="http://schemas.openxmlformats.org/officeDocument/2006/math">
                    <m:r>
                      <a:rPr lang="en-GB" sz="1600" i="1">
                        <a:solidFill>
                          <a:srgbClr val="836967"/>
                        </a:solidFill>
                        <a:latin typeface="Cambria Math" panose="02040503050406030204" pitchFamily="18" charset="0"/>
                      </a:rPr>
                      <m:t>𝐼</m:t>
                    </m:r>
                    <m:r>
                      <a:rPr lang="en-GB" sz="1600">
                        <a:latin typeface="Cambria Math" panose="02040503050406030204" pitchFamily="18" charset="0"/>
                      </a:rPr>
                      <m:t>=</m:t>
                    </m:r>
                    <m:sSup>
                      <m:sSupPr>
                        <m:ctrlPr>
                          <a:rPr lang="en-GB" sz="1600" i="1">
                            <a:solidFill>
                              <a:srgbClr val="836967"/>
                            </a:solidFill>
                            <a:latin typeface="Cambria Math" panose="02040503050406030204" pitchFamily="18" charset="0"/>
                          </a:rPr>
                        </m:ctrlPr>
                      </m:sSupPr>
                      <m:e>
                        <m:d>
                          <m:dPr>
                            <m:ctrlPr>
                              <a:rPr lang="en-GB" sz="1600" i="1">
                                <a:solidFill>
                                  <a:srgbClr val="836967"/>
                                </a:solidFill>
                                <a:latin typeface="Cambria Math" panose="02040503050406030204" pitchFamily="18" charset="0"/>
                              </a:rPr>
                            </m:ctrlPr>
                          </m:dPr>
                          <m:e>
                            <m:f>
                              <m:fPr>
                                <m:ctrlPr>
                                  <a:rPr lang="en-GB" sz="1600" i="1">
                                    <a:solidFill>
                                      <a:srgbClr val="836967"/>
                                    </a:solidFill>
                                    <a:latin typeface="Cambria Math" panose="02040503050406030204" pitchFamily="18" charset="0"/>
                                  </a:rPr>
                                </m:ctrlPr>
                              </m:fPr>
                              <m:num>
                                <m:r>
                                  <a:rPr lang="en-GB" sz="1600" i="1">
                                    <a:latin typeface="Cambria Math" panose="02040503050406030204" pitchFamily="18" charset="0"/>
                                  </a:rPr>
                                  <m:t>𝜋</m:t>
                                </m:r>
                                <m:r>
                                  <a:rPr lang="en-GB" sz="1600" i="1">
                                    <a:latin typeface="Cambria Math" panose="02040503050406030204" pitchFamily="18" charset="0"/>
                                  </a:rPr>
                                  <m:t>𝑡</m:t>
                                </m:r>
                              </m:num>
                              <m:den>
                                <m:sSub>
                                  <m:sSubPr>
                                    <m:ctrlPr>
                                      <a:rPr lang="en-GB" sz="1600" i="1">
                                        <a:solidFill>
                                          <a:srgbClr val="836967"/>
                                        </a:solidFill>
                                        <a:latin typeface="Cambria Math" panose="02040503050406030204" pitchFamily="18" charset="0"/>
                                      </a:rPr>
                                    </m:ctrlPr>
                                  </m:sSubPr>
                                  <m:e>
                                    <m:r>
                                      <a:rPr lang="en-GB" sz="1600" i="1">
                                        <a:latin typeface="Cambria Math" panose="02040503050406030204" pitchFamily="18" charset="0"/>
                                      </a:rPr>
                                      <m:t>𝜉</m:t>
                                    </m:r>
                                  </m:e>
                                  <m:sub>
                                    <m:r>
                                      <a:rPr lang="en-GB" sz="1600" i="1">
                                        <a:latin typeface="Cambria Math" panose="02040503050406030204" pitchFamily="18" charset="0"/>
                                      </a:rPr>
                                      <m:t>𝑔</m:t>
                                    </m:r>
                                  </m:sub>
                                </m:sSub>
                              </m:den>
                            </m:f>
                          </m:e>
                        </m:d>
                      </m:e>
                      <m:sup>
                        <m:r>
                          <a:rPr lang="en-GB" sz="1600">
                            <a:latin typeface="Cambria Math" panose="02040503050406030204" pitchFamily="18" charset="0"/>
                          </a:rPr>
                          <m:t>2</m:t>
                        </m:r>
                      </m:sup>
                    </m:sSup>
                    <m:f>
                      <m:fPr>
                        <m:ctrlPr>
                          <a:rPr lang="en-GB" sz="1600" i="1">
                            <a:solidFill>
                              <a:srgbClr val="836967"/>
                            </a:solidFill>
                            <a:latin typeface="Cambria Math" panose="02040503050406030204" pitchFamily="18" charset="0"/>
                          </a:rPr>
                        </m:ctrlPr>
                      </m:fPr>
                      <m:num>
                        <m:sSup>
                          <m:sSupPr>
                            <m:ctrlPr>
                              <a:rPr lang="en-GB" sz="1600" i="1">
                                <a:solidFill>
                                  <a:srgbClr val="836967"/>
                                </a:solidFill>
                                <a:latin typeface="Cambria Math" panose="02040503050406030204" pitchFamily="18" charset="0"/>
                              </a:rPr>
                            </m:ctrlPr>
                          </m:sSupPr>
                          <m:e>
                            <m:r>
                              <a:rPr lang="en-GB" sz="1600" i="1">
                                <a:latin typeface="Cambria Math" panose="02040503050406030204" pitchFamily="18" charset="0"/>
                              </a:rPr>
                              <m:t>𝑠𝑖𝑛</m:t>
                            </m:r>
                          </m:e>
                          <m:sup>
                            <m:r>
                              <a:rPr lang="en-GB" sz="1600">
                                <a:latin typeface="Cambria Math" panose="02040503050406030204" pitchFamily="18" charset="0"/>
                              </a:rPr>
                              <m:t>2</m:t>
                            </m:r>
                          </m:sup>
                        </m:sSup>
                        <m:d>
                          <m:dPr>
                            <m:ctrlPr>
                              <a:rPr lang="en-GB" sz="1600" i="1">
                                <a:latin typeface="Cambria Math" panose="02040503050406030204" pitchFamily="18" charset="0"/>
                              </a:rPr>
                            </m:ctrlPr>
                          </m:dPr>
                          <m:e>
                            <m:r>
                              <a:rPr lang="en-GB" sz="1600" i="1">
                                <a:latin typeface="Cambria Math" panose="02040503050406030204" pitchFamily="18" charset="0"/>
                              </a:rPr>
                              <m:t>𝜋</m:t>
                            </m:r>
                            <m:r>
                              <a:rPr lang="en-GB" sz="1600" i="1">
                                <a:latin typeface="Cambria Math" panose="02040503050406030204" pitchFamily="18" charset="0"/>
                              </a:rPr>
                              <m:t>𝑡</m:t>
                            </m:r>
                            <m:sSub>
                              <m:sSubPr>
                                <m:ctrlPr>
                                  <a:rPr lang="en-GB" sz="1600" i="1">
                                    <a:solidFill>
                                      <a:srgbClr val="836967"/>
                                    </a:solidFill>
                                    <a:latin typeface="Cambria Math" panose="02040503050406030204" pitchFamily="18" charset="0"/>
                                  </a:rPr>
                                </m:ctrlPr>
                              </m:sSubPr>
                              <m:e>
                                <m:r>
                                  <a:rPr lang="en-GB" sz="1600" i="1">
                                    <a:latin typeface="Cambria Math" panose="02040503050406030204" pitchFamily="18" charset="0"/>
                                  </a:rPr>
                                  <m:t>𝑠</m:t>
                                </m:r>
                              </m:e>
                              <m:sub>
                                <m:r>
                                  <a:rPr lang="en-GB" sz="1600" i="1">
                                    <a:latin typeface="Cambria Math" panose="02040503050406030204" pitchFamily="18" charset="0"/>
                                  </a:rPr>
                                  <m:t>𝑒𝑓𝑓</m:t>
                                </m:r>
                              </m:sub>
                            </m:sSub>
                          </m:e>
                        </m:d>
                      </m:num>
                      <m:den>
                        <m:sSup>
                          <m:sSupPr>
                            <m:ctrlPr>
                              <a:rPr lang="en-GB" sz="1600" i="1">
                                <a:solidFill>
                                  <a:srgbClr val="836967"/>
                                </a:solidFill>
                                <a:latin typeface="Cambria Math" panose="02040503050406030204" pitchFamily="18" charset="0"/>
                              </a:rPr>
                            </m:ctrlPr>
                          </m:sSupPr>
                          <m:e>
                            <m:d>
                              <m:dPr>
                                <m:ctrlPr>
                                  <a:rPr lang="en-GB" sz="1600" i="1">
                                    <a:solidFill>
                                      <a:srgbClr val="836967"/>
                                    </a:solidFill>
                                    <a:latin typeface="Cambria Math" panose="02040503050406030204" pitchFamily="18" charset="0"/>
                                  </a:rPr>
                                </m:ctrlPr>
                              </m:dPr>
                              <m:e>
                                <m:r>
                                  <a:rPr lang="en-GB" sz="1600" i="1">
                                    <a:latin typeface="Cambria Math" panose="02040503050406030204" pitchFamily="18" charset="0"/>
                                  </a:rPr>
                                  <m:t>𝜋</m:t>
                                </m:r>
                                <m:r>
                                  <a:rPr lang="en-GB" sz="1600" i="1">
                                    <a:latin typeface="Cambria Math" panose="02040503050406030204" pitchFamily="18" charset="0"/>
                                  </a:rPr>
                                  <m:t>𝑡</m:t>
                                </m:r>
                                <m:sSub>
                                  <m:sSubPr>
                                    <m:ctrlPr>
                                      <a:rPr lang="en-GB" sz="1600" i="1">
                                        <a:solidFill>
                                          <a:srgbClr val="836967"/>
                                        </a:solidFill>
                                        <a:latin typeface="Cambria Math" panose="02040503050406030204" pitchFamily="18" charset="0"/>
                                      </a:rPr>
                                    </m:ctrlPr>
                                  </m:sSubPr>
                                  <m:e>
                                    <m:r>
                                      <a:rPr lang="en-GB" sz="1600" i="1">
                                        <a:latin typeface="Cambria Math" panose="02040503050406030204" pitchFamily="18" charset="0"/>
                                      </a:rPr>
                                      <m:t>𝑠</m:t>
                                    </m:r>
                                  </m:e>
                                  <m:sub>
                                    <m:r>
                                      <a:rPr lang="en-GB" sz="1600" i="1">
                                        <a:latin typeface="Cambria Math" panose="02040503050406030204" pitchFamily="18" charset="0"/>
                                      </a:rPr>
                                      <m:t>𝑒𝑓𝑓</m:t>
                                    </m:r>
                                  </m:sub>
                                </m:sSub>
                              </m:e>
                            </m:d>
                          </m:e>
                          <m:sup>
                            <m:r>
                              <a:rPr lang="en-GB" sz="1600">
                                <a:latin typeface="Cambria Math" panose="02040503050406030204" pitchFamily="18" charset="0"/>
                              </a:rPr>
                              <m:t>2</m:t>
                            </m:r>
                          </m:sup>
                        </m:sSup>
                      </m:den>
                    </m:f>
                  </m:oMath>
                </a14:m>
                <a:r>
                  <a:rPr lang="en-GB" sz="2000" dirty="0"/>
                  <a:t>  t=foil thickness, </a:t>
                </a:r>
                <a14:m>
                  <m:oMath xmlns:m="http://schemas.openxmlformats.org/officeDocument/2006/math">
                    <m:sSub>
                      <m:sSubPr>
                        <m:ctrlPr>
                          <a:rPr lang="en-GB" sz="2000" i="1">
                            <a:solidFill>
                              <a:srgbClr val="836967"/>
                            </a:solidFill>
                            <a:latin typeface="Cambria Math" panose="02040503050406030204" pitchFamily="18" charset="0"/>
                          </a:rPr>
                        </m:ctrlPr>
                      </m:sSubPr>
                      <m:e>
                        <m:r>
                          <a:rPr lang="en-GB" sz="2000" i="1">
                            <a:latin typeface="Cambria Math" panose="02040503050406030204" pitchFamily="18" charset="0"/>
                          </a:rPr>
                          <m:t>𝜉</m:t>
                        </m:r>
                      </m:e>
                      <m:sub>
                        <m:r>
                          <a:rPr lang="en-GB" sz="2000" i="1">
                            <a:latin typeface="Cambria Math" panose="02040503050406030204" pitchFamily="18" charset="0"/>
                          </a:rPr>
                          <m:t>𝑔</m:t>
                        </m:r>
                      </m:sub>
                    </m:sSub>
                  </m:oMath>
                </a14:m>
                <a:r>
                  <a:rPr lang="en-GB" sz="2000" dirty="0"/>
                  <a:t>=extinction distance and  </a:t>
                </a:r>
                <a14:m>
                  <m:oMath xmlns:m="http://schemas.openxmlformats.org/officeDocument/2006/math">
                    <m:sSub>
                      <m:sSubPr>
                        <m:ctrlPr>
                          <a:rPr lang="en-GB" sz="1600" i="1" smtClean="0">
                            <a:solidFill>
                              <a:srgbClr val="836967"/>
                            </a:solidFill>
                            <a:latin typeface="Cambria Math" panose="02040503050406030204" pitchFamily="18" charset="0"/>
                          </a:rPr>
                        </m:ctrlPr>
                      </m:sSubPr>
                      <m:e>
                        <m:r>
                          <a:rPr lang="en-GB" sz="1600" i="1">
                            <a:latin typeface="Cambria Math" panose="02040503050406030204" pitchFamily="18" charset="0"/>
                          </a:rPr>
                          <m:t>𝑠</m:t>
                        </m:r>
                      </m:e>
                      <m:sub>
                        <m:r>
                          <a:rPr lang="en-GB" sz="1600" i="1">
                            <a:latin typeface="Cambria Math" panose="02040503050406030204" pitchFamily="18" charset="0"/>
                          </a:rPr>
                          <m:t>𝑒𝑓𝑓</m:t>
                        </m:r>
                      </m:sub>
                    </m:sSub>
                    <m:r>
                      <a:rPr lang="en-GB" sz="1600" i="0">
                        <a:latin typeface="Cambria Math" panose="02040503050406030204" pitchFamily="18" charset="0"/>
                      </a:rPr>
                      <m:t>=</m:t>
                    </m:r>
                    <m:rad>
                      <m:radPr>
                        <m:degHide m:val="on"/>
                        <m:ctrlPr>
                          <a:rPr lang="en-GB" sz="1600" i="1">
                            <a:solidFill>
                              <a:srgbClr val="836967"/>
                            </a:solidFill>
                            <a:latin typeface="Cambria Math" panose="02040503050406030204" pitchFamily="18" charset="0"/>
                          </a:rPr>
                        </m:ctrlPr>
                      </m:radPr>
                      <m:deg/>
                      <m:e>
                        <m:sSup>
                          <m:sSupPr>
                            <m:ctrlPr>
                              <a:rPr lang="en-GB" sz="1600" i="1">
                                <a:solidFill>
                                  <a:srgbClr val="836967"/>
                                </a:solidFill>
                                <a:latin typeface="Cambria Math" panose="02040503050406030204" pitchFamily="18" charset="0"/>
                              </a:rPr>
                            </m:ctrlPr>
                          </m:sSupPr>
                          <m:e>
                            <m:r>
                              <a:rPr lang="en-GB" sz="1600" i="1">
                                <a:latin typeface="Cambria Math" panose="02040503050406030204" pitchFamily="18" charset="0"/>
                              </a:rPr>
                              <m:t>𝑠</m:t>
                            </m:r>
                          </m:e>
                          <m:sup>
                            <m:r>
                              <a:rPr lang="en-GB" sz="1600" i="0">
                                <a:latin typeface="Cambria Math" panose="02040503050406030204" pitchFamily="18" charset="0"/>
                              </a:rPr>
                              <m:t>2</m:t>
                            </m:r>
                          </m:sup>
                        </m:sSup>
                        <m:r>
                          <a:rPr lang="en-GB" sz="1600" i="0">
                            <a:latin typeface="Cambria Math" panose="02040503050406030204" pitchFamily="18" charset="0"/>
                          </a:rPr>
                          <m:t>+</m:t>
                        </m:r>
                        <m:f>
                          <m:fPr>
                            <m:ctrlPr>
                              <a:rPr lang="en-GB" sz="1600" i="1">
                                <a:solidFill>
                                  <a:srgbClr val="836967"/>
                                </a:solidFill>
                                <a:latin typeface="Cambria Math" panose="02040503050406030204" pitchFamily="18" charset="0"/>
                              </a:rPr>
                            </m:ctrlPr>
                          </m:fPr>
                          <m:num>
                            <m:r>
                              <a:rPr lang="en-GB" sz="1600" i="0">
                                <a:latin typeface="Cambria Math" panose="02040503050406030204" pitchFamily="18" charset="0"/>
                              </a:rPr>
                              <m:t>1</m:t>
                            </m:r>
                          </m:num>
                          <m:den>
                            <m:sSubSup>
                              <m:sSubSupPr>
                                <m:ctrlPr>
                                  <a:rPr lang="en-GB" sz="1600" i="1">
                                    <a:solidFill>
                                      <a:srgbClr val="836967"/>
                                    </a:solidFill>
                                    <a:latin typeface="Cambria Math" panose="02040503050406030204" pitchFamily="18" charset="0"/>
                                  </a:rPr>
                                </m:ctrlPr>
                              </m:sSubSupPr>
                              <m:e>
                                <m:r>
                                  <a:rPr lang="en-GB" sz="1600" i="1">
                                    <a:latin typeface="Cambria Math" panose="02040503050406030204" pitchFamily="18" charset="0"/>
                                  </a:rPr>
                                  <m:t>𝜉</m:t>
                                </m:r>
                              </m:e>
                              <m:sub>
                                <m:r>
                                  <a:rPr lang="en-GB" sz="1600" i="1">
                                    <a:latin typeface="Cambria Math" panose="02040503050406030204" pitchFamily="18" charset="0"/>
                                  </a:rPr>
                                  <m:t>𝑔</m:t>
                                </m:r>
                              </m:sub>
                              <m:sup>
                                <m:r>
                                  <a:rPr lang="en-GB" sz="1600" i="0">
                                    <a:latin typeface="Cambria Math" panose="02040503050406030204" pitchFamily="18" charset="0"/>
                                  </a:rPr>
                                  <m:t>2</m:t>
                                </m:r>
                              </m:sup>
                            </m:sSubSup>
                          </m:den>
                        </m:f>
                      </m:e>
                    </m:rad>
                  </m:oMath>
                </a14:m>
                <a:endParaRPr lang="en-GB" sz="2000" dirty="0"/>
              </a:p>
              <a:p>
                <a:pPr marL="342900" indent="-342900">
                  <a:buFont typeface="Arial" panose="020B0604020202020204" pitchFamily="34" charset="0"/>
                  <a:buChar char="•"/>
                </a:pPr>
                <a:r>
                  <a:rPr lang="en-GB" sz="2000" dirty="0"/>
                  <a:t>The sin </a:t>
                </a:r>
                <a:r>
                  <a:rPr lang="en-GB" sz="2000" dirty="0" err="1"/>
                  <a:t>func</a:t>
                </a:r>
                <a:r>
                  <a:rPr lang="en-GB" sz="2000" dirty="0"/>
                  <a:t> creates multiple solutions for </a:t>
                </a:r>
                <a14:m>
                  <m:oMath xmlns:m="http://schemas.openxmlformats.org/officeDocument/2006/math">
                    <m:sSub>
                      <m:sSubPr>
                        <m:ctrlPr>
                          <a:rPr lang="en-GB" sz="2000" i="1" smtClean="0">
                            <a:solidFill>
                              <a:srgbClr val="836967"/>
                            </a:solidFill>
                            <a:latin typeface="Cambria Math" panose="02040503050406030204" pitchFamily="18" charset="0"/>
                          </a:rPr>
                        </m:ctrlPr>
                      </m:sSubPr>
                      <m:e>
                        <m:r>
                          <a:rPr lang="en-GB" sz="2000" i="1">
                            <a:latin typeface="Cambria Math" panose="02040503050406030204" pitchFamily="18" charset="0"/>
                          </a:rPr>
                          <m:t>𝑠</m:t>
                        </m:r>
                      </m:e>
                      <m:sub>
                        <m:r>
                          <a:rPr lang="en-GB" sz="2000" i="1">
                            <a:latin typeface="Cambria Math" panose="02040503050406030204" pitchFamily="18" charset="0"/>
                          </a:rPr>
                          <m:t>𝑒𝑓𝑓</m:t>
                        </m:r>
                      </m:sub>
                    </m:sSub>
                  </m:oMath>
                </a14:m>
                <a:r>
                  <a:rPr lang="en-GB" sz="2000" dirty="0"/>
                  <a:t>. Increasing the complexity of solving the equation. It was therefore approximated with a constant, K. where 0&lt;K&lt;1 and was allowed to vary for each diffraction pattern: </a:t>
                </a:r>
                <a14:m>
                  <m:oMath xmlns:m="http://schemas.openxmlformats.org/officeDocument/2006/math">
                    <m:r>
                      <a:rPr lang="en-GB" sz="1600" i="1">
                        <a:latin typeface="Cambria Math" panose="02040503050406030204" pitchFamily="18" charset="0"/>
                      </a:rPr>
                      <m:t>𝑠</m:t>
                    </m:r>
                    <m:r>
                      <a:rPr lang="en-GB" sz="1600">
                        <a:latin typeface="Cambria Math" panose="02040503050406030204" pitchFamily="18" charset="0"/>
                      </a:rPr>
                      <m:t>=</m:t>
                    </m:r>
                    <m:f>
                      <m:fPr>
                        <m:ctrlPr>
                          <a:rPr lang="en-GB" sz="1600" i="1">
                            <a:solidFill>
                              <a:srgbClr val="836967"/>
                            </a:solidFill>
                            <a:latin typeface="Cambria Math" panose="02040503050406030204" pitchFamily="18" charset="0"/>
                          </a:rPr>
                        </m:ctrlPr>
                      </m:fPr>
                      <m:num>
                        <m:r>
                          <a:rPr lang="en-GB" sz="1600">
                            <a:latin typeface="Cambria Math" panose="02040503050406030204" pitchFamily="18" charset="0"/>
                          </a:rPr>
                          <m:t>1</m:t>
                        </m:r>
                      </m:num>
                      <m:den>
                        <m:sSub>
                          <m:sSubPr>
                            <m:ctrlPr>
                              <a:rPr lang="en-GB" sz="1600" i="1">
                                <a:solidFill>
                                  <a:srgbClr val="836967"/>
                                </a:solidFill>
                                <a:latin typeface="Cambria Math" panose="02040503050406030204" pitchFamily="18" charset="0"/>
                              </a:rPr>
                            </m:ctrlPr>
                          </m:sSubPr>
                          <m:e>
                            <m:r>
                              <a:rPr lang="en-GB" sz="1600" i="1">
                                <a:latin typeface="Cambria Math" panose="02040503050406030204" pitchFamily="18" charset="0"/>
                              </a:rPr>
                              <m:t>𝜉</m:t>
                            </m:r>
                          </m:e>
                          <m:sub>
                            <m:r>
                              <a:rPr lang="en-GB" sz="1600" i="1">
                                <a:latin typeface="Cambria Math" panose="02040503050406030204" pitchFamily="18" charset="0"/>
                              </a:rPr>
                              <m:t>𝑔</m:t>
                            </m:r>
                          </m:sub>
                        </m:sSub>
                      </m:den>
                    </m:f>
                    <m:rad>
                      <m:radPr>
                        <m:degHide m:val="on"/>
                        <m:ctrlPr>
                          <a:rPr lang="en-GB" sz="1600" i="1">
                            <a:solidFill>
                              <a:srgbClr val="836967"/>
                            </a:solidFill>
                            <a:latin typeface="Cambria Math" panose="02040503050406030204" pitchFamily="18" charset="0"/>
                          </a:rPr>
                        </m:ctrlPr>
                      </m:radPr>
                      <m:deg/>
                      <m:e>
                        <m:f>
                          <m:fPr>
                            <m:ctrlPr>
                              <a:rPr lang="en-GB" sz="1600" i="1">
                                <a:solidFill>
                                  <a:srgbClr val="836967"/>
                                </a:solidFill>
                                <a:latin typeface="Cambria Math" panose="02040503050406030204" pitchFamily="18" charset="0"/>
                              </a:rPr>
                            </m:ctrlPr>
                          </m:fPr>
                          <m:num>
                            <m:r>
                              <m:rPr>
                                <m:sty m:val="p"/>
                              </m:rPr>
                              <a:rPr lang="en-GB" sz="1600">
                                <a:latin typeface="Cambria Math" panose="02040503050406030204" pitchFamily="18" charset="0"/>
                              </a:rPr>
                              <m:t>K</m:t>
                            </m:r>
                          </m:num>
                          <m:den>
                            <m:r>
                              <a:rPr lang="en-GB" sz="1600" i="1">
                                <a:latin typeface="Cambria Math" panose="02040503050406030204" pitchFamily="18" charset="0"/>
                              </a:rPr>
                              <m:t>𝐼</m:t>
                            </m:r>
                          </m:den>
                        </m:f>
                        <m:r>
                          <a:rPr lang="en-GB" sz="1600">
                            <a:latin typeface="Cambria Math" panose="02040503050406030204" pitchFamily="18" charset="0"/>
                          </a:rPr>
                          <m:t>−1</m:t>
                        </m:r>
                      </m:e>
                    </m:rad>
                  </m:oMath>
                </a14:m>
                <a:endParaRPr lang="en-GB" sz="2000" dirty="0"/>
              </a:p>
              <a:p>
                <a:pPr marL="342900" indent="-342900">
                  <a:buFont typeface="Arial" panose="020B0604020202020204" pitchFamily="34" charset="0"/>
                  <a:buChar char="•"/>
                </a:pPr>
                <a:r>
                  <a:rPr lang="en-GB" sz="2000" dirty="0"/>
                  <a:t>The centre of the Ewald sphere (c) could then be found by fitting the positions of the 	                         diffraction spots (s) to the equation: </a:t>
                </a:r>
                <a14:m>
                  <m:oMath xmlns:m="http://schemas.openxmlformats.org/officeDocument/2006/math">
                    <m:sSup>
                      <m:sSupPr>
                        <m:ctrlPr>
                          <a:rPr lang="en-GB" sz="2000" i="1" smtClean="0">
                            <a:solidFill>
                              <a:srgbClr val="836967"/>
                            </a:solidFill>
                            <a:latin typeface="Cambria Math" panose="02040503050406030204" pitchFamily="18" charset="0"/>
                          </a:rPr>
                        </m:ctrlPr>
                      </m:sSupPr>
                      <m:e>
                        <m:d>
                          <m:dPr>
                            <m:ctrlPr>
                              <a:rPr lang="en-GB" sz="2000" i="1">
                                <a:latin typeface="Cambria Math" panose="02040503050406030204" pitchFamily="18" charset="0"/>
                              </a:rPr>
                            </m:ctrlPr>
                          </m:dPr>
                          <m:e>
                            <m:r>
                              <a:rPr lang="en-GB" sz="2000" i="1">
                                <a:latin typeface="Cambria Math" panose="02040503050406030204" pitchFamily="18" charset="0"/>
                              </a:rPr>
                              <m:t>𝑅</m:t>
                            </m:r>
                            <m:r>
                              <a:rPr lang="en-GB" sz="2000" i="0">
                                <a:latin typeface="Cambria Math" panose="02040503050406030204" pitchFamily="18" charset="0"/>
                              </a:rPr>
                              <m:t>−</m:t>
                            </m:r>
                            <m:r>
                              <a:rPr lang="en-GB" sz="2000" i="1">
                                <a:latin typeface="Cambria Math" panose="02040503050406030204" pitchFamily="18" charset="0"/>
                              </a:rPr>
                              <m:t>𝑠</m:t>
                            </m:r>
                          </m:e>
                        </m:d>
                      </m:e>
                      <m:sup>
                        <m:r>
                          <a:rPr lang="en-GB" sz="2000" i="0">
                            <a:latin typeface="Cambria Math" panose="02040503050406030204" pitchFamily="18" charset="0"/>
                          </a:rPr>
                          <m:t>2</m:t>
                        </m:r>
                      </m:sup>
                    </m:sSup>
                    <m:r>
                      <a:rPr lang="en-GB" sz="2000" i="0">
                        <a:latin typeface="Cambria Math" panose="02040503050406030204" pitchFamily="18" charset="0"/>
                      </a:rPr>
                      <m:t>=</m:t>
                    </m:r>
                    <m:sSup>
                      <m:sSupPr>
                        <m:ctrlPr>
                          <a:rPr lang="en-GB" sz="2000" i="1">
                            <a:solidFill>
                              <a:srgbClr val="836967"/>
                            </a:solidFill>
                            <a:latin typeface="Cambria Math" panose="02040503050406030204" pitchFamily="18" charset="0"/>
                          </a:rPr>
                        </m:ctrlPr>
                      </m:sSupPr>
                      <m:e>
                        <m:d>
                          <m:dPr>
                            <m:ctrlPr>
                              <a:rPr lang="en-GB" sz="2000" i="1">
                                <a:latin typeface="Cambria Math" panose="02040503050406030204" pitchFamily="18" charset="0"/>
                              </a:rPr>
                            </m:ctrlPr>
                          </m:dPr>
                          <m:e>
                            <m:sSub>
                              <m:sSubPr>
                                <m:ctrlPr>
                                  <a:rPr lang="en-GB" sz="2000" i="1">
                                    <a:solidFill>
                                      <a:srgbClr val="836967"/>
                                    </a:solidFill>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𝑠</m:t>
                                </m:r>
                              </m:sub>
                            </m:sSub>
                            <m:r>
                              <a:rPr lang="en-GB" sz="2000" i="0">
                                <a:latin typeface="Cambria Math" panose="02040503050406030204" pitchFamily="18" charset="0"/>
                              </a:rPr>
                              <m:t>−</m:t>
                            </m:r>
                            <m:sSub>
                              <m:sSubPr>
                                <m:ctrlPr>
                                  <a:rPr lang="en-GB" sz="2000" i="1">
                                    <a:solidFill>
                                      <a:srgbClr val="836967"/>
                                    </a:solidFill>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𝑐</m:t>
                                </m:r>
                              </m:sub>
                            </m:sSub>
                          </m:e>
                        </m:d>
                      </m:e>
                      <m:sup>
                        <m:r>
                          <a:rPr lang="en-GB" sz="2000" i="0">
                            <a:latin typeface="Cambria Math" panose="02040503050406030204" pitchFamily="18" charset="0"/>
                          </a:rPr>
                          <m:t>2</m:t>
                        </m:r>
                      </m:sup>
                    </m:sSup>
                    <m:r>
                      <a:rPr lang="en-GB" sz="2000" i="0">
                        <a:latin typeface="Cambria Math" panose="02040503050406030204" pitchFamily="18" charset="0"/>
                      </a:rPr>
                      <m:t>+</m:t>
                    </m:r>
                    <m:sSup>
                      <m:sSupPr>
                        <m:ctrlPr>
                          <a:rPr lang="en-GB" sz="2000" i="1">
                            <a:solidFill>
                              <a:srgbClr val="836967"/>
                            </a:solidFill>
                            <a:latin typeface="Cambria Math" panose="02040503050406030204" pitchFamily="18" charset="0"/>
                          </a:rPr>
                        </m:ctrlPr>
                      </m:sSupPr>
                      <m:e>
                        <m:d>
                          <m:dPr>
                            <m:ctrlPr>
                              <a:rPr lang="en-GB" sz="2000" i="1">
                                <a:latin typeface="Cambria Math" panose="02040503050406030204" pitchFamily="18" charset="0"/>
                              </a:rPr>
                            </m:ctrlPr>
                          </m:dPr>
                          <m:e>
                            <m:sSub>
                              <m:sSubPr>
                                <m:ctrlPr>
                                  <a:rPr lang="en-GB" sz="2000" i="1">
                                    <a:solidFill>
                                      <a:srgbClr val="836967"/>
                                    </a:solidFill>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𝑠</m:t>
                                </m:r>
                              </m:sub>
                            </m:sSub>
                            <m:r>
                              <a:rPr lang="en-GB" sz="2000" i="0">
                                <a:latin typeface="Cambria Math" panose="02040503050406030204" pitchFamily="18" charset="0"/>
                              </a:rPr>
                              <m:t>−</m:t>
                            </m:r>
                            <m:sSub>
                              <m:sSubPr>
                                <m:ctrlPr>
                                  <a:rPr lang="en-GB" sz="2000" i="1">
                                    <a:solidFill>
                                      <a:srgbClr val="836967"/>
                                    </a:solidFill>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𝑐</m:t>
                                </m:r>
                              </m:sub>
                            </m:sSub>
                          </m:e>
                        </m:d>
                      </m:e>
                      <m:sup>
                        <m:r>
                          <a:rPr lang="en-GB" sz="2000" i="0">
                            <a:latin typeface="Cambria Math" panose="02040503050406030204" pitchFamily="18" charset="0"/>
                          </a:rPr>
                          <m:t>2</m:t>
                        </m:r>
                      </m:sup>
                    </m:sSup>
                    <m:sSup>
                      <m:sSupPr>
                        <m:ctrlPr>
                          <a:rPr lang="en-GB" sz="2000" i="1">
                            <a:solidFill>
                              <a:srgbClr val="836967"/>
                            </a:solidFill>
                            <a:latin typeface="Cambria Math" panose="02040503050406030204" pitchFamily="18" charset="0"/>
                          </a:rPr>
                        </m:ctrlPr>
                      </m:sSupPr>
                      <m:e>
                        <m:d>
                          <m:dPr>
                            <m:ctrlPr>
                              <a:rPr lang="en-GB" sz="2000" i="1">
                                <a:latin typeface="Cambria Math" panose="02040503050406030204" pitchFamily="18" charset="0"/>
                              </a:rPr>
                            </m:ctrlPr>
                          </m:dPr>
                          <m:e>
                            <m:sSub>
                              <m:sSubPr>
                                <m:ctrlPr>
                                  <a:rPr lang="en-GB" sz="2000" i="1">
                                    <a:solidFill>
                                      <a:srgbClr val="836967"/>
                                    </a:solidFill>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𝑠</m:t>
                                </m:r>
                              </m:sub>
                            </m:sSub>
                            <m:r>
                              <a:rPr lang="en-GB" sz="2000" i="0">
                                <a:latin typeface="Cambria Math" panose="02040503050406030204" pitchFamily="18" charset="0"/>
                              </a:rPr>
                              <m:t>−</m:t>
                            </m:r>
                            <m:sSub>
                              <m:sSubPr>
                                <m:ctrlPr>
                                  <a:rPr lang="en-GB" sz="2000" i="1">
                                    <a:solidFill>
                                      <a:srgbClr val="836967"/>
                                    </a:solidFill>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𝑐</m:t>
                                </m:r>
                              </m:sub>
                            </m:sSub>
                          </m:e>
                        </m:d>
                      </m:e>
                      <m:sup>
                        <m:r>
                          <a:rPr lang="en-GB" sz="2000" i="0">
                            <a:latin typeface="Cambria Math" panose="02040503050406030204" pitchFamily="18" charset="0"/>
                          </a:rPr>
                          <m:t>2</m:t>
                        </m:r>
                      </m:sup>
                    </m:sSup>
                    <m:r>
                      <a:rPr lang="en-GB" sz="2000" i="0">
                        <a:latin typeface="Cambria Math" panose="02040503050406030204" pitchFamily="18" charset="0"/>
                      </a:rPr>
                      <m:t>+</m:t>
                    </m:r>
                    <m:sSup>
                      <m:sSupPr>
                        <m:ctrlPr>
                          <a:rPr lang="en-GB" sz="2000" i="1">
                            <a:solidFill>
                              <a:srgbClr val="836967"/>
                            </a:solidFill>
                            <a:latin typeface="Cambria Math" panose="02040503050406030204" pitchFamily="18" charset="0"/>
                          </a:rPr>
                        </m:ctrlPr>
                      </m:sSupPr>
                      <m:e>
                        <m:sSub>
                          <m:sSubPr>
                            <m:ctrlPr>
                              <a:rPr lang="en-GB" sz="2000" i="1">
                                <a:solidFill>
                                  <a:srgbClr val="836967"/>
                                </a:solidFill>
                                <a:latin typeface="Cambria Math" panose="02040503050406030204" pitchFamily="18" charset="0"/>
                              </a:rPr>
                            </m:ctrlPr>
                          </m:sSubPr>
                          <m:e>
                            <m:r>
                              <a:rPr lang="en-GB" sz="2000" i="1">
                                <a:latin typeface="Cambria Math" panose="02040503050406030204" pitchFamily="18" charset="0"/>
                              </a:rPr>
                              <m:t>𝑧</m:t>
                            </m:r>
                          </m:e>
                          <m:sub>
                            <m:r>
                              <a:rPr lang="en-GB" sz="2000" i="1">
                                <a:latin typeface="Cambria Math" panose="02040503050406030204" pitchFamily="18" charset="0"/>
                              </a:rPr>
                              <m:t>𝑐</m:t>
                            </m:r>
                          </m:sub>
                        </m:sSub>
                      </m:e>
                      <m:sup>
                        <m:r>
                          <a:rPr lang="en-GB" sz="2000" i="0">
                            <a:latin typeface="Cambria Math" panose="02040503050406030204" pitchFamily="18" charset="0"/>
                          </a:rPr>
                          <m:t>2</m:t>
                        </m:r>
                      </m:sup>
                    </m:sSup>
                  </m:oMath>
                </a14:m>
                <a:r>
                  <a:rPr lang="en-GB" sz="2000" dirty="0"/>
                  <a:t>    where R=1/</a:t>
                </a:r>
                <a:r>
                  <a:rPr lang="el-GR" sz="2000" dirty="0"/>
                  <a:t>λ</a:t>
                </a:r>
                <a:endParaRPr lang="en-GB" sz="2000" dirty="0"/>
              </a:p>
              <a:p>
                <a:r>
                  <a:rPr lang="en-GB" sz="2000" dirty="0"/>
                  <a:t>The value K (Figure 3g) shows higher values of K in regions containing loops. </a:t>
                </a:r>
                <a:r>
                  <a:rPr lang="en-GB" sz="2000" dirty="0">
                    <a:effectLst/>
                    <a:latin typeface="Calibri" panose="020F0502020204030204" pitchFamily="34" charset="0"/>
                    <a:ea typeface="Calibri" panose="020F0502020204030204" pitchFamily="34" charset="0"/>
                    <a:cs typeface="Times New Roman" panose="02020603050405020304" pitchFamily="18" charset="0"/>
                  </a:rPr>
                  <a:t>The regions containing the dislocations (as viewed by the beam) are convolutions of multiple, slightly different, orientations. These different orientations will have slightly different values of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a:t>
                </a:r>
                <a:r>
                  <a:rPr lang="en-GB" sz="2000" baseline="-25000" dirty="0" err="1">
                    <a:effectLst/>
                    <a:latin typeface="Calibri" panose="020F0502020204030204" pitchFamily="34" charset="0"/>
                    <a:ea typeface="Calibri" panose="020F0502020204030204" pitchFamily="34" charset="0"/>
                    <a:cs typeface="Times New Roman" panose="02020603050405020304" pitchFamily="18" charset="0"/>
                  </a:rPr>
                  <a:t>eff</a:t>
                </a:r>
                <a:r>
                  <a:rPr lang="en-GB" sz="2000" dirty="0">
                    <a:effectLst/>
                    <a:latin typeface="Calibri" panose="020F0502020204030204" pitchFamily="34" charset="0"/>
                    <a:ea typeface="Calibri" panose="020F0502020204030204" pitchFamily="34" charset="0"/>
                    <a:cs typeface="Times New Roman" panose="02020603050405020304" pitchFamily="18" charset="0"/>
                  </a:rPr>
                  <a:t> convoluting through the thickness of the foil, which will sum to a higher average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a:t>
                </a:r>
                <a:r>
                  <a:rPr lang="en-GB" sz="2000" baseline="-25000" dirty="0" err="1">
                    <a:effectLst/>
                    <a:latin typeface="Calibri" panose="020F0502020204030204" pitchFamily="34" charset="0"/>
                    <a:ea typeface="Calibri" panose="020F0502020204030204" pitchFamily="34" charset="0"/>
                    <a:cs typeface="Times New Roman" panose="02020603050405020304" pitchFamily="18" charset="0"/>
                  </a:rPr>
                  <a:t>eff</a:t>
                </a:r>
                <a:r>
                  <a:rPr lang="en-GB" sz="2000" dirty="0">
                    <a:effectLst/>
                    <a:latin typeface="Calibri" panose="020F0502020204030204" pitchFamily="34" charset="0"/>
                    <a:ea typeface="Calibri" panose="020F0502020204030204" pitchFamily="34" charset="0"/>
                    <a:cs typeface="Times New Roman" panose="02020603050405020304" pitchFamily="18" charset="0"/>
                  </a:rPr>
                  <a:t> which will force K higher to compensate for. Therefore,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K acts as a pseudo deformation indicator</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endParaRPr lang="en-GB" sz="2000" dirty="0"/>
              </a:p>
            </p:txBody>
          </p:sp>
        </mc:Choice>
        <mc:Fallback xmlns="">
          <p:sp>
            <p:nvSpPr>
              <p:cNvPr id="59" name="TextBox 58">
                <a:extLst>
                  <a:ext uri="{FF2B5EF4-FFF2-40B4-BE49-F238E27FC236}">
                    <a16:creationId xmlns:a16="http://schemas.microsoft.com/office/drawing/2014/main" id="{380579F6-72C4-E057-0097-60A1A5173D2E}"/>
                  </a:ext>
                </a:extLst>
              </p:cNvPr>
              <p:cNvSpPr txBox="1">
                <a:spLocks noRot="1" noChangeAspect="1" noMove="1" noResize="1" noEditPoints="1" noAdjustHandles="1" noChangeArrowheads="1" noChangeShapeType="1" noTextEdit="1"/>
              </p:cNvSpPr>
              <p:nvPr/>
            </p:nvSpPr>
            <p:spPr>
              <a:xfrm>
                <a:off x="8705066" y="7095210"/>
                <a:ext cx="12532016" cy="4232441"/>
              </a:xfrm>
              <a:prstGeom prst="rect">
                <a:avLst/>
              </a:prstGeom>
              <a:blipFill>
                <a:blip r:embed="rId19"/>
                <a:stretch>
                  <a:fillRect l="-535" t="-865" r="-584" b="-1729"/>
                </a:stretch>
              </a:blipFill>
            </p:spPr>
            <p:txBody>
              <a:bodyPr/>
              <a:lstStyle/>
              <a:p>
                <a:r>
                  <a:rPr lang="en-GB">
                    <a:noFill/>
                  </a:rPr>
                  <a:t> </a:t>
                </a:r>
              </a:p>
            </p:txBody>
          </p:sp>
        </mc:Fallback>
      </mc:AlternateContent>
      <p:sp>
        <p:nvSpPr>
          <p:cNvPr id="63" name="TextBox 62">
            <a:extLst>
              <a:ext uri="{FF2B5EF4-FFF2-40B4-BE49-F238E27FC236}">
                <a16:creationId xmlns:a16="http://schemas.microsoft.com/office/drawing/2014/main" id="{3B83B2C6-BBB6-36E6-21A3-045C0080D8B7}"/>
              </a:ext>
            </a:extLst>
          </p:cNvPr>
          <p:cNvSpPr txBox="1"/>
          <p:nvPr/>
        </p:nvSpPr>
        <p:spPr>
          <a:xfrm>
            <a:off x="23947261" y="5119468"/>
            <a:ext cx="2565400" cy="400110"/>
          </a:xfrm>
          <a:prstGeom prst="rect">
            <a:avLst/>
          </a:prstGeom>
          <a:noFill/>
        </p:spPr>
        <p:txBody>
          <a:bodyPr wrap="square">
            <a:spAutoFit/>
          </a:bodyPr>
          <a:lstStyle/>
          <a:p>
            <a:r>
              <a:rPr lang="en-GB" sz="2000" dirty="0"/>
              <a:t>t=foil thickness and </a:t>
            </a:r>
          </a:p>
        </p:txBody>
      </p:sp>
      <p:sp>
        <p:nvSpPr>
          <p:cNvPr id="64" name="TextBox 63">
            <a:extLst>
              <a:ext uri="{FF2B5EF4-FFF2-40B4-BE49-F238E27FC236}">
                <a16:creationId xmlns:a16="http://schemas.microsoft.com/office/drawing/2014/main" id="{1D906705-9E9B-3825-23F0-EF62BA943650}"/>
              </a:ext>
            </a:extLst>
          </p:cNvPr>
          <p:cNvSpPr txBox="1"/>
          <p:nvPr/>
        </p:nvSpPr>
        <p:spPr>
          <a:xfrm>
            <a:off x="8720053" y="11297292"/>
            <a:ext cx="12502041" cy="707886"/>
          </a:xfrm>
          <a:prstGeom prst="rect">
            <a:avLst/>
          </a:prstGeom>
          <a:noFill/>
        </p:spPr>
        <p:txBody>
          <a:bodyPr wrap="square" rtlCol="0">
            <a:spAutoFit/>
          </a:bodyPr>
          <a:lstStyle/>
          <a:p>
            <a:r>
              <a:rPr lang="en-GB" sz="2000" dirty="0"/>
              <a:t>Differential Phase Contrast (DPC) was measured as the average centre of mass of the ZOLZ (not including the transmitted beam), see Figure 3h. Figure 3 demonstrates the equivalence of DPC with the orientation shift of the foil, </a:t>
            </a:r>
          </a:p>
        </p:txBody>
      </p:sp>
      <p:sp>
        <p:nvSpPr>
          <p:cNvPr id="69" name="TextBox 68">
            <a:extLst>
              <a:ext uri="{FF2B5EF4-FFF2-40B4-BE49-F238E27FC236}">
                <a16:creationId xmlns:a16="http://schemas.microsoft.com/office/drawing/2014/main" id="{6C520A76-B7E3-F3B1-9AD6-70706F43CFD0}"/>
              </a:ext>
            </a:extLst>
          </p:cNvPr>
          <p:cNvSpPr txBox="1"/>
          <p:nvPr/>
        </p:nvSpPr>
        <p:spPr>
          <a:xfrm>
            <a:off x="16150690" y="12658920"/>
            <a:ext cx="5172304" cy="3046988"/>
          </a:xfrm>
          <a:prstGeom prst="rect">
            <a:avLst/>
          </a:prstGeom>
          <a:noFill/>
        </p:spPr>
        <p:txBody>
          <a:bodyPr wrap="square" rtlCol="0">
            <a:spAutoFit/>
          </a:bodyPr>
          <a:lstStyle/>
          <a:p>
            <a:r>
              <a:rPr lang="en-GB" sz="1600" i="1" dirty="0"/>
              <a:t>Figure 3: Same region as shown in Figure 2 as viewed down [1-100] zone axis. a) and c) orientation maps calculated by tracking the Ewald sphere in the 11-20 and 0002 directions respectively. b) and d) </a:t>
            </a:r>
            <a:r>
              <a:rPr lang="en-GB" sz="1600" i="1" dirty="0" err="1"/>
              <a:t>CoM</a:t>
            </a:r>
            <a:r>
              <a:rPr lang="en-GB" sz="1600" i="1" dirty="0"/>
              <a:t> shifts in the ZOLZ region of the diffraction pattern in the 11-20 and 0002 directions respectively. e) and f) plots of the values obtained by the two methods. The gradients of e and f are 2.06 and 2.10 respectively, demonstrating no affect of diffraction spot spacing. g) map of the values of K obtained from the Ewald sphere method. Note that the values are higher in deformed (loop) regions. h) average diffraction pattern of the region with the ZOLZ region used for DPC highlighted.</a:t>
            </a:r>
          </a:p>
        </p:txBody>
      </p:sp>
      <p:sp>
        <p:nvSpPr>
          <p:cNvPr id="70" name="TextBox 69">
            <a:extLst>
              <a:ext uri="{FF2B5EF4-FFF2-40B4-BE49-F238E27FC236}">
                <a16:creationId xmlns:a16="http://schemas.microsoft.com/office/drawing/2014/main" id="{46C4D603-324E-2FFF-36DD-E2CF7D1C785C}"/>
              </a:ext>
            </a:extLst>
          </p:cNvPr>
          <p:cNvSpPr txBox="1"/>
          <p:nvPr/>
        </p:nvSpPr>
        <p:spPr>
          <a:xfrm>
            <a:off x="17540295" y="2620230"/>
            <a:ext cx="3793567" cy="3354765"/>
          </a:xfrm>
          <a:prstGeom prst="rect">
            <a:avLst/>
          </a:prstGeom>
          <a:noFill/>
        </p:spPr>
        <p:txBody>
          <a:bodyPr wrap="square" rtlCol="0">
            <a:spAutoFit/>
          </a:bodyPr>
          <a:lstStyle/>
          <a:p>
            <a:pPr algn="ctr"/>
            <a:r>
              <a:rPr lang="en-GB" sz="3200" b="1" dirty="0"/>
              <a:t>Materials</a:t>
            </a:r>
          </a:p>
          <a:p>
            <a:r>
              <a:rPr lang="en-GB" sz="2000" dirty="0"/>
              <a:t>A proton irradiated zircalloy-2 (0.15 dpa at 300 ˚C) and subsequently annealed at 400 ˚C was used do produce a ‘cleaner’ microstructure to demonstrate these methods, before applying them to more complex neutron irradiated materials.</a:t>
            </a:r>
          </a:p>
          <a:p>
            <a:endParaRPr lang="en-GB" sz="2000" dirty="0"/>
          </a:p>
        </p:txBody>
      </p:sp>
      <p:pic>
        <p:nvPicPr>
          <p:cNvPr id="72" name="Picture 71" descr="A collage of images of a graph&#10;&#10;Description automatically generated">
            <a:extLst>
              <a:ext uri="{FF2B5EF4-FFF2-40B4-BE49-F238E27FC236}">
                <a16:creationId xmlns:a16="http://schemas.microsoft.com/office/drawing/2014/main" id="{AC9CC8E1-0F22-F766-3E2B-A72C2168FB9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22262" y="12055302"/>
            <a:ext cx="7128119" cy="3681743"/>
          </a:xfrm>
          <a:prstGeom prst="rect">
            <a:avLst/>
          </a:prstGeom>
        </p:spPr>
      </p:pic>
      <p:sp>
        <p:nvSpPr>
          <p:cNvPr id="74" name="TextBox 73">
            <a:extLst>
              <a:ext uri="{FF2B5EF4-FFF2-40B4-BE49-F238E27FC236}">
                <a16:creationId xmlns:a16="http://schemas.microsoft.com/office/drawing/2014/main" id="{AF0F1E76-28AD-51A1-7C53-9BB9415148DC}"/>
              </a:ext>
            </a:extLst>
          </p:cNvPr>
          <p:cNvSpPr txBox="1"/>
          <p:nvPr/>
        </p:nvSpPr>
        <p:spPr>
          <a:xfrm>
            <a:off x="14099736" y="11894261"/>
            <a:ext cx="7223258" cy="400110"/>
          </a:xfrm>
          <a:prstGeom prst="rect">
            <a:avLst/>
          </a:prstGeom>
          <a:noFill/>
        </p:spPr>
        <p:txBody>
          <a:bodyPr wrap="square">
            <a:spAutoFit/>
          </a:bodyPr>
          <a:lstStyle/>
          <a:p>
            <a:r>
              <a:rPr lang="en-GB" sz="2000" dirty="0"/>
              <a:t>with loops clearly appearing black or white in the 11-20 direction.</a:t>
            </a:r>
          </a:p>
        </p:txBody>
      </p:sp>
      <p:sp>
        <p:nvSpPr>
          <p:cNvPr id="75" name="TextBox 74">
            <a:extLst>
              <a:ext uri="{FF2B5EF4-FFF2-40B4-BE49-F238E27FC236}">
                <a16:creationId xmlns:a16="http://schemas.microsoft.com/office/drawing/2014/main" id="{1545E0E6-E21C-2217-87CA-3C1693CD0FCE}"/>
              </a:ext>
            </a:extLst>
          </p:cNvPr>
          <p:cNvSpPr txBox="1"/>
          <p:nvPr/>
        </p:nvSpPr>
        <p:spPr>
          <a:xfrm>
            <a:off x="19228395" y="18455936"/>
            <a:ext cx="2016000" cy="6001643"/>
          </a:xfrm>
          <a:prstGeom prst="rect">
            <a:avLst/>
          </a:prstGeom>
          <a:noFill/>
        </p:spPr>
        <p:txBody>
          <a:bodyPr wrap="square" rtlCol="0">
            <a:spAutoFit/>
          </a:bodyPr>
          <a:lstStyle/>
          <a:p>
            <a:r>
              <a:rPr lang="en-GB" sz="1600" i="1" dirty="0"/>
              <a:t>Figure 5: The same region, viewed down [1-100] and [2-201] zone axis. The DPC images are be combined into a colour image where the colour indicates the orientation shift direction and the brightness indicates the magnitude.</a:t>
            </a:r>
          </a:p>
          <a:p>
            <a:r>
              <a:rPr lang="en-GB" sz="1600" i="1" dirty="0"/>
              <a:t>Strain maps are necessary to determine the loops nature with the [1-100] zone axis. Whereas the Y (1-104) shift is only necessary using the [2-201] zone axis. The directions of the colour wheels align with the diffraction patterns.</a:t>
            </a:r>
          </a:p>
          <a:p>
            <a:endParaRPr lang="en-GB" sz="1600" i="1" dirty="0"/>
          </a:p>
        </p:txBody>
      </p:sp>
      <p:sp>
        <p:nvSpPr>
          <p:cNvPr id="76" name="TextBox 75">
            <a:extLst>
              <a:ext uri="{FF2B5EF4-FFF2-40B4-BE49-F238E27FC236}">
                <a16:creationId xmlns:a16="http://schemas.microsoft.com/office/drawing/2014/main" id="{110D0EC5-1312-8918-FF90-67614B543681}"/>
              </a:ext>
            </a:extLst>
          </p:cNvPr>
          <p:cNvSpPr txBox="1"/>
          <p:nvPr/>
        </p:nvSpPr>
        <p:spPr>
          <a:xfrm>
            <a:off x="146631" y="22247975"/>
            <a:ext cx="11683069" cy="2554545"/>
          </a:xfrm>
          <a:prstGeom prst="rect">
            <a:avLst/>
          </a:prstGeom>
          <a:noFill/>
        </p:spPr>
        <p:txBody>
          <a:bodyPr wrap="square" rtlCol="0">
            <a:spAutoFit/>
          </a:bodyPr>
          <a:lstStyle/>
          <a:p>
            <a:r>
              <a:rPr lang="en-GB" sz="2000" dirty="0"/>
              <a:t>Figure 5 shows that the loop rafts are unclear after tilting away from the zone axis. So, materials containing a loop rafts and c-loops must be viewed perpendicular to [0001]. The materials were viewed down the [11-20] direction. </a:t>
            </a:r>
          </a:p>
          <a:p>
            <a:r>
              <a:rPr lang="en-GB" sz="2000" dirty="0"/>
              <a:t>The strain maps show that the strain fields correlate with the loop rafting. There is anti-correlation between the strain in the [1-100] direction and strain in the [0002] direction. C-loops have a tensile and compressive strain in the [0002] and [1-100] directions respectively.</a:t>
            </a:r>
          </a:p>
          <a:p>
            <a:endParaRPr lang="en-GB" sz="2000" dirty="0"/>
          </a:p>
          <a:p>
            <a:endParaRPr lang="en-GB" sz="2000" dirty="0"/>
          </a:p>
        </p:txBody>
      </p:sp>
      <p:pic>
        <p:nvPicPr>
          <p:cNvPr id="78" name="Picture 77" descr="A collage of images of different colors&#10;&#10;Description automatically generated">
            <a:extLst>
              <a:ext uri="{FF2B5EF4-FFF2-40B4-BE49-F238E27FC236}">
                <a16:creationId xmlns:a16="http://schemas.microsoft.com/office/drawing/2014/main" id="{98F7B10B-0D72-7143-491F-AF408FB856D1}"/>
              </a:ext>
            </a:extLst>
          </p:cNvPr>
          <p:cNvPicPr>
            <a:picLocks noChangeAspect="1"/>
          </p:cNvPicPr>
          <p:nvPr/>
        </p:nvPicPr>
        <p:blipFill>
          <a:blip r:embed="rId21" cstate="print">
            <a:extLst>
              <a:ext uri="{28A0092B-C50C-407E-A947-70E740481C1C}">
                <a14:useLocalDpi xmlns:a14="http://schemas.microsoft.com/office/drawing/2010/main" val="0"/>
              </a:ext>
            </a:extLst>
          </a:blip>
          <a:srcRect t="2074" b="2154"/>
          <a:stretch/>
        </p:blipFill>
        <p:spPr>
          <a:xfrm>
            <a:off x="12056040" y="18632556"/>
            <a:ext cx="7194486" cy="5873321"/>
          </a:xfrm>
          <a:prstGeom prst="rect">
            <a:avLst/>
          </a:prstGeom>
        </p:spPr>
      </p:pic>
      <p:cxnSp>
        <p:nvCxnSpPr>
          <p:cNvPr id="80" name="Straight Arrow Connector 79">
            <a:extLst>
              <a:ext uri="{FF2B5EF4-FFF2-40B4-BE49-F238E27FC236}">
                <a16:creationId xmlns:a16="http://schemas.microsoft.com/office/drawing/2014/main" id="{2D8E6308-80EA-D5DC-F6C1-55337F66E715}"/>
              </a:ext>
            </a:extLst>
          </p:cNvPr>
          <p:cNvCxnSpPr>
            <a:cxnSpLocks/>
          </p:cNvCxnSpPr>
          <p:nvPr/>
        </p:nvCxnSpPr>
        <p:spPr>
          <a:xfrm>
            <a:off x="19046757" y="19087632"/>
            <a:ext cx="0" cy="35194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C72A823-1785-A2FD-ACF5-62AA44771B2D}"/>
              </a:ext>
            </a:extLst>
          </p:cNvPr>
          <p:cNvCxnSpPr/>
          <p:nvPr/>
        </p:nvCxnSpPr>
        <p:spPr>
          <a:xfrm>
            <a:off x="12004772" y="18569361"/>
            <a:ext cx="6971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1012923-2580-A5DE-B0D8-27595DFDFC55}"/>
              </a:ext>
            </a:extLst>
          </p:cNvPr>
          <p:cNvCxnSpPr>
            <a:cxnSpLocks/>
          </p:cNvCxnSpPr>
          <p:nvPr/>
        </p:nvCxnSpPr>
        <p:spPr>
          <a:xfrm>
            <a:off x="18294350" y="18569361"/>
            <a:ext cx="752407" cy="518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ounded Rectangle 36">
            <a:extLst>
              <a:ext uri="{FF2B5EF4-FFF2-40B4-BE49-F238E27FC236}">
                <a16:creationId xmlns:a16="http://schemas.microsoft.com/office/drawing/2014/main" id="{F1AD75D4-890B-952C-CBF4-A830F4486CC1}"/>
              </a:ext>
            </a:extLst>
          </p:cNvPr>
          <p:cNvSpPr/>
          <p:nvPr/>
        </p:nvSpPr>
        <p:spPr>
          <a:xfrm>
            <a:off x="18672071" y="24660549"/>
            <a:ext cx="2563921" cy="5436287"/>
          </a:xfrm>
          <a:prstGeom prst="roundRect">
            <a:avLst>
              <a:gd name="adj" fmla="val 73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p:txBody>
      </p:sp>
      <p:sp>
        <p:nvSpPr>
          <p:cNvPr id="92" name="TextBox 91">
            <a:extLst>
              <a:ext uri="{FF2B5EF4-FFF2-40B4-BE49-F238E27FC236}">
                <a16:creationId xmlns:a16="http://schemas.microsoft.com/office/drawing/2014/main" id="{DF4A79F8-03BF-60AD-95A5-54C57220A13B}"/>
              </a:ext>
            </a:extLst>
          </p:cNvPr>
          <p:cNvSpPr txBox="1"/>
          <p:nvPr/>
        </p:nvSpPr>
        <p:spPr>
          <a:xfrm>
            <a:off x="18672071" y="24638511"/>
            <a:ext cx="2563921" cy="523220"/>
          </a:xfrm>
          <a:prstGeom prst="rect">
            <a:avLst/>
          </a:prstGeom>
          <a:noFill/>
        </p:spPr>
        <p:txBody>
          <a:bodyPr wrap="square" rtlCol="0">
            <a:spAutoFit/>
          </a:bodyPr>
          <a:lstStyle/>
          <a:p>
            <a:pPr algn="ctr"/>
            <a:r>
              <a:rPr lang="en-GB" sz="2800" b="1" dirty="0"/>
              <a:t>DPC Power</a:t>
            </a:r>
          </a:p>
        </p:txBody>
      </p:sp>
      <p:sp>
        <p:nvSpPr>
          <p:cNvPr id="96" name="TextBox 95">
            <a:extLst>
              <a:ext uri="{FF2B5EF4-FFF2-40B4-BE49-F238E27FC236}">
                <a16:creationId xmlns:a16="http://schemas.microsoft.com/office/drawing/2014/main" id="{3EB8B5A2-B84A-F8D8-FF32-DB1951ECED52}"/>
              </a:ext>
            </a:extLst>
          </p:cNvPr>
          <p:cNvSpPr txBox="1"/>
          <p:nvPr/>
        </p:nvSpPr>
        <p:spPr>
          <a:xfrm>
            <a:off x="18648277" y="28536129"/>
            <a:ext cx="2587715" cy="1600438"/>
          </a:xfrm>
          <a:prstGeom prst="rect">
            <a:avLst/>
          </a:prstGeom>
          <a:noFill/>
        </p:spPr>
        <p:txBody>
          <a:bodyPr wrap="square" rtlCol="0">
            <a:spAutoFit/>
          </a:bodyPr>
          <a:lstStyle/>
          <a:p>
            <a:r>
              <a:rPr lang="en-GB" sz="1400" i="1" dirty="0"/>
              <a:t>Figure 7: DPC image of He bubbles in Zr. The diffraction area analyses was the transmitted beam. The bubbles have a sufficiently different effective electric field from the Zr that they deflect the beam.</a:t>
            </a:r>
          </a:p>
        </p:txBody>
      </p:sp>
      <p:sp>
        <p:nvSpPr>
          <p:cNvPr id="97" name="TextBox 96">
            <a:extLst>
              <a:ext uri="{FF2B5EF4-FFF2-40B4-BE49-F238E27FC236}">
                <a16:creationId xmlns:a16="http://schemas.microsoft.com/office/drawing/2014/main" id="{4524331A-5FE0-AA2F-86DE-8705D5C8C04A}"/>
              </a:ext>
            </a:extLst>
          </p:cNvPr>
          <p:cNvSpPr txBox="1"/>
          <p:nvPr/>
        </p:nvSpPr>
        <p:spPr>
          <a:xfrm>
            <a:off x="18648278" y="25049050"/>
            <a:ext cx="2587714" cy="1077218"/>
          </a:xfrm>
          <a:prstGeom prst="rect">
            <a:avLst/>
          </a:prstGeom>
          <a:noFill/>
        </p:spPr>
        <p:txBody>
          <a:bodyPr wrap="square" rtlCol="0">
            <a:spAutoFit/>
          </a:bodyPr>
          <a:lstStyle/>
          <a:p>
            <a:r>
              <a:rPr lang="en-GB" sz="1600" dirty="0"/>
              <a:t>Side note: DPC can produce some beautiful other images/results such as gas bubble detection. </a:t>
            </a:r>
          </a:p>
        </p:txBody>
      </p:sp>
      <p:sp>
        <p:nvSpPr>
          <p:cNvPr id="98" name="TextBox 97">
            <a:extLst>
              <a:ext uri="{FF2B5EF4-FFF2-40B4-BE49-F238E27FC236}">
                <a16:creationId xmlns:a16="http://schemas.microsoft.com/office/drawing/2014/main" id="{3D54A735-4F85-8D97-851A-56A02AA13E63}"/>
              </a:ext>
            </a:extLst>
          </p:cNvPr>
          <p:cNvSpPr txBox="1"/>
          <p:nvPr/>
        </p:nvSpPr>
        <p:spPr>
          <a:xfrm>
            <a:off x="23055485" y="28711841"/>
            <a:ext cx="1532659" cy="1384995"/>
          </a:xfrm>
          <a:prstGeom prst="rect">
            <a:avLst/>
          </a:prstGeom>
          <a:noFill/>
        </p:spPr>
        <p:txBody>
          <a:bodyPr wrap="square" rtlCol="0">
            <a:spAutoFit/>
          </a:bodyPr>
          <a:lstStyle/>
          <a:p>
            <a:r>
              <a:rPr lang="en-GB" sz="1400" i="1" dirty="0"/>
              <a:t>The bubbles have a sufficiently different effective electric field from the Zr that they deflect the beam.</a:t>
            </a:r>
          </a:p>
        </p:txBody>
      </p:sp>
      <p:sp>
        <p:nvSpPr>
          <p:cNvPr id="100" name="TextBox 99">
            <a:extLst>
              <a:ext uri="{FF2B5EF4-FFF2-40B4-BE49-F238E27FC236}">
                <a16:creationId xmlns:a16="http://schemas.microsoft.com/office/drawing/2014/main" id="{7C1722B9-6F94-2AA4-A751-3FA3670CFF23}"/>
              </a:ext>
            </a:extLst>
          </p:cNvPr>
          <p:cNvSpPr txBox="1"/>
          <p:nvPr/>
        </p:nvSpPr>
        <p:spPr>
          <a:xfrm>
            <a:off x="-7223782" y="24660549"/>
            <a:ext cx="4510015" cy="954107"/>
          </a:xfrm>
          <a:prstGeom prst="rect">
            <a:avLst/>
          </a:prstGeom>
          <a:noFill/>
        </p:spPr>
        <p:txBody>
          <a:bodyPr wrap="square">
            <a:spAutoFit/>
          </a:bodyPr>
          <a:lstStyle/>
          <a:p>
            <a:r>
              <a:rPr lang="en-GB" sz="1400" dirty="0"/>
              <a:t>We want loop raft effects</a:t>
            </a:r>
          </a:p>
          <a:p>
            <a:r>
              <a:rPr lang="en-GB" sz="1400" dirty="0"/>
              <a:t>Solute banding effects</a:t>
            </a:r>
          </a:p>
          <a:p>
            <a:r>
              <a:rPr lang="en-GB" sz="1400" dirty="0"/>
              <a:t>So want down 11-20 zone axis: strain profiles across rafted loops.</a:t>
            </a:r>
          </a:p>
        </p:txBody>
      </p:sp>
      <p:sp>
        <p:nvSpPr>
          <p:cNvPr id="103" name="TextBox 102">
            <a:extLst>
              <a:ext uri="{FF2B5EF4-FFF2-40B4-BE49-F238E27FC236}">
                <a16:creationId xmlns:a16="http://schemas.microsoft.com/office/drawing/2014/main" id="{5A3B8876-73F7-F38C-13B7-261ABD1AC98E}"/>
              </a:ext>
            </a:extLst>
          </p:cNvPr>
          <p:cNvSpPr txBox="1"/>
          <p:nvPr/>
        </p:nvSpPr>
        <p:spPr>
          <a:xfrm>
            <a:off x="10503115" y="24341414"/>
            <a:ext cx="1232475" cy="5509200"/>
          </a:xfrm>
          <a:prstGeom prst="rect">
            <a:avLst/>
          </a:prstGeom>
          <a:noFill/>
        </p:spPr>
        <p:txBody>
          <a:bodyPr wrap="square" rtlCol="0">
            <a:spAutoFit/>
          </a:bodyPr>
          <a:lstStyle/>
          <a:p>
            <a:r>
              <a:rPr lang="en-GB" sz="1600" dirty="0"/>
              <a:t>Figure 6: a)Bright field and b-d) strain maps of BOR60 neutron irradiated </a:t>
            </a:r>
            <a:r>
              <a:rPr lang="en-GB" sz="1600" dirty="0" err="1"/>
              <a:t>Zirlo</a:t>
            </a:r>
            <a:r>
              <a:rPr lang="en-GB" sz="1600"/>
              <a:t> 33dpa</a:t>
            </a:r>
            <a:r>
              <a:rPr lang="en-GB" sz="1600" dirty="0"/>
              <a:t>. E-g) Line scans, the line red and green boxes indicate the location of the line scans. h) DPC showing directions of orientation shifts.</a:t>
            </a:r>
          </a:p>
        </p:txBody>
      </p:sp>
      <p:sp>
        <p:nvSpPr>
          <p:cNvPr id="104" name="TextBox 103">
            <a:extLst>
              <a:ext uri="{FF2B5EF4-FFF2-40B4-BE49-F238E27FC236}">
                <a16:creationId xmlns:a16="http://schemas.microsoft.com/office/drawing/2014/main" id="{1B161E5C-74A5-38C1-A308-75C55C5A0104}"/>
              </a:ext>
            </a:extLst>
          </p:cNvPr>
          <p:cNvSpPr txBox="1"/>
          <p:nvPr/>
        </p:nvSpPr>
        <p:spPr>
          <a:xfrm>
            <a:off x="7223127" y="20501594"/>
            <a:ext cx="4660771" cy="1077218"/>
          </a:xfrm>
          <a:prstGeom prst="rect">
            <a:avLst/>
          </a:prstGeom>
          <a:noFill/>
        </p:spPr>
        <p:txBody>
          <a:bodyPr wrap="square" rtlCol="0">
            <a:spAutoFit/>
          </a:bodyPr>
          <a:lstStyle/>
          <a:p>
            <a:r>
              <a:rPr lang="en-GB" sz="1600" i="1" dirty="0"/>
              <a:t>Figure 4: a) Schematic of FOLZ offset from ZOLZ. The offset of the two boxes is a result of strain in a direction not perpendicular to the beam. B) Resultant strain in the [10-10] direction from Figure 2i)</a:t>
            </a:r>
          </a:p>
        </p:txBody>
      </p:sp>
      <p:grpSp>
        <p:nvGrpSpPr>
          <p:cNvPr id="116" name="Group 115">
            <a:extLst>
              <a:ext uri="{FF2B5EF4-FFF2-40B4-BE49-F238E27FC236}">
                <a16:creationId xmlns:a16="http://schemas.microsoft.com/office/drawing/2014/main" id="{92B5EC1C-78E4-FD72-AEEA-DA1263BCAB1D}"/>
              </a:ext>
            </a:extLst>
          </p:cNvPr>
          <p:cNvGrpSpPr/>
          <p:nvPr/>
        </p:nvGrpSpPr>
        <p:grpSpPr>
          <a:xfrm>
            <a:off x="7306626" y="18228183"/>
            <a:ext cx="4447417" cy="2245671"/>
            <a:chOff x="7589427" y="18159777"/>
            <a:chExt cx="4447417" cy="2245671"/>
          </a:xfrm>
        </p:grpSpPr>
        <p:pic>
          <p:nvPicPr>
            <p:cNvPr id="111" name="Picture 110" descr="A close-up of a grey and white surface&#10;&#10;Description automatically generated">
              <a:extLst>
                <a:ext uri="{FF2B5EF4-FFF2-40B4-BE49-F238E27FC236}">
                  <a16:creationId xmlns:a16="http://schemas.microsoft.com/office/drawing/2014/main" id="{6E54F7B3-0A9B-B354-0017-1C2B574B096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867437" y="18236041"/>
              <a:ext cx="2169407" cy="2169407"/>
            </a:xfrm>
            <a:prstGeom prst="rect">
              <a:avLst/>
            </a:prstGeom>
          </p:spPr>
        </p:pic>
        <p:sp>
          <p:nvSpPr>
            <p:cNvPr id="105" name="TextBox 104">
              <a:extLst>
                <a:ext uri="{FF2B5EF4-FFF2-40B4-BE49-F238E27FC236}">
                  <a16:creationId xmlns:a16="http://schemas.microsoft.com/office/drawing/2014/main" id="{0F115EA0-8F6F-7F12-244D-964A2344D72B}"/>
                </a:ext>
              </a:extLst>
            </p:cNvPr>
            <p:cNvSpPr txBox="1"/>
            <p:nvPr/>
          </p:nvSpPr>
          <p:spPr>
            <a:xfrm>
              <a:off x="7589427" y="18218748"/>
              <a:ext cx="394356" cy="338554"/>
            </a:xfrm>
            <a:prstGeom prst="rect">
              <a:avLst/>
            </a:prstGeom>
            <a:noFill/>
          </p:spPr>
          <p:txBody>
            <a:bodyPr wrap="square" rtlCol="0">
              <a:spAutoFit/>
            </a:bodyPr>
            <a:lstStyle/>
            <a:p>
              <a:r>
                <a:rPr lang="en-GB" sz="1600" dirty="0"/>
                <a:t>a)</a:t>
              </a:r>
            </a:p>
          </p:txBody>
        </p:sp>
        <p:sp>
          <p:nvSpPr>
            <p:cNvPr id="106" name="TextBox 105">
              <a:extLst>
                <a:ext uri="{FF2B5EF4-FFF2-40B4-BE49-F238E27FC236}">
                  <a16:creationId xmlns:a16="http://schemas.microsoft.com/office/drawing/2014/main" id="{A8E18E5A-EAC7-B725-7EC8-C2A05450EBDC}"/>
                </a:ext>
              </a:extLst>
            </p:cNvPr>
            <p:cNvSpPr txBox="1"/>
            <p:nvPr/>
          </p:nvSpPr>
          <p:spPr>
            <a:xfrm>
              <a:off x="9575491" y="18159777"/>
              <a:ext cx="394356" cy="338554"/>
            </a:xfrm>
            <a:prstGeom prst="rect">
              <a:avLst/>
            </a:prstGeom>
            <a:noFill/>
          </p:spPr>
          <p:txBody>
            <a:bodyPr wrap="square" rtlCol="0">
              <a:spAutoFit/>
            </a:bodyPr>
            <a:lstStyle/>
            <a:p>
              <a:r>
                <a:rPr lang="en-GB" sz="1600" dirty="0"/>
                <a:t>b)</a:t>
              </a:r>
            </a:p>
          </p:txBody>
        </p:sp>
        <p:pic>
          <p:nvPicPr>
            <p:cNvPr id="115" name="Picture 114" descr="A screenshot of a video game&#10;&#10;Description automatically generated">
              <a:extLst>
                <a:ext uri="{FF2B5EF4-FFF2-40B4-BE49-F238E27FC236}">
                  <a16:creationId xmlns:a16="http://schemas.microsoft.com/office/drawing/2014/main" id="{BCB214EA-ED78-1FA9-C722-9ABB316E3E4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627088" y="18460471"/>
              <a:ext cx="2218613" cy="1932529"/>
            </a:xfrm>
            <a:prstGeom prst="rect">
              <a:avLst/>
            </a:prstGeom>
          </p:spPr>
        </p:pic>
      </p:grpSp>
      <p:pic>
        <p:nvPicPr>
          <p:cNvPr id="118" name="Picture 117" descr="A collage of images of a television screen&#10;&#10;Description automatically generated">
            <a:extLst>
              <a:ext uri="{FF2B5EF4-FFF2-40B4-BE49-F238E27FC236}">
                <a16:creationId xmlns:a16="http://schemas.microsoft.com/office/drawing/2014/main" id="{2009CC1B-3CB6-2C01-6EC4-D74E55DE1BB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5380" y="24283936"/>
            <a:ext cx="10224441" cy="5446298"/>
          </a:xfrm>
          <a:prstGeom prst="rect">
            <a:avLst/>
          </a:prstGeom>
        </p:spPr>
      </p:pic>
      <p:pic>
        <p:nvPicPr>
          <p:cNvPr id="120" name="Picture 119" descr="A close up of a colorful surface&#10;&#10;Description automatically generated">
            <a:extLst>
              <a:ext uri="{FF2B5EF4-FFF2-40B4-BE49-F238E27FC236}">
                <a16:creationId xmlns:a16="http://schemas.microsoft.com/office/drawing/2014/main" id="{B8DBE523-29F8-620E-0A98-80B16B6301E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8710245" y="26095308"/>
            <a:ext cx="2448000" cy="2448000"/>
          </a:xfrm>
          <a:prstGeom prst="rect">
            <a:avLst/>
          </a:prstGeom>
        </p:spPr>
      </p:pic>
    </p:spTree>
    <p:extLst>
      <p:ext uri="{BB962C8B-B14F-4D97-AF65-F5344CB8AC3E}">
        <p14:creationId xmlns:p14="http://schemas.microsoft.com/office/powerpoint/2010/main" val="36910473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13779</TotalTime>
  <Words>1940</Words>
  <Application>Microsoft Office PowerPoint</Application>
  <PresentationFormat>Custom</PresentationFormat>
  <Paragraphs>82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Carruthers</dc:creator>
  <cp:lastModifiedBy>Alexander Carruthers</cp:lastModifiedBy>
  <cp:revision>151</cp:revision>
  <dcterms:created xsi:type="dcterms:W3CDTF">2019-05-03T14:03:30Z</dcterms:created>
  <dcterms:modified xsi:type="dcterms:W3CDTF">2024-09-13T08:12:33Z</dcterms:modified>
</cp:coreProperties>
</file>