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0" r:id="rId3"/>
    <p:sldId id="295" r:id="rId4"/>
    <p:sldId id="297" r:id="rId5"/>
    <p:sldId id="308" r:id="rId6"/>
    <p:sldId id="321" r:id="rId7"/>
    <p:sldId id="320" r:id="rId8"/>
    <p:sldId id="304" r:id="rId9"/>
    <p:sldId id="316" r:id="rId10"/>
    <p:sldId id="315" r:id="rId11"/>
    <p:sldId id="317" r:id="rId12"/>
    <p:sldId id="312" r:id="rId13"/>
    <p:sldId id="325" r:id="rId14"/>
    <p:sldId id="309" r:id="rId15"/>
    <p:sldId id="318" r:id="rId16"/>
    <p:sldId id="322" r:id="rId17"/>
    <p:sldId id="323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71" autoAdjust="0"/>
  </p:normalViewPr>
  <p:slideViewPr>
    <p:cSldViewPr snapToGrid="0">
      <p:cViewPr varScale="1">
        <p:scale>
          <a:sx n="95" d="100"/>
          <a:sy n="95" d="100"/>
        </p:scale>
        <p:origin x="116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09C0-A11A-46CC-B1B2-5631B4167B19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4B13-87A1-467C-8483-E4E52AE98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6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https://www.asist.org/sig/sigmet/events/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45 mins 13:00 - 13:45 </a:t>
            </a:r>
            <a:r>
              <a:rPr lang="en-US" b="0" i="0" dirty="0">
                <a:solidFill>
                  <a:srgbClr val="555555"/>
                </a:solidFill>
                <a:effectLst/>
                <a:latin typeface="Raleway" pitchFamily="2" charset="0"/>
              </a:rPr>
              <a:t>Friday, October 27, 2023, 9:00 a.m. – 5:00 p.m. (BST),  ASIS&amp;T 2023 Annual Meeting, Novotel London West, London, UK</a:t>
            </a:r>
            <a:endParaRPr lang="en-US" b="1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Thelwall, M., Kousha, K.,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Abdoli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Stuart, E., Makita, M., Font-Julián, C. I., Wilson, P. &amp; Levitt, J. (2023). Is research funding always beneficial? A cross-disciplinary analysis of UK research 2014-20.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Quantitative Science Studies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4(2), 501–534. https://doi.org/10.1162/qss_a_00254</a:t>
            </a:r>
          </a:p>
          <a:p>
            <a:r>
              <a:rPr lang="en-US" sz="4000" dirty="0"/>
              <a:t>Thelwall, M., Kousha, K., </a:t>
            </a:r>
            <a:r>
              <a:rPr lang="en-US" sz="4000" dirty="0" err="1"/>
              <a:t>Abdoli</a:t>
            </a:r>
            <a:r>
              <a:rPr lang="en-US" sz="4000" dirty="0"/>
              <a:t>, M., Stuart, E., Makita, M., Wilson, P. &amp; Levitt, J. (2023). Why are co-authored academic articles more cited: Higher quality or larger audience? Journal of the Association for Information Science and Technology, 74(7), 791-810. https://doi.org/10.1002/asi.24755</a:t>
            </a:r>
            <a:endParaRPr lang="en-GB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7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Vary between relatively coherent to mixed.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6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Thelwall, M.,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Kousha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Stuart, E., Makita, M.,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Abdoli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Wilson, P. &amp; Levitt, J. (2023). In which fields are citations indicators of research quality?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the Association for Information Science and Technology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74(8), 941-953. https://doi.org/10.1002/asi.24767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9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5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2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 audience – might be a small team citation bonus – smaller teams work in higher cited fields.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91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Thelwall, M.,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Kousha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Abdoli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Stuart, E., Makita, M., Font-Julián, C. I., Wilson, P. &amp; Levitt, J. (2023). Is research funding always beneficial? A cross-disciplinary analysis of UK research 2014-20.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Quantitative Science Studies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4(2), 501–534.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7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04B13-87A1-467C-8483-E4E52AE98B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9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7008-6249-402D-A3C5-24C03786B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356F-2EC9-4F41-AE59-DAD239BC9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D4C4-9FE8-4A8A-B8FC-4B31909A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D8504-C7DD-43CF-BFFC-A4D3D31A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4936-10A8-498F-AD6D-A030D7B5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3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1570-7C7A-4AB7-9123-3A1927E3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9B369-F05E-4249-B49C-2BEBDC05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38F7B-AD44-4BC8-A25C-A4E9B22B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3CCF-58D5-4255-BAE5-8CDA7126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C924-9C5C-45E0-AC40-BAB9668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2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87BE03-D91A-45F2-8FEA-0331D9286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6C44A-F29E-49F5-8F93-E9FE7B33D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1B44-D864-40C5-896F-2069442C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FBCF-F2D6-445C-83C7-FD515AB9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47AE7-24C1-40BD-8FD5-F5AD341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A090-1C2B-41DF-94A0-89EFE72A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27D3-D2DD-4E6C-A7E6-C37CF7C2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8AA74-4967-4D70-B248-A95DC3B0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A0A5-2C5D-4C2F-8D7B-9B8C3376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55DE-EC5A-437A-9E5B-562985FD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4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1F54-DFA3-4C58-8501-2904803B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1B0E8-C89A-4D8E-A04F-A919E13F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5A2D2-9F6A-442C-96F8-E0812D2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4FA8-F9ED-4491-B7BD-FD7FB4B4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5D8E8-AD31-43DC-A80B-83C95517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8DDB-CB39-46B8-9294-467A2E15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2A76-86D1-497C-9594-71E16CA17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E1716-815F-4133-BA73-29D091DA1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9C9BF-7045-4451-85F9-F2CF8C50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D5459-0D23-4408-8F94-E38779AA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4A4C8-11AF-429A-BC24-563420DC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6CA4-608A-4DAF-9869-839B2571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9067-9A74-479C-B5EE-8F78512C2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658E8-EF73-47E2-88D3-E9292C02F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2FAF5-E464-4540-A8F5-EF8FA4498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E248D-B0FC-42E9-87AC-E17CD38D5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8B46B-5531-4884-939B-5C867C1D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04A58-C27F-4800-AB1B-B6F3591A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1099A-882B-404E-8881-5409C2A2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6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0E60-1519-4579-B67B-B0DD49CA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3C5C-9F37-4A77-A156-827E0592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4013D-8C0D-4207-93E8-07987AD8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8E04C-BD3C-482A-A135-9D96A840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0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F6C8C-1D8D-41A6-A9C5-ED75899A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78288-DAA1-4547-8620-0EC61FE8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B093B-7DEE-4DCA-A959-575F0735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3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FBCE-7769-4D2F-B30E-129529C4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67AE-A5B0-4B62-B4D7-B7F60EB1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E9195-8D00-48F9-89F4-B9D4A6874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2966-064A-4E71-976B-10E87173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2A01E-CE45-4D76-BE35-8CC20C78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0435E-CC63-462B-8022-E3EC4AD9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7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4046-ADD4-431E-AA8B-A455995C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A3D9E-89D5-4719-B0AF-BB04D052B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E92B-A862-4ADD-BFF0-564BB5D69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EF71D-EA89-4792-A79C-AE8BBEC4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DFEEA-A0B6-4974-8A41-57CE1C9B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B7D3B-E5C3-4202-A6F2-90BAAB91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2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9DCDA-6772-43DC-848E-BD03E575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150A-65A4-4DCC-A7F6-9CF8D81AE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A2BF6-399D-4C2E-8BCB-35B611D21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E735-E8E2-4B3F-9071-378688ED5E4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FD16F-AB0A-4597-B400-31A7E1B39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E5F3-98D5-4103-810B-54B273C1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C2D-6270-4CBD-9B0F-8F31137D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0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tif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hyperlink" Target="http://cybermetrics.wlv.ac.uk/ai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doi.org/10.1002/asi.2475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hyperlink" Target="https://doi.org/10.1162/qss_a_00254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Kayvan Kousha">
            <a:extLst>
              <a:ext uri="{FF2B5EF4-FFF2-40B4-BE49-F238E27FC236}">
                <a16:creationId xmlns:a16="http://schemas.microsoft.com/office/drawing/2014/main" id="{63F232D4-EF14-CFBA-D00C-66A7B96B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660400"/>
            <a:ext cx="1971675" cy="2820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ristina FONT-JULIAN | PostDoc | PhD in Information Sciences | Universitat  Politècnica de València, Valencia | UPV | Department of Audiovisual  Communication, Documentation and History of Art | Research profile">
            <a:extLst>
              <a:ext uri="{FF2B5EF4-FFF2-40B4-BE49-F238E27FC236}">
                <a16:creationId xmlns:a16="http://schemas.microsoft.com/office/drawing/2014/main" id="{CA3E2E79-2B43-95F2-9D49-DA9D37BF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660400"/>
            <a:ext cx="2820988" cy="2820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43B8AE3-39AF-3020-B8E3-094C865E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3" y="660400"/>
            <a:ext cx="1485900" cy="1268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 of Mrs Mahshid Abdoli">
            <a:extLst>
              <a:ext uri="{FF2B5EF4-FFF2-40B4-BE49-F238E27FC236}">
                <a16:creationId xmlns:a16="http://schemas.microsoft.com/office/drawing/2014/main" id="{57A05192-D594-A6DD-2323-5A1ACEB9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3" y="1993900"/>
            <a:ext cx="1485900" cy="1484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iko makita from researchers.wlv.ac.uk">
            <a:extLst>
              <a:ext uri="{FF2B5EF4-FFF2-40B4-BE49-F238E27FC236}">
                <a16:creationId xmlns:a16="http://schemas.microsoft.com/office/drawing/2014/main" id="{D05406A0-2077-81AA-2F05-9DAB06E1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546475"/>
            <a:ext cx="2497138" cy="2497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ma Angus">
            <a:extLst>
              <a:ext uri="{FF2B5EF4-FFF2-40B4-BE49-F238E27FC236}">
                <a16:creationId xmlns:a16="http://schemas.microsoft.com/office/drawing/2014/main" id="{8A65298B-4D7A-E566-E5E0-AB113452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546475"/>
            <a:ext cx="1903413" cy="2497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nathan Levitt">
            <a:extLst>
              <a:ext uri="{FF2B5EF4-FFF2-40B4-BE49-F238E27FC236}">
                <a16:creationId xmlns:a16="http://schemas.microsoft.com/office/drawing/2014/main" id="{2C406979-BBF8-2935-D265-83A4BB6D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8" y="3546475"/>
            <a:ext cx="1874838" cy="2497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9D916-5702-4CE6-8D1A-42271C61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400" b="1" i="0" dirty="0">
                <a:effectLst/>
                <a:latin typeface="Segoe UI" panose="020B0502040204020203" pitchFamily="34" charset="0"/>
              </a:rPr>
              <a:t>Team science: increased quality, increased funding, or just increased citation impact?</a:t>
            </a:r>
            <a:endParaRPr lang="en-GB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4EFF3-C67F-4187-9F4B-11C573572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64343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400" dirty="0"/>
              <a:t>Mike Thelwall, Information School, University of Sheffield, UK</a:t>
            </a:r>
          </a:p>
          <a:p>
            <a:pPr algn="l"/>
            <a:r>
              <a:rPr lang="en-US" sz="1400" dirty="0"/>
              <a:t>Kayvan Kousha, Paul Wilson, </a:t>
            </a:r>
            <a:r>
              <a:rPr lang="en-US" sz="1400" dirty="0" err="1"/>
              <a:t>Mahshid</a:t>
            </a:r>
            <a:r>
              <a:rPr lang="en-US" sz="1400" dirty="0"/>
              <a:t> </a:t>
            </a:r>
            <a:r>
              <a:rPr lang="en-US" sz="1400" dirty="0" err="1"/>
              <a:t>Abdoli</a:t>
            </a:r>
            <a:r>
              <a:rPr lang="en-US" sz="1400" dirty="0"/>
              <a:t>, </a:t>
            </a:r>
            <a:r>
              <a:rPr lang="en-US" sz="1400" dirty="0" err="1"/>
              <a:t>Meiko</a:t>
            </a:r>
            <a:r>
              <a:rPr lang="en-US" sz="1400" dirty="0"/>
              <a:t> Makita, Emma Stuart, Jonathan Levitt, U. of Wolverhampton, UK</a:t>
            </a:r>
          </a:p>
          <a:p>
            <a:pPr algn="l"/>
            <a:r>
              <a:rPr lang="en-US" sz="1400" dirty="0"/>
              <a:t>Cristina I. Font-Julián, Polytechnic University of Valencia, Spain</a:t>
            </a:r>
          </a:p>
        </p:txBody>
      </p:sp>
    </p:spTree>
    <p:extLst>
      <p:ext uri="{BB962C8B-B14F-4D97-AF65-F5344CB8AC3E}">
        <p14:creationId xmlns:p14="http://schemas.microsoft.com/office/powerpoint/2010/main" val="219318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E282-1B1E-FB5D-5373-D8FC28F0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65125"/>
            <a:ext cx="5225980" cy="6055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</a:t>
            </a:r>
            <a:r>
              <a:rPr lang="en-GB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1b: Spearman correlations between REF quality score and number of authors, as recorded in Scopus, for REF2021 articles published 2014-20 by </a:t>
            </a:r>
            <a:r>
              <a:rPr lang="en-GB" sz="32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UoA</a:t>
            </a: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GB" sz="3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More coauthors usually means higher quality.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Strongest in health, weakest in social sciences, A&amp;H (possibly negative).</a:t>
            </a:r>
          </a:p>
          <a:p>
            <a:pPr marL="0" indent="0">
              <a:buNone/>
            </a:pPr>
            <a:endParaRPr lang="en-GB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CDF63-7F0A-C504-5B70-B6430AC9E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99" y="-788795"/>
            <a:ext cx="6290001" cy="768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phic 1" descr="Group with solid fill">
            <a:extLst>
              <a:ext uri="{FF2B5EF4-FFF2-40B4-BE49-F238E27FC236}">
                <a16:creationId xmlns:a16="http://schemas.microsoft.com/office/drawing/2014/main" id="{B7FA91C6-2EE1-54B9-2520-5FB099F26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5763551"/>
            <a:ext cx="914400" cy="914400"/>
          </a:xfrm>
          <a:prstGeom prst="rect">
            <a:avLst/>
          </a:prstGeom>
        </p:spPr>
      </p:pic>
      <p:pic>
        <p:nvPicPr>
          <p:cNvPr id="7" name="Graphic 6" descr="Rating 3 Star with solid fill">
            <a:extLst>
              <a:ext uri="{FF2B5EF4-FFF2-40B4-BE49-F238E27FC236}">
                <a16:creationId xmlns:a16="http://schemas.microsoft.com/office/drawing/2014/main" id="{26288B0D-C8B9-41EC-3E9E-751B74787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2124" y="5763551"/>
            <a:ext cx="914400" cy="914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2D82D6-07A9-CAFD-CCE9-5A97272E571C}"/>
              </a:ext>
            </a:extLst>
          </p:cNvPr>
          <p:cNvCxnSpPr>
            <a:cxnSpLocks/>
          </p:cNvCxnSpPr>
          <p:nvPr/>
        </p:nvCxnSpPr>
        <p:spPr>
          <a:xfrm>
            <a:off x="1626579" y="6229963"/>
            <a:ext cx="905612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74F5E8-2A16-AFD7-FCA4-FCFD13C1A2B8}"/>
              </a:ext>
            </a:extLst>
          </p:cNvPr>
          <p:cNvSpPr txBox="1"/>
          <p:nvPr/>
        </p:nvSpPr>
        <p:spPr>
          <a:xfrm>
            <a:off x="10028255" y="2446773"/>
            <a:ext cx="192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Authors vs. quality</a:t>
            </a:r>
            <a:endParaRPr lang="en-GB" dirty="0"/>
          </a:p>
        </p:txBody>
      </p:sp>
      <p:pic>
        <p:nvPicPr>
          <p:cNvPr id="5" name="Graphic 4" descr="Rating 3 Star with solid fill">
            <a:extLst>
              <a:ext uri="{FF2B5EF4-FFF2-40B4-BE49-F238E27FC236}">
                <a16:creationId xmlns:a16="http://schemas.microsoft.com/office/drawing/2014/main" id="{5ED2699D-AED3-DF88-D270-B1D20654A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41924" y="6420897"/>
            <a:ext cx="625494" cy="625494"/>
          </a:xfrm>
          <a:prstGeom prst="rect">
            <a:avLst/>
          </a:prstGeom>
        </p:spPr>
      </p:pic>
      <p:pic>
        <p:nvPicPr>
          <p:cNvPr id="6" name="Graphic 5" descr="Group with solid fill">
            <a:extLst>
              <a:ext uri="{FF2B5EF4-FFF2-40B4-BE49-F238E27FC236}">
                <a16:creationId xmlns:a16="http://schemas.microsoft.com/office/drawing/2014/main" id="{9A8C5938-5881-227C-37D6-4297A3AD5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334" y="6546501"/>
            <a:ext cx="622998" cy="6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E282-1B1E-FB5D-5373-D8FC28F0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88" y="154108"/>
            <a:ext cx="5210070" cy="58246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</a:t>
            </a:r>
            <a:r>
              <a:rPr lang="en-GB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2b: Spearman correlations between </a:t>
            </a:r>
            <a:r>
              <a:rPr lang="en-GB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field normalised citation counts </a:t>
            </a:r>
            <a:r>
              <a:rPr lang="en-GB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number of authors, as recorded in Scopus, for REF2021 articles published 2014-18</a:t>
            </a: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More coauthored articles </a:t>
            </a:r>
            <a:r>
              <a:rPr lang="en-GB" sz="3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always</a:t>
            </a: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tend to be more cited.</a:t>
            </a:r>
          </a:p>
          <a:p>
            <a:pPr marL="0" indent="0"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 there may be </a:t>
            </a:r>
            <a:r>
              <a:rPr lang="en-GB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sometimes</a:t>
            </a:r>
            <a:r>
              <a:rPr lang="en-GB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 audience factor (e.g., A&amp;H).</a:t>
            </a: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But sometimes </a:t>
            </a:r>
            <a:r>
              <a:rPr lang="en-GB" sz="3200" i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negative after factoring out quality</a:t>
            </a: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e.g., </a:t>
            </a:r>
            <a:r>
              <a:rPr lang="en-GB" sz="32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UoA</a:t>
            </a: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2, 3, 6, 15</a:t>
            </a:r>
            <a:endParaRPr lang="en-GB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F4CE8-790B-6F72-8223-94D1C4315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55" y="-753626"/>
            <a:ext cx="6285434" cy="768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phic 1" descr="Group with solid fill">
            <a:extLst>
              <a:ext uri="{FF2B5EF4-FFF2-40B4-BE49-F238E27FC236}">
                <a16:creationId xmlns:a16="http://schemas.microsoft.com/office/drawing/2014/main" id="{514F4733-20D6-9D4B-C098-C16C8949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5763551"/>
            <a:ext cx="914400" cy="914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443479-7C30-AA93-B4F6-3EE40F6BF4DD}"/>
              </a:ext>
            </a:extLst>
          </p:cNvPr>
          <p:cNvCxnSpPr>
            <a:cxnSpLocks/>
          </p:cNvCxnSpPr>
          <p:nvPr/>
        </p:nvCxnSpPr>
        <p:spPr>
          <a:xfrm>
            <a:off x="1626579" y="6229963"/>
            <a:ext cx="905612" cy="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Graphic 6" descr="Tally with solid fill">
            <a:extLst>
              <a:ext uri="{FF2B5EF4-FFF2-40B4-BE49-F238E27FC236}">
                <a16:creationId xmlns:a16="http://schemas.microsoft.com/office/drawing/2014/main" id="{33211C68-D8ED-F45B-ED61-304D13DC5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9798" y="571751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42AF31-DF25-F42A-7C6E-AFF97CBCCA99}"/>
              </a:ext>
            </a:extLst>
          </p:cNvPr>
          <p:cNvSpPr txBox="1"/>
          <p:nvPr/>
        </p:nvSpPr>
        <p:spPr>
          <a:xfrm>
            <a:off x="10148835" y="2491992"/>
            <a:ext cx="20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Authors vs. citations</a:t>
            </a:r>
            <a:endParaRPr lang="en-GB" dirty="0"/>
          </a:p>
        </p:txBody>
      </p:sp>
      <p:pic>
        <p:nvPicPr>
          <p:cNvPr id="4" name="Graphic 3" descr="Tally with solid fill">
            <a:extLst>
              <a:ext uri="{FF2B5EF4-FFF2-40B4-BE49-F238E27FC236}">
                <a16:creationId xmlns:a16="http://schemas.microsoft.com/office/drawing/2014/main" id="{C2A4CEA2-E738-DBB7-C538-201F8D58F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86677" y="6526404"/>
            <a:ext cx="552659" cy="552659"/>
          </a:xfrm>
          <a:prstGeom prst="rect">
            <a:avLst/>
          </a:prstGeom>
        </p:spPr>
      </p:pic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4B07413F-75D7-B097-A28C-76AB77C38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837" y="6546501"/>
            <a:ext cx="622998" cy="6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E79B-6741-66A0-A3F4-3D4AA634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Why are co-authored academic articles more cited: Higher quality or larger audience?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008B0-7D6A-46F1-C7AC-76B64F2E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280"/>
            <a:ext cx="10737501" cy="4351338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Higher quality</a:t>
            </a:r>
            <a:r>
              <a:rPr lang="en-GB" dirty="0"/>
              <a:t>: The higher citation rate of co-authored articles is not a pure audience factor because articles with more authors tend to be more cited, except possibly in the decision sciences, maths, arts and humanities.</a:t>
            </a:r>
          </a:p>
          <a:p>
            <a:r>
              <a:rPr lang="en-GB" b="1" dirty="0"/>
              <a:t>Larger audience: </a:t>
            </a:r>
            <a:r>
              <a:rPr lang="en-GB" dirty="0"/>
              <a:t>The higher citation rate of co-authored articles could be a pure audience factor (i.e., more people knowing the authors of larger teams) in the decision sciences, maths, arts and humanities.</a:t>
            </a:r>
          </a:p>
          <a:p>
            <a:r>
              <a:rPr lang="en-GB" b="1" dirty="0"/>
              <a:t>Larger audience: </a:t>
            </a:r>
            <a:r>
              <a:rPr lang="en-GB" dirty="0"/>
              <a:t>The higher citation rate of co-authored articles could be a partial audience factor in the social sciences.</a:t>
            </a:r>
          </a:p>
          <a:p>
            <a:r>
              <a:rPr lang="en-GB" b="1" dirty="0"/>
              <a:t>Smaller audience</a:t>
            </a:r>
            <a:r>
              <a:rPr lang="en-GB" dirty="0"/>
              <a:t>: strange partial factor in 4 UoAs, e.g.</a:t>
            </a:r>
          </a:p>
          <a:p>
            <a:pPr marL="0" indent="0">
              <a:buNone/>
            </a:pPr>
            <a:r>
              <a:rPr lang="en-GB" dirty="0"/>
              <a:t>	Public Health, Health professions, Archaeology</a:t>
            </a:r>
          </a:p>
          <a:p>
            <a:endParaRPr lang="en-GB" dirty="0"/>
          </a:p>
        </p:txBody>
      </p:sp>
      <p:pic>
        <p:nvPicPr>
          <p:cNvPr id="4" name="Graphic 3" descr="Group with solid fill">
            <a:extLst>
              <a:ext uri="{FF2B5EF4-FFF2-40B4-BE49-F238E27FC236}">
                <a16:creationId xmlns:a16="http://schemas.microsoft.com/office/drawing/2014/main" id="{FAF792B7-7DE3-C467-4376-980124CA4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3409" y="5419866"/>
            <a:ext cx="914400" cy="914400"/>
          </a:xfrm>
          <a:prstGeom prst="rect">
            <a:avLst/>
          </a:prstGeom>
        </p:spPr>
      </p:pic>
      <p:pic>
        <p:nvPicPr>
          <p:cNvPr id="7" name="Graphic 6" descr="Tally with solid fill">
            <a:extLst>
              <a:ext uri="{FF2B5EF4-FFF2-40B4-BE49-F238E27FC236}">
                <a16:creationId xmlns:a16="http://schemas.microsoft.com/office/drawing/2014/main" id="{02A8AA07-42C5-FD98-912A-AA0761C02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4607" y="5002449"/>
            <a:ext cx="914400" cy="914400"/>
          </a:xfrm>
          <a:prstGeom prst="rect">
            <a:avLst/>
          </a:prstGeom>
        </p:spPr>
      </p:pic>
      <p:pic>
        <p:nvPicPr>
          <p:cNvPr id="8" name="Graphic 7" descr="Rating 3 Star with solid fill">
            <a:extLst>
              <a:ext uri="{FF2B5EF4-FFF2-40B4-BE49-F238E27FC236}">
                <a16:creationId xmlns:a16="http://schemas.microsoft.com/office/drawing/2014/main" id="{1C1FF56A-5F0F-3794-DA54-FE491ACE4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4607" y="5717513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5D9A27-0559-7736-1553-D3C028CF1CC0}"/>
              </a:ext>
            </a:extLst>
          </p:cNvPr>
          <p:cNvCxnSpPr>
            <a:cxnSpLocks/>
          </p:cNvCxnSpPr>
          <p:nvPr/>
        </p:nvCxnSpPr>
        <p:spPr>
          <a:xfrm>
            <a:off x="10118690" y="5983793"/>
            <a:ext cx="795917" cy="228494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CD0AA3-03DF-0969-EF25-36F92B50E675}"/>
              </a:ext>
            </a:extLst>
          </p:cNvPr>
          <p:cNvCxnSpPr>
            <a:cxnSpLocks/>
          </p:cNvCxnSpPr>
          <p:nvPr/>
        </p:nvCxnSpPr>
        <p:spPr>
          <a:xfrm flipV="1">
            <a:off x="10118690" y="5392224"/>
            <a:ext cx="816816" cy="322197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B315-C442-A757-9AB5-9FD4FEC5C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The role of funding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19444-9E42-F877-496A-C8ED313D7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38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B0EA-7B63-9D2A-1A9A-E40444A6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analysis method: ordinal regression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0E89-D819-DC2C-70B9-C3E42E496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team size is sometimes a determinant of funding, we used regression to factor out team size.</a:t>
            </a:r>
          </a:p>
          <a:p>
            <a:r>
              <a:rPr lang="en-US" dirty="0"/>
              <a:t>Ordinal regression with dependent variable REF quality score 1,2,3,4.</a:t>
            </a:r>
          </a:p>
          <a:p>
            <a:r>
              <a:rPr lang="en-US" dirty="0"/>
              <a:t>One regression per </a:t>
            </a:r>
            <a:r>
              <a:rPr lang="en-US" dirty="0" err="1"/>
              <a:t>UoA</a:t>
            </a:r>
            <a:r>
              <a:rPr lang="en-US" dirty="0"/>
              <a:t>. </a:t>
            </a:r>
          </a:p>
          <a:p>
            <a:r>
              <a:rPr lang="en-US" dirty="0"/>
              <a:t>Independent variables:</a:t>
            </a:r>
          </a:p>
          <a:p>
            <a:r>
              <a:rPr lang="en-US" dirty="0"/>
              <a:t>Funding binary (external funding only)</a:t>
            </a:r>
          </a:p>
          <a:p>
            <a:r>
              <a:rPr lang="en-US" dirty="0">
                <a:solidFill>
                  <a:srgbClr val="FF0000"/>
                </a:solidFill>
              </a:rPr>
              <a:t>ln(authors)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used logs because previous studies suggest this relationship.</a:t>
            </a:r>
          </a:p>
          <a:p>
            <a:r>
              <a:rPr lang="en-US" dirty="0"/>
              <a:t>A positive coefficient for funding suggests that it associates with higher quality even after taking into account team size.</a:t>
            </a:r>
          </a:p>
        </p:txBody>
      </p:sp>
    </p:spTree>
    <p:extLst>
      <p:ext uri="{BB962C8B-B14F-4D97-AF65-F5344CB8AC3E}">
        <p14:creationId xmlns:p14="http://schemas.microsoft.com/office/powerpoint/2010/main" val="15186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7F48-7567-FE32-3A31-15A40E12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4" y="365125"/>
            <a:ext cx="6551525" cy="1040941"/>
          </a:xfrm>
        </p:spPr>
        <p:txBody>
          <a:bodyPr>
            <a:normAutofit fontScale="90000"/>
          </a:bodyPr>
          <a:lstStyle/>
          <a:p>
            <a:r>
              <a:rPr lang="en-US" dirty="0"/>
              <a:t>Is funded research higher quality in all fields?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B9A8-6A21-5312-1940-7C0B222A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01" y="1498844"/>
            <a:ext cx="6046076" cy="51531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Yes</a:t>
            </a:r>
            <a:r>
              <a:rPr lang="en-US" dirty="0"/>
              <a:t>: Funded articles tended to have higher REF2021 scores in all UoAs, even after factoring out collaboration.</a:t>
            </a:r>
          </a:p>
          <a:p>
            <a:r>
              <a:rPr lang="en-GB" dirty="0"/>
              <a:t>Collaboration still does not associate with higher quality research in the arts and humanities and some social sciences after factoring out funding.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shows Exponentiated ordinal regression coefficients for Quality score against external funding (binary) and the logged number of authors for REF2021 articles 2014-20. Error bars show 95% confidence intervals. University-funded research and research without declared funding is classified as unfunded. Each pair of coefficients is from a separate model.</a:t>
            </a:r>
            <a:endParaRPr lang="en-GB" sz="39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B2F1C-4FB2-3E3D-91A8-149C89E86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60" y="-1071449"/>
            <a:ext cx="5386313" cy="7929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AEFB93-9134-7FE4-7012-F93834E49F20}"/>
              </a:ext>
            </a:extLst>
          </p:cNvPr>
          <p:cNvCxnSpPr/>
          <p:nvPr/>
        </p:nvCxnSpPr>
        <p:spPr>
          <a:xfrm>
            <a:off x="10194837" y="42481"/>
            <a:ext cx="0" cy="64503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4AD1BD1-E451-6851-47AD-7A2FDD263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428999"/>
            <a:ext cx="4" cy="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318BF-74AC-9813-7896-A0B85160E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04" y="6129973"/>
            <a:ext cx="1688119" cy="65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Pound with solid fill">
            <a:extLst>
              <a:ext uri="{FF2B5EF4-FFF2-40B4-BE49-F238E27FC236}">
                <a16:creationId xmlns:a16="http://schemas.microsoft.com/office/drawing/2014/main" id="{EBA75189-48A8-1F2E-953C-81CC030C6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5214" y="584444"/>
            <a:ext cx="914400" cy="914400"/>
          </a:xfrm>
          <a:prstGeom prst="rect">
            <a:avLst/>
          </a:prstGeom>
        </p:spPr>
      </p:pic>
      <p:pic>
        <p:nvPicPr>
          <p:cNvPr id="6" name="Graphic 5" descr="Rating 3 Star with solid fill">
            <a:extLst>
              <a:ext uri="{FF2B5EF4-FFF2-40B4-BE49-F238E27FC236}">
                <a16:creationId xmlns:a16="http://schemas.microsoft.com/office/drawing/2014/main" id="{17645209-68A8-BDDE-0969-5E1541898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8581" y="538055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DD6EB-9688-F704-2D1D-7643A80D8C7A}"/>
              </a:ext>
            </a:extLst>
          </p:cNvPr>
          <p:cNvCxnSpPr>
            <a:cxnSpLocks/>
          </p:cNvCxnSpPr>
          <p:nvPr/>
        </p:nvCxnSpPr>
        <p:spPr>
          <a:xfrm>
            <a:off x="5190386" y="1041644"/>
            <a:ext cx="90561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9163-A4AA-4934-0773-36E53224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0811" cy="1325563"/>
          </a:xfrm>
        </p:spPr>
        <p:txBody>
          <a:bodyPr/>
          <a:lstStyle/>
          <a:p>
            <a:r>
              <a:rPr lang="en-US" dirty="0"/>
              <a:t>Aside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EE87-2752-2ADE-8DB2-4B72CA29D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3369" cy="4351338"/>
          </a:xfrm>
        </p:spPr>
        <p:txBody>
          <a:bodyPr/>
          <a:lstStyle/>
          <a:p>
            <a:r>
              <a:rPr lang="en-US" dirty="0"/>
              <a:t>Not all funders are equal: some support higher quality research.</a:t>
            </a:r>
          </a:p>
          <a:p>
            <a:r>
              <a:rPr lang="en-US" dirty="0"/>
              <a:t>The graph on the right is for </a:t>
            </a:r>
            <a:r>
              <a:rPr lang="en-US" dirty="0">
                <a:solidFill>
                  <a:schemeClr val="accent2"/>
                </a:solidFill>
              </a:rPr>
              <a:t>health</a:t>
            </a:r>
            <a:r>
              <a:rPr lang="en-US" dirty="0"/>
              <a:t> research.</a:t>
            </a:r>
          </a:p>
          <a:p>
            <a:r>
              <a:rPr lang="en-US" dirty="0"/>
              <a:t>Non-health funders are less successful.</a:t>
            </a:r>
            <a:endParaRPr lang="en-GB" dirty="0"/>
          </a:p>
        </p:txBody>
      </p:sp>
      <p:pic>
        <p:nvPicPr>
          <p:cNvPr id="3074" name="Picture 2" descr="The average quality score of REF2021 journal articles by research funder for Main Panel A (mainly health and life sciences) for the 30 research funders with the most articles. Error bars indicate 95% confidence intervals.">
            <a:extLst>
              <a:ext uri="{FF2B5EF4-FFF2-40B4-BE49-F238E27FC236}">
                <a16:creationId xmlns:a16="http://schemas.microsoft.com/office/drawing/2014/main" id="{34FB9BA0-9236-EBB0-6214-537877EB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17" y="37891"/>
            <a:ext cx="4953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9D987-9A5D-C4E8-8E20-0E26C75AB855}"/>
              </a:ext>
            </a:extLst>
          </p:cNvPr>
          <p:cNvSpPr txBox="1"/>
          <p:nvPr/>
        </p:nvSpPr>
        <p:spPr>
          <a:xfrm>
            <a:off x="9571055" y="6450777"/>
            <a:ext cx="23562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Average REF2021 score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B91CC-3B21-D4CF-28DD-C20DB3305E71}"/>
              </a:ext>
            </a:extLst>
          </p:cNvPr>
          <p:cNvSpPr txBox="1"/>
          <p:nvPr/>
        </p:nvSpPr>
        <p:spPr>
          <a:xfrm rot="16200000">
            <a:off x="6329782" y="2910598"/>
            <a:ext cx="1460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Funder</a:t>
            </a:r>
            <a:endParaRPr lang="en-GB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C53114-C472-0A82-47ED-C5FEA0D6BA33}"/>
              </a:ext>
            </a:extLst>
          </p:cNvPr>
          <p:cNvCxnSpPr>
            <a:cxnSpLocks/>
          </p:cNvCxnSpPr>
          <p:nvPr/>
        </p:nvCxnSpPr>
        <p:spPr>
          <a:xfrm>
            <a:off x="5078812" y="6058895"/>
            <a:ext cx="361301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6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average quality score of REF2021 journal articles by research funder for Main Panel C (mainly social sciences) for the 30 research funders with the most articles. Error bars indicate 95% confidence intervals.">
            <a:extLst>
              <a:ext uri="{FF2B5EF4-FFF2-40B4-BE49-F238E27FC236}">
                <a16:creationId xmlns:a16="http://schemas.microsoft.com/office/drawing/2014/main" id="{0C5BE0CA-1C4A-0D86-CD3D-FB3B1448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96" y="44143"/>
            <a:ext cx="4953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A9163-A4AA-4934-0773-36E53224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0811" cy="1325563"/>
          </a:xfrm>
        </p:spPr>
        <p:txBody>
          <a:bodyPr/>
          <a:lstStyle/>
          <a:p>
            <a:r>
              <a:rPr lang="en-US" dirty="0"/>
              <a:t>Aside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EE87-2752-2ADE-8DB2-4B72CA29D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3369" cy="4351338"/>
          </a:xfrm>
        </p:spPr>
        <p:txBody>
          <a:bodyPr/>
          <a:lstStyle/>
          <a:p>
            <a:r>
              <a:rPr lang="en-US" dirty="0"/>
              <a:t>Not all funders are equal: some support higher quality research.</a:t>
            </a:r>
          </a:p>
          <a:p>
            <a:r>
              <a:rPr lang="en-US" dirty="0"/>
              <a:t>The graph on the right is for </a:t>
            </a:r>
            <a:r>
              <a:rPr lang="en-US" dirty="0">
                <a:solidFill>
                  <a:schemeClr val="accent2"/>
                </a:solidFill>
              </a:rPr>
              <a:t>social science </a:t>
            </a:r>
            <a:r>
              <a:rPr lang="en-US" dirty="0"/>
              <a:t>research.</a:t>
            </a:r>
          </a:p>
          <a:p>
            <a:r>
              <a:rPr lang="en-US" dirty="0"/>
              <a:t>Health and US funders most successful.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9D987-9A5D-C4E8-8E20-0E26C75AB855}"/>
              </a:ext>
            </a:extLst>
          </p:cNvPr>
          <p:cNvSpPr txBox="1"/>
          <p:nvPr/>
        </p:nvSpPr>
        <p:spPr>
          <a:xfrm>
            <a:off x="9571055" y="6450777"/>
            <a:ext cx="23562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Average REF2021 score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B91CC-3B21-D4CF-28DD-C20DB3305E71}"/>
              </a:ext>
            </a:extLst>
          </p:cNvPr>
          <p:cNvSpPr txBox="1"/>
          <p:nvPr/>
        </p:nvSpPr>
        <p:spPr>
          <a:xfrm rot="16200000">
            <a:off x="6329782" y="2910598"/>
            <a:ext cx="1460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Funder</a:t>
            </a:r>
            <a:endParaRPr lang="en-GB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AA1765-4E56-82DB-379D-4CE69E95E67C}"/>
              </a:ext>
            </a:extLst>
          </p:cNvPr>
          <p:cNvCxnSpPr>
            <a:cxnSpLocks/>
          </p:cNvCxnSpPr>
          <p:nvPr/>
        </p:nvCxnSpPr>
        <p:spPr>
          <a:xfrm>
            <a:off x="4882870" y="6109136"/>
            <a:ext cx="361301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3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DCB3-1FFC-CB78-AAB1-70BD7B9E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90222" cy="715073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CE419-C389-B29E-A8E9-C2463A28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1145512"/>
            <a:ext cx="7532078" cy="3808325"/>
          </a:xfrm>
        </p:spPr>
        <p:txBody>
          <a:bodyPr>
            <a:normAutofit/>
          </a:bodyPr>
          <a:lstStyle/>
          <a:p>
            <a:r>
              <a:rPr lang="en-US" dirty="0"/>
              <a:t>All relationships strongest in health sciences and physical sciences but weakest in the arts and humanities.</a:t>
            </a:r>
          </a:p>
          <a:p>
            <a:r>
              <a:rPr lang="en-US" dirty="0"/>
              <a:t>Little or no relationship between author numbers and research quality for arts and humanities and some social sciences.</a:t>
            </a:r>
          </a:p>
          <a:p>
            <a:r>
              <a:rPr lang="en-US" dirty="0"/>
              <a:t>Negative relationship between author numbers and team size in decision sciences and possibly </a:t>
            </a:r>
            <a:r>
              <a:rPr lang="en-US" dirty="0" err="1"/>
              <a:t>maths</a:t>
            </a:r>
            <a:r>
              <a:rPr lang="en-US" dirty="0"/>
              <a:t> and some arts and humanities.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Graphic 3" descr="Group with solid fill">
            <a:extLst>
              <a:ext uri="{FF2B5EF4-FFF2-40B4-BE49-F238E27FC236}">
                <a16:creationId xmlns:a16="http://schemas.microsoft.com/office/drawing/2014/main" id="{2E1BA1AB-DC25-7F67-9064-99D33EF17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3580" y="909375"/>
            <a:ext cx="914400" cy="914400"/>
          </a:xfrm>
          <a:prstGeom prst="rect">
            <a:avLst/>
          </a:prstGeom>
        </p:spPr>
      </p:pic>
      <p:pic>
        <p:nvPicPr>
          <p:cNvPr id="5" name="Graphic 4" descr="Pound with solid fill">
            <a:extLst>
              <a:ext uri="{FF2B5EF4-FFF2-40B4-BE49-F238E27FC236}">
                <a16:creationId xmlns:a16="http://schemas.microsoft.com/office/drawing/2014/main" id="{BE82CB0D-4A5C-CA11-2632-D901CC9C7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3580" y="2514600"/>
            <a:ext cx="914400" cy="914400"/>
          </a:xfrm>
          <a:prstGeom prst="rect">
            <a:avLst/>
          </a:prstGeom>
        </p:spPr>
      </p:pic>
      <p:pic>
        <p:nvPicPr>
          <p:cNvPr id="6" name="Graphic 5" descr="Tally with solid fill">
            <a:extLst>
              <a:ext uri="{FF2B5EF4-FFF2-40B4-BE49-F238E27FC236}">
                <a16:creationId xmlns:a16="http://schemas.microsoft.com/office/drawing/2014/main" id="{F8E53D93-38E6-7F21-55E6-F88A28410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34704" y="883434"/>
            <a:ext cx="914400" cy="914400"/>
          </a:xfrm>
          <a:prstGeom prst="rect">
            <a:avLst/>
          </a:prstGeom>
        </p:spPr>
      </p:pic>
      <p:pic>
        <p:nvPicPr>
          <p:cNvPr id="7" name="Graphic 6" descr="Rating 3 Star with solid fill">
            <a:extLst>
              <a:ext uri="{FF2B5EF4-FFF2-40B4-BE49-F238E27FC236}">
                <a16:creationId xmlns:a16="http://schemas.microsoft.com/office/drawing/2014/main" id="{26882CE3-F7DC-AD3B-287C-2D2CC94C80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34704" y="2446774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749E71-0D29-6C48-6213-53519C33AD74}"/>
              </a:ext>
            </a:extLst>
          </p:cNvPr>
          <p:cNvCxnSpPr>
            <a:cxnSpLocks/>
          </p:cNvCxnSpPr>
          <p:nvPr/>
        </p:nvCxnSpPr>
        <p:spPr>
          <a:xfrm>
            <a:off x="9609159" y="2936631"/>
            <a:ext cx="90561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98364B-DB1A-DC9E-3333-C2B1B8780D6D}"/>
              </a:ext>
            </a:extLst>
          </p:cNvPr>
          <p:cNvCxnSpPr>
            <a:cxnSpLocks/>
          </p:cNvCxnSpPr>
          <p:nvPr/>
        </p:nvCxnSpPr>
        <p:spPr>
          <a:xfrm>
            <a:off x="9609159" y="1375787"/>
            <a:ext cx="90561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9EB519-A3A8-BEA4-9A49-5C0E8F5057CD}"/>
              </a:ext>
            </a:extLst>
          </p:cNvPr>
          <p:cNvCxnSpPr>
            <a:cxnSpLocks/>
          </p:cNvCxnSpPr>
          <p:nvPr/>
        </p:nvCxnSpPr>
        <p:spPr>
          <a:xfrm>
            <a:off x="9672905" y="1819589"/>
            <a:ext cx="841866" cy="627185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4AE205-0908-9FFD-C644-6907F6BBF5D6}"/>
              </a:ext>
            </a:extLst>
          </p:cNvPr>
          <p:cNvCxnSpPr>
            <a:cxnSpLocks/>
          </p:cNvCxnSpPr>
          <p:nvPr/>
        </p:nvCxnSpPr>
        <p:spPr>
          <a:xfrm flipV="1">
            <a:off x="11371387" y="1819589"/>
            <a:ext cx="0" cy="803837"/>
          </a:xfrm>
          <a:prstGeom prst="straightConnector1">
            <a:avLst/>
          </a:prstGeom>
          <a:ln w="57150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BCC1E0-03C2-577F-9E8F-976583925D48}"/>
              </a:ext>
            </a:extLst>
          </p:cNvPr>
          <p:cNvSpPr txBox="1"/>
          <p:nvPr/>
        </p:nvSpPr>
        <p:spPr>
          <a:xfrm>
            <a:off x="80273" y="4922017"/>
            <a:ext cx="1191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Thelwall, M., Kousha, K.,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Abdoli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M., Stuart, E., Makita, M., Font-Julián, C. I., Wilson, P. &amp; Levitt, J. (2023). Is research funding always beneficial? A cross-disciplinary analysis of UK research 2014-20. </a:t>
            </a:r>
            <a:r>
              <a:rPr lang="en-GB" sz="1800" i="1" dirty="0">
                <a:effectLst/>
                <a:ea typeface="Times New Roman" panose="02020603050405020304" pitchFamily="18" charset="0"/>
              </a:rPr>
              <a:t>Quantitative Science Studies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 </a:t>
            </a:r>
            <a:r>
              <a:rPr lang="en-GB" sz="1800" dirty="0">
                <a:effectLst/>
                <a:ea typeface="Times New Roman" panose="02020603050405020304" pitchFamily="18" charset="0"/>
                <a:hlinkClick r:id="rId11"/>
              </a:rPr>
              <a:t>https://doi.org/10.1162/qss_a_00254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800" dirty="0"/>
              <a:t>Thelwall, M., Kousha, K., </a:t>
            </a:r>
            <a:r>
              <a:rPr lang="en-US" sz="1800" dirty="0" err="1"/>
              <a:t>Abdoli</a:t>
            </a:r>
            <a:r>
              <a:rPr lang="en-US" sz="1800" dirty="0"/>
              <a:t>, M., Stuart, E., Makita, M., Wilson, P. &amp; Levitt, J. (2023). Why are co-authored academic articles more cited: Higher quality or larger audience? Journal of the Association for Information Science and Technology. </a:t>
            </a:r>
            <a:r>
              <a:rPr lang="en-US" sz="1800" dirty="0">
                <a:hlinkClick r:id="rId12"/>
              </a:rPr>
              <a:t>https://doi.org/10.1002/asi.24755</a:t>
            </a:r>
            <a:endParaRPr lang="en-US" sz="1800" dirty="0"/>
          </a:p>
          <a:p>
            <a:r>
              <a:rPr lang="en-GB" sz="1800" dirty="0"/>
              <a:t>13 REF analyses: </a:t>
            </a:r>
            <a:r>
              <a:rPr lang="en-GB" sz="1800" dirty="0">
                <a:hlinkClick r:id="rId13"/>
              </a:rPr>
              <a:t>http://cybermetrics.wlv.ac.uk/ai</a:t>
            </a:r>
            <a:r>
              <a:rPr lang="en-GB" sz="18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E19F-48B4-E8B3-12DD-481D6A96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766EB-DF85-71F3-65E2-460F8325D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295"/>
            <a:ext cx="10515600" cy="4351338"/>
          </a:xfrm>
        </p:spPr>
        <p:txBody>
          <a:bodyPr/>
          <a:lstStyle/>
          <a:p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relationship between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#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authors,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£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funding,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⁂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article quality, and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Ⅲ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citations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all UK fields.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 on the following 2023 articles:</a:t>
            </a:r>
          </a:p>
          <a:p>
            <a:pPr lvl="1"/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research funding always beneficial? A cross-disciplinary analysis of UK research 2014-20. </a:t>
            </a:r>
            <a:r>
              <a:rPr lang="en-GB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Quantitative Science Studies.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dirty="0"/>
              <a:t>Why are co-authored academic articles more cited: Higher quality or larger audience? </a:t>
            </a:r>
            <a:r>
              <a:rPr lang="en-US" i="1" dirty="0"/>
              <a:t>Journal of the Association for Information Science and Technology.</a:t>
            </a:r>
            <a:endParaRPr lang="en-GB" i="1" dirty="0"/>
          </a:p>
          <a:p>
            <a:r>
              <a:rPr lang="en-GB" dirty="0"/>
              <a:t>Funding, authorship, and citation data from Scopus and research quality scores from REF2021.</a:t>
            </a:r>
          </a:p>
        </p:txBody>
      </p:sp>
      <p:pic>
        <p:nvPicPr>
          <p:cNvPr id="5" name="Graphic 4" descr="Group with solid fill">
            <a:extLst>
              <a:ext uri="{FF2B5EF4-FFF2-40B4-BE49-F238E27FC236}">
                <a16:creationId xmlns:a16="http://schemas.microsoft.com/office/drawing/2014/main" id="{61424C90-AF22-E20D-9DD9-0F4EBC4D1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8587" y="5729097"/>
            <a:ext cx="914400" cy="914400"/>
          </a:xfrm>
          <a:prstGeom prst="rect">
            <a:avLst/>
          </a:prstGeom>
        </p:spPr>
      </p:pic>
      <p:pic>
        <p:nvPicPr>
          <p:cNvPr id="7" name="Graphic 6" descr="Pound with solid fill">
            <a:extLst>
              <a:ext uri="{FF2B5EF4-FFF2-40B4-BE49-F238E27FC236}">
                <a16:creationId xmlns:a16="http://schemas.microsoft.com/office/drawing/2014/main" id="{2807A03A-2578-6DB6-C5A9-D559CAE84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6471" y="5727457"/>
            <a:ext cx="914400" cy="914400"/>
          </a:xfrm>
          <a:prstGeom prst="rect">
            <a:avLst/>
          </a:prstGeom>
        </p:spPr>
      </p:pic>
      <p:pic>
        <p:nvPicPr>
          <p:cNvPr id="9" name="Graphic 8" descr="Tally with solid fill">
            <a:extLst>
              <a:ext uri="{FF2B5EF4-FFF2-40B4-BE49-F238E27FC236}">
                <a16:creationId xmlns:a16="http://schemas.microsoft.com/office/drawing/2014/main" id="{6390FE99-9B4F-3514-B688-47701828E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3548" y="5727457"/>
            <a:ext cx="914400" cy="914400"/>
          </a:xfrm>
          <a:prstGeom prst="rect">
            <a:avLst/>
          </a:prstGeom>
        </p:spPr>
      </p:pic>
      <p:pic>
        <p:nvPicPr>
          <p:cNvPr id="13" name="Graphic 12" descr="Rating 3 Star with solid fill">
            <a:extLst>
              <a:ext uri="{FF2B5EF4-FFF2-40B4-BE49-F238E27FC236}">
                <a16:creationId xmlns:a16="http://schemas.microsoft.com/office/drawing/2014/main" id="{72C80C65-8A0E-F142-15BD-0B6A42F1D0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8490" y="5727457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E4914-5833-9F6E-0B05-59E63E70DC1B}"/>
              </a:ext>
            </a:extLst>
          </p:cNvPr>
          <p:cNvSpPr txBox="1"/>
          <p:nvPr/>
        </p:nvSpPr>
        <p:spPr>
          <a:xfrm>
            <a:off x="9402773" y="6443758"/>
            <a:ext cx="159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Citation counts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83E3D-59E4-03F6-1C65-C86C33C826BB}"/>
              </a:ext>
            </a:extLst>
          </p:cNvPr>
          <p:cNvSpPr txBox="1"/>
          <p:nvPr/>
        </p:nvSpPr>
        <p:spPr>
          <a:xfrm>
            <a:off x="4636471" y="649451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CB3BF-1F28-E20D-5723-7E443E0778E0}"/>
              </a:ext>
            </a:extLst>
          </p:cNvPr>
          <p:cNvSpPr txBox="1"/>
          <p:nvPr/>
        </p:nvSpPr>
        <p:spPr>
          <a:xfrm>
            <a:off x="7096810" y="6272525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Article quality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75B5C-BECD-ADC5-25F0-51CD4D868163}"/>
              </a:ext>
            </a:extLst>
          </p:cNvPr>
          <p:cNvSpPr txBox="1"/>
          <p:nvPr/>
        </p:nvSpPr>
        <p:spPr>
          <a:xfrm>
            <a:off x="1503190" y="6457191"/>
            <a:ext cx="197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authors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6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AC8F-0657-FD18-4CA3-1D8844A6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Expert review for the UK Research Excellence Framework (REF) 2021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CBB10-E067-8643-4A0C-69FFCC4E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94" y="1825624"/>
            <a:ext cx="10962751" cy="4803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1120 expert reviewers scored 185,594 research outputs (mainly journal articles) from 76,132 staff in 157 UK Higher Education Institutions (HEIs).</a:t>
            </a:r>
          </a:p>
          <a:p>
            <a:r>
              <a:rPr lang="en-US" dirty="0"/>
              <a:t>Organized into 34 field-based Units of Assessment (UoAs) to assess the work over a year.</a:t>
            </a:r>
          </a:p>
          <a:p>
            <a:r>
              <a:rPr lang="en-US" dirty="0"/>
              <a:t>4-point scale: 4*=world leading; 3*=internationally excellent; 2*=recognized internationally; 1*=recognized nationally.</a:t>
            </a:r>
          </a:p>
          <a:p>
            <a:r>
              <a:rPr lang="en-US" dirty="0"/>
              <a:t>Grades reflect originality, significance, and rigor, with detailed guidelines from each of four overseeing Main Panels.</a:t>
            </a:r>
          </a:p>
          <a:p>
            <a:r>
              <a:rPr lang="en-US" dirty="0"/>
              <a:t>2 experts per output; norm referencing within UoAs and overall.</a:t>
            </a:r>
          </a:p>
          <a:p>
            <a:r>
              <a:rPr lang="en-US" dirty="0"/>
              <a:t>Accuracy of REF scoring unknown but probably at least 54% and varying considerably between UoAs – above 85% in health sciences???</a:t>
            </a:r>
          </a:p>
        </p:txBody>
      </p:sp>
    </p:spTree>
    <p:extLst>
      <p:ext uri="{BB962C8B-B14F-4D97-AF65-F5344CB8AC3E}">
        <p14:creationId xmlns:p14="http://schemas.microsoft.com/office/powerpoint/2010/main" val="30796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069E-2ECE-8CB8-967A-D6495007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REF2021 Units of Assessment: Examples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8AEC-0614-E365-A73D-9DDDCCC0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577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UoA</a:t>
            </a:r>
            <a:r>
              <a:rPr lang="en-GB" sz="3600" dirty="0">
                <a:solidFill>
                  <a:srgbClr val="000000"/>
                </a:solidFill>
                <a:latin typeface="Open Sans" panose="020B0606030504020204" pitchFamily="34" charset="0"/>
              </a:rPr>
              <a:t> 11: 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Computer Science and Informatics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[</a:t>
            </a:r>
            <a:r>
              <a:rPr lang="en-US" sz="36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includes some metrics applications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</a:t>
            </a:r>
            <a:endParaRPr lang="en-GB" sz="3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UoA</a:t>
            </a:r>
            <a:r>
              <a:rPr lang="en-GB" sz="3600" dirty="0">
                <a:solidFill>
                  <a:srgbClr val="000000"/>
                </a:solidFill>
                <a:latin typeface="Open Sans" panose="020B0606030504020204" pitchFamily="34" charset="0"/>
              </a:rPr>
              <a:t> 17: Business and Management Studies [</a:t>
            </a:r>
            <a:r>
              <a:rPr lang="en-GB" sz="3600" dirty="0">
                <a:solidFill>
                  <a:schemeClr val="accent1"/>
                </a:solidFill>
                <a:latin typeface="Open Sans" panose="020B0606030504020204" pitchFamily="34" charset="0"/>
              </a:rPr>
              <a:t>includes some research policy and metrics</a:t>
            </a:r>
            <a:r>
              <a:rPr lang="en-GB" sz="3600" dirty="0">
                <a:solidFill>
                  <a:srgbClr val="000000"/>
                </a:solidFill>
                <a:latin typeface="Open Sans" panose="020B0606030504020204" pitchFamily="34" charset="0"/>
              </a:rPr>
              <a:t>]</a:t>
            </a:r>
          </a:p>
          <a:p>
            <a:r>
              <a:rPr lang="en-GB" sz="3600" dirty="0" err="1">
                <a:solidFill>
                  <a:srgbClr val="000000"/>
                </a:solidFill>
                <a:latin typeface="Open Sans" panose="020B0606030504020204" pitchFamily="34" charset="0"/>
              </a:rPr>
              <a:t>UoA</a:t>
            </a:r>
            <a:r>
              <a:rPr lang="en-GB" sz="3600" dirty="0">
                <a:solidFill>
                  <a:srgbClr val="000000"/>
                </a:solidFill>
                <a:latin typeface="Open Sans" panose="020B0606030504020204" pitchFamily="34" charset="0"/>
              </a:rPr>
              <a:t> 34: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Communication, Cultural and Media Studies, Library and Information Management [</a:t>
            </a:r>
            <a:r>
              <a:rPr lang="en-US" sz="36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home </a:t>
            </a:r>
            <a:r>
              <a:rPr lang="en-US" sz="3600" dirty="0">
                <a:solidFill>
                  <a:schemeClr val="accent1"/>
                </a:solidFill>
                <a:latin typeface="Open Sans" panose="020B0606030504020204" pitchFamily="34" charset="0"/>
              </a:rPr>
              <a:t>of </a:t>
            </a:r>
            <a:r>
              <a:rPr lang="en-US" sz="36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metrics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7033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AC8F-0657-FD18-4CA3-1D8844A6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65315"/>
          </a:xfrm>
        </p:spPr>
        <p:txBody>
          <a:bodyPr/>
          <a:lstStyle/>
          <a:p>
            <a:r>
              <a:rPr lang="en-US" dirty="0"/>
              <a:t>Scopus data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CBB10-E067-8643-4A0C-69FFCC4E9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094" y="993916"/>
                <a:ext cx="10962751" cy="563548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Citation counts and metadata for all Scopus articles published 2014-20 were downloaded in January-February 2021.</a:t>
                </a:r>
              </a:p>
              <a:p>
                <a:r>
                  <a:rPr lang="en-US" dirty="0"/>
                  <a:t>REF2021 articles matched against Scopus records by DOI (</a:t>
                </a:r>
                <a:r>
                  <a:rPr lang="en-US" i="1" dirty="0"/>
                  <a:t>n</a:t>
                </a:r>
                <a:r>
                  <a:rPr lang="en-US" dirty="0"/>
                  <a:t> = 133,218)</a:t>
                </a:r>
              </a:p>
              <a:p>
                <a:r>
                  <a:rPr lang="en-US" dirty="0"/>
                  <a:t>REF articles without a DOI in Scopus were matched instead by title, with a manual check to accept or reject all potential matches (</a:t>
                </a:r>
                <a:r>
                  <a:rPr lang="en-US" i="1" dirty="0"/>
                  <a:t>n</a:t>
                </a:r>
                <a:r>
                  <a:rPr lang="en-US" dirty="0"/>
                  <a:t> = 997).</a:t>
                </a:r>
              </a:p>
              <a:p>
                <a:r>
                  <a:rPr lang="en-US" dirty="0"/>
                  <a:t>Scopus uses its All Science Journal Classifications (ASJC) scheme with 326 non-empty narrow fields grouped into 27 broad fields.</a:t>
                </a:r>
              </a:p>
              <a:p>
                <a:r>
                  <a:rPr lang="en-US" dirty="0"/>
                  <a:t>We field and year normalized the citation counts with the Normalized Log-transformed Citation Score (NLCS) as follows:</a:t>
                </a:r>
              </a:p>
              <a:p>
                <a:r>
                  <a:rPr lang="en-US" dirty="0"/>
                  <a:t>Log transform all citation counts with ln(1 + </a:t>
                </a:r>
                <a:r>
                  <a:rPr lang="en-US" i="1" dirty="0"/>
                  <a:t>x</a:t>
                </a:r>
                <a:r>
                  <a:rPr lang="en-US" dirty="0"/>
                  <a:t>) to reduce skewing.</a:t>
                </a:r>
              </a:p>
              <a:p>
                <a:r>
                  <a:rPr lang="en-US" dirty="0"/>
                  <a:t>Calculate the average log-transformed citation count for every Scopus narrow field and year (326 fields × 7 years), for all standard journal articles, not just the REF2021 articles.</a:t>
                </a:r>
              </a:p>
              <a:p>
                <a:r>
                  <a:rPr lang="en-US" dirty="0"/>
                  <a:t>The NLCS for each article as its log-transformed citation count ln(1 + </a:t>
                </a:r>
                <a:r>
                  <a:rPr lang="en-US" i="1" dirty="0"/>
                  <a:t>x</a:t>
                </a:r>
                <a:r>
                  <a:rPr lang="en-US" dirty="0"/>
                  <a:t>) divided by the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⁡(1+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 for its field and year:</a:t>
                </a: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⁡(1+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Articles in multiple fields were divided by the average of the field averages.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CBB10-E067-8643-4A0C-69FFCC4E9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094" y="993916"/>
                <a:ext cx="10962751" cy="5635483"/>
              </a:xfrm>
              <a:blipFill>
                <a:blip r:embed="rId2"/>
                <a:stretch>
                  <a:fillRect l="-723" t="-2489" r="-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E1E2-CD1E-5835-0291-F61A9515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5C45-36D1-3EFE-EA45-596F0A34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4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According to Scopus, funding is almost universal in the health and physical sciences and engineering but uncommon in the arts and humanities for REF2021 journal articles.</a:t>
            </a:r>
            <a:endParaRPr lang="en-GB" sz="3600" dirty="0"/>
          </a:p>
        </p:txBody>
      </p:sp>
      <p:pic>
        <p:nvPicPr>
          <p:cNvPr id="2050" name="Picture 2" descr="The percentage of U.K. REF2021 journal articles with a declared source of funding in Scopus.">
            <a:extLst>
              <a:ext uri="{FF2B5EF4-FFF2-40B4-BE49-F238E27FC236}">
                <a16:creationId xmlns:a16="http://schemas.microsoft.com/office/drawing/2014/main" id="{38677CBB-2F27-7D03-1578-10659905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74" y="-876224"/>
            <a:ext cx="5084536" cy="77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1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85DE-CB06-6992-7FA8-519626D2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" y="95459"/>
            <a:ext cx="4125686" cy="1325563"/>
          </a:xfrm>
        </p:spPr>
        <p:txBody>
          <a:bodyPr/>
          <a:lstStyle/>
          <a:p>
            <a:r>
              <a:rPr lang="en-US" dirty="0"/>
              <a:t>Funding data accuracy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EB30-7278-9E86-0946-EF37AB0E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421022"/>
            <a:ext cx="4752871" cy="5215913"/>
          </a:xfrm>
        </p:spPr>
        <p:txBody>
          <a:bodyPr>
            <a:normAutofit/>
          </a:bodyPr>
          <a:lstStyle/>
          <a:p>
            <a:r>
              <a:rPr lang="en-US" dirty="0"/>
              <a:t>Funding information in Scopus was incomplete and sometimes wrong.</a:t>
            </a:r>
          </a:p>
          <a:p>
            <a:r>
              <a:rPr lang="en-US" dirty="0"/>
              <a:t>In some fields, most articles recorded as “unfunded” in Scopus had external funding.</a:t>
            </a:r>
          </a:p>
          <a:p>
            <a:r>
              <a:rPr lang="en-US" dirty="0"/>
              <a:t>The errors reduce the statistical power of the research but do not invalidate it unless they are systematic.</a:t>
            </a:r>
          </a:p>
          <a:p>
            <a:r>
              <a:rPr lang="en-US" dirty="0"/>
              <a:t>We focused on externally funded research.</a:t>
            </a:r>
            <a:endParaRPr lang="en-GB" dirty="0"/>
          </a:p>
        </p:txBody>
      </p:sp>
      <p:pic>
        <p:nvPicPr>
          <p:cNvPr id="1026" name="Picture 2" descr="The results of manual checks of random samples of REF2021 articles recorded by Scopus as funded (listing a university or funder) or unfunded for six UoAs.">
            <a:extLst>
              <a:ext uri="{FF2B5EF4-FFF2-40B4-BE49-F238E27FC236}">
                <a16:creationId xmlns:a16="http://schemas.microsoft.com/office/drawing/2014/main" id="{750D7486-741F-86BC-8287-20363CC8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47" y="40193"/>
            <a:ext cx="7019319" cy="67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6978-E467-C62A-330F-1B2E645F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81" y="174206"/>
            <a:ext cx="6361386" cy="170986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 Is </a:t>
            </a:r>
            <a:r>
              <a:rPr lang="en-US" b="1" dirty="0"/>
              <a:t>article citation impact </a:t>
            </a:r>
            <a:r>
              <a:rPr lang="en-US" dirty="0"/>
              <a:t>a good quality indicator?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5A589-2044-1B2C-06C4-931A8644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30" y="2476919"/>
            <a:ext cx="6085490" cy="414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varies greatly between fields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Spearman correlations weak to moderately strong between field and year normalised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citation counts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(Normalised Log-Transformed Citation Scores: NLCS) and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REF2021 scores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2014-18 journal articles. Error bars indicate 95% confidence intervals.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relationship is positive (but slight) even in the arts and humanities.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64F83-C037-CDB9-BAAD-68A934DA8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51" y="-866631"/>
            <a:ext cx="5861943" cy="772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Tally with solid fill">
            <a:extLst>
              <a:ext uri="{FF2B5EF4-FFF2-40B4-BE49-F238E27FC236}">
                <a16:creationId xmlns:a16="http://schemas.microsoft.com/office/drawing/2014/main" id="{D9F827F2-C934-0D4C-E776-64272C59B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3793" y="1369910"/>
            <a:ext cx="914400" cy="914400"/>
          </a:xfrm>
          <a:prstGeom prst="rect">
            <a:avLst/>
          </a:prstGeom>
        </p:spPr>
      </p:pic>
      <p:pic>
        <p:nvPicPr>
          <p:cNvPr id="6" name="Graphic 5" descr="Rating 3 Star with solid fill">
            <a:extLst>
              <a:ext uri="{FF2B5EF4-FFF2-40B4-BE49-F238E27FC236}">
                <a16:creationId xmlns:a16="http://schemas.microsoft.com/office/drawing/2014/main" id="{0866EB1A-F9AB-2932-1F37-2CC23CED4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0366" y="1326382"/>
            <a:ext cx="914400" cy="914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A2F1FB-7BDD-DE16-F517-AD8266C164DA}"/>
              </a:ext>
            </a:extLst>
          </p:cNvPr>
          <p:cNvCxnSpPr>
            <a:cxnSpLocks/>
          </p:cNvCxnSpPr>
          <p:nvPr/>
        </p:nvCxnSpPr>
        <p:spPr>
          <a:xfrm>
            <a:off x="3778181" y="1827110"/>
            <a:ext cx="90561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1DFE4-B792-7D93-E7E8-5DCCC7B7E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-74160"/>
            <a:ext cx="6183086" cy="6944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206258-70F9-FF4E-85D7-1EFFF91BA8F3}"/>
              </a:ext>
            </a:extLst>
          </p:cNvPr>
          <p:cNvSpPr txBox="1">
            <a:spLocks/>
          </p:cNvSpPr>
          <p:nvPr/>
        </p:nvSpPr>
        <p:spPr>
          <a:xfrm>
            <a:off x="380999" y="365124"/>
            <a:ext cx="5351585" cy="603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</a:t>
            </a:r>
            <a:r>
              <a:rPr lang="en-GB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1a: Spearman correlations between REF quality score and number of authors, as recorded in Scopus, for REF2021 articles published 2014-20 by </a:t>
            </a:r>
            <a:r>
              <a:rPr lang="en-GB" sz="32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Scopus broad field</a:t>
            </a:r>
            <a:r>
              <a:rPr lang="en-GB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GB" sz="3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More coauthors usually means higher quality.</a:t>
            </a:r>
          </a:p>
          <a:p>
            <a:pPr marL="0" indent="0">
              <a:buNone/>
            </a:pPr>
            <a:r>
              <a:rPr lang="en-GB" sz="3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Except decision sciences, maths.</a:t>
            </a:r>
          </a:p>
          <a:p>
            <a:pPr marL="0" indent="0">
              <a:buNone/>
            </a:pPr>
            <a:r>
              <a:rPr lang="en-GB" sz="3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Strongest in health, weakest in social sciences, A&amp;H.</a:t>
            </a:r>
          </a:p>
          <a:p>
            <a:pPr marL="0" indent="0">
              <a:buNone/>
            </a:pPr>
            <a:endParaRPr lang="en-GB" sz="4400" b="1" dirty="0"/>
          </a:p>
        </p:txBody>
      </p:sp>
      <p:pic>
        <p:nvPicPr>
          <p:cNvPr id="2" name="Graphic 1" descr="Group with solid fill">
            <a:extLst>
              <a:ext uri="{FF2B5EF4-FFF2-40B4-BE49-F238E27FC236}">
                <a16:creationId xmlns:a16="http://schemas.microsoft.com/office/drawing/2014/main" id="{22BE7881-95F6-4FE1-94B8-6986920B7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6126" y="5803744"/>
            <a:ext cx="914400" cy="914400"/>
          </a:xfrm>
          <a:prstGeom prst="rect">
            <a:avLst/>
          </a:prstGeom>
        </p:spPr>
      </p:pic>
      <p:pic>
        <p:nvPicPr>
          <p:cNvPr id="3" name="Graphic 2" descr="Rating 3 Star with solid fill">
            <a:extLst>
              <a:ext uri="{FF2B5EF4-FFF2-40B4-BE49-F238E27FC236}">
                <a16:creationId xmlns:a16="http://schemas.microsoft.com/office/drawing/2014/main" id="{82D44AAB-41B2-6A1A-4C46-66050336C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7250" y="5803744"/>
            <a:ext cx="914400" cy="914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902EBE-296A-0439-4F86-DD92DE779249}"/>
              </a:ext>
            </a:extLst>
          </p:cNvPr>
          <p:cNvCxnSpPr>
            <a:cxnSpLocks/>
          </p:cNvCxnSpPr>
          <p:nvPr/>
        </p:nvCxnSpPr>
        <p:spPr>
          <a:xfrm>
            <a:off x="2691705" y="6270156"/>
            <a:ext cx="905612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43F498-075E-F28C-3424-3BA04C5E6780}"/>
              </a:ext>
            </a:extLst>
          </p:cNvPr>
          <p:cNvSpPr txBox="1"/>
          <p:nvPr/>
        </p:nvSpPr>
        <p:spPr>
          <a:xfrm>
            <a:off x="9988062" y="432079"/>
            <a:ext cx="192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Authors vs. 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35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1860</Words>
  <Application>Microsoft Office PowerPoint</Application>
  <PresentationFormat>Widescreen</PresentationFormat>
  <Paragraphs>111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Open Sans</vt:lpstr>
      <vt:lpstr>Raleway</vt:lpstr>
      <vt:lpstr>Segoe UI</vt:lpstr>
      <vt:lpstr>Times New Roman</vt:lpstr>
      <vt:lpstr>Office Theme</vt:lpstr>
      <vt:lpstr>Team science: increased quality, increased funding, or just increased citation impact?</vt:lpstr>
      <vt:lpstr>Overview</vt:lpstr>
      <vt:lpstr>Context: Expert review for the UK Research Excellence Framework (REF) 2021</vt:lpstr>
      <vt:lpstr>UK REF2021 Units of Assessment: Examples</vt:lpstr>
      <vt:lpstr>Scopus data</vt:lpstr>
      <vt:lpstr>Funding data</vt:lpstr>
      <vt:lpstr>Funding data accuracy</vt:lpstr>
      <vt:lpstr>Background: Is article citation impact a good quality indicator?</vt:lpstr>
      <vt:lpstr>PowerPoint Presentation</vt:lpstr>
      <vt:lpstr>PowerPoint Presentation</vt:lpstr>
      <vt:lpstr>PowerPoint Presentation</vt:lpstr>
      <vt:lpstr>Why are co-authored academic articles more cited: Higher quality or larger audience?</vt:lpstr>
      <vt:lpstr>Part 2: The role of funding</vt:lpstr>
      <vt:lpstr>Funding analysis method: ordinal regression</vt:lpstr>
      <vt:lpstr>Is funded research higher quality in all fields? </vt:lpstr>
      <vt:lpstr>Aside 1</vt:lpstr>
      <vt:lpstr>Aside 2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Responsible use of Technology in Research Assessment:  Preliminary AI Prediction Findings 25/3/22</dc:title>
  <dc:creator>Mike Thelwall</dc:creator>
  <cp:lastModifiedBy>Michael Thelwall</cp:lastModifiedBy>
  <cp:revision>267</cp:revision>
  <dcterms:created xsi:type="dcterms:W3CDTF">2022-03-23T09:16:32Z</dcterms:created>
  <dcterms:modified xsi:type="dcterms:W3CDTF">2023-10-22T18:44:11Z</dcterms:modified>
</cp:coreProperties>
</file>