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2" r:id="rId6"/>
    <p:sldId id="261" r:id="rId7"/>
    <p:sldId id="277" r:id="rId8"/>
    <p:sldId id="278" r:id="rId9"/>
    <p:sldId id="263" r:id="rId10"/>
    <p:sldId id="264" r:id="rId11"/>
    <p:sldId id="265" r:id="rId12"/>
    <p:sldId id="28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80" r:id="rId24"/>
    <p:sldId id="281" r:id="rId25"/>
    <p:sldId id="302" r:id="rId26"/>
    <p:sldId id="303" r:id="rId27"/>
    <p:sldId id="282" r:id="rId28"/>
    <p:sldId id="279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ownCloud\PRESENTAZIONI\B2GM\34-B2GM\Test-DT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ownCloud\PRESENTAZIONI\B2GM\34-B2GM\Test-DT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Parallel processes of 16 streams each vs Gb/s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Foglio2!$E$2:$E$21</c:f>
              <c:strCach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9">
                  <c:v>10</c:v>
                </c:pt>
                <c:pt idx="19">
                  <c:v>20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Foglio2!$E$2:$E$21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9">
                  <c:v>10</c:v>
                </c:pt>
                <c:pt idx="19">
                  <c:v>20</c:v>
                </c:pt>
              </c:numCache>
            </c:numRef>
          </c:cat>
          <c:val>
            <c:numRef>
              <c:f>Foglio2!$F$2:$F$21</c:f>
              <c:numCache>
                <c:formatCode>General</c:formatCode>
                <c:ptCount val="20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9">
                  <c:v>20</c:v>
                </c:pt>
                <c:pt idx="19">
                  <c:v>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13402032"/>
        <c:axId val="-864670432"/>
      </c:lineChart>
      <c:catAx>
        <c:axId val="-1213402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# of process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64670432"/>
        <c:crosses val="autoZero"/>
        <c:auto val="1"/>
        <c:lblAlgn val="ctr"/>
        <c:lblOffset val="100"/>
        <c:noMultiLvlLbl val="0"/>
      </c:catAx>
      <c:valAx>
        <c:axId val="-86467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1"/>
                  <a:t>Gb/s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1340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76200"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Parallel Streams vs Gb/s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xVal>
            <c:numRef>
              <c:f>Foglio2!$B$2:$B$9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Foglio2!$C$2:$C$9</c:f>
              <c:numCache>
                <c:formatCode>General</c:formatCode>
                <c:ptCount val="8"/>
                <c:pt idx="0">
                  <c:v>0.125</c:v>
                </c:pt>
                <c:pt idx="1">
                  <c:v>0.25</c:v>
                </c:pt>
                <c:pt idx="2">
                  <c:v>0.5</c:v>
                </c:pt>
                <c:pt idx="3">
                  <c:v>1</c:v>
                </c:pt>
                <c:pt idx="4">
                  <c:v>2</c:v>
                </c:pt>
                <c:pt idx="5">
                  <c:v>4.2</c:v>
                </c:pt>
                <c:pt idx="6">
                  <c:v>8.3000000000000007</c:v>
                </c:pt>
                <c:pt idx="7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24084208"/>
        <c:axId val="-724082576"/>
      </c:scatterChart>
      <c:valAx>
        <c:axId val="-724084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# of streams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4082576"/>
        <c:crosses val="autoZero"/>
        <c:crossBetween val="midCat"/>
      </c:valAx>
      <c:valAx>
        <c:axId val="-72408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Gb/s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408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8203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81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f9ca705c1_0_6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6f9ca705c1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623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583024db4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6583024db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768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83024db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583024db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842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f9ca705c1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6f9ca705c1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910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f9ca705c1_0_5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f9ca705c1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840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f9ca705c1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6f9ca705c1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813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583024db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583024db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35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583024db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583024db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912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583024db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583024db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108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f9ca70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f9ca70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2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f9ca705c1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6f9ca705c1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3457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72d5bb0b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72d5bb0bc_0_5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222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72d5bb0bc_0_10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572d5bb0b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783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72d5bb0bc_0_14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572d5bb0b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6659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72d5bb0bc_0_20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572d5bb0bc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366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72d5bb0b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72d5bb0bc_0_20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314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72d5bb0bc_0_21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572d5bb0bc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971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72d5bb0bc_0_2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572d5bb0b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635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9f199a16b_3_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59f199a16b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741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3c825fa0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3c825fa0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912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3c825fa0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3c825fa0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81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f9ca705c1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6f9ca705c1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088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3c825fa0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3c825fa0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796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3c825fa0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3c825fa0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056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3c825fa0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3c825fa0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713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3c825fa0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3c825fa0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560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3c825fa06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3c825fa06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387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3c825fa0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3c825fa0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26582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3c825fa06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3c825fa06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38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f9ca705c1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f9ca705c1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31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f9ca705c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6f9ca705c1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49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f9ca705c1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f9ca705c1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63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f9ca705c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6f9ca705c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79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f9ca705c1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6f9ca705c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08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f9ca705c1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6f9ca705c1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06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4" name="Rettangolo 3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AND_BOD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457200" y="-2053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7" name="Rettangolo 6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AND_BODY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2FC703E-E045-47FA-9DCF-2EFDC00ABDF5}" type="datetime1">
              <a:rPr lang="it-IT" smtClean="0"/>
              <a:pPr/>
              <a:t>07/11/2019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510BE-7807-4C15-91C1-85836FD85ABF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62" y="789552"/>
            <a:ext cx="9154151" cy="32195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742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152400" y="50961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304800" y="52485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0" y="4943789"/>
            <a:ext cx="9144000" cy="169469"/>
          </a:xfrm>
          <a:prstGeom prst="rect">
            <a:avLst/>
          </a:prstGeom>
          <a:solidFill>
            <a:srgbClr val="0000FE"/>
          </a:solidFill>
          <a:ln>
            <a:solidFill>
              <a:srgbClr val="00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CHEP</a:t>
            </a:r>
            <a:r>
              <a:rPr lang="en-US" sz="1100" baseline="0" dirty="0" smtClean="0"/>
              <a:t> 2019 – S. </a:t>
            </a:r>
            <a:r>
              <a:rPr lang="en-US" sz="1100" baseline="0" dirty="0" err="1" smtClean="0"/>
              <a:t>Pardi</a:t>
            </a:r>
            <a:endParaRPr lang="en-US" sz="11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kds.kek.jp/indico/event/25343/session/3/material/1/0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kds.kek.jp/indico/event/25343/session/3/material/1/0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eant.org/News_and_Events/Pages/100Gbps-ring-connection-around-the-globe-supercharges.aspx" TargetMode="External"/><Relationship Id="rId5" Type="http://schemas.openxmlformats.org/officeDocument/2006/relationships/hyperlink" Target="https://meetings.internet2.edu/media/medialibrary/2019/03/07/20190307-nakamura-SINET.pdf" TargetMode="External"/><Relationship Id="rId4" Type="http://schemas.openxmlformats.org/officeDocument/2006/relationships/hyperlink" Target="https://www.nii.ac.jp/news/release/2019/030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in Belle II</a:t>
            </a:r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Silvio </a:t>
            </a:r>
            <a:r>
              <a:rPr lang="e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Pardi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behalf of Belle II Computing Group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CHEP19 – Adelaide Australia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07/11/2019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 descr="https://lh3.googleusercontent.com/dehwBXEQ5GrE3TxAgeG0kynMbZoaMLXcNP_umKCJHLO6Jliw04w_nil3LkGpb_LmZeM5ghAEP1hM3mULPtjofA427ITuQWlamP6_xNd2EXTpdM9L3xAO25vcfucSHXvsMON-szylM5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63" y="690837"/>
            <a:ext cx="4849193" cy="208168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5798399" y="690825"/>
            <a:ext cx="3075300" cy="3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DTN service run on a server optimized to send and receive data at 100Gbps without system bootleneck.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equipped with an array NVME SSD 8 lane PCI-e 3.0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multiple 100G NIC.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connected directly on the network without firewall.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 installed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•Fast Data Transfer Service (FDT)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•GridFTP			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•Udpmon			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•Iperf (v2.0.8)		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•Iperf3 (v3.1.2)</a:t>
            </a:r>
            <a:endParaRPr sz="1200" dirty="0"/>
          </a:p>
        </p:txBody>
      </p:sp>
      <p:sp>
        <p:nvSpPr>
          <p:cNvPr id="136" name="Google Shape;136;p24"/>
          <p:cNvSpPr txBox="1"/>
          <p:nvPr/>
        </p:nvSpPr>
        <p:spPr>
          <a:xfrm>
            <a:off x="736976" y="-20538"/>
            <a:ext cx="87762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Data Challenge 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 vs EU </a:t>
            </a:r>
            <a:r>
              <a:rPr lang="en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DTN by GEANT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0049" y="2796204"/>
            <a:ext cx="5427600" cy="23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/>
        </p:nvSpPr>
        <p:spPr>
          <a:xfrm>
            <a:off x="2260549" y="2969560"/>
            <a:ext cx="11367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161ms RTT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4"/>
          <p:cNvSpPr/>
          <p:nvPr/>
        </p:nvSpPr>
        <p:spPr>
          <a:xfrm>
            <a:off x="114476" y="3886029"/>
            <a:ext cx="622500" cy="471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DTN</a:t>
            </a:r>
            <a:endParaRPr sz="1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100Gbsp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4"/>
          <p:cNvSpPr/>
          <p:nvPr/>
        </p:nvSpPr>
        <p:spPr>
          <a:xfrm>
            <a:off x="4701999" y="4468775"/>
            <a:ext cx="955500" cy="471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kek-storm01</a:t>
            </a:r>
            <a:endParaRPr sz="1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4x10Gbsp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2108903" y="2735726"/>
            <a:ext cx="14400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Gbps Link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685806" y="-2053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 b="1" dirty="0">
                <a:solidFill>
                  <a:srgbClr val="000000"/>
                </a:solidFill>
              </a:rPr>
              <a:t>Iperf3 tests done in September KEK vs DTN</a:t>
            </a:r>
            <a:endParaRPr sz="3000" b="1" dirty="0">
              <a:solidFill>
                <a:srgbClr val="000000"/>
              </a:solidFill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628650" y="1089212"/>
            <a:ext cx="7886700" cy="3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Mostly used the DTN server in London (100Gbps)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Server accessible via LHCONE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DTN worked as server running 20 iperf3 instances on port 5001-5020.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Client on kek2-storm01 and  kek2-storm02 (4x10Gbps)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	- </a:t>
            </a:r>
            <a:r>
              <a:rPr lang="en" sz="1900" dirty="0" smtClean="0"/>
              <a:t>Single process from 1 to 128 streams</a:t>
            </a:r>
            <a:endParaRPr dirty="0" smtClean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 smtClean="0"/>
              <a:t>	- Multiple processes with 16 and 32 streams</a:t>
            </a:r>
            <a:endParaRPr dirty="0" smtClean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 dirty="0"/>
              <a:t>Thank you to Go-san and Suzuki-san for perform the tests.</a:t>
            </a:r>
            <a:endParaRPr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Analysis of iperf3 performance from kek2-kek2-storm01 vs London DTN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With a number of streams fixed at 16. Increasing the number of processes bandwidth peak linearly increases up to 37Gbs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/>
          </p:nvPr>
        </p:nvGraphicFramePr>
        <p:xfrm>
          <a:off x="2335193" y="2239701"/>
          <a:ext cx="4583574" cy="278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06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145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0" y="721156"/>
            <a:ext cx="4108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200" b="1">
                <a:solidFill>
                  <a:srgbClr val="000000"/>
                </a:solidFill>
              </a:rPr>
              <a:t>10 processes x 32 streams</a:t>
            </a:r>
            <a:br>
              <a:rPr lang="en" sz="2200" b="1">
                <a:solidFill>
                  <a:srgbClr val="000000"/>
                </a:solidFill>
              </a:rPr>
            </a:br>
            <a:r>
              <a:rPr lang="en" sz="2200" b="1">
                <a:solidFill>
                  <a:srgbClr val="000000"/>
                </a:solidFill>
              </a:rPr>
              <a:t>Max 37Gbps – </a:t>
            </a:r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32Gbps</a:t>
            </a:r>
            <a:endParaRPr sz="2200" b="1">
              <a:solidFill>
                <a:srgbClr val="000000"/>
              </a:solidFill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4693092" y="656048"/>
            <a:ext cx="4108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processes x </a:t>
            </a:r>
            <a:r>
              <a:rPr lang="en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streams</a:t>
            </a:r>
            <a:endParaRPr sz="11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to 37Gbps – Average 32Gbps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550521" y="-16888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 -&gt; DTN</a:t>
            </a:r>
            <a:endParaRPr sz="3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4024032" y="2006974"/>
            <a:ext cx="373200" cy="2783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8614963" y="2006974"/>
            <a:ext cx="373200" cy="27834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145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664034" y="-2053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 b="1" dirty="0">
                <a:solidFill>
                  <a:srgbClr val="000000"/>
                </a:solidFill>
              </a:rPr>
              <a:t>Network Monitoring</a:t>
            </a:r>
            <a:endParaRPr sz="3000" b="1" dirty="0">
              <a:solidFill>
                <a:srgbClr val="000000"/>
              </a:solidFill>
            </a:endParaRPr>
          </a:p>
        </p:txBody>
      </p:sp>
      <p:sp>
        <p:nvSpPr>
          <p:cNvPr id="164" name="Google Shape;164;p27"/>
          <p:cNvSpPr txBox="1">
            <a:spLocks noGrp="1"/>
          </p:cNvSpPr>
          <p:nvPr>
            <p:ph type="body" idx="1"/>
          </p:nvPr>
        </p:nvSpPr>
        <p:spPr>
          <a:xfrm>
            <a:off x="628650" y="1089212"/>
            <a:ext cx="7886700" cy="3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Tools provided by Data Centers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Graphs provided by Network Operators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Perfsonar Mesh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FTS Monitoring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Internal Tools integrated in DIRAC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1900"/>
              <a:t> </a:t>
            </a:r>
            <a:endParaRPr sz="190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457200" y="-20538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</a:rPr>
              <a:t>Network Monitoring KEK (LHCONE)</a:t>
            </a:r>
            <a:endParaRPr b="1" dirty="0">
              <a:solidFill>
                <a:srgbClr val="000000"/>
              </a:solidFill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56601"/>
            <a:ext cx="9143999" cy="21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36850"/>
            <a:ext cx="9144001" cy="20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713013" y="-10886"/>
            <a:ext cx="7875815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 dirty="0">
                <a:solidFill>
                  <a:schemeClr val="tx1"/>
                </a:solidFill>
              </a:rPr>
              <a:t>BNL vs SINET – Last 2 months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79" y="664115"/>
            <a:ext cx="8779800" cy="36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2220875" y="4096566"/>
            <a:ext cx="4214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SINET - BNL TRAFFIC</a:t>
            </a:r>
            <a:endParaRPr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588308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LHCONE-SINET Peering</a:t>
            </a:r>
            <a:endParaRPr/>
          </a:p>
        </p:txBody>
      </p:sp>
      <p:pic>
        <p:nvPicPr>
          <p:cNvPr id="184" name="Google Shape;184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5200" y="2605425"/>
            <a:ext cx="8712900" cy="25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200" y="78375"/>
            <a:ext cx="87129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457200" y="202662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GEANT-SINET Peering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741300" y="2761962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CANARIE - LHCONE-KEK TRAFFIC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04" y="1477703"/>
            <a:ext cx="3609976" cy="34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/>
          <p:nvPr/>
        </p:nvSpPr>
        <p:spPr>
          <a:xfrm>
            <a:off x="0" y="1116683"/>
            <a:ext cx="470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Belle II RAW Data Centers IPv4 Throughput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/>
          <p:nvPr/>
        </p:nvSpPr>
        <p:spPr>
          <a:xfrm>
            <a:off x="4958443" y="1085904"/>
            <a:ext cx="418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Belle II RAW Data Centers IPv4 Latency 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628561" y="69684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800" b="1" dirty="0"/>
              <a:t>Perfsonar MADDASH of RAW Data Centers</a:t>
            </a:r>
            <a:endParaRPr sz="2800" b="1" dirty="0"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292" y="1445046"/>
            <a:ext cx="3314669" cy="3353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985150" y="0"/>
            <a:ext cx="7886400" cy="9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Conclusion</a:t>
            </a:r>
            <a:endParaRPr b="1" dirty="0"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223450" y="1075261"/>
            <a:ext cx="8648100" cy="326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Belle II </a:t>
            </a:r>
            <a:r>
              <a:rPr lang="en" dirty="0" smtClean="0"/>
              <a:t>experiment has started </a:t>
            </a:r>
            <a:r>
              <a:rPr lang="en" dirty="0"/>
              <a:t>data taking </a:t>
            </a:r>
            <a:r>
              <a:rPr lang="en" dirty="0" smtClean="0"/>
              <a:t>and is </a:t>
            </a:r>
            <a:r>
              <a:rPr lang="en" dirty="0"/>
              <a:t>working to reach the maximum luminosity in the coming years.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International links are improving the connectivity of KEK vs the RAW Data Centers in EU, USA and Canada.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A yearly activity of Network Data Challenge is established.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Network Monitoring is done from different </a:t>
            </a:r>
            <a:r>
              <a:rPr lang="en" dirty="0" smtClean="0"/>
              <a:t>points </a:t>
            </a:r>
            <a:r>
              <a:rPr lang="en" dirty="0"/>
              <a:t>of observation.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1" cy="48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/>
          <p:nvPr/>
        </p:nvSpPr>
        <p:spPr>
          <a:xfrm>
            <a:off x="1826675" y="3709770"/>
            <a:ext cx="2162100" cy="922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26 Countries/regions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~120 Institutions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~1000 Colleagues</a:t>
            </a:r>
            <a:endParaRPr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704406" y="5"/>
            <a:ext cx="8263650" cy="718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/>
              <a:t>Some of the people involved in different aspects of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Network Data Challenge </a:t>
            </a:r>
            <a:r>
              <a:rPr lang="en" sz="2000" b="1" dirty="0" smtClean="0"/>
              <a:t>2018/2019</a:t>
            </a:r>
            <a:endParaRPr b="1" dirty="0"/>
          </a:p>
        </p:txBody>
      </p:sp>
      <p:sp>
        <p:nvSpPr>
          <p:cNvPr id="208" name="Google Shape;208;p33"/>
          <p:cNvSpPr txBox="1">
            <a:spLocks noGrp="1"/>
          </p:cNvSpPr>
          <p:nvPr>
            <p:ph type="subTitle" idx="1"/>
          </p:nvPr>
        </p:nvSpPr>
        <p:spPr>
          <a:xfrm>
            <a:off x="327156" y="1172697"/>
            <a:ext cx="8640900" cy="32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BNL (Hiro Ito)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CNAF (Lucia Morganti, Stefano Zani, Vladimir Sapunenko)</a:t>
            </a:r>
            <a:endParaRPr sz="1400" dirty="0"/>
          </a:p>
          <a:p>
            <a:pPr marL="0" lvl="0" indent="0" algn="l" defTabSz="919163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DESY (Andreas Gellrich)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GARR (Marco Marletta)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GEANT ( Domenico Vicinanza)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IN2P3 (Jerome Bernier, Laurent Caillat, Ghita Rahal, Karim Trabelsi)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KEK (Soh Suzuki, Go Iwai)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KIT (Bruno Hoeft, James Kahn)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RENATER (Laurent Gydé)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SIGNET (Marco Bracko)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UIVc (Marcus Ebert, Robert Taylor, Rolf Seuster)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Perfsonar Team (Shawn McKee, Marian Babik)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Several other people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dirty="0"/>
              <a:t>mailing list </a:t>
            </a:r>
            <a:r>
              <a:rPr lang="en" sz="1400" b="1" dirty="0"/>
              <a:t>belle2-wan-networking@belle2.org  (57 members)  </a:t>
            </a:r>
            <a:r>
              <a:rPr lang="en" sz="1200" b="1" dirty="0"/>
              <a:t>THANK YOU TO ALL THE PARTICIPANTS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BACKUP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Belle II status and next plans</a:t>
            </a:r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• 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Phase-3, 2019 Spring Commissioning (Mar.~Jun)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Recorded integrated luminosity of 6.5 fb -1 was accumulated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 for Next Operation (2019 Oct. ~ 2020 June)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•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: Integrated Lumi. of ~200 fb-1 by the summer 2020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5125" y="1072078"/>
            <a:ext cx="84137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800" dirty="0" err="1"/>
              <a:t>Involved</a:t>
            </a:r>
            <a:r>
              <a:rPr lang="it-IT" sz="1800" dirty="0"/>
              <a:t> </a:t>
            </a:r>
            <a:r>
              <a:rPr lang="it-IT" sz="1800" dirty="0" err="1"/>
              <a:t>sites</a:t>
            </a:r>
            <a:r>
              <a:rPr lang="it-IT" sz="1800" dirty="0"/>
              <a:t> KEK, CNAF, DESY, IN2P3, KIT, NAPOLI, SIGENT</a:t>
            </a:r>
          </a:p>
          <a:p>
            <a:pPr lvl="0"/>
            <a:r>
              <a:rPr lang="it-IT" sz="1800" dirty="0"/>
              <a:t>15 </a:t>
            </a:r>
            <a:r>
              <a:rPr lang="it-IT" sz="1800" dirty="0" err="1"/>
              <a:t>May</a:t>
            </a:r>
            <a:r>
              <a:rPr lang="it-IT" sz="1800" dirty="0"/>
              <a:t> 24TB </a:t>
            </a:r>
            <a:r>
              <a:rPr lang="it-IT" sz="1800" dirty="0" err="1"/>
              <a:t>sent</a:t>
            </a:r>
            <a:r>
              <a:rPr lang="it-IT" sz="1800" dirty="0"/>
              <a:t> in 4h </a:t>
            </a:r>
            <a:r>
              <a:rPr lang="it-IT" sz="1800" dirty="0" err="1"/>
              <a:t>effective</a:t>
            </a:r>
            <a:r>
              <a:rPr lang="it-IT" sz="1800" dirty="0"/>
              <a:t> - from KEK to EU </a:t>
            </a:r>
          </a:p>
          <a:p>
            <a:pPr lvl="0"/>
            <a:r>
              <a:rPr lang="it-IT" sz="1800" dirty="0"/>
              <a:t>17 </a:t>
            </a:r>
            <a:r>
              <a:rPr lang="it-IT" sz="1800" dirty="0" err="1"/>
              <a:t>May</a:t>
            </a:r>
            <a:r>
              <a:rPr lang="it-IT" sz="1800" dirty="0"/>
              <a:t> 16TB </a:t>
            </a:r>
            <a:r>
              <a:rPr lang="it-IT" sz="1800" dirty="0" err="1"/>
              <a:t>sent</a:t>
            </a:r>
            <a:r>
              <a:rPr lang="it-IT" sz="1800" dirty="0"/>
              <a:t> in 3h </a:t>
            </a:r>
            <a:r>
              <a:rPr lang="it-IT" sz="1800" dirty="0" err="1"/>
              <a:t>effective</a:t>
            </a:r>
            <a:r>
              <a:rPr lang="it-IT" sz="1800" dirty="0"/>
              <a:t> - from EU to KEK</a:t>
            </a:r>
          </a:p>
          <a:p>
            <a:pPr lvl="0"/>
            <a:endParaRPr lang="it-IT" sz="1800" dirty="0"/>
          </a:p>
          <a:p>
            <a:pPr lvl="0"/>
            <a:r>
              <a:rPr lang="it-IT" sz="1800" dirty="0"/>
              <a:t>KEK-&gt; EU </a:t>
            </a:r>
            <a:r>
              <a:rPr lang="it-IT" sz="1800" dirty="0" err="1"/>
              <a:t>Used</a:t>
            </a:r>
            <a:r>
              <a:rPr lang="it-IT" sz="1800" dirty="0"/>
              <a:t> a single job with multiple </a:t>
            </a:r>
            <a:r>
              <a:rPr lang="it-IT" sz="1800" dirty="0" err="1"/>
              <a:t>destinations</a:t>
            </a:r>
            <a:r>
              <a:rPr lang="it-IT" sz="1800" dirty="0"/>
              <a:t>  </a:t>
            </a:r>
            <a:r>
              <a:rPr lang="it-IT" sz="1800" b="1" dirty="0"/>
              <a:t>- </a:t>
            </a:r>
            <a:r>
              <a:rPr lang="it-IT" sz="1800" b="1" dirty="0" err="1"/>
              <a:t>max</a:t>
            </a:r>
            <a:r>
              <a:rPr lang="it-IT" sz="1800" b="1" dirty="0"/>
              <a:t> 35.83 </a:t>
            </a:r>
            <a:r>
              <a:rPr lang="it-IT" sz="1800" b="1" dirty="0" err="1"/>
              <a:t>Gbps</a:t>
            </a:r>
            <a:r>
              <a:rPr lang="it-IT" sz="1800" b="1" dirty="0"/>
              <a:t> </a:t>
            </a:r>
            <a:r>
              <a:rPr lang="it-IT" sz="1800" dirty="0"/>
              <a:t>with 16 </a:t>
            </a:r>
            <a:r>
              <a:rPr lang="it-IT" sz="1800" dirty="0" err="1"/>
              <a:t>streams</a:t>
            </a:r>
            <a:endParaRPr lang="it-IT" sz="1800" dirty="0"/>
          </a:p>
          <a:p>
            <a:pPr lvl="0"/>
            <a:r>
              <a:rPr lang="it-IT" sz="1800" b="1" dirty="0" err="1"/>
              <a:t>Average</a:t>
            </a:r>
            <a:r>
              <a:rPr lang="it-IT" sz="1800" b="1" dirty="0"/>
              <a:t> 13.5 </a:t>
            </a:r>
            <a:r>
              <a:rPr lang="it-IT" sz="1800" b="1" dirty="0" err="1"/>
              <a:t>Gbps</a:t>
            </a:r>
            <a:endParaRPr lang="it-IT" sz="1800" b="1" dirty="0"/>
          </a:p>
          <a:p>
            <a:pPr lvl="0"/>
            <a:endParaRPr lang="it-IT" sz="1800" b="1" dirty="0"/>
          </a:p>
          <a:p>
            <a:pPr lvl="0"/>
            <a:r>
              <a:rPr lang="it-IT" sz="1800" dirty="0"/>
              <a:t>EU-&gt;KEK </a:t>
            </a:r>
            <a:r>
              <a:rPr lang="it-IT" sz="1800" dirty="0" err="1"/>
              <a:t>Used</a:t>
            </a:r>
            <a:r>
              <a:rPr lang="it-IT" sz="1800" dirty="0"/>
              <a:t> a single job with multiple </a:t>
            </a:r>
            <a:r>
              <a:rPr lang="it-IT" sz="1800" dirty="0" err="1"/>
              <a:t>sources</a:t>
            </a:r>
            <a:r>
              <a:rPr lang="it-IT" sz="1800" dirty="0"/>
              <a:t> </a:t>
            </a:r>
            <a:r>
              <a:rPr lang="it-IT" sz="1800" b="1" dirty="0"/>
              <a:t>- </a:t>
            </a:r>
            <a:r>
              <a:rPr lang="it-IT" sz="1800" b="1" dirty="0" err="1"/>
              <a:t>max</a:t>
            </a:r>
            <a:r>
              <a:rPr lang="it-IT" sz="1800" b="1" dirty="0"/>
              <a:t> 34.87 </a:t>
            </a:r>
            <a:r>
              <a:rPr lang="it-IT" sz="1800" b="1" dirty="0" err="1"/>
              <a:t>Gbps</a:t>
            </a:r>
            <a:r>
              <a:rPr lang="it-IT" sz="1800" b="1" dirty="0"/>
              <a:t> </a:t>
            </a:r>
            <a:r>
              <a:rPr lang="it-IT" sz="1800" dirty="0"/>
              <a:t>with 16 </a:t>
            </a:r>
            <a:r>
              <a:rPr lang="it-IT" sz="1800" dirty="0" err="1"/>
              <a:t>streams</a:t>
            </a:r>
            <a:endParaRPr lang="it-IT" sz="1800" dirty="0"/>
          </a:p>
          <a:p>
            <a:pPr lvl="0"/>
            <a:r>
              <a:rPr lang="it-IT" sz="1800" b="1" dirty="0" err="1"/>
              <a:t>Average</a:t>
            </a:r>
            <a:r>
              <a:rPr lang="it-IT" sz="1800" b="1" dirty="0"/>
              <a:t> 11.8 </a:t>
            </a:r>
            <a:r>
              <a:rPr lang="it-IT" sz="1800" b="1" dirty="0" err="1"/>
              <a:t>Gbps</a:t>
            </a:r>
            <a:endParaRPr lang="it-IT" sz="1800" b="1" dirty="0"/>
          </a:p>
          <a:p>
            <a:pPr lvl="0"/>
            <a:endParaRPr lang="it-IT" sz="1800" dirty="0"/>
          </a:p>
          <a:p>
            <a:pPr lvl="0"/>
            <a:r>
              <a:rPr lang="it-IT" sz="1800" dirty="0" err="1"/>
              <a:t>Several</a:t>
            </a:r>
            <a:r>
              <a:rPr lang="it-IT" sz="1800" dirty="0"/>
              <a:t> </a:t>
            </a:r>
            <a:r>
              <a:rPr lang="it-IT" sz="1800" dirty="0" err="1"/>
              <a:t>tests</a:t>
            </a:r>
            <a:r>
              <a:rPr lang="it-IT" sz="1800" dirty="0"/>
              <a:t> </a:t>
            </a:r>
            <a:r>
              <a:rPr lang="it-IT" sz="1800" dirty="0" err="1"/>
              <a:t>done</a:t>
            </a:r>
            <a:r>
              <a:rPr lang="it-IT" sz="1800" dirty="0"/>
              <a:t>. Up to 5TB for single job</a:t>
            </a:r>
          </a:p>
          <a:p>
            <a:pPr lvl="0"/>
            <a:endParaRPr lang="it-IT" sz="1800" dirty="0"/>
          </a:p>
          <a:p>
            <a:pPr lvl="0"/>
            <a:endParaRPr lang="it-IT" sz="1800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KEK vs EU Sites</a:t>
            </a:r>
          </a:p>
        </p:txBody>
      </p:sp>
    </p:spTree>
    <p:extLst>
      <p:ext uri="{BB962C8B-B14F-4D97-AF65-F5344CB8AC3E}">
        <p14:creationId xmlns:p14="http://schemas.microsoft.com/office/powerpoint/2010/main" val="2743759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35429" y="273780"/>
            <a:ext cx="8331200" cy="993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Current Results vs Estimated </a:t>
            </a:r>
            <a:r>
              <a:rPr lang="en-US" sz="30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Requirements for RAW DATA Movement (</a:t>
            </a:r>
            <a:r>
              <a:rPr lang="en-US" sz="3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Gbps</a:t>
            </a:r>
            <a:r>
              <a:rPr lang="en-US" sz="30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)</a:t>
            </a: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/>
          </p:nvPr>
        </p:nvGraphicFramePr>
        <p:xfrm>
          <a:off x="1094015" y="1404257"/>
          <a:ext cx="7146471" cy="2892618"/>
        </p:xfrm>
        <a:graphic>
          <a:graphicData uri="http://schemas.openxmlformats.org/drawingml/2006/table">
            <a:tbl>
              <a:tblPr/>
              <a:tblGrid>
                <a:gridCol w="2215242"/>
                <a:gridCol w="1186543"/>
                <a:gridCol w="1954476"/>
                <a:gridCol w="1790210"/>
              </a:tblGrid>
              <a:tr h="248098">
                <a:tc>
                  <a:txBody>
                    <a:bodyPr/>
                    <a:lstStyle/>
                    <a:p>
                      <a:pPr rtl="0" fontAlgn="b"/>
                      <a:endParaRPr lang="en-GB" sz="1400" dirty="0">
                        <a:effectLst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FROM KEK</a:t>
                      </a: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685890">
                <a:tc>
                  <a:txBody>
                    <a:bodyPr/>
                    <a:lstStyle/>
                    <a:p>
                      <a:pPr rtl="0" fontAlgn="b"/>
                      <a:endParaRPr lang="en-GB" sz="1400">
                        <a:effectLst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</a:t>
                      </a:r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2018/19 Peak</a:t>
                      </a:r>
                    </a:p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GB" sz="1400" b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Gbps</a:t>
                      </a:r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Requirement for </a:t>
                      </a:r>
                      <a:endParaRPr lang="en-GB" sz="14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RAW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</a:t>
                      </a:r>
                      <a:endParaRPr lang="en-GB" sz="1400" b="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(Average Throughput) </a:t>
                      </a:r>
                      <a:r>
                        <a:rPr lang="en-GB" sz="1400" b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Gbps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Goal: </a:t>
                      </a:r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X Average </a:t>
                      </a:r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Throughput</a:t>
                      </a:r>
                    </a:p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GB" sz="1400" b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Gbps</a:t>
                      </a:r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ITALY</a:t>
                      </a:r>
                      <a:r>
                        <a:rPr lang="en-GB" sz="14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(CNAF)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1.2</a:t>
                      </a:r>
                      <a:endParaRPr lang="en-GB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en-GB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GERMANY (KIT/DESY)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1.2</a:t>
                      </a:r>
                      <a:endParaRPr lang="en-GB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en-GB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FRANCE (IN2P3)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12.4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USA (BNL)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35.5</a:t>
                      </a: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CANADA (UVIC)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13.5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5141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KEK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EU</a:t>
                      </a: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35.8</a:t>
                      </a:r>
                      <a:endParaRPr lang="en-GB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lang="en-GB" sz="14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KEK </a:t>
                      </a:r>
                      <a:r>
                        <a:rPr lang="en-GB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Outbound</a:t>
                      </a: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35.8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691" marR="27691" marT="18461" marB="1846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2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Single iper3 process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206" y="2003431"/>
            <a:ext cx="3025589" cy="23735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8457"/>
            <a:ext cx="3025589" cy="23685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411" y="2008457"/>
            <a:ext cx="3025589" cy="236856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0202" y="1587933"/>
            <a:ext cx="3211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Iperf</a:t>
            </a:r>
            <a:r>
              <a:rPr lang="en-US" sz="1500" b="1" dirty="0"/>
              <a:t> 1 stream 0,16 Gb/s (20MB/s)</a:t>
            </a:r>
            <a:endParaRPr lang="en-US" sz="15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47617" y="1587933"/>
            <a:ext cx="25699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Iperf</a:t>
            </a:r>
            <a:r>
              <a:rPr lang="en-US" sz="1500" b="1" dirty="0"/>
              <a:t> 16 streams 2,17 Gb/s</a:t>
            </a:r>
            <a:endParaRPr lang="en-US" sz="15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536046" y="1587933"/>
            <a:ext cx="25170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Iperf</a:t>
            </a:r>
            <a:r>
              <a:rPr lang="en-US" sz="1500" b="1" dirty="0"/>
              <a:t> 128 streams 10 Gb/s</a:t>
            </a:r>
            <a:endParaRPr lang="en-US" sz="1500" b="1" dirty="0"/>
          </a:p>
        </p:txBody>
      </p:sp>
      <p:sp>
        <p:nvSpPr>
          <p:cNvPr id="13" name="Rettangolo 12"/>
          <p:cNvSpPr/>
          <p:nvPr/>
        </p:nvSpPr>
        <p:spPr>
          <a:xfrm>
            <a:off x="366431" y="777507"/>
            <a:ext cx="72647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iperf3 -c $server  -p 5001 -T s1 --</a:t>
            </a:r>
            <a:r>
              <a:rPr lang="en-US" sz="1500" b="1" dirty="0" err="1"/>
              <a:t>json</a:t>
            </a:r>
            <a:r>
              <a:rPr lang="en-US" sz="1500" b="1" dirty="0"/>
              <a:t> -Z -P 128 -t </a:t>
            </a:r>
            <a:r>
              <a:rPr lang="en-US" sz="1500" b="1" dirty="0"/>
              <a:t>60 </a:t>
            </a:r>
            <a:r>
              <a:rPr lang="en-US" sz="1500" b="1" dirty="0"/>
              <a:t>&gt; $prefix-p128s1.json 2&gt;&amp;</a:t>
            </a:r>
            <a:r>
              <a:rPr lang="en-US" sz="1500" b="1" dirty="0"/>
              <a:t>1</a:t>
            </a:r>
          </a:p>
          <a:p>
            <a:r>
              <a:rPr lang="en-US" sz="1500" b="1" dirty="0" err="1"/>
              <a:t>snd_cwnd</a:t>
            </a:r>
            <a:r>
              <a:rPr lang="en-US" sz="1500" b="1" dirty="0"/>
              <a:t> automatic: 3.3MB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23215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iperf3 single process performance</a:t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chemeClr val="tx1"/>
                </a:solidFill>
              </a:rPr>
              <a:t>kek2-storm01 vs London DTN 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4812" y="1000148"/>
            <a:ext cx="8794376" cy="3364706"/>
          </a:xfrm>
        </p:spPr>
        <p:txBody>
          <a:bodyPr/>
          <a:lstStyle/>
          <a:p>
            <a:r>
              <a:rPr lang="en-GB" sz="2000" dirty="0" smtClean="0"/>
              <a:t>the bandwidth linearly increases with the number of parallel streams up to 8Gb/s with 64 streams</a:t>
            </a:r>
          </a:p>
          <a:p>
            <a:r>
              <a:rPr lang="en-GB" sz="2000" dirty="0" smtClean="0"/>
              <a:t>With 128 streams we saturated one of the 10Gbps NIC of the </a:t>
            </a:r>
            <a:r>
              <a:rPr lang="en-GB" sz="2000" dirty="0"/>
              <a:t>kek2-storm01</a:t>
            </a: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/>
          </p:nvPr>
        </p:nvGraphicFramePr>
        <p:xfrm>
          <a:off x="628651" y="2444751"/>
          <a:ext cx="6787403" cy="269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94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71650"/>
            <a:ext cx="4495800" cy="3371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" y="1768903"/>
            <a:ext cx="4499463" cy="3374597"/>
          </a:xfrm>
          <a:prstGeom prst="rect">
            <a:avLst/>
          </a:prstGeom>
        </p:spPr>
      </p:pic>
      <p:sp>
        <p:nvSpPr>
          <p:cNvPr id="4" name="Google Shape;154;p26"/>
          <p:cNvSpPr txBox="1">
            <a:spLocks/>
          </p:cNvSpPr>
          <p:nvPr/>
        </p:nvSpPr>
        <p:spPr>
          <a:xfrm>
            <a:off x="0" y="721156"/>
            <a:ext cx="4108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400"/>
              <a:buFont typeface="Calibri"/>
              <a:buNone/>
            </a:pPr>
            <a:r>
              <a:rPr lang="en-GB" sz="2200" b="1" dirty="0"/>
              <a:t>2</a:t>
            </a:r>
            <a:r>
              <a:rPr lang="en-GB" sz="2200" b="1" dirty="0" smtClean="0"/>
              <a:t>0 processes x 32 streams</a:t>
            </a:r>
            <a:br>
              <a:rPr lang="en-GB" sz="2200" b="1" dirty="0" smtClean="0"/>
            </a:br>
            <a:r>
              <a:rPr lang="en-GB" sz="2200" b="1" dirty="0" smtClean="0"/>
              <a:t>Max 33Gbps</a:t>
            </a:r>
            <a:endParaRPr lang="en-GB" sz="2200" b="1" dirty="0"/>
          </a:p>
        </p:txBody>
      </p:sp>
      <p:sp>
        <p:nvSpPr>
          <p:cNvPr id="5" name="Google Shape;155;p26"/>
          <p:cNvSpPr txBox="1"/>
          <p:nvPr/>
        </p:nvSpPr>
        <p:spPr>
          <a:xfrm>
            <a:off x="4693092" y="656048"/>
            <a:ext cx="4108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processes x </a:t>
            </a:r>
            <a:r>
              <a:rPr lang="en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streams</a:t>
            </a:r>
            <a:endParaRPr sz="11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 32Gbps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6;p26"/>
          <p:cNvSpPr txBox="1"/>
          <p:nvPr/>
        </p:nvSpPr>
        <p:spPr>
          <a:xfrm>
            <a:off x="550521" y="-16888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DTN to KEK</a:t>
            </a:r>
            <a:endParaRPr sz="3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385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x1.lon2.uk - Traffic - ae10.200 - SRV_L3VPN LHCONE RE_INTERCONNECT SINET SRF9906004 | ASN2907 |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5398"/>
            <a:ext cx="9144000" cy="16281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3"/>
            <a:ext cx="9144000" cy="16859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44837" y="211958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 </a:t>
            </a:r>
            <a:r>
              <a:rPr lang="en-US" b="1" dirty="0" err="1"/>
              <a:t>Gbps</a:t>
            </a:r>
            <a:r>
              <a:rPr lang="en-US" b="1" dirty="0"/>
              <a:t> LINK via LONDON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159521" y="3649367"/>
            <a:ext cx="298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NEW 100Gbps LINK VIA AMSTERDAM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6091"/>
            <a:ext cx="9144000" cy="180930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03521" y="2905690"/>
            <a:ext cx="8271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Latency Drop between KEK (JP) </a:t>
            </a:r>
            <a:r>
              <a:rPr lang="en-US" b="1" dirty="0" err="1"/>
              <a:t>perfsonar</a:t>
            </a:r>
            <a:r>
              <a:rPr lang="en-US" b="1" dirty="0"/>
              <a:t> and KIT (DE) </a:t>
            </a:r>
            <a:r>
              <a:rPr lang="en-US" b="1" dirty="0" err="1"/>
              <a:t>perfsonar</a:t>
            </a:r>
            <a:r>
              <a:rPr lang="en-US" b="1" dirty="0"/>
              <a:t> from 91ms to 82ms one way </a:t>
            </a:r>
          </a:p>
        </p:txBody>
      </p:sp>
      <p:cxnSp>
        <p:nvCxnSpPr>
          <p:cNvPr id="3" name="Connettore 2 2"/>
          <p:cNvCxnSpPr/>
          <p:nvPr/>
        </p:nvCxnSpPr>
        <p:spPr>
          <a:xfrm flipH="1">
            <a:off x="3842657" y="2275114"/>
            <a:ext cx="598714" cy="413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38"/>
            <a:ext cx="4506686" cy="5143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86" y="0"/>
            <a:ext cx="44849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9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87" name="Google Shape;8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750"/>
            <a:ext cx="9144000" cy="5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/>
          <p:nvPr/>
        </p:nvSpPr>
        <p:spPr>
          <a:xfrm>
            <a:off x="900694" y="201488"/>
            <a:ext cx="67791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BNL Peering and Storage network</a:t>
            </a:r>
            <a:endParaRPr sz="1800"/>
          </a:p>
        </p:txBody>
      </p:sp>
      <p:sp>
        <p:nvSpPr>
          <p:cNvPr id="132" name="Google Shape;132;p30"/>
          <p:cNvSpPr/>
          <p:nvPr/>
        </p:nvSpPr>
        <p:spPr>
          <a:xfrm>
            <a:off x="4829055" y="1723601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0"/>
          <p:cNvSpPr/>
          <p:nvPr/>
        </p:nvSpPr>
        <p:spPr>
          <a:xfrm>
            <a:off x="7758217" y="2315792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7758217" y="1529379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0"/>
          <p:cNvSpPr/>
          <p:nvPr/>
        </p:nvSpPr>
        <p:spPr>
          <a:xfrm>
            <a:off x="7758217" y="790386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0"/>
          <p:cNvSpPr/>
          <p:nvPr/>
        </p:nvSpPr>
        <p:spPr>
          <a:xfrm>
            <a:off x="7712280" y="4130586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0"/>
          <p:cNvSpPr/>
          <p:nvPr/>
        </p:nvSpPr>
        <p:spPr>
          <a:xfrm>
            <a:off x="4829055" y="2744014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30"/>
          <p:cNvCxnSpPr/>
          <p:nvPr/>
        </p:nvCxnSpPr>
        <p:spPr>
          <a:xfrm flipH="1">
            <a:off x="5237063" y="1240406"/>
            <a:ext cx="8700" cy="28347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9" name="Google Shape;139;p30"/>
          <p:cNvCxnSpPr/>
          <p:nvPr/>
        </p:nvCxnSpPr>
        <p:spPr>
          <a:xfrm flipH="1">
            <a:off x="6495956" y="790388"/>
            <a:ext cx="12000" cy="3934500"/>
          </a:xfrm>
          <a:prstGeom prst="straightConnector1">
            <a:avLst/>
          </a:prstGeom>
          <a:noFill/>
          <a:ln w="1143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30"/>
          <p:cNvCxnSpPr>
            <a:endCxn id="136" idx="1"/>
          </p:cNvCxnSpPr>
          <p:nvPr/>
        </p:nvCxnSpPr>
        <p:spPr>
          <a:xfrm rot="10800000" flipH="1">
            <a:off x="6496080" y="4441986"/>
            <a:ext cx="1216200" cy="96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30"/>
          <p:cNvSpPr txBox="1"/>
          <p:nvPr/>
        </p:nvSpPr>
        <p:spPr>
          <a:xfrm>
            <a:off x="6697800" y="4075181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2x25Gbps</a:t>
            </a:r>
            <a:endParaRPr sz="1100"/>
          </a:p>
        </p:txBody>
      </p:sp>
      <p:cxnSp>
        <p:nvCxnSpPr>
          <p:cNvPr id="142" name="Google Shape;142;p30"/>
          <p:cNvCxnSpPr/>
          <p:nvPr/>
        </p:nvCxnSpPr>
        <p:spPr>
          <a:xfrm flipH="1">
            <a:off x="6542017" y="2627192"/>
            <a:ext cx="1216200" cy="21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30"/>
          <p:cNvCxnSpPr>
            <a:stCxn id="135" idx="1"/>
          </p:cNvCxnSpPr>
          <p:nvPr/>
        </p:nvCxnSpPr>
        <p:spPr>
          <a:xfrm rot="10800000">
            <a:off x="6518317" y="1100586"/>
            <a:ext cx="1239900" cy="12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30"/>
          <p:cNvCxnSpPr>
            <a:stCxn id="134" idx="1"/>
          </p:cNvCxnSpPr>
          <p:nvPr/>
        </p:nvCxnSpPr>
        <p:spPr>
          <a:xfrm rot="10800000">
            <a:off x="6542017" y="1835079"/>
            <a:ext cx="1216200" cy="57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30"/>
          <p:cNvSpPr txBox="1"/>
          <p:nvPr/>
        </p:nvSpPr>
        <p:spPr>
          <a:xfrm>
            <a:off x="6669159" y="796688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46" name="Google Shape;146;p30"/>
          <p:cNvSpPr txBox="1"/>
          <p:nvPr/>
        </p:nvSpPr>
        <p:spPr>
          <a:xfrm>
            <a:off x="6669159" y="1529381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47" name="Google Shape;147;p30"/>
          <p:cNvSpPr txBox="1"/>
          <p:nvPr/>
        </p:nvSpPr>
        <p:spPr>
          <a:xfrm>
            <a:off x="6669159" y="2262075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48" name="Google Shape;148;p30"/>
          <p:cNvSpPr/>
          <p:nvPr/>
        </p:nvSpPr>
        <p:spPr>
          <a:xfrm>
            <a:off x="7758217" y="3102204"/>
            <a:ext cx="824700" cy="622800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30"/>
          <p:cNvCxnSpPr>
            <a:stCxn id="148" idx="1"/>
          </p:cNvCxnSpPr>
          <p:nvPr/>
        </p:nvCxnSpPr>
        <p:spPr>
          <a:xfrm flipH="1">
            <a:off x="6530317" y="3413604"/>
            <a:ext cx="1227900" cy="96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30"/>
          <p:cNvSpPr txBox="1"/>
          <p:nvPr/>
        </p:nvSpPr>
        <p:spPr>
          <a:xfrm>
            <a:off x="6669159" y="2988844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cxnSp>
        <p:nvCxnSpPr>
          <p:cNvPr id="151" name="Google Shape;151;p30"/>
          <p:cNvCxnSpPr>
            <a:endCxn id="137" idx="3"/>
          </p:cNvCxnSpPr>
          <p:nvPr/>
        </p:nvCxnSpPr>
        <p:spPr>
          <a:xfrm rot="10800000">
            <a:off x="5653755" y="3055414"/>
            <a:ext cx="829200" cy="6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30"/>
          <p:cNvCxnSpPr>
            <a:endCxn id="132" idx="3"/>
          </p:cNvCxnSpPr>
          <p:nvPr/>
        </p:nvCxnSpPr>
        <p:spPr>
          <a:xfrm flipH="1">
            <a:off x="5653755" y="2024801"/>
            <a:ext cx="864600" cy="102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30"/>
          <p:cNvSpPr txBox="1"/>
          <p:nvPr/>
        </p:nvSpPr>
        <p:spPr>
          <a:xfrm>
            <a:off x="5655834" y="2744006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54" name="Google Shape;154;p30"/>
          <p:cNvSpPr txBox="1"/>
          <p:nvPr/>
        </p:nvSpPr>
        <p:spPr>
          <a:xfrm>
            <a:off x="5637478" y="1686722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cxnSp>
        <p:nvCxnSpPr>
          <p:cNvPr id="155" name="Google Shape;155;p30"/>
          <p:cNvCxnSpPr/>
          <p:nvPr/>
        </p:nvCxnSpPr>
        <p:spPr>
          <a:xfrm>
            <a:off x="3928950" y="1285875"/>
            <a:ext cx="12000" cy="2571900"/>
          </a:xfrm>
          <a:prstGeom prst="straightConnector1">
            <a:avLst/>
          </a:prstGeom>
          <a:noFill/>
          <a:ln w="1143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56;p30"/>
          <p:cNvCxnSpPr>
            <a:stCxn id="137" idx="1"/>
          </p:cNvCxnSpPr>
          <p:nvPr/>
        </p:nvCxnSpPr>
        <p:spPr>
          <a:xfrm flipH="1">
            <a:off x="3911055" y="3055414"/>
            <a:ext cx="918000" cy="123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30"/>
          <p:cNvCxnSpPr>
            <a:stCxn id="132" idx="1"/>
          </p:cNvCxnSpPr>
          <p:nvPr/>
        </p:nvCxnSpPr>
        <p:spPr>
          <a:xfrm flipH="1">
            <a:off x="3934755" y="2035001"/>
            <a:ext cx="894300" cy="1500"/>
          </a:xfrm>
          <a:prstGeom prst="straightConnector1">
            <a:avLst/>
          </a:pr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30"/>
          <p:cNvSpPr txBox="1"/>
          <p:nvPr/>
        </p:nvSpPr>
        <p:spPr>
          <a:xfrm>
            <a:off x="4004531" y="2743997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59" name="Google Shape;159;p30"/>
          <p:cNvSpPr txBox="1"/>
          <p:nvPr/>
        </p:nvSpPr>
        <p:spPr>
          <a:xfrm>
            <a:off x="4020638" y="1656591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2x10Gbps</a:t>
            </a:r>
            <a:endParaRPr sz="1100"/>
          </a:p>
        </p:txBody>
      </p:sp>
      <p:sp>
        <p:nvSpPr>
          <p:cNvPr id="160" name="Google Shape;160;p30"/>
          <p:cNvSpPr/>
          <p:nvPr/>
        </p:nvSpPr>
        <p:spPr>
          <a:xfrm>
            <a:off x="1824413" y="2212629"/>
            <a:ext cx="1216200" cy="8904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ESnet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LHCOPN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LHCONE</a:t>
            </a:r>
            <a:endParaRPr sz="1800"/>
          </a:p>
        </p:txBody>
      </p:sp>
      <p:cxnSp>
        <p:nvCxnSpPr>
          <p:cNvPr id="161" name="Google Shape;161;p30"/>
          <p:cNvCxnSpPr>
            <a:stCxn id="160" idx="3"/>
          </p:cNvCxnSpPr>
          <p:nvPr/>
        </p:nvCxnSpPr>
        <p:spPr>
          <a:xfrm>
            <a:off x="3040613" y="2657829"/>
            <a:ext cx="882000" cy="6900"/>
          </a:xfrm>
          <a:prstGeom prst="straightConnector1">
            <a:avLst/>
          </a:prstGeom>
          <a:noFill/>
          <a:ln w="2286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30"/>
          <p:cNvSpPr txBox="1"/>
          <p:nvPr/>
        </p:nvSpPr>
        <p:spPr>
          <a:xfrm>
            <a:off x="3072544" y="2262066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2x100Gbps</a:t>
            </a:r>
            <a:endParaRPr sz="1100"/>
          </a:p>
        </p:txBody>
      </p:sp>
      <p:sp>
        <p:nvSpPr>
          <p:cNvPr id="163" name="Google Shape;163;p30"/>
          <p:cNvSpPr/>
          <p:nvPr/>
        </p:nvSpPr>
        <p:spPr>
          <a:xfrm>
            <a:off x="291356" y="1363987"/>
            <a:ext cx="1216200" cy="622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SINET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at LA</a:t>
            </a:r>
            <a:endParaRPr sz="1800"/>
          </a:p>
        </p:txBody>
      </p:sp>
      <p:sp>
        <p:nvSpPr>
          <p:cNvPr id="164" name="Google Shape;164;p30"/>
          <p:cNvSpPr/>
          <p:nvPr/>
        </p:nvSpPr>
        <p:spPr>
          <a:xfrm>
            <a:off x="291356" y="3423281"/>
            <a:ext cx="1806300" cy="622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LHCONE/OPN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Trans-Atlantic</a:t>
            </a:r>
            <a:endParaRPr sz="1800"/>
          </a:p>
        </p:txBody>
      </p:sp>
      <p:sp>
        <p:nvSpPr>
          <p:cNvPr id="165" name="Google Shape;165;p30"/>
          <p:cNvSpPr/>
          <p:nvPr/>
        </p:nvSpPr>
        <p:spPr>
          <a:xfrm>
            <a:off x="918956" y="1961700"/>
            <a:ext cx="918043" cy="489747"/>
          </a:xfrm>
          <a:custGeom>
            <a:avLst/>
            <a:gdLst/>
            <a:ahLst/>
            <a:cxnLst/>
            <a:rect l="l" t="t" r="r" b="b"/>
            <a:pathLst>
              <a:path w="53726" h="24019" extrusionOk="0">
                <a:moveTo>
                  <a:pt x="0" y="0"/>
                </a:moveTo>
                <a:cubicBezTo>
                  <a:pt x="2423" y="3266"/>
                  <a:pt x="5583" y="15591"/>
                  <a:pt x="14537" y="19594"/>
                </a:cubicBezTo>
                <a:cubicBezTo>
                  <a:pt x="23491" y="23597"/>
                  <a:pt x="47195" y="23282"/>
                  <a:pt x="53726" y="24019"/>
                </a:cubicBezTo>
              </a:path>
            </a:pathLst>
          </a:custGeom>
          <a:noFill/>
          <a:ln w="1143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30"/>
          <p:cNvSpPr/>
          <p:nvPr/>
        </p:nvSpPr>
        <p:spPr>
          <a:xfrm>
            <a:off x="918956" y="2788650"/>
            <a:ext cx="917980" cy="622757"/>
          </a:xfrm>
          <a:custGeom>
            <a:avLst/>
            <a:gdLst/>
            <a:ahLst/>
            <a:cxnLst/>
            <a:rect l="l" t="t" r="r" b="b"/>
            <a:pathLst>
              <a:path w="51198" h="31604" extrusionOk="0">
                <a:moveTo>
                  <a:pt x="0" y="31604"/>
                </a:moveTo>
                <a:cubicBezTo>
                  <a:pt x="2634" y="28022"/>
                  <a:pt x="7269" y="15380"/>
                  <a:pt x="15802" y="10113"/>
                </a:cubicBezTo>
                <a:cubicBezTo>
                  <a:pt x="24335" y="4846"/>
                  <a:pt x="45299" y="1686"/>
                  <a:pt x="51198" y="0"/>
                </a:cubicBezTo>
              </a:path>
            </a:pathLst>
          </a:custGeom>
          <a:noFill/>
          <a:ln w="1143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30"/>
          <p:cNvSpPr txBox="1"/>
          <p:nvPr/>
        </p:nvSpPr>
        <p:spPr>
          <a:xfrm>
            <a:off x="1012331" y="1961691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100Gbps</a:t>
            </a:r>
            <a:endParaRPr sz="1100"/>
          </a:p>
        </p:txBody>
      </p:sp>
      <p:sp>
        <p:nvSpPr>
          <p:cNvPr id="168" name="Google Shape;168;p30"/>
          <p:cNvSpPr txBox="1"/>
          <p:nvPr/>
        </p:nvSpPr>
        <p:spPr>
          <a:xfrm>
            <a:off x="1096013" y="3110559"/>
            <a:ext cx="8247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100Gbps</a:t>
            </a:r>
            <a:endParaRPr sz="1100"/>
          </a:p>
        </p:txBody>
      </p:sp>
      <p:sp>
        <p:nvSpPr>
          <p:cNvPr id="169" name="Google Shape;169;p30"/>
          <p:cNvSpPr/>
          <p:nvPr/>
        </p:nvSpPr>
        <p:spPr>
          <a:xfrm>
            <a:off x="1507706" y="796688"/>
            <a:ext cx="1019100" cy="305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KEK</a:t>
            </a:r>
            <a:endParaRPr sz="1800"/>
          </a:p>
        </p:txBody>
      </p:sp>
      <p:sp>
        <p:nvSpPr>
          <p:cNvPr id="170" name="Google Shape;170;p30"/>
          <p:cNvSpPr/>
          <p:nvPr/>
        </p:nvSpPr>
        <p:spPr>
          <a:xfrm>
            <a:off x="971831" y="910800"/>
            <a:ext cx="545156" cy="462206"/>
          </a:xfrm>
          <a:custGeom>
            <a:avLst/>
            <a:gdLst/>
            <a:ahLst/>
            <a:cxnLst/>
            <a:rect l="l" t="t" r="r" b="b"/>
            <a:pathLst>
              <a:path w="29075" h="24651" extrusionOk="0">
                <a:moveTo>
                  <a:pt x="0" y="24651"/>
                </a:moveTo>
                <a:cubicBezTo>
                  <a:pt x="843" y="21596"/>
                  <a:pt x="210" y="10430"/>
                  <a:pt x="5056" y="6321"/>
                </a:cubicBezTo>
                <a:cubicBezTo>
                  <a:pt x="9902" y="2213"/>
                  <a:pt x="25072" y="1054"/>
                  <a:pt x="29075" y="0"/>
                </a:cubicBezTo>
              </a:path>
            </a:pathLst>
          </a:cu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Google Shape;171;p30"/>
          <p:cNvSpPr/>
          <p:nvPr/>
        </p:nvSpPr>
        <p:spPr>
          <a:xfrm>
            <a:off x="1790269" y="4366406"/>
            <a:ext cx="2052000" cy="622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Various European Sites</a:t>
            </a:r>
            <a:endParaRPr sz="1800"/>
          </a:p>
        </p:txBody>
      </p:sp>
      <p:sp>
        <p:nvSpPr>
          <p:cNvPr id="172" name="Google Shape;172;p30"/>
          <p:cNvSpPr/>
          <p:nvPr/>
        </p:nvSpPr>
        <p:spPr>
          <a:xfrm>
            <a:off x="805913" y="4027725"/>
            <a:ext cx="995513" cy="663675"/>
          </a:xfrm>
          <a:custGeom>
            <a:avLst/>
            <a:gdLst/>
            <a:ahLst/>
            <a:cxnLst/>
            <a:rect l="l" t="t" r="r" b="b"/>
            <a:pathLst>
              <a:path w="53094" h="35396" extrusionOk="0">
                <a:moveTo>
                  <a:pt x="0" y="0"/>
                </a:moveTo>
                <a:cubicBezTo>
                  <a:pt x="2739" y="5057"/>
                  <a:pt x="7585" y="24440"/>
                  <a:pt x="16434" y="30339"/>
                </a:cubicBezTo>
                <a:cubicBezTo>
                  <a:pt x="25283" y="36238"/>
                  <a:pt x="46984" y="34553"/>
                  <a:pt x="53094" y="35396"/>
                </a:cubicBezTo>
              </a:path>
            </a:pathLst>
          </a:custGeom>
          <a:noFill/>
          <a:ln w="762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Google Shape;173;p30"/>
          <p:cNvSpPr txBox="1"/>
          <p:nvPr/>
        </p:nvSpPr>
        <p:spPr>
          <a:xfrm>
            <a:off x="4977600" y="1076719"/>
            <a:ext cx="68265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 txBox="1"/>
          <p:nvPr/>
        </p:nvSpPr>
        <p:spPr>
          <a:xfrm>
            <a:off x="4485516" y="1192256"/>
            <a:ext cx="1465800" cy="391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GridFTP Doors</a:t>
            </a:r>
            <a:endParaRPr sz="1500"/>
          </a:p>
        </p:txBody>
      </p:sp>
      <p:sp>
        <p:nvSpPr>
          <p:cNvPr id="175" name="Google Shape;175;p30"/>
          <p:cNvSpPr txBox="1"/>
          <p:nvPr/>
        </p:nvSpPr>
        <p:spPr>
          <a:xfrm>
            <a:off x="7374713" y="363019"/>
            <a:ext cx="1529100" cy="391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Storage Servers</a:t>
            </a: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963319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/>
          <p:nvPr/>
        </p:nvSpPr>
        <p:spPr>
          <a:xfrm>
            <a:off x="4467690" y="4591350"/>
            <a:ext cx="26934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The entire system is shared with non LHC VOs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743040" y="2461050"/>
            <a:ext cx="794100" cy="765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Géant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4173660" y="2414340"/>
            <a:ext cx="948000" cy="7305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CNAF Core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5475330" y="1577610"/>
            <a:ext cx="9210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SRM Server StoRM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3960900" y="2757510"/>
            <a:ext cx="300" cy="84873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1"/>
          <p:cNvSpPr/>
          <p:nvPr/>
        </p:nvSpPr>
        <p:spPr>
          <a:xfrm>
            <a:off x="4951256" y="4060541"/>
            <a:ext cx="10158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link 2x10Gbps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7675020" y="224208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D99694"/>
          </a:solidFill>
          <a:ln>
            <a:noFill/>
          </a:ln>
        </p:spPr>
      </p:sp>
      <p:sp>
        <p:nvSpPr>
          <p:cNvPr id="188" name="Google Shape;188;p31"/>
          <p:cNvSpPr/>
          <p:nvPr/>
        </p:nvSpPr>
        <p:spPr>
          <a:xfrm>
            <a:off x="7675020" y="224208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31"/>
          <p:cNvSpPr/>
          <p:nvPr/>
        </p:nvSpPr>
        <p:spPr>
          <a:xfrm>
            <a:off x="7110450" y="2567700"/>
            <a:ext cx="462677" cy="71418"/>
          </a:xfrm>
          <a:custGeom>
            <a:avLst/>
            <a:gdLst/>
            <a:ahLst/>
            <a:cxnLst/>
            <a:rect l="l" t="t" r="r" b="b"/>
            <a:pathLst>
              <a:path w="552450" h="87629" extrusionOk="0">
                <a:moveTo>
                  <a:pt x="75092" y="11297"/>
                </a:moveTo>
                <a:lnTo>
                  <a:pt x="0" y="51535"/>
                </a:lnTo>
                <a:lnTo>
                  <a:pt x="77245" y="87467"/>
                </a:lnTo>
                <a:lnTo>
                  <a:pt x="76527" y="62077"/>
                </a:lnTo>
                <a:lnTo>
                  <a:pt x="476276" y="50779"/>
                </a:lnTo>
                <a:lnTo>
                  <a:pt x="524376" y="50779"/>
                </a:lnTo>
                <a:lnTo>
                  <a:pt x="550675" y="36687"/>
                </a:lnTo>
                <a:lnTo>
                  <a:pt x="75810" y="36687"/>
                </a:lnTo>
                <a:lnTo>
                  <a:pt x="75092" y="11297"/>
                </a:lnTo>
                <a:close/>
                <a:moveTo>
                  <a:pt x="524376" y="50779"/>
                </a:moveTo>
                <a:lnTo>
                  <a:pt x="476276" y="50779"/>
                </a:lnTo>
                <a:lnTo>
                  <a:pt x="476994" y="76169"/>
                </a:lnTo>
                <a:lnTo>
                  <a:pt x="524376" y="50779"/>
                </a:lnTo>
                <a:close/>
                <a:moveTo>
                  <a:pt x="474841" y="0"/>
                </a:moveTo>
                <a:lnTo>
                  <a:pt x="475559" y="25389"/>
                </a:lnTo>
                <a:lnTo>
                  <a:pt x="75810" y="36687"/>
                </a:lnTo>
                <a:lnTo>
                  <a:pt x="550675" y="36687"/>
                </a:lnTo>
                <a:lnTo>
                  <a:pt x="552088" y="35930"/>
                </a:lnTo>
                <a:lnTo>
                  <a:pt x="474841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190" name="Google Shape;190;p31"/>
          <p:cNvSpPr/>
          <p:nvPr/>
        </p:nvSpPr>
        <p:spPr>
          <a:xfrm>
            <a:off x="7572690" y="2090070"/>
            <a:ext cx="663701" cy="1533426"/>
          </a:xfrm>
          <a:custGeom>
            <a:avLst/>
            <a:gdLst/>
            <a:ahLst/>
            <a:cxnLst/>
            <a:rect l="l" t="t" r="r" b="b"/>
            <a:pathLst>
              <a:path w="792479" h="1881504" extrusionOk="0">
                <a:moveTo>
                  <a:pt x="0" y="0"/>
                </a:moveTo>
                <a:lnTo>
                  <a:pt x="792440" y="0"/>
                </a:lnTo>
                <a:lnTo>
                  <a:pt x="792440" y="1881187"/>
                </a:lnTo>
                <a:lnTo>
                  <a:pt x="0" y="1881187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BFB2D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31"/>
          <p:cNvSpPr/>
          <p:nvPr/>
        </p:nvSpPr>
        <p:spPr>
          <a:xfrm>
            <a:off x="7326180" y="1762560"/>
            <a:ext cx="706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GPFS Storage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6664950" y="3506490"/>
            <a:ext cx="328659" cy="582733"/>
          </a:xfrm>
          <a:custGeom>
            <a:avLst/>
            <a:gdLst/>
            <a:ahLst/>
            <a:cxnLst/>
            <a:rect l="l" t="t" r="r" b="b"/>
            <a:pathLst>
              <a:path w="392429" h="715010" extrusionOk="0">
                <a:moveTo>
                  <a:pt x="43081" y="69208"/>
                </a:moveTo>
                <a:lnTo>
                  <a:pt x="32237" y="69208"/>
                </a:lnTo>
                <a:lnTo>
                  <a:pt x="383537" y="714804"/>
                </a:lnTo>
                <a:lnTo>
                  <a:pt x="391904" y="710251"/>
                </a:lnTo>
                <a:lnTo>
                  <a:pt x="43081" y="69208"/>
                </a:lnTo>
                <a:close/>
                <a:moveTo>
                  <a:pt x="0" y="0"/>
                </a:moveTo>
                <a:lnTo>
                  <a:pt x="2955" y="85143"/>
                </a:lnTo>
                <a:lnTo>
                  <a:pt x="32237" y="69208"/>
                </a:lnTo>
                <a:lnTo>
                  <a:pt x="43081" y="69208"/>
                </a:lnTo>
                <a:lnTo>
                  <a:pt x="40604" y="64655"/>
                </a:lnTo>
                <a:lnTo>
                  <a:pt x="69886" y="48722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193" name="Google Shape;193;p31"/>
          <p:cNvSpPr/>
          <p:nvPr/>
        </p:nvSpPr>
        <p:spPr>
          <a:xfrm>
            <a:off x="6391980" y="4134510"/>
            <a:ext cx="12945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* FC@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Gbps each link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1"/>
          <p:cNvSpPr/>
          <p:nvPr/>
        </p:nvSpPr>
        <p:spPr>
          <a:xfrm>
            <a:off x="3382020" y="2675970"/>
            <a:ext cx="756817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196" name="Google Shape;196;p31"/>
          <p:cNvSpPr/>
          <p:nvPr/>
        </p:nvSpPr>
        <p:spPr>
          <a:xfrm>
            <a:off x="7668540" y="256095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D99694"/>
          </a:solidFill>
          <a:ln>
            <a:noFill/>
          </a:ln>
        </p:spPr>
      </p:sp>
      <p:sp>
        <p:nvSpPr>
          <p:cNvPr id="197" name="Google Shape;197;p31"/>
          <p:cNvSpPr/>
          <p:nvPr/>
        </p:nvSpPr>
        <p:spPr>
          <a:xfrm>
            <a:off x="7668540" y="256095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31"/>
          <p:cNvSpPr/>
          <p:nvPr/>
        </p:nvSpPr>
        <p:spPr>
          <a:xfrm>
            <a:off x="7679880" y="292788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D99694"/>
          </a:solidFill>
          <a:ln>
            <a:noFill/>
          </a:ln>
        </p:spPr>
      </p:sp>
      <p:sp>
        <p:nvSpPr>
          <p:cNvPr id="199" name="Google Shape;199;p31"/>
          <p:cNvSpPr/>
          <p:nvPr/>
        </p:nvSpPr>
        <p:spPr>
          <a:xfrm>
            <a:off x="7679880" y="292788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31"/>
          <p:cNvSpPr/>
          <p:nvPr/>
        </p:nvSpPr>
        <p:spPr>
          <a:xfrm>
            <a:off x="7687440" y="331020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D99694"/>
          </a:solidFill>
          <a:ln>
            <a:noFill/>
          </a:ln>
        </p:spPr>
      </p:sp>
      <p:sp>
        <p:nvSpPr>
          <p:cNvPr id="201" name="Google Shape;201;p31"/>
          <p:cNvSpPr/>
          <p:nvPr/>
        </p:nvSpPr>
        <p:spPr>
          <a:xfrm>
            <a:off x="7687440" y="3310200"/>
            <a:ext cx="441935" cy="229780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31"/>
          <p:cNvSpPr/>
          <p:nvPr/>
        </p:nvSpPr>
        <p:spPr>
          <a:xfrm>
            <a:off x="5214240" y="3539430"/>
            <a:ext cx="63436" cy="473017"/>
          </a:xfrm>
          <a:custGeom>
            <a:avLst/>
            <a:gdLst/>
            <a:ahLst/>
            <a:cxnLst/>
            <a:rect l="l" t="t" r="r" b="b"/>
            <a:pathLst>
              <a:path w="76200" h="580389" extrusionOk="0">
                <a:moveTo>
                  <a:pt x="42862" y="76200"/>
                </a:moveTo>
                <a:lnTo>
                  <a:pt x="33337" y="76200"/>
                </a:lnTo>
                <a:lnTo>
                  <a:pt x="33336" y="580202"/>
                </a:lnTo>
                <a:lnTo>
                  <a:pt x="42861" y="580202"/>
                </a:lnTo>
                <a:lnTo>
                  <a:pt x="42862" y="76200"/>
                </a:lnTo>
                <a:close/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03" name="Google Shape;203;p31"/>
          <p:cNvSpPr/>
          <p:nvPr/>
        </p:nvSpPr>
        <p:spPr>
          <a:xfrm>
            <a:off x="4982850" y="1941300"/>
            <a:ext cx="432363" cy="447141"/>
          </a:xfrm>
          <a:custGeom>
            <a:avLst/>
            <a:gdLst/>
            <a:ahLst/>
            <a:cxnLst/>
            <a:rect l="l" t="t" r="r" b="b"/>
            <a:pathLst>
              <a:path w="516254" h="548639" extrusionOk="0">
                <a:moveTo>
                  <a:pt x="24483" y="466557"/>
                </a:moveTo>
                <a:lnTo>
                  <a:pt x="0" y="548157"/>
                </a:lnTo>
                <a:lnTo>
                  <a:pt x="79970" y="518782"/>
                </a:lnTo>
                <a:lnTo>
                  <a:pt x="61474" y="501374"/>
                </a:lnTo>
                <a:lnTo>
                  <a:pt x="77860" y="483965"/>
                </a:lnTo>
                <a:lnTo>
                  <a:pt x="42978" y="483965"/>
                </a:lnTo>
                <a:lnTo>
                  <a:pt x="24483" y="466557"/>
                </a:lnTo>
                <a:close/>
                <a:moveTo>
                  <a:pt x="515937" y="0"/>
                </a:moveTo>
                <a:lnTo>
                  <a:pt x="435968" y="29373"/>
                </a:lnTo>
                <a:lnTo>
                  <a:pt x="454463" y="46782"/>
                </a:lnTo>
                <a:lnTo>
                  <a:pt x="42978" y="483965"/>
                </a:lnTo>
                <a:lnTo>
                  <a:pt x="77860" y="483965"/>
                </a:lnTo>
                <a:lnTo>
                  <a:pt x="472959" y="64190"/>
                </a:lnTo>
                <a:lnTo>
                  <a:pt x="496678" y="64190"/>
                </a:lnTo>
                <a:lnTo>
                  <a:pt x="515937" y="0"/>
                </a:lnTo>
                <a:close/>
                <a:moveTo>
                  <a:pt x="496678" y="64190"/>
                </a:moveTo>
                <a:lnTo>
                  <a:pt x="472959" y="64190"/>
                </a:lnTo>
                <a:lnTo>
                  <a:pt x="491455" y="81600"/>
                </a:lnTo>
                <a:lnTo>
                  <a:pt x="496678" y="6419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04" name="Google Shape;204;p31"/>
          <p:cNvSpPr/>
          <p:nvPr/>
        </p:nvSpPr>
        <p:spPr>
          <a:xfrm>
            <a:off x="5110560" y="2998620"/>
            <a:ext cx="418536" cy="85392"/>
          </a:xfrm>
          <a:custGeom>
            <a:avLst/>
            <a:gdLst/>
            <a:ahLst/>
            <a:cxnLst/>
            <a:rect l="l" t="t" r="r" b="b"/>
            <a:pathLst>
              <a:path w="499745" h="104775" extrusionOk="0">
                <a:moveTo>
                  <a:pt x="382267" y="50627"/>
                </a:moveTo>
                <a:lnTo>
                  <a:pt x="74890" y="50627"/>
                </a:lnTo>
                <a:lnTo>
                  <a:pt x="422318" y="79434"/>
                </a:lnTo>
                <a:lnTo>
                  <a:pt x="420220" y="104748"/>
                </a:lnTo>
                <a:lnTo>
                  <a:pt x="499308" y="73075"/>
                </a:lnTo>
                <a:lnTo>
                  <a:pt x="468141" y="54122"/>
                </a:lnTo>
                <a:lnTo>
                  <a:pt x="424417" y="54122"/>
                </a:lnTo>
                <a:lnTo>
                  <a:pt x="382267" y="50627"/>
                </a:lnTo>
                <a:close/>
                <a:moveTo>
                  <a:pt x="79087" y="0"/>
                </a:moveTo>
                <a:lnTo>
                  <a:pt x="0" y="31673"/>
                </a:lnTo>
                <a:lnTo>
                  <a:pt x="72791" y="75939"/>
                </a:lnTo>
                <a:lnTo>
                  <a:pt x="74890" y="50627"/>
                </a:lnTo>
                <a:lnTo>
                  <a:pt x="382267" y="50627"/>
                </a:lnTo>
                <a:lnTo>
                  <a:pt x="76989" y="25313"/>
                </a:lnTo>
                <a:lnTo>
                  <a:pt x="79087" y="0"/>
                </a:lnTo>
                <a:close/>
                <a:moveTo>
                  <a:pt x="426516" y="28808"/>
                </a:moveTo>
                <a:lnTo>
                  <a:pt x="424417" y="54122"/>
                </a:lnTo>
                <a:lnTo>
                  <a:pt x="468141" y="54122"/>
                </a:lnTo>
                <a:lnTo>
                  <a:pt x="426516" y="28808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05" name="Google Shape;205;p31"/>
          <p:cNvSpPr/>
          <p:nvPr/>
        </p:nvSpPr>
        <p:spPr>
          <a:xfrm>
            <a:off x="5115420" y="3113640"/>
            <a:ext cx="427045" cy="547024"/>
          </a:xfrm>
          <a:custGeom>
            <a:avLst/>
            <a:gdLst/>
            <a:ahLst/>
            <a:cxnLst/>
            <a:rect l="l" t="t" r="r" b="b"/>
            <a:pathLst>
              <a:path w="509904" h="671195" extrusionOk="0">
                <a:moveTo>
                  <a:pt x="67891" y="68356"/>
                </a:moveTo>
                <a:lnTo>
                  <a:pt x="35990" y="68356"/>
                </a:lnTo>
                <a:lnTo>
                  <a:pt x="453370" y="617641"/>
                </a:lnTo>
                <a:lnTo>
                  <a:pt x="433147" y="633008"/>
                </a:lnTo>
                <a:lnTo>
                  <a:pt x="509584" y="670629"/>
                </a:lnTo>
                <a:lnTo>
                  <a:pt x="496713" y="602274"/>
                </a:lnTo>
                <a:lnTo>
                  <a:pt x="473595" y="602274"/>
                </a:lnTo>
                <a:lnTo>
                  <a:pt x="67891" y="68356"/>
                </a:lnTo>
                <a:close/>
                <a:moveTo>
                  <a:pt x="493819" y="586906"/>
                </a:moveTo>
                <a:lnTo>
                  <a:pt x="473595" y="602274"/>
                </a:lnTo>
                <a:lnTo>
                  <a:pt x="496713" y="602274"/>
                </a:lnTo>
                <a:lnTo>
                  <a:pt x="493819" y="586906"/>
                </a:lnTo>
                <a:close/>
                <a:moveTo>
                  <a:pt x="0" y="0"/>
                </a:moveTo>
                <a:lnTo>
                  <a:pt x="15767" y="83723"/>
                </a:lnTo>
                <a:lnTo>
                  <a:pt x="35990" y="68356"/>
                </a:lnTo>
                <a:lnTo>
                  <a:pt x="67891" y="68356"/>
                </a:lnTo>
                <a:lnTo>
                  <a:pt x="56214" y="52988"/>
                </a:lnTo>
                <a:lnTo>
                  <a:pt x="76437" y="37621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06" name="Google Shape;206;p31"/>
          <p:cNvSpPr/>
          <p:nvPr/>
        </p:nvSpPr>
        <p:spPr>
          <a:xfrm>
            <a:off x="5528790" y="2819070"/>
            <a:ext cx="8673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GridFTP ds-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815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/>
          <p:nvPr/>
        </p:nvSpPr>
        <p:spPr>
          <a:xfrm>
            <a:off x="5542290" y="3412800"/>
            <a:ext cx="8541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GridFTP ds-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915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7121250" y="2679480"/>
            <a:ext cx="462677" cy="71418"/>
          </a:xfrm>
          <a:custGeom>
            <a:avLst/>
            <a:gdLst/>
            <a:ahLst/>
            <a:cxnLst/>
            <a:rect l="l" t="t" r="r" b="b"/>
            <a:pathLst>
              <a:path w="552450" h="87629" extrusionOk="0">
                <a:moveTo>
                  <a:pt x="75093" y="11297"/>
                </a:moveTo>
                <a:lnTo>
                  <a:pt x="0" y="51535"/>
                </a:lnTo>
                <a:lnTo>
                  <a:pt x="77246" y="87467"/>
                </a:lnTo>
                <a:lnTo>
                  <a:pt x="76528" y="62077"/>
                </a:lnTo>
                <a:lnTo>
                  <a:pt x="476277" y="50779"/>
                </a:lnTo>
                <a:lnTo>
                  <a:pt x="524378" y="50779"/>
                </a:lnTo>
                <a:lnTo>
                  <a:pt x="550677" y="36687"/>
                </a:lnTo>
                <a:lnTo>
                  <a:pt x="75811" y="36687"/>
                </a:lnTo>
                <a:lnTo>
                  <a:pt x="75093" y="11297"/>
                </a:lnTo>
                <a:close/>
                <a:moveTo>
                  <a:pt x="524378" y="50779"/>
                </a:moveTo>
                <a:lnTo>
                  <a:pt x="476277" y="50779"/>
                </a:lnTo>
                <a:lnTo>
                  <a:pt x="476995" y="76169"/>
                </a:lnTo>
                <a:lnTo>
                  <a:pt x="524378" y="50779"/>
                </a:lnTo>
                <a:close/>
                <a:moveTo>
                  <a:pt x="474842" y="0"/>
                </a:moveTo>
                <a:lnTo>
                  <a:pt x="475560" y="25389"/>
                </a:lnTo>
                <a:lnTo>
                  <a:pt x="75811" y="36687"/>
                </a:lnTo>
                <a:lnTo>
                  <a:pt x="550677" y="36687"/>
                </a:lnTo>
                <a:lnTo>
                  <a:pt x="552088" y="35932"/>
                </a:lnTo>
                <a:lnTo>
                  <a:pt x="474842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09" name="Google Shape;209;p31"/>
          <p:cNvSpPr/>
          <p:nvPr/>
        </p:nvSpPr>
        <p:spPr>
          <a:xfrm>
            <a:off x="7121250" y="2797740"/>
            <a:ext cx="462677" cy="71418"/>
          </a:xfrm>
          <a:custGeom>
            <a:avLst/>
            <a:gdLst/>
            <a:ahLst/>
            <a:cxnLst/>
            <a:rect l="l" t="t" r="r" b="b"/>
            <a:pathLst>
              <a:path w="552450" h="87629" extrusionOk="0">
                <a:moveTo>
                  <a:pt x="75093" y="11297"/>
                </a:moveTo>
                <a:lnTo>
                  <a:pt x="0" y="51535"/>
                </a:lnTo>
                <a:lnTo>
                  <a:pt x="77246" y="87467"/>
                </a:lnTo>
                <a:lnTo>
                  <a:pt x="76528" y="62077"/>
                </a:lnTo>
                <a:lnTo>
                  <a:pt x="476277" y="50779"/>
                </a:lnTo>
                <a:lnTo>
                  <a:pt x="524378" y="50779"/>
                </a:lnTo>
                <a:lnTo>
                  <a:pt x="550677" y="36687"/>
                </a:lnTo>
                <a:lnTo>
                  <a:pt x="75811" y="36687"/>
                </a:lnTo>
                <a:lnTo>
                  <a:pt x="75093" y="11297"/>
                </a:lnTo>
                <a:close/>
                <a:moveTo>
                  <a:pt x="524378" y="50779"/>
                </a:moveTo>
                <a:lnTo>
                  <a:pt x="476277" y="50779"/>
                </a:lnTo>
                <a:lnTo>
                  <a:pt x="476995" y="76169"/>
                </a:lnTo>
                <a:lnTo>
                  <a:pt x="524378" y="50779"/>
                </a:lnTo>
                <a:close/>
                <a:moveTo>
                  <a:pt x="474842" y="0"/>
                </a:moveTo>
                <a:lnTo>
                  <a:pt x="475560" y="25389"/>
                </a:lnTo>
                <a:lnTo>
                  <a:pt x="75811" y="36687"/>
                </a:lnTo>
                <a:lnTo>
                  <a:pt x="550677" y="36687"/>
                </a:lnTo>
                <a:lnTo>
                  <a:pt x="552088" y="35932"/>
                </a:lnTo>
                <a:lnTo>
                  <a:pt x="474842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10" name="Google Shape;210;p31"/>
          <p:cNvSpPr/>
          <p:nvPr/>
        </p:nvSpPr>
        <p:spPr>
          <a:xfrm>
            <a:off x="7121250" y="2928420"/>
            <a:ext cx="462677" cy="71418"/>
          </a:xfrm>
          <a:custGeom>
            <a:avLst/>
            <a:gdLst/>
            <a:ahLst/>
            <a:cxnLst/>
            <a:rect l="l" t="t" r="r" b="b"/>
            <a:pathLst>
              <a:path w="552450" h="87629" extrusionOk="0">
                <a:moveTo>
                  <a:pt x="75093" y="11297"/>
                </a:moveTo>
                <a:lnTo>
                  <a:pt x="0" y="51535"/>
                </a:lnTo>
                <a:lnTo>
                  <a:pt x="77246" y="87467"/>
                </a:lnTo>
                <a:lnTo>
                  <a:pt x="76528" y="62077"/>
                </a:lnTo>
                <a:lnTo>
                  <a:pt x="476277" y="50779"/>
                </a:lnTo>
                <a:lnTo>
                  <a:pt x="524378" y="50779"/>
                </a:lnTo>
                <a:lnTo>
                  <a:pt x="550677" y="36687"/>
                </a:lnTo>
                <a:lnTo>
                  <a:pt x="75811" y="36687"/>
                </a:lnTo>
                <a:lnTo>
                  <a:pt x="75093" y="11297"/>
                </a:lnTo>
                <a:close/>
                <a:moveTo>
                  <a:pt x="524378" y="50779"/>
                </a:moveTo>
                <a:lnTo>
                  <a:pt x="476277" y="50779"/>
                </a:lnTo>
                <a:lnTo>
                  <a:pt x="476995" y="76169"/>
                </a:lnTo>
                <a:lnTo>
                  <a:pt x="524378" y="50779"/>
                </a:lnTo>
                <a:close/>
                <a:moveTo>
                  <a:pt x="474842" y="0"/>
                </a:moveTo>
                <a:lnTo>
                  <a:pt x="475560" y="25389"/>
                </a:lnTo>
                <a:lnTo>
                  <a:pt x="75811" y="36687"/>
                </a:lnTo>
                <a:lnTo>
                  <a:pt x="550677" y="36687"/>
                </a:lnTo>
                <a:lnTo>
                  <a:pt x="552088" y="35932"/>
                </a:lnTo>
                <a:lnTo>
                  <a:pt x="474842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11" name="Google Shape;211;p31"/>
          <p:cNvSpPr/>
          <p:nvPr/>
        </p:nvSpPr>
        <p:spPr>
          <a:xfrm>
            <a:off x="6562706" y="2429460"/>
            <a:ext cx="532800" cy="644302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01600" marR="0" lvl="0" indent="0" algn="l" rtl="0">
              <a:lnSpc>
                <a:spcPct val="42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" marR="0" lvl="0" indent="0" algn="l" rtl="0">
              <a:lnSpc>
                <a:spcPct val="42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switch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6449490" y="3131730"/>
            <a:ext cx="376522" cy="493718"/>
          </a:xfrm>
          <a:custGeom>
            <a:avLst/>
            <a:gdLst/>
            <a:ahLst/>
            <a:cxnLst/>
            <a:rect l="l" t="t" r="r" b="b"/>
            <a:pathLst>
              <a:path w="449579" h="605789" extrusionOk="0">
                <a:moveTo>
                  <a:pt x="14834" y="521554"/>
                </a:moveTo>
                <a:lnTo>
                  <a:pt x="0" y="605447"/>
                </a:lnTo>
                <a:lnTo>
                  <a:pt x="76014" y="566978"/>
                </a:lnTo>
                <a:lnTo>
                  <a:pt x="55620" y="551837"/>
                </a:lnTo>
                <a:lnTo>
                  <a:pt x="66863" y="536695"/>
                </a:lnTo>
                <a:lnTo>
                  <a:pt x="35228" y="536695"/>
                </a:lnTo>
                <a:lnTo>
                  <a:pt x="14834" y="521554"/>
                </a:lnTo>
                <a:close/>
                <a:moveTo>
                  <a:pt x="449527" y="0"/>
                </a:moveTo>
                <a:lnTo>
                  <a:pt x="373513" y="38468"/>
                </a:lnTo>
                <a:lnTo>
                  <a:pt x="393907" y="53609"/>
                </a:lnTo>
                <a:lnTo>
                  <a:pt x="35228" y="536695"/>
                </a:lnTo>
                <a:lnTo>
                  <a:pt x="66863" y="536695"/>
                </a:lnTo>
                <a:lnTo>
                  <a:pt x="414299" y="68751"/>
                </a:lnTo>
                <a:lnTo>
                  <a:pt x="437370" y="68751"/>
                </a:lnTo>
                <a:lnTo>
                  <a:pt x="449527" y="0"/>
                </a:lnTo>
                <a:close/>
                <a:moveTo>
                  <a:pt x="437370" y="68751"/>
                </a:moveTo>
                <a:lnTo>
                  <a:pt x="414299" y="68751"/>
                </a:lnTo>
                <a:lnTo>
                  <a:pt x="434693" y="83892"/>
                </a:lnTo>
                <a:lnTo>
                  <a:pt x="437370" y="68751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13" name="Google Shape;213;p31"/>
          <p:cNvSpPr/>
          <p:nvPr/>
        </p:nvSpPr>
        <p:spPr>
          <a:xfrm>
            <a:off x="6449494" y="2915014"/>
            <a:ext cx="205811" cy="82286"/>
          </a:xfrm>
          <a:custGeom>
            <a:avLst/>
            <a:gdLst/>
            <a:ahLst/>
            <a:cxnLst/>
            <a:rect l="l" t="t" r="r" b="b"/>
            <a:pathLst>
              <a:path w="245745" h="100964" extrusionOk="0">
                <a:moveTo>
                  <a:pt x="63275" y="27259"/>
                </a:moveTo>
                <a:lnTo>
                  <a:pt x="0" y="84306"/>
                </a:lnTo>
                <a:lnTo>
                  <a:pt x="83602" y="100698"/>
                </a:lnTo>
                <a:lnTo>
                  <a:pt x="76827" y="76219"/>
                </a:lnTo>
                <a:lnTo>
                  <a:pt x="165270" y="51739"/>
                </a:lnTo>
                <a:lnTo>
                  <a:pt x="70050" y="51739"/>
                </a:lnTo>
                <a:lnTo>
                  <a:pt x="63275" y="27259"/>
                </a:lnTo>
                <a:close/>
                <a:moveTo>
                  <a:pt x="209242" y="48959"/>
                </a:moveTo>
                <a:lnTo>
                  <a:pt x="175314" y="48959"/>
                </a:lnTo>
                <a:lnTo>
                  <a:pt x="182090" y="73439"/>
                </a:lnTo>
                <a:lnTo>
                  <a:pt x="209242" y="48959"/>
                </a:lnTo>
                <a:close/>
                <a:moveTo>
                  <a:pt x="161762" y="0"/>
                </a:moveTo>
                <a:lnTo>
                  <a:pt x="168537" y="24479"/>
                </a:lnTo>
                <a:lnTo>
                  <a:pt x="70050" y="51739"/>
                </a:lnTo>
                <a:lnTo>
                  <a:pt x="165270" y="51739"/>
                </a:lnTo>
                <a:lnTo>
                  <a:pt x="175314" y="48959"/>
                </a:lnTo>
                <a:lnTo>
                  <a:pt x="209242" y="48959"/>
                </a:lnTo>
                <a:lnTo>
                  <a:pt x="245365" y="16393"/>
                </a:lnTo>
                <a:lnTo>
                  <a:pt x="161762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14" name="Google Shape;214;p31"/>
          <p:cNvSpPr/>
          <p:nvPr/>
        </p:nvSpPr>
        <p:spPr>
          <a:xfrm>
            <a:off x="2585790" y="2429460"/>
            <a:ext cx="794100" cy="765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1576530" y="2675970"/>
            <a:ext cx="978712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216" name="Google Shape;216;p31"/>
          <p:cNvSpPr/>
          <p:nvPr/>
        </p:nvSpPr>
        <p:spPr>
          <a:xfrm rot="-2852949">
            <a:off x="562102" y="1887493"/>
            <a:ext cx="248016" cy="70306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1"/>
          <p:cNvSpPr/>
          <p:nvPr/>
        </p:nvSpPr>
        <p:spPr>
          <a:xfrm rot="2700000">
            <a:off x="519012" y="1772208"/>
            <a:ext cx="1064903" cy="47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KEK – SINET5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1"/>
          <p:cNvSpPr/>
          <p:nvPr/>
        </p:nvSpPr>
        <p:spPr>
          <a:xfrm rot="10800000" flipH="1">
            <a:off x="206631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19" name="Google Shape;219;p31"/>
          <p:cNvSpPr/>
          <p:nvPr/>
        </p:nvSpPr>
        <p:spPr>
          <a:xfrm rot="10800000" flipH="1">
            <a:off x="376056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20" name="Google Shape;220;p31"/>
          <p:cNvSpPr/>
          <p:nvPr/>
        </p:nvSpPr>
        <p:spPr>
          <a:xfrm>
            <a:off x="704434" y="338047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CNAF Peering and Storage </a:t>
            </a:r>
            <a:r>
              <a:rPr lang="en" sz="2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(please check)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From </a:t>
            </a:r>
            <a:r>
              <a:rPr lang="en" sz="2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https://kds.kek.jp/indico/event/25343/session/3/material/1/0.pdf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66483" y="3552207"/>
            <a:ext cx="824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LHCONE</a:t>
            </a:r>
          </a:p>
          <a:p>
            <a:pPr algn="ctr"/>
            <a:r>
              <a:rPr lang="en-GB" sz="1200" dirty="0" smtClean="0"/>
              <a:t>100Gbps</a:t>
            </a:r>
            <a:endParaRPr lang="en-GB" sz="12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3260918" y="3567023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LHCONE</a:t>
            </a:r>
          </a:p>
          <a:p>
            <a:pPr algn="ctr"/>
            <a:r>
              <a:rPr lang="en-GB" sz="1200" dirty="0" smtClean="0"/>
              <a:t>2x100Gbps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30463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/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DESY Peering and Storage</a:t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2"/>
          <p:cNvSpPr/>
          <p:nvPr/>
        </p:nvSpPr>
        <p:spPr>
          <a:xfrm>
            <a:off x="743040" y="2461050"/>
            <a:ext cx="794100" cy="76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Géant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4158998" y="2526587"/>
            <a:ext cx="973500" cy="54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DESY WAN router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1636470" y="3634470"/>
            <a:ext cx="6885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2"/>
          <p:cNvSpPr/>
          <p:nvPr/>
        </p:nvSpPr>
        <p:spPr>
          <a:xfrm>
            <a:off x="3960900" y="2757510"/>
            <a:ext cx="300" cy="84873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32"/>
          <p:cNvSpPr/>
          <p:nvPr/>
        </p:nvSpPr>
        <p:spPr>
          <a:xfrm>
            <a:off x="3370570" y="2675483"/>
            <a:ext cx="756817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231" name="Google Shape;231;p32"/>
          <p:cNvSpPr/>
          <p:nvPr/>
        </p:nvSpPr>
        <p:spPr>
          <a:xfrm>
            <a:off x="3122851" y="3937225"/>
            <a:ext cx="1251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LHCONE/I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nternet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2*50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Gbps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2"/>
          <p:cNvSpPr/>
          <p:nvPr/>
        </p:nvSpPr>
        <p:spPr>
          <a:xfrm>
            <a:off x="2585790" y="2429460"/>
            <a:ext cx="794100" cy="76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DFN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2"/>
          <p:cNvSpPr/>
          <p:nvPr/>
        </p:nvSpPr>
        <p:spPr>
          <a:xfrm rot="-2852949">
            <a:off x="562102" y="1887493"/>
            <a:ext cx="248016" cy="70306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 rot="2700000">
            <a:off x="519012" y="1772208"/>
            <a:ext cx="1064903" cy="47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KEK – SINET5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2"/>
          <p:cNvSpPr/>
          <p:nvPr/>
        </p:nvSpPr>
        <p:spPr>
          <a:xfrm rot="10800000" flipH="1">
            <a:off x="206631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36" name="Google Shape;236;p32"/>
          <p:cNvSpPr/>
          <p:nvPr/>
        </p:nvSpPr>
        <p:spPr>
          <a:xfrm rot="10800000" flipH="1">
            <a:off x="3760560" y="328383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37" name="Google Shape;237;p32"/>
          <p:cNvSpPr/>
          <p:nvPr/>
        </p:nvSpPr>
        <p:spPr>
          <a:xfrm>
            <a:off x="5540130" y="2457270"/>
            <a:ext cx="824700" cy="6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DESY Data Center Router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2"/>
          <p:cNvSpPr/>
          <p:nvPr/>
        </p:nvSpPr>
        <p:spPr>
          <a:xfrm>
            <a:off x="5153220" y="2739690"/>
            <a:ext cx="375761" cy="85439"/>
          </a:xfrm>
          <a:custGeom>
            <a:avLst/>
            <a:gdLst/>
            <a:ahLst/>
            <a:cxnLst/>
            <a:rect l="l" t="t" r="r" b="b"/>
            <a:pathLst>
              <a:path w="501014" h="114300" extrusionOk="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462488" y="76200"/>
                </a:lnTo>
                <a:lnTo>
                  <a:pt x="500588" y="57150"/>
                </a:lnTo>
                <a:lnTo>
                  <a:pt x="462488" y="38100"/>
                </a:lnTo>
                <a:lnTo>
                  <a:pt x="114300" y="38100"/>
                </a:lnTo>
                <a:lnTo>
                  <a:pt x="114300" y="0"/>
                </a:lnTo>
                <a:close/>
                <a:moveTo>
                  <a:pt x="462488" y="76200"/>
                </a:moveTo>
                <a:lnTo>
                  <a:pt x="386288" y="76200"/>
                </a:lnTo>
                <a:lnTo>
                  <a:pt x="386288" y="114300"/>
                </a:lnTo>
                <a:lnTo>
                  <a:pt x="462488" y="76200"/>
                </a:lnTo>
                <a:close/>
                <a:moveTo>
                  <a:pt x="386288" y="0"/>
                </a:moveTo>
                <a:lnTo>
                  <a:pt x="386288" y="38100"/>
                </a:lnTo>
                <a:lnTo>
                  <a:pt x="462488" y="38100"/>
                </a:lnTo>
                <a:lnTo>
                  <a:pt x="386288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39" name="Google Shape;239;p32"/>
          <p:cNvSpPr/>
          <p:nvPr/>
        </p:nvSpPr>
        <p:spPr>
          <a:xfrm>
            <a:off x="5305230" y="2742930"/>
            <a:ext cx="300" cy="77844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32"/>
          <p:cNvSpPr/>
          <p:nvPr/>
        </p:nvSpPr>
        <p:spPr>
          <a:xfrm>
            <a:off x="5329260" y="2742930"/>
            <a:ext cx="300" cy="77844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32"/>
          <p:cNvSpPr/>
          <p:nvPr/>
        </p:nvSpPr>
        <p:spPr>
          <a:xfrm>
            <a:off x="5349780" y="2744820"/>
            <a:ext cx="300" cy="77844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32"/>
          <p:cNvSpPr/>
          <p:nvPr/>
        </p:nvSpPr>
        <p:spPr>
          <a:xfrm>
            <a:off x="5371650" y="2746440"/>
            <a:ext cx="300" cy="77844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32"/>
          <p:cNvSpPr/>
          <p:nvPr/>
        </p:nvSpPr>
        <p:spPr>
          <a:xfrm>
            <a:off x="4639547" y="3860026"/>
            <a:ext cx="1092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n*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10Gbps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soon: 100Gbps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2"/>
          <p:cNvSpPr/>
          <p:nvPr/>
        </p:nvSpPr>
        <p:spPr>
          <a:xfrm>
            <a:off x="8171280" y="176040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245" name="Google Shape;245;p32"/>
          <p:cNvSpPr/>
          <p:nvPr/>
        </p:nvSpPr>
        <p:spPr>
          <a:xfrm>
            <a:off x="8171280" y="176040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385D8A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32"/>
          <p:cNvSpPr/>
          <p:nvPr/>
        </p:nvSpPr>
        <p:spPr>
          <a:xfrm>
            <a:off x="8171280" y="235953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247" name="Google Shape;247;p32"/>
          <p:cNvSpPr/>
          <p:nvPr/>
        </p:nvSpPr>
        <p:spPr>
          <a:xfrm>
            <a:off x="8171280" y="235953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385D8A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32"/>
          <p:cNvSpPr/>
          <p:nvPr/>
        </p:nvSpPr>
        <p:spPr>
          <a:xfrm>
            <a:off x="8177220" y="300753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249" name="Google Shape;249;p32"/>
          <p:cNvSpPr/>
          <p:nvPr/>
        </p:nvSpPr>
        <p:spPr>
          <a:xfrm>
            <a:off x="8177220" y="300753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385D8A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32"/>
          <p:cNvSpPr/>
          <p:nvPr/>
        </p:nvSpPr>
        <p:spPr>
          <a:xfrm>
            <a:off x="8171280" y="365580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251" name="Google Shape;251;p32"/>
          <p:cNvSpPr/>
          <p:nvPr/>
        </p:nvSpPr>
        <p:spPr>
          <a:xfrm>
            <a:off x="8171280" y="3655800"/>
            <a:ext cx="395763" cy="210749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0"/>
                </a:moveTo>
                <a:lnTo>
                  <a:pt x="527287" y="0"/>
                </a:lnTo>
                <a:lnTo>
                  <a:pt x="527287" y="281389"/>
                </a:lnTo>
                <a:lnTo>
                  <a:pt x="0" y="281389"/>
                </a:lnTo>
                <a:lnTo>
                  <a:pt x="0" y="0"/>
                </a:lnTo>
                <a:close/>
              </a:path>
            </a:pathLst>
          </a:custGeom>
          <a:noFill/>
          <a:ln w="25550" cap="flat" cmpd="sng">
            <a:solidFill>
              <a:srgbClr val="385D8A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32"/>
          <p:cNvSpPr/>
          <p:nvPr/>
        </p:nvSpPr>
        <p:spPr>
          <a:xfrm>
            <a:off x="7926390" y="1328400"/>
            <a:ext cx="1075800" cy="2214000"/>
          </a:xfrm>
          <a:prstGeom prst="rect">
            <a:avLst/>
          </a:prstGeom>
          <a:solidFill>
            <a:srgbClr val="FFFFFF"/>
          </a:solidFill>
          <a:ln w="25550" cap="flat" cmpd="sng">
            <a:solidFill>
              <a:srgbClr val="BFB2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7183350" y="1865970"/>
            <a:ext cx="988219" cy="758665"/>
          </a:xfrm>
          <a:custGeom>
            <a:avLst/>
            <a:gdLst/>
            <a:ahLst/>
            <a:cxnLst/>
            <a:rect l="l" t="t" r="r" b="b"/>
            <a:pathLst>
              <a:path w="1317625" h="1011554" extrusionOk="0">
                <a:moveTo>
                  <a:pt x="37240" y="934808"/>
                </a:moveTo>
                <a:lnTo>
                  <a:pt x="0" y="1011431"/>
                </a:lnTo>
                <a:lnTo>
                  <a:pt x="83642" y="995250"/>
                </a:lnTo>
                <a:lnTo>
                  <a:pt x="68174" y="975103"/>
                </a:lnTo>
                <a:lnTo>
                  <a:pt x="94417" y="954956"/>
                </a:lnTo>
                <a:lnTo>
                  <a:pt x="52707" y="954956"/>
                </a:lnTo>
                <a:lnTo>
                  <a:pt x="37240" y="934808"/>
                </a:lnTo>
                <a:close/>
                <a:moveTo>
                  <a:pt x="1317437" y="0"/>
                </a:moveTo>
                <a:lnTo>
                  <a:pt x="1233793" y="16181"/>
                </a:lnTo>
                <a:lnTo>
                  <a:pt x="1249262" y="36328"/>
                </a:lnTo>
                <a:lnTo>
                  <a:pt x="52707" y="954956"/>
                </a:lnTo>
                <a:lnTo>
                  <a:pt x="94417" y="954956"/>
                </a:lnTo>
                <a:lnTo>
                  <a:pt x="1264729" y="56475"/>
                </a:lnTo>
                <a:lnTo>
                  <a:pt x="1289988" y="56475"/>
                </a:lnTo>
                <a:lnTo>
                  <a:pt x="1317437" y="0"/>
                </a:lnTo>
                <a:close/>
                <a:moveTo>
                  <a:pt x="1289988" y="56475"/>
                </a:moveTo>
                <a:lnTo>
                  <a:pt x="1264729" y="56475"/>
                </a:lnTo>
                <a:lnTo>
                  <a:pt x="1280196" y="76622"/>
                </a:lnTo>
                <a:lnTo>
                  <a:pt x="1289988" y="56475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54" name="Google Shape;254;p32"/>
          <p:cNvSpPr/>
          <p:nvPr/>
        </p:nvSpPr>
        <p:spPr>
          <a:xfrm>
            <a:off x="7183350" y="2452410"/>
            <a:ext cx="988219" cy="292894"/>
          </a:xfrm>
          <a:custGeom>
            <a:avLst/>
            <a:gdLst/>
            <a:ahLst/>
            <a:cxnLst/>
            <a:rect l="l" t="t" r="r" b="b"/>
            <a:pathLst>
              <a:path w="1317625" h="390525" extrusionOk="0">
                <a:moveTo>
                  <a:pt x="63592" y="316887"/>
                </a:moveTo>
                <a:lnTo>
                  <a:pt x="0" y="373579"/>
                </a:lnTo>
                <a:lnTo>
                  <a:pt x="83508" y="390439"/>
                </a:lnTo>
                <a:lnTo>
                  <a:pt x="76870" y="365922"/>
                </a:lnTo>
                <a:lnTo>
                  <a:pt x="167417" y="341405"/>
                </a:lnTo>
                <a:lnTo>
                  <a:pt x="70232" y="341405"/>
                </a:lnTo>
                <a:lnTo>
                  <a:pt x="63592" y="316887"/>
                </a:lnTo>
                <a:close/>
                <a:moveTo>
                  <a:pt x="1233928" y="0"/>
                </a:moveTo>
                <a:lnTo>
                  <a:pt x="1240566" y="24517"/>
                </a:lnTo>
                <a:lnTo>
                  <a:pt x="70232" y="341405"/>
                </a:lnTo>
                <a:lnTo>
                  <a:pt x="167417" y="341405"/>
                </a:lnTo>
                <a:lnTo>
                  <a:pt x="1247204" y="49033"/>
                </a:lnTo>
                <a:lnTo>
                  <a:pt x="1281346" y="49033"/>
                </a:lnTo>
                <a:lnTo>
                  <a:pt x="1317437" y="16860"/>
                </a:lnTo>
                <a:lnTo>
                  <a:pt x="1233928" y="0"/>
                </a:lnTo>
                <a:close/>
                <a:moveTo>
                  <a:pt x="1281346" y="49033"/>
                </a:moveTo>
                <a:lnTo>
                  <a:pt x="1247204" y="49033"/>
                </a:lnTo>
                <a:lnTo>
                  <a:pt x="1253843" y="73550"/>
                </a:lnTo>
                <a:lnTo>
                  <a:pt x="1281346" y="49033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55" name="Google Shape;255;p32"/>
          <p:cNvSpPr/>
          <p:nvPr/>
        </p:nvSpPr>
        <p:spPr>
          <a:xfrm>
            <a:off x="7186320" y="2878470"/>
            <a:ext cx="991076" cy="250508"/>
          </a:xfrm>
          <a:custGeom>
            <a:avLst/>
            <a:gdLst/>
            <a:ahLst/>
            <a:cxnLst/>
            <a:rect l="l" t="t" r="r" b="b"/>
            <a:pathLst>
              <a:path w="1321434" h="334010" extrusionOk="0">
                <a:moveTo>
                  <a:pt x="189244" y="49599"/>
                </a:moveTo>
                <a:lnTo>
                  <a:pt x="71657" y="49599"/>
                </a:lnTo>
                <a:lnTo>
                  <a:pt x="1243799" y="308905"/>
                </a:lnTo>
                <a:lnTo>
                  <a:pt x="1238313" y="333706"/>
                </a:lnTo>
                <a:lnTo>
                  <a:pt x="1320943" y="312964"/>
                </a:lnTo>
                <a:lnTo>
                  <a:pt x="1285355" y="284105"/>
                </a:lnTo>
                <a:lnTo>
                  <a:pt x="1249286" y="284105"/>
                </a:lnTo>
                <a:lnTo>
                  <a:pt x="189244" y="49599"/>
                </a:lnTo>
                <a:close/>
                <a:moveTo>
                  <a:pt x="1254772" y="259304"/>
                </a:moveTo>
                <a:lnTo>
                  <a:pt x="1249286" y="284105"/>
                </a:lnTo>
                <a:lnTo>
                  <a:pt x="1285355" y="284105"/>
                </a:lnTo>
                <a:lnTo>
                  <a:pt x="1254772" y="259304"/>
                </a:lnTo>
                <a:close/>
                <a:moveTo>
                  <a:pt x="82631" y="0"/>
                </a:moveTo>
                <a:lnTo>
                  <a:pt x="0" y="20740"/>
                </a:lnTo>
                <a:lnTo>
                  <a:pt x="66170" y="74400"/>
                </a:lnTo>
                <a:lnTo>
                  <a:pt x="71657" y="49599"/>
                </a:lnTo>
                <a:lnTo>
                  <a:pt x="189244" y="49599"/>
                </a:lnTo>
                <a:lnTo>
                  <a:pt x="77143" y="24800"/>
                </a:lnTo>
                <a:lnTo>
                  <a:pt x="82631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56" name="Google Shape;256;p32"/>
          <p:cNvSpPr/>
          <p:nvPr/>
        </p:nvSpPr>
        <p:spPr>
          <a:xfrm>
            <a:off x="7183350" y="3056670"/>
            <a:ext cx="988219" cy="704850"/>
          </a:xfrm>
          <a:custGeom>
            <a:avLst/>
            <a:gdLst/>
            <a:ahLst/>
            <a:cxnLst/>
            <a:rect l="l" t="t" r="r" b="b"/>
            <a:pathLst>
              <a:path w="1317625" h="939800" extrusionOk="0">
                <a:moveTo>
                  <a:pt x="98416" y="54580"/>
                </a:moveTo>
                <a:lnTo>
                  <a:pt x="54668" y="54580"/>
                </a:lnTo>
                <a:lnTo>
                  <a:pt x="1248021" y="905526"/>
                </a:lnTo>
                <a:lnTo>
                  <a:pt x="1233275" y="926207"/>
                </a:lnTo>
                <a:lnTo>
                  <a:pt x="1317437" y="939426"/>
                </a:lnTo>
                <a:lnTo>
                  <a:pt x="1288485" y="884845"/>
                </a:lnTo>
                <a:lnTo>
                  <a:pt x="1262768" y="884845"/>
                </a:lnTo>
                <a:lnTo>
                  <a:pt x="98416" y="54580"/>
                </a:lnTo>
                <a:close/>
                <a:moveTo>
                  <a:pt x="1277515" y="864165"/>
                </a:moveTo>
                <a:lnTo>
                  <a:pt x="1262768" y="884845"/>
                </a:lnTo>
                <a:lnTo>
                  <a:pt x="1288485" y="884845"/>
                </a:lnTo>
                <a:lnTo>
                  <a:pt x="1277515" y="864165"/>
                </a:lnTo>
                <a:close/>
                <a:moveTo>
                  <a:pt x="0" y="0"/>
                </a:moveTo>
                <a:lnTo>
                  <a:pt x="39921" y="75261"/>
                </a:lnTo>
                <a:lnTo>
                  <a:pt x="54668" y="54580"/>
                </a:lnTo>
                <a:lnTo>
                  <a:pt x="98416" y="54580"/>
                </a:lnTo>
                <a:lnTo>
                  <a:pt x="69414" y="33900"/>
                </a:lnTo>
                <a:lnTo>
                  <a:pt x="84161" y="13219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57" name="Google Shape;257;p32"/>
          <p:cNvSpPr/>
          <p:nvPr/>
        </p:nvSpPr>
        <p:spPr>
          <a:xfrm>
            <a:off x="7909650" y="1155870"/>
            <a:ext cx="5910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Pool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6934950" y="4119390"/>
            <a:ext cx="9285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*10Gbps (no LHC VOs)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8188020" y="1628100"/>
            <a:ext cx="375975" cy="207225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0" name="Google Shape;260;p32"/>
          <p:cNvSpPr/>
          <p:nvPr/>
        </p:nvSpPr>
        <p:spPr>
          <a:xfrm>
            <a:off x="8188020" y="2275560"/>
            <a:ext cx="375975" cy="207225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1" name="Google Shape;261;p32"/>
          <p:cNvSpPr/>
          <p:nvPr/>
        </p:nvSpPr>
        <p:spPr>
          <a:xfrm>
            <a:off x="8195040" y="2989440"/>
            <a:ext cx="375975" cy="207225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2" name="Google Shape;262;p32"/>
          <p:cNvSpPr/>
          <p:nvPr/>
        </p:nvSpPr>
        <p:spPr>
          <a:xfrm>
            <a:off x="8195040" y="3636630"/>
            <a:ext cx="375975" cy="207225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3" name="Google Shape;263;p32"/>
          <p:cNvSpPr/>
          <p:nvPr/>
        </p:nvSpPr>
        <p:spPr>
          <a:xfrm rot="10800000" flipH="1">
            <a:off x="5234342" y="2857916"/>
            <a:ext cx="25380" cy="96849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264" name="Google Shape;264;p32"/>
          <p:cNvSpPr/>
          <p:nvPr/>
        </p:nvSpPr>
        <p:spPr>
          <a:xfrm rot="10800000" flipH="1">
            <a:off x="7568640" y="348462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cxnSp>
        <p:nvCxnSpPr>
          <p:cNvPr id="265" name="Google Shape;265;p32"/>
          <p:cNvCxnSpPr/>
          <p:nvPr/>
        </p:nvCxnSpPr>
        <p:spPr>
          <a:xfrm flipH="1">
            <a:off x="5370450" y="1664550"/>
            <a:ext cx="1200" cy="2082300"/>
          </a:xfrm>
          <a:prstGeom prst="straightConnector1">
            <a:avLst/>
          </a:prstGeom>
          <a:noFill/>
          <a:ln w="3815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266" name="Google Shape;266;p32"/>
          <p:cNvSpPr/>
          <p:nvPr/>
        </p:nvSpPr>
        <p:spPr>
          <a:xfrm>
            <a:off x="5000940" y="1440900"/>
            <a:ext cx="11838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DESY Firewall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2"/>
          <p:cNvSpPr/>
          <p:nvPr/>
        </p:nvSpPr>
        <p:spPr>
          <a:xfrm>
            <a:off x="1576530" y="2675970"/>
            <a:ext cx="978712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268" name="Google Shape;268;p32"/>
          <p:cNvSpPr/>
          <p:nvPr/>
        </p:nvSpPr>
        <p:spPr>
          <a:xfrm>
            <a:off x="6730020" y="2457270"/>
            <a:ext cx="409800" cy="6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2"/>
          <p:cNvSpPr/>
          <p:nvPr/>
        </p:nvSpPr>
        <p:spPr>
          <a:xfrm>
            <a:off x="6418710" y="2696220"/>
            <a:ext cx="271800" cy="82296"/>
          </a:xfrm>
          <a:custGeom>
            <a:avLst/>
            <a:gdLst/>
            <a:ahLst/>
            <a:cxnLst/>
            <a:rect l="l" t="t" r="r" b="b"/>
            <a:pathLst>
              <a:path w="501014" h="114300" extrusionOk="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462488" y="76200"/>
                </a:lnTo>
                <a:lnTo>
                  <a:pt x="500588" y="57150"/>
                </a:lnTo>
                <a:lnTo>
                  <a:pt x="462488" y="38100"/>
                </a:lnTo>
                <a:lnTo>
                  <a:pt x="114300" y="38100"/>
                </a:lnTo>
                <a:lnTo>
                  <a:pt x="114300" y="0"/>
                </a:lnTo>
                <a:close/>
                <a:moveTo>
                  <a:pt x="462488" y="76200"/>
                </a:moveTo>
                <a:lnTo>
                  <a:pt x="386288" y="76200"/>
                </a:lnTo>
                <a:lnTo>
                  <a:pt x="386288" y="114300"/>
                </a:lnTo>
                <a:lnTo>
                  <a:pt x="462488" y="76200"/>
                </a:lnTo>
                <a:close/>
                <a:moveTo>
                  <a:pt x="386288" y="0"/>
                </a:moveTo>
                <a:lnTo>
                  <a:pt x="386288" y="38100"/>
                </a:lnTo>
                <a:lnTo>
                  <a:pt x="462488" y="38100"/>
                </a:lnTo>
                <a:lnTo>
                  <a:pt x="386288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270" name="Google Shape;270;p32"/>
          <p:cNvSpPr/>
          <p:nvPr/>
        </p:nvSpPr>
        <p:spPr>
          <a:xfrm>
            <a:off x="6292350" y="3539430"/>
            <a:ext cx="6423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10Gbps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2*40Gbps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(all VOs)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2"/>
          <p:cNvSpPr/>
          <p:nvPr/>
        </p:nvSpPr>
        <p:spPr>
          <a:xfrm rot="10800000" flipH="1">
            <a:off x="6554790" y="282501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76613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/>
        </p:nvSpPr>
        <p:spPr>
          <a:xfrm>
            <a:off x="628810" y="8273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KEK Peering and Storage </a:t>
            </a:r>
            <a:r>
              <a:rPr lang="en" sz="15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(please check)</a:t>
            </a:r>
            <a:r>
              <a:rPr lang="en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50" y="641199"/>
            <a:ext cx="7886401" cy="4349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97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63" y="1153888"/>
            <a:ext cx="7919081" cy="370018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KIT Peering and Storage </a:t>
            </a:r>
            <a:r>
              <a:rPr lang="en" sz="21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(please check)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From </a:t>
            </a:r>
            <a:r>
              <a:rPr lang="en" sz="2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https://kds.kek.jp/indico/event/25343/session/3/material/1/0.pdf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 rot="2921624">
            <a:off x="706686" y="1619423"/>
            <a:ext cx="1168942" cy="51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KEK-SINET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100 Gbps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585681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/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IN2P3 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Peering and Storage</a:t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801338" y="2103994"/>
            <a:ext cx="1164900" cy="122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GEANT</a:t>
            </a:r>
            <a:endParaRPr sz="1100" b="1"/>
          </a:p>
        </p:txBody>
      </p:sp>
      <p:sp>
        <p:nvSpPr>
          <p:cNvPr id="299" name="Google Shape;299;p36"/>
          <p:cNvSpPr/>
          <p:nvPr/>
        </p:nvSpPr>
        <p:spPr>
          <a:xfrm rot="2700000">
            <a:off x="452743" y="1536406"/>
            <a:ext cx="885439" cy="298258"/>
          </a:xfrm>
          <a:prstGeom prst="rightArrow">
            <a:avLst>
              <a:gd name="adj1" fmla="val 50000"/>
              <a:gd name="adj2" fmla="val 6253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6"/>
          <p:cNvSpPr txBox="1"/>
          <p:nvPr/>
        </p:nvSpPr>
        <p:spPr>
          <a:xfrm rot="2700000">
            <a:off x="693806" y="1120443"/>
            <a:ext cx="1192606" cy="62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 – SINET5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 Gbps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01" name="Google Shape;301;p36"/>
          <p:cNvSpPr/>
          <p:nvPr/>
        </p:nvSpPr>
        <p:spPr>
          <a:xfrm>
            <a:off x="2975515" y="2370660"/>
            <a:ext cx="794100" cy="76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RENATER</a:t>
            </a:r>
            <a:endParaRPr sz="1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Router</a:t>
            </a:r>
            <a:endParaRPr sz="1200"/>
          </a:p>
        </p:txBody>
      </p:sp>
      <p:sp>
        <p:nvSpPr>
          <p:cNvPr id="302" name="Google Shape;302;p36"/>
          <p:cNvSpPr/>
          <p:nvPr/>
        </p:nvSpPr>
        <p:spPr>
          <a:xfrm>
            <a:off x="1966255" y="2617170"/>
            <a:ext cx="978712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3" name="Google Shape;303;p36"/>
          <p:cNvSpPr/>
          <p:nvPr/>
        </p:nvSpPr>
        <p:spPr>
          <a:xfrm>
            <a:off x="4839965" y="2370660"/>
            <a:ext cx="794100" cy="76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ccpn-inter</a:t>
            </a:r>
            <a:endParaRPr/>
          </a:p>
        </p:txBody>
      </p:sp>
      <p:sp>
        <p:nvSpPr>
          <p:cNvPr id="304" name="Google Shape;304;p36"/>
          <p:cNvSpPr/>
          <p:nvPr/>
        </p:nvSpPr>
        <p:spPr>
          <a:xfrm>
            <a:off x="2093670" y="3634470"/>
            <a:ext cx="6885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40Gbps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6"/>
          <p:cNvSpPr/>
          <p:nvPr/>
        </p:nvSpPr>
        <p:spPr>
          <a:xfrm rot="10800000" flipH="1">
            <a:off x="252351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306" name="Google Shape;306;p36"/>
          <p:cNvSpPr/>
          <p:nvPr/>
        </p:nvSpPr>
        <p:spPr>
          <a:xfrm>
            <a:off x="3800180" y="2589883"/>
            <a:ext cx="978712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" name="Google Shape;307;p36"/>
          <p:cNvSpPr/>
          <p:nvPr/>
        </p:nvSpPr>
        <p:spPr>
          <a:xfrm>
            <a:off x="3883495" y="3572970"/>
            <a:ext cx="6885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4x10 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/>
          <p:nvPr/>
        </p:nvSpPr>
        <p:spPr>
          <a:xfrm rot="10800000" flipH="1">
            <a:off x="4313335" y="29365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309" name="Google Shape;309;p36"/>
          <p:cNvSpPr/>
          <p:nvPr/>
        </p:nvSpPr>
        <p:spPr>
          <a:xfrm>
            <a:off x="8095074" y="1760400"/>
            <a:ext cx="477554" cy="365111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310" name="Google Shape;310;p36"/>
          <p:cNvSpPr/>
          <p:nvPr/>
        </p:nvSpPr>
        <p:spPr>
          <a:xfrm>
            <a:off x="8176822" y="3162856"/>
            <a:ext cx="591006" cy="365111"/>
          </a:xfrm>
          <a:custGeom>
            <a:avLst/>
            <a:gdLst/>
            <a:ahLst/>
            <a:cxnLst/>
            <a:rect l="l" t="t" r="r" b="b"/>
            <a:pathLst>
              <a:path w="527684" h="281939" extrusionOk="0">
                <a:moveTo>
                  <a:pt x="0" y="281388"/>
                </a:moveTo>
                <a:lnTo>
                  <a:pt x="527286" y="281388"/>
                </a:lnTo>
                <a:lnTo>
                  <a:pt x="527286" y="0"/>
                </a:lnTo>
                <a:lnTo>
                  <a:pt x="0" y="0"/>
                </a:lnTo>
                <a:lnTo>
                  <a:pt x="0" y="281388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sp>
      <p:sp>
        <p:nvSpPr>
          <p:cNvPr id="311" name="Google Shape;311;p36"/>
          <p:cNvSpPr/>
          <p:nvPr/>
        </p:nvSpPr>
        <p:spPr>
          <a:xfrm>
            <a:off x="7107150" y="1865970"/>
            <a:ext cx="988219" cy="758665"/>
          </a:xfrm>
          <a:custGeom>
            <a:avLst/>
            <a:gdLst/>
            <a:ahLst/>
            <a:cxnLst/>
            <a:rect l="l" t="t" r="r" b="b"/>
            <a:pathLst>
              <a:path w="1317625" h="1011554" extrusionOk="0">
                <a:moveTo>
                  <a:pt x="37240" y="934808"/>
                </a:moveTo>
                <a:lnTo>
                  <a:pt x="0" y="1011431"/>
                </a:lnTo>
                <a:lnTo>
                  <a:pt x="83642" y="995250"/>
                </a:lnTo>
                <a:lnTo>
                  <a:pt x="68174" y="975103"/>
                </a:lnTo>
                <a:lnTo>
                  <a:pt x="94417" y="954956"/>
                </a:lnTo>
                <a:lnTo>
                  <a:pt x="52707" y="954956"/>
                </a:lnTo>
                <a:lnTo>
                  <a:pt x="37240" y="934808"/>
                </a:lnTo>
                <a:close/>
                <a:moveTo>
                  <a:pt x="1317437" y="0"/>
                </a:moveTo>
                <a:lnTo>
                  <a:pt x="1233793" y="16181"/>
                </a:lnTo>
                <a:lnTo>
                  <a:pt x="1249262" y="36328"/>
                </a:lnTo>
                <a:lnTo>
                  <a:pt x="52707" y="954956"/>
                </a:lnTo>
                <a:lnTo>
                  <a:pt x="94417" y="954956"/>
                </a:lnTo>
                <a:lnTo>
                  <a:pt x="1264729" y="56475"/>
                </a:lnTo>
                <a:lnTo>
                  <a:pt x="1289988" y="56475"/>
                </a:lnTo>
                <a:lnTo>
                  <a:pt x="1317437" y="0"/>
                </a:lnTo>
                <a:close/>
                <a:moveTo>
                  <a:pt x="1289988" y="56475"/>
                </a:moveTo>
                <a:lnTo>
                  <a:pt x="1264729" y="56475"/>
                </a:lnTo>
                <a:lnTo>
                  <a:pt x="1280196" y="76622"/>
                </a:lnTo>
                <a:lnTo>
                  <a:pt x="1289988" y="56475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12" name="Google Shape;312;p36"/>
          <p:cNvSpPr/>
          <p:nvPr/>
        </p:nvSpPr>
        <p:spPr>
          <a:xfrm>
            <a:off x="7223850" y="1155870"/>
            <a:ext cx="5910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dCache Pool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7344588" y="3837619"/>
            <a:ext cx="5910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10Gbps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6"/>
          <p:cNvSpPr/>
          <p:nvPr/>
        </p:nvSpPr>
        <p:spPr>
          <a:xfrm rot="10800000" flipH="1">
            <a:off x="7601128" y="3135945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315" name="Google Shape;315;p36"/>
          <p:cNvSpPr/>
          <p:nvPr/>
        </p:nvSpPr>
        <p:spPr>
          <a:xfrm>
            <a:off x="6088350" y="2441900"/>
            <a:ext cx="960300" cy="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ccpn-coreb</a:t>
            </a:r>
            <a:endParaRPr/>
          </a:p>
        </p:txBody>
      </p:sp>
      <p:sp>
        <p:nvSpPr>
          <p:cNvPr id="316" name="Google Shape;316;p36"/>
          <p:cNvSpPr/>
          <p:nvPr/>
        </p:nvSpPr>
        <p:spPr>
          <a:xfrm>
            <a:off x="5732910" y="2696220"/>
            <a:ext cx="271800" cy="82296"/>
          </a:xfrm>
          <a:custGeom>
            <a:avLst/>
            <a:gdLst/>
            <a:ahLst/>
            <a:cxnLst/>
            <a:rect l="l" t="t" r="r" b="b"/>
            <a:pathLst>
              <a:path w="501014" h="114300" extrusionOk="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462488" y="76200"/>
                </a:lnTo>
                <a:lnTo>
                  <a:pt x="500588" y="57150"/>
                </a:lnTo>
                <a:lnTo>
                  <a:pt x="462488" y="38100"/>
                </a:lnTo>
                <a:lnTo>
                  <a:pt x="114300" y="38100"/>
                </a:lnTo>
                <a:lnTo>
                  <a:pt x="114300" y="0"/>
                </a:lnTo>
                <a:close/>
                <a:moveTo>
                  <a:pt x="462488" y="76200"/>
                </a:moveTo>
                <a:lnTo>
                  <a:pt x="386288" y="76200"/>
                </a:lnTo>
                <a:lnTo>
                  <a:pt x="386288" y="114300"/>
                </a:lnTo>
                <a:lnTo>
                  <a:pt x="462488" y="76200"/>
                </a:lnTo>
                <a:close/>
                <a:moveTo>
                  <a:pt x="386288" y="0"/>
                </a:moveTo>
                <a:lnTo>
                  <a:pt x="386288" y="38100"/>
                </a:lnTo>
                <a:lnTo>
                  <a:pt x="462488" y="38100"/>
                </a:lnTo>
                <a:lnTo>
                  <a:pt x="386288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17" name="Google Shape;317;p36"/>
          <p:cNvSpPr txBox="1"/>
          <p:nvPr/>
        </p:nvSpPr>
        <p:spPr>
          <a:xfrm>
            <a:off x="7922025" y="2838800"/>
            <a:ext cx="12441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8" name="Google Shape;318;p36"/>
          <p:cNvSpPr txBox="1"/>
          <p:nvPr/>
        </p:nvSpPr>
        <p:spPr>
          <a:xfrm>
            <a:off x="7632275" y="1511400"/>
            <a:ext cx="12441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dCache Fileserver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9" name="Google Shape;319;p36"/>
          <p:cNvSpPr/>
          <p:nvPr/>
        </p:nvSpPr>
        <p:spPr>
          <a:xfrm rot="10800000" flipH="1">
            <a:off x="7170125" y="2775243"/>
            <a:ext cx="978337" cy="485546"/>
          </a:xfrm>
          <a:custGeom>
            <a:avLst/>
            <a:gdLst/>
            <a:ahLst/>
            <a:cxnLst/>
            <a:rect l="l" t="t" r="r" b="b"/>
            <a:pathLst>
              <a:path w="1317625" h="1011554" extrusionOk="0">
                <a:moveTo>
                  <a:pt x="37240" y="934808"/>
                </a:moveTo>
                <a:lnTo>
                  <a:pt x="0" y="1011431"/>
                </a:lnTo>
                <a:lnTo>
                  <a:pt x="83642" y="995250"/>
                </a:lnTo>
                <a:lnTo>
                  <a:pt x="68174" y="975103"/>
                </a:lnTo>
                <a:lnTo>
                  <a:pt x="94417" y="954956"/>
                </a:lnTo>
                <a:lnTo>
                  <a:pt x="52707" y="954956"/>
                </a:lnTo>
                <a:lnTo>
                  <a:pt x="37240" y="934808"/>
                </a:lnTo>
                <a:close/>
                <a:moveTo>
                  <a:pt x="1317437" y="0"/>
                </a:moveTo>
                <a:lnTo>
                  <a:pt x="1233793" y="16181"/>
                </a:lnTo>
                <a:lnTo>
                  <a:pt x="1249262" y="36328"/>
                </a:lnTo>
                <a:lnTo>
                  <a:pt x="52707" y="954956"/>
                </a:lnTo>
                <a:lnTo>
                  <a:pt x="94417" y="954956"/>
                </a:lnTo>
                <a:lnTo>
                  <a:pt x="1264729" y="56475"/>
                </a:lnTo>
                <a:lnTo>
                  <a:pt x="1289988" y="56475"/>
                </a:lnTo>
                <a:lnTo>
                  <a:pt x="1317437" y="0"/>
                </a:lnTo>
                <a:close/>
                <a:moveTo>
                  <a:pt x="1289988" y="56475"/>
                </a:moveTo>
                <a:lnTo>
                  <a:pt x="1264729" y="56475"/>
                </a:lnTo>
                <a:lnTo>
                  <a:pt x="1280196" y="76622"/>
                </a:lnTo>
                <a:lnTo>
                  <a:pt x="1289988" y="56475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20" name="Google Shape;320;p36"/>
          <p:cNvSpPr/>
          <p:nvPr/>
        </p:nvSpPr>
        <p:spPr>
          <a:xfrm>
            <a:off x="5634063" y="3789469"/>
            <a:ext cx="591000" cy="2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2x100G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6"/>
          <p:cNvSpPr/>
          <p:nvPr/>
        </p:nvSpPr>
        <p:spPr>
          <a:xfrm rot="10800000" flipH="1">
            <a:off x="5890603" y="3087795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096925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"/>
          <p:cNvSpPr txBox="1"/>
          <p:nvPr/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SIGNET 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Peering and Storage</a:t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062507"/>
            <a:ext cx="8554667" cy="3591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88" y="1445763"/>
            <a:ext cx="752475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7"/>
          <p:cNvSpPr txBox="1"/>
          <p:nvPr/>
        </p:nvSpPr>
        <p:spPr>
          <a:xfrm rot="2577075">
            <a:off x="164772" y="1202024"/>
            <a:ext cx="1168958" cy="5296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KEK-SINET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100 Gbps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159674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/>
          <p:nvPr/>
        </p:nvSpPr>
        <p:spPr>
          <a:xfrm>
            <a:off x="4467690" y="4591350"/>
            <a:ext cx="26934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The entire system is shared with non LHC VOs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8"/>
          <p:cNvSpPr/>
          <p:nvPr/>
        </p:nvSpPr>
        <p:spPr>
          <a:xfrm>
            <a:off x="743040" y="2461050"/>
            <a:ext cx="794100" cy="765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Géant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8"/>
          <p:cNvSpPr/>
          <p:nvPr/>
        </p:nvSpPr>
        <p:spPr>
          <a:xfrm>
            <a:off x="4173660" y="2414340"/>
            <a:ext cx="948000" cy="7305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INFN Napoli Core Switch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8"/>
          <p:cNvSpPr/>
          <p:nvPr/>
        </p:nvSpPr>
        <p:spPr>
          <a:xfrm>
            <a:off x="1636470" y="3634470"/>
            <a:ext cx="6885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8"/>
          <p:cNvSpPr/>
          <p:nvPr/>
        </p:nvSpPr>
        <p:spPr>
          <a:xfrm>
            <a:off x="5475330" y="1577610"/>
            <a:ext cx="9210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DPM Head Node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8"/>
          <p:cNvSpPr/>
          <p:nvPr/>
        </p:nvSpPr>
        <p:spPr>
          <a:xfrm>
            <a:off x="3960900" y="2757510"/>
            <a:ext cx="300" cy="84873"/>
          </a:xfrm>
          <a:custGeom>
            <a:avLst/>
            <a:gdLst/>
            <a:ahLst/>
            <a:cxnLst/>
            <a:rect l="l" t="t" r="r" b="b"/>
            <a:pathLst>
              <a:path w="120000" h="104139" extrusionOk="0">
                <a:moveTo>
                  <a:pt x="0" y="0"/>
                </a:moveTo>
                <a:lnTo>
                  <a:pt x="333" y="103548"/>
                </a:lnTo>
              </a:path>
            </a:pathLst>
          </a:cu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8"/>
          <p:cNvSpPr/>
          <p:nvPr/>
        </p:nvSpPr>
        <p:spPr>
          <a:xfrm>
            <a:off x="4951256" y="4060541"/>
            <a:ext cx="10158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link 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x10Gbps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8"/>
          <p:cNvSpPr/>
          <p:nvPr/>
        </p:nvSpPr>
        <p:spPr>
          <a:xfrm>
            <a:off x="3382020" y="2675970"/>
            <a:ext cx="756817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342" name="Google Shape;342;p38"/>
          <p:cNvSpPr/>
          <p:nvPr/>
        </p:nvSpPr>
        <p:spPr>
          <a:xfrm>
            <a:off x="3298860" y="3651480"/>
            <a:ext cx="780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LHCONE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3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*10Gbps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8"/>
          <p:cNvSpPr/>
          <p:nvPr/>
        </p:nvSpPr>
        <p:spPr>
          <a:xfrm>
            <a:off x="5214240" y="3539430"/>
            <a:ext cx="63436" cy="473017"/>
          </a:xfrm>
          <a:custGeom>
            <a:avLst/>
            <a:gdLst/>
            <a:ahLst/>
            <a:cxnLst/>
            <a:rect l="l" t="t" r="r" b="b"/>
            <a:pathLst>
              <a:path w="76200" h="580389" extrusionOk="0">
                <a:moveTo>
                  <a:pt x="42862" y="76200"/>
                </a:moveTo>
                <a:lnTo>
                  <a:pt x="33337" y="76200"/>
                </a:lnTo>
                <a:lnTo>
                  <a:pt x="33336" y="580202"/>
                </a:lnTo>
                <a:lnTo>
                  <a:pt x="42861" y="580202"/>
                </a:lnTo>
                <a:lnTo>
                  <a:pt x="42862" y="76200"/>
                </a:lnTo>
                <a:close/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44" name="Google Shape;344;p38"/>
          <p:cNvSpPr/>
          <p:nvPr/>
        </p:nvSpPr>
        <p:spPr>
          <a:xfrm>
            <a:off x="4982850" y="1941300"/>
            <a:ext cx="432363" cy="447141"/>
          </a:xfrm>
          <a:custGeom>
            <a:avLst/>
            <a:gdLst/>
            <a:ahLst/>
            <a:cxnLst/>
            <a:rect l="l" t="t" r="r" b="b"/>
            <a:pathLst>
              <a:path w="516254" h="548639" extrusionOk="0">
                <a:moveTo>
                  <a:pt x="24483" y="466557"/>
                </a:moveTo>
                <a:lnTo>
                  <a:pt x="0" y="548157"/>
                </a:lnTo>
                <a:lnTo>
                  <a:pt x="79970" y="518782"/>
                </a:lnTo>
                <a:lnTo>
                  <a:pt x="61474" y="501374"/>
                </a:lnTo>
                <a:lnTo>
                  <a:pt x="77860" y="483965"/>
                </a:lnTo>
                <a:lnTo>
                  <a:pt x="42978" y="483965"/>
                </a:lnTo>
                <a:lnTo>
                  <a:pt x="24483" y="466557"/>
                </a:lnTo>
                <a:close/>
                <a:moveTo>
                  <a:pt x="515937" y="0"/>
                </a:moveTo>
                <a:lnTo>
                  <a:pt x="435968" y="29373"/>
                </a:lnTo>
                <a:lnTo>
                  <a:pt x="454463" y="46782"/>
                </a:lnTo>
                <a:lnTo>
                  <a:pt x="42978" y="483965"/>
                </a:lnTo>
                <a:lnTo>
                  <a:pt x="77860" y="483965"/>
                </a:lnTo>
                <a:lnTo>
                  <a:pt x="472959" y="64190"/>
                </a:lnTo>
                <a:lnTo>
                  <a:pt x="496678" y="64190"/>
                </a:lnTo>
                <a:lnTo>
                  <a:pt x="515937" y="0"/>
                </a:lnTo>
                <a:close/>
                <a:moveTo>
                  <a:pt x="496678" y="64190"/>
                </a:moveTo>
                <a:lnTo>
                  <a:pt x="472959" y="64190"/>
                </a:lnTo>
                <a:lnTo>
                  <a:pt x="491455" y="81600"/>
                </a:lnTo>
                <a:lnTo>
                  <a:pt x="496678" y="6419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45" name="Google Shape;345;p38"/>
          <p:cNvSpPr/>
          <p:nvPr/>
        </p:nvSpPr>
        <p:spPr>
          <a:xfrm>
            <a:off x="5110560" y="2998620"/>
            <a:ext cx="418536" cy="85392"/>
          </a:xfrm>
          <a:custGeom>
            <a:avLst/>
            <a:gdLst/>
            <a:ahLst/>
            <a:cxnLst/>
            <a:rect l="l" t="t" r="r" b="b"/>
            <a:pathLst>
              <a:path w="499745" h="104775" extrusionOk="0">
                <a:moveTo>
                  <a:pt x="382267" y="50627"/>
                </a:moveTo>
                <a:lnTo>
                  <a:pt x="74890" y="50627"/>
                </a:lnTo>
                <a:lnTo>
                  <a:pt x="422318" y="79434"/>
                </a:lnTo>
                <a:lnTo>
                  <a:pt x="420220" y="104748"/>
                </a:lnTo>
                <a:lnTo>
                  <a:pt x="499308" y="73075"/>
                </a:lnTo>
                <a:lnTo>
                  <a:pt x="468141" y="54122"/>
                </a:lnTo>
                <a:lnTo>
                  <a:pt x="424417" y="54122"/>
                </a:lnTo>
                <a:lnTo>
                  <a:pt x="382267" y="50627"/>
                </a:lnTo>
                <a:close/>
                <a:moveTo>
                  <a:pt x="79087" y="0"/>
                </a:moveTo>
                <a:lnTo>
                  <a:pt x="0" y="31673"/>
                </a:lnTo>
                <a:lnTo>
                  <a:pt x="72791" y="75939"/>
                </a:lnTo>
                <a:lnTo>
                  <a:pt x="74890" y="50627"/>
                </a:lnTo>
                <a:lnTo>
                  <a:pt x="382267" y="50627"/>
                </a:lnTo>
                <a:lnTo>
                  <a:pt x="76989" y="25313"/>
                </a:lnTo>
                <a:lnTo>
                  <a:pt x="79087" y="0"/>
                </a:lnTo>
                <a:close/>
                <a:moveTo>
                  <a:pt x="426516" y="28808"/>
                </a:moveTo>
                <a:lnTo>
                  <a:pt x="424417" y="54122"/>
                </a:lnTo>
                <a:lnTo>
                  <a:pt x="468141" y="54122"/>
                </a:lnTo>
                <a:lnTo>
                  <a:pt x="426516" y="28808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46" name="Google Shape;346;p38"/>
          <p:cNvSpPr/>
          <p:nvPr/>
        </p:nvSpPr>
        <p:spPr>
          <a:xfrm>
            <a:off x="5115420" y="3113640"/>
            <a:ext cx="427045" cy="547024"/>
          </a:xfrm>
          <a:custGeom>
            <a:avLst/>
            <a:gdLst/>
            <a:ahLst/>
            <a:cxnLst/>
            <a:rect l="l" t="t" r="r" b="b"/>
            <a:pathLst>
              <a:path w="509904" h="671195" extrusionOk="0">
                <a:moveTo>
                  <a:pt x="67891" y="68356"/>
                </a:moveTo>
                <a:lnTo>
                  <a:pt x="35990" y="68356"/>
                </a:lnTo>
                <a:lnTo>
                  <a:pt x="453370" y="617641"/>
                </a:lnTo>
                <a:lnTo>
                  <a:pt x="433147" y="633008"/>
                </a:lnTo>
                <a:lnTo>
                  <a:pt x="509584" y="670629"/>
                </a:lnTo>
                <a:lnTo>
                  <a:pt x="496713" y="602274"/>
                </a:lnTo>
                <a:lnTo>
                  <a:pt x="473595" y="602274"/>
                </a:lnTo>
                <a:lnTo>
                  <a:pt x="67891" y="68356"/>
                </a:lnTo>
                <a:close/>
                <a:moveTo>
                  <a:pt x="493819" y="586906"/>
                </a:moveTo>
                <a:lnTo>
                  <a:pt x="473595" y="602274"/>
                </a:lnTo>
                <a:lnTo>
                  <a:pt x="496713" y="602274"/>
                </a:lnTo>
                <a:lnTo>
                  <a:pt x="493819" y="586906"/>
                </a:lnTo>
                <a:close/>
                <a:moveTo>
                  <a:pt x="0" y="0"/>
                </a:moveTo>
                <a:lnTo>
                  <a:pt x="15767" y="83723"/>
                </a:lnTo>
                <a:lnTo>
                  <a:pt x="35990" y="68356"/>
                </a:lnTo>
                <a:lnTo>
                  <a:pt x="67891" y="68356"/>
                </a:lnTo>
                <a:lnTo>
                  <a:pt x="56214" y="52988"/>
                </a:lnTo>
                <a:lnTo>
                  <a:pt x="76437" y="37621"/>
                </a:lnTo>
                <a:lnTo>
                  <a:pt x="0" y="0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47" name="Google Shape;347;p38"/>
          <p:cNvSpPr/>
          <p:nvPr/>
        </p:nvSpPr>
        <p:spPr>
          <a:xfrm>
            <a:off x="5528790" y="2819070"/>
            <a:ext cx="8673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GridFTP ds-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815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8"/>
          <p:cNvSpPr/>
          <p:nvPr/>
        </p:nvSpPr>
        <p:spPr>
          <a:xfrm>
            <a:off x="5542290" y="3412800"/>
            <a:ext cx="8541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GridFTP ds-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915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8"/>
          <p:cNvSpPr/>
          <p:nvPr/>
        </p:nvSpPr>
        <p:spPr>
          <a:xfrm>
            <a:off x="2585790" y="2429460"/>
            <a:ext cx="794100" cy="765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GARR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8"/>
          <p:cNvSpPr/>
          <p:nvPr/>
        </p:nvSpPr>
        <p:spPr>
          <a:xfrm>
            <a:off x="1576530" y="2675970"/>
            <a:ext cx="978712" cy="248930"/>
          </a:xfrm>
          <a:custGeom>
            <a:avLst/>
            <a:gdLst/>
            <a:ahLst/>
            <a:cxnLst/>
            <a:rect l="l" t="t" r="r" b="b"/>
            <a:pathLst>
              <a:path w="792479" h="305435" extrusionOk="0">
                <a:moveTo>
                  <a:pt x="691281" y="203199"/>
                </a:moveTo>
                <a:lnTo>
                  <a:pt x="304744" y="203199"/>
                </a:lnTo>
                <a:lnTo>
                  <a:pt x="487232" y="203400"/>
                </a:lnTo>
                <a:lnTo>
                  <a:pt x="487121" y="305000"/>
                </a:lnTo>
                <a:lnTo>
                  <a:pt x="691281" y="203199"/>
                </a:lnTo>
                <a:close/>
                <a:moveTo>
                  <a:pt x="304967" y="0"/>
                </a:moveTo>
                <a:lnTo>
                  <a:pt x="0" y="152064"/>
                </a:lnTo>
                <a:lnTo>
                  <a:pt x="304632" y="304799"/>
                </a:lnTo>
                <a:lnTo>
                  <a:pt x="304744" y="203199"/>
                </a:lnTo>
                <a:lnTo>
                  <a:pt x="691281" y="203199"/>
                </a:lnTo>
                <a:lnTo>
                  <a:pt x="792088" y="152934"/>
                </a:lnTo>
                <a:lnTo>
                  <a:pt x="690100" y="101800"/>
                </a:lnTo>
                <a:lnTo>
                  <a:pt x="487344" y="101800"/>
                </a:lnTo>
                <a:lnTo>
                  <a:pt x="304855" y="101599"/>
                </a:lnTo>
                <a:lnTo>
                  <a:pt x="304967" y="0"/>
                </a:lnTo>
                <a:close/>
                <a:moveTo>
                  <a:pt x="487456" y="200"/>
                </a:moveTo>
                <a:lnTo>
                  <a:pt x="487344" y="101800"/>
                </a:lnTo>
                <a:lnTo>
                  <a:pt x="690100" y="101800"/>
                </a:lnTo>
                <a:lnTo>
                  <a:pt x="487456" y="200"/>
                </a:lnTo>
                <a:close/>
              </a:path>
            </a:pathLst>
          </a:custGeom>
          <a:solidFill>
            <a:srgbClr val="E46C0A"/>
          </a:solidFill>
          <a:ln>
            <a:noFill/>
          </a:ln>
        </p:spPr>
      </p:sp>
      <p:sp>
        <p:nvSpPr>
          <p:cNvPr id="351" name="Google Shape;351;p38"/>
          <p:cNvSpPr/>
          <p:nvPr/>
        </p:nvSpPr>
        <p:spPr>
          <a:xfrm rot="-2852949">
            <a:off x="562102" y="1887493"/>
            <a:ext cx="248016" cy="70306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8"/>
          <p:cNvSpPr/>
          <p:nvPr/>
        </p:nvSpPr>
        <p:spPr>
          <a:xfrm rot="2700000">
            <a:off x="519012" y="1772208"/>
            <a:ext cx="1064903" cy="47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KEK – SINET5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Gbps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8"/>
          <p:cNvSpPr/>
          <p:nvPr/>
        </p:nvSpPr>
        <p:spPr>
          <a:xfrm rot="10800000" flipH="1">
            <a:off x="206631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354" name="Google Shape;354;p38"/>
          <p:cNvSpPr/>
          <p:nvPr/>
        </p:nvSpPr>
        <p:spPr>
          <a:xfrm rot="10800000" flipH="1">
            <a:off x="3760560" y="2998080"/>
            <a:ext cx="270" cy="5402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355" name="Google Shape;355;p38"/>
          <p:cNvSpPr/>
          <p:nvPr/>
        </p:nvSpPr>
        <p:spPr>
          <a:xfrm>
            <a:off x="704434" y="338047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NAPOLI</a:t>
            </a:r>
            <a: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Peering and Storage</a:t>
            </a:r>
            <a:br>
              <a:rPr lang="en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8"/>
          <p:cNvSpPr/>
          <p:nvPr/>
        </p:nvSpPr>
        <p:spPr>
          <a:xfrm>
            <a:off x="5171635" y="2525170"/>
            <a:ext cx="418536" cy="85392"/>
          </a:xfrm>
          <a:custGeom>
            <a:avLst/>
            <a:gdLst/>
            <a:ahLst/>
            <a:cxnLst/>
            <a:rect l="l" t="t" r="r" b="b"/>
            <a:pathLst>
              <a:path w="499745" h="104775" extrusionOk="0">
                <a:moveTo>
                  <a:pt x="382267" y="50627"/>
                </a:moveTo>
                <a:lnTo>
                  <a:pt x="74890" y="50627"/>
                </a:lnTo>
                <a:lnTo>
                  <a:pt x="422318" y="79434"/>
                </a:lnTo>
                <a:lnTo>
                  <a:pt x="420220" y="104748"/>
                </a:lnTo>
                <a:lnTo>
                  <a:pt x="499308" y="73075"/>
                </a:lnTo>
                <a:lnTo>
                  <a:pt x="468141" y="54122"/>
                </a:lnTo>
                <a:lnTo>
                  <a:pt x="424417" y="54122"/>
                </a:lnTo>
                <a:lnTo>
                  <a:pt x="382267" y="50627"/>
                </a:lnTo>
                <a:close/>
                <a:moveTo>
                  <a:pt x="79087" y="0"/>
                </a:moveTo>
                <a:lnTo>
                  <a:pt x="0" y="31673"/>
                </a:lnTo>
                <a:lnTo>
                  <a:pt x="72791" y="75939"/>
                </a:lnTo>
                <a:lnTo>
                  <a:pt x="74890" y="50627"/>
                </a:lnTo>
                <a:lnTo>
                  <a:pt x="382267" y="50627"/>
                </a:lnTo>
                <a:lnTo>
                  <a:pt x="76989" y="25313"/>
                </a:lnTo>
                <a:lnTo>
                  <a:pt x="79087" y="0"/>
                </a:lnTo>
                <a:close/>
                <a:moveTo>
                  <a:pt x="426516" y="28808"/>
                </a:moveTo>
                <a:lnTo>
                  <a:pt x="424417" y="54122"/>
                </a:lnTo>
                <a:lnTo>
                  <a:pt x="468141" y="54122"/>
                </a:lnTo>
                <a:lnTo>
                  <a:pt x="426516" y="28808"/>
                </a:lnTo>
                <a:close/>
              </a:path>
            </a:pathLst>
          </a:custGeom>
          <a:solidFill>
            <a:srgbClr val="4A7EBB"/>
          </a:solidFill>
          <a:ln>
            <a:noFill/>
          </a:ln>
        </p:spPr>
      </p:sp>
      <p:sp>
        <p:nvSpPr>
          <p:cNvPr id="357" name="Google Shape;357;p38"/>
          <p:cNvSpPr/>
          <p:nvPr/>
        </p:nvSpPr>
        <p:spPr>
          <a:xfrm>
            <a:off x="5589865" y="2345620"/>
            <a:ext cx="867300" cy="274200"/>
          </a:xfrm>
          <a:prstGeom prst="rect">
            <a:avLst/>
          </a:prstGeom>
          <a:solidFill>
            <a:srgbClr val="D99694"/>
          </a:solidFill>
          <a:ln w="25550" cap="flat" cmpd="sng">
            <a:solidFill>
              <a:srgbClr val="D996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GridFTP ds-</a:t>
            </a: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815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3850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 Details</a:t>
            </a:r>
            <a:endParaRPr sz="3000"/>
          </a:p>
        </p:txBody>
      </p:sp>
      <p:sp>
        <p:nvSpPr>
          <p:cNvPr id="138" name="Google Shape;138;p31"/>
          <p:cNvSpPr txBox="1">
            <a:spLocks noGrp="1"/>
          </p:cNvSpPr>
          <p:nvPr>
            <p:ph type="body" idx="1"/>
          </p:nvPr>
        </p:nvSpPr>
        <p:spPr>
          <a:xfrm>
            <a:off x="55350" y="899400"/>
            <a:ext cx="8825250" cy="31791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dk1"/>
                </a:solidFill>
              </a:rPr>
              <a:t>Fore each site we tested both </a:t>
            </a:r>
            <a:r>
              <a:rPr lang="en-GB" sz="1600" dirty="0" err="1" smtClean="0">
                <a:solidFill>
                  <a:schemeClr val="dk1"/>
                </a:solidFill>
              </a:rPr>
              <a:t>drection</a:t>
            </a:r>
            <a:r>
              <a:rPr lang="en-GB" sz="1600" dirty="0" smtClean="0">
                <a:solidFill>
                  <a:schemeClr val="dk1"/>
                </a:solidFill>
              </a:rPr>
              <a:t> </a:t>
            </a:r>
            <a:r>
              <a:rPr lang="en-GB" sz="1600" dirty="0">
                <a:solidFill>
                  <a:schemeClr val="dk1"/>
                </a:solidFill>
              </a:rPr>
              <a:t>KEK-&gt;</a:t>
            </a:r>
            <a:r>
              <a:rPr lang="en-GB" sz="1600" dirty="0" err="1">
                <a:solidFill>
                  <a:schemeClr val="dk1"/>
                </a:solidFill>
              </a:rPr>
              <a:t>SiteX</a:t>
            </a:r>
            <a:r>
              <a:rPr lang="en-GB" sz="1600" dirty="0">
                <a:solidFill>
                  <a:schemeClr val="dk1"/>
                </a:solidFill>
              </a:rPr>
              <a:t> and </a:t>
            </a:r>
            <a:r>
              <a:rPr lang="en-GB" sz="1600" dirty="0" err="1">
                <a:solidFill>
                  <a:schemeClr val="dk1"/>
                </a:solidFill>
              </a:rPr>
              <a:t>SiteX</a:t>
            </a:r>
            <a:r>
              <a:rPr lang="en-GB" sz="1600" dirty="0">
                <a:solidFill>
                  <a:schemeClr val="dk1"/>
                </a:solidFill>
              </a:rPr>
              <a:t>-&gt; KEK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dk1"/>
                </a:solidFill>
              </a:rPr>
              <a:t>Each Test consisted </a:t>
            </a:r>
            <a:r>
              <a:rPr lang="en-GB" sz="1600" dirty="0">
                <a:solidFill>
                  <a:schemeClr val="dk1"/>
                </a:solidFill>
              </a:rPr>
              <a:t>in a set </a:t>
            </a:r>
            <a:r>
              <a:rPr lang="en-GB" sz="1600" dirty="0" smtClean="0">
                <a:solidFill>
                  <a:schemeClr val="dk1"/>
                </a:solidFill>
              </a:rPr>
              <a:t>FTS jobs</a:t>
            </a:r>
            <a:endParaRPr lang="en-GB" sz="1600" dirty="0">
              <a:solidFill>
                <a:schemeClr val="dk1"/>
              </a:solidFill>
            </a:endParaRP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>
                <a:solidFill>
                  <a:schemeClr val="dk1"/>
                </a:solidFill>
              </a:rPr>
              <a:t>100x10GB (1TB total)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>
                <a:solidFill>
                  <a:schemeClr val="dk1"/>
                </a:solidFill>
              </a:rPr>
              <a:t>200x10GB (2TB total)</a:t>
            </a:r>
          </a:p>
          <a:p>
            <a:pPr marL="285750" indent="-285750">
              <a:lnSpc>
                <a:spcPct val="120000"/>
              </a:lnSpc>
            </a:pPr>
            <a:endParaRPr lang="en-GB" sz="1600" dirty="0" smtClean="0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dk1"/>
                </a:solidFill>
              </a:rPr>
              <a:t>We used </a:t>
            </a:r>
            <a:r>
              <a:rPr lang="en-GB" sz="1600" dirty="0">
                <a:solidFill>
                  <a:schemeClr val="dk1"/>
                </a:solidFill>
              </a:rPr>
              <a:t>different configuration: 25,50,100 and 200 concurrent files and from 1 to 16 TCP streams in function of the site. </a:t>
            </a:r>
            <a:r>
              <a:rPr lang="en-GB" sz="1600" dirty="0" smtClean="0">
                <a:solidFill>
                  <a:schemeClr val="dk1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600" dirty="0" smtClean="0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dk1"/>
                </a:solidFill>
              </a:rPr>
              <a:t>All tests have been </a:t>
            </a:r>
            <a:r>
              <a:rPr lang="en-GB" sz="1600" dirty="0">
                <a:solidFill>
                  <a:schemeClr val="dk1"/>
                </a:solidFill>
              </a:rPr>
              <a:t>done using BNL FTS3 </a:t>
            </a:r>
            <a:r>
              <a:rPr lang="en-GB" sz="1600" dirty="0" smtClean="0">
                <a:solidFill>
                  <a:schemeClr val="dk1"/>
                </a:solidFill>
              </a:rPr>
              <a:t>service</a:t>
            </a:r>
            <a:endParaRPr lang="en-GB" sz="1600" dirty="0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chemeClr val="dk1"/>
                </a:solidFill>
              </a:rPr>
              <a:t>Monitoring Tools: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>
                <a:solidFill>
                  <a:schemeClr val="dk1"/>
                </a:solidFill>
              </a:rPr>
              <a:t>FTS statistics, retrieved every </a:t>
            </a:r>
            <a:r>
              <a:rPr lang="en-GB" sz="1600" dirty="0">
                <a:solidFill>
                  <a:schemeClr val="dk1"/>
                </a:solidFill>
              </a:rPr>
              <a:t>10 seconds </a:t>
            </a:r>
            <a:r>
              <a:rPr lang="en-GB" sz="1600" dirty="0" smtClean="0">
                <a:solidFill>
                  <a:schemeClr val="dk1"/>
                </a:solidFill>
              </a:rPr>
              <a:t>by a local script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 smtClean="0">
                <a:solidFill>
                  <a:schemeClr val="dk1"/>
                </a:solidFill>
              </a:rPr>
              <a:t>Plots </a:t>
            </a:r>
            <a:r>
              <a:rPr lang="en-GB" sz="1600" dirty="0">
                <a:solidFill>
                  <a:schemeClr val="dk1"/>
                </a:solidFill>
              </a:rPr>
              <a:t>provided by Sites from the relative local monitoring systems</a:t>
            </a:r>
          </a:p>
          <a:p>
            <a:pPr marL="285750" indent="-285750">
              <a:lnSpc>
                <a:spcPct val="120000"/>
              </a:lnSpc>
            </a:pPr>
            <a:r>
              <a:rPr lang="en-GB" sz="1600" dirty="0">
                <a:solidFill>
                  <a:schemeClr val="dk1"/>
                </a:solidFill>
              </a:rPr>
              <a:t>Plot from the NREN monitoring system</a:t>
            </a:r>
          </a:p>
          <a:p>
            <a:pPr marL="0" indent="0">
              <a:lnSpc>
                <a:spcPct val="120000"/>
              </a:lnSpc>
              <a:buNone/>
            </a:pPr>
            <a:endParaRPr sz="1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alibri"/>
                <a:ea typeface="Calibri"/>
                <a:cs typeface="Calibri"/>
                <a:sym typeface="Calibri"/>
              </a:rPr>
              <a:t>Network Data Challenge 2018: KEK-CNAF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180" name="Google Shape;180;p37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pic>
        <p:nvPicPr>
          <p:cNvPr id="181" name="Google Shape;1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36375"/>
            <a:ext cx="4572000" cy="23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7"/>
          <p:cNvSpPr/>
          <p:nvPr/>
        </p:nvSpPr>
        <p:spPr>
          <a:xfrm>
            <a:off x="3389750" y="4155800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83" name="Google Shape;183;p37"/>
          <p:cNvGraphicFramePr/>
          <p:nvPr/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CNAF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20.8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18.1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15.3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16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84" name="Google Shape;18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650" y="2481462"/>
            <a:ext cx="4416725" cy="248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49175"/>
            <a:ext cx="4572001" cy="15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1687118" y="3204562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KEK-&gt;CNAF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023886" y="3169824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CNAF-&gt;KEK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66970" y="94576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20Gbps</a:t>
            </a:r>
            <a:endParaRPr lang="en-US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349383" y="94576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20Gbps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83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3287486" y="2090057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KEK T0</a:t>
            </a:r>
            <a:endParaRPr lang="en-US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63348" cy="53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2018: KEK-DESY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191" name="Google Shape;191;p38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192" name="Google Shape;192;p38"/>
          <p:cNvGraphicFramePr/>
          <p:nvPr/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DESY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15.9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16.7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10,4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11.7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93" name="Google Shape;1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0" y="807900"/>
            <a:ext cx="4492375" cy="181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75" y="2758492"/>
            <a:ext cx="4492376" cy="210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510750" y="4140650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4375" y="2571750"/>
            <a:ext cx="4184352" cy="23536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1382318" y="3278314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KEK-&gt;DESY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719086" y="3243576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DESY-&gt;KEK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568310" y="791872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b="1" dirty="0"/>
              <a:t>5</a:t>
            </a:r>
            <a:r>
              <a:rPr lang="en-US" b="1" dirty="0" smtClean="0"/>
              <a:t>Gbps</a:t>
            </a:r>
            <a:endParaRPr lang="en-US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502355" y="2297772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18Gbps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83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9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2018: KEK-KIT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02" name="Google Shape;202;p39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203" name="Google Shape;203;p39"/>
          <p:cNvGraphicFramePr/>
          <p:nvPr/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DESY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21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22.4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13.2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12.4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04" name="Google Shape;2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225" y="2571750"/>
            <a:ext cx="4139750" cy="23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75" y="701100"/>
            <a:ext cx="4492375" cy="19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79800"/>
            <a:ext cx="4498425" cy="21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/>
          <p:nvPr/>
        </p:nvSpPr>
        <p:spPr>
          <a:xfrm>
            <a:off x="3510750" y="4140650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asellaDiTesto 8"/>
          <p:cNvSpPr txBox="1"/>
          <p:nvPr/>
        </p:nvSpPr>
        <p:spPr>
          <a:xfrm>
            <a:off x="3038505" y="76055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20Gbps</a:t>
            </a:r>
            <a:endParaRPr lang="en-US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29269" y="2263973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20Gbps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273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213" name="Google Shape;213;p40"/>
          <p:cNvGraphicFramePr/>
          <p:nvPr/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DESY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21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22.4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13.2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12.4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225" y="2571750"/>
            <a:ext cx="4139750" cy="23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275" y="701100"/>
            <a:ext cx="4492375" cy="19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79800"/>
            <a:ext cx="4498425" cy="21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/>
          <p:nvPr/>
        </p:nvSpPr>
        <p:spPr>
          <a:xfrm>
            <a:off x="4643650" y="3041625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100" y="2684725"/>
            <a:ext cx="6486525" cy="25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688" y="436825"/>
            <a:ext cx="8124825" cy="2247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40"/>
          <p:cNvCxnSpPr/>
          <p:nvPr/>
        </p:nvCxnSpPr>
        <p:spPr>
          <a:xfrm flipH="1">
            <a:off x="1143150" y="2235950"/>
            <a:ext cx="1025700" cy="1465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40"/>
          <p:cNvCxnSpPr/>
          <p:nvPr/>
        </p:nvCxnSpPr>
        <p:spPr>
          <a:xfrm>
            <a:off x="4616000" y="2133500"/>
            <a:ext cx="2681700" cy="1201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40"/>
          <p:cNvSpPr/>
          <p:nvPr/>
        </p:nvSpPr>
        <p:spPr>
          <a:xfrm>
            <a:off x="4643650" y="2119288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title"/>
          </p:nvPr>
        </p:nvSpPr>
        <p:spPr>
          <a:xfrm>
            <a:off x="387025" y="-24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2018: KEK-KIT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19806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2018: KEK-SIGNET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230" name="Google Shape;230;p41"/>
          <p:cNvGraphicFramePr/>
          <p:nvPr>
            <p:extLst/>
          </p:nvPr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SIGNET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7.3  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10.0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6.7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8.5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31" name="Google Shape;2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72" y="836750"/>
            <a:ext cx="4332324" cy="2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025" y="2522275"/>
            <a:ext cx="4231877" cy="23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22200"/>
            <a:ext cx="4306869" cy="2021300"/>
          </a:xfrm>
          <a:prstGeom prst="rect">
            <a:avLst/>
          </a:prstGeom>
        </p:spPr>
      </p:pic>
      <p:sp>
        <p:nvSpPr>
          <p:cNvPr id="10" name="Google Shape;207;p39"/>
          <p:cNvSpPr/>
          <p:nvPr/>
        </p:nvSpPr>
        <p:spPr>
          <a:xfrm>
            <a:off x="3331797" y="4416421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asellaDiTesto 8"/>
          <p:cNvSpPr txBox="1"/>
          <p:nvPr/>
        </p:nvSpPr>
        <p:spPr>
          <a:xfrm>
            <a:off x="3468179" y="83675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Gbps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39463" y="2776323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4.5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7207" y="972984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Single Storage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alibri"/>
                <a:ea typeface="Calibri"/>
                <a:cs typeface="Calibri"/>
                <a:sym typeface="Calibri"/>
              </a:rPr>
              <a:t>Network Data Challenge 2018: KEK-BNL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238" name="Google Shape;238;p42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239" name="Google Shape;239;p42"/>
          <p:cNvGraphicFramePr/>
          <p:nvPr>
            <p:extLst/>
          </p:nvPr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BNL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35.3  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20.4</a:t>
                      </a: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/>
                        <a:t>15,5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/>
                        <a:t>15,7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754" y="2527300"/>
            <a:ext cx="4202146" cy="236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0" y="822175"/>
            <a:ext cx="4249302" cy="21019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0737"/>
            <a:ext cx="4613100" cy="132556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1700" y="3222385"/>
            <a:ext cx="3028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CONNECTION</a:t>
            </a:r>
            <a:r>
              <a:rPr lang="en-US" altLang="en-US" sz="800" b="1" dirty="0"/>
              <a:t> </a:t>
            </a:r>
            <a:r>
              <a:rPr lang="en-US" altLang="en-US" sz="800" b="1" dirty="0" smtClean="0"/>
              <a:t>- </a:t>
            </a:r>
            <a:r>
              <a:rPr kumimoji="0" lang="en-US" altLang="en-U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sunn-cr5-&gt;</a:t>
            </a:r>
            <a:r>
              <a:rPr kumimoji="0" lang="en-US" altLang="en-US" sz="1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pacwave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52161" y="147956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36Gbps</a:t>
            </a:r>
            <a:endParaRPr lang="en-US" b="1" dirty="0"/>
          </a:p>
        </p:txBody>
      </p:sp>
      <p:sp>
        <p:nvSpPr>
          <p:cNvPr id="12" name="Google Shape;207;p39"/>
          <p:cNvSpPr/>
          <p:nvPr/>
        </p:nvSpPr>
        <p:spPr>
          <a:xfrm>
            <a:off x="2082800" y="2759079"/>
            <a:ext cx="538100" cy="303374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6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>
            <a:spLocks noGrp="1"/>
          </p:cNvSpPr>
          <p:nvPr>
            <p:ph type="title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Calibri"/>
                <a:ea typeface="Calibri"/>
                <a:cs typeface="Calibri"/>
                <a:sym typeface="Calibri"/>
              </a:rPr>
              <a:t>Network Data Challenge 2018: KEK-UVIc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1"/>
          </p:nvPr>
        </p:nvSpPr>
        <p:spPr>
          <a:xfrm>
            <a:off x="5928950" y="616975"/>
            <a:ext cx="23901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FTS Monitoring system</a:t>
            </a:r>
            <a:endParaRPr sz="1400"/>
          </a:p>
        </p:txBody>
      </p:sp>
      <p:graphicFrame>
        <p:nvGraphicFramePr>
          <p:cNvPr id="257" name="Google Shape;257;p44"/>
          <p:cNvGraphicFramePr/>
          <p:nvPr>
            <p:extLst/>
          </p:nvPr>
        </p:nvGraphicFramePr>
        <p:xfrm>
          <a:off x="4959650" y="1027375"/>
          <a:ext cx="4029075" cy="10576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42675"/>
                <a:gridCol w="743225"/>
                <a:gridCol w="847725"/>
                <a:gridCol w="847725"/>
                <a:gridCol w="847725"/>
              </a:tblGrid>
              <a:tr h="647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From KEK (peak)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(peak)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From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To KEK (average)</a:t>
                      </a: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UVIc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smtClean="0"/>
                        <a:t>13.7</a:t>
                      </a:r>
                      <a:endParaRPr dirty="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21.9</a:t>
                      </a:r>
                      <a:endParaRPr lang="en-GB">
                        <a:effectLst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 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259" name="Google Shape;2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650" y="2696425"/>
            <a:ext cx="4029077" cy="226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https://lh4.googleusercontent.com/Uu3zfBhEB38PhIuwgBLjcWxTBGnlhX9VuKjSmNdkdW7I8pGV-4RIIn5myo-TBFrN4sT66DSDJjuBaAngeUZc5nz0ObIUG4fBLvzP9QioqORsinTIu-P6Vi4wV5pio85ReTmpioP02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75" y="3064737"/>
            <a:ext cx="2430234" cy="14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5.googleusercontent.com/Wil4TbR7M3RJiiztRqWykbwQ1HtAjOpXAl6nPKEBhIWK-O1d6cmMiAR1R9KpfpG-fkzMiRsYZDsdjpWH0LHljFFomwSvUfaUqw86ULXY6l9cQemTHYD5VNUL8RQSZNozHE8JM9ypGU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" y="3064737"/>
            <a:ext cx="2429837" cy="14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4.googleusercontent.com/iLHY_ZjkzgtpimkPO9fBBo3ySqpEqcOmUKykDjDiVNdJJTfQ5wXrlUOwm6HCHNsDS4Sq_ZQPfASwFx4BXew-L6UTwdZGyH4U9nfI4trcQUWAL3N3gPggYU-bBoRTyWzO1x2uwaNOy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8" y="955293"/>
            <a:ext cx="4694271" cy="18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07;p39"/>
          <p:cNvSpPr/>
          <p:nvPr/>
        </p:nvSpPr>
        <p:spPr>
          <a:xfrm>
            <a:off x="2308540" y="2231079"/>
            <a:ext cx="831900" cy="635400"/>
          </a:xfrm>
          <a:prstGeom prst="flowChartConnector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CasellaDiTesto 12"/>
          <p:cNvSpPr txBox="1"/>
          <p:nvPr/>
        </p:nvSpPr>
        <p:spPr>
          <a:xfrm>
            <a:off x="3629898" y="3032080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20Gbps</a:t>
            </a:r>
            <a:endParaRPr lang="en-US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42994" y="311600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16Gbps</a:t>
            </a:r>
            <a:endParaRPr lang="en-US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09617" y="4507093"/>
            <a:ext cx="242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of the storage in </a:t>
            </a:r>
            <a:r>
              <a:rPr lang="en-US" b="1" dirty="0" err="1" smtClean="0"/>
              <a:t>UVIc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8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>
            <a:spLocks noGrp="1"/>
          </p:cNvSpPr>
          <p:nvPr>
            <p:ph type="title" idx="4294967295"/>
          </p:nvPr>
        </p:nvSpPr>
        <p:spPr>
          <a:xfrm>
            <a:off x="311700" y="1878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Calibri"/>
                <a:ea typeface="Calibri"/>
                <a:cs typeface="Calibri"/>
                <a:sym typeface="Calibri"/>
              </a:rPr>
              <a:t>Summary of Network </a:t>
            </a:r>
            <a:r>
              <a:rPr lang="en-GB" sz="3000" dirty="0">
                <a:latin typeface="Calibri"/>
                <a:ea typeface="Calibri"/>
                <a:cs typeface="Calibri"/>
                <a:sym typeface="Calibri"/>
              </a:rPr>
              <a:t>Data Challenge </a:t>
            </a:r>
            <a:r>
              <a:rPr lang="en-GB" sz="3000" dirty="0" smtClean="0">
                <a:latin typeface="Calibri"/>
                <a:ea typeface="Calibri"/>
                <a:cs typeface="Calibri"/>
                <a:sym typeface="Calibri"/>
              </a:rPr>
              <a:t>2018</a:t>
            </a:r>
            <a:br>
              <a:rPr lang="en-GB" sz="3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3000" dirty="0" smtClean="0">
                <a:latin typeface="Calibri"/>
                <a:ea typeface="Calibri"/>
                <a:cs typeface="Calibri"/>
                <a:sym typeface="Calibri"/>
              </a:rPr>
              <a:t>Current Results vs Previous Tests (</a:t>
            </a:r>
            <a:r>
              <a:rPr lang="en-GB" sz="3000" dirty="0" err="1" smtClean="0">
                <a:latin typeface="Calibri"/>
                <a:ea typeface="Calibri"/>
                <a:cs typeface="Calibri"/>
                <a:sym typeface="Calibri"/>
              </a:rPr>
              <a:t>Gbps</a:t>
            </a:r>
            <a:r>
              <a:rPr lang="en-GB" sz="30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3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98285" y="1233715"/>
            <a:ext cx="151676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 be completed</a:t>
            </a:r>
            <a:endParaRPr lang="en-US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495301" y="1757039"/>
          <a:ext cx="8197301" cy="3068960"/>
        </p:xfrm>
        <a:graphic>
          <a:graphicData uri="http://schemas.openxmlformats.org/drawingml/2006/table">
            <a:tbl>
              <a:tblPr/>
              <a:tblGrid>
                <a:gridCol w="894629"/>
                <a:gridCol w="1217112"/>
                <a:gridCol w="1217112"/>
                <a:gridCol w="1217112"/>
                <a:gridCol w="1217112"/>
                <a:gridCol w="1217112"/>
                <a:gridCol w="1217112"/>
              </a:tblGrid>
              <a:tr h="530330">
                <a:tc>
                  <a:txBody>
                    <a:bodyPr/>
                    <a:lstStyle/>
                    <a:p>
                      <a:pPr rtl="0" fontAlgn="t"/>
                      <a:endParaRPr lang="en-GB" dirty="0">
                        <a:effectLst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2018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2013-2017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1D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2018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DC 2013-2017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1DC"/>
                    </a:solidFill>
                  </a:tcPr>
                </a:tc>
              </a:tr>
              <a:tr h="530330">
                <a:tc>
                  <a:txBody>
                    <a:bodyPr/>
                    <a:lstStyle/>
                    <a:p>
                      <a:pPr rtl="0" fontAlgn="t"/>
                      <a:endParaRPr lang="en-GB">
                        <a:effectLst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From KEK (peak)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From KEK (average)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From KEK (peak)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KEK (peak)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KEK (average)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 KEK (peak)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CNAF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12.8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UVIC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13.4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21.9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SIGNET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900">
                <a:tc>
                  <a:txBody>
                    <a:bodyPr/>
                    <a:lstStyle/>
                    <a:p>
                      <a:pPr rtl="0" fontAlgn="b"/>
                      <a:r>
                        <a:rPr lang="en-GB" sz="14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IN2P3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</a:t>
                      </a:r>
                      <a:r>
                        <a:rPr lang="en-GB" sz="14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be done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</a:t>
                      </a:r>
                      <a:r>
                        <a:rPr lang="en-GB" sz="14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be done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</a:t>
                      </a:r>
                      <a:r>
                        <a:rPr lang="en-GB" sz="14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be done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</a:t>
                      </a:r>
                      <a:r>
                        <a:rPr lang="en-GB" sz="14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be done</a:t>
                      </a:r>
                      <a:endParaRPr lang="en-GB" sz="14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 descr="SINET_diagr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85" y="769468"/>
            <a:ext cx="7553229" cy="2951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>
            <a:spLocks noGrp="1"/>
          </p:cNvSpPr>
          <p:nvPr>
            <p:ph type="ctrTitle"/>
          </p:nvPr>
        </p:nvSpPr>
        <p:spPr>
          <a:xfrm>
            <a:off x="349800" y="3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/>
              <a:t>Network Links: </a:t>
            </a:r>
            <a:r>
              <a:rPr lang="en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SINET 100G RING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1"/>
          </p:nvPr>
        </p:nvSpPr>
        <p:spPr>
          <a:xfrm>
            <a:off x="0" y="3721017"/>
            <a:ext cx="92202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JP-EU link upgrade from 2x10G to 1x100G  -Feb. 2019 (Tokyo to Amsterdam on NetherLight + L3 Peering GEANT-SINET)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JP-NY link replaced by LA-NY 100G link . March 2019</a:t>
            </a:r>
            <a:endParaRPr/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Trans-Atlantic NY-EU 100G March 2019</a:t>
            </a:r>
            <a:endParaRPr/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https://www.nii.ac.jp/news/release/2019/0301.html</a:t>
            </a: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meetings.internet2.edu/media/medialibrary/2019/03/07/20190307-nakamura-SINET.pdf</a:t>
            </a: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https://www.geant.org/News_and_Events/Pages/100Gbps-ring-connection-around-the-globe-supercharges.aspx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22"/>
          <p:cNvCxnSpPr/>
          <p:nvPr/>
        </p:nvCxnSpPr>
        <p:spPr>
          <a:xfrm rot="10800000" flipH="1">
            <a:off x="4724400" y="2209943"/>
            <a:ext cx="1502100" cy="13680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768900" y="0"/>
            <a:ext cx="82118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Belle II Network</a:t>
            </a:r>
            <a:endParaRPr dirty="0"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4187485" y="1268374"/>
            <a:ext cx="4873427" cy="3396642"/>
            <a:chOff x="802078" y="929947"/>
            <a:chExt cx="6316001" cy="3926754"/>
          </a:xfrm>
        </p:grpSpPr>
        <p:pic>
          <p:nvPicPr>
            <p:cNvPr id="101" name="Google Shape;10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2078" y="1017725"/>
              <a:ext cx="6316001" cy="383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1"/>
            <p:cNvSpPr/>
            <p:nvPr/>
          </p:nvSpPr>
          <p:spPr>
            <a:xfrm rot="-2701100">
              <a:off x="1089744" y="2368858"/>
              <a:ext cx="662913" cy="242679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Belle II</a:t>
              </a:r>
              <a:endParaRPr sz="1000" b="1"/>
            </a:p>
          </p:txBody>
        </p:sp>
        <p:sp>
          <p:nvSpPr>
            <p:cNvPr id="103" name="Google Shape;103;p21"/>
            <p:cNvSpPr/>
            <p:nvPr/>
          </p:nvSpPr>
          <p:spPr>
            <a:xfrm rot="-2701100">
              <a:off x="3342269" y="3921358"/>
              <a:ext cx="662913" cy="242679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Belle II</a:t>
              </a:r>
              <a:endParaRPr sz="1000" b="1"/>
            </a:p>
          </p:txBody>
        </p:sp>
        <p:sp>
          <p:nvSpPr>
            <p:cNvPr id="104" name="Google Shape;104;p21"/>
            <p:cNvSpPr/>
            <p:nvPr/>
          </p:nvSpPr>
          <p:spPr>
            <a:xfrm rot="-2701100">
              <a:off x="4474769" y="3852683"/>
              <a:ext cx="662913" cy="242679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Belle II</a:t>
              </a:r>
              <a:endParaRPr sz="1000" b="1"/>
            </a:p>
          </p:txBody>
        </p:sp>
        <p:sp>
          <p:nvSpPr>
            <p:cNvPr id="105" name="Google Shape;105;p21"/>
            <p:cNvSpPr/>
            <p:nvPr/>
          </p:nvSpPr>
          <p:spPr>
            <a:xfrm rot="-2701100">
              <a:off x="5452469" y="3518733"/>
              <a:ext cx="662913" cy="242679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Belle II</a:t>
              </a:r>
              <a:endParaRPr sz="1000" b="1"/>
            </a:p>
          </p:txBody>
        </p:sp>
        <p:sp>
          <p:nvSpPr>
            <p:cNvPr id="106" name="Google Shape;106;p21"/>
            <p:cNvSpPr/>
            <p:nvPr/>
          </p:nvSpPr>
          <p:spPr>
            <a:xfrm rot="-2701100">
              <a:off x="4462644" y="1128858"/>
              <a:ext cx="662913" cy="242679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/>
                <a:t>Belle II</a:t>
              </a:r>
              <a:endParaRPr sz="1000" b="1"/>
            </a:p>
          </p:txBody>
        </p:sp>
      </p:grp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8874" y="881743"/>
            <a:ext cx="5122725" cy="3687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30% Sites on LHCONE </a:t>
            </a:r>
            <a:r>
              <a:rPr lang="en" dirty="0" smtClean="0">
                <a:solidFill>
                  <a:schemeClr val="dk1"/>
                </a:solidFill>
              </a:rPr>
              <a:t> (including KEK)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70% Sites General IP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5 Sites on LHCOPN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All RAW Data Centers are on LHCONE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More than 80% of Storage on LHCONE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More than 80% of Computing Power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on LHCONE</a:t>
            </a:r>
            <a:endParaRPr dirty="0">
              <a:solidFill>
                <a:schemeClr val="dk1"/>
              </a:solidFill>
            </a:endParaRPr>
          </a:p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-9395" y="-22566"/>
            <a:ext cx="6504158" cy="4808562"/>
            <a:chOff x="1524000" y="548680"/>
            <a:chExt cx="9144000" cy="5964746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548680"/>
              <a:ext cx="9144000" cy="5964746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9336360" y="1844824"/>
              <a:ext cx="1331640" cy="4464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</p:grpSp>
      <p:sp>
        <p:nvSpPr>
          <p:cNvPr id="11" name="Segnaposto contenuto 2"/>
          <p:cNvSpPr txBox="1">
            <a:spLocks/>
          </p:cNvSpPr>
          <p:nvPr/>
        </p:nvSpPr>
        <p:spPr>
          <a:xfrm>
            <a:off x="5547564" y="1002547"/>
            <a:ext cx="3398923" cy="3729443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Network Data Challenge activity started in 2015.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FTS Jobs From KEK to the candidate RAW Data Center.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Rettangolo 1"/>
          <p:cNvSpPr/>
          <p:nvPr/>
        </p:nvSpPr>
        <p:spPr>
          <a:xfrm>
            <a:off x="89502" y="1545636"/>
            <a:ext cx="5400600" cy="5400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2" name="Rettangolo 11"/>
          <p:cNvSpPr/>
          <p:nvPr/>
        </p:nvSpPr>
        <p:spPr>
          <a:xfrm>
            <a:off x="953598" y="1002547"/>
            <a:ext cx="648072" cy="38914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5300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/>
        </p:nvSpPr>
        <p:spPr>
          <a:xfrm>
            <a:off x="3115959" y="2168534"/>
            <a:ext cx="162018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chemeClr val="tx1"/>
              </a:solidFill>
            </a:endParaRPr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685800" y="130594"/>
            <a:ext cx="7811728" cy="85725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/>
              <a:t>Data Challenge 2018/2019 via FTS Jobs</a:t>
            </a:r>
            <a:endParaRPr lang="en-GB" sz="32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87289" y="1226721"/>
            <a:ext cx="13372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35 </a:t>
            </a:r>
            <a:r>
              <a:rPr lang="en-GB" b="1" dirty="0" err="1" smtClean="0">
                <a:solidFill>
                  <a:schemeClr val="tx1"/>
                </a:solidFill>
              </a:rPr>
              <a:t>Gbps</a:t>
            </a:r>
            <a:r>
              <a:rPr lang="en-GB" b="1" dirty="0" smtClean="0">
                <a:solidFill>
                  <a:schemeClr val="tx1"/>
                </a:solidFill>
              </a:rPr>
              <a:t> 2019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257046" y="1170274"/>
            <a:ext cx="13372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z="1400" dirty="0" smtClean="0"/>
              <a:t>35 </a:t>
            </a:r>
            <a:r>
              <a:rPr lang="en-GB" sz="1400" dirty="0" err="1" smtClean="0"/>
              <a:t>Gbps</a:t>
            </a:r>
            <a:r>
              <a:rPr lang="en-GB" sz="1400" dirty="0" smtClean="0"/>
              <a:t> 2018</a:t>
            </a:r>
            <a:endParaRPr lang="en-GB" sz="1400" dirty="0"/>
          </a:p>
        </p:txBody>
      </p:sp>
      <p:sp>
        <p:nvSpPr>
          <p:cNvPr id="29" name="Arco 28"/>
          <p:cNvSpPr/>
          <p:nvPr/>
        </p:nvSpPr>
        <p:spPr>
          <a:xfrm rot="18776907">
            <a:off x="5715637" y="1760865"/>
            <a:ext cx="2431653" cy="2015589"/>
          </a:xfrm>
          <a:prstGeom prst="arc">
            <a:avLst>
              <a:gd name="adj1" fmla="val 16200000"/>
              <a:gd name="adj2" fmla="val 490839"/>
            </a:avLst>
          </a:prstGeom>
          <a:noFill/>
          <a:ln w="38100">
            <a:solidFill>
              <a:schemeClr val="tx2">
                <a:lumMod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6" name="Arco 35"/>
          <p:cNvSpPr/>
          <p:nvPr/>
        </p:nvSpPr>
        <p:spPr>
          <a:xfrm rot="18776907" flipH="1" flipV="1">
            <a:off x="5956580" y="441804"/>
            <a:ext cx="2473575" cy="1993033"/>
          </a:xfrm>
          <a:prstGeom prst="arc">
            <a:avLst>
              <a:gd name="adj1" fmla="val 16200000"/>
              <a:gd name="adj2" fmla="val 490839"/>
            </a:avLst>
          </a:prstGeom>
          <a:noFill/>
          <a:ln w="38100">
            <a:solidFill>
              <a:schemeClr val="tx2">
                <a:lumMod val="50000"/>
              </a:schemeClr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9" name="CasellaDiTesto 38"/>
          <p:cNvSpPr txBox="1"/>
          <p:nvPr/>
        </p:nvSpPr>
        <p:spPr>
          <a:xfrm>
            <a:off x="4385735" y="2914716"/>
            <a:ext cx="128753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z="1400" dirty="0" smtClean="0"/>
              <a:t>21Gbps 2018</a:t>
            </a:r>
            <a:endParaRPr lang="en-GB" sz="14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1587288" y="2687009"/>
            <a:ext cx="13372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z="1400" dirty="0" smtClean="0"/>
              <a:t>35 </a:t>
            </a:r>
            <a:r>
              <a:rPr lang="en-GB" sz="1400" dirty="0" err="1" smtClean="0"/>
              <a:t>Gbps</a:t>
            </a:r>
            <a:r>
              <a:rPr lang="en-GB" sz="1400" dirty="0" smtClean="0"/>
              <a:t> 2019</a:t>
            </a:r>
            <a:endParaRPr lang="en-GB" sz="1400" dirty="0"/>
          </a:p>
        </p:txBody>
      </p:sp>
      <p:sp>
        <p:nvSpPr>
          <p:cNvPr id="47" name="Figura a mano libera 46"/>
          <p:cNvSpPr/>
          <p:nvPr/>
        </p:nvSpPr>
        <p:spPr>
          <a:xfrm>
            <a:off x="3252775" y="1500546"/>
            <a:ext cx="2898530" cy="677057"/>
          </a:xfrm>
          <a:custGeom>
            <a:avLst/>
            <a:gdLst>
              <a:gd name="connsiteX0" fmla="*/ 0 w 2993572"/>
              <a:gd name="connsiteY0" fmla="*/ 621285 h 621285"/>
              <a:gd name="connsiteX1" fmla="*/ 772886 w 2993572"/>
              <a:gd name="connsiteY1" fmla="*/ 164085 h 621285"/>
              <a:gd name="connsiteX2" fmla="*/ 1665514 w 2993572"/>
              <a:gd name="connsiteY2" fmla="*/ 799 h 621285"/>
              <a:gd name="connsiteX3" fmla="*/ 2503714 w 2993572"/>
              <a:gd name="connsiteY3" fmla="*/ 218513 h 621285"/>
              <a:gd name="connsiteX4" fmla="*/ 2993572 w 2993572"/>
              <a:gd name="connsiteY4" fmla="*/ 599513 h 621285"/>
              <a:gd name="connsiteX5" fmla="*/ 2993572 w 2993572"/>
              <a:gd name="connsiteY5" fmla="*/ 599513 h 6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3572" h="621285">
                <a:moveTo>
                  <a:pt x="0" y="621285"/>
                </a:moveTo>
                <a:cubicBezTo>
                  <a:pt x="247650" y="444392"/>
                  <a:pt x="495301" y="267499"/>
                  <a:pt x="772886" y="164085"/>
                </a:cubicBezTo>
                <a:cubicBezTo>
                  <a:pt x="1050471" y="60671"/>
                  <a:pt x="1377043" y="-8272"/>
                  <a:pt x="1665514" y="799"/>
                </a:cubicBezTo>
                <a:cubicBezTo>
                  <a:pt x="1953985" y="9870"/>
                  <a:pt x="2282371" y="118727"/>
                  <a:pt x="2503714" y="218513"/>
                </a:cubicBezTo>
                <a:cubicBezTo>
                  <a:pt x="2725057" y="318299"/>
                  <a:pt x="2993572" y="599513"/>
                  <a:pt x="2993572" y="599513"/>
                </a:cubicBezTo>
                <a:lnTo>
                  <a:pt x="2993572" y="599513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igura a mano libera 47"/>
          <p:cNvSpPr/>
          <p:nvPr/>
        </p:nvSpPr>
        <p:spPr>
          <a:xfrm flipV="1">
            <a:off x="3302039" y="2197511"/>
            <a:ext cx="2849266" cy="672215"/>
          </a:xfrm>
          <a:custGeom>
            <a:avLst/>
            <a:gdLst>
              <a:gd name="connsiteX0" fmla="*/ 0 w 2993572"/>
              <a:gd name="connsiteY0" fmla="*/ 621285 h 621285"/>
              <a:gd name="connsiteX1" fmla="*/ 772886 w 2993572"/>
              <a:gd name="connsiteY1" fmla="*/ 164085 h 621285"/>
              <a:gd name="connsiteX2" fmla="*/ 1665514 w 2993572"/>
              <a:gd name="connsiteY2" fmla="*/ 799 h 621285"/>
              <a:gd name="connsiteX3" fmla="*/ 2503714 w 2993572"/>
              <a:gd name="connsiteY3" fmla="*/ 218513 h 621285"/>
              <a:gd name="connsiteX4" fmla="*/ 2993572 w 2993572"/>
              <a:gd name="connsiteY4" fmla="*/ 599513 h 621285"/>
              <a:gd name="connsiteX5" fmla="*/ 2993572 w 2993572"/>
              <a:gd name="connsiteY5" fmla="*/ 599513 h 6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3572" h="621285">
                <a:moveTo>
                  <a:pt x="0" y="621285"/>
                </a:moveTo>
                <a:cubicBezTo>
                  <a:pt x="247650" y="444392"/>
                  <a:pt x="495301" y="267499"/>
                  <a:pt x="772886" y="164085"/>
                </a:cubicBezTo>
                <a:cubicBezTo>
                  <a:pt x="1050471" y="60671"/>
                  <a:pt x="1377043" y="-8272"/>
                  <a:pt x="1665514" y="799"/>
                </a:cubicBezTo>
                <a:cubicBezTo>
                  <a:pt x="1953985" y="9870"/>
                  <a:pt x="2282371" y="118727"/>
                  <a:pt x="2503714" y="218513"/>
                </a:cubicBezTo>
                <a:cubicBezTo>
                  <a:pt x="2725057" y="318299"/>
                  <a:pt x="2993572" y="599513"/>
                  <a:pt x="2993572" y="599513"/>
                </a:cubicBezTo>
                <a:lnTo>
                  <a:pt x="2993572" y="599513"/>
                </a:ln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igura a mano libera 49"/>
          <p:cNvSpPr/>
          <p:nvPr/>
        </p:nvSpPr>
        <p:spPr>
          <a:xfrm rot="166701">
            <a:off x="641333" y="1587888"/>
            <a:ext cx="2576959" cy="518851"/>
          </a:xfrm>
          <a:custGeom>
            <a:avLst/>
            <a:gdLst>
              <a:gd name="connsiteX0" fmla="*/ 0 w 2993572"/>
              <a:gd name="connsiteY0" fmla="*/ 621285 h 621285"/>
              <a:gd name="connsiteX1" fmla="*/ 772886 w 2993572"/>
              <a:gd name="connsiteY1" fmla="*/ 164085 h 621285"/>
              <a:gd name="connsiteX2" fmla="*/ 1665514 w 2993572"/>
              <a:gd name="connsiteY2" fmla="*/ 799 h 621285"/>
              <a:gd name="connsiteX3" fmla="*/ 2503714 w 2993572"/>
              <a:gd name="connsiteY3" fmla="*/ 218513 h 621285"/>
              <a:gd name="connsiteX4" fmla="*/ 2993572 w 2993572"/>
              <a:gd name="connsiteY4" fmla="*/ 599513 h 621285"/>
              <a:gd name="connsiteX5" fmla="*/ 2993572 w 2993572"/>
              <a:gd name="connsiteY5" fmla="*/ 599513 h 6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3572" h="621285">
                <a:moveTo>
                  <a:pt x="0" y="621285"/>
                </a:moveTo>
                <a:cubicBezTo>
                  <a:pt x="247650" y="444392"/>
                  <a:pt x="495301" y="267499"/>
                  <a:pt x="772886" y="164085"/>
                </a:cubicBezTo>
                <a:cubicBezTo>
                  <a:pt x="1050471" y="60671"/>
                  <a:pt x="1377043" y="-8272"/>
                  <a:pt x="1665514" y="799"/>
                </a:cubicBezTo>
                <a:cubicBezTo>
                  <a:pt x="1953985" y="9870"/>
                  <a:pt x="2282371" y="118727"/>
                  <a:pt x="2503714" y="218513"/>
                </a:cubicBezTo>
                <a:cubicBezTo>
                  <a:pt x="2725057" y="318299"/>
                  <a:pt x="2993572" y="599513"/>
                  <a:pt x="2993572" y="599513"/>
                </a:cubicBezTo>
                <a:lnTo>
                  <a:pt x="2993572" y="599513"/>
                </a:ln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Figura a mano libera 51"/>
          <p:cNvSpPr/>
          <p:nvPr/>
        </p:nvSpPr>
        <p:spPr>
          <a:xfrm>
            <a:off x="685800" y="2090057"/>
            <a:ext cx="2505319" cy="511882"/>
          </a:xfrm>
          <a:custGeom>
            <a:avLst/>
            <a:gdLst>
              <a:gd name="connsiteX0" fmla="*/ 0 w 2405743"/>
              <a:gd name="connsiteY0" fmla="*/ 0 h 511882"/>
              <a:gd name="connsiteX1" fmla="*/ 544286 w 2405743"/>
              <a:gd name="connsiteY1" fmla="*/ 348343 h 511882"/>
              <a:gd name="connsiteX2" fmla="*/ 1240971 w 2405743"/>
              <a:gd name="connsiteY2" fmla="*/ 511629 h 511882"/>
              <a:gd name="connsiteX3" fmla="*/ 1970314 w 2405743"/>
              <a:gd name="connsiteY3" fmla="*/ 381000 h 511882"/>
              <a:gd name="connsiteX4" fmla="*/ 2405743 w 2405743"/>
              <a:gd name="connsiteY4" fmla="*/ 195943 h 511882"/>
              <a:gd name="connsiteX5" fmla="*/ 2405743 w 2405743"/>
              <a:gd name="connsiteY5" fmla="*/ 195943 h 511882"/>
              <a:gd name="connsiteX6" fmla="*/ 2405743 w 2405743"/>
              <a:gd name="connsiteY6" fmla="*/ 195943 h 511882"/>
              <a:gd name="connsiteX7" fmla="*/ 2405743 w 2405743"/>
              <a:gd name="connsiteY7" fmla="*/ 195943 h 51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5743" h="511882">
                <a:moveTo>
                  <a:pt x="0" y="0"/>
                </a:moveTo>
                <a:cubicBezTo>
                  <a:pt x="168729" y="131536"/>
                  <a:pt x="337458" y="263072"/>
                  <a:pt x="544286" y="348343"/>
                </a:cubicBezTo>
                <a:cubicBezTo>
                  <a:pt x="751114" y="433614"/>
                  <a:pt x="1003300" y="506186"/>
                  <a:pt x="1240971" y="511629"/>
                </a:cubicBezTo>
                <a:cubicBezTo>
                  <a:pt x="1478642" y="517072"/>
                  <a:pt x="1776185" y="433614"/>
                  <a:pt x="1970314" y="381000"/>
                </a:cubicBezTo>
                <a:cubicBezTo>
                  <a:pt x="2164443" y="328386"/>
                  <a:pt x="2405743" y="195943"/>
                  <a:pt x="2405743" y="195943"/>
                </a:cubicBezTo>
                <a:lnTo>
                  <a:pt x="2405743" y="195943"/>
                </a:lnTo>
                <a:lnTo>
                  <a:pt x="2405743" y="195943"/>
                </a:lnTo>
                <a:lnTo>
                  <a:pt x="2405743" y="195943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413098" y="1936534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To be test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17640" y="190724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KEK vs EU sites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443062" y="192105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KEK vs BNL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7" name="Figura a mano libera 16"/>
          <p:cNvSpPr/>
          <p:nvPr/>
        </p:nvSpPr>
        <p:spPr>
          <a:xfrm rot="20489540">
            <a:off x="3224321" y="1758251"/>
            <a:ext cx="1443050" cy="204245"/>
          </a:xfrm>
          <a:custGeom>
            <a:avLst/>
            <a:gdLst>
              <a:gd name="connsiteX0" fmla="*/ 0 w 2993572"/>
              <a:gd name="connsiteY0" fmla="*/ 621285 h 621285"/>
              <a:gd name="connsiteX1" fmla="*/ 772886 w 2993572"/>
              <a:gd name="connsiteY1" fmla="*/ 164085 h 621285"/>
              <a:gd name="connsiteX2" fmla="*/ 1665514 w 2993572"/>
              <a:gd name="connsiteY2" fmla="*/ 799 h 621285"/>
              <a:gd name="connsiteX3" fmla="*/ 2503714 w 2993572"/>
              <a:gd name="connsiteY3" fmla="*/ 218513 h 621285"/>
              <a:gd name="connsiteX4" fmla="*/ 2993572 w 2993572"/>
              <a:gd name="connsiteY4" fmla="*/ 599513 h 621285"/>
              <a:gd name="connsiteX5" fmla="*/ 2993572 w 2993572"/>
              <a:gd name="connsiteY5" fmla="*/ 599513 h 6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3572" h="621285">
                <a:moveTo>
                  <a:pt x="0" y="621285"/>
                </a:moveTo>
                <a:cubicBezTo>
                  <a:pt x="247650" y="444392"/>
                  <a:pt x="495301" y="267499"/>
                  <a:pt x="772886" y="164085"/>
                </a:cubicBezTo>
                <a:cubicBezTo>
                  <a:pt x="1050471" y="60671"/>
                  <a:pt x="1377043" y="-8272"/>
                  <a:pt x="1665514" y="799"/>
                </a:cubicBezTo>
                <a:cubicBezTo>
                  <a:pt x="1953985" y="9870"/>
                  <a:pt x="2282371" y="118727"/>
                  <a:pt x="2503714" y="218513"/>
                </a:cubicBezTo>
                <a:cubicBezTo>
                  <a:pt x="2725057" y="318299"/>
                  <a:pt x="2993572" y="599513"/>
                  <a:pt x="2993572" y="599513"/>
                </a:cubicBezTo>
                <a:lnTo>
                  <a:pt x="2993572" y="599513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igura a mano libera 18"/>
          <p:cNvSpPr/>
          <p:nvPr/>
        </p:nvSpPr>
        <p:spPr>
          <a:xfrm rot="20489540" flipV="1">
            <a:off x="3290288" y="1988664"/>
            <a:ext cx="1418523" cy="202784"/>
          </a:xfrm>
          <a:custGeom>
            <a:avLst/>
            <a:gdLst>
              <a:gd name="connsiteX0" fmla="*/ 0 w 2993572"/>
              <a:gd name="connsiteY0" fmla="*/ 621285 h 621285"/>
              <a:gd name="connsiteX1" fmla="*/ 772886 w 2993572"/>
              <a:gd name="connsiteY1" fmla="*/ 164085 h 621285"/>
              <a:gd name="connsiteX2" fmla="*/ 1665514 w 2993572"/>
              <a:gd name="connsiteY2" fmla="*/ 799 h 621285"/>
              <a:gd name="connsiteX3" fmla="*/ 2503714 w 2993572"/>
              <a:gd name="connsiteY3" fmla="*/ 218513 h 621285"/>
              <a:gd name="connsiteX4" fmla="*/ 2993572 w 2993572"/>
              <a:gd name="connsiteY4" fmla="*/ 599513 h 621285"/>
              <a:gd name="connsiteX5" fmla="*/ 2993572 w 2993572"/>
              <a:gd name="connsiteY5" fmla="*/ 599513 h 6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3572" h="621285">
                <a:moveTo>
                  <a:pt x="0" y="621285"/>
                </a:moveTo>
                <a:cubicBezTo>
                  <a:pt x="247650" y="444392"/>
                  <a:pt x="495301" y="267499"/>
                  <a:pt x="772886" y="164085"/>
                </a:cubicBezTo>
                <a:cubicBezTo>
                  <a:pt x="1050471" y="60671"/>
                  <a:pt x="1377043" y="-8272"/>
                  <a:pt x="1665514" y="799"/>
                </a:cubicBezTo>
                <a:cubicBezTo>
                  <a:pt x="1953985" y="9870"/>
                  <a:pt x="2282371" y="118727"/>
                  <a:pt x="2503714" y="218513"/>
                </a:cubicBezTo>
                <a:cubicBezTo>
                  <a:pt x="2725057" y="318299"/>
                  <a:pt x="2993572" y="599513"/>
                  <a:pt x="2993572" y="599513"/>
                </a:cubicBezTo>
                <a:lnTo>
                  <a:pt x="2993572" y="599513"/>
                </a:lnTo>
              </a:path>
            </a:pathLst>
          </a:custGeom>
          <a:noFill/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 rot="20171620">
            <a:off x="3417496" y="1850632"/>
            <a:ext cx="1056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KEK vs UVIC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 rot="20084770">
            <a:off x="3292186" y="1541933"/>
            <a:ext cx="88998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z="1400" dirty="0" smtClean="0"/>
              <a:t>14 </a:t>
            </a:r>
            <a:r>
              <a:rPr lang="en-GB" sz="1400" dirty="0" err="1" smtClean="0"/>
              <a:t>Gbps</a:t>
            </a:r>
            <a:endParaRPr lang="en-GB" sz="1400" dirty="0"/>
          </a:p>
        </p:txBody>
      </p:sp>
      <p:sp>
        <p:nvSpPr>
          <p:cNvPr id="22" name="CasellaDiTesto 21"/>
          <p:cNvSpPr txBox="1"/>
          <p:nvPr/>
        </p:nvSpPr>
        <p:spPr>
          <a:xfrm rot="20084770">
            <a:off x="3701885" y="2112071"/>
            <a:ext cx="88998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GB" sz="1400" dirty="0" smtClean="0"/>
              <a:t>21 </a:t>
            </a:r>
            <a:r>
              <a:rPr lang="en-GB" sz="1400" dirty="0" err="1" smtClean="0"/>
              <a:t>Gbps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877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711661"/>
            <a:ext cx="421229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9338" y="1709581"/>
            <a:ext cx="4342263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9337" y="3457576"/>
            <a:ext cx="4342263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3457576"/>
            <a:ext cx="4212289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/>
          <p:nvPr/>
        </p:nvSpPr>
        <p:spPr>
          <a:xfrm>
            <a:off x="2179272" y="4857910"/>
            <a:ext cx="726900" cy="2421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3"/>
          <p:cNvSpPr/>
          <p:nvPr/>
        </p:nvSpPr>
        <p:spPr>
          <a:xfrm>
            <a:off x="6701149" y="4887686"/>
            <a:ext cx="726900" cy="2121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3"/>
          <p:cNvSpPr txBox="1"/>
          <p:nvPr/>
        </p:nvSpPr>
        <p:spPr>
          <a:xfrm>
            <a:off x="1147900" y="0"/>
            <a:ext cx="73215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Data Challenge </a:t>
            </a: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 vs EU (May 2019)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3"/>
          <p:cNvSpPr/>
          <p:nvPr/>
        </p:nvSpPr>
        <p:spPr>
          <a:xfrm>
            <a:off x="104215" y="582750"/>
            <a:ext cx="4572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KEK-&gt; EU (FTS job with multiple destinations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CNAF,DESY, KIT, IN2P3, Napoli and SIGNET)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 35.83 Gbps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16 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streams</a:t>
            </a:r>
            <a:endParaRPr sz="1100" dirty="0"/>
          </a:p>
        </p:txBody>
      </p:sp>
      <p:sp>
        <p:nvSpPr>
          <p:cNvPr id="128" name="Google Shape;128;p23"/>
          <p:cNvSpPr/>
          <p:nvPr/>
        </p:nvSpPr>
        <p:spPr>
          <a:xfrm>
            <a:off x="4873103" y="587645"/>
            <a:ext cx="4158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EU-&gt;KEK (FTS job with multiple source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CNAF,DESY, KIT, IN2P3, Napoli and SIGNET)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 34.87 Gbps 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16 </a:t>
            </a:r>
            <a:r>
              <a:rPr lang="e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streams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1761</Words>
  <Application>Microsoft Office PowerPoint</Application>
  <PresentationFormat>Presentazione su schermo (16:9)</PresentationFormat>
  <Paragraphs>498</Paragraphs>
  <Slides>46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0" baseType="lpstr">
      <vt:lpstr>Arial</vt:lpstr>
      <vt:lpstr>Calibri</vt:lpstr>
      <vt:lpstr>Helvetica Neue</vt:lpstr>
      <vt:lpstr>Simple Light</vt:lpstr>
      <vt:lpstr>Network in Belle II</vt:lpstr>
      <vt:lpstr>Presentazione standard di PowerPoint</vt:lpstr>
      <vt:lpstr>Presentazione standard di PowerPoint</vt:lpstr>
      <vt:lpstr>Presentazione standard di PowerPoint</vt:lpstr>
      <vt:lpstr>Network Links: SINET 100G RING</vt:lpstr>
      <vt:lpstr>Belle II Network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Iperf3 tests done in September KEK vs DTN</vt:lpstr>
      <vt:lpstr>Analysis of iperf3 performance from kek2-kek2-storm01 vs London DTN </vt:lpstr>
      <vt:lpstr>10 processes x 32 streams Max 37Gbps – Average 32Gbps</vt:lpstr>
      <vt:lpstr>Network Monitoring</vt:lpstr>
      <vt:lpstr>Network Monitoring KEK (LHCONE)</vt:lpstr>
      <vt:lpstr>BNL vs SINET – Last 2 months</vt:lpstr>
      <vt:lpstr>LHCONE-SINET Peering</vt:lpstr>
      <vt:lpstr>Perfsonar MADDASH of RAW Data Centers</vt:lpstr>
      <vt:lpstr>Conclusion</vt:lpstr>
      <vt:lpstr>Some of the people involved in different aspects of Network Data Challenge 2018/2019</vt:lpstr>
      <vt:lpstr>Presentazione standard di PowerPoint</vt:lpstr>
      <vt:lpstr>Belle II status and next plans</vt:lpstr>
      <vt:lpstr>Presentazione standard di PowerPoint</vt:lpstr>
      <vt:lpstr>Presentazione standard di PowerPoint</vt:lpstr>
      <vt:lpstr>Single iper3 process</vt:lpstr>
      <vt:lpstr>iperf3 single process performance kek2-storm01 vs London DTN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Network Data Challenge 2018 Details</vt:lpstr>
      <vt:lpstr>Network Data Challenge 2018: KEK-CNAF </vt:lpstr>
      <vt:lpstr>Network Data Challenge 2018: KEK-DESY </vt:lpstr>
      <vt:lpstr>Network Data Challenge 2018: KEK-KIT </vt:lpstr>
      <vt:lpstr>Network Data Challenge 2018: KEK-KIT </vt:lpstr>
      <vt:lpstr>Network Data Challenge 2018: KEK-SIGNET </vt:lpstr>
      <vt:lpstr>Network Data Challenge 2018: KEK-BNL </vt:lpstr>
      <vt:lpstr>Network Data Challenge 2018: KEK-UVIc </vt:lpstr>
      <vt:lpstr>Summary of Network Data Challenge 2018 Current Results vs Previous Tests (Gbps)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in Belle II</dc:title>
  <dc:creator>spardi</dc:creator>
  <cp:lastModifiedBy>spardi</cp:lastModifiedBy>
  <cp:revision>19</cp:revision>
  <dcterms:modified xsi:type="dcterms:W3CDTF">2019-11-07T01:10:40Z</dcterms:modified>
</cp:coreProperties>
</file>