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embeddedFontLst>
    <p:embeddedFont>
      <p:font typeface="Dosis Light"/>
      <p:regular r:id="rId36"/>
      <p:bold r:id="rId37"/>
    </p:embeddedFont>
    <p:embeddedFont>
      <p:font typeface="Dosis"/>
      <p:regular r:id="rId38"/>
      <p:bold r:id="rId39"/>
    </p:embeddedFont>
    <p:embeddedFont>
      <p:font typeface="Pontano Sans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ntanoSans-regular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DosisLight-bold.fntdata"/><Relationship Id="rId14" Type="http://schemas.openxmlformats.org/officeDocument/2006/relationships/slide" Target="slides/slide10.xml"/><Relationship Id="rId36" Type="http://schemas.openxmlformats.org/officeDocument/2006/relationships/font" Target="fonts/DosisLight-regular.fntdata"/><Relationship Id="rId17" Type="http://schemas.openxmlformats.org/officeDocument/2006/relationships/slide" Target="slides/slide13.xml"/><Relationship Id="rId39" Type="http://schemas.openxmlformats.org/officeDocument/2006/relationships/font" Target="fonts/Dosis-bold.fntdata"/><Relationship Id="rId16" Type="http://schemas.openxmlformats.org/officeDocument/2006/relationships/slide" Target="slides/slide12.xml"/><Relationship Id="rId38" Type="http://schemas.openxmlformats.org/officeDocument/2006/relationships/font" Target="fonts/Dosis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7a8f03902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7a8f0390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7a8f03902_0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f7a8f0390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18f35d7b6_0_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f18f35d7b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18f35d7b6_0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f18f35d7b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18f35d7b6_0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f18f35d7b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7a8f03902_0_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7a8f0390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18f35d7b6_0_1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f18f35d7b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18f35d7b6_0_1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f18f35d7b6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18f35d7b6_0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f18f35d7b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18f35d7b6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f18f35d7b6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18f35d7b6_0_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f18f35d7b6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18f35d7b6_0_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18f35d7b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18f35d7b6_0_1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18f35d7b6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f18f35d7b6_0_2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f18f35d7b6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18f35d7b6_0_2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f18f35d7b6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18f35d7b6_0_3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f18f35d7b6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f18f35d7b6_0_3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f18f35d7b6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f18f35d7b6_0_3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f18f35d7b6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f18f35d7b6_0_3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f18f35d7b6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18f35d7b6_0_3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18f35d7b6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f18f35d7b6_0_2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f18f35d7b6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f18f35d7b6_0_3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f18f35d7b6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f4f475dbd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f4f475db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18f35d7b6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18f35d7b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18f35d7b6_0_1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18f35d7b6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18f35d7b6_0_1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18f35d7b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18f35d7b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18f35d7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18f35d7b6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18f35d7b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18f35d7b6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18f35d7b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doi.org/10.5281/zenodo.5535597" TargetMode="External"/><Relationship Id="rId3" Type="http://schemas.openxmlformats.org/officeDocument/2006/relationships/hyperlink" Target="https://orcid.org/0000-0001-9488-1870" TargetMode="Externa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doi.org/10.5281/zenodo.5535597" TargetMode="External"/><Relationship Id="rId3" Type="http://schemas.openxmlformats.org/officeDocument/2006/relationships/hyperlink" Target="https://orcid.org/0000-0001-9488-1870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doi.org/10.5281/zenodo.5535597" TargetMode="External"/><Relationship Id="rId3" Type="http://schemas.openxmlformats.org/officeDocument/2006/relationships/hyperlink" Target="https://orcid.org/0000-0001-9488-1870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orcid.org/0000-0001-9488-1870" TargetMode="External"/><Relationship Id="rId3" Type="http://schemas.openxmlformats.org/officeDocument/2006/relationships/hyperlink" Target="https://doi.org/10.5281/zenodo.5535597" TargetMode="Externa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doi.org/10.5281/zenodo.5535597" TargetMode="External"/><Relationship Id="rId3" Type="http://schemas.openxmlformats.org/officeDocument/2006/relationships/hyperlink" Target="https://orcid.org/0000-0001-9488-1870" TargetMode="Externa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doi.org/10.5281/zenodo.5535597" TargetMode="External"/><Relationship Id="rId3" Type="http://schemas.openxmlformats.org/officeDocument/2006/relationships/hyperlink" Target="https://orcid.org/0000-0001-9488-1870" TargetMode="Externa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doi.org/10.5281/zenodo.5535597" TargetMode="External"/><Relationship Id="rId3" Type="http://schemas.openxmlformats.org/officeDocument/2006/relationships/hyperlink" Target="https://orcid.org/0000-0001-9488-1870" TargetMode="Externa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doi.org/10.5281/zenodo.5535597" TargetMode="External"/><Relationship Id="rId3" Type="http://schemas.openxmlformats.org/officeDocument/2006/relationships/hyperlink" Target="https://orcid.org/0000-0001-9488-1870" TargetMode="Externa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35802" y="2802078"/>
            <a:ext cx="1905613" cy="1255536"/>
          </a:xfrm>
          <a:custGeom>
            <a:rect b="b" l="l" r="r" t="t"/>
            <a:pathLst>
              <a:path extrusionOk="0" h="12944" w="19646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1936070" cy="2500305"/>
          </a:xfrm>
          <a:custGeom>
            <a:rect b="b" l="l" r="r" t="t"/>
            <a:pathLst>
              <a:path extrusionOk="0" h="25777" w="1996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221739" y="0"/>
            <a:ext cx="971624" cy="843005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680587" y="3914645"/>
            <a:ext cx="1491337" cy="1228764"/>
          </a:xfrm>
          <a:custGeom>
            <a:rect b="b" l="l" r="r" t="t"/>
            <a:pathLst>
              <a:path extrusionOk="0" h="12668" w="15375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/>
        </p:nvSpPr>
        <p:spPr>
          <a:xfrm>
            <a:off x="2703687" y="4710425"/>
            <a:ext cx="37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DOI: </a:t>
            </a: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10.5281/zenodo.5535597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6770382" y="4710425"/>
            <a:ext cx="23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13 October 2021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533475" y="4710425"/>
            <a:ext cx="23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Daniel Mietchen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leaves">
  <p:cSld name="BLANK_2">
    <p:bg>
      <p:bgPr>
        <a:solidFill>
          <a:schemeClr val="accen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11"/>
          <p:cNvSpPr/>
          <p:nvPr/>
        </p:nvSpPr>
        <p:spPr>
          <a:xfrm rot="3560713">
            <a:off x="7919979" y="4139908"/>
            <a:ext cx="1129759" cy="68568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1"/>
          <p:cNvSpPr/>
          <p:nvPr/>
        </p:nvSpPr>
        <p:spPr>
          <a:xfrm rot="1619439">
            <a:off x="7518911" y="3963338"/>
            <a:ext cx="440102" cy="657294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"/>
          <p:cNvSpPr/>
          <p:nvPr/>
        </p:nvSpPr>
        <p:spPr>
          <a:xfrm rot="-5564790">
            <a:off x="1156803" y="211500"/>
            <a:ext cx="672035" cy="536827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1"/>
          <p:cNvSpPr/>
          <p:nvPr/>
        </p:nvSpPr>
        <p:spPr>
          <a:xfrm rot="8585060">
            <a:off x="241104" y="264328"/>
            <a:ext cx="975659" cy="1597185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chemeClr val="accent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12"/>
          <p:cNvSpPr/>
          <p:nvPr/>
        </p:nvSpPr>
        <p:spPr>
          <a:xfrm rot="3560713">
            <a:off x="7919979" y="4139908"/>
            <a:ext cx="1129759" cy="68568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2"/>
          <p:cNvSpPr/>
          <p:nvPr/>
        </p:nvSpPr>
        <p:spPr>
          <a:xfrm rot="1619439">
            <a:off x="7518911" y="3963338"/>
            <a:ext cx="440102" cy="657294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2"/>
          <p:cNvSpPr/>
          <p:nvPr/>
        </p:nvSpPr>
        <p:spPr>
          <a:xfrm rot="-5564790">
            <a:off x="1156803" y="211500"/>
            <a:ext cx="672035" cy="536827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2"/>
          <p:cNvSpPr/>
          <p:nvPr/>
        </p:nvSpPr>
        <p:spPr>
          <a:xfrm rot="8585060">
            <a:off x="241104" y="264328"/>
            <a:ext cx="975659" cy="1597185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650244" y="3237827"/>
            <a:ext cx="930521" cy="1355672"/>
          </a:xfrm>
          <a:custGeom>
            <a:rect b="b" l="l" r="r" t="t"/>
            <a:pathLst>
              <a:path extrusionOk="0" h="13976" w="9593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602686" y="3512916"/>
            <a:ext cx="1278848" cy="1021604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6991883" y="3961149"/>
            <a:ext cx="566286" cy="927029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0" y="2514602"/>
            <a:ext cx="1378855" cy="1907408"/>
          </a:xfrm>
          <a:custGeom>
            <a:rect b="b" l="l" r="r" t="t"/>
            <a:pathLst>
              <a:path extrusionOk="0" h="19664" w="14215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114578" y="0"/>
            <a:ext cx="1107352" cy="964471"/>
          </a:xfrm>
          <a:custGeom>
            <a:rect b="b" l="l" r="r" t="t"/>
            <a:pathLst>
              <a:path extrusionOk="0" h="9943" w="11416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7600940" y="421461"/>
            <a:ext cx="1543076" cy="2686124"/>
          </a:xfrm>
          <a:custGeom>
            <a:rect b="b" l="l" r="r" t="t"/>
            <a:pathLst>
              <a:path extrusionOk="0" h="27692" w="15908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 txBox="1"/>
          <p:nvPr>
            <p:ph idx="1" type="body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i="1" sz="2600">
                <a:solidFill>
                  <a:schemeClr val="accent2"/>
                </a:solidFill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i="1" sz="2600">
                <a:solidFill>
                  <a:schemeClr val="accent2"/>
                </a:solidFill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i="1" sz="2600">
                <a:solidFill>
                  <a:schemeClr val="accent2"/>
                </a:solidFill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i="1" sz="2600">
                <a:solidFill>
                  <a:schemeClr val="accent2"/>
                </a:solidFill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i="1" sz="2600">
                <a:solidFill>
                  <a:schemeClr val="accent2"/>
                </a:solidFill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i="1" sz="2600">
                <a:solidFill>
                  <a:schemeClr val="accent2"/>
                </a:solidFill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i="1" sz="2600">
                <a:solidFill>
                  <a:schemeClr val="accent2"/>
                </a:solidFill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i="1" sz="2600">
                <a:solidFill>
                  <a:schemeClr val="accent2"/>
                </a:solidFill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i="1" sz="2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2" name="Google Shape;32;p3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3"/>
          <p:cNvSpPr txBox="1"/>
          <p:nvPr/>
        </p:nvSpPr>
        <p:spPr>
          <a:xfrm>
            <a:off x="2703687" y="4710425"/>
            <a:ext cx="37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DOI: </a:t>
            </a: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10.5281/zenodo.5535597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5" name="Google Shape;35;p3"/>
          <p:cNvSpPr txBox="1"/>
          <p:nvPr/>
        </p:nvSpPr>
        <p:spPr>
          <a:xfrm>
            <a:off x="6770382" y="4710425"/>
            <a:ext cx="23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13 October 2021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6" name="Google Shape;36;p3"/>
          <p:cNvSpPr txBox="1"/>
          <p:nvPr/>
        </p:nvSpPr>
        <p:spPr>
          <a:xfrm>
            <a:off x="533475" y="4710425"/>
            <a:ext cx="23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Daniel Mietchen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528548" y="1071451"/>
            <a:ext cx="1164582" cy="1832524"/>
          </a:xfrm>
          <a:custGeom>
            <a:rect b="b" l="l" r="r" t="t"/>
            <a:pathLst>
              <a:path extrusionOk="0" h="18892" w="12006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1192991" y="0"/>
            <a:ext cx="2343229" cy="1357321"/>
          </a:xfrm>
          <a:custGeom>
            <a:rect b="b" l="l" r="r" t="t"/>
            <a:pathLst>
              <a:path extrusionOk="0" h="13993" w="24157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0" y="3350346"/>
            <a:ext cx="1257314" cy="1793142"/>
          </a:xfrm>
          <a:custGeom>
            <a:rect b="b" l="l" r="r" t="t"/>
            <a:pathLst>
              <a:path extrusionOk="0" h="18486" w="12962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" type="body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4"/>
          <p:cNvSpPr txBox="1"/>
          <p:nvPr/>
        </p:nvSpPr>
        <p:spPr>
          <a:xfrm>
            <a:off x="2703687" y="4710425"/>
            <a:ext cx="37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DOI: </a:t>
            </a: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10.5281/zenodo.5535597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6" name="Google Shape;46;p4"/>
          <p:cNvSpPr txBox="1"/>
          <p:nvPr/>
        </p:nvSpPr>
        <p:spPr>
          <a:xfrm>
            <a:off x="6770382" y="4710425"/>
            <a:ext cx="23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13 October 2021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47" name="Google Shape;47;p4"/>
          <p:cNvSpPr txBox="1"/>
          <p:nvPr/>
        </p:nvSpPr>
        <p:spPr>
          <a:xfrm>
            <a:off x="533475" y="4710425"/>
            <a:ext cx="23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Daniel Mietchen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0" y="4136135"/>
            <a:ext cx="1085915" cy="1007345"/>
          </a:xfrm>
          <a:custGeom>
            <a:rect b="b" l="l" r="r" t="t"/>
            <a:pathLst>
              <a:path extrusionOk="0" h="10385" w="11195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0" y="0"/>
            <a:ext cx="1936023" cy="2500369"/>
          </a:xfrm>
          <a:custGeom>
            <a:rect b="b" l="l" r="r" t="t"/>
            <a:pathLst>
              <a:path extrusionOk="0" h="25777" w="19959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2221665" y="0"/>
            <a:ext cx="971649" cy="843027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"/>
          <p:cNvSpPr txBox="1"/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" type="body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"/>
          <p:cNvSpPr txBox="1"/>
          <p:nvPr/>
        </p:nvSpPr>
        <p:spPr>
          <a:xfrm>
            <a:off x="533475" y="4710425"/>
            <a:ext cx="23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Daniel Mietchen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7" name="Google Shape;57;p5"/>
          <p:cNvSpPr txBox="1"/>
          <p:nvPr/>
        </p:nvSpPr>
        <p:spPr>
          <a:xfrm>
            <a:off x="2703687" y="4710425"/>
            <a:ext cx="37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DOI: </a:t>
            </a: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10.5281/zenodo.5535597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58" name="Google Shape;58;p5"/>
          <p:cNvSpPr txBox="1"/>
          <p:nvPr/>
        </p:nvSpPr>
        <p:spPr>
          <a:xfrm>
            <a:off x="6770382" y="4710425"/>
            <a:ext cx="23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13 October 2021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6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8" name="Google Shape;68;p6"/>
          <p:cNvSpPr txBox="1"/>
          <p:nvPr>
            <p:ph idx="2" type="body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6"/>
          <p:cNvSpPr txBox="1"/>
          <p:nvPr/>
        </p:nvSpPr>
        <p:spPr>
          <a:xfrm>
            <a:off x="2703687" y="4710425"/>
            <a:ext cx="37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DOI: </a:t>
            </a: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10.5281/zenodo.5535597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71" name="Google Shape;71;p6"/>
          <p:cNvSpPr txBox="1"/>
          <p:nvPr/>
        </p:nvSpPr>
        <p:spPr>
          <a:xfrm>
            <a:off x="6770382" y="4710425"/>
            <a:ext cx="23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13 October 2021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72" name="Google Shape;72;p6"/>
          <p:cNvSpPr txBox="1"/>
          <p:nvPr/>
        </p:nvSpPr>
        <p:spPr>
          <a:xfrm>
            <a:off x="533475" y="4710425"/>
            <a:ext cx="23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Daniel Mietchen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7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7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7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1" name="Google Shape;81;p7"/>
          <p:cNvSpPr txBox="1"/>
          <p:nvPr>
            <p:ph idx="1" type="body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2" name="Google Shape;82;p7"/>
          <p:cNvSpPr txBox="1"/>
          <p:nvPr>
            <p:ph idx="2" type="body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3" name="Google Shape;83;p7"/>
          <p:cNvSpPr txBox="1"/>
          <p:nvPr>
            <p:ph idx="3" type="body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4" name="Google Shape;84;p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7"/>
          <p:cNvSpPr txBox="1"/>
          <p:nvPr/>
        </p:nvSpPr>
        <p:spPr>
          <a:xfrm>
            <a:off x="2703687" y="4710425"/>
            <a:ext cx="37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DOI: </a:t>
            </a: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10.5281/zenodo.5535597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86" name="Google Shape;86;p7"/>
          <p:cNvSpPr txBox="1"/>
          <p:nvPr/>
        </p:nvSpPr>
        <p:spPr>
          <a:xfrm>
            <a:off x="6770382" y="4710425"/>
            <a:ext cx="23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13 October 2021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87" name="Google Shape;87;p7"/>
          <p:cNvSpPr txBox="1"/>
          <p:nvPr/>
        </p:nvSpPr>
        <p:spPr>
          <a:xfrm>
            <a:off x="533475" y="4710425"/>
            <a:ext cx="23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Daniel Mietchen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8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8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8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8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8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6" name="Google Shape;96;p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8"/>
          <p:cNvSpPr txBox="1"/>
          <p:nvPr/>
        </p:nvSpPr>
        <p:spPr>
          <a:xfrm>
            <a:off x="2703687" y="4710425"/>
            <a:ext cx="37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DOI: </a:t>
            </a: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10.5281/zenodo.5535597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98" name="Google Shape;98;p8"/>
          <p:cNvSpPr txBox="1"/>
          <p:nvPr/>
        </p:nvSpPr>
        <p:spPr>
          <a:xfrm>
            <a:off x="6770382" y="4710425"/>
            <a:ext cx="23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13 October 2021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99" name="Google Shape;99;p8"/>
          <p:cNvSpPr txBox="1"/>
          <p:nvPr/>
        </p:nvSpPr>
        <p:spPr>
          <a:xfrm>
            <a:off x="533475" y="4710425"/>
            <a:ext cx="23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Daniel Mietchen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1650244" y="3237827"/>
            <a:ext cx="930521" cy="1355672"/>
          </a:xfrm>
          <a:custGeom>
            <a:rect b="b" l="l" r="r" t="t"/>
            <a:pathLst>
              <a:path extrusionOk="0" h="13976" w="9593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0" y="2514602"/>
            <a:ext cx="1378855" cy="1907408"/>
          </a:xfrm>
          <a:custGeom>
            <a:rect b="b" l="l" r="r" t="t"/>
            <a:pathLst>
              <a:path extrusionOk="0" h="19664" w="14215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2114578" y="0"/>
            <a:ext cx="1107352" cy="964471"/>
          </a:xfrm>
          <a:custGeom>
            <a:rect b="b" l="l" r="r" t="t"/>
            <a:pathLst>
              <a:path extrusionOk="0" h="9943" w="11416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"/>
          <p:cNvSpPr txBox="1"/>
          <p:nvPr>
            <p:ph idx="1" type="body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/>
        </p:txBody>
      </p:sp>
      <p:sp>
        <p:nvSpPr>
          <p:cNvPr id="106" name="Google Shape;106;p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9"/>
          <p:cNvSpPr txBox="1"/>
          <p:nvPr/>
        </p:nvSpPr>
        <p:spPr>
          <a:xfrm>
            <a:off x="2703687" y="4710425"/>
            <a:ext cx="37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DOI: </a:t>
            </a: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10.5281/zenodo.5535597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08" name="Google Shape;108;p9"/>
          <p:cNvSpPr txBox="1"/>
          <p:nvPr/>
        </p:nvSpPr>
        <p:spPr>
          <a:xfrm>
            <a:off x="6770382" y="4710425"/>
            <a:ext cx="23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13 October 2021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09" name="Google Shape;109;p9"/>
          <p:cNvSpPr txBox="1"/>
          <p:nvPr/>
        </p:nvSpPr>
        <p:spPr>
          <a:xfrm>
            <a:off x="533475" y="4710425"/>
            <a:ext cx="23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Daniel Mietchen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hyperlink" Target="https://doi.org/10.5281/zenodo.5535597" TargetMode="External"/><Relationship Id="rId2" Type="http://schemas.openxmlformats.org/officeDocument/2006/relationships/hyperlink" Target="https://orcid.org/0000-0001-9488-1870" TargetMode="External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2703687" y="4710425"/>
            <a:ext cx="37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DOI: </a:t>
            </a: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10.5281/zenodo.5535597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6770382" y="4710425"/>
            <a:ext cx="23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13 October 2021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533475" y="4710425"/>
            <a:ext cx="237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Daniel Mietchen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ommons.wikimedia.org/wiki/File:Smithsonian_FossiLab_at_the_National_Museum_of_Natural_History_with_fossil_preparators_being_observed_by_museum_visitors_-_IMG_20190728_153249.jpg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opendefinition.org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ommons.wikimedia.org/wiki/File:Open_research.ogv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ommons.wikimedia.org/wiki/File:RIO_Journal_-_launch_video.webm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ommons.wikimedia.org/wiki/File:RIO_Journal_-_launch_video.webm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naturalhistory.si.edu/exhibits/david-h-koch-hall-fossils-deep-time/fossilab" TargetMode="External"/><Relationship Id="rId4" Type="http://schemas.openxmlformats.org/officeDocument/2006/relationships/hyperlink" Target="https://web.archive.org/web/20211013010341/https://www.smithsonianmag.com/blogs/national-museum-of-natural-history/2019/10/16/smithsonian-puts-backstage-fossil-preparation-center-stage-its-new-fossil-hall/" TargetMode="External"/><Relationship Id="rId5" Type="http://schemas.openxmlformats.org/officeDocument/2006/relationships/hyperlink" Target="https://commons.wikimedia.org/wiki/File:Smithsonian_FossiLab_at_the_National_Museum_of_Natural_History_with_fossil_preparators_being_observed_by_museum_visitors_-_IMG_20190728_153249.jpg" TargetMode="External"/><Relationship Id="rId6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eb.archive.org/web/20211013011253/https://naturalhistory.si.edu/exhibits/david-h-koch-hall-fossils-deep-time/fossilab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opensourcemalaria.org/" TargetMode="External"/><Relationship Id="rId4" Type="http://schemas.openxmlformats.org/officeDocument/2006/relationships/hyperlink" Target="https://www.rijksmuseum.nl/en/rijksstudio" TargetMode="External"/><Relationship Id="rId9" Type="http://schemas.openxmlformats.org/officeDocument/2006/relationships/hyperlink" Target="https://science.nasa.gov/researchers/science-data/open-source-science-workshop" TargetMode="External"/><Relationship Id="rId5" Type="http://schemas.openxmlformats.org/officeDocument/2006/relationships/hyperlink" Target="https://wikidata.org/" TargetMode="External"/><Relationship Id="rId6" Type="http://schemas.openxmlformats.org/officeDocument/2006/relationships/hyperlink" Target="https://jogl.io/" TargetMode="External"/><Relationship Id="rId7" Type="http://schemas.openxmlformats.org/officeDocument/2006/relationships/hyperlink" Target="https://fold.it/" TargetMode="External"/><Relationship Id="rId8" Type="http://schemas.openxmlformats.org/officeDocument/2006/relationships/hyperlink" Target="https://doi.org/10.3897/rio.7.e68595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oi.org/10.5281/zenodo.4321982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commons.wikimedia.org/wiki/Commons:International_Image_Interoperability_Framework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hyperlink" Target="https://www.coviwd.org/" TargetMode="External"/></Relationships>
</file>

<file path=ppt/slides/_rels/slide27.xml.rels><?xml version="1.0" encoding="UTF-8" standalone="yes"?><Relationships xmlns="http://schemas.openxmlformats.org/package/2006/relationships"><Relationship Id="rId10" Type="http://schemas.openxmlformats.org/officeDocument/2006/relationships/hyperlink" Target="https://www.rainforest-rescue.org/news/8247/harry-potter-and-indonesias-owls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meta.wikimedia.org/wiki/Balinese_WikiLontar" TargetMode="External"/><Relationship Id="rId4" Type="http://schemas.openxmlformats.org/officeDocument/2006/relationships/hyperlink" Target="https://meta.wikimedia.org/wiki/Balinese_WikiLontar" TargetMode="External"/><Relationship Id="rId9" Type="http://schemas.openxmlformats.org/officeDocument/2006/relationships/hyperlink" Target="https://doi.org/10.1016/S2214-109X(18)30524-2" TargetMode="External"/><Relationship Id="rId5" Type="http://schemas.openxmlformats.org/officeDocument/2006/relationships/hyperlink" Target="https://tasks.hotosm.org/explore?text=Indonesia" TargetMode="External"/><Relationship Id="rId6" Type="http://schemas.openxmlformats.org/officeDocument/2006/relationships/hyperlink" Target="https://www.inaturalist.org/observations?place_id=6966&amp;taxon_id=20979" TargetMode="External"/><Relationship Id="rId7" Type="http://schemas.openxmlformats.org/officeDocument/2006/relationships/hyperlink" Target="https://id.wikipedia.org/wiki/Berkas:(1812)_MAP_OF_THE_ISLAND_OF_JAVA.jpg" TargetMode="External"/><Relationship Id="rId8" Type="http://schemas.openxmlformats.org/officeDocument/2006/relationships/hyperlink" Target="https://commons.wikimedia.org/wiki/Commons:Tropenmuseum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medium.com/@WhiteHouse/ten-years-after-katrina-new-orleans-recovery-and-what-data-had-to-do-with-it-3df0bb2467e9#.6fhghgjqe" TargetMode="External"/><Relationship Id="rId4" Type="http://schemas.openxmlformats.org/officeDocument/2006/relationships/hyperlink" Target="http://gowers.wordpress.com/2009/02/01/questions-of-procedure/#comment-1701" TargetMode="External"/><Relationship Id="rId5" Type="http://schemas.openxmlformats.org/officeDocument/2006/relationships/hyperlink" Target="http://gowers.wordpress.com/2009/02/01/questions-of-procedure/#comment-170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solanio-free-presentation-template/2158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twitter.com/EvoMRI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n.wikipedia.org/w/index.php?title=GLAM_(cultural_heritage)&amp;oldid=1049443205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en.wikipedia.org/w/index.php?title=Science_(disambiguation)&amp;oldid=1047905124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ttps://upload.wikimedia.org/wikipedia/commons/c/c7/Smithsonian_FossiLab_at_the_National_Museum_of_Natural_History_with_fossil_preparators_being_observed_by_museum_visitors_-_IMG_20190728_153249.jpg" id="129" name="Google Shape;129;p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9709" y="207425"/>
            <a:ext cx="5695166" cy="42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3"/>
          <p:cNvSpPr txBox="1"/>
          <p:nvPr>
            <p:ph type="title"/>
          </p:nvPr>
        </p:nvSpPr>
        <p:spPr>
          <a:xfrm>
            <a:off x="-698975" y="283625"/>
            <a:ext cx="4698600" cy="212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Science</a:t>
            </a:r>
            <a:r>
              <a:rPr b="1" lang="en">
                <a:latin typeface="Dosis"/>
                <a:ea typeface="Dosis"/>
                <a:cs typeface="Dosis"/>
                <a:sym typeface="Dosis"/>
              </a:rPr>
              <a:t> GLAM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a</a:t>
            </a:r>
            <a:r>
              <a:rPr b="1" lang="en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n</a:t>
            </a:r>
            <a:r>
              <a:rPr b="1" lang="en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d</a:t>
            </a:r>
            <a:r>
              <a:rPr b="1" lang="en">
                <a:latin typeface="Dosis"/>
                <a:ea typeface="Dosis"/>
                <a:cs typeface="Dosis"/>
                <a:sym typeface="Dosis"/>
              </a:rPr>
              <a:t> 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Open </a:t>
            </a:r>
            <a:r>
              <a:rPr b="1" lang="en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Science</a:t>
            </a:r>
            <a:endParaRPr b="1">
              <a:solidFill>
                <a:srgbClr val="0000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1" name="Google Shape;131;p13"/>
          <p:cNvSpPr txBox="1"/>
          <p:nvPr/>
        </p:nvSpPr>
        <p:spPr>
          <a:xfrm>
            <a:off x="28900" y="3346000"/>
            <a:ext cx="3224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ontano Sans"/>
                <a:ea typeface="Pontano Sans"/>
                <a:cs typeface="Pontano Sans"/>
                <a:sym typeface="Pontano Sans"/>
              </a:rPr>
              <a:t>Let’s imagine that research were open by default and heritage institutions would assist the public in engaging with it.</a:t>
            </a:r>
            <a:endParaRPr i="1"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idx="1" type="body"/>
          </p:nvPr>
        </p:nvSpPr>
        <p:spPr>
          <a:xfrm>
            <a:off x="3344575" y="1323600"/>
            <a:ext cx="3859200" cy="19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Open data and content can be </a:t>
            </a:r>
            <a:r>
              <a:rPr b="1" lang="en"/>
              <a:t>freely used</a:t>
            </a:r>
            <a:r>
              <a:rPr lang="en"/>
              <a:t>, </a:t>
            </a:r>
            <a:r>
              <a:rPr b="1" lang="en"/>
              <a:t>modified</a:t>
            </a:r>
            <a:r>
              <a:rPr lang="en"/>
              <a:t>, and </a:t>
            </a:r>
            <a:r>
              <a:rPr b="1" lang="en"/>
              <a:t>shared by anyone</a:t>
            </a:r>
            <a:r>
              <a:rPr lang="en"/>
              <a:t> for </a:t>
            </a:r>
            <a:r>
              <a:rPr b="1" lang="en"/>
              <a:t>any purpose</a:t>
            </a:r>
            <a:r>
              <a:rPr lang="en"/>
              <a:t>.</a:t>
            </a:r>
            <a:endParaRPr b="1"/>
          </a:p>
        </p:txBody>
      </p:sp>
      <p:sp>
        <p:nvSpPr>
          <p:cNvPr id="202" name="Google Shape;202;p2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22"/>
          <p:cNvSpPr txBox="1"/>
          <p:nvPr/>
        </p:nvSpPr>
        <p:spPr>
          <a:xfrm>
            <a:off x="735775" y="315325"/>
            <a:ext cx="68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Open Definition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04" name="Google Shape;204;p22"/>
          <p:cNvSpPr txBox="1"/>
          <p:nvPr/>
        </p:nvSpPr>
        <p:spPr>
          <a:xfrm>
            <a:off x="1517100" y="3528350"/>
            <a:ext cx="627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https://opendefinition.org/</a:t>
            </a:r>
            <a:r>
              <a:rPr b="1" lang="en" sz="1600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  </a:t>
            </a:r>
            <a:endParaRPr b="1" sz="1600"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>
            <p:ph idx="1" type="body"/>
          </p:nvPr>
        </p:nvSpPr>
        <p:spPr>
          <a:xfrm>
            <a:off x="3344575" y="1323600"/>
            <a:ext cx="5211600" cy="23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… </a:t>
            </a:r>
            <a:r>
              <a:rPr lang="en"/>
              <a:t>cultural institutions with a mission to </a:t>
            </a:r>
            <a:r>
              <a:rPr lang="en">
                <a:solidFill>
                  <a:srgbClr val="0000FF"/>
                </a:solidFill>
              </a:rPr>
              <a:t>openly </a:t>
            </a:r>
            <a:r>
              <a:rPr lang="en">
                <a:solidFill>
                  <a:srgbClr val="0000FF"/>
                </a:solidFill>
              </a:rPr>
              <a:t>share</a:t>
            </a:r>
            <a:r>
              <a:rPr lang="en"/>
              <a:t> </a:t>
            </a:r>
            <a:r>
              <a:rPr b="1" lang="en">
                <a:solidFill>
                  <a:srgbClr val="000000"/>
                </a:solidFill>
              </a:rPr>
              <a:t>knowledge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obtained through testable explanations and predictions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10" name="Google Shape;210;p2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3"/>
          <p:cNvSpPr txBox="1"/>
          <p:nvPr/>
        </p:nvSpPr>
        <p:spPr>
          <a:xfrm>
            <a:off x="350375" y="315325"/>
            <a:ext cx="844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Open </a:t>
            </a:r>
            <a:r>
              <a:rPr b="1" lang="en" sz="36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Science GLAM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231250" y="861925"/>
            <a:ext cx="265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G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alleries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L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ibraries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A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rchives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M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useums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Botanical gardens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Zoos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Theatres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Biobanks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Databases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Citizen science projects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Monitoring stations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Hackspaces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>
            <p:ph idx="1" type="body"/>
          </p:nvPr>
        </p:nvSpPr>
        <p:spPr>
          <a:xfrm>
            <a:off x="3344575" y="1323600"/>
            <a:ext cx="5211600" cy="23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… </a:t>
            </a:r>
            <a:r>
              <a:rPr lang="en"/>
              <a:t>cultural institutions with a mission to </a:t>
            </a:r>
            <a:r>
              <a:rPr lang="en">
                <a:solidFill>
                  <a:srgbClr val="0000FF"/>
                </a:solidFill>
              </a:rPr>
              <a:t>openly </a:t>
            </a:r>
            <a:r>
              <a:rPr lang="en">
                <a:solidFill>
                  <a:srgbClr val="0000FF"/>
                </a:solidFill>
              </a:rPr>
              <a:t>share</a:t>
            </a:r>
            <a:r>
              <a:rPr lang="en"/>
              <a:t> </a:t>
            </a:r>
            <a:r>
              <a:rPr b="1" lang="en">
                <a:solidFill>
                  <a:srgbClr val="000000"/>
                </a:solidFill>
              </a:rPr>
              <a:t>knowledge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obtained</a:t>
            </a:r>
            <a:r>
              <a:rPr lang="en">
                <a:solidFill>
                  <a:srgbClr val="0000FF"/>
                </a:solidFill>
              </a:rPr>
              <a:t> through </a:t>
            </a:r>
            <a:r>
              <a:rPr b="1" lang="en">
                <a:solidFill>
                  <a:srgbClr val="0000FF"/>
                </a:solidFill>
              </a:rPr>
              <a:t>open science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18" name="Google Shape;218;p2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24"/>
          <p:cNvSpPr txBox="1"/>
          <p:nvPr/>
        </p:nvSpPr>
        <p:spPr>
          <a:xfrm>
            <a:off x="350375" y="315325"/>
            <a:ext cx="844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Open Science </a:t>
            </a:r>
            <a:r>
              <a:rPr b="1" lang="en" sz="36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GLAM</a:t>
            </a:r>
            <a:r>
              <a:rPr b="1" lang="en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(i)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231250" y="861925"/>
            <a:ext cx="265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G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alleries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L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ibraries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A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rchives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M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useums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Botanical gardens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Zoos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Theatres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Biobanks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Databases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Citizen science projects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Monitoring stations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Hackspaces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>
            <p:ph idx="1" type="body"/>
          </p:nvPr>
        </p:nvSpPr>
        <p:spPr>
          <a:xfrm>
            <a:off x="3344575" y="1323600"/>
            <a:ext cx="4314600" cy="19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… a systematic enterprise for </a:t>
            </a:r>
            <a:r>
              <a:rPr lang="en">
                <a:solidFill>
                  <a:srgbClr val="0000FF"/>
                </a:solidFill>
              </a:rPr>
              <a:t>generating and sharing</a:t>
            </a:r>
            <a:r>
              <a:rPr lang="en"/>
              <a:t> knowledge through </a:t>
            </a:r>
            <a:r>
              <a:rPr lang="en">
                <a:solidFill>
                  <a:srgbClr val="0000FF"/>
                </a:solidFill>
              </a:rPr>
              <a:t>open collaboration</a:t>
            </a:r>
            <a:r>
              <a:rPr lang="en"/>
              <a:t>, testable explanations and predictions.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25"/>
          <p:cNvSpPr txBox="1"/>
          <p:nvPr/>
        </p:nvSpPr>
        <p:spPr>
          <a:xfrm>
            <a:off x="735775" y="315325"/>
            <a:ext cx="68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Open </a:t>
            </a: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Science (i)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3344575" y="1323600"/>
            <a:ext cx="3859200" cy="19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concept of scientists sharing their research with the world as soon as they record it for themselves</a:t>
            </a:r>
            <a:endParaRPr/>
          </a:p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26"/>
          <p:cNvSpPr txBox="1"/>
          <p:nvPr/>
        </p:nvSpPr>
        <p:spPr>
          <a:xfrm>
            <a:off x="735775" y="315325"/>
            <a:ext cx="825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Open Science (reframed)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1517100" y="3528350"/>
            <a:ext cx="627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https://commons.wikimedia.org/wiki/File:Open_research.ogv</a:t>
            </a:r>
            <a:r>
              <a:rPr b="1" lang="en" sz="1600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endParaRPr b="1" sz="1600"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"/>
          <p:cNvSpPr txBox="1"/>
          <p:nvPr>
            <p:ph idx="1" type="body"/>
          </p:nvPr>
        </p:nvSpPr>
        <p:spPr>
          <a:xfrm>
            <a:off x="3344575" y="1323600"/>
            <a:ext cx="4195500" cy="19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concept of </a:t>
            </a:r>
            <a:r>
              <a:rPr lang="en">
                <a:solidFill>
                  <a:srgbClr val="0000FF"/>
                </a:solidFill>
              </a:rPr>
              <a:t>sharing the research process, including its results</a:t>
            </a:r>
            <a:r>
              <a:rPr lang="en"/>
              <a:t>.</a:t>
            </a:r>
            <a:endParaRPr/>
          </a:p>
        </p:txBody>
      </p:sp>
      <p:sp>
        <p:nvSpPr>
          <p:cNvPr id="241" name="Google Shape;241;p2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" name="Google Shape;242;p27"/>
          <p:cNvSpPr txBox="1"/>
          <p:nvPr/>
        </p:nvSpPr>
        <p:spPr>
          <a:xfrm>
            <a:off x="735775" y="315325"/>
            <a:ext cx="825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Open Science (summarized)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28"/>
          <p:cNvSpPr txBox="1"/>
          <p:nvPr/>
        </p:nvSpPr>
        <p:spPr>
          <a:xfrm>
            <a:off x="735775" y="315325"/>
            <a:ext cx="825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The Research Process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249" name="Google Shape;249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999450"/>
            <a:ext cx="6020879" cy="376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/>
          <p:nvPr>
            <p:ph idx="1" type="body"/>
          </p:nvPr>
        </p:nvSpPr>
        <p:spPr>
          <a:xfrm>
            <a:off x="3344575" y="1323600"/>
            <a:ext cx="5751300" cy="23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… cultural institutions with a mission to </a:t>
            </a:r>
            <a:r>
              <a:rPr lang="en">
                <a:solidFill>
                  <a:srgbClr val="0000FF"/>
                </a:solidFill>
              </a:rPr>
              <a:t>openly </a:t>
            </a:r>
            <a:r>
              <a:rPr lang="en">
                <a:solidFill>
                  <a:srgbClr val="0000FF"/>
                </a:solidFill>
              </a:rPr>
              <a:t>share and cultivate</a:t>
            </a:r>
            <a:r>
              <a:rPr lang="en"/>
              <a:t> </a:t>
            </a:r>
            <a:r>
              <a:rPr b="1" lang="en">
                <a:solidFill>
                  <a:srgbClr val="000000"/>
                </a:solidFill>
              </a:rPr>
              <a:t>knowledge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generated</a:t>
            </a:r>
            <a:r>
              <a:rPr lang="en"/>
              <a:t> through </a:t>
            </a:r>
            <a:r>
              <a:rPr lang="en">
                <a:solidFill>
                  <a:srgbClr val="0000FF"/>
                </a:solidFill>
              </a:rPr>
              <a:t>open collaboration and shared process</a:t>
            </a:r>
            <a:r>
              <a:rPr lang="en"/>
              <a:t>.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55" name="Google Shape;255;p2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29"/>
          <p:cNvSpPr txBox="1"/>
          <p:nvPr/>
        </p:nvSpPr>
        <p:spPr>
          <a:xfrm>
            <a:off x="350375" y="315325"/>
            <a:ext cx="844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Open Science </a:t>
            </a:r>
            <a:r>
              <a:rPr b="1" lang="en" sz="36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GLAM</a:t>
            </a:r>
            <a:r>
              <a:rPr b="1" lang="en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(ii)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57" name="Google Shape;257;p29"/>
          <p:cNvSpPr txBox="1"/>
          <p:nvPr/>
        </p:nvSpPr>
        <p:spPr>
          <a:xfrm>
            <a:off x="231250" y="861925"/>
            <a:ext cx="265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G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alleries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L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ibraries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A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rchives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M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useums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Botanical gardens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Zoos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Theatres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Biobanks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Databases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Citizen science projects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Monitoring stations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Hackspaces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30"/>
          <p:cNvSpPr txBox="1"/>
          <p:nvPr/>
        </p:nvSpPr>
        <p:spPr>
          <a:xfrm>
            <a:off x="735775" y="315325"/>
            <a:ext cx="825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The Research Process </a:t>
            </a:r>
            <a:r>
              <a:rPr b="1" lang="en" sz="36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GLAM</a:t>
            </a:r>
            <a:endParaRPr>
              <a:solidFill>
                <a:schemeClr val="accent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264" name="Google Shape;264;p3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000" y="999450"/>
            <a:ext cx="6020879" cy="376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0"/>
          <p:cNvSpPr txBox="1"/>
          <p:nvPr/>
        </p:nvSpPr>
        <p:spPr>
          <a:xfrm>
            <a:off x="231250" y="861925"/>
            <a:ext cx="265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G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alleries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L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ibraries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A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rchives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M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useums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Botanical gardens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Zoos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Theatres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Biobanks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Databases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Citizen science projects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Monitoring stations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Hackspaces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271" name="Google Shape;271;p31"/>
          <p:cNvSpPr txBox="1"/>
          <p:nvPr>
            <p:ph idx="1" type="subTitle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interactions between  the </a:t>
            </a:r>
            <a:r>
              <a:rPr lang="en">
                <a:solidFill>
                  <a:srgbClr val="0000FF"/>
                </a:solidFill>
              </a:rPr>
              <a:t>Open / Science / GLAM</a:t>
            </a:r>
            <a:r>
              <a:rPr lang="en"/>
              <a:t> themes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 of the talk</a:t>
            </a:r>
            <a:endParaRPr/>
          </a:p>
        </p:txBody>
      </p:sp>
      <p:sp>
        <p:nvSpPr>
          <p:cNvPr id="137" name="Google Shape;137;p14"/>
          <p:cNvSpPr txBox="1"/>
          <p:nvPr>
            <p:ph idx="1" type="body"/>
          </p:nvPr>
        </p:nvSpPr>
        <p:spPr>
          <a:xfrm>
            <a:off x="2396575" y="1694175"/>
            <a:ext cx="62904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Open Science GLAM Terminology</a:t>
            </a:r>
            <a:endParaRPr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Open Science GLAM </a:t>
            </a:r>
            <a:r>
              <a:rPr lang="en"/>
              <a:t>Examples</a:t>
            </a:r>
            <a:endParaRPr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Indonesian perspectives</a:t>
            </a:r>
            <a:endParaRPr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38" name="Google Shape;138;p1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/>
          <p:nvPr>
            <p:ph idx="1" type="body"/>
          </p:nvPr>
        </p:nvSpPr>
        <p:spPr>
          <a:xfrm>
            <a:off x="1674800" y="4022300"/>
            <a:ext cx="7011900" cy="8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This </a:t>
            </a:r>
            <a:r>
              <a:rPr lang="en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fossil preparation lab</a:t>
            </a:r>
            <a:r>
              <a:rPr lang="en"/>
              <a:t> inside the National Museum of Natural History in the US is run by volunteers </a:t>
            </a:r>
            <a:r>
              <a:rPr lang="en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such that visitors can observe the process</a:t>
            </a:r>
            <a:r>
              <a:rPr lang="en"/>
              <a:t>.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77" name="Google Shape;277;p3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p32"/>
          <p:cNvSpPr txBox="1"/>
          <p:nvPr/>
        </p:nvSpPr>
        <p:spPr>
          <a:xfrm>
            <a:off x="350375" y="10525"/>
            <a:ext cx="844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FossiLab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79" name="Google Shape;279;p32"/>
          <p:cNvSpPr txBox="1"/>
          <p:nvPr/>
        </p:nvSpPr>
        <p:spPr>
          <a:xfrm>
            <a:off x="231250" y="861925"/>
            <a:ext cx="265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G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alleries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L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ibraries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A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rchives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ontano Sans"/>
              <a:buChar char="●"/>
            </a:pPr>
            <a:r>
              <a:rPr b="1" lang="en" sz="1500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M</a:t>
            </a: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useums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Botanical gardens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Zoos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Theatres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Biobanks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Databases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Citizen science projects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Monitoring stations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Hackspaces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descr="https://upload.wikimedia.org/wikipedia/commons/c/c7/Smithsonian_FossiLab_at_the_National_Museum_of_Natural_History_with_fossil_preparators_being_observed_by_museum_visitors_-_IMG_20190728_153249.jpg" id="280" name="Google Shape;280;p3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81250" y="653975"/>
            <a:ext cx="4491025" cy="33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 txBox="1"/>
          <p:nvPr>
            <p:ph idx="1" type="body"/>
          </p:nvPr>
        </p:nvSpPr>
        <p:spPr>
          <a:xfrm>
            <a:off x="3344575" y="1323600"/>
            <a:ext cx="5583000" cy="21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</a:t>
            </a:r>
            <a:r>
              <a:rPr lang="en" sz="2000"/>
              <a:t>t is </a:t>
            </a:r>
            <a:r>
              <a:rPr lang="en" sz="2000">
                <a:solidFill>
                  <a:srgbClr val="0000FF"/>
                </a:solidFill>
              </a:rPr>
              <a:t>likely</a:t>
            </a:r>
            <a:r>
              <a:rPr lang="en" sz="2000"/>
              <a:t> that you will need to earn a Masters or PhD </a:t>
            </a:r>
            <a:r>
              <a:rPr lang="en" sz="2000">
                <a:solidFill>
                  <a:srgbClr val="0000FF"/>
                </a:solidFill>
              </a:rPr>
              <a:t>degree</a:t>
            </a:r>
            <a:r>
              <a:rPr lang="en" sz="2000"/>
              <a:t> in geology or paleontology …, </a:t>
            </a:r>
            <a:r>
              <a:rPr lang="en" sz="2000">
                <a:solidFill>
                  <a:srgbClr val="0000FF"/>
                </a:solidFill>
              </a:rPr>
              <a:t>but</a:t>
            </a:r>
            <a:r>
              <a:rPr lang="en" sz="2000"/>
              <a:t> … </a:t>
            </a:r>
            <a:r>
              <a:rPr lang="en" sz="2000">
                <a:solidFill>
                  <a:srgbClr val="0000FF"/>
                </a:solidFill>
              </a:rPr>
              <a:t>amateur</a:t>
            </a:r>
            <a:r>
              <a:rPr lang="en" sz="2000"/>
              <a:t> paleontologists have made many important </a:t>
            </a:r>
            <a:r>
              <a:rPr lang="en" sz="2000">
                <a:solidFill>
                  <a:srgbClr val="0000FF"/>
                </a:solidFill>
              </a:rPr>
              <a:t>discoveries</a:t>
            </a:r>
            <a:r>
              <a:rPr lang="en" sz="2000"/>
              <a:t> and </a:t>
            </a:r>
            <a:r>
              <a:rPr lang="en" sz="2000">
                <a:solidFill>
                  <a:srgbClr val="0000FF"/>
                </a:solidFill>
              </a:rPr>
              <a:t>collaborated</a:t>
            </a:r>
            <a:r>
              <a:rPr lang="en" sz="2000"/>
              <a:t> with university and museum scientists to write papers and publish in scientific journals.</a:t>
            </a:r>
            <a:endParaRPr b="1" sz="2000">
              <a:solidFill>
                <a:srgbClr val="0000FF"/>
              </a:solidFill>
            </a:endParaRPr>
          </a:p>
        </p:txBody>
      </p:sp>
      <p:sp>
        <p:nvSpPr>
          <p:cNvPr id="286" name="Google Shape;286;p3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33"/>
          <p:cNvSpPr txBox="1"/>
          <p:nvPr/>
        </p:nvSpPr>
        <p:spPr>
          <a:xfrm>
            <a:off x="350375" y="10525"/>
            <a:ext cx="844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FossiLab FAQ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88" name="Google Shape;288;p33"/>
          <p:cNvSpPr txBox="1"/>
          <p:nvPr/>
        </p:nvSpPr>
        <p:spPr>
          <a:xfrm>
            <a:off x="231250" y="861925"/>
            <a:ext cx="265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G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alleries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L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ibraries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A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rchives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ontano Sans"/>
              <a:buChar char="●"/>
            </a:pPr>
            <a:r>
              <a:rPr b="1" lang="en" sz="1500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M</a:t>
            </a: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useums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Botanical gardens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Zoos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Theatres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Biobanks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Databases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Citizen science projects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Monitoring stations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Hackspaces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89" name="Google Shape;289;p33"/>
          <p:cNvSpPr txBox="1"/>
          <p:nvPr/>
        </p:nvSpPr>
        <p:spPr>
          <a:xfrm>
            <a:off x="2202900" y="3528350"/>
            <a:ext cx="627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Part of the response to the FAQ question </a:t>
            </a:r>
            <a:endParaRPr b="1" sz="1600"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“</a:t>
            </a:r>
            <a:r>
              <a:rPr b="1" lang="en" sz="1600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can I become a paleontologist?</a:t>
            </a:r>
            <a:r>
              <a:rPr b="1" lang="en" sz="1600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”</a:t>
            </a:r>
            <a:endParaRPr b="1" sz="1600"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/>
          <p:nvPr>
            <p:ph idx="1" type="body"/>
          </p:nvPr>
        </p:nvSpPr>
        <p:spPr>
          <a:xfrm>
            <a:off x="3344575" y="1323600"/>
            <a:ext cx="5583000" cy="21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It is </a:t>
            </a:r>
            <a:r>
              <a:rPr lang="en" sz="2000">
                <a:solidFill>
                  <a:srgbClr val="0000FF"/>
                </a:solidFill>
              </a:rPr>
              <a:t>likely</a:t>
            </a:r>
            <a:r>
              <a:rPr lang="en" sz="2000"/>
              <a:t> that you will need to earn a </a:t>
            </a:r>
            <a:r>
              <a:rPr lang="en" sz="2000">
                <a:solidFill>
                  <a:srgbClr val="0000FF"/>
                </a:solidFill>
              </a:rPr>
              <a:t>degree</a:t>
            </a:r>
            <a:r>
              <a:rPr lang="en" sz="2000"/>
              <a:t> in [</a:t>
            </a:r>
            <a:r>
              <a:rPr lang="en" sz="2000">
                <a:solidFill>
                  <a:srgbClr val="0000FF"/>
                </a:solidFill>
              </a:rPr>
              <a:t>relevant field</a:t>
            </a:r>
            <a:r>
              <a:rPr lang="en" sz="2000"/>
              <a:t>] …, </a:t>
            </a:r>
            <a:r>
              <a:rPr lang="en" sz="2000">
                <a:solidFill>
                  <a:srgbClr val="0000FF"/>
                </a:solidFill>
              </a:rPr>
              <a:t>but</a:t>
            </a:r>
            <a:r>
              <a:rPr lang="en" sz="2000"/>
              <a:t> … </a:t>
            </a:r>
            <a:r>
              <a:rPr lang="en" sz="2000">
                <a:solidFill>
                  <a:srgbClr val="0000FF"/>
                </a:solidFill>
              </a:rPr>
              <a:t>amateurs</a:t>
            </a:r>
            <a:r>
              <a:rPr lang="en" sz="2000"/>
              <a:t> have made many important </a:t>
            </a:r>
            <a:r>
              <a:rPr lang="en" sz="2000">
                <a:solidFill>
                  <a:srgbClr val="0000FF"/>
                </a:solidFill>
              </a:rPr>
              <a:t>discoveries</a:t>
            </a:r>
            <a:r>
              <a:rPr lang="en" sz="2000"/>
              <a:t> and </a:t>
            </a:r>
            <a:r>
              <a:rPr lang="en" sz="2000">
                <a:solidFill>
                  <a:srgbClr val="0000FF"/>
                </a:solidFill>
              </a:rPr>
              <a:t>collaborated</a:t>
            </a:r>
            <a:r>
              <a:rPr lang="en" sz="2000"/>
              <a:t> with </a:t>
            </a:r>
            <a:r>
              <a:rPr lang="en" sz="2000">
                <a:solidFill>
                  <a:srgbClr val="0000FF"/>
                </a:solidFill>
              </a:rPr>
              <a:t>university and GLAM researchers</a:t>
            </a:r>
            <a:r>
              <a:rPr lang="en" sz="2000"/>
              <a:t> to write and publish </a:t>
            </a:r>
            <a:r>
              <a:rPr lang="en" sz="2000">
                <a:solidFill>
                  <a:srgbClr val="0000FF"/>
                </a:solidFill>
              </a:rPr>
              <a:t>scholarly works</a:t>
            </a:r>
            <a:r>
              <a:rPr lang="en" sz="2000"/>
              <a:t>.</a:t>
            </a:r>
            <a:endParaRPr b="1" sz="2000">
              <a:solidFill>
                <a:srgbClr val="0000FF"/>
              </a:solidFill>
            </a:endParaRPr>
          </a:p>
        </p:txBody>
      </p:sp>
      <p:sp>
        <p:nvSpPr>
          <p:cNvPr id="295" name="Google Shape;295;p3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34"/>
          <p:cNvSpPr txBox="1"/>
          <p:nvPr/>
        </p:nvSpPr>
        <p:spPr>
          <a:xfrm>
            <a:off x="350375" y="10525"/>
            <a:ext cx="844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FossiLab FAQ (generalized)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97" name="Google Shape;297;p34"/>
          <p:cNvSpPr txBox="1"/>
          <p:nvPr/>
        </p:nvSpPr>
        <p:spPr>
          <a:xfrm>
            <a:off x="231250" y="861925"/>
            <a:ext cx="265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G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alleries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L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ibraries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A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rchives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ontano Sans"/>
              <a:buChar char="●"/>
            </a:pPr>
            <a:r>
              <a:rPr b="1" lang="en" sz="1500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M</a:t>
            </a: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useums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Botanical gardens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Zoos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Theatres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Biobanks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Databases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Citizen science projects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Monitoring stations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Hackspaces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98" name="Google Shape;298;p34"/>
          <p:cNvSpPr txBox="1"/>
          <p:nvPr/>
        </p:nvSpPr>
        <p:spPr>
          <a:xfrm>
            <a:off x="2202900" y="3528350"/>
            <a:ext cx="627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Let’s think about fields where this generalization</a:t>
            </a:r>
            <a:endParaRPr b="1" sz="1600"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299" name="Google Shape;299;p34"/>
          <p:cNvSpPr txBox="1"/>
          <p:nvPr/>
        </p:nvSpPr>
        <p:spPr>
          <a:xfrm>
            <a:off x="4204500" y="3848875"/>
            <a:ext cx="224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Pontano Sans"/>
              <a:buChar char="●"/>
            </a:pPr>
            <a:r>
              <a:rPr b="1" lang="en" sz="1600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a</a:t>
            </a:r>
            <a:r>
              <a:rPr b="1" lang="en" sz="1600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pplies</a:t>
            </a:r>
            <a:endParaRPr b="1" sz="1600"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Pontano Sans"/>
              <a:buChar char="●"/>
            </a:pPr>
            <a:r>
              <a:rPr b="1" lang="en" sz="1600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does not apply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35"/>
          <p:cNvSpPr txBox="1"/>
          <p:nvPr/>
        </p:nvSpPr>
        <p:spPr>
          <a:xfrm>
            <a:off x="350375" y="10525"/>
            <a:ext cx="844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More examples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06" name="Google Shape;306;p35"/>
          <p:cNvSpPr txBox="1"/>
          <p:nvPr/>
        </p:nvSpPr>
        <p:spPr>
          <a:xfrm>
            <a:off x="231250" y="861925"/>
            <a:ext cx="265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G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alleries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L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ibraries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A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rchives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M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useums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Botanical gardens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Zoos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Theatres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Biobanks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Databases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Citizen science projects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Monitoring stations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Hackspaces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07" name="Google Shape;307;p35"/>
          <p:cNvSpPr txBox="1"/>
          <p:nvPr/>
        </p:nvSpPr>
        <p:spPr>
          <a:xfrm>
            <a:off x="2845050" y="882950"/>
            <a:ext cx="59493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ontano Sans"/>
              <a:buChar char="●"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Open Source Malaria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○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Users collaborate in developing antimalarial drugs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ontano Sans"/>
              <a:buChar char="●"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Rijksstudio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○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Users can remix and reshare materials from the Rijksmuseum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ontano Sans"/>
              <a:buChar char="●"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Wikidata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○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Users catalog what’s known to humanity, in any language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JOGL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 (Just One Giant Lab)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○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Users collaborate on open research projects in any field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ontano Sans"/>
              <a:buChar char="●"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FoldIt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○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Users play with macromolecules to explore their 3D structures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ontano Sans"/>
              <a:buChar char="●"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Research Ideas and Outcomes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○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Users share progress along their research cycles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ontano Sans"/>
              <a:buChar char="●"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NASA Open-Source Science Workshop tomorrow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6"/>
          <p:cNvSpPr txBox="1"/>
          <p:nvPr/>
        </p:nvSpPr>
        <p:spPr>
          <a:xfrm>
            <a:off x="350375" y="10525"/>
            <a:ext cx="844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Wikimedia as a bridge across GLAM silos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14" name="Google Shape;314;p36"/>
          <p:cNvSpPr txBox="1"/>
          <p:nvPr/>
        </p:nvSpPr>
        <p:spPr>
          <a:xfrm>
            <a:off x="231250" y="861925"/>
            <a:ext cx="265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G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alleries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L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ibraries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A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rchives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M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useums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Botanical gardens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Zoos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Theatres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Biobanks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Databases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Citizen science projects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Monitoring stations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Hackspaces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315" name="Google Shape;315;p3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9550" y="901825"/>
            <a:ext cx="5952051" cy="32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6"/>
          <p:cNvSpPr txBox="1"/>
          <p:nvPr/>
        </p:nvSpPr>
        <p:spPr>
          <a:xfrm>
            <a:off x="2781975" y="4393700"/>
            <a:ext cx="40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Wikimedia also supports IIIF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Indonesian perspectives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8"/>
          <p:cNvSpPr txBox="1"/>
          <p:nvPr/>
        </p:nvSpPr>
        <p:spPr>
          <a:xfrm>
            <a:off x="350375" y="10525"/>
            <a:ext cx="844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COVIWD: Wikidata-based COVID dashboard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28" name="Google Shape;328;p38"/>
          <p:cNvSpPr txBox="1"/>
          <p:nvPr/>
        </p:nvSpPr>
        <p:spPr>
          <a:xfrm>
            <a:off x="231250" y="861925"/>
            <a:ext cx="265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G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alleries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L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ibraries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A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rchives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M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useums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Botanical gardens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Zoos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Theatres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Biobanks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ontano Sans"/>
              <a:buChar char="●"/>
            </a:pPr>
            <a:r>
              <a:rPr lang="en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Databases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Citizen science projects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Monitoring stations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Hackspaces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329" name="Google Shape;32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550" y="901825"/>
            <a:ext cx="5952048" cy="3296188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8"/>
          <p:cNvSpPr txBox="1"/>
          <p:nvPr/>
        </p:nvSpPr>
        <p:spPr>
          <a:xfrm>
            <a:off x="2202900" y="4214150"/>
            <a:ext cx="627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https://www.coviwd.org/</a:t>
            </a:r>
            <a:r>
              <a:rPr b="1" lang="en" sz="1600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 </a:t>
            </a:r>
            <a:endParaRPr b="1" sz="1600"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39"/>
          <p:cNvSpPr txBox="1"/>
          <p:nvPr/>
        </p:nvSpPr>
        <p:spPr>
          <a:xfrm>
            <a:off x="350375" y="10525"/>
            <a:ext cx="844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Indonesian</a:t>
            </a: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 perspective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37" name="Google Shape;337;p39"/>
          <p:cNvSpPr txBox="1"/>
          <p:nvPr/>
        </p:nvSpPr>
        <p:spPr>
          <a:xfrm>
            <a:off x="231250" y="861925"/>
            <a:ext cx="265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G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alleries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L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ibraries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A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rchives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M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useums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Botanical gardens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Zoos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Theatres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Biobanks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Databases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Citizen science projects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Monitoring stations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Hackspaces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338" name="Google Shape;338;p39"/>
          <p:cNvSpPr txBox="1"/>
          <p:nvPr/>
        </p:nvSpPr>
        <p:spPr>
          <a:xfrm>
            <a:off x="2845050" y="882950"/>
            <a:ext cx="5949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ontano Sans"/>
              <a:buChar char="●"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Balinese </a:t>
            </a: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WikiLontar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○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Users collaborate to digitize and transcribe palm leaf manuscripts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ontano Sans"/>
              <a:buChar char="●"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Humanitarian OpenStreetMap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○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Users collaborate to map areas affected by disasters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ontano Sans"/>
              <a:buChar char="●"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iNaturalist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○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Users generate occurrence data for various life forms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ontano Sans"/>
              <a:buChar char="●"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Mechanical Curator collection on Wikimedia Commons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○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Users annotate images released by the British Library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ontano Sans"/>
              <a:buChar char="●"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Tropenmuseum collection on Wikimedia Commons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○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Users curate the materials and include them in Wikipedia articles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ontano Sans"/>
              <a:buChar char="●"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Data sovereignty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○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Avian flu data sharing dispute between Indonesia and WHO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ontano Sans"/>
              <a:buChar char="●"/>
            </a:pPr>
            <a:r>
              <a:rPr lang="en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Harry Potter and Indonesia’s owls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○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With an image semi-incorrectly attributed to me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0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"/>
          <p:cNvSpPr txBox="1"/>
          <p:nvPr>
            <p:ph idx="1" type="body"/>
          </p:nvPr>
        </p:nvSpPr>
        <p:spPr>
          <a:xfrm>
            <a:off x="3344575" y="1323600"/>
            <a:ext cx="5751300" cy="23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SzPts val="2600"/>
              <a:buChar char="⊷"/>
            </a:pPr>
            <a:r>
              <a:rPr lang="en"/>
              <a:t>… </a:t>
            </a:r>
            <a:r>
              <a:rPr lang="en" u="sng">
                <a:solidFill>
                  <a:schemeClr val="hlink"/>
                </a:solidFill>
                <a:hlinkClick r:id="rId3"/>
              </a:rPr>
              <a:t>open data matters most when the stakes are high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⊷"/>
            </a:pPr>
            <a:r>
              <a:rPr lang="en"/>
              <a:t>… </a:t>
            </a:r>
            <a:r>
              <a:rPr lang="en" u="sng">
                <a:solidFill>
                  <a:schemeClr val="hlink"/>
                </a:solidFill>
                <a:hlinkClick r:id="rId4"/>
              </a:rPr>
              <a:t>open science</a:t>
            </a:r>
            <a:r>
              <a:rPr lang="en" u="sng">
                <a:solidFill>
                  <a:schemeClr val="hlink"/>
                </a:solidFill>
                <a:hlinkClick r:id="rId5"/>
              </a:rPr>
              <a:t> is to normal research as driving is to pushing a car</a:t>
            </a:r>
            <a:endParaRPr/>
          </a:p>
        </p:txBody>
      </p:sp>
      <p:sp>
        <p:nvSpPr>
          <p:cNvPr id="349" name="Google Shape;349;p4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41"/>
          <p:cNvSpPr txBox="1"/>
          <p:nvPr/>
        </p:nvSpPr>
        <p:spPr>
          <a:xfrm>
            <a:off x="350375" y="315325"/>
            <a:ext cx="844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Open Science GLAM</a:t>
            </a:r>
            <a:r>
              <a:rPr b="1" lang="en" sz="3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- Summary</a:t>
            </a:r>
            <a:endParaRPr>
              <a:solidFill>
                <a:schemeClr val="dk1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Terminology</a:t>
            </a:r>
            <a:endParaRPr/>
          </a:p>
        </p:txBody>
      </p:sp>
      <p:sp>
        <p:nvSpPr>
          <p:cNvPr id="144" name="Google Shape;144;p15"/>
          <p:cNvSpPr txBox="1"/>
          <p:nvPr>
            <p:ph idx="1" type="subTitle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variations of the </a:t>
            </a:r>
            <a:r>
              <a:rPr lang="en">
                <a:solidFill>
                  <a:srgbClr val="0000FF"/>
                </a:solidFill>
              </a:rPr>
              <a:t>Open / Science / GLAM</a:t>
            </a:r>
            <a:r>
              <a:rPr lang="en"/>
              <a:t> themes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2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Acknowledgments</a:t>
            </a:r>
            <a:endParaRPr/>
          </a:p>
        </p:txBody>
      </p:sp>
      <p:sp>
        <p:nvSpPr>
          <p:cNvPr id="356" name="Google Shape;356;p42"/>
          <p:cNvSpPr txBox="1"/>
          <p:nvPr>
            <p:ph idx="1" type="body"/>
          </p:nvPr>
        </p:nvSpPr>
        <p:spPr>
          <a:xfrm>
            <a:off x="3822000" y="1725900"/>
            <a:ext cx="52386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Source of slide theme: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https://www.slidescarnival.com/solanio-free-presentation-template/2158</a:t>
            </a:r>
            <a:r>
              <a:rPr lang="en"/>
              <a:t> </a:t>
            </a:r>
            <a:endParaRPr/>
          </a:p>
        </p:txBody>
      </p:sp>
      <p:sp>
        <p:nvSpPr>
          <p:cNvPr id="357" name="Google Shape;357;p4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3" name="Google Shape;363;p43"/>
          <p:cNvSpPr txBox="1"/>
          <p:nvPr>
            <p:ph idx="4294967295" type="ctrTitle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Thanks</a:t>
            </a:r>
            <a:r>
              <a:rPr lang="en" sz="9600">
                <a:solidFill>
                  <a:srgbClr val="51B148"/>
                </a:solidFill>
              </a:rPr>
              <a:t>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364" name="Google Shape;364;p43"/>
          <p:cNvSpPr txBox="1"/>
          <p:nvPr>
            <p:ph idx="4294967295" type="subTitle"/>
          </p:nvPr>
        </p:nvSpPr>
        <p:spPr>
          <a:xfrm>
            <a:off x="685800" y="2018282"/>
            <a:ext cx="4390500" cy="23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ANY QUESTIONS?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</a:t>
            </a:r>
            <a:endParaRPr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400"/>
              <a:buChar char="⊷"/>
            </a:pPr>
            <a:r>
              <a:rPr lang="en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@EvoMRI</a:t>
            </a:r>
            <a:endParaRPr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⊷"/>
            </a:pPr>
            <a:r>
              <a:rPr lang="en">
                <a:solidFill>
                  <a:srgbClr val="0000FF"/>
                </a:solidFill>
              </a:rPr>
              <a:t>daniel.mietchen@evomri.net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65" name="Google Shape;365;p43"/>
          <p:cNvSpPr/>
          <p:nvPr/>
        </p:nvSpPr>
        <p:spPr>
          <a:xfrm>
            <a:off x="5020246" y="816383"/>
            <a:ext cx="2713515" cy="246823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3"/>
          <p:cNvSpPr/>
          <p:nvPr/>
        </p:nvSpPr>
        <p:spPr>
          <a:xfrm rot="2240807">
            <a:off x="6269797" y="3349126"/>
            <a:ext cx="1651746" cy="100249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3"/>
          <p:cNvSpPr/>
          <p:nvPr/>
        </p:nvSpPr>
        <p:spPr>
          <a:xfrm rot="-6741915">
            <a:off x="7586101" y="2562766"/>
            <a:ext cx="640976" cy="998332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3344575" y="1323600"/>
            <a:ext cx="3859200" cy="19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… cultural institutions with a mission to provide access to knowledge</a:t>
            </a:r>
            <a:endParaRPr b="1"/>
          </a:p>
        </p:txBody>
      </p:sp>
      <p:sp>
        <p:nvSpPr>
          <p:cNvPr id="150" name="Google Shape;150;p1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735775" y="315325"/>
            <a:ext cx="68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GLAM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1517100" y="3528350"/>
            <a:ext cx="627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Wikipedia:GLAM (cultural heritage)</a:t>
            </a:r>
            <a:endParaRPr b="1" sz="1600"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231250" y="861925"/>
            <a:ext cx="2655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G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alleries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L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ibraries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A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rchives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M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useums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3344575" y="1323600"/>
            <a:ext cx="3859200" cy="19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… cultural institutions with a mission to </a:t>
            </a:r>
            <a:r>
              <a:rPr lang="en">
                <a:solidFill>
                  <a:srgbClr val="0000FF"/>
                </a:solidFill>
              </a:rPr>
              <a:t>share</a:t>
            </a:r>
            <a:r>
              <a:rPr lang="en"/>
              <a:t> knowledge</a:t>
            </a:r>
            <a:endParaRPr b="1"/>
          </a:p>
        </p:txBody>
      </p:sp>
      <p:sp>
        <p:nvSpPr>
          <p:cNvPr id="159" name="Google Shape;159;p1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735775" y="315325"/>
            <a:ext cx="68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GLAM (simplified)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1821900" y="3528350"/>
            <a:ext cx="6340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Immaterial and digital resources can be shared widely in </a:t>
            </a:r>
            <a:r>
              <a:rPr b="1" lang="en" sz="1600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principle</a:t>
            </a:r>
            <a:r>
              <a:rPr b="1" lang="en" sz="1600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, though copyright and related issues modulate that.</a:t>
            </a:r>
            <a:endParaRPr b="1" sz="1600"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231250" y="861925"/>
            <a:ext cx="2655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G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alleries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L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ibraries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A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rchives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M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useums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3344575" y="1323600"/>
            <a:ext cx="3859200" cy="19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… </a:t>
            </a:r>
            <a:r>
              <a:rPr lang="en">
                <a:solidFill>
                  <a:srgbClr val="0000FF"/>
                </a:solidFill>
              </a:rPr>
              <a:t>cultural institutions</a:t>
            </a:r>
            <a:r>
              <a:rPr lang="en"/>
              <a:t> with a mission to </a:t>
            </a:r>
            <a:r>
              <a:rPr lang="en">
                <a:solidFill>
                  <a:srgbClr val="0000FF"/>
                </a:solidFill>
              </a:rPr>
              <a:t>share</a:t>
            </a:r>
            <a:r>
              <a:rPr lang="en"/>
              <a:t> knowledge</a:t>
            </a:r>
            <a:endParaRPr b="1"/>
          </a:p>
        </p:txBody>
      </p:sp>
      <p:sp>
        <p:nvSpPr>
          <p:cNvPr id="168" name="Google Shape;168;p1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735775" y="315325"/>
            <a:ext cx="68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GLAM (reframed)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1517100" y="3528350"/>
            <a:ext cx="710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I prefer a sense broader than the acronym implies.</a:t>
            </a:r>
            <a:endParaRPr b="1" sz="1600"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231250" y="861925"/>
            <a:ext cx="265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G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alleries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L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ibraries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A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rchives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M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useums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Botanical gardens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Zoos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Theatres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Biobanks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Databases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Citizen science projects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Monitoring stations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Hackspaces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idx="1" type="body"/>
          </p:nvPr>
        </p:nvSpPr>
        <p:spPr>
          <a:xfrm>
            <a:off x="3344575" y="1323600"/>
            <a:ext cx="4314600" cy="19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… </a:t>
            </a:r>
            <a:r>
              <a:rPr lang="en"/>
              <a:t>a systematic enterprise for obtaining knowledge through testable explanations and predictions.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19"/>
          <p:cNvSpPr txBox="1"/>
          <p:nvPr/>
        </p:nvSpPr>
        <p:spPr>
          <a:xfrm>
            <a:off x="735775" y="315325"/>
            <a:ext cx="68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Science</a:t>
            </a:r>
            <a:endParaRPr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1517100" y="3528350"/>
            <a:ext cx="627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Wikipedia:Science (disambiguation)</a:t>
            </a:r>
            <a:endParaRPr b="1" sz="1600"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idx="1" type="body"/>
          </p:nvPr>
        </p:nvSpPr>
        <p:spPr>
          <a:xfrm>
            <a:off x="3344575" y="1323600"/>
            <a:ext cx="4987200" cy="19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… </a:t>
            </a:r>
            <a:r>
              <a:rPr lang="en"/>
              <a:t>cultural institutions with a mission to </a:t>
            </a:r>
            <a:r>
              <a:rPr lang="en">
                <a:solidFill>
                  <a:srgbClr val="0000FF"/>
                </a:solidFill>
              </a:rPr>
              <a:t>share</a:t>
            </a:r>
            <a:r>
              <a:rPr lang="en"/>
              <a:t> </a:t>
            </a:r>
            <a:r>
              <a:rPr b="1" lang="en">
                <a:solidFill>
                  <a:srgbClr val="000000"/>
                </a:solidFill>
              </a:rPr>
              <a:t>knowledge</a:t>
            </a:r>
            <a:r>
              <a:rPr lang="en"/>
              <a:t> </a:t>
            </a:r>
            <a:r>
              <a:rPr lang="en">
                <a:solidFill>
                  <a:srgbClr val="0000FF"/>
                </a:solidFill>
              </a:rPr>
              <a:t>obtained through testable explanations and predictions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85" name="Google Shape;185;p2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735775" y="315325"/>
            <a:ext cx="68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Science </a:t>
            </a:r>
            <a:r>
              <a:rPr b="1" lang="en" sz="36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GLAM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231250" y="861925"/>
            <a:ext cx="265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G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alleries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L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ibraries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A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rchives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M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useums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Botanical gardens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Zoos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Theatres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Biobanks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Databases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Citizen science projects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Monitoring stations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Hackspaces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/>
          <p:nvPr>
            <p:ph idx="1" type="body"/>
          </p:nvPr>
        </p:nvSpPr>
        <p:spPr>
          <a:xfrm>
            <a:off x="3344575" y="1323600"/>
            <a:ext cx="3859200" cy="19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… </a:t>
            </a:r>
            <a:r>
              <a:rPr lang="en"/>
              <a:t>cultural institutions with a mission to </a:t>
            </a:r>
            <a:r>
              <a:rPr lang="en">
                <a:solidFill>
                  <a:srgbClr val="0000FF"/>
                </a:solidFill>
              </a:rPr>
              <a:t>share </a:t>
            </a:r>
            <a:r>
              <a:rPr lang="en"/>
              <a:t> knowledge</a:t>
            </a:r>
            <a:r>
              <a:rPr lang="en"/>
              <a:t> </a:t>
            </a:r>
            <a:r>
              <a:rPr lang="en">
                <a:solidFill>
                  <a:srgbClr val="0000FF"/>
                </a:solidFill>
              </a:rPr>
              <a:t>openly</a:t>
            </a:r>
            <a:endParaRPr b="1"/>
          </a:p>
        </p:txBody>
      </p:sp>
      <p:sp>
        <p:nvSpPr>
          <p:cNvPr id="193" name="Google Shape;193;p2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21"/>
          <p:cNvSpPr txBox="1"/>
          <p:nvPr/>
        </p:nvSpPr>
        <p:spPr>
          <a:xfrm>
            <a:off x="735775" y="315325"/>
            <a:ext cx="68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Open </a:t>
            </a:r>
            <a:r>
              <a:rPr b="1" lang="en" sz="36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GLAM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1517100" y="3528350"/>
            <a:ext cx="627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  <a:latin typeface="Pontano Sans"/>
                <a:ea typeface="Pontano Sans"/>
                <a:cs typeface="Pontano Sans"/>
                <a:sym typeface="Pontano Sans"/>
              </a:rPr>
              <a:t>Now we need to define “open”.</a:t>
            </a:r>
            <a:endParaRPr b="1" sz="1600">
              <a:solidFill>
                <a:srgbClr val="0000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231250" y="861925"/>
            <a:ext cx="26559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G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alleries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L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ibraries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A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rchives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b="1" lang="en" sz="1500">
                <a:latin typeface="Pontano Sans"/>
                <a:ea typeface="Pontano Sans"/>
                <a:cs typeface="Pontano Sans"/>
                <a:sym typeface="Pontano Sans"/>
              </a:rPr>
              <a:t>M</a:t>
            </a: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useums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Botanical gardens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Zoos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Theatres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Biobanks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Databases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Citizen science projects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Monitoring stations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Hackspaces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ntano Sans"/>
              <a:buChar char="●"/>
            </a:pPr>
            <a:r>
              <a:rPr lang="en">
                <a:latin typeface="Pontano Sans"/>
                <a:ea typeface="Pontano Sans"/>
                <a:cs typeface="Pontano Sans"/>
                <a:sym typeface="Pontano Sans"/>
              </a:rPr>
              <a:t>…</a:t>
            </a:r>
            <a:endParaRPr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