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874" autoAdjust="0"/>
  </p:normalViewPr>
  <p:slideViewPr>
    <p:cSldViewPr>
      <p:cViewPr>
        <p:scale>
          <a:sx n="100" d="100"/>
          <a:sy n="100" d="100"/>
        </p:scale>
        <p:origin x="-1278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A69CE-3063-476C-9ABD-ECC78AB4B388}" type="datetimeFigureOut">
              <a:rPr lang="nl-NL" smtClean="0"/>
              <a:pPr/>
              <a:t>9-2-2018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0762-870A-47DB-8427-7E070AFFF9A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0762-870A-47DB-8427-7E070AFFF9AA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0762-870A-47DB-8427-7E070AFFF9AA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US" sz="2400" b="1" dirty="0" smtClean="0">
                <a:latin typeface="Arial"/>
                <a:ea typeface="Times New Roman"/>
              </a:rPr>
              <a:t>A family-based study into penetrance in </a:t>
            </a:r>
            <a:r>
              <a:rPr lang="en-US" sz="2400" b="1" dirty="0" err="1" smtClean="0">
                <a:latin typeface="Arial"/>
                <a:ea typeface="Times New Roman"/>
              </a:rPr>
              <a:t>facioscapulohumeral</a:t>
            </a:r>
            <a:r>
              <a:rPr lang="en-US" sz="2400" b="1" dirty="0" smtClean="0">
                <a:latin typeface="Arial"/>
                <a:ea typeface="Times New Roman"/>
              </a:rPr>
              <a:t> muscular dystrophy type 1</a:t>
            </a:r>
            <a:br>
              <a:rPr lang="en-US" sz="2400" b="1" dirty="0" smtClean="0">
                <a:latin typeface="Arial"/>
                <a:ea typeface="Times New Roman"/>
              </a:rPr>
            </a:br>
            <a:r>
              <a:rPr lang="en-US" sz="2400" b="1" dirty="0" smtClean="0">
                <a:latin typeface="Arial"/>
                <a:ea typeface="Times New Roman"/>
              </a:rPr>
              <a:t/>
            </a:r>
            <a:br>
              <a:rPr lang="en-US" sz="2400" b="1" dirty="0" smtClean="0">
                <a:latin typeface="Arial"/>
                <a:ea typeface="Times New Roman"/>
              </a:rPr>
            </a:br>
            <a:r>
              <a:rPr lang="de-AT" sz="2000" dirty="0" smtClean="0"/>
              <a:t>M Wohlgemuth  et al.</a:t>
            </a:r>
            <a:endParaRPr lang="nl-NL" sz="2400" dirty="0">
              <a:latin typeface="Times New Roman"/>
              <a:ea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1800" dirty="0" smtClean="0"/>
              <a:t>The pedigrees </a:t>
            </a:r>
            <a:r>
              <a:rPr lang="nl-NL" sz="1800" dirty="0" err="1" smtClean="0"/>
              <a:t>included</a:t>
            </a:r>
            <a:r>
              <a:rPr lang="nl-NL" sz="1800" dirty="0" smtClean="0"/>
              <a:t> are </a:t>
            </a:r>
            <a:r>
              <a:rPr lang="nl-NL" sz="1800" dirty="0" err="1" smtClean="0"/>
              <a:t>presented</a:t>
            </a:r>
            <a:r>
              <a:rPr lang="nl-NL" sz="1800" dirty="0" smtClean="0"/>
              <a:t> in the </a:t>
            </a:r>
            <a:r>
              <a:rPr lang="nl-NL" sz="1800" dirty="0" err="1" smtClean="0"/>
              <a:t>same</a:t>
            </a:r>
            <a:r>
              <a:rPr lang="nl-NL" sz="1800" dirty="0" smtClean="0"/>
              <a:t> order as in the </a:t>
            </a:r>
            <a:r>
              <a:rPr lang="nl-NL" sz="1800" dirty="0" err="1" smtClean="0"/>
              <a:t>table</a:t>
            </a:r>
            <a:r>
              <a:rPr lang="nl-NL" sz="1800" dirty="0" smtClean="0"/>
              <a:t> in </a:t>
            </a:r>
            <a:r>
              <a:rPr lang="nl-NL" sz="1800" dirty="0" err="1" smtClean="0"/>
              <a:t>Supplemental</a:t>
            </a:r>
            <a:r>
              <a:rPr lang="nl-NL" sz="1800" dirty="0" smtClean="0"/>
              <a:t> data 1</a:t>
            </a:r>
          </a:p>
          <a:p>
            <a:pPr>
              <a:buNone/>
            </a:pPr>
            <a:r>
              <a:rPr lang="nl-NL" sz="1800" dirty="0" smtClean="0"/>
              <a:t>Family </a:t>
            </a:r>
            <a:r>
              <a:rPr lang="nl-NL" sz="1800" dirty="0" err="1" smtClean="0"/>
              <a:t>members</a:t>
            </a:r>
            <a:r>
              <a:rPr lang="nl-NL" sz="1800" dirty="0" smtClean="0"/>
              <a:t> without </a:t>
            </a:r>
            <a:r>
              <a:rPr lang="nl-NL" sz="1800" dirty="0" err="1" smtClean="0"/>
              <a:t>number</a:t>
            </a:r>
            <a:r>
              <a:rPr lang="nl-NL" sz="1800" dirty="0" smtClean="0"/>
              <a:t> are &lt; 18 </a:t>
            </a:r>
            <a:r>
              <a:rPr lang="nl-NL" sz="1800" dirty="0" err="1" smtClean="0"/>
              <a:t>years</a:t>
            </a:r>
            <a:r>
              <a:rPr lang="nl-NL" sz="1800" dirty="0" smtClean="0"/>
              <a:t> and </a:t>
            </a:r>
            <a:r>
              <a:rPr lang="nl-NL" sz="1800" dirty="0" err="1" smtClean="0"/>
              <a:t>were</a:t>
            </a:r>
            <a:r>
              <a:rPr lang="nl-NL" sz="1800" dirty="0" smtClean="0"/>
              <a:t> </a:t>
            </a:r>
            <a:r>
              <a:rPr lang="nl-NL" sz="1800" dirty="0" err="1" smtClean="0"/>
              <a:t>not</a:t>
            </a:r>
            <a:r>
              <a:rPr lang="nl-NL" sz="1800" dirty="0" smtClean="0"/>
              <a:t> </a:t>
            </a:r>
            <a:r>
              <a:rPr lang="nl-NL" sz="1800" dirty="0" err="1" smtClean="0"/>
              <a:t>invited</a:t>
            </a:r>
            <a:endParaRPr lang="nl-N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209</a:t>
            </a:r>
            <a:br>
              <a:rPr lang="nl-NL" sz="2000" b="1" dirty="0" smtClean="0"/>
            </a:br>
            <a:r>
              <a:rPr lang="nl-NL" sz="2000" dirty="0" smtClean="0"/>
              <a:t>D4Z4: 9 units</a:t>
            </a:r>
            <a:endParaRPr lang="nl-NL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809" t="38931" r="8299" b="25191"/>
          <a:stretch>
            <a:fillRect/>
          </a:stretch>
        </p:blipFill>
        <p:spPr bwMode="auto">
          <a:xfrm>
            <a:off x="0" y="1066800"/>
            <a:ext cx="8991600" cy="204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52600" y="4724400"/>
          <a:ext cx="5601467" cy="1644396"/>
        </p:xfrm>
        <a:graphic>
          <a:graphicData uri="http://schemas.openxmlformats.org/drawingml/2006/table">
            <a:tbl>
              <a:tblPr/>
              <a:tblGrid>
                <a:gridCol w="1219200"/>
                <a:gridCol w="765086"/>
                <a:gridCol w="835114"/>
                <a:gridCol w="6429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 (11)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u="none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 (4): </a:t>
                      </a:r>
                      <a:r>
                        <a:rPr lang="nl-NL" sz="1000" u="sng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# 319, 321, 323, 325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(7)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 (5)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 (0)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b="1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2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l="7469" t="21481" r="29461" b="14074"/>
          <a:stretch>
            <a:fillRect/>
          </a:stretch>
        </p:blipFill>
        <p:spPr bwMode="auto">
          <a:xfrm>
            <a:off x="914400" y="228600"/>
            <a:ext cx="7162800" cy="409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210</a:t>
            </a:r>
            <a:br>
              <a:rPr lang="nl-NL" sz="2000" b="1" dirty="0" smtClean="0"/>
            </a:br>
            <a:r>
              <a:rPr lang="nl-NL" sz="2000" dirty="0" smtClean="0"/>
              <a:t>D4Z4</a:t>
            </a:r>
            <a:r>
              <a:rPr lang="nl-NL" sz="2000" smtClean="0"/>
              <a:t>: 9 </a:t>
            </a:r>
            <a:r>
              <a:rPr lang="nl-NL" sz="2000" dirty="0" smtClean="0"/>
              <a:t>units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OC: obligate carrier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752600" y="4724400"/>
          <a:ext cx="5601467" cy="1600200"/>
        </p:xfrm>
        <a:graphic>
          <a:graphicData uri="http://schemas.openxmlformats.org/drawingml/2006/table">
            <a:tbl>
              <a:tblPr/>
              <a:tblGrid>
                <a:gridCol w="1219200"/>
                <a:gridCol w="765086"/>
                <a:gridCol w="835114"/>
                <a:gridCol w="6429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(6)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u="none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(1): </a:t>
                      </a:r>
                      <a:r>
                        <a:rPr lang="nl-NL" sz="1000" u="sng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# 205, 208 (OC), 214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  (5)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 (3)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1 (0)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6224" t="26716" r="7469" b="18518"/>
          <a:stretch>
            <a:fillRect/>
          </a:stretch>
        </p:blipFill>
        <p:spPr bwMode="auto">
          <a:xfrm>
            <a:off x="0" y="1143000"/>
            <a:ext cx="9144000" cy="325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206</a:t>
            </a:r>
            <a:br>
              <a:rPr lang="nl-NL" sz="2000" b="1" dirty="0" smtClean="0"/>
            </a:br>
            <a:r>
              <a:rPr lang="nl-NL" sz="2000" dirty="0" smtClean="0"/>
              <a:t>D4Z4: 4 units</a:t>
            </a:r>
            <a:endParaRPr lang="nl-NL" sz="2000" dirty="0"/>
          </a:p>
        </p:txBody>
      </p:sp>
      <p:sp>
        <p:nvSpPr>
          <p:cNvPr id="5" name="Rechthoek 4"/>
          <p:cNvSpPr/>
          <p:nvPr/>
        </p:nvSpPr>
        <p:spPr>
          <a:xfrm>
            <a:off x="152400" y="34290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143000" y="3429000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2057400" y="3429000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114800" y="3429000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el 16"/>
          <p:cNvGraphicFramePr>
            <a:graphicFrameLocks noGrp="1"/>
          </p:cNvGraphicFramePr>
          <p:nvPr/>
        </p:nvGraphicFramePr>
        <p:xfrm>
          <a:off x="1752600" y="4800600"/>
          <a:ext cx="5562600" cy="1670304"/>
        </p:xfrm>
        <a:graphic>
          <a:graphicData uri="http://schemas.openxmlformats.org/drawingml/2006/table">
            <a:tbl>
              <a:tblPr/>
              <a:tblGrid>
                <a:gridCol w="1260881"/>
                <a:gridCol w="723405"/>
                <a:gridCol w="989287"/>
                <a:gridCol w="760227"/>
                <a:gridCol w="1309091"/>
                <a:gridCol w="519709"/>
              </a:tblGrid>
              <a:tr h="22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 (3)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 (0):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000" u="sng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#  302, 304, 306, 312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 (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Carrier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(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Non-penetrant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Asymptomatic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Symptomatic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(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kstvak 17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202</a:t>
            </a:r>
            <a:br>
              <a:rPr lang="nl-NL" sz="2000" b="1" dirty="0" smtClean="0"/>
            </a:br>
            <a:r>
              <a:rPr lang="nl-NL" sz="2000" dirty="0" smtClean="0"/>
              <a:t>D4Z4: 5 units</a:t>
            </a:r>
            <a:endParaRPr lang="nl-NL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1618" t="30534" r="9959" b="27481"/>
          <a:stretch>
            <a:fillRect/>
          </a:stretch>
        </p:blipFill>
        <p:spPr bwMode="auto">
          <a:xfrm>
            <a:off x="-1" y="1524000"/>
            <a:ext cx="916478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1752600" y="4800600"/>
          <a:ext cx="5601467" cy="1652778"/>
        </p:xfrm>
        <a:graphic>
          <a:graphicData uri="http://schemas.openxmlformats.org/drawingml/2006/table">
            <a:tbl>
              <a:tblPr/>
              <a:tblGrid>
                <a:gridCol w="1260881"/>
                <a:gridCol w="723405"/>
                <a:gridCol w="911314"/>
                <a:gridCol w="914400"/>
                <a:gridCol w="1271758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 </a:t>
                      </a:r>
                      <a:r>
                        <a:rPr lang="nl-NL" sz="1000" kern="120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(7)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(3): 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nl-NL" sz="1000" u="sng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# </a:t>
                      </a:r>
                      <a:r>
                        <a:rPr lang="nl-NL" sz="1000" u="sng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410, 427, 530, 531, 533</a:t>
                      </a:r>
                      <a:r>
                        <a:rPr lang="nl-NL" sz="1000" u="sng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 (4)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 (4)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 (0)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Non-penetrant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Asymptomatic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 (0)</a:t>
                      </a: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203</a:t>
            </a:r>
            <a:br>
              <a:rPr lang="nl-NL" sz="2000" b="1" dirty="0" smtClean="0"/>
            </a:br>
            <a:r>
              <a:rPr lang="nl-NL" sz="2000" dirty="0" smtClean="0"/>
              <a:t>D4Z4: 5 units</a:t>
            </a:r>
            <a:endParaRPr lang="nl-NL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012" t="36254" r="17065" b="13730"/>
          <a:stretch>
            <a:fillRect/>
          </a:stretch>
        </p:blipFill>
        <p:spPr bwMode="auto">
          <a:xfrm>
            <a:off x="0" y="9906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52600" y="4800600"/>
          <a:ext cx="5601467" cy="1734312"/>
        </p:xfrm>
        <a:graphic>
          <a:graphicData uri="http://schemas.openxmlformats.org/drawingml/2006/table">
            <a:tbl>
              <a:tblPr/>
              <a:tblGrid>
                <a:gridCol w="1143000"/>
                <a:gridCol w="841286"/>
                <a:gridCol w="911314"/>
                <a:gridCol w="914400"/>
                <a:gridCol w="1271758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 (13)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 (4): </a:t>
                      </a:r>
                      <a:r>
                        <a:rPr lang="nl-NL" sz="1000" u="sng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# 307 (OC), 312, 318, 319, 405, 407, 415, 417, 420</a:t>
                      </a:r>
                      <a:endParaRPr lang="nl-NL" sz="11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 (9)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Non-carrier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 (3)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 (6)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Non-penetrant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Asymptomatic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(0)</a:t>
                      </a: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 (6)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OC: obligate carrier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592800" y="3063600"/>
            <a:ext cx="228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8534400" y="3124200"/>
            <a:ext cx="228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8974800" y="3124200"/>
            <a:ext cx="152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6514" t="20381" r="16514" b="11560"/>
          <a:stretch>
            <a:fillRect/>
          </a:stretch>
        </p:blipFill>
        <p:spPr bwMode="auto">
          <a:xfrm>
            <a:off x="990600" y="381000"/>
            <a:ext cx="7094546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205</a:t>
            </a:r>
            <a:br>
              <a:rPr lang="nl-NL" sz="2000" b="1" dirty="0" smtClean="0"/>
            </a:br>
            <a:r>
              <a:rPr lang="nl-NL" sz="2000" dirty="0" smtClean="0"/>
              <a:t>D4Z4: 6 units</a:t>
            </a:r>
            <a:endParaRPr lang="nl-NL" sz="2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752600" y="4800600"/>
          <a:ext cx="5601467" cy="1714500"/>
        </p:xfrm>
        <a:graphic>
          <a:graphicData uri="http://schemas.openxmlformats.org/drawingml/2006/table">
            <a:tbl>
              <a:tblPr/>
              <a:tblGrid>
                <a:gridCol w="1260881"/>
                <a:gridCol w="723405"/>
                <a:gridCol w="911314"/>
                <a:gridCol w="838200"/>
                <a:gridCol w="1347958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 (6)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 (2): </a:t>
                      </a:r>
                      <a:r>
                        <a:rPr lang="nl-NL" sz="1000" u="sng" kern="1200" baseline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# 409, 416, 418, 419</a:t>
                      </a:r>
                      <a:endParaRPr lang="nl-NL" sz="11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Participants </a:t>
                      </a:r>
                      <a:endParaRPr lang="nl-N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 (4)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 (2)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100">
                        <a:latin typeface="Calibri"/>
                        <a:ea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Carrier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(2)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Non-penetrant 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nl-NL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 (2)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207</a:t>
            </a:r>
            <a:br>
              <a:rPr lang="nl-NL" sz="2000" b="1" dirty="0" smtClean="0"/>
            </a:br>
            <a:r>
              <a:rPr lang="nl-NL" sz="2000" dirty="0" smtClean="0"/>
              <a:t>D4Z4: 6 units</a:t>
            </a:r>
            <a:endParaRPr lang="nl-NL" sz="2000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752600" y="4800600"/>
          <a:ext cx="5601467" cy="1644396"/>
        </p:xfrm>
        <a:graphic>
          <a:graphicData uri="http://schemas.openxmlformats.org/drawingml/2006/table">
            <a:tbl>
              <a:tblPr/>
              <a:tblGrid>
                <a:gridCol w="1260881"/>
                <a:gridCol w="723405"/>
                <a:gridCol w="911314"/>
                <a:gridCol w="5667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17 (7)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 (1): </a:t>
                      </a:r>
                      <a:r>
                        <a:rPr lang="nl-NL" sz="1000" u="sng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# 309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16 (6)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(3)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(3)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(2)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kstvak 7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 flipV="1">
            <a:off x="5486400" y="2438400"/>
            <a:ext cx="1295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" name="Groep 10"/>
          <p:cNvGrpSpPr/>
          <p:nvPr/>
        </p:nvGrpSpPr>
        <p:grpSpPr>
          <a:xfrm>
            <a:off x="0" y="762000"/>
            <a:ext cx="9157898" cy="2743200"/>
            <a:chOff x="0" y="762000"/>
            <a:chExt cx="9157898" cy="27432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6841" t="22963" r="6224" b="30549"/>
            <a:stretch>
              <a:fillRect/>
            </a:stretch>
          </p:blipFill>
          <p:spPr bwMode="auto">
            <a:xfrm>
              <a:off x="0" y="762000"/>
              <a:ext cx="9157898" cy="2743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hthoek 9"/>
            <p:cNvSpPr/>
            <p:nvPr/>
          </p:nvSpPr>
          <p:spPr>
            <a:xfrm>
              <a:off x="6705600" y="3006000"/>
              <a:ext cx="8382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208</a:t>
            </a:r>
            <a:br>
              <a:rPr lang="nl-NL" sz="2000" b="1" dirty="0" smtClean="0"/>
            </a:br>
            <a:r>
              <a:rPr lang="nl-NL" sz="2000" dirty="0" smtClean="0"/>
              <a:t>D4Z4: 6 units</a:t>
            </a:r>
            <a:endParaRPr lang="nl-NL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4082" t="24288" r="2041" b="53853"/>
          <a:stretch>
            <a:fillRect/>
          </a:stretch>
        </p:blipFill>
        <p:spPr bwMode="auto">
          <a:xfrm>
            <a:off x="0" y="864704"/>
            <a:ext cx="9144000" cy="11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52600" y="4724400"/>
          <a:ext cx="5601467" cy="1819656"/>
        </p:xfrm>
        <a:graphic>
          <a:graphicData uri="http://schemas.openxmlformats.org/drawingml/2006/table">
            <a:tbl>
              <a:tblPr/>
              <a:tblGrid>
                <a:gridCol w="1219200"/>
                <a:gridCol w="765086"/>
                <a:gridCol w="835114"/>
                <a:gridCol w="6429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 (27)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 (11): </a:t>
                      </a:r>
                      <a:r>
                        <a:rPr lang="nl-NL" sz="1000" i="0" u="sng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# 301, 306, 307, 319, 321, 324, 325, 213, 228, 231,</a:t>
                      </a:r>
                      <a:br>
                        <a:rPr lang="nl-NL" sz="1000" i="0" u="sng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nl-NL" sz="1000" i="0" u="non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</a:t>
                      </a:r>
                      <a:r>
                        <a:rPr lang="nl-NL" sz="1000" i="0" u="sng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233, 235, 239, 243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(16)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 (10)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(6)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b="1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nl-NL" sz="1000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(4)</a:t>
                      </a: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(0)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201</a:t>
            </a:r>
            <a:br>
              <a:rPr lang="nl-NL" sz="2000" b="1" dirty="0" smtClean="0"/>
            </a:br>
            <a:r>
              <a:rPr lang="nl-NL" sz="2000" dirty="0" smtClean="0"/>
              <a:t>D4Z4: 7 units</a:t>
            </a:r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OC: obligate carrier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752600" y="4724400"/>
          <a:ext cx="5601467" cy="1644396"/>
        </p:xfrm>
        <a:graphic>
          <a:graphicData uri="http://schemas.openxmlformats.org/drawingml/2006/table">
            <a:tbl>
              <a:tblPr/>
              <a:tblGrid>
                <a:gridCol w="1219200"/>
                <a:gridCol w="765086"/>
                <a:gridCol w="835114"/>
                <a:gridCol w="6429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(9)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u="none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(3): </a:t>
                      </a:r>
                      <a:r>
                        <a:rPr lang="nl-NL" sz="1000" u="sng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# 429 (OC), 431, 435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 </a:t>
                      </a:r>
                      <a:r>
                        <a:rPr lang="nl-NL" sz="1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(6</a:t>
                      </a: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 (4)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(0)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b="1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(0)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(2)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Groep 8"/>
          <p:cNvGrpSpPr/>
          <p:nvPr/>
        </p:nvGrpSpPr>
        <p:grpSpPr>
          <a:xfrm>
            <a:off x="2286000" y="-152400"/>
            <a:ext cx="6172200" cy="4876800"/>
            <a:chOff x="2286000" y="-152400"/>
            <a:chExt cx="6172200" cy="4876800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5745" t="15385" r="37520" b="5128"/>
            <a:stretch>
              <a:fillRect/>
            </a:stretch>
          </p:blipFill>
          <p:spPr bwMode="auto">
            <a:xfrm>
              <a:off x="2286000" y="-152400"/>
              <a:ext cx="6172200" cy="4844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hthoek 7"/>
            <p:cNvSpPr/>
            <p:nvPr/>
          </p:nvSpPr>
          <p:spPr>
            <a:xfrm>
              <a:off x="2895600" y="4419600"/>
              <a:ext cx="2209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l="12033" t="13333" r="2490" b="5174"/>
          <a:stretch>
            <a:fillRect/>
          </a:stretch>
        </p:blipFill>
        <p:spPr bwMode="auto">
          <a:xfrm>
            <a:off x="609599" y="304800"/>
            <a:ext cx="8153401" cy="435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b="1" dirty="0" smtClean="0"/>
              <a:t>Family 289</a:t>
            </a:r>
            <a:br>
              <a:rPr lang="nl-NL" sz="2000" b="1" dirty="0" smtClean="0"/>
            </a:br>
            <a:r>
              <a:rPr lang="nl-NL" sz="2000" dirty="0" smtClean="0"/>
              <a:t>D4Z4: 7 units</a:t>
            </a:r>
            <a:endParaRPr lang="nl-NL" sz="2000" dirty="0"/>
          </a:p>
        </p:txBody>
      </p:sp>
      <p:sp>
        <p:nvSpPr>
          <p:cNvPr id="4" name="Tekstvak 3"/>
          <p:cNvSpPr txBox="1"/>
          <p:nvPr/>
        </p:nvSpPr>
        <p:spPr>
          <a:xfrm>
            <a:off x="1752600" y="6553200"/>
            <a:ext cx="563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males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brackets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non-participants</a:t>
            </a:r>
            <a:r>
              <a:rPr lang="nl-NL" sz="1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1000" i="1" dirty="0" err="1" smtClean="0">
                <a:latin typeface="Arial" pitchFamily="34" charset="0"/>
                <a:cs typeface="Arial" pitchFamily="34" charset="0"/>
              </a:rPr>
              <a:t>underlined</a:t>
            </a:r>
            <a:endParaRPr lang="nl-NL" sz="10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752600" y="4724400"/>
          <a:ext cx="5601467" cy="1644396"/>
        </p:xfrm>
        <a:graphic>
          <a:graphicData uri="http://schemas.openxmlformats.org/drawingml/2006/table">
            <a:tbl>
              <a:tblPr/>
              <a:tblGrid>
                <a:gridCol w="1219200"/>
                <a:gridCol w="765086"/>
                <a:gridCol w="835114"/>
                <a:gridCol w="642947"/>
                <a:gridCol w="1619411"/>
                <a:gridCol w="519709"/>
              </a:tblGrid>
              <a:tr h="224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Invited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(5)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u="none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r>
                        <a:rPr lang="nl-NL" sz="1000" u="none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nl-NL" sz="1000" u="sng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nl-NL" sz="1100" dirty="0">
                        <a:latin typeface="Calibri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Participants</a:t>
                      </a: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(5)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Non-carrier </a:t>
                      </a:r>
                      <a:endParaRPr lang="nl-NL" sz="1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 (3)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nl-N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Carrier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(2)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Non-penetrant 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nl-NL" sz="1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8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b="1" kern="12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Asymptomatic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000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Symptomatic</a:t>
                      </a: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(1)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645</Words>
  <Application>Microsoft Office PowerPoint</Application>
  <PresentationFormat>Diavoorstelling (4:3)</PresentationFormat>
  <Paragraphs>185</Paragraphs>
  <Slides>11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 Theme</vt:lpstr>
      <vt:lpstr>A family-based study into penetrance in facioscapulohumeral muscular dystrophy type 1  M Wohlgemuth  et al.</vt:lpstr>
      <vt:lpstr>Family 206 D4Z4: 4 units</vt:lpstr>
      <vt:lpstr>Family 202 D4Z4: 5 units</vt:lpstr>
      <vt:lpstr>Family 203 D4Z4: 5 units</vt:lpstr>
      <vt:lpstr>Family 205 D4Z4: 6 units</vt:lpstr>
      <vt:lpstr>Family 207 D4Z4: 6 units</vt:lpstr>
      <vt:lpstr>Family 208 D4Z4: 6 units</vt:lpstr>
      <vt:lpstr>Family 201 D4Z4: 7 units</vt:lpstr>
      <vt:lpstr>Family 289 D4Z4: 7 units</vt:lpstr>
      <vt:lpstr>Family 209 D4Z4: 9 units</vt:lpstr>
      <vt:lpstr>Family 210 D4Z4: 9 units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206 (D4Z4: 4 units)</dc:title>
  <dc:creator>Voermans, Nicol</dc:creator>
  <cp:lastModifiedBy>z900127</cp:lastModifiedBy>
  <cp:revision>115</cp:revision>
  <dcterms:created xsi:type="dcterms:W3CDTF">2006-08-16T00:00:00Z</dcterms:created>
  <dcterms:modified xsi:type="dcterms:W3CDTF">2018-02-09T21:36:25Z</dcterms:modified>
</cp:coreProperties>
</file>