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9"/>
  </p:notesMasterIdLst>
  <p:sldIdLst>
    <p:sldId id="257" r:id="rId2"/>
    <p:sldId id="265" r:id="rId3"/>
    <p:sldId id="260" r:id="rId4"/>
    <p:sldId id="266"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60" d="100"/>
          <a:sy n="160" d="100"/>
        </p:scale>
        <p:origin x="96"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8FA2A-0AB8-498E-8BBE-6427C6C3CA3B}" type="datetimeFigureOut">
              <a:rPr lang="en-AU" smtClean="0"/>
              <a:t>11/06/2020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89F4D-274B-4F62-B4D6-6CD6862E7AD2}" type="slidenum">
              <a:rPr lang="en-AU" smtClean="0"/>
              <a:t>‹#›</a:t>
            </a:fld>
            <a:endParaRPr lang="en-AU"/>
          </a:p>
        </p:txBody>
      </p:sp>
    </p:spTree>
    <p:extLst>
      <p:ext uri="{BB962C8B-B14F-4D97-AF65-F5344CB8AC3E}">
        <p14:creationId xmlns:p14="http://schemas.microsoft.com/office/powerpoint/2010/main" val="184593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7B0E4B5-C112-4AB5-87BF-9DF2C5F070E1}" type="slidenum">
              <a:rPr lang="en-AU" smtClean="0"/>
              <a:t>2</a:t>
            </a:fld>
            <a:endParaRPr lang="en-AU"/>
          </a:p>
        </p:txBody>
      </p:sp>
    </p:spTree>
    <p:extLst>
      <p:ext uri="{BB962C8B-B14F-4D97-AF65-F5344CB8AC3E}">
        <p14:creationId xmlns:p14="http://schemas.microsoft.com/office/powerpoint/2010/main" val="193045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Add </a:t>
            </a:r>
            <a:r>
              <a:rPr lang="en-AU" dirty="0" err="1" smtClean="0"/>
              <a:t>heatplots</a:t>
            </a:r>
            <a:r>
              <a:rPr lang="en-AU" dirty="0" smtClean="0"/>
              <a:t> to extremes of centroid size axis</a:t>
            </a:r>
            <a:endParaRPr lang="en-AU" dirty="0"/>
          </a:p>
        </p:txBody>
      </p:sp>
      <p:sp>
        <p:nvSpPr>
          <p:cNvPr id="4" name="Slide Number Placeholder 3"/>
          <p:cNvSpPr>
            <a:spLocks noGrp="1"/>
          </p:cNvSpPr>
          <p:nvPr>
            <p:ph type="sldNum" sz="quarter" idx="10"/>
          </p:nvPr>
        </p:nvSpPr>
        <p:spPr/>
        <p:txBody>
          <a:bodyPr/>
          <a:lstStyle/>
          <a:p>
            <a:fld id="{17B0E4B5-C112-4AB5-87BF-9DF2C5F070E1}" type="slidenum">
              <a:rPr lang="en-AU" smtClean="0"/>
              <a:t>5</a:t>
            </a:fld>
            <a:endParaRPr lang="en-AU"/>
          </a:p>
        </p:txBody>
      </p:sp>
    </p:spTree>
    <p:extLst>
      <p:ext uri="{BB962C8B-B14F-4D97-AF65-F5344CB8AC3E}">
        <p14:creationId xmlns:p14="http://schemas.microsoft.com/office/powerpoint/2010/main" val="4095758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C36FF3B-A8F5-4DD6-A121-B840D5833BAF}" type="datetimeFigureOut">
              <a:rPr lang="en-AU" smtClean="0"/>
              <a:t>11/06/2020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F174A4-B557-41EA-9314-B7B3FEDEED34}" type="slidenum">
              <a:rPr lang="en-AU" smtClean="0"/>
              <a:t>‹#›</a:t>
            </a:fld>
            <a:endParaRPr lang="en-AU"/>
          </a:p>
        </p:txBody>
      </p:sp>
    </p:spTree>
    <p:extLst>
      <p:ext uri="{BB962C8B-B14F-4D97-AF65-F5344CB8AC3E}">
        <p14:creationId xmlns:p14="http://schemas.microsoft.com/office/powerpoint/2010/main" val="278041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C36FF3B-A8F5-4DD6-A121-B840D5833BAF}" type="datetimeFigureOut">
              <a:rPr lang="en-AU" smtClean="0"/>
              <a:t>11/06/2020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F174A4-B557-41EA-9314-B7B3FEDEED34}" type="slidenum">
              <a:rPr lang="en-AU" smtClean="0"/>
              <a:t>‹#›</a:t>
            </a:fld>
            <a:endParaRPr lang="en-AU"/>
          </a:p>
        </p:txBody>
      </p:sp>
    </p:spTree>
    <p:extLst>
      <p:ext uri="{BB962C8B-B14F-4D97-AF65-F5344CB8AC3E}">
        <p14:creationId xmlns:p14="http://schemas.microsoft.com/office/powerpoint/2010/main" val="207967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C36FF3B-A8F5-4DD6-A121-B840D5833BAF}" type="datetimeFigureOut">
              <a:rPr lang="en-AU" smtClean="0"/>
              <a:t>11/06/2020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F174A4-B557-41EA-9314-B7B3FEDEED34}" type="slidenum">
              <a:rPr lang="en-AU" smtClean="0"/>
              <a:t>‹#›</a:t>
            </a:fld>
            <a:endParaRPr lang="en-AU"/>
          </a:p>
        </p:txBody>
      </p:sp>
    </p:spTree>
    <p:extLst>
      <p:ext uri="{BB962C8B-B14F-4D97-AF65-F5344CB8AC3E}">
        <p14:creationId xmlns:p14="http://schemas.microsoft.com/office/powerpoint/2010/main" val="259837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C36FF3B-A8F5-4DD6-A121-B840D5833BAF}" type="datetimeFigureOut">
              <a:rPr lang="en-AU" smtClean="0"/>
              <a:t>11/06/2020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F174A4-B557-41EA-9314-B7B3FEDEED34}" type="slidenum">
              <a:rPr lang="en-AU" smtClean="0"/>
              <a:t>‹#›</a:t>
            </a:fld>
            <a:endParaRPr lang="en-AU"/>
          </a:p>
        </p:txBody>
      </p:sp>
    </p:spTree>
    <p:extLst>
      <p:ext uri="{BB962C8B-B14F-4D97-AF65-F5344CB8AC3E}">
        <p14:creationId xmlns:p14="http://schemas.microsoft.com/office/powerpoint/2010/main" val="367014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36FF3B-A8F5-4DD6-A121-B840D5833BAF}" type="datetimeFigureOut">
              <a:rPr lang="en-AU" smtClean="0"/>
              <a:t>11/06/2020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F174A4-B557-41EA-9314-B7B3FEDEED34}" type="slidenum">
              <a:rPr lang="en-AU" smtClean="0"/>
              <a:t>‹#›</a:t>
            </a:fld>
            <a:endParaRPr lang="en-AU"/>
          </a:p>
        </p:txBody>
      </p:sp>
    </p:spTree>
    <p:extLst>
      <p:ext uri="{BB962C8B-B14F-4D97-AF65-F5344CB8AC3E}">
        <p14:creationId xmlns:p14="http://schemas.microsoft.com/office/powerpoint/2010/main" val="418713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C36FF3B-A8F5-4DD6-A121-B840D5833BAF}" type="datetimeFigureOut">
              <a:rPr lang="en-AU" smtClean="0"/>
              <a:t>11/06/2020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1F174A4-B557-41EA-9314-B7B3FEDEED34}" type="slidenum">
              <a:rPr lang="en-AU" smtClean="0"/>
              <a:t>‹#›</a:t>
            </a:fld>
            <a:endParaRPr lang="en-AU"/>
          </a:p>
        </p:txBody>
      </p:sp>
    </p:spTree>
    <p:extLst>
      <p:ext uri="{BB962C8B-B14F-4D97-AF65-F5344CB8AC3E}">
        <p14:creationId xmlns:p14="http://schemas.microsoft.com/office/powerpoint/2010/main" val="15142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C36FF3B-A8F5-4DD6-A121-B840D5833BAF}" type="datetimeFigureOut">
              <a:rPr lang="en-AU" smtClean="0"/>
              <a:t>11/06/2020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1F174A4-B557-41EA-9314-B7B3FEDEED34}" type="slidenum">
              <a:rPr lang="en-AU" smtClean="0"/>
              <a:t>‹#›</a:t>
            </a:fld>
            <a:endParaRPr lang="en-AU"/>
          </a:p>
        </p:txBody>
      </p:sp>
    </p:spTree>
    <p:extLst>
      <p:ext uri="{BB962C8B-B14F-4D97-AF65-F5344CB8AC3E}">
        <p14:creationId xmlns:p14="http://schemas.microsoft.com/office/powerpoint/2010/main" val="413636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C36FF3B-A8F5-4DD6-A121-B840D5833BAF}" type="datetimeFigureOut">
              <a:rPr lang="en-AU" smtClean="0"/>
              <a:t>11/06/2020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1F174A4-B557-41EA-9314-B7B3FEDEED34}" type="slidenum">
              <a:rPr lang="en-AU" smtClean="0"/>
              <a:t>‹#›</a:t>
            </a:fld>
            <a:endParaRPr lang="en-AU"/>
          </a:p>
        </p:txBody>
      </p:sp>
    </p:spTree>
    <p:extLst>
      <p:ext uri="{BB962C8B-B14F-4D97-AF65-F5344CB8AC3E}">
        <p14:creationId xmlns:p14="http://schemas.microsoft.com/office/powerpoint/2010/main" val="193955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6FF3B-A8F5-4DD6-A121-B840D5833BAF}" type="datetimeFigureOut">
              <a:rPr lang="en-AU" smtClean="0"/>
              <a:t>11/06/2020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1F174A4-B557-41EA-9314-B7B3FEDEED34}" type="slidenum">
              <a:rPr lang="en-AU" smtClean="0"/>
              <a:t>‹#›</a:t>
            </a:fld>
            <a:endParaRPr lang="en-AU"/>
          </a:p>
        </p:txBody>
      </p:sp>
    </p:spTree>
    <p:extLst>
      <p:ext uri="{BB962C8B-B14F-4D97-AF65-F5344CB8AC3E}">
        <p14:creationId xmlns:p14="http://schemas.microsoft.com/office/powerpoint/2010/main" val="70582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36FF3B-A8F5-4DD6-A121-B840D5833BAF}" type="datetimeFigureOut">
              <a:rPr lang="en-AU" smtClean="0"/>
              <a:t>11/06/2020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1F174A4-B557-41EA-9314-B7B3FEDEED34}" type="slidenum">
              <a:rPr lang="en-AU" smtClean="0"/>
              <a:t>‹#›</a:t>
            </a:fld>
            <a:endParaRPr lang="en-AU"/>
          </a:p>
        </p:txBody>
      </p:sp>
    </p:spTree>
    <p:extLst>
      <p:ext uri="{BB962C8B-B14F-4D97-AF65-F5344CB8AC3E}">
        <p14:creationId xmlns:p14="http://schemas.microsoft.com/office/powerpoint/2010/main" val="369382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36FF3B-A8F5-4DD6-A121-B840D5833BAF}" type="datetimeFigureOut">
              <a:rPr lang="en-AU" smtClean="0"/>
              <a:t>11/06/2020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1F174A4-B557-41EA-9314-B7B3FEDEED34}" type="slidenum">
              <a:rPr lang="en-AU" smtClean="0"/>
              <a:t>‹#›</a:t>
            </a:fld>
            <a:endParaRPr lang="en-AU"/>
          </a:p>
        </p:txBody>
      </p:sp>
    </p:spTree>
    <p:extLst>
      <p:ext uri="{BB962C8B-B14F-4D97-AF65-F5344CB8AC3E}">
        <p14:creationId xmlns:p14="http://schemas.microsoft.com/office/powerpoint/2010/main" val="269847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6FF3B-A8F5-4DD6-A121-B840D5833BAF}" type="datetimeFigureOut">
              <a:rPr lang="en-AU" smtClean="0"/>
              <a:t>11/06/2020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174A4-B557-41EA-9314-B7B3FEDEED34}" type="slidenum">
              <a:rPr lang="en-AU" smtClean="0"/>
              <a:t>‹#›</a:t>
            </a:fld>
            <a:endParaRPr lang="en-AU"/>
          </a:p>
        </p:txBody>
      </p:sp>
    </p:spTree>
    <p:extLst>
      <p:ext uri="{BB962C8B-B14F-4D97-AF65-F5344CB8AC3E}">
        <p14:creationId xmlns:p14="http://schemas.microsoft.com/office/powerpoint/2010/main" val="1755150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875" t="24171" r="2773" b="22194"/>
          <a:stretch/>
        </p:blipFill>
        <p:spPr>
          <a:xfrm>
            <a:off x="4315350" y="4409386"/>
            <a:ext cx="4892482" cy="1523264"/>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437" t="23888" r="3008" b="23536"/>
          <a:stretch/>
        </p:blipFill>
        <p:spPr>
          <a:xfrm>
            <a:off x="4369387" y="2676742"/>
            <a:ext cx="4701982" cy="1462621"/>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359" t="22830" r="3086" b="22900"/>
          <a:stretch/>
        </p:blipFill>
        <p:spPr>
          <a:xfrm>
            <a:off x="4337243" y="770761"/>
            <a:ext cx="4624589" cy="1484889"/>
          </a:xfrm>
          <a:prstGeom prst="rect">
            <a:avLst/>
          </a:prstGeom>
        </p:spPr>
      </p:pic>
      <p:graphicFrame>
        <p:nvGraphicFramePr>
          <p:cNvPr id="45" name="Table 44"/>
          <p:cNvGraphicFramePr>
            <a:graphicFrameLocks noGrp="1"/>
          </p:cNvGraphicFramePr>
          <p:nvPr>
            <p:extLst>
              <p:ext uri="{D42A27DB-BD31-4B8C-83A1-F6EECF244321}">
                <p14:modId xmlns:p14="http://schemas.microsoft.com/office/powerpoint/2010/main" val="3562011716"/>
              </p:ext>
            </p:extLst>
          </p:nvPr>
        </p:nvGraphicFramePr>
        <p:xfrm>
          <a:off x="3461711" y="41275"/>
          <a:ext cx="5940794" cy="5935662"/>
        </p:xfrm>
        <a:graphic>
          <a:graphicData uri="http://schemas.openxmlformats.org/drawingml/2006/table">
            <a:tbl>
              <a:tblPr firstRow="1" bandRow="1">
                <a:tableStyleId>{5C22544A-7EE6-4342-B048-85BDC9FD1C3A}</a:tableStyleId>
              </a:tblPr>
              <a:tblGrid>
                <a:gridCol w="616856">
                  <a:extLst>
                    <a:ext uri="{9D8B030D-6E8A-4147-A177-3AD203B41FA5}">
                      <a16:colId xmlns:a16="http://schemas.microsoft.com/office/drawing/2014/main" val="1230620378"/>
                    </a:ext>
                  </a:extLst>
                </a:gridCol>
                <a:gridCol w="5323938">
                  <a:extLst>
                    <a:ext uri="{9D8B030D-6E8A-4147-A177-3AD203B41FA5}">
                      <a16:colId xmlns:a16="http://schemas.microsoft.com/office/drawing/2014/main" val="1855167284"/>
                    </a:ext>
                  </a:extLst>
                </a:gridCol>
              </a:tblGrid>
              <a:tr h="347708">
                <a:tc gridSpan="2">
                  <a:txBody>
                    <a:bodyPr/>
                    <a:lstStyle/>
                    <a:p>
                      <a:pPr algn="ctr"/>
                      <a:r>
                        <a:rPr lang="en-AU" sz="1400" b="0" dirty="0" smtClean="0">
                          <a:solidFill>
                            <a:schemeClr val="tx1"/>
                          </a:solidFill>
                        </a:rPr>
                        <a:t>Landmark</a:t>
                      </a:r>
                      <a:r>
                        <a:rPr lang="en-AU" sz="1400" b="0" baseline="0" dirty="0" smtClean="0">
                          <a:solidFill>
                            <a:schemeClr val="tx1"/>
                          </a:solidFill>
                        </a:rPr>
                        <a:t> variation based on the following variables</a:t>
                      </a:r>
                      <a:endParaRPr lang="en-A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722894"/>
                  </a:ext>
                </a:extLst>
              </a:tr>
              <a:tr h="1924844">
                <a:tc>
                  <a:txBody>
                    <a:bodyPr/>
                    <a:lstStyle/>
                    <a:p>
                      <a:pPr algn="ctr"/>
                      <a:r>
                        <a:rPr lang="en-AU" sz="1400" dirty="0" smtClean="0">
                          <a:solidFill>
                            <a:schemeClr val="tx1"/>
                          </a:solidFill>
                        </a:rPr>
                        <a:t>First Principal Component</a:t>
                      </a:r>
                      <a:endParaRPr lang="en-AU" sz="14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6222309"/>
                  </a:ext>
                </a:extLst>
              </a:tr>
              <a:tr h="1989351">
                <a:tc>
                  <a:txBody>
                    <a:bodyPr/>
                    <a:lstStyle/>
                    <a:p>
                      <a:pPr algn="ctr"/>
                      <a:r>
                        <a:rPr lang="en-AU" sz="1400" dirty="0" smtClean="0">
                          <a:solidFill>
                            <a:schemeClr val="tx1"/>
                          </a:solidFill>
                        </a:rPr>
                        <a:t>Allometry</a:t>
                      </a:r>
                      <a:endParaRPr lang="en-AU"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764441"/>
                  </a:ext>
                </a:extLst>
              </a:tr>
              <a:tr h="1673759">
                <a:tc>
                  <a:txBody>
                    <a:bodyPr/>
                    <a:lstStyle/>
                    <a:p>
                      <a:pPr algn="ctr"/>
                      <a:r>
                        <a:rPr lang="en-AU" sz="1400" dirty="0" smtClean="0">
                          <a:solidFill>
                            <a:schemeClr val="tx1"/>
                          </a:solidFill>
                        </a:rPr>
                        <a:t>Precipitation</a:t>
                      </a:r>
                      <a:endParaRPr lang="en-AU"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4827152"/>
                  </a:ext>
                </a:extLst>
              </a:tr>
            </a:tbl>
          </a:graphicData>
        </a:graphic>
      </p:graphicFrame>
      <p:grpSp>
        <p:nvGrpSpPr>
          <p:cNvPr id="6" name="Group 5"/>
          <p:cNvGrpSpPr/>
          <p:nvPr/>
        </p:nvGrpSpPr>
        <p:grpSpPr>
          <a:xfrm>
            <a:off x="0" y="462700"/>
            <a:ext cx="12192000" cy="6348035"/>
            <a:chOff x="0" y="462700"/>
            <a:chExt cx="12192000" cy="6348035"/>
          </a:xfrm>
        </p:grpSpPr>
        <p:grpSp>
          <p:nvGrpSpPr>
            <p:cNvPr id="14" name="Group 13"/>
            <p:cNvGrpSpPr/>
            <p:nvPr/>
          </p:nvGrpSpPr>
          <p:grpSpPr>
            <a:xfrm>
              <a:off x="5483158" y="462700"/>
              <a:ext cx="3094451" cy="1174658"/>
              <a:chOff x="8389149" y="953673"/>
              <a:chExt cx="3094451" cy="1174658"/>
            </a:xfrm>
          </p:grpSpPr>
          <p:sp>
            <p:nvSpPr>
              <p:cNvPr id="9" name="Right Arrow 8"/>
              <p:cNvSpPr/>
              <p:nvPr/>
            </p:nvSpPr>
            <p:spPr>
              <a:xfrm rot="4019990">
                <a:off x="8415701" y="927121"/>
                <a:ext cx="341598" cy="394702"/>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ight Arrow 9"/>
              <p:cNvSpPr/>
              <p:nvPr/>
            </p:nvSpPr>
            <p:spPr>
              <a:xfrm rot="9165518">
                <a:off x="9491016" y="1744134"/>
                <a:ext cx="353132" cy="384197"/>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ight Arrow 12"/>
              <p:cNvSpPr/>
              <p:nvPr/>
            </p:nvSpPr>
            <p:spPr>
              <a:xfrm rot="7951377">
                <a:off x="11068433" y="1367853"/>
                <a:ext cx="432208" cy="398126"/>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 name="Rectangle 3"/>
            <p:cNvSpPr/>
            <p:nvPr/>
          </p:nvSpPr>
          <p:spPr>
            <a:xfrm>
              <a:off x="0" y="6021223"/>
              <a:ext cx="12192000" cy="789512"/>
            </a:xfrm>
            <a:prstGeom prst="rect">
              <a:avLst/>
            </a:prstGeom>
          </p:spPr>
          <p:txBody>
            <a:bodyPr wrap="square">
              <a:spAutoFit/>
            </a:bodyPr>
            <a:lstStyle/>
            <a:p>
              <a:pPr algn="just">
                <a:lnSpc>
                  <a:spcPct val="150000"/>
                </a:lnSpc>
                <a:spcAft>
                  <a:spcPts val="1000"/>
                </a:spcAft>
              </a:pPr>
              <a:r>
                <a:rPr lang="en-AU" sz="1050" b="1" dirty="0">
                  <a:latin typeface="Arial" panose="020B0604020202020204" pitchFamily="34" charset="0"/>
                  <a:ea typeface="Calibri" panose="020F0502020204030204" pitchFamily="34" charset="0"/>
                </a:rPr>
                <a:t>Figure 1</a:t>
              </a:r>
              <a:r>
                <a:rPr lang="en-AU" sz="1050" dirty="0">
                  <a:latin typeface="Arial" panose="020B0604020202020204" pitchFamily="34" charset="0"/>
                  <a:ea typeface="Calibri" panose="020F0502020204030204" pitchFamily="34" charset="0"/>
                </a:rPr>
                <a:t>: Shape changes associated with the First Principal Component (</a:t>
              </a:r>
              <a:r>
                <a:rPr lang="en-AU" sz="1050" dirty="0" smtClean="0">
                  <a:latin typeface="Arial" panose="020B0604020202020204" pitchFamily="34" charset="0"/>
                  <a:ea typeface="Calibri" panose="020F0502020204030204" pitchFamily="34" charset="0"/>
                </a:rPr>
                <a:t>above), allometry (middle), and precipitation (below). </a:t>
              </a:r>
              <a:r>
                <a:rPr lang="en-AU" sz="1050" dirty="0">
                  <a:latin typeface="Arial" panose="020B0604020202020204" pitchFamily="34" charset="0"/>
                  <a:ea typeface="Calibri" panose="020F0502020204030204" pitchFamily="34" charset="0"/>
                </a:rPr>
                <a:t>Spheres are the landmarks used in this study. Warmer colours represent higher landmark variation between </a:t>
              </a:r>
              <a:r>
                <a:rPr lang="en-AU" sz="1050" dirty="0" smtClean="0">
                  <a:latin typeface="Arial" panose="020B0604020202020204" pitchFamily="34" charset="0"/>
                  <a:ea typeface="Calibri" panose="020F0502020204030204" pitchFamily="34" charset="0"/>
                </a:rPr>
                <a:t>minimum and maximum estimated configurations based on the three linear predictors. Black vectors </a:t>
              </a:r>
              <a:r>
                <a:rPr lang="en-AU" sz="1050" dirty="0">
                  <a:latin typeface="Arial" panose="020B0604020202020204" pitchFamily="34" charset="0"/>
                  <a:ea typeface="Calibri" panose="020F0502020204030204" pitchFamily="34" charset="0"/>
                </a:rPr>
                <a:t>show direction and magnitude of shape variation</a:t>
              </a:r>
              <a:r>
                <a:rPr lang="en-AU" sz="1050" dirty="0" smtClean="0">
                  <a:latin typeface="Arial" panose="020B0604020202020204" pitchFamily="34" charset="0"/>
                  <a:ea typeface="Calibri" panose="020F0502020204030204" pitchFamily="34" charset="0"/>
                </a:rPr>
                <a:t>. Red arrows indicate anatomical zones of major landmark variation associated with allometry</a:t>
              </a:r>
              <a:r>
                <a:rPr lang="en-AU" sz="1050" dirty="0">
                  <a:latin typeface="Arial" panose="020B0604020202020204" pitchFamily="34" charset="0"/>
                  <a:ea typeface="Calibri" panose="020F0502020204030204" pitchFamily="34" charset="0"/>
                </a:rPr>
                <a:t>. </a:t>
              </a:r>
              <a:r>
                <a:rPr lang="en-AU" sz="1050" dirty="0" smtClean="0">
                  <a:latin typeface="Arial" panose="020B0604020202020204" pitchFamily="34" charset="0"/>
                  <a:ea typeface="Calibri" panose="020F0502020204030204" pitchFamily="34" charset="0"/>
                </a:rPr>
                <a:t>Blue arrow indicates </a:t>
              </a:r>
              <a:r>
                <a:rPr lang="en-AU" sz="1050" dirty="0">
                  <a:latin typeface="Arial" panose="020B0604020202020204" pitchFamily="34" charset="0"/>
                  <a:ea typeface="Calibri" panose="020F0502020204030204" pitchFamily="34" charset="0"/>
                </a:rPr>
                <a:t>anatomical </a:t>
              </a:r>
              <a:r>
                <a:rPr lang="en-AU" sz="1050" dirty="0" smtClean="0">
                  <a:latin typeface="Arial" panose="020B0604020202020204" pitchFamily="34" charset="0"/>
                  <a:ea typeface="Calibri" panose="020F0502020204030204" pitchFamily="34" charset="0"/>
                </a:rPr>
                <a:t>zone </a:t>
              </a:r>
              <a:r>
                <a:rPr lang="en-AU" sz="1050" dirty="0">
                  <a:latin typeface="Arial" panose="020B0604020202020204" pitchFamily="34" charset="0"/>
                  <a:ea typeface="Calibri" panose="020F0502020204030204" pitchFamily="34" charset="0"/>
                </a:rPr>
                <a:t>of major landmark variation associated with </a:t>
              </a:r>
              <a:r>
                <a:rPr lang="en-AU" sz="1050" dirty="0" smtClean="0">
                  <a:latin typeface="Arial" panose="020B0604020202020204" pitchFamily="34" charset="0"/>
                  <a:ea typeface="Calibri" panose="020F0502020204030204" pitchFamily="34" charset="0"/>
                </a:rPr>
                <a:t>precipitation.</a:t>
              </a:r>
              <a:endParaRPr lang="en-AU" sz="1050" dirty="0">
                <a:latin typeface="Arial" panose="020B0604020202020204" pitchFamily="34" charset="0"/>
                <a:ea typeface="Calibri" panose="020F0502020204030204" pitchFamily="34" charset="0"/>
              </a:endParaRPr>
            </a:p>
          </p:txBody>
        </p:sp>
      </p:grpSp>
      <p:sp>
        <p:nvSpPr>
          <p:cNvPr id="41" name="Right Arrow 40"/>
          <p:cNvSpPr/>
          <p:nvPr/>
        </p:nvSpPr>
        <p:spPr>
          <a:xfrm rot="4019990">
            <a:off x="5509711" y="2312383"/>
            <a:ext cx="341598" cy="394702"/>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ight Arrow 41"/>
          <p:cNvSpPr/>
          <p:nvPr/>
        </p:nvSpPr>
        <p:spPr>
          <a:xfrm rot="9165518">
            <a:off x="6585026" y="3091435"/>
            <a:ext cx="353132" cy="384197"/>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ight Arrow 42"/>
          <p:cNvSpPr/>
          <p:nvPr/>
        </p:nvSpPr>
        <p:spPr>
          <a:xfrm rot="7951377">
            <a:off x="8162442" y="4394547"/>
            <a:ext cx="432208" cy="398126"/>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14920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106678" y="152400"/>
          <a:ext cx="11780520" cy="6454140"/>
        </p:xfrm>
        <a:graphic>
          <a:graphicData uri="http://schemas.openxmlformats.org/drawingml/2006/table">
            <a:tbl>
              <a:tblPr firstRow="1" bandRow="1">
                <a:tableStyleId>{5940675A-B579-460E-94D1-54222C63F5DA}</a:tableStyleId>
              </a:tblPr>
              <a:tblGrid>
                <a:gridCol w="1963420">
                  <a:extLst>
                    <a:ext uri="{9D8B030D-6E8A-4147-A177-3AD203B41FA5}">
                      <a16:colId xmlns:a16="http://schemas.microsoft.com/office/drawing/2014/main" val="3099158703"/>
                    </a:ext>
                  </a:extLst>
                </a:gridCol>
                <a:gridCol w="1963420">
                  <a:extLst>
                    <a:ext uri="{9D8B030D-6E8A-4147-A177-3AD203B41FA5}">
                      <a16:colId xmlns:a16="http://schemas.microsoft.com/office/drawing/2014/main" val="677992827"/>
                    </a:ext>
                  </a:extLst>
                </a:gridCol>
                <a:gridCol w="1963420">
                  <a:extLst>
                    <a:ext uri="{9D8B030D-6E8A-4147-A177-3AD203B41FA5}">
                      <a16:colId xmlns:a16="http://schemas.microsoft.com/office/drawing/2014/main" val="2038430451"/>
                    </a:ext>
                  </a:extLst>
                </a:gridCol>
                <a:gridCol w="1963420">
                  <a:extLst>
                    <a:ext uri="{9D8B030D-6E8A-4147-A177-3AD203B41FA5}">
                      <a16:colId xmlns:a16="http://schemas.microsoft.com/office/drawing/2014/main" val="2404175671"/>
                    </a:ext>
                  </a:extLst>
                </a:gridCol>
                <a:gridCol w="1963420">
                  <a:extLst>
                    <a:ext uri="{9D8B030D-6E8A-4147-A177-3AD203B41FA5}">
                      <a16:colId xmlns:a16="http://schemas.microsoft.com/office/drawing/2014/main" val="2853345588"/>
                    </a:ext>
                  </a:extLst>
                </a:gridCol>
                <a:gridCol w="1963420">
                  <a:extLst>
                    <a:ext uri="{9D8B030D-6E8A-4147-A177-3AD203B41FA5}">
                      <a16:colId xmlns:a16="http://schemas.microsoft.com/office/drawing/2014/main" val="4175777717"/>
                    </a:ext>
                  </a:extLst>
                </a:gridCol>
              </a:tblGrid>
              <a:tr h="1075690">
                <a:tc>
                  <a:txBody>
                    <a:bodyPr/>
                    <a:lstStyle/>
                    <a:p>
                      <a:endParaRPr lang="en-AU" b="0" dirty="0"/>
                    </a:p>
                  </a:txBody>
                  <a:tcPr/>
                </a:tc>
                <a:tc>
                  <a:txBody>
                    <a:bodyPr/>
                    <a:lstStyle/>
                    <a:p>
                      <a:endParaRPr lang="en-AU" b="0"/>
                    </a:p>
                  </a:txBody>
                  <a:tcPr/>
                </a:tc>
                <a:tc>
                  <a:txBody>
                    <a:bodyPr/>
                    <a:lstStyle/>
                    <a:p>
                      <a:endParaRPr lang="en-AU" b="0"/>
                    </a:p>
                  </a:txBody>
                  <a:tcPr/>
                </a:tc>
                <a:tc>
                  <a:txBody>
                    <a:bodyPr/>
                    <a:lstStyle/>
                    <a:p>
                      <a:endParaRPr lang="en-AU" b="0"/>
                    </a:p>
                  </a:txBody>
                  <a:tcPr/>
                </a:tc>
                <a:tc>
                  <a:txBody>
                    <a:bodyPr/>
                    <a:lstStyle/>
                    <a:p>
                      <a:endParaRPr lang="en-AU" b="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tcPr>
                </a:tc>
                <a:tc>
                  <a:txBody>
                    <a:bodyPr/>
                    <a:lstStyle/>
                    <a:p>
                      <a:endParaRPr lang="en-AU"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2521126579"/>
                  </a:ext>
                </a:extLst>
              </a:tr>
              <a:tr h="1075690">
                <a:tc>
                  <a:txBody>
                    <a:bodyPr/>
                    <a:lstStyle/>
                    <a:p>
                      <a:endParaRPr lang="en-AU" b="0" dirty="0"/>
                    </a:p>
                  </a:txBody>
                  <a:tcPr/>
                </a:tc>
                <a:tc>
                  <a:txBody>
                    <a:bodyPr/>
                    <a:lstStyle/>
                    <a:p>
                      <a:endParaRPr lang="en-AU" b="0"/>
                    </a:p>
                  </a:txBody>
                  <a:tcPr/>
                </a:tc>
                <a:tc>
                  <a:txBody>
                    <a:bodyPr/>
                    <a:lstStyle/>
                    <a:p>
                      <a:endParaRPr lang="en-AU" b="0"/>
                    </a:p>
                  </a:txBody>
                  <a:tcPr/>
                </a:tc>
                <a:tc>
                  <a:txBody>
                    <a:bodyPr/>
                    <a:lstStyle/>
                    <a:p>
                      <a:endParaRPr lang="en-AU" b="0" dirty="0"/>
                    </a:p>
                  </a:txBody>
                  <a:tcPr>
                    <a:lnR w="12700" cmpd="sng">
                      <a:noFill/>
                    </a:lnR>
                    <a:lnB w="12700" cmpd="sng">
                      <a:noFill/>
                    </a:lnB>
                  </a:tcPr>
                </a:tc>
                <a:tc>
                  <a:txBody>
                    <a:bodyPr/>
                    <a:lstStyle/>
                    <a:p>
                      <a:endParaRPr lang="en-AU" b="0" dirty="0"/>
                    </a:p>
                  </a:txBody>
                  <a:tcPr>
                    <a:lnL w="12700" cmpd="sng">
                      <a:noFill/>
                    </a:lnL>
                    <a:lnR w="12700" cmpd="sng">
                      <a:noFill/>
                    </a:lnR>
                    <a:lnT w="12700" cmpd="sng">
                      <a:noFill/>
                    </a:lnT>
                    <a:lnB w="127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endParaRPr lang="en-AU" b="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991684494"/>
                  </a:ext>
                </a:extLst>
              </a:tr>
              <a:tr h="1075690">
                <a:tc>
                  <a:txBody>
                    <a:bodyPr/>
                    <a:lstStyle/>
                    <a:p>
                      <a:endParaRPr lang="en-AU" b="0" dirty="0"/>
                    </a:p>
                  </a:txBody>
                  <a:tcPr/>
                </a:tc>
                <a:tc>
                  <a:txBody>
                    <a:bodyPr/>
                    <a:lstStyle/>
                    <a:p>
                      <a:endParaRPr lang="en-AU" b="0"/>
                    </a:p>
                  </a:txBody>
                  <a:tcPr/>
                </a:tc>
                <a:tc>
                  <a:txBody>
                    <a:bodyPr/>
                    <a:lstStyle/>
                    <a:p>
                      <a:endParaRPr lang="en-AU" b="0" dirty="0"/>
                    </a:p>
                  </a:txBody>
                  <a:tcPr>
                    <a:lnR w="12700" cmpd="sng">
                      <a:noFill/>
                    </a:lnR>
                    <a:lnB w="12700" cmpd="sng">
                      <a:noFill/>
                    </a:lnB>
                  </a:tcPr>
                </a:tc>
                <a:tc>
                  <a:txBody>
                    <a:bodyPr/>
                    <a:lstStyle/>
                    <a:p>
                      <a:endParaRPr lang="en-AU" b="0" dirty="0"/>
                    </a:p>
                  </a:txBody>
                  <a:tcPr>
                    <a:lnL w="12700" cmpd="sng">
                      <a:noFill/>
                    </a:lnL>
                    <a:lnR w="12700" cmpd="sng">
                      <a:noFill/>
                    </a:lnR>
                    <a:lnT w="12700" cmpd="sng">
                      <a:noFill/>
                    </a:lnT>
                    <a:lnB w="127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endParaRPr lang="en-AU" b="0" dirty="0"/>
                    </a:p>
                  </a:txBody>
                  <a:tcPr>
                    <a:lnL w="12700" cmpd="sng">
                      <a:noFill/>
                    </a:lnL>
                    <a:lnT w="12700" cmpd="sng">
                      <a:noFill/>
                    </a:lnT>
                  </a:tcPr>
                </a:tc>
                <a:tc>
                  <a:txBody>
                    <a:bodyPr/>
                    <a:lstStyle/>
                    <a:p>
                      <a:endParaRPr lang="en-AU" b="0"/>
                    </a:p>
                  </a:txBody>
                  <a:tcPr/>
                </a:tc>
                <a:extLst>
                  <a:ext uri="{0D108BD9-81ED-4DB2-BD59-A6C34878D82A}">
                    <a16:rowId xmlns:a16="http://schemas.microsoft.com/office/drawing/2014/main" val="389759592"/>
                  </a:ext>
                </a:extLst>
              </a:tr>
              <a:tr h="1075690">
                <a:tc>
                  <a:txBody>
                    <a:bodyPr/>
                    <a:lstStyle/>
                    <a:p>
                      <a:endParaRPr lang="en-AU" b="0" dirty="0"/>
                    </a:p>
                  </a:txBody>
                  <a:tcPr/>
                </a:tc>
                <a:tc>
                  <a:txBody>
                    <a:bodyPr/>
                    <a:lstStyle/>
                    <a:p>
                      <a:endParaRPr lang="en-AU" b="0" dirty="0"/>
                    </a:p>
                  </a:txBody>
                  <a:tcPr>
                    <a:lnR w="12700" cmpd="sng">
                      <a:noFill/>
                    </a:lnR>
                    <a:lnB w="12700" cmpd="sng">
                      <a:noFill/>
                    </a:lnB>
                  </a:tcPr>
                </a:tc>
                <a:tc>
                  <a:txBody>
                    <a:bodyPr/>
                    <a:lstStyle/>
                    <a:p>
                      <a:endParaRPr lang="en-AU" b="0" dirty="0"/>
                    </a:p>
                  </a:txBody>
                  <a:tcPr>
                    <a:lnL w="12700" cmpd="sng">
                      <a:noFill/>
                    </a:lnL>
                    <a:lnR w="12700" cmpd="sng">
                      <a:noFill/>
                    </a:lnR>
                    <a:lnT w="12700" cmpd="sng">
                      <a:noFill/>
                    </a:lnT>
                    <a:lnB w="127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endParaRPr lang="en-AU" b="0" dirty="0"/>
                    </a:p>
                  </a:txBody>
                  <a:tcPr>
                    <a:lnL w="12700" cmpd="sng">
                      <a:noFill/>
                    </a:lnL>
                    <a:lnT w="12700" cmpd="sng">
                      <a:noFill/>
                    </a:lnT>
                  </a:tcPr>
                </a:tc>
                <a:tc>
                  <a:txBody>
                    <a:bodyPr/>
                    <a:lstStyle/>
                    <a:p>
                      <a:endParaRPr lang="en-AU" b="0"/>
                    </a:p>
                  </a:txBody>
                  <a:tcPr/>
                </a:tc>
                <a:tc>
                  <a:txBody>
                    <a:bodyPr/>
                    <a:lstStyle/>
                    <a:p>
                      <a:endParaRPr lang="en-AU" b="0"/>
                    </a:p>
                  </a:txBody>
                  <a:tcPr/>
                </a:tc>
                <a:extLst>
                  <a:ext uri="{0D108BD9-81ED-4DB2-BD59-A6C34878D82A}">
                    <a16:rowId xmlns:a16="http://schemas.microsoft.com/office/drawing/2014/main" val="4090971140"/>
                  </a:ext>
                </a:extLst>
              </a:tr>
              <a:tr h="1075690">
                <a:tc>
                  <a:txBody>
                    <a:bodyPr/>
                    <a:lstStyle/>
                    <a:p>
                      <a:endParaRPr lang="en-AU" b="0" dirty="0"/>
                    </a:p>
                  </a:txBody>
                  <a:tcPr>
                    <a:lnL w="12700" cap="flat" cmpd="sng" algn="ctr">
                      <a:noFill/>
                      <a:prstDash val="solid"/>
                      <a:round/>
                      <a:headEnd type="none" w="med" len="med"/>
                      <a:tailEnd type="none" w="med" len="med"/>
                    </a:lnL>
                    <a:lnR w="12700" cmpd="sng">
                      <a:noFill/>
                    </a:lnR>
                    <a:lnB w="12700" cmpd="sng">
                      <a:noFill/>
                    </a:lnB>
                  </a:tcPr>
                </a:tc>
                <a:tc>
                  <a:txBody>
                    <a:bodyPr/>
                    <a:lstStyle/>
                    <a:p>
                      <a:endParaRPr lang="en-AU" b="0" dirty="0"/>
                    </a:p>
                  </a:txBody>
                  <a:tcPr>
                    <a:lnL w="12700" cmpd="sng">
                      <a:noFill/>
                    </a:lnL>
                    <a:lnR w="12700" cmpd="sng">
                      <a:noFill/>
                    </a:lnR>
                    <a:lnT w="12700" cmpd="sng">
                      <a:noFill/>
                    </a:lnT>
                    <a:lnB w="127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endParaRPr lang="en-AU" b="0" dirty="0"/>
                    </a:p>
                  </a:txBody>
                  <a:tcPr>
                    <a:lnL w="12700" cmpd="sng">
                      <a:noFill/>
                    </a:lnL>
                    <a:lnT w="12700" cmpd="sng">
                      <a:noFill/>
                    </a:lnT>
                  </a:tcPr>
                </a:tc>
                <a:tc>
                  <a:txBody>
                    <a:bodyPr/>
                    <a:lstStyle/>
                    <a:p>
                      <a:endParaRPr lang="en-AU" b="0"/>
                    </a:p>
                  </a:txBody>
                  <a:tcPr/>
                </a:tc>
                <a:tc>
                  <a:txBody>
                    <a:bodyPr/>
                    <a:lstStyle/>
                    <a:p>
                      <a:endParaRPr lang="en-AU" b="0"/>
                    </a:p>
                  </a:txBody>
                  <a:tcPr/>
                </a:tc>
                <a:tc>
                  <a:txBody>
                    <a:bodyPr/>
                    <a:lstStyle/>
                    <a:p>
                      <a:endParaRPr lang="en-AU" b="0"/>
                    </a:p>
                  </a:txBody>
                  <a:tcPr/>
                </a:tc>
                <a:extLst>
                  <a:ext uri="{0D108BD9-81ED-4DB2-BD59-A6C34878D82A}">
                    <a16:rowId xmlns:a16="http://schemas.microsoft.com/office/drawing/2014/main" val="1190152352"/>
                  </a:ext>
                </a:extLst>
              </a:tr>
              <a:tr h="1075690">
                <a:tc>
                  <a:txBody>
                    <a:bodyPr/>
                    <a:lstStyle/>
                    <a:p>
                      <a:endParaRPr lang="en-AU" b="0" dirty="0"/>
                    </a:p>
                  </a:txBody>
                  <a:tcPr>
                    <a:lnL w="12700" cmpd="sng">
                      <a:noFill/>
                    </a:lnL>
                    <a:lnR w="12700" cmpd="sng">
                      <a:noFill/>
                    </a:lnR>
                    <a:lnT w="12700" cmpd="sng">
                      <a:noFill/>
                    </a:lnT>
                    <a:lnB w="12700" cmpd="sng">
                      <a:noFill/>
                    </a:lnB>
                    <a:lnTlToBr w="12700" cmpd="sng">
                      <a:noFill/>
                      <a:prstDash val="solid"/>
                    </a:lnTlToBr>
                    <a:lnBlToTr w="12700" cap="flat" cmpd="sng" algn="ctr">
                      <a:noFill/>
                      <a:prstDash val="solid"/>
                      <a:round/>
                      <a:headEnd type="none" w="med" len="med"/>
                      <a:tailEnd type="none" w="med" len="med"/>
                    </a:lnBlToTr>
                  </a:tcPr>
                </a:tc>
                <a:tc>
                  <a:txBody>
                    <a:bodyPr/>
                    <a:lstStyle/>
                    <a:p>
                      <a:endParaRPr lang="en-AU" b="0" dirty="0"/>
                    </a:p>
                  </a:txBody>
                  <a:tcPr>
                    <a:lnL w="12700" cmpd="sng">
                      <a:noFill/>
                    </a:lnL>
                    <a:lnT w="12700" cmpd="sng">
                      <a:noFill/>
                    </a:lnT>
                    <a:lnB w="12700" cap="flat" cmpd="sng" algn="ctr">
                      <a:noFill/>
                      <a:prstDash val="solid"/>
                      <a:round/>
                      <a:headEnd type="none" w="med" len="med"/>
                      <a:tailEnd type="none" w="med" len="med"/>
                    </a:lnB>
                  </a:tcPr>
                </a:tc>
                <a:tc>
                  <a:txBody>
                    <a:bodyPr/>
                    <a:lstStyle/>
                    <a:p>
                      <a:endParaRPr lang="en-AU" b="0"/>
                    </a:p>
                  </a:txBody>
                  <a:tcPr/>
                </a:tc>
                <a:tc>
                  <a:txBody>
                    <a:bodyPr/>
                    <a:lstStyle/>
                    <a:p>
                      <a:endParaRPr lang="en-AU" b="0"/>
                    </a:p>
                  </a:txBody>
                  <a:tcPr/>
                </a:tc>
                <a:tc>
                  <a:txBody>
                    <a:bodyPr/>
                    <a:lstStyle/>
                    <a:p>
                      <a:endParaRPr lang="en-AU" b="0"/>
                    </a:p>
                  </a:txBody>
                  <a:tcPr/>
                </a:tc>
                <a:tc>
                  <a:txBody>
                    <a:bodyPr/>
                    <a:lstStyle/>
                    <a:p>
                      <a:endParaRPr lang="en-AU" b="0" dirty="0"/>
                    </a:p>
                  </a:txBody>
                  <a:tcPr/>
                </a:tc>
                <a:extLst>
                  <a:ext uri="{0D108BD9-81ED-4DB2-BD59-A6C34878D82A}">
                    <a16:rowId xmlns:a16="http://schemas.microsoft.com/office/drawing/2014/main" val="2589761843"/>
                  </a:ext>
                </a:extLst>
              </a:tr>
            </a:tbl>
          </a:graphicData>
        </a:graphic>
      </p:graphicFrame>
      <p:sp>
        <p:nvSpPr>
          <p:cNvPr id="6" name="TextBox 5"/>
          <p:cNvSpPr txBox="1"/>
          <p:nvPr/>
        </p:nvSpPr>
        <p:spPr>
          <a:xfrm rot="19860000">
            <a:off x="4845637" y="2926832"/>
            <a:ext cx="2474699" cy="369332"/>
          </a:xfrm>
          <a:prstGeom prst="rect">
            <a:avLst/>
          </a:prstGeom>
          <a:noFill/>
        </p:spPr>
        <p:txBody>
          <a:bodyPr wrap="square" rtlCol="0">
            <a:spAutoFit/>
          </a:bodyPr>
          <a:lstStyle/>
          <a:p>
            <a:r>
              <a:rPr lang="en-AU" dirty="0" smtClean="0"/>
              <a:t>Mean shape differences</a:t>
            </a:r>
            <a:endParaRPr lang="en-AU" dirty="0"/>
          </a:p>
        </p:txBody>
      </p:sp>
      <p:sp>
        <p:nvSpPr>
          <p:cNvPr id="7" name="TextBox 6"/>
          <p:cNvSpPr txBox="1"/>
          <p:nvPr/>
        </p:nvSpPr>
        <p:spPr>
          <a:xfrm rot="19847488">
            <a:off x="4064822" y="3070933"/>
            <a:ext cx="5078192" cy="369332"/>
          </a:xfrm>
          <a:prstGeom prst="rect">
            <a:avLst/>
          </a:prstGeom>
          <a:noFill/>
        </p:spPr>
        <p:txBody>
          <a:bodyPr wrap="square" rtlCol="0">
            <a:spAutoFit/>
          </a:bodyPr>
          <a:lstStyle/>
          <a:p>
            <a:r>
              <a:rPr lang="en-AU" dirty="0" smtClean="0"/>
              <a:t>Allometry-corrected mean shape differences</a:t>
            </a:r>
            <a:endParaRPr lang="en-AU" dirty="0"/>
          </a:p>
        </p:txBody>
      </p:sp>
      <p:sp>
        <p:nvSpPr>
          <p:cNvPr id="25" name="Oval 24"/>
          <p:cNvSpPr/>
          <p:nvPr/>
        </p:nvSpPr>
        <p:spPr>
          <a:xfrm>
            <a:off x="432322" y="2345114"/>
            <a:ext cx="270000" cy="270000"/>
          </a:xfrm>
          <a:prstGeom prst="ellipse">
            <a:avLst/>
          </a:prstGeom>
          <a:solidFill>
            <a:srgbClr val="64C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a:p>
        </p:txBody>
      </p:sp>
      <p:sp>
        <p:nvSpPr>
          <p:cNvPr id="26" name="Oval 25"/>
          <p:cNvSpPr/>
          <p:nvPr/>
        </p:nvSpPr>
        <p:spPr>
          <a:xfrm>
            <a:off x="134500" y="3428234"/>
            <a:ext cx="270000" cy="270000"/>
          </a:xfrm>
          <a:prstGeom prst="ellipse">
            <a:avLst/>
          </a:prstGeom>
          <a:solidFill>
            <a:srgbClr val="A5B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27" name="Oval 26"/>
          <p:cNvSpPr/>
          <p:nvPr/>
        </p:nvSpPr>
        <p:spPr>
          <a:xfrm>
            <a:off x="133178" y="2338003"/>
            <a:ext cx="270000" cy="270000"/>
          </a:xfrm>
          <a:prstGeom prst="ellipse">
            <a:avLst/>
          </a:prstGeom>
          <a:solidFill>
            <a:srgbClr val="34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28" name="Oval 27"/>
          <p:cNvSpPr/>
          <p:nvPr/>
        </p:nvSpPr>
        <p:spPr>
          <a:xfrm>
            <a:off x="4058307" y="180000"/>
            <a:ext cx="270000" cy="270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29" name="Oval 28"/>
          <p:cNvSpPr/>
          <p:nvPr/>
        </p:nvSpPr>
        <p:spPr>
          <a:xfrm>
            <a:off x="124223" y="1278645"/>
            <a:ext cx="270000" cy="270000"/>
          </a:xfrm>
          <a:prstGeom prst="ellipse">
            <a:avLst/>
          </a:prstGeom>
          <a:solidFill>
            <a:srgbClr val="EC5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30" name="Oval 29"/>
          <p:cNvSpPr/>
          <p:nvPr/>
        </p:nvSpPr>
        <p:spPr>
          <a:xfrm>
            <a:off x="432322" y="1278645"/>
            <a:ext cx="270000" cy="270000"/>
          </a:xfrm>
          <a:prstGeom prst="ellipse">
            <a:avLst/>
          </a:prstGeom>
          <a:solidFill>
            <a:srgbClr val="64C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a:p>
        </p:txBody>
      </p:sp>
      <p:sp>
        <p:nvSpPr>
          <p:cNvPr id="31" name="Oval 30"/>
          <p:cNvSpPr/>
          <p:nvPr/>
        </p:nvSpPr>
        <p:spPr>
          <a:xfrm>
            <a:off x="432322" y="187621"/>
            <a:ext cx="270000" cy="270000"/>
          </a:xfrm>
          <a:prstGeom prst="ellipse">
            <a:avLst/>
          </a:prstGeom>
          <a:solidFill>
            <a:srgbClr val="64C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a:p>
        </p:txBody>
      </p:sp>
      <p:sp>
        <p:nvSpPr>
          <p:cNvPr id="32" name="Oval 31"/>
          <p:cNvSpPr/>
          <p:nvPr/>
        </p:nvSpPr>
        <p:spPr>
          <a:xfrm>
            <a:off x="432322" y="3428234"/>
            <a:ext cx="270000" cy="270000"/>
          </a:xfrm>
          <a:prstGeom prst="ellipse">
            <a:avLst/>
          </a:prstGeom>
          <a:solidFill>
            <a:srgbClr val="64C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a:p>
        </p:txBody>
      </p:sp>
      <p:sp>
        <p:nvSpPr>
          <p:cNvPr id="33" name="Oval 32"/>
          <p:cNvSpPr/>
          <p:nvPr/>
        </p:nvSpPr>
        <p:spPr>
          <a:xfrm>
            <a:off x="6027723" y="180000"/>
            <a:ext cx="270000" cy="270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34" name="Oval 33"/>
          <p:cNvSpPr/>
          <p:nvPr/>
        </p:nvSpPr>
        <p:spPr>
          <a:xfrm>
            <a:off x="130267" y="180133"/>
            <a:ext cx="270000" cy="270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35" name="Oval 34"/>
          <p:cNvSpPr/>
          <p:nvPr/>
        </p:nvSpPr>
        <p:spPr>
          <a:xfrm>
            <a:off x="2097357" y="180133"/>
            <a:ext cx="270000" cy="270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36" name="Oval 35"/>
          <p:cNvSpPr/>
          <p:nvPr/>
        </p:nvSpPr>
        <p:spPr>
          <a:xfrm>
            <a:off x="2434191" y="187621"/>
            <a:ext cx="270000" cy="270000"/>
          </a:xfrm>
          <a:prstGeom prst="ellipse">
            <a:avLst/>
          </a:prstGeom>
          <a:solidFill>
            <a:srgbClr val="A5B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37" name="Oval 36"/>
          <p:cNvSpPr/>
          <p:nvPr/>
        </p:nvSpPr>
        <p:spPr>
          <a:xfrm>
            <a:off x="2434191" y="1278739"/>
            <a:ext cx="270000" cy="270000"/>
          </a:xfrm>
          <a:prstGeom prst="ellipse">
            <a:avLst/>
          </a:prstGeom>
          <a:solidFill>
            <a:srgbClr val="A5B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38" name="Oval 37"/>
          <p:cNvSpPr/>
          <p:nvPr/>
        </p:nvSpPr>
        <p:spPr>
          <a:xfrm>
            <a:off x="2431771" y="2343916"/>
            <a:ext cx="270000" cy="270000"/>
          </a:xfrm>
          <a:prstGeom prst="ellipse">
            <a:avLst/>
          </a:prstGeom>
          <a:solidFill>
            <a:srgbClr val="A5B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39" name="Oval 38"/>
          <p:cNvSpPr/>
          <p:nvPr/>
        </p:nvSpPr>
        <p:spPr>
          <a:xfrm>
            <a:off x="4399418" y="180000"/>
            <a:ext cx="270000" cy="270000"/>
          </a:xfrm>
          <a:prstGeom prst="ellipse">
            <a:avLst/>
          </a:prstGeom>
          <a:solidFill>
            <a:srgbClr val="34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40" name="Oval 39"/>
          <p:cNvSpPr/>
          <p:nvPr/>
        </p:nvSpPr>
        <p:spPr>
          <a:xfrm>
            <a:off x="4399418" y="1274344"/>
            <a:ext cx="270000" cy="270000"/>
          </a:xfrm>
          <a:prstGeom prst="ellipse">
            <a:avLst/>
          </a:prstGeom>
          <a:solidFill>
            <a:srgbClr val="34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41" name="Oval 40"/>
          <p:cNvSpPr/>
          <p:nvPr/>
        </p:nvSpPr>
        <p:spPr>
          <a:xfrm>
            <a:off x="2097357" y="2338003"/>
            <a:ext cx="270000" cy="270000"/>
          </a:xfrm>
          <a:prstGeom prst="ellipse">
            <a:avLst/>
          </a:prstGeom>
          <a:solidFill>
            <a:srgbClr val="34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42" name="Oval 41"/>
          <p:cNvSpPr/>
          <p:nvPr/>
        </p:nvSpPr>
        <p:spPr>
          <a:xfrm>
            <a:off x="6364557" y="187621"/>
            <a:ext cx="270000" cy="270000"/>
          </a:xfrm>
          <a:prstGeom prst="ellipse">
            <a:avLst/>
          </a:prstGeom>
          <a:solidFill>
            <a:srgbClr val="EC5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43" name="Oval 42"/>
          <p:cNvSpPr/>
          <p:nvPr/>
        </p:nvSpPr>
        <p:spPr>
          <a:xfrm>
            <a:off x="2097357" y="1278645"/>
            <a:ext cx="270000" cy="270000"/>
          </a:xfrm>
          <a:prstGeom prst="ellipse">
            <a:avLst/>
          </a:prstGeom>
          <a:solidFill>
            <a:srgbClr val="EC5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44" name="Oval 43"/>
          <p:cNvSpPr/>
          <p:nvPr/>
        </p:nvSpPr>
        <p:spPr>
          <a:xfrm>
            <a:off x="4058307" y="1274344"/>
            <a:ext cx="270000" cy="270000"/>
          </a:xfrm>
          <a:prstGeom prst="ellipse">
            <a:avLst/>
          </a:prstGeom>
          <a:solidFill>
            <a:srgbClr val="EC5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45" name="Oval 44"/>
          <p:cNvSpPr/>
          <p:nvPr/>
        </p:nvSpPr>
        <p:spPr>
          <a:xfrm>
            <a:off x="9960427" y="5583767"/>
            <a:ext cx="270000" cy="270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46" name="Oval 45"/>
          <p:cNvSpPr/>
          <p:nvPr/>
        </p:nvSpPr>
        <p:spPr>
          <a:xfrm>
            <a:off x="7994075" y="5583767"/>
            <a:ext cx="270000" cy="270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47" name="Oval 46"/>
          <p:cNvSpPr/>
          <p:nvPr/>
        </p:nvSpPr>
        <p:spPr>
          <a:xfrm>
            <a:off x="6027723" y="5583767"/>
            <a:ext cx="270000" cy="270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48" name="Oval 47"/>
          <p:cNvSpPr/>
          <p:nvPr/>
        </p:nvSpPr>
        <p:spPr>
          <a:xfrm>
            <a:off x="4058307" y="5583767"/>
            <a:ext cx="270000" cy="270000"/>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49" name="Oval 48"/>
          <p:cNvSpPr/>
          <p:nvPr/>
        </p:nvSpPr>
        <p:spPr>
          <a:xfrm>
            <a:off x="10301538" y="2346302"/>
            <a:ext cx="270000" cy="270000"/>
          </a:xfrm>
          <a:prstGeom prst="ellipse">
            <a:avLst/>
          </a:prstGeom>
          <a:solidFill>
            <a:srgbClr val="64C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a:p>
        </p:txBody>
      </p:sp>
      <p:sp>
        <p:nvSpPr>
          <p:cNvPr id="50" name="Oval 49"/>
          <p:cNvSpPr/>
          <p:nvPr/>
        </p:nvSpPr>
        <p:spPr>
          <a:xfrm>
            <a:off x="10301538" y="3429340"/>
            <a:ext cx="270000" cy="270000"/>
          </a:xfrm>
          <a:prstGeom prst="ellipse">
            <a:avLst/>
          </a:prstGeom>
          <a:solidFill>
            <a:srgbClr val="64C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a:p>
        </p:txBody>
      </p:sp>
      <p:sp>
        <p:nvSpPr>
          <p:cNvPr id="51" name="Oval 50"/>
          <p:cNvSpPr/>
          <p:nvPr/>
        </p:nvSpPr>
        <p:spPr>
          <a:xfrm>
            <a:off x="10301538" y="4465793"/>
            <a:ext cx="270000" cy="270000"/>
          </a:xfrm>
          <a:prstGeom prst="ellipse">
            <a:avLst/>
          </a:prstGeom>
          <a:solidFill>
            <a:srgbClr val="64C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a:p>
        </p:txBody>
      </p:sp>
      <p:sp>
        <p:nvSpPr>
          <p:cNvPr id="52" name="Oval 51"/>
          <p:cNvSpPr/>
          <p:nvPr/>
        </p:nvSpPr>
        <p:spPr>
          <a:xfrm>
            <a:off x="10301538" y="5583767"/>
            <a:ext cx="270000" cy="270000"/>
          </a:xfrm>
          <a:prstGeom prst="ellipse">
            <a:avLst/>
          </a:prstGeom>
          <a:solidFill>
            <a:srgbClr val="64C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a:p>
        </p:txBody>
      </p:sp>
      <p:sp>
        <p:nvSpPr>
          <p:cNvPr id="53" name="Oval 52"/>
          <p:cNvSpPr/>
          <p:nvPr/>
        </p:nvSpPr>
        <p:spPr>
          <a:xfrm>
            <a:off x="4399418" y="5586268"/>
            <a:ext cx="270000" cy="270000"/>
          </a:xfrm>
          <a:prstGeom prst="ellipse">
            <a:avLst/>
          </a:prstGeom>
          <a:solidFill>
            <a:srgbClr val="EC5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54" name="Oval 53"/>
          <p:cNvSpPr/>
          <p:nvPr/>
        </p:nvSpPr>
        <p:spPr>
          <a:xfrm>
            <a:off x="6027723" y="4472689"/>
            <a:ext cx="270000" cy="270000"/>
          </a:xfrm>
          <a:prstGeom prst="ellipse">
            <a:avLst/>
          </a:prstGeom>
          <a:solidFill>
            <a:srgbClr val="EC5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55" name="Oval 54"/>
          <p:cNvSpPr/>
          <p:nvPr/>
        </p:nvSpPr>
        <p:spPr>
          <a:xfrm>
            <a:off x="7998508" y="4467288"/>
            <a:ext cx="270000" cy="270000"/>
          </a:xfrm>
          <a:prstGeom prst="ellipse">
            <a:avLst/>
          </a:prstGeom>
          <a:solidFill>
            <a:srgbClr val="EC5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56" name="Oval 55"/>
          <p:cNvSpPr/>
          <p:nvPr/>
        </p:nvSpPr>
        <p:spPr>
          <a:xfrm>
            <a:off x="9959750" y="4467288"/>
            <a:ext cx="270000" cy="270000"/>
          </a:xfrm>
          <a:prstGeom prst="ellipse">
            <a:avLst/>
          </a:prstGeom>
          <a:solidFill>
            <a:srgbClr val="EC5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57" name="Oval 56"/>
          <p:cNvSpPr/>
          <p:nvPr/>
        </p:nvSpPr>
        <p:spPr>
          <a:xfrm>
            <a:off x="9959750" y="2346302"/>
            <a:ext cx="270000" cy="270000"/>
          </a:xfrm>
          <a:prstGeom prst="ellipse">
            <a:avLst/>
          </a:prstGeom>
          <a:solidFill>
            <a:srgbClr val="A5B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58" name="Oval 57"/>
          <p:cNvSpPr/>
          <p:nvPr/>
        </p:nvSpPr>
        <p:spPr>
          <a:xfrm>
            <a:off x="8343901" y="3428234"/>
            <a:ext cx="270000" cy="270000"/>
          </a:xfrm>
          <a:prstGeom prst="ellipse">
            <a:avLst/>
          </a:prstGeom>
          <a:solidFill>
            <a:srgbClr val="A5B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59" name="Oval 58"/>
          <p:cNvSpPr/>
          <p:nvPr/>
        </p:nvSpPr>
        <p:spPr>
          <a:xfrm>
            <a:off x="8343901" y="4472689"/>
            <a:ext cx="270000" cy="270000"/>
          </a:xfrm>
          <a:prstGeom prst="ellipse">
            <a:avLst/>
          </a:prstGeom>
          <a:solidFill>
            <a:srgbClr val="A5B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60" name="Oval 59"/>
          <p:cNvSpPr/>
          <p:nvPr/>
        </p:nvSpPr>
        <p:spPr>
          <a:xfrm>
            <a:off x="8343901" y="5583458"/>
            <a:ext cx="270000" cy="270000"/>
          </a:xfrm>
          <a:prstGeom prst="ellipse">
            <a:avLst/>
          </a:prstGeom>
          <a:solidFill>
            <a:srgbClr val="A5B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61" name="Oval 60"/>
          <p:cNvSpPr/>
          <p:nvPr/>
        </p:nvSpPr>
        <p:spPr>
          <a:xfrm>
            <a:off x="9959750" y="3428234"/>
            <a:ext cx="270000" cy="270000"/>
          </a:xfrm>
          <a:prstGeom prst="ellipse">
            <a:avLst/>
          </a:prstGeom>
          <a:solidFill>
            <a:srgbClr val="34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62" name="Oval 61"/>
          <p:cNvSpPr/>
          <p:nvPr/>
        </p:nvSpPr>
        <p:spPr>
          <a:xfrm>
            <a:off x="7990474" y="3428234"/>
            <a:ext cx="270000" cy="270000"/>
          </a:xfrm>
          <a:prstGeom prst="ellipse">
            <a:avLst/>
          </a:prstGeom>
          <a:solidFill>
            <a:srgbClr val="34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63" name="Oval 62"/>
          <p:cNvSpPr/>
          <p:nvPr/>
        </p:nvSpPr>
        <p:spPr>
          <a:xfrm>
            <a:off x="6364557" y="4472689"/>
            <a:ext cx="270000" cy="270000"/>
          </a:xfrm>
          <a:prstGeom prst="ellipse">
            <a:avLst/>
          </a:prstGeom>
          <a:solidFill>
            <a:srgbClr val="34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sp>
        <p:nvSpPr>
          <p:cNvPr id="64" name="Oval 63"/>
          <p:cNvSpPr/>
          <p:nvPr/>
        </p:nvSpPr>
        <p:spPr>
          <a:xfrm>
            <a:off x="6364557" y="5583458"/>
            <a:ext cx="270000" cy="270000"/>
          </a:xfrm>
          <a:prstGeom prst="ellipse">
            <a:avLst/>
          </a:prstGeom>
          <a:solidFill>
            <a:srgbClr val="34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928" dirty="0"/>
          </a:p>
        </p:txBody>
      </p:sp>
      <p:grpSp>
        <p:nvGrpSpPr>
          <p:cNvPr id="69" name="Group 68"/>
          <p:cNvGrpSpPr/>
          <p:nvPr/>
        </p:nvGrpSpPr>
        <p:grpSpPr>
          <a:xfrm>
            <a:off x="8176360" y="259689"/>
            <a:ext cx="3751798" cy="1491916"/>
            <a:chOff x="8176360" y="259689"/>
            <a:chExt cx="3751798" cy="1491916"/>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82627" t="20077" r="4731" b="65576"/>
            <a:stretch/>
          </p:blipFill>
          <p:spPr>
            <a:xfrm>
              <a:off x="8176360" y="259689"/>
              <a:ext cx="2053390" cy="1491916"/>
            </a:xfrm>
            <a:prstGeom prst="rect">
              <a:avLst/>
            </a:prstGeom>
            <a:ln>
              <a:solidFill>
                <a:schemeClr val="tx1"/>
              </a:solidFill>
            </a:ln>
          </p:spPr>
        </p:pic>
        <p:pic>
          <p:nvPicPr>
            <p:cNvPr id="65" name="Picture 2" descr="https://www.datanovia.com/en/wp-content/uploads/dn-tutorials/ggplot2/figures/029-r-color-palettes-r-color-scales-1.png"/>
            <p:cNvPicPr>
              <a:picLocks noChangeAspect="1" noChangeArrowheads="1"/>
            </p:cNvPicPr>
            <p:nvPr/>
          </p:nvPicPr>
          <p:blipFill rotWithShape="1">
            <a:blip r:embed="rId4">
              <a:extLst>
                <a:ext uri="{28A0092B-C50C-407E-A947-70E740481C1C}">
                  <a14:useLocalDpi xmlns:a14="http://schemas.microsoft.com/office/drawing/2010/main" val="0"/>
                </a:ext>
              </a:extLst>
            </a:blip>
            <a:srcRect l="7669" t="90968" r="2216" b="3546"/>
            <a:stretch/>
          </p:blipFill>
          <p:spPr bwMode="auto">
            <a:xfrm rot="5400000">
              <a:off x="9858965" y="888278"/>
              <a:ext cx="1194970" cy="3431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10628041" y="457621"/>
              <a:ext cx="1300117" cy="1200329"/>
            </a:xfrm>
            <a:prstGeom prst="rect">
              <a:avLst/>
            </a:prstGeom>
            <a:noFill/>
            <a:ln>
              <a:solidFill>
                <a:schemeClr val="tx1"/>
              </a:solidFill>
            </a:ln>
          </p:spPr>
          <p:txBody>
            <a:bodyPr wrap="square" rtlCol="0">
              <a:spAutoFit/>
            </a:bodyPr>
            <a:lstStyle/>
            <a:p>
              <a:r>
                <a:rPr lang="en-AU" sz="1200" dirty="0" smtClean="0"/>
                <a:t>Low (yellow) </a:t>
              </a:r>
              <a:r>
                <a:rPr lang="en-AU" sz="1200" dirty="0"/>
                <a:t>to high </a:t>
              </a:r>
              <a:r>
                <a:rPr lang="en-AU" sz="1200" dirty="0" smtClean="0"/>
                <a:t>(red) interlandmark </a:t>
              </a:r>
              <a:r>
                <a:rPr lang="en-AU" sz="1200" dirty="0"/>
                <a:t>distance between population mean shapes </a:t>
              </a:r>
            </a:p>
          </p:txBody>
        </p:sp>
      </p:grpSp>
      <p:sp>
        <p:nvSpPr>
          <p:cNvPr id="74" name="TextBox 73"/>
          <p:cNvSpPr txBox="1"/>
          <p:nvPr/>
        </p:nvSpPr>
        <p:spPr>
          <a:xfrm>
            <a:off x="839589" y="212288"/>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0.02</a:t>
            </a:r>
            <a:endParaRPr lang="en-AU" sz="2000" dirty="0">
              <a:latin typeface="Calibri" panose="020F0502020204030204" pitchFamily="34" charset="0"/>
              <a:cs typeface="Calibri" panose="020F0502020204030204" pitchFamily="34" charset="0"/>
            </a:endParaRPr>
          </a:p>
        </p:txBody>
      </p:sp>
      <p:sp>
        <p:nvSpPr>
          <p:cNvPr id="75" name="TextBox 74"/>
          <p:cNvSpPr txBox="1"/>
          <p:nvPr/>
        </p:nvSpPr>
        <p:spPr>
          <a:xfrm>
            <a:off x="2790546" y="212288"/>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0.34</a:t>
            </a:r>
            <a:endParaRPr lang="en-AU" sz="2000" dirty="0">
              <a:latin typeface="Calibri" panose="020F0502020204030204" pitchFamily="34" charset="0"/>
              <a:cs typeface="Calibri" panose="020F0502020204030204" pitchFamily="34" charset="0"/>
            </a:endParaRPr>
          </a:p>
        </p:txBody>
      </p:sp>
      <p:sp>
        <p:nvSpPr>
          <p:cNvPr id="76" name="TextBox 75"/>
          <p:cNvSpPr txBox="1"/>
          <p:nvPr/>
        </p:nvSpPr>
        <p:spPr>
          <a:xfrm>
            <a:off x="4731066" y="212288"/>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0.02</a:t>
            </a:r>
            <a:endParaRPr lang="en-AU" sz="2000" dirty="0">
              <a:latin typeface="Calibri" panose="020F0502020204030204" pitchFamily="34" charset="0"/>
              <a:cs typeface="Calibri" panose="020F0502020204030204" pitchFamily="34" charset="0"/>
            </a:endParaRPr>
          </a:p>
        </p:txBody>
      </p:sp>
      <p:sp>
        <p:nvSpPr>
          <p:cNvPr id="77" name="TextBox 76"/>
          <p:cNvSpPr txBox="1"/>
          <p:nvPr/>
        </p:nvSpPr>
        <p:spPr>
          <a:xfrm>
            <a:off x="6755782" y="184121"/>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0.01</a:t>
            </a:r>
            <a:endParaRPr lang="en-AU" sz="2000" dirty="0">
              <a:latin typeface="Calibri" panose="020F0502020204030204" pitchFamily="34" charset="0"/>
              <a:cs typeface="Calibri" panose="020F0502020204030204" pitchFamily="34" charset="0"/>
            </a:endParaRPr>
          </a:p>
        </p:txBody>
      </p:sp>
      <p:sp>
        <p:nvSpPr>
          <p:cNvPr id="78" name="TextBox 77"/>
          <p:cNvSpPr txBox="1"/>
          <p:nvPr/>
        </p:nvSpPr>
        <p:spPr>
          <a:xfrm>
            <a:off x="834929" y="1271012"/>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0.05</a:t>
            </a:r>
            <a:endParaRPr lang="en-AU" sz="2000" dirty="0">
              <a:latin typeface="Calibri" panose="020F0502020204030204" pitchFamily="34" charset="0"/>
              <a:cs typeface="Calibri" panose="020F0502020204030204" pitchFamily="34" charset="0"/>
            </a:endParaRPr>
          </a:p>
        </p:txBody>
      </p:sp>
      <p:sp>
        <p:nvSpPr>
          <p:cNvPr id="79" name="TextBox 78"/>
          <p:cNvSpPr txBox="1"/>
          <p:nvPr/>
        </p:nvSpPr>
        <p:spPr>
          <a:xfrm>
            <a:off x="2788730" y="1264928"/>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0.79</a:t>
            </a:r>
            <a:endParaRPr lang="en-AU" sz="2000" dirty="0">
              <a:latin typeface="Calibri" panose="020F0502020204030204" pitchFamily="34" charset="0"/>
              <a:cs typeface="Calibri" panose="020F0502020204030204" pitchFamily="34" charset="0"/>
            </a:endParaRPr>
          </a:p>
        </p:txBody>
      </p:sp>
      <p:sp>
        <p:nvSpPr>
          <p:cNvPr id="80" name="TextBox 79"/>
          <p:cNvSpPr txBox="1"/>
          <p:nvPr/>
        </p:nvSpPr>
        <p:spPr>
          <a:xfrm>
            <a:off x="4731066" y="1264928"/>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0.03</a:t>
            </a:r>
            <a:endParaRPr lang="en-AU" sz="2000" dirty="0">
              <a:latin typeface="Calibri" panose="020F0502020204030204" pitchFamily="34" charset="0"/>
              <a:cs typeface="Calibri" panose="020F0502020204030204" pitchFamily="34" charset="0"/>
            </a:endParaRPr>
          </a:p>
        </p:txBody>
      </p:sp>
      <p:sp>
        <p:nvSpPr>
          <p:cNvPr id="81" name="TextBox 80"/>
          <p:cNvSpPr txBox="1"/>
          <p:nvPr/>
        </p:nvSpPr>
        <p:spPr>
          <a:xfrm>
            <a:off x="834929" y="2318661"/>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0.01</a:t>
            </a:r>
            <a:endParaRPr lang="en-AU" sz="2000" dirty="0">
              <a:latin typeface="Calibri" panose="020F0502020204030204" pitchFamily="34" charset="0"/>
              <a:cs typeface="Calibri" panose="020F0502020204030204" pitchFamily="34" charset="0"/>
            </a:endParaRPr>
          </a:p>
        </p:txBody>
      </p:sp>
      <p:sp>
        <p:nvSpPr>
          <p:cNvPr id="82" name="TextBox 81"/>
          <p:cNvSpPr txBox="1"/>
          <p:nvPr/>
        </p:nvSpPr>
        <p:spPr>
          <a:xfrm>
            <a:off x="2788730" y="2338003"/>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0.70</a:t>
            </a:r>
            <a:endParaRPr lang="en-AU" sz="2000" dirty="0">
              <a:latin typeface="Calibri" panose="020F0502020204030204" pitchFamily="34" charset="0"/>
              <a:cs typeface="Calibri" panose="020F0502020204030204" pitchFamily="34" charset="0"/>
            </a:endParaRPr>
          </a:p>
        </p:txBody>
      </p:sp>
      <p:sp>
        <p:nvSpPr>
          <p:cNvPr id="83" name="TextBox 82"/>
          <p:cNvSpPr txBox="1"/>
          <p:nvPr/>
        </p:nvSpPr>
        <p:spPr>
          <a:xfrm>
            <a:off x="842875" y="3410709"/>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0.88</a:t>
            </a:r>
            <a:endParaRPr lang="en-AU" sz="2000" dirty="0">
              <a:latin typeface="Calibri" panose="020F0502020204030204" pitchFamily="34" charset="0"/>
              <a:cs typeface="Calibri" panose="020F0502020204030204" pitchFamily="34" charset="0"/>
            </a:endParaRPr>
          </a:p>
        </p:txBody>
      </p:sp>
      <p:sp>
        <p:nvSpPr>
          <p:cNvPr id="84" name="TextBox 83"/>
          <p:cNvSpPr txBox="1"/>
          <p:nvPr/>
        </p:nvSpPr>
        <p:spPr>
          <a:xfrm>
            <a:off x="10654150" y="2334503"/>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0.19</a:t>
            </a:r>
            <a:endParaRPr lang="en-AU" sz="2000" dirty="0">
              <a:latin typeface="Calibri" panose="020F0502020204030204" pitchFamily="34" charset="0"/>
              <a:cs typeface="Calibri" panose="020F0502020204030204" pitchFamily="34" charset="0"/>
            </a:endParaRPr>
          </a:p>
        </p:txBody>
      </p:sp>
      <p:sp>
        <p:nvSpPr>
          <p:cNvPr id="85" name="TextBox 84"/>
          <p:cNvSpPr txBox="1"/>
          <p:nvPr/>
        </p:nvSpPr>
        <p:spPr>
          <a:xfrm>
            <a:off x="10654150" y="3410709"/>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0.01</a:t>
            </a:r>
            <a:endParaRPr lang="en-AU" sz="2000" dirty="0">
              <a:latin typeface="Calibri" panose="020F0502020204030204" pitchFamily="34" charset="0"/>
              <a:cs typeface="Calibri" panose="020F0502020204030204" pitchFamily="34" charset="0"/>
            </a:endParaRPr>
          </a:p>
        </p:txBody>
      </p:sp>
      <p:sp>
        <p:nvSpPr>
          <p:cNvPr id="86" name="TextBox 85"/>
          <p:cNvSpPr txBox="1"/>
          <p:nvPr/>
        </p:nvSpPr>
        <p:spPr>
          <a:xfrm>
            <a:off x="10654150" y="4497764"/>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0.01</a:t>
            </a:r>
            <a:endParaRPr lang="en-AU" sz="2000" dirty="0">
              <a:latin typeface="Calibri" panose="020F0502020204030204" pitchFamily="34" charset="0"/>
              <a:cs typeface="Calibri" panose="020F0502020204030204" pitchFamily="34" charset="0"/>
            </a:endParaRPr>
          </a:p>
        </p:txBody>
      </p:sp>
      <p:sp>
        <p:nvSpPr>
          <p:cNvPr id="87" name="TextBox 86"/>
          <p:cNvSpPr txBox="1"/>
          <p:nvPr/>
        </p:nvSpPr>
        <p:spPr>
          <a:xfrm>
            <a:off x="10654150" y="5584819"/>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0.01</a:t>
            </a:r>
            <a:endParaRPr lang="en-AU" sz="2000" dirty="0">
              <a:latin typeface="Calibri" panose="020F0502020204030204" pitchFamily="34" charset="0"/>
              <a:cs typeface="Calibri" panose="020F0502020204030204" pitchFamily="34" charset="0"/>
            </a:endParaRPr>
          </a:p>
        </p:txBody>
      </p:sp>
      <p:sp>
        <p:nvSpPr>
          <p:cNvPr id="88" name="TextBox 87"/>
          <p:cNvSpPr txBox="1"/>
          <p:nvPr/>
        </p:nvSpPr>
        <p:spPr>
          <a:xfrm>
            <a:off x="8676196" y="3422341"/>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0.08</a:t>
            </a:r>
            <a:endParaRPr lang="en-AU" sz="2000" dirty="0">
              <a:latin typeface="Calibri" panose="020F0502020204030204" pitchFamily="34" charset="0"/>
              <a:cs typeface="Calibri" panose="020F0502020204030204" pitchFamily="34" charset="0"/>
            </a:endParaRPr>
          </a:p>
        </p:txBody>
      </p:sp>
      <p:sp>
        <p:nvSpPr>
          <p:cNvPr id="89" name="TextBox 88"/>
          <p:cNvSpPr txBox="1"/>
          <p:nvPr/>
        </p:nvSpPr>
        <p:spPr>
          <a:xfrm>
            <a:off x="8667456" y="4497764"/>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0.21</a:t>
            </a:r>
            <a:endParaRPr lang="en-AU" sz="2000" dirty="0">
              <a:latin typeface="Calibri" panose="020F0502020204030204" pitchFamily="34" charset="0"/>
              <a:cs typeface="Calibri" panose="020F0502020204030204" pitchFamily="34" charset="0"/>
            </a:endParaRPr>
          </a:p>
        </p:txBody>
      </p:sp>
      <p:sp>
        <p:nvSpPr>
          <p:cNvPr id="90" name="TextBox 89"/>
          <p:cNvSpPr txBox="1"/>
          <p:nvPr/>
        </p:nvSpPr>
        <p:spPr>
          <a:xfrm>
            <a:off x="8680354" y="5584819"/>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0.07</a:t>
            </a:r>
            <a:endParaRPr lang="en-AU" sz="2000" dirty="0">
              <a:latin typeface="Calibri" panose="020F0502020204030204" pitchFamily="34" charset="0"/>
              <a:cs typeface="Calibri" panose="020F0502020204030204" pitchFamily="34" charset="0"/>
            </a:endParaRPr>
          </a:p>
        </p:txBody>
      </p:sp>
      <p:sp>
        <p:nvSpPr>
          <p:cNvPr id="91" name="TextBox 90"/>
          <p:cNvSpPr txBox="1"/>
          <p:nvPr/>
        </p:nvSpPr>
        <p:spPr>
          <a:xfrm>
            <a:off x="6699641" y="4497763"/>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0.01</a:t>
            </a:r>
            <a:endParaRPr lang="en-AU" sz="2000" dirty="0">
              <a:latin typeface="Calibri" panose="020F0502020204030204" pitchFamily="34" charset="0"/>
              <a:cs typeface="Calibri" panose="020F0502020204030204" pitchFamily="34" charset="0"/>
            </a:endParaRPr>
          </a:p>
        </p:txBody>
      </p:sp>
      <p:sp>
        <p:nvSpPr>
          <p:cNvPr id="92" name="TextBox 91"/>
          <p:cNvSpPr txBox="1"/>
          <p:nvPr/>
        </p:nvSpPr>
        <p:spPr>
          <a:xfrm>
            <a:off x="6710938" y="5583458"/>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0.27</a:t>
            </a:r>
            <a:endParaRPr lang="en-AU" sz="2000" dirty="0">
              <a:latin typeface="Calibri" panose="020F0502020204030204" pitchFamily="34" charset="0"/>
              <a:cs typeface="Calibri" panose="020F0502020204030204" pitchFamily="34" charset="0"/>
            </a:endParaRPr>
          </a:p>
        </p:txBody>
      </p:sp>
      <p:sp>
        <p:nvSpPr>
          <p:cNvPr id="93" name="TextBox 92"/>
          <p:cNvSpPr txBox="1"/>
          <p:nvPr/>
        </p:nvSpPr>
        <p:spPr>
          <a:xfrm>
            <a:off x="4727983" y="5572864"/>
            <a:ext cx="1299352" cy="276999"/>
          </a:xfrm>
          <a:prstGeom prst="rect">
            <a:avLst/>
          </a:prstGeom>
          <a:noFill/>
        </p:spPr>
        <p:txBody>
          <a:bodyPr wrap="square" rtlCol="0">
            <a:spAutoFit/>
          </a:bodyPr>
          <a:lstStyle/>
          <a:p>
            <a:r>
              <a:rPr lang="en-AU" sz="1200" dirty="0" smtClean="0">
                <a:latin typeface="Calibri" panose="020F0502020204030204" pitchFamily="34" charset="0"/>
                <a:cs typeface="Calibri" panose="020F0502020204030204" pitchFamily="34" charset="0"/>
              </a:rPr>
              <a:t>p-value = 0.01</a:t>
            </a:r>
            <a:endParaRPr lang="en-AU" sz="2000" dirty="0">
              <a:latin typeface="Calibri" panose="020F0502020204030204" pitchFamily="34" charset="0"/>
              <a:cs typeface="Calibri" panose="020F0502020204030204" pitchFamily="34" charset="0"/>
            </a:endParaRPr>
          </a:p>
        </p:txBody>
      </p:sp>
      <p:pic>
        <p:nvPicPr>
          <p:cNvPr id="68" name="Picture 67"/>
          <p:cNvPicPr>
            <a:picLocks noChangeAspect="1"/>
          </p:cNvPicPr>
          <p:nvPr/>
        </p:nvPicPr>
        <p:blipFill rotWithShape="1">
          <a:blip r:embed="rId5" cstate="print">
            <a:extLst>
              <a:ext uri="{28A0092B-C50C-407E-A947-70E740481C1C}">
                <a14:useLocalDpi xmlns:a14="http://schemas.microsoft.com/office/drawing/2010/main" val="0"/>
              </a:ext>
            </a:extLst>
          </a:blip>
          <a:srcRect l="2557" t="8523" b="11948"/>
          <a:stretch/>
        </p:blipFill>
        <p:spPr>
          <a:xfrm>
            <a:off x="64982" y="4735793"/>
            <a:ext cx="3781125" cy="1708727"/>
          </a:xfrm>
          <a:prstGeom prst="rect">
            <a:avLst/>
          </a:prstGeom>
        </p:spPr>
      </p:pic>
      <p:pic>
        <p:nvPicPr>
          <p:cNvPr id="111" name="Picture 110"/>
          <p:cNvPicPr>
            <a:picLocks noChangeAspect="1"/>
          </p:cNvPicPr>
          <p:nvPr/>
        </p:nvPicPr>
        <p:blipFill rotWithShape="1">
          <a:blip r:embed="rId6" cstate="print">
            <a:extLst>
              <a:ext uri="{28A0092B-C50C-407E-A947-70E740481C1C}">
                <a14:useLocalDpi xmlns:a14="http://schemas.microsoft.com/office/drawing/2010/main" val="0"/>
              </a:ext>
            </a:extLst>
          </a:blip>
          <a:srcRect l="3812" t="22124" r="3558" b="21630"/>
          <a:stretch/>
        </p:blipFill>
        <p:spPr>
          <a:xfrm>
            <a:off x="2109788" y="544412"/>
            <a:ext cx="1885950" cy="633870"/>
          </a:xfrm>
          <a:prstGeom prst="rect">
            <a:avLst/>
          </a:prstGeom>
        </p:spPr>
      </p:pic>
      <p:pic>
        <p:nvPicPr>
          <p:cNvPr id="112" name="Picture 111"/>
          <p:cNvPicPr>
            <a:picLocks noChangeAspect="1"/>
          </p:cNvPicPr>
          <p:nvPr/>
        </p:nvPicPr>
        <p:blipFill rotWithShape="1">
          <a:blip r:embed="rId7" cstate="print">
            <a:extLst>
              <a:ext uri="{28A0092B-C50C-407E-A947-70E740481C1C}">
                <a14:useLocalDpi xmlns:a14="http://schemas.microsoft.com/office/drawing/2010/main" val="0"/>
              </a:ext>
            </a:extLst>
          </a:blip>
          <a:srcRect l="4185" t="23253" r="3398" b="22548"/>
          <a:stretch/>
        </p:blipFill>
        <p:spPr>
          <a:xfrm>
            <a:off x="147638" y="555114"/>
            <a:ext cx="1900043" cy="581397"/>
          </a:xfrm>
          <a:prstGeom prst="rect">
            <a:avLst/>
          </a:prstGeom>
        </p:spPr>
      </p:pic>
      <p:pic>
        <p:nvPicPr>
          <p:cNvPr id="113" name="Picture 112"/>
          <p:cNvPicPr>
            <a:picLocks noChangeAspect="1"/>
          </p:cNvPicPr>
          <p:nvPr/>
        </p:nvPicPr>
        <p:blipFill rotWithShape="1">
          <a:blip r:embed="rId8" cstate="print">
            <a:extLst>
              <a:ext uri="{28A0092B-C50C-407E-A947-70E740481C1C}">
                <a14:useLocalDpi xmlns:a14="http://schemas.microsoft.com/office/drawing/2010/main" val="0"/>
              </a:ext>
            </a:extLst>
          </a:blip>
          <a:srcRect l="2969" t="22054" r="2735" b="21559"/>
          <a:stretch/>
        </p:blipFill>
        <p:spPr>
          <a:xfrm>
            <a:off x="4061363" y="542159"/>
            <a:ext cx="1909256" cy="631937"/>
          </a:xfrm>
          <a:prstGeom prst="rect">
            <a:avLst/>
          </a:prstGeom>
        </p:spPr>
      </p:pic>
      <p:pic>
        <p:nvPicPr>
          <p:cNvPr id="114" name="Picture 113"/>
          <p:cNvPicPr>
            <a:picLocks noChangeAspect="1"/>
          </p:cNvPicPr>
          <p:nvPr/>
        </p:nvPicPr>
        <p:blipFill rotWithShape="1">
          <a:blip r:embed="rId9" cstate="print">
            <a:extLst>
              <a:ext uri="{28A0092B-C50C-407E-A947-70E740481C1C}">
                <a14:useLocalDpi xmlns:a14="http://schemas.microsoft.com/office/drawing/2010/main" val="0"/>
              </a:ext>
            </a:extLst>
          </a:blip>
          <a:srcRect l="3065" t="22195" r="3682" b="21842"/>
          <a:stretch/>
        </p:blipFill>
        <p:spPr>
          <a:xfrm>
            <a:off x="6024563" y="548454"/>
            <a:ext cx="1895475" cy="629624"/>
          </a:xfrm>
          <a:prstGeom prst="rect">
            <a:avLst/>
          </a:prstGeom>
        </p:spPr>
      </p:pic>
      <p:pic>
        <p:nvPicPr>
          <p:cNvPr id="115" name="Picture 114"/>
          <p:cNvPicPr>
            <a:picLocks noChangeAspect="1"/>
          </p:cNvPicPr>
          <p:nvPr/>
        </p:nvPicPr>
        <p:blipFill rotWithShape="1">
          <a:blip r:embed="rId10" cstate="print">
            <a:extLst>
              <a:ext uri="{28A0092B-C50C-407E-A947-70E740481C1C}">
                <a14:useLocalDpi xmlns:a14="http://schemas.microsoft.com/office/drawing/2010/main" val="0"/>
              </a:ext>
            </a:extLst>
          </a:blip>
          <a:srcRect l="3880" t="22265" r="3151" b="23818"/>
          <a:stretch/>
        </p:blipFill>
        <p:spPr>
          <a:xfrm>
            <a:off x="142875" y="1606149"/>
            <a:ext cx="1905000" cy="611516"/>
          </a:xfrm>
          <a:prstGeom prst="rect">
            <a:avLst/>
          </a:prstGeom>
        </p:spPr>
      </p:pic>
      <p:pic>
        <p:nvPicPr>
          <p:cNvPr id="116" name="Picture 115"/>
          <p:cNvPicPr>
            <a:picLocks noChangeAspect="1"/>
          </p:cNvPicPr>
          <p:nvPr/>
        </p:nvPicPr>
        <p:blipFill rotWithShape="1">
          <a:blip r:embed="rId11" cstate="print">
            <a:extLst>
              <a:ext uri="{28A0092B-C50C-407E-A947-70E740481C1C}">
                <a14:useLocalDpi xmlns:a14="http://schemas.microsoft.com/office/drawing/2010/main" val="0"/>
              </a:ext>
            </a:extLst>
          </a:blip>
          <a:srcRect l="3858" t="22547" r="3703" b="24171"/>
          <a:stretch/>
        </p:blipFill>
        <p:spPr>
          <a:xfrm>
            <a:off x="4057650" y="1653958"/>
            <a:ext cx="1909763" cy="609297"/>
          </a:xfrm>
          <a:prstGeom prst="rect">
            <a:avLst/>
          </a:prstGeom>
        </p:spPr>
      </p:pic>
      <p:pic>
        <p:nvPicPr>
          <p:cNvPr id="117" name="Picture 116"/>
          <p:cNvPicPr>
            <a:picLocks noChangeAspect="1"/>
          </p:cNvPicPr>
          <p:nvPr/>
        </p:nvPicPr>
        <p:blipFill rotWithShape="1">
          <a:blip r:embed="rId12" cstate="print">
            <a:extLst>
              <a:ext uri="{28A0092B-C50C-407E-A947-70E740481C1C}">
                <a14:useLocalDpi xmlns:a14="http://schemas.microsoft.com/office/drawing/2010/main" val="0"/>
              </a:ext>
            </a:extLst>
          </a:blip>
          <a:srcRect l="2813" t="22406" r="2773" b="23888"/>
          <a:stretch/>
        </p:blipFill>
        <p:spPr>
          <a:xfrm>
            <a:off x="2090580" y="1642290"/>
            <a:ext cx="1925116" cy="606129"/>
          </a:xfrm>
          <a:prstGeom prst="rect">
            <a:avLst/>
          </a:prstGeom>
        </p:spPr>
      </p:pic>
      <p:pic>
        <p:nvPicPr>
          <p:cNvPr id="118" name="Picture 117"/>
          <p:cNvPicPr>
            <a:picLocks noChangeAspect="1"/>
          </p:cNvPicPr>
          <p:nvPr/>
        </p:nvPicPr>
        <p:blipFill rotWithShape="1">
          <a:blip r:embed="rId13" cstate="print">
            <a:extLst>
              <a:ext uri="{28A0092B-C50C-407E-A947-70E740481C1C}">
                <a14:useLocalDpi xmlns:a14="http://schemas.microsoft.com/office/drawing/2010/main" val="0"/>
              </a:ext>
            </a:extLst>
          </a:blip>
          <a:srcRect l="3855" t="23112" r="3821" b="23676"/>
          <a:stretch/>
        </p:blipFill>
        <p:spPr>
          <a:xfrm>
            <a:off x="2100263" y="2701788"/>
            <a:ext cx="1900238" cy="606205"/>
          </a:xfrm>
          <a:prstGeom prst="rect">
            <a:avLst/>
          </a:prstGeom>
        </p:spPr>
      </p:pic>
      <p:pic>
        <p:nvPicPr>
          <p:cNvPr id="119" name="Picture 118"/>
          <p:cNvPicPr>
            <a:picLocks noChangeAspect="1"/>
          </p:cNvPicPr>
          <p:nvPr/>
        </p:nvPicPr>
        <p:blipFill rotWithShape="1">
          <a:blip r:embed="rId14" cstate="print">
            <a:extLst>
              <a:ext uri="{28A0092B-C50C-407E-A947-70E740481C1C}">
                <a14:useLocalDpi xmlns:a14="http://schemas.microsoft.com/office/drawing/2010/main" val="0"/>
              </a:ext>
            </a:extLst>
          </a:blip>
          <a:srcRect l="3320" t="23184" r="3810" b="23394"/>
          <a:stretch/>
        </p:blipFill>
        <p:spPr>
          <a:xfrm>
            <a:off x="133177" y="2700561"/>
            <a:ext cx="1905173" cy="606618"/>
          </a:xfrm>
          <a:prstGeom prst="rect">
            <a:avLst/>
          </a:prstGeom>
        </p:spPr>
      </p:pic>
      <p:pic>
        <p:nvPicPr>
          <p:cNvPr id="120" name="Picture 119"/>
          <p:cNvPicPr>
            <a:picLocks noChangeAspect="1"/>
          </p:cNvPicPr>
          <p:nvPr/>
        </p:nvPicPr>
        <p:blipFill rotWithShape="1">
          <a:blip r:embed="rId15" cstate="print">
            <a:extLst>
              <a:ext uri="{28A0092B-C50C-407E-A947-70E740481C1C}">
                <a14:useLocalDpi xmlns:a14="http://schemas.microsoft.com/office/drawing/2010/main" val="0"/>
              </a:ext>
            </a:extLst>
          </a:blip>
          <a:srcRect l="3491" t="23037" r="3885" b="22835"/>
          <a:stretch/>
        </p:blipFill>
        <p:spPr>
          <a:xfrm>
            <a:off x="138112" y="3778954"/>
            <a:ext cx="1905001" cy="616205"/>
          </a:xfrm>
          <a:prstGeom prst="rect">
            <a:avLst/>
          </a:prstGeom>
        </p:spPr>
      </p:pic>
      <p:pic>
        <p:nvPicPr>
          <p:cNvPr id="121" name="Picture 120"/>
          <p:cNvPicPr>
            <a:picLocks noChangeAspect="1"/>
          </p:cNvPicPr>
          <p:nvPr/>
        </p:nvPicPr>
        <p:blipFill rotWithShape="1">
          <a:blip r:embed="rId16" cstate="print">
            <a:extLst>
              <a:ext uri="{28A0092B-C50C-407E-A947-70E740481C1C}">
                <a14:useLocalDpi xmlns:a14="http://schemas.microsoft.com/office/drawing/2010/main" val="0"/>
              </a:ext>
            </a:extLst>
          </a:blip>
          <a:srcRect l="3595" t="23184" r="3854" b="23182"/>
          <a:stretch/>
        </p:blipFill>
        <p:spPr>
          <a:xfrm>
            <a:off x="7991475" y="5937042"/>
            <a:ext cx="1900238" cy="609538"/>
          </a:xfrm>
          <a:prstGeom prst="rect">
            <a:avLst/>
          </a:prstGeom>
        </p:spPr>
      </p:pic>
      <p:pic>
        <p:nvPicPr>
          <p:cNvPr id="122" name="Picture 121"/>
          <p:cNvPicPr>
            <a:picLocks noChangeAspect="1"/>
          </p:cNvPicPr>
          <p:nvPr/>
        </p:nvPicPr>
        <p:blipFill rotWithShape="1">
          <a:blip r:embed="rId17" cstate="print">
            <a:extLst>
              <a:ext uri="{28A0092B-C50C-407E-A947-70E740481C1C}">
                <a14:useLocalDpi xmlns:a14="http://schemas.microsoft.com/office/drawing/2010/main" val="0"/>
              </a:ext>
            </a:extLst>
          </a:blip>
          <a:srcRect l="3734" t="22054" r="4043" b="22053"/>
          <a:stretch/>
        </p:blipFill>
        <p:spPr>
          <a:xfrm>
            <a:off x="9963150" y="5937042"/>
            <a:ext cx="1890713" cy="634255"/>
          </a:xfrm>
          <a:prstGeom prst="rect">
            <a:avLst/>
          </a:prstGeom>
        </p:spPr>
      </p:pic>
      <p:pic>
        <p:nvPicPr>
          <p:cNvPr id="123" name="Picture 122"/>
          <p:cNvPicPr>
            <a:picLocks noChangeAspect="1"/>
          </p:cNvPicPr>
          <p:nvPr/>
        </p:nvPicPr>
        <p:blipFill rotWithShape="1">
          <a:blip r:embed="rId18" cstate="print">
            <a:extLst>
              <a:ext uri="{28A0092B-C50C-407E-A947-70E740481C1C}">
                <a14:useLocalDpi xmlns:a14="http://schemas.microsoft.com/office/drawing/2010/main" val="0"/>
              </a:ext>
            </a:extLst>
          </a:blip>
          <a:srcRect l="3909" t="21630" r="3614" b="23254"/>
          <a:stretch/>
        </p:blipFill>
        <p:spPr>
          <a:xfrm>
            <a:off x="6029325" y="5914393"/>
            <a:ext cx="1910716" cy="630335"/>
          </a:xfrm>
          <a:prstGeom prst="rect">
            <a:avLst/>
          </a:prstGeom>
        </p:spPr>
      </p:pic>
      <p:pic>
        <p:nvPicPr>
          <p:cNvPr id="124" name="Picture 123"/>
          <p:cNvPicPr>
            <a:picLocks noChangeAspect="1"/>
          </p:cNvPicPr>
          <p:nvPr/>
        </p:nvPicPr>
        <p:blipFill rotWithShape="1">
          <a:blip r:embed="rId19" cstate="print">
            <a:extLst>
              <a:ext uri="{28A0092B-C50C-407E-A947-70E740481C1C}">
                <a14:useLocalDpi xmlns:a14="http://schemas.microsoft.com/office/drawing/2010/main" val="0"/>
              </a:ext>
            </a:extLst>
          </a:blip>
          <a:srcRect l="3524" t="22125" r="3835" b="23182"/>
          <a:stretch/>
        </p:blipFill>
        <p:spPr>
          <a:xfrm>
            <a:off x="4076700" y="5914393"/>
            <a:ext cx="1876425" cy="613184"/>
          </a:xfrm>
          <a:prstGeom prst="rect">
            <a:avLst/>
          </a:prstGeom>
        </p:spPr>
      </p:pic>
      <p:pic>
        <p:nvPicPr>
          <p:cNvPr id="125" name="Picture 124"/>
          <p:cNvPicPr>
            <a:picLocks noChangeAspect="1"/>
          </p:cNvPicPr>
          <p:nvPr/>
        </p:nvPicPr>
        <p:blipFill rotWithShape="1">
          <a:blip r:embed="rId20" cstate="print">
            <a:extLst>
              <a:ext uri="{28A0092B-C50C-407E-A947-70E740481C1C}">
                <a14:useLocalDpi xmlns:a14="http://schemas.microsoft.com/office/drawing/2010/main" val="0"/>
              </a:ext>
            </a:extLst>
          </a:blip>
          <a:srcRect l="3702" t="22195" r="3302" b="22901"/>
          <a:stretch/>
        </p:blipFill>
        <p:spPr>
          <a:xfrm>
            <a:off x="9948863" y="4842257"/>
            <a:ext cx="1900237" cy="620992"/>
          </a:xfrm>
          <a:prstGeom prst="rect">
            <a:avLst/>
          </a:prstGeom>
        </p:spPr>
      </p:pic>
      <p:pic>
        <p:nvPicPr>
          <p:cNvPr id="126" name="Picture 125"/>
          <p:cNvPicPr>
            <a:picLocks noChangeAspect="1"/>
          </p:cNvPicPr>
          <p:nvPr/>
        </p:nvPicPr>
        <p:blipFill rotWithShape="1">
          <a:blip r:embed="rId21" cstate="print">
            <a:extLst>
              <a:ext uri="{28A0092B-C50C-407E-A947-70E740481C1C}">
                <a14:useLocalDpi xmlns:a14="http://schemas.microsoft.com/office/drawing/2010/main" val="0"/>
              </a:ext>
            </a:extLst>
          </a:blip>
          <a:srcRect l="3242" t="23959" r="3637" b="23888"/>
          <a:stretch/>
        </p:blipFill>
        <p:spPr>
          <a:xfrm>
            <a:off x="6013486" y="4852856"/>
            <a:ext cx="1920839" cy="595456"/>
          </a:xfrm>
          <a:prstGeom prst="rect">
            <a:avLst/>
          </a:prstGeom>
        </p:spPr>
      </p:pic>
      <p:pic>
        <p:nvPicPr>
          <p:cNvPr id="127" name="Picture 126"/>
          <p:cNvPicPr>
            <a:picLocks noChangeAspect="1"/>
          </p:cNvPicPr>
          <p:nvPr/>
        </p:nvPicPr>
        <p:blipFill rotWithShape="1">
          <a:blip r:embed="rId22" cstate="print">
            <a:extLst>
              <a:ext uri="{28A0092B-C50C-407E-A947-70E740481C1C}">
                <a14:useLocalDpi xmlns:a14="http://schemas.microsoft.com/office/drawing/2010/main" val="0"/>
              </a:ext>
            </a:extLst>
          </a:blip>
          <a:srcRect l="3529" t="22336" r="3405" b="22900"/>
          <a:stretch/>
        </p:blipFill>
        <p:spPr>
          <a:xfrm>
            <a:off x="7985760" y="4839529"/>
            <a:ext cx="1910715" cy="622348"/>
          </a:xfrm>
          <a:prstGeom prst="rect">
            <a:avLst/>
          </a:prstGeom>
        </p:spPr>
      </p:pic>
      <p:pic>
        <p:nvPicPr>
          <p:cNvPr id="128" name="Picture 127"/>
          <p:cNvPicPr>
            <a:picLocks noChangeAspect="1"/>
          </p:cNvPicPr>
          <p:nvPr/>
        </p:nvPicPr>
        <p:blipFill rotWithShape="1">
          <a:blip r:embed="rId23" cstate="print">
            <a:extLst>
              <a:ext uri="{28A0092B-C50C-407E-A947-70E740481C1C}">
                <a14:useLocalDpi xmlns:a14="http://schemas.microsoft.com/office/drawing/2010/main" val="0"/>
              </a:ext>
            </a:extLst>
          </a:blip>
          <a:srcRect l="3687" t="22524" r="3615" b="23201"/>
          <a:stretch/>
        </p:blipFill>
        <p:spPr>
          <a:xfrm>
            <a:off x="7991476" y="3763034"/>
            <a:ext cx="1900238" cy="615838"/>
          </a:xfrm>
          <a:prstGeom prst="rect">
            <a:avLst/>
          </a:prstGeom>
        </p:spPr>
      </p:pic>
      <p:pic>
        <p:nvPicPr>
          <p:cNvPr id="129" name="Picture 128"/>
          <p:cNvPicPr>
            <a:picLocks noChangeAspect="1"/>
          </p:cNvPicPr>
          <p:nvPr/>
        </p:nvPicPr>
        <p:blipFill rotWithShape="1">
          <a:blip r:embed="rId24" cstate="print">
            <a:extLst>
              <a:ext uri="{28A0092B-C50C-407E-A947-70E740481C1C}">
                <a14:useLocalDpi xmlns:a14="http://schemas.microsoft.com/office/drawing/2010/main" val="0"/>
              </a:ext>
            </a:extLst>
          </a:blip>
          <a:srcRect l="3384" t="22900" r="4025" b="23352"/>
          <a:stretch/>
        </p:blipFill>
        <p:spPr>
          <a:xfrm>
            <a:off x="9953625" y="3765639"/>
            <a:ext cx="1900238" cy="610555"/>
          </a:xfrm>
          <a:prstGeom prst="rect">
            <a:avLst/>
          </a:prstGeom>
        </p:spPr>
      </p:pic>
      <p:pic>
        <p:nvPicPr>
          <p:cNvPr id="130" name="Picture 129"/>
          <p:cNvPicPr>
            <a:picLocks noChangeAspect="1"/>
          </p:cNvPicPr>
          <p:nvPr/>
        </p:nvPicPr>
        <p:blipFill rotWithShape="1">
          <a:blip r:embed="rId25" cstate="print">
            <a:extLst>
              <a:ext uri="{28A0092B-C50C-407E-A947-70E740481C1C}">
                <a14:useLocalDpi xmlns:a14="http://schemas.microsoft.com/office/drawing/2010/main" val="0"/>
              </a:ext>
            </a:extLst>
          </a:blip>
          <a:srcRect l="4092" t="21344" r="3862" b="23542"/>
          <a:stretch/>
        </p:blipFill>
        <p:spPr>
          <a:xfrm>
            <a:off x="9948862" y="2645697"/>
            <a:ext cx="1909763" cy="632947"/>
          </a:xfrm>
          <a:prstGeom prst="rect">
            <a:avLst/>
          </a:prstGeom>
        </p:spPr>
      </p:pic>
      <p:sp>
        <p:nvSpPr>
          <p:cNvPr id="94" name="Rectangle 93"/>
          <p:cNvSpPr/>
          <p:nvPr/>
        </p:nvSpPr>
        <p:spPr>
          <a:xfrm>
            <a:off x="51292" y="6488668"/>
            <a:ext cx="1082348" cy="369332"/>
          </a:xfrm>
          <a:prstGeom prst="rect">
            <a:avLst/>
          </a:prstGeom>
        </p:spPr>
        <p:txBody>
          <a:bodyPr wrap="none">
            <a:spAutoFit/>
          </a:bodyPr>
          <a:lstStyle/>
          <a:p>
            <a:r>
              <a:rPr lang="en-AU" b="1" dirty="0" smtClean="0">
                <a:latin typeface="Arial" panose="020B0604020202020204" pitchFamily="34" charset="0"/>
                <a:ea typeface="Calibri" panose="020F0502020204030204" pitchFamily="34" charset="0"/>
              </a:rPr>
              <a:t>Figure 2</a:t>
            </a:r>
            <a:endParaRPr lang="en-AU" dirty="0"/>
          </a:p>
        </p:txBody>
      </p:sp>
    </p:spTree>
    <p:extLst>
      <p:ext uri="{BB962C8B-B14F-4D97-AF65-F5344CB8AC3E}">
        <p14:creationId xmlns:p14="http://schemas.microsoft.com/office/powerpoint/2010/main" val="3187614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87" y="2477105"/>
            <a:ext cx="11775056" cy="2354491"/>
          </a:xfrm>
          <a:prstGeom prst="rect">
            <a:avLst/>
          </a:prstGeom>
        </p:spPr>
        <p:txBody>
          <a:bodyPr wrap="square">
            <a:spAutoFit/>
          </a:bodyPr>
          <a:lstStyle/>
          <a:p>
            <a:pPr algn="just">
              <a:lnSpc>
                <a:spcPct val="150000"/>
              </a:lnSpc>
              <a:spcAft>
                <a:spcPts val="1000"/>
              </a:spcAft>
            </a:pPr>
            <a:r>
              <a:rPr lang="en-AU" sz="1400" b="1" dirty="0">
                <a:latin typeface="Arial" panose="020B0604020202020204" pitchFamily="34" charset="0"/>
                <a:ea typeface="Calibri" panose="020F0502020204030204" pitchFamily="34" charset="0"/>
              </a:rPr>
              <a:t>Figure 2</a:t>
            </a:r>
            <a:r>
              <a:rPr lang="en-AU" sz="1400" dirty="0">
                <a:latin typeface="Arial" panose="020B0604020202020204" pitchFamily="34" charset="0"/>
                <a:ea typeface="Calibri" panose="020F0502020204030204" pitchFamily="34" charset="0"/>
              </a:rPr>
              <a:t>:  Pairwise comparisons between means of each population and visualization of interlandmark variation between populations mean shapes. Warmer </a:t>
            </a:r>
            <a:r>
              <a:rPr lang="en-AU" sz="1400" dirty="0" smtClean="0">
                <a:latin typeface="Arial" panose="020B0604020202020204" pitchFamily="34" charset="0"/>
                <a:ea typeface="Calibri" panose="020F0502020204030204" pitchFamily="34" charset="0"/>
              </a:rPr>
              <a:t>colours represent </a:t>
            </a:r>
            <a:r>
              <a:rPr lang="en-AU" sz="1400" dirty="0">
                <a:latin typeface="Arial" panose="020B0604020202020204" pitchFamily="34" charset="0"/>
                <a:ea typeface="Calibri" panose="020F0502020204030204" pitchFamily="34" charset="0"/>
              </a:rPr>
              <a:t>higher landmark </a:t>
            </a:r>
            <a:r>
              <a:rPr lang="en-AU" sz="1400" dirty="0" smtClean="0">
                <a:latin typeface="Arial" panose="020B0604020202020204" pitchFamily="34" charset="0"/>
                <a:ea typeface="Calibri" panose="020F0502020204030204" pitchFamily="34" charset="0"/>
              </a:rPr>
              <a:t>variation. </a:t>
            </a:r>
            <a:r>
              <a:rPr lang="en-AU" sz="1400" dirty="0">
                <a:latin typeface="Arial" panose="020B0604020202020204" pitchFamily="34" charset="0"/>
                <a:ea typeface="Calibri" panose="020F0502020204030204" pitchFamily="34" charset="0"/>
              </a:rPr>
              <a:t>Top left, comparisons </a:t>
            </a:r>
            <a:r>
              <a:rPr lang="en-AU" sz="1400" dirty="0" smtClean="0">
                <a:latin typeface="Arial" panose="020B0604020202020204" pitchFamily="34" charset="0"/>
                <a:ea typeface="Calibri" panose="020F0502020204030204" pitchFamily="34" charset="0"/>
              </a:rPr>
              <a:t>between mean shapes </a:t>
            </a:r>
            <a:r>
              <a:rPr lang="en-AU" sz="1400" dirty="0">
                <a:latin typeface="Arial" panose="020B0604020202020204" pitchFamily="34" charset="0"/>
                <a:ea typeface="Calibri" panose="020F0502020204030204" pitchFamily="34" charset="0"/>
              </a:rPr>
              <a:t>of each population; bottom right, comparisons </a:t>
            </a:r>
            <a:r>
              <a:rPr lang="en-AU" sz="1400" dirty="0" smtClean="0">
                <a:latin typeface="Arial" panose="020B0604020202020204" pitchFamily="34" charset="0"/>
                <a:ea typeface="Calibri" panose="020F0502020204030204" pitchFamily="34" charset="0"/>
              </a:rPr>
              <a:t>between </a:t>
            </a:r>
            <a:r>
              <a:rPr lang="en-AU" sz="1400" dirty="0">
                <a:latin typeface="Arial" panose="020B0604020202020204" pitchFamily="34" charset="0"/>
                <a:ea typeface="Calibri" panose="020F0502020204030204" pitchFamily="34" charset="0"/>
              </a:rPr>
              <a:t>size-corrected mean shapes of each population. Map on bottom left shows all specimen locations used in this study</a:t>
            </a:r>
            <a:r>
              <a:rPr lang="en-AU" sz="1400" dirty="0" smtClean="0">
                <a:latin typeface="Arial" panose="020B0604020202020204" pitchFamily="34" charset="0"/>
                <a:ea typeface="Calibri" panose="020F0502020204030204" pitchFamily="34" charset="0"/>
              </a:rPr>
              <a:t>. P-values for pairwise comparisons are corrected with the </a:t>
            </a:r>
            <a:r>
              <a:rPr lang="en-AU" sz="1400" dirty="0" err="1" smtClean="0">
                <a:latin typeface="Arial" panose="020B0604020202020204" pitchFamily="34" charset="0"/>
                <a:ea typeface="Calibri" panose="020F0502020204030204" pitchFamily="34" charset="0"/>
              </a:rPr>
              <a:t>Bonferroni</a:t>
            </a:r>
            <a:r>
              <a:rPr lang="en-AU" sz="1400" dirty="0" smtClean="0">
                <a:latin typeface="Arial" panose="020B0604020202020204" pitchFamily="34" charset="0"/>
                <a:ea typeface="Calibri" panose="020F0502020204030204" pitchFamily="34" charset="0"/>
              </a:rPr>
              <a:t> method. Note that the colour range in this figure is calculated within the minimum and maximum inter-landmark differences between population comparisons and is therefore not comparable to the colour range of Figure 1. Using the same colour range would mask the population differences depicted here. Also note that black vectors of direction and magnitude of variation (these are comparable to Figure 1) are barely visible because the shape differences are very small.</a:t>
            </a:r>
            <a:endParaRPr lang="en-AU" sz="14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61255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6734" y="5987898"/>
            <a:ext cx="1188009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AU" altLang="en-US"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t>
            </a:r>
            <a:r>
              <a:rPr kumimoji="0" lang="en-AU" altLang="en-US" sz="1400" b="1" i="0"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igure </a:t>
            </a:r>
            <a:r>
              <a:rPr lang="en-AU" altLang="en-US" sz="1400" b="1" dirty="0" smtClean="0" bmk="_Ref22518575">
                <a:latin typeface="Arial" panose="020B0604020202020204" pitchFamily="34" charset="0"/>
                <a:ea typeface="Calibri" panose="020F0502020204030204" pitchFamily="34" charset="0"/>
                <a:cs typeface="Arial" panose="020B0604020202020204" pitchFamily="34" charset="0"/>
              </a:rPr>
              <a:t>3</a:t>
            </a:r>
            <a:r>
              <a:rPr kumimoji="0" lang="en-AU" altLang="en-US"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Box plots and dot plots of Centroid Size according to island/mainland, sex</a:t>
            </a:r>
            <a:r>
              <a:rPr kumimoji="0" lang="en-AU" altLang="en-US" sz="1400" b="0" i="0" u="none" strike="noStrike" cap="none" normalizeH="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and population</a:t>
            </a:r>
            <a:r>
              <a:rPr kumimoji="0" lang="en-AU" altLang="en-US"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Population</a:t>
            </a:r>
            <a:r>
              <a:rPr kumimoji="0" lang="en-AU" altLang="en-US" sz="1400" b="0" i="0" u="none" strike="noStrike" cap="none" normalizeH="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abbreviations: GTE = Groote Eylandt, KIM = Kimberley, PIL = Pilbara, QLD = Queensland, NT = </a:t>
            </a:r>
            <a:r>
              <a:rPr kumimoji="0" lang="en-AU" altLang="en-US" sz="1400" b="0" i="0" u="none" strike="noStrike" cap="none" normalizeH="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Northern Territory.</a:t>
            </a:r>
            <a:r>
              <a:rPr kumimoji="0" lang="en-AU" alt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AU"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654" y="507985"/>
            <a:ext cx="9894251" cy="5478555"/>
          </a:xfrm>
          <a:prstGeom prst="rect">
            <a:avLst/>
          </a:prstGeom>
        </p:spPr>
      </p:pic>
    </p:spTree>
    <p:extLst>
      <p:ext uri="{BB962C8B-B14F-4D97-AF65-F5344CB8AC3E}">
        <p14:creationId xmlns:p14="http://schemas.microsoft.com/office/powerpoint/2010/main" val="3191403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6734" y="5964814"/>
            <a:ext cx="1188009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AU" altLang="en-US"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t>
            </a:r>
            <a:r>
              <a:rPr kumimoji="0" lang="en-AU" altLang="en-US" sz="1400" b="1" i="0"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igure </a:t>
            </a:r>
            <a:r>
              <a:rPr lang="en-AU" altLang="en-US" sz="1400" b="1" dirty="0" bmk="_Ref22518575">
                <a:latin typeface="Arial" panose="020B0604020202020204" pitchFamily="34" charset="0"/>
                <a:ea typeface="Calibri" panose="020F0502020204030204" pitchFamily="34" charset="0"/>
                <a:cs typeface="Arial" panose="020B0604020202020204" pitchFamily="34" charset="0"/>
              </a:rPr>
              <a:t>4</a:t>
            </a:r>
            <a:r>
              <a:rPr kumimoji="0" lang="en-AU" altLang="en-US"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Allometry plot, centroid sizes (proxy for body size) versus shape scores </a:t>
            </a:r>
            <a:r>
              <a:rPr kumimoji="0" lang="en-AU"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obtained</a:t>
            </a:r>
            <a:r>
              <a:rPr kumimoji="0" lang="en-AU" altLang="en-US"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from the regression of shape on size (Drake &amp; Klingenberg, 2008). Results of Homogeneity of Slopes Test for allometric slopes of populations are shown on Table 1.</a:t>
            </a:r>
            <a:endParaRPr kumimoji="0" lang="en-AU"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79" y="210319"/>
            <a:ext cx="9931401" cy="5499126"/>
          </a:xfrm>
          <a:prstGeom prst="rect">
            <a:avLst/>
          </a:prstGeom>
        </p:spPr>
      </p:pic>
    </p:spTree>
    <p:extLst>
      <p:ext uri="{BB962C8B-B14F-4D97-AF65-F5344CB8AC3E}">
        <p14:creationId xmlns:p14="http://schemas.microsoft.com/office/powerpoint/2010/main" val="1391872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126957" y="140463"/>
            <a:ext cx="11915519" cy="5760006"/>
            <a:chOff x="-36945" y="277092"/>
            <a:chExt cx="12542982" cy="6063324"/>
          </a:xfrm>
        </p:grpSpPr>
        <p:pic>
          <p:nvPicPr>
            <p:cNvPr id="3" name="Picture 2"/>
            <p:cNvPicPr>
              <a:picLocks noChangeAspect="1"/>
            </p:cNvPicPr>
            <p:nvPr/>
          </p:nvPicPr>
          <p:blipFill rotWithShape="1">
            <a:blip r:embed="rId2"/>
            <a:srcRect l="3881" t="6690" r="1797" b="9996"/>
            <a:stretch/>
          </p:blipFill>
          <p:spPr>
            <a:xfrm>
              <a:off x="-36945" y="277092"/>
              <a:ext cx="12542982" cy="6063324"/>
            </a:xfrm>
            <a:prstGeom prst="rect">
              <a:avLst/>
            </a:prstGeom>
          </p:spPr>
        </p:pic>
        <p:pic>
          <p:nvPicPr>
            <p:cNvPr id="4" name="Picture 3"/>
            <p:cNvPicPr>
              <a:picLocks noChangeAspect="1"/>
            </p:cNvPicPr>
            <p:nvPr/>
          </p:nvPicPr>
          <p:blipFill rotWithShape="1">
            <a:blip r:embed="rId3"/>
            <a:srcRect l="40762" t="31439" r="56390" b="62089"/>
            <a:stretch/>
          </p:blipFill>
          <p:spPr>
            <a:xfrm>
              <a:off x="4886036" y="1717963"/>
              <a:ext cx="378691" cy="471055"/>
            </a:xfrm>
            <a:prstGeom prst="rect">
              <a:avLst/>
            </a:prstGeom>
          </p:spPr>
        </p:pic>
        <p:pic>
          <p:nvPicPr>
            <p:cNvPr id="5" name="Picture 4"/>
            <p:cNvPicPr>
              <a:picLocks noChangeAspect="1"/>
            </p:cNvPicPr>
            <p:nvPr/>
          </p:nvPicPr>
          <p:blipFill rotWithShape="1">
            <a:blip r:embed="rId3"/>
            <a:srcRect l="49514" t="31439" r="47360" b="62597"/>
            <a:stretch/>
          </p:blipFill>
          <p:spPr>
            <a:xfrm>
              <a:off x="6045199" y="1717963"/>
              <a:ext cx="415637" cy="434110"/>
            </a:xfrm>
            <a:prstGeom prst="rect">
              <a:avLst/>
            </a:prstGeom>
          </p:spPr>
        </p:pic>
        <p:pic>
          <p:nvPicPr>
            <p:cNvPr id="6" name="Picture 5"/>
            <p:cNvPicPr>
              <a:picLocks noChangeAspect="1"/>
            </p:cNvPicPr>
            <p:nvPr/>
          </p:nvPicPr>
          <p:blipFill rotWithShape="1">
            <a:blip r:embed="rId3"/>
            <a:srcRect l="58336" t="31439" r="38608" b="62216"/>
            <a:stretch/>
          </p:blipFill>
          <p:spPr>
            <a:xfrm>
              <a:off x="7213600" y="1727200"/>
              <a:ext cx="406400" cy="461818"/>
            </a:xfrm>
            <a:prstGeom prst="rect">
              <a:avLst/>
            </a:prstGeom>
          </p:spPr>
        </p:pic>
        <p:pic>
          <p:nvPicPr>
            <p:cNvPr id="7" name="Picture 6"/>
            <p:cNvPicPr>
              <a:picLocks noChangeAspect="1"/>
            </p:cNvPicPr>
            <p:nvPr/>
          </p:nvPicPr>
          <p:blipFill rotWithShape="1">
            <a:blip r:embed="rId3"/>
            <a:srcRect l="54446" t="46793" r="42985" b="48385"/>
            <a:stretch/>
          </p:blipFill>
          <p:spPr>
            <a:xfrm>
              <a:off x="6705599" y="2890982"/>
              <a:ext cx="341746" cy="350981"/>
            </a:xfrm>
            <a:prstGeom prst="rect">
              <a:avLst/>
            </a:prstGeom>
          </p:spPr>
        </p:pic>
        <p:pic>
          <p:nvPicPr>
            <p:cNvPr id="8" name="Picture 7"/>
            <p:cNvPicPr>
              <a:picLocks noChangeAspect="1"/>
            </p:cNvPicPr>
            <p:nvPr/>
          </p:nvPicPr>
          <p:blipFill rotWithShape="1">
            <a:blip r:embed="rId3"/>
            <a:srcRect l="49861" t="42097" r="47639" b="52954"/>
            <a:stretch/>
          </p:blipFill>
          <p:spPr>
            <a:xfrm>
              <a:off x="6077528" y="2854036"/>
              <a:ext cx="332508" cy="360219"/>
            </a:xfrm>
            <a:prstGeom prst="rect">
              <a:avLst/>
            </a:prstGeom>
          </p:spPr>
        </p:pic>
        <p:pic>
          <p:nvPicPr>
            <p:cNvPr id="9" name="Picture 8"/>
            <p:cNvPicPr>
              <a:picLocks noChangeAspect="1"/>
            </p:cNvPicPr>
            <p:nvPr/>
          </p:nvPicPr>
          <p:blipFill rotWithShape="1">
            <a:blip r:embed="rId3"/>
            <a:srcRect l="45417" t="46537" r="52500" b="48006"/>
            <a:stretch/>
          </p:blipFill>
          <p:spPr>
            <a:xfrm>
              <a:off x="5481784" y="2867890"/>
              <a:ext cx="277092" cy="397164"/>
            </a:xfrm>
            <a:prstGeom prst="rect">
              <a:avLst/>
            </a:prstGeom>
          </p:spPr>
        </p:pic>
        <p:pic>
          <p:nvPicPr>
            <p:cNvPr id="10" name="Picture 9"/>
            <p:cNvPicPr>
              <a:picLocks noChangeAspect="1"/>
            </p:cNvPicPr>
            <p:nvPr/>
          </p:nvPicPr>
          <p:blipFill rotWithShape="1">
            <a:blip r:embed="rId3"/>
            <a:srcRect l="49792" t="60117" r="47569" b="34553"/>
            <a:stretch/>
          </p:blipFill>
          <p:spPr>
            <a:xfrm>
              <a:off x="6038382" y="3823854"/>
              <a:ext cx="417835" cy="461817"/>
            </a:xfrm>
            <a:prstGeom prst="rect">
              <a:avLst/>
            </a:prstGeom>
          </p:spPr>
        </p:pic>
      </p:grpSp>
      <p:sp>
        <p:nvSpPr>
          <p:cNvPr id="12" name="Rectangle 11"/>
          <p:cNvSpPr/>
          <p:nvPr/>
        </p:nvSpPr>
        <p:spPr>
          <a:xfrm>
            <a:off x="126957" y="6488668"/>
            <a:ext cx="1082348" cy="369332"/>
          </a:xfrm>
          <a:prstGeom prst="rect">
            <a:avLst/>
          </a:prstGeom>
        </p:spPr>
        <p:txBody>
          <a:bodyPr wrap="none">
            <a:spAutoFit/>
          </a:bodyPr>
          <a:lstStyle/>
          <a:p>
            <a:r>
              <a:rPr lang="en-AU" b="1" dirty="0" smtClean="0">
                <a:latin typeface="Arial" panose="020B0604020202020204" pitchFamily="34" charset="0"/>
                <a:ea typeface="Calibri" panose="020F0502020204030204" pitchFamily="34" charset="0"/>
              </a:rPr>
              <a:t>Figure </a:t>
            </a:r>
            <a:r>
              <a:rPr lang="en-AU" b="1" dirty="0">
                <a:latin typeface="Arial" panose="020B0604020202020204" pitchFamily="34" charset="0"/>
                <a:ea typeface="Calibri" panose="020F0502020204030204" pitchFamily="34" charset="0"/>
              </a:rPr>
              <a:t>5</a:t>
            </a:r>
            <a:endParaRPr lang="en-AU" dirty="0"/>
          </a:p>
        </p:txBody>
      </p:sp>
    </p:spTree>
    <p:extLst>
      <p:ext uri="{BB962C8B-B14F-4D97-AF65-F5344CB8AC3E}">
        <p14:creationId xmlns:p14="http://schemas.microsoft.com/office/powerpoint/2010/main" val="2597389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64" y="1902039"/>
            <a:ext cx="11999343" cy="2031325"/>
          </a:xfrm>
          <a:prstGeom prst="rect">
            <a:avLst/>
          </a:prstGeom>
        </p:spPr>
        <p:txBody>
          <a:bodyPr wrap="square">
            <a:spAutoFit/>
          </a:bodyPr>
          <a:lstStyle/>
          <a:p>
            <a:pPr algn="just">
              <a:lnSpc>
                <a:spcPct val="150000"/>
              </a:lnSpc>
              <a:spcAft>
                <a:spcPts val="1000"/>
              </a:spcAft>
            </a:pPr>
            <a:r>
              <a:rPr lang="en-AU" sz="1400" b="1" dirty="0">
                <a:latin typeface="Arial" panose="020B0604020202020204" pitchFamily="34" charset="0"/>
                <a:ea typeface="Calibri" panose="020F0502020204030204" pitchFamily="34" charset="0"/>
              </a:rPr>
              <a:t>Figure </a:t>
            </a:r>
            <a:r>
              <a:rPr lang="en-AU" sz="1400" b="1" dirty="0" smtClean="0">
                <a:latin typeface="Arial" panose="020B0604020202020204" pitchFamily="34" charset="0"/>
                <a:ea typeface="Calibri" panose="020F0502020204030204" pitchFamily="34" charset="0"/>
              </a:rPr>
              <a:t>5</a:t>
            </a:r>
            <a:r>
              <a:rPr lang="en-AU" sz="1400" dirty="0" smtClean="0">
                <a:latin typeface="Arial" panose="020B0604020202020204" pitchFamily="34" charset="0"/>
                <a:ea typeface="Calibri" panose="020F0502020204030204" pitchFamily="34" charset="0"/>
              </a:rPr>
              <a:t>: </a:t>
            </a:r>
            <a:r>
              <a:rPr lang="en-AU" sz="1400" dirty="0">
                <a:latin typeface="Arial" panose="020B0604020202020204" pitchFamily="34" charset="0"/>
                <a:ea typeface="Calibri" panose="020F0502020204030204" pitchFamily="34" charset="0"/>
              </a:rPr>
              <a:t>Schematic representation of the variation partitioning analysis (VARPART), which included effect of geography, size and combined climatic variables (precipitation and temperature) on cranial </a:t>
            </a:r>
            <a:r>
              <a:rPr lang="en-AU" sz="1400" dirty="0" smtClean="0">
                <a:latin typeface="Arial" panose="020B0604020202020204" pitchFamily="34" charset="0"/>
                <a:ea typeface="Calibri" panose="020F0502020204030204" pitchFamily="34" charset="0"/>
              </a:rPr>
              <a:t>shape of mainland specimens. </a:t>
            </a:r>
            <a:r>
              <a:rPr lang="en-AU" sz="1400" dirty="0">
                <a:latin typeface="Arial" panose="020B0604020202020204" pitchFamily="34" charset="0"/>
                <a:ea typeface="Calibri" panose="020F0502020204030204" pitchFamily="34" charset="0"/>
              </a:rPr>
              <a:t>The values shown in the diagram represent the individual fractions for each set. The outer numbers are the adjusted R-squared values of pure geography [a], pure size [b] and pure climate [c] and the inner values are the adjusted R-squared values of the interaction of the corresponding explanatory variables. The individual fraction for the interaction of all three variables [g] is negligible and not shown. The amount of unexplained shape by this model is depicted by the residuals (76%). Circle sizes are schematic and do not represent the amount of shape explained by the model.</a:t>
            </a:r>
          </a:p>
        </p:txBody>
      </p:sp>
    </p:spTree>
    <p:extLst>
      <p:ext uri="{BB962C8B-B14F-4D97-AF65-F5344CB8AC3E}">
        <p14:creationId xmlns:p14="http://schemas.microsoft.com/office/powerpoint/2010/main" val="280402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13175</TotalTime>
  <Words>583</Words>
  <Application>Microsoft Office PowerPoint</Application>
  <PresentationFormat>Widescreen</PresentationFormat>
  <Paragraphs>37</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Pietro Viacava</dc:creator>
  <cp:lastModifiedBy>Pietro Viacava</cp:lastModifiedBy>
  <cp:revision>67</cp:revision>
  <dcterms:created xsi:type="dcterms:W3CDTF">2020-03-05T04:47:48Z</dcterms:created>
  <dcterms:modified xsi:type="dcterms:W3CDTF">2020-06-11T07:13:52Z</dcterms:modified>
</cp:coreProperties>
</file>