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9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184aa860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4184aa860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3d0c822c4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3d0c822c4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Person icon by Valerie Lamm under CC (Noun Project)</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3d0c822c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3d0c822c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TODO: Need gear icon to symbolize re-execution</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3d0c822c4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3d0c822c4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TODO: Need gear icon to symbolize re-execution</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3d0c822c4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3d0c822c4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TODO: Need gear icon to symbolize re-execution</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d0c822c4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3d0c822c4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TODO: Need gear icon to symbolize re-execution</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4820bd131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4820bd131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proposed an alternative approach which we call </a:t>
            </a:r>
            <a:r>
              <a:rPr i="1" lang="en"/>
              <a:t>certified transparency</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Instead of independently repeating the computations, certify the original </a:t>
            </a:r>
            <a:r>
              <a:rPr lang="en"/>
              <a:t>execution.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Capture the original artifacts used, when possible, or information (metadata) about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Provide a way for a host system to digitally sign the artifacts, metadata,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BL: </a:t>
            </a:r>
            <a:endParaRPr/>
          </a:p>
          <a:p>
            <a:pPr indent="-298450" lvl="0" marL="457200" rtl="0" algn="l">
              <a:spcBef>
                <a:spcPts val="0"/>
              </a:spcBef>
              <a:spcAft>
                <a:spcPts val="0"/>
              </a:spcAft>
              <a:buSzPts val="1100"/>
              <a:buChar char="-"/>
            </a:pPr>
            <a:r>
              <a:rPr lang="en"/>
              <a:t>we’re developing a spec (welcome input)</a:t>
            </a:r>
            <a:endParaRPr/>
          </a:p>
          <a:p>
            <a:pPr indent="-298450" lvl="0" marL="457200" rtl="0" algn="l">
              <a:spcBef>
                <a:spcPts val="0"/>
              </a:spcBef>
              <a:spcAft>
                <a:spcPts val="0"/>
              </a:spcAft>
              <a:buSzPts val="1100"/>
              <a:buChar char="-"/>
            </a:pPr>
            <a:r>
              <a:rPr lang="en"/>
              <a:t>we’re implementing a system / developing a tool</a:t>
            </a:r>
            <a:endParaRPr/>
          </a:p>
          <a:p>
            <a:pPr indent="-298450" lvl="0" marL="457200" rtl="0" algn="l">
              <a:spcBef>
                <a:spcPts val="0"/>
              </a:spcBef>
              <a:spcAft>
                <a:spcPts val="0"/>
              </a:spcAft>
              <a:buSzPts val="1100"/>
              <a:buChar char="-"/>
            </a:pPr>
            <a:r>
              <a:rPr lang="en"/>
              <a:t>we’re having an advisory group (join!)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the reviews: Similar to digitally signing a PDF</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d0c822c4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3d0c822c4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TODO: Need gear icon to symbolize re-execution</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3d0c822c4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3d0c822c4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Complementary to other components. The object comes from a particular system, subject to specific rules at the time of execution.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05db8cac9_1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505db8cac9_1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d0c822c4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3d0c822c4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e8ea266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e8ea266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24292F"/>
                </a:solidFill>
                <a:highlight>
                  <a:schemeClr val="lt1"/>
                </a:highlight>
              </a:rPr>
              <a:t>10s</a:t>
            </a:r>
            <a:endParaRPr sz="1200">
              <a:solidFill>
                <a:srgbClr val="24292F"/>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24292F"/>
                </a:solidFill>
                <a:highlight>
                  <a:schemeClr val="lt1"/>
                </a:highlight>
              </a:rPr>
              <a:t>I am excited to present about our new CSSI Elements award --  "TRAnsparency CErtified (TRACE): Trusting Computational Research Without Repeating It". We hope that it will help solve a key inefficiency and shortcoming in how we can evaluate the reproducibility of computational results reported in a published article or data product.</a:t>
            </a:r>
            <a:endParaRPr sz="1200">
              <a:solidFill>
                <a:srgbClr val="24292F"/>
              </a:solidFill>
              <a:highlight>
                <a:schemeClr val="lt1"/>
              </a:highlight>
            </a:endParaRPr>
          </a:p>
          <a:p>
            <a:pPr indent="0" lvl="0" marL="0" rtl="0" algn="l">
              <a:spcBef>
                <a:spcPts val="1200"/>
              </a:spcBef>
              <a:spcAft>
                <a:spcPts val="0"/>
              </a:spcAft>
              <a:buNone/>
            </a:pPr>
            <a:r>
              <a:rPr lang="en"/>
              <a:t>This is a new CSSI Element award supported by SBE, GEO, and CISE directorates.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team comes from the Whole Tale and SKOPE projects with our recent collaborators at Cornell and UNC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be developing a set of specifications describing TRACE systems and what we call "Transparent Research Objects" -- the resulting signed artifacts -- along with a reference implementation toolkit.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approach will be integrated into Whole Tale, SKOPE, and we'll produce a proof-of-concept plugin for the SLURM workload manager.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41396f3d3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41396f3d3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4184aa860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4184aa860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184aa860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4184aa860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4184aa860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4184aa860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4184aa860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4184aa860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4184aa860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4184aa860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505db8cac9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505db8cac9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505db8cac9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505db8cac9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E1 Yellow: Spec</a:t>
            </a:r>
            <a:endParaRPr/>
          </a:p>
          <a:p>
            <a:pPr indent="0" lvl="0" marL="0" rtl="0" algn="l">
              <a:spcBef>
                <a:spcPts val="0"/>
              </a:spcBef>
              <a:spcAft>
                <a:spcPts val="0"/>
              </a:spcAft>
              <a:buNone/>
            </a:pPr>
            <a:r>
              <a:rPr lang="en"/>
              <a:t>E2: What we will build</a:t>
            </a:r>
            <a:endParaRPr/>
          </a:p>
          <a:p>
            <a:pPr indent="0" lvl="0" marL="0" rtl="0" algn="l">
              <a:spcBef>
                <a:spcPts val="0"/>
              </a:spcBef>
              <a:spcAft>
                <a:spcPts val="0"/>
              </a:spcAft>
              <a:buNone/>
            </a:pPr>
            <a:r>
              <a:rPr lang="en"/>
              <a:t>E3: Certificates</a:t>
            </a:r>
            <a:endParaRPr/>
          </a:p>
          <a:p>
            <a:pPr indent="0" lvl="0" marL="0" rtl="0" algn="l">
              <a:spcBef>
                <a:spcPts val="0"/>
              </a:spcBef>
              <a:spcAft>
                <a:spcPts val="0"/>
              </a:spcAft>
              <a:buNone/>
            </a:pPr>
            <a:r>
              <a:rPr lang="en"/>
              <a:t>E4: Runtime env</a:t>
            </a:r>
            <a:endParaRPr/>
          </a:p>
          <a:p>
            <a:pPr indent="0" lvl="0" marL="0" rtl="0" algn="l">
              <a:spcBef>
                <a:spcPts val="0"/>
              </a:spcBef>
              <a:spcAft>
                <a:spcPts val="0"/>
              </a:spcAft>
              <a:buNone/>
            </a:pPr>
            <a:r>
              <a:rPr lang="en"/>
              <a:t>E5: Prov capture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4820bd131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4820bd131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have an extensive advisory group and will be getting feedback from them along the way.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any of you are interested in this project or might be interested in providing feedback on the specification, let us know.</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4184aa860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4184aa860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have an extensive advisory group and will be getting feedback from them along the way.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any of you are interested in this project or might be interested in providing feedback on the specification, let us know.</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4b0afdd6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4b0afdd6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When assessing computational reproducibility, we're often concerned with whether the authors provided everything needed to reproduce results, the conditions required (such as system and software versions), and whether the output such as tables and figures were truly generated by the provided code and data as claimed.</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approach that is common in some fields or journals is to try to verify results by independently re-executing the author's documented workflow the computational artifacts they've provided.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problematic in several ways. It's very inefficient and expensive -- often increasing publication delays.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It's also not always possible, particularly when studies rely on long-running or specialized infrastructure, private, sensitive or proprietary data.</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05db8cac9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505db8cac9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d0c822c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3d0c822c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When assessing computational reproducibility, we're often concerned with whether the authors provided everything needed to reproduce results, the conditions required (such as system and software versions), and whether the output such as tables and figures were truly generated by the provided code and data as claimed.</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approach that is common in some fields or journals is to try to verify results by independently re-executing the author's documented workflow the computational artifacts they've provided.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problematic in several ways. It's very inefficient and expensive -- often increasing publication delays.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It's also not always possible, particularly when studies rely on long-running or specialized infrastructure, private, sensitive or proprietary data.</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3d0c822c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3d0c822c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When assessing computational reproducibility, we're often concerned with whether the authors provided everything needed to reproduce results, the conditions required (such as system and software versions), and whether the output such as tables and figures were truly generated by the provided code and data as claimed.</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approach that is common in some fields or journals is to try to verify results by independently re-executing the author's documented workflow the computational artifacts they've provided.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problematic in several ways. It's very inefficient and expensive -- often increasing publication delays.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It's also not always possible, particularly when studies rely on long-running or specialized infrastructure, private, sensitive or proprietary data.</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d0c822c4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d0c822c4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When assessing computational reproducibility, we're often concerned with whether the authors provided everything needed to reproduce results, the conditions required (such as system and software versions), and whether the output such as tables and figures were truly generated by the provided code and data as claimed.</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approach that is common in some fields or journals is to try to verify results by independently re-executing the author's documented workflow the computational artifacts they've provided.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problematic in several ways. It's very inefficient and expensive -- often increasing publication delays.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It's also not always possible, particularly when studies rely on long-running or specialized infrastructure, private, sensitive or proprietary data.</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3d0c822c4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3d0c822c4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24292F"/>
                </a:solidFill>
                <a:highlight>
                  <a:srgbClr val="FFFFFF"/>
                </a:highlight>
              </a:rPr>
              <a:t>When assessing computational reproducibility, we're often concerned with whether the authors provided everything needed to reproduce results, the conditions required (such as system and software versions), and whether the output such as tables and figures were truly generated by the provided code and data as claimed.</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approach that is common in some fields or journals is to try to verify results by independently re-executing the author's documented workflow the computational artifacts they've provided.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problematic in several ways. It's very inefficient and expensive -- often increasing publication delays.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It's also not always possible, particularly when studies rely on long-running or specialized infrastructure, private, sensitive or proprietary data.</a:t>
            </a:r>
            <a:endParaRPr sz="1200">
              <a:solidFill>
                <a:srgbClr val="24292F"/>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d0c822c4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3d0c822c4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d0c822c4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d0c822c4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Person icon by Valerie Lamm under CC (Noun Project)</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 name="Google Shape;84;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2" name="Google Shape;92;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781325" y="101500"/>
            <a:ext cx="1050975" cy="10509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 name="Shape 51"/>
        <p:cNvGrpSpPr/>
        <p:nvPr/>
      </p:nvGrpSpPr>
      <p:grpSpPr>
        <a:xfrm>
          <a:off x="0" y="0"/>
          <a:ext cx="0" cy="0"/>
          <a:chOff x="0" y="0"/>
          <a:chExt cx="0" cy="0"/>
        </a:xfrm>
      </p:grpSpPr>
      <p:sp>
        <p:nvSpPr>
          <p:cNvPr id="52" name="Google Shape;5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3" name="Google Shape;5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4" name="Google Shape;5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metascience.info/agend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36.png"/><Relationship Id="rId13" Type="http://schemas.openxmlformats.org/officeDocument/2006/relationships/image" Target="../media/image23.png"/><Relationship Id="rId12"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26.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29.png"/><Relationship Id="rId8"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34.png"/><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8.png"/><Relationship Id="rId4" Type="http://schemas.openxmlformats.org/officeDocument/2006/relationships/image" Target="../media/image40.png"/><Relationship Id="rId5" Type="http://schemas.openxmlformats.org/officeDocument/2006/relationships/hyperlink" Target="https://server.trace-poc.xyz/" TargetMode="External"/><Relationship Id="rId6"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hyperlink" Target="https://github.com/transparency-certified/sample-trace-workflow" TargetMode="External"/><Relationship Id="rId5" Type="http://schemas.openxmlformats.org/officeDocument/2006/relationships/image" Target="../media/image40.png"/><Relationship Id="rId6" Type="http://schemas.openxmlformats.org/officeDocument/2006/relationships/hyperlink" Target="https://server.trace-poc.xyz/" TargetMode="External"/><Relationship Id="rId7" Type="http://schemas.openxmlformats.org/officeDocument/2006/relationships/image" Target="../media/image28.png"/></Relationships>
</file>

<file path=ppt/slides/_rels/slide29.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hyperlink" Target="https://transparency-certified.github.io/"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ludaesch@illinois.edu" TargetMode="External"/><Relationship Id="rId4" Type="http://schemas.openxmlformats.org/officeDocument/2006/relationships/hyperlink" Target="mailto:willis8@illinois.edu" TargetMode="External"/><Relationship Id="rId9" Type="http://schemas.openxmlformats.org/officeDocument/2006/relationships/image" Target="../media/image35.png"/><Relationship Id="rId5" Type="http://schemas.openxmlformats.org/officeDocument/2006/relationships/hyperlink" Target="mailto:kowalikk@illinois.edu" TargetMode="External"/><Relationship Id="rId6" Type="http://schemas.openxmlformats.org/officeDocument/2006/relationships/hyperlink" Target="mailto:odumarchive@unc.edu" TargetMode="External"/><Relationship Id="rId7" Type="http://schemas.openxmlformats.org/officeDocument/2006/relationships/hyperlink" Target="mailto:lars.vilhuber@cornell.edu" TargetMode="External"/><Relationship Id="rId8" Type="http://schemas.openxmlformats.org/officeDocument/2006/relationships/hyperlink" Target="https://transparency-certified.github.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 name="Shape 99"/>
        <p:cNvGrpSpPr/>
        <p:nvPr/>
      </p:nvGrpSpPr>
      <p:grpSpPr>
        <a:xfrm>
          <a:off x="0" y="0"/>
          <a:ext cx="0" cy="0"/>
          <a:chOff x="0" y="0"/>
          <a:chExt cx="0" cy="0"/>
        </a:xfrm>
      </p:grpSpPr>
      <p:sp>
        <p:nvSpPr>
          <p:cNvPr id="100" name="Google Shape;10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Metadata</a:t>
            </a:r>
            <a:endParaRPr/>
          </a:p>
        </p:txBody>
      </p:sp>
      <p:sp>
        <p:nvSpPr>
          <p:cNvPr id="101" name="Google Shape;10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Conference: Metascience 2023 </a:t>
            </a:r>
            <a:r>
              <a:rPr lang="en" u="sng">
                <a:solidFill>
                  <a:schemeClr val="hlink"/>
                </a:solidFill>
                <a:hlinkClick r:id="rId3"/>
              </a:rPr>
              <a:t>https://metascience.info/agenda/</a:t>
            </a:r>
            <a:endParaRPr/>
          </a:p>
          <a:p>
            <a:pPr indent="0" lvl="0" marL="0" rtl="0" algn="l">
              <a:spcBef>
                <a:spcPts val="1200"/>
              </a:spcBef>
              <a:spcAft>
                <a:spcPts val="0"/>
              </a:spcAft>
              <a:buNone/>
            </a:pPr>
            <a:r>
              <a:rPr lang="en"/>
              <a:t>Presenter: Lars Vilhuber</a:t>
            </a:r>
            <a:endParaRPr/>
          </a:p>
          <a:p>
            <a:pPr indent="0" lvl="0" marL="0" rtl="0" algn="l">
              <a:spcBef>
                <a:spcPts val="1200"/>
              </a:spcBef>
              <a:spcAft>
                <a:spcPts val="1200"/>
              </a:spcAft>
              <a:buNone/>
            </a:pPr>
            <a:r>
              <a:rPr lang="en"/>
              <a:t>Date of presentation: 2023-05-10, 3:27 PM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 name="Shape 167"/>
        <p:cNvGrpSpPr/>
        <p:nvPr/>
      </p:nvGrpSpPr>
      <p:grpSpPr>
        <a:xfrm>
          <a:off x="0" y="0"/>
          <a:ext cx="0" cy="0"/>
          <a:chOff x="0" y="0"/>
          <a:chExt cx="0" cy="0"/>
        </a:xfrm>
      </p:grpSpPr>
      <p:sp>
        <p:nvSpPr>
          <p:cNvPr id="168" name="Google Shape;16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Correctness of code</a:t>
            </a:r>
            <a:r>
              <a:rPr lang="en"/>
              <a:t> is important</a:t>
            </a:r>
            <a:endParaRPr/>
          </a:p>
        </p:txBody>
      </p:sp>
      <p:sp>
        <p:nvSpPr>
          <p:cNvPr id="169" name="Google Shape;16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0" name="Google Shape;170;p34"/>
          <p:cNvPicPr preferRelativeResize="0"/>
          <p:nvPr/>
        </p:nvPicPr>
        <p:blipFill>
          <a:blip r:embed="rId3">
            <a:alphaModFix/>
          </a:blip>
          <a:stretch>
            <a:fillRect/>
          </a:stretch>
        </p:blipFill>
        <p:spPr>
          <a:xfrm>
            <a:off x="2718175" y="1427500"/>
            <a:ext cx="2900510"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Traditional solution</a:t>
            </a:r>
            <a:endParaRPr/>
          </a:p>
        </p:txBody>
      </p:sp>
      <p:sp>
        <p:nvSpPr>
          <p:cNvPr id="176" name="Google Shape;176;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Re-execute the code and verify that it produces the reported results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Inefficient, expensive, not always feasible</a:t>
            </a:r>
            <a:endParaRPr>
              <a:solidFill>
                <a:schemeClr val="dk1"/>
              </a:solidFill>
            </a:endParaRPr>
          </a:p>
        </p:txBody>
      </p:sp>
      <p:pic>
        <p:nvPicPr>
          <p:cNvPr id="177" name="Google Shape;177;p35"/>
          <p:cNvPicPr preferRelativeResize="0"/>
          <p:nvPr/>
        </p:nvPicPr>
        <p:blipFill>
          <a:blip r:embed="rId3">
            <a:alphaModFix/>
          </a:blip>
          <a:stretch>
            <a:fillRect/>
          </a:stretch>
        </p:blipFill>
        <p:spPr>
          <a:xfrm>
            <a:off x="2766500" y="1752925"/>
            <a:ext cx="2540300" cy="1997200"/>
          </a:xfrm>
          <a:prstGeom prst="rect">
            <a:avLst/>
          </a:prstGeom>
          <a:noFill/>
          <a:ln>
            <a:noFill/>
          </a:ln>
        </p:spPr>
      </p:pic>
      <p:sp>
        <p:nvSpPr>
          <p:cNvPr id="178" name="Google Shape;178;p35"/>
          <p:cNvSpPr txBox="1"/>
          <p:nvPr/>
        </p:nvSpPr>
        <p:spPr>
          <a:xfrm>
            <a:off x="4773975" y="2506825"/>
            <a:ext cx="199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again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Traditional solution</a:t>
            </a:r>
            <a:endParaRPr/>
          </a:p>
        </p:txBody>
      </p:sp>
      <p:sp>
        <p:nvSpPr>
          <p:cNvPr id="184" name="Google Shape;18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Re-execute the code and verify that it produces the reported results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Inefficient, expensive, not always feasible</a:t>
            </a:r>
            <a:endParaRPr>
              <a:solidFill>
                <a:schemeClr val="dk1"/>
              </a:solidFill>
            </a:endParaRPr>
          </a:p>
        </p:txBody>
      </p:sp>
      <p:pic>
        <p:nvPicPr>
          <p:cNvPr id="185" name="Google Shape;185;p36"/>
          <p:cNvPicPr preferRelativeResize="0"/>
          <p:nvPr/>
        </p:nvPicPr>
        <p:blipFill>
          <a:blip r:embed="rId3">
            <a:alphaModFix/>
          </a:blip>
          <a:stretch>
            <a:fillRect/>
          </a:stretch>
        </p:blipFill>
        <p:spPr>
          <a:xfrm>
            <a:off x="2766500" y="1752925"/>
            <a:ext cx="2540300" cy="1997200"/>
          </a:xfrm>
          <a:prstGeom prst="rect">
            <a:avLst/>
          </a:prstGeom>
          <a:noFill/>
          <a:ln>
            <a:noFill/>
          </a:ln>
        </p:spPr>
      </p:pic>
      <p:sp>
        <p:nvSpPr>
          <p:cNvPr id="186" name="Google Shape;186;p36"/>
          <p:cNvSpPr txBox="1"/>
          <p:nvPr/>
        </p:nvSpPr>
        <p:spPr>
          <a:xfrm>
            <a:off x="4773975" y="2506825"/>
            <a:ext cx="199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again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Traditional solution</a:t>
            </a:r>
            <a:endParaRPr/>
          </a:p>
        </p:txBody>
      </p:sp>
      <p:sp>
        <p:nvSpPr>
          <p:cNvPr id="192" name="Google Shape;19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Re-execute the code and verify that it produces the reported results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Inefficient, expensive, not always feasible</a:t>
            </a:r>
            <a:endParaRPr>
              <a:solidFill>
                <a:schemeClr val="dk1"/>
              </a:solidFill>
            </a:endParaRPr>
          </a:p>
        </p:txBody>
      </p:sp>
      <p:pic>
        <p:nvPicPr>
          <p:cNvPr id="193" name="Google Shape;193;p37"/>
          <p:cNvPicPr preferRelativeResize="0"/>
          <p:nvPr/>
        </p:nvPicPr>
        <p:blipFill>
          <a:blip r:embed="rId3">
            <a:alphaModFix/>
          </a:blip>
          <a:stretch>
            <a:fillRect/>
          </a:stretch>
        </p:blipFill>
        <p:spPr>
          <a:xfrm>
            <a:off x="0" y="1482031"/>
            <a:ext cx="9143998" cy="25190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Traditional solution</a:t>
            </a:r>
            <a:endParaRPr/>
          </a:p>
        </p:txBody>
      </p:sp>
      <p:sp>
        <p:nvSpPr>
          <p:cNvPr id="199" name="Google Shape;199;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Re-execute the code and verify that it produces the reported results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Inefficient, expensive, not always feasible</a:t>
            </a:r>
            <a:endParaRPr>
              <a:solidFill>
                <a:schemeClr val="dk1"/>
              </a:solidFill>
            </a:endParaRPr>
          </a:p>
        </p:txBody>
      </p:sp>
      <p:pic>
        <p:nvPicPr>
          <p:cNvPr id="200" name="Google Shape;200;p38"/>
          <p:cNvPicPr preferRelativeResize="0"/>
          <p:nvPr/>
        </p:nvPicPr>
        <p:blipFill>
          <a:blip r:embed="rId3">
            <a:alphaModFix/>
          </a:blip>
          <a:stretch>
            <a:fillRect/>
          </a:stretch>
        </p:blipFill>
        <p:spPr>
          <a:xfrm>
            <a:off x="229700" y="1553449"/>
            <a:ext cx="9143999" cy="2296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approach</a:t>
            </a:r>
            <a:endParaRPr/>
          </a:p>
        </p:txBody>
      </p:sp>
      <p:sp>
        <p:nvSpPr>
          <p:cNvPr id="206" name="Google Shape;206;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solidFill>
                  <a:schemeClr val="dk1"/>
                </a:solidFill>
              </a:rPr>
              <a:t>Certified transparency</a:t>
            </a:r>
            <a:endParaRPr b="1" i="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Certify the </a:t>
            </a:r>
            <a:r>
              <a:rPr b="1" lang="en" sz="2200">
                <a:solidFill>
                  <a:schemeClr val="dk1"/>
                </a:solidFill>
              </a:rPr>
              <a:t>original </a:t>
            </a:r>
            <a:r>
              <a:rPr b="1" lang="en" sz="2200">
                <a:solidFill>
                  <a:schemeClr val="dk1"/>
                </a:solidFill>
              </a:rPr>
              <a:t>execution</a:t>
            </a:r>
            <a:r>
              <a:rPr lang="en">
                <a:solidFill>
                  <a:schemeClr val="dk1"/>
                </a:solidFill>
              </a:rPr>
              <a:t> of a computational workflow</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Trustworthy record of computations</a:t>
            </a:r>
            <a:endParaRPr>
              <a:solidFill>
                <a:schemeClr val="dk1"/>
              </a:solidFill>
            </a:endParaRPr>
          </a:p>
          <a:p>
            <a:pPr indent="-342900" lvl="0" marL="457200" rtl="0" algn="l">
              <a:spcBef>
                <a:spcPts val="0"/>
              </a:spcBef>
              <a:spcAft>
                <a:spcPts val="0"/>
              </a:spcAft>
              <a:buClr>
                <a:schemeClr val="dk1"/>
              </a:buClr>
              <a:buSzPts val="1800"/>
              <a:buChar char="-"/>
            </a:pPr>
            <a:r>
              <a:rPr b="1" lang="en" sz="2200">
                <a:solidFill>
                  <a:schemeClr val="dk1"/>
                </a:solidFill>
              </a:rPr>
              <a:t>Signed by the system</a:t>
            </a:r>
            <a:r>
              <a:rPr lang="en">
                <a:solidFill>
                  <a:schemeClr val="dk1"/>
                </a:solidFill>
              </a:rPr>
              <a:t> within which they were performed</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Extension and clarification of the research object concept</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207" name="Google Shape;207;p39"/>
          <p:cNvPicPr preferRelativeResize="0"/>
          <p:nvPr/>
        </p:nvPicPr>
        <p:blipFill>
          <a:blip r:embed="rId3">
            <a:alphaModFix/>
          </a:blip>
          <a:stretch>
            <a:fillRect/>
          </a:stretch>
        </p:blipFill>
        <p:spPr>
          <a:xfrm>
            <a:off x="7470900" y="1247550"/>
            <a:ext cx="1434001" cy="1125125"/>
          </a:xfrm>
          <a:prstGeom prst="rect">
            <a:avLst/>
          </a:prstGeom>
          <a:noFill/>
          <a:ln>
            <a:noFill/>
          </a:ln>
          <a:effectLst>
            <a:outerShdw blurRad="342900" rotWithShape="0" algn="bl" dir="5400000" dist="3810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approach</a:t>
            </a:r>
            <a:endParaRPr/>
          </a:p>
        </p:txBody>
      </p:sp>
      <p:sp>
        <p:nvSpPr>
          <p:cNvPr id="213" name="Google Shape;213;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Certify the </a:t>
            </a:r>
            <a:r>
              <a:rPr b="1" lang="en" sz="2200">
                <a:solidFill>
                  <a:schemeClr val="dk1"/>
                </a:solidFill>
              </a:rPr>
              <a:t>original execution</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What are the conditions under which that is "trustworthy"?</a:t>
            </a:r>
            <a:endParaRPr>
              <a:solidFill>
                <a:schemeClr val="dk1"/>
              </a:solidFill>
            </a:endParaRPr>
          </a:p>
        </p:txBody>
      </p:sp>
      <p:pic>
        <p:nvPicPr>
          <p:cNvPr id="214" name="Google Shape;214;p40"/>
          <p:cNvPicPr preferRelativeResize="0"/>
          <p:nvPr/>
        </p:nvPicPr>
        <p:blipFill>
          <a:blip r:embed="rId3">
            <a:alphaModFix/>
          </a:blip>
          <a:stretch>
            <a:fillRect/>
          </a:stretch>
        </p:blipFill>
        <p:spPr>
          <a:xfrm>
            <a:off x="2766500" y="1752925"/>
            <a:ext cx="2540300" cy="1997200"/>
          </a:xfrm>
          <a:prstGeom prst="rect">
            <a:avLst/>
          </a:prstGeom>
          <a:noFill/>
          <a:ln>
            <a:noFill/>
          </a:ln>
        </p:spPr>
      </p:pic>
      <p:pic>
        <p:nvPicPr>
          <p:cNvPr id="215" name="Google Shape;215;p40"/>
          <p:cNvPicPr preferRelativeResize="0"/>
          <p:nvPr/>
        </p:nvPicPr>
        <p:blipFill>
          <a:blip r:embed="rId4">
            <a:alphaModFix/>
          </a:blip>
          <a:stretch>
            <a:fillRect/>
          </a:stretch>
        </p:blipFill>
        <p:spPr>
          <a:xfrm>
            <a:off x="5149225" y="2702625"/>
            <a:ext cx="1351475" cy="1351475"/>
          </a:xfrm>
          <a:prstGeom prst="rect">
            <a:avLst/>
          </a:prstGeom>
          <a:noFill/>
          <a:ln>
            <a:noFill/>
          </a:ln>
        </p:spPr>
      </p:pic>
      <p:sp>
        <p:nvSpPr>
          <p:cNvPr id="216" name="Google Shape;216;p40"/>
          <p:cNvSpPr/>
          <p:nvPr/>
        </p:nvSpPr>
        <p:spPr>
          <a:xfrm>
            <a:off x="2386975" y="1657900"/>
            <a:ext cx="3156000" cy="2237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Conceptualization</a:t>
            </a:r>
            <a:endParaRPr/>
          </a:p>
        </p:txBody>
      </p:sp>
      <p:sp>
        <p:nvSpPr>
          <p:cNvPr id="222" name="Google Shape;222;p4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23" name="Google Shape;223;p4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24" name="Google Shape;224;p41"/>
          <p:cNvSpPr/>
          <p:nvPr/>
        </p:nvSpPr>
        <p:spPr>
          <a:xfrm>
            <a:off x="469400" y="1038675"/>
            <a:ext cx="3325752" cy="165790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Bunch of questions</a:t>
            </a:r>
            <a:endParaRPr/>
          </a:p>
        </p:txBody>
      </p:sp>
      <p:sp>
        <p:nvSpPr>
          <p:cNvPr id="225" name="Google Shape;225;p41"/>
          <p:cNvSpPr/>
          <p:nvPr/>
        </p:nvSpPr>
        <p:spPr>
          <a:xfrm>
            <a:off x="589250" y="3215925"/>
            <a:ext cx="3335700" cy="135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Bunchy of queries</a:t>
            </a:r>
            <a:endParaRPr/>
          </a:p>
        </p:txBody>
      </p:sp>
      <p:sp>
        <p:nvSpPr>
          <p:cNvPr id="226" name="Google Shape;226;p41"/>
          <p:cNvSpPr/>
          <p:nvPr/>
        </p:nvSpPr>
        <p:spPr>
          <a:xfrm>
            <a:off x="4634150" y="898875"/>
            <a:ext cx="1368300" cy="87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Zip files</a:t>
            </a:r>
            <a:endParaRPr/>
          </a:p>
        </p:txBody>
      </p:sp>
      <p:sp>
        <p:nvSpPr>
          <p:cNvPr id="227" name="Google Shape;227;p41"/>
          <p:cNvSpPr/>
          <p:nvPr/>
        </p:nvSpPr>
        <p:spPr>
          <a:xfrm>
            <a:off x="5842600" y="1555475"/>
            <a:ext cx="1388400" cy="62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RO Crate</a:t>
            </a:r>
            <a:endParaRPr/>
          </a:p>
        </p:txBody>
      </p:sp>
      <p:sp>
        <p:nvSpPr>
          <p:cNvPr id="228" name="Google Shape;228;p41"/>
          <p:cNvSpPr txBox="1"/>
          <p:nvPr/>
        </p:nvSpPr>
        <p:spPr>
          <a:xfrm>
            <a:off x="5013675" y="3056150"/>
            <a:ext cx="317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Key questions (e.g. connected to internet?) and for all formats</a:t>
            </a:r>
            <a:endParaRPr/>
          </a:p>
        </p:txBody>
      </p:sp>
      <p:sp>
        <p:nvSpPr>
          <p:cNvPr id="229" name="Google Shape;229;p41"/>
          <p:cNvSpPr/>
          <p:nvPr/>
        </p:nvSpPr>
        <p:spPr>
          <a:xfrm rot="1462895">
            <a:off x="3576329" y="2420157"/>
            <a:ext cx="1528299" cy="77898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2"/>
          <p:cNvSpPr/>
          <p:nvPr/>
        </p:nvSpPr>
        <p:spPr>
          <a:xfrm>
            <a:off x="5158025" y="1060675"/>
            <a:ext cx="2382900" cy="1089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2"/>
          <p:cNvSpPr txBox="1"/>
          <p:nvPr/>
        </p:nvSpPr>
        <p:spPr>
          <a:xfrm>
            <a:off x="1789500" y="306775"/>
            <a:ext cx="588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6" name="Google Shape;236;p42"/>
          <p:cNvSpPr txBox="1"/>
          <p:nvPr/>
        </p:nvSpPr>
        <p:spPr>
          <a:xfrm>
            <a:off x="299025" y="230575"/>
            <a:ext cx="1771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A researcher is preparing her results for publication.</a:t>
            </a:r>
            <a:endParaRPr sz="1000"/>
          </a:p>
        </p:txBody>
      </p:sp>
      <p:pic>
        <p:nvPicPr>
          <p:cNvPr id="237" name="Google Shape;237;p42"/>
          <p:cNvPicPr preferRelativeResize="0"/>
          <p:nvPr/>
        </p:nvPicPr>
        <p:blipFill>
          <a:blip r:embed="rId3">
            <a:alphaModFix/>
          </a:blip>
          <a:stretch>
            <a:fillRect/>
          </a:stretch>
        </p:blipFill>
        <p:spPr>
          <a:xfrm>
            <a:off x="2633975" y="1075407"/>
            <a:ext cx="919025" cy="970967"/>
          </a:xfrm>
          <a:prstGeom prst="rect">
            <a:avLst/>
          </a:prstGeom>
          <a:noFill/>
          <a:ln>
            <a:noFill/>
          </a:ln>
        </p:spPr>
      </p:pic>
      <p:sp>
        <p:nvSpPr>
          <p:cNvPr id="238" name="Google Shape;238;p42"/>
          <p:cNvSpPr txBox="1"/>
          <p:nvPr/>
        </p:nvSpPr>
        <p:spPr>
          <a:xfrm>
            <a:off x="2374950" y="230575"/>
            <a:ext cx="2088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Journals in </a:t>
            </a:r>
            <a:r>
              <a:rPr lang="en" sz="1000"/>
              <a:t>her</a:t>
            </a:r>
            <a:r>
              <a:rPr lang="en" sz="1000"/>
              <a:t> field require that she provide transparent and reproducible computational results subject to review.</a:t>
            </a:r>
            <a:endParaRPr sz="1000"/>
          </a:p>
        </p:txBody>
      </p:sp>
      <p:sp>
        <p:nvSpPr>
          <p:cNvPr id="239" name="Google Shape;239;p42"/>
          <p:cNvSpPr txBox="1"/>
          <p:nvPr/>
        </p:nvSpPr>
        <p:spPr>
          <a:xfrm>
            <a:off x="5274275" y="232075"/>
            <a:ext cx="2382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She uploads her code and data to a TRACE-certified platform and executes her workflow via the TRACE runtime.</a:t>
            </a:r>
            <a:endParaRPr sz="1000"/>
          </a:p>
        </p:txBody>
      </p:sp>
      <p:cxnSp>
        <p:nvCxnSpPr>
          <p:cNvPr id="240" name="Google Shape;240;p42"/>
          <p:cNvCxnSpPr>
            <a:stCxn id="241" idx="3"/>
            <a:endCxn id="237" idx="1"/>
          </p:cNvCxnSpPr>
          <p:nvPr/>
        </p:nvCxnSpPr>
        <p:spPr>
          <a:xfrm>
            <a:off x="1380875" y="1560891"/>
            <a:ext cx="1253100" cy="0"/>
          </a:xfrm>
          <a:prstGeom prst="straightConnector1">
            <a:avLst/>
          </a:prstGeom>
          <a:noFill/>
          <a:ln cap="flat" cmpd="sng" w="19050">
            <a:solidFill>
              <a:schemeClr val="dk2"/>
            </a:solidFill>
            <a:prstDash val="solid"/>
            <a:round/>
            <a:headEnd len="med" w="med" type="none"/>
            <a:tailEnd len="med" w="med" type="stealth"/>
          </a:ln>
        </p:spPr>
      </p:cxnSp>
      <p:cxnSp>
        <p:nvCxnSpPr>
          <p:cNvPr id="242" name="Google Shape;242;p42"/>
          <p:cNvCxnSpPr/>
          <p:nvPr/>
        </p:nvCxnSpPr>
        <p:spPr>
          <a:xfrm>
            <a:off x="3526850" y="1533863"/>
            <a:ext cx="1326000" cy="17400"/>
          </a:xfrm>
          <a:prstGeom prst="straightConnector1">
            <a:avLst/>
          </a:prstGeom>
          <a:noFill/>
          <a:ln cap="flat" cmpd="sng" w="19050">
            <a:solidFill>
              <a:schemeClr val="dk2"/>
            </a:solidFill>
            <a:prstDash val="solid"/>
            <a:round/>
            <a:headEnd len="med" w="med" type="none"/>
            <a:tailEnd len="med" w="med" type="stealth"/>
          </a:ln>
        </p:spPr>
      </p:cxnSp>
      <p:sp>
        <p:nvSpPr>
          <p:cNvPr id="243" name="Google Shape;243;p42"/>
          <p:cNvSpPr txBox="1"/>
          <p:nvPr/>
        </p:nvSpPr>
        <p:spPr>
          <a:xfrm>
            <a:off x="2867825" y="4298650"/>
            <a:ext cx="22647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000">
                <a:solidFill>
                  <a:schemeClr val="dk1"/>
                </a:solidFill>
              </a:rPr>
              <a:t>The TRO can be deposited into a research data archive.</a:t>
            </a:r>
            <a:endParaRPr sz="1000">
              <a:solidFill>
                <a:schemeClr val="dk1"/>
              </a:solidFill>
            </a:endParaRPr>
          </a:p>
        </p:txBody>
      </p:sp>
      <p:sp>
        <p:nvSpPr>
          <p:cNvPr id="244" name="Google Shape;244;p42"/>
          <p:cNvSpPr txBox="1"/>
          <p:nvPr/>
        </p:nvSpPr>
        <p:spPr>
          <a:xfrm>
            <a:off x="2415275" y="2493775"/>
            <a:ext cx="250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The TRACE system produces a signed Transparent Research Object (TRO)</a:t>
            </a:r>
            <a:endParaRPr sz="1000"/>
          </a:p>
        </p:txBody>
      </p:sp>
      <p:pic>
        <p:nvPicPr>
          <p:cNvPr id="245" name="Google Shape;245;p42"/>
          <p:cNvPicPr preferRelativeResize="0"/>
          <p:nvPr/>
        </p:nvPicPr>
        <p:blipFill>
          <a:blip r:embed="rId4">
            <a:alphaModFix/>
          </a:blip>
          <a:stretch>
            <a:fillRect/>
          </a:stretch>
        </p:blipFill>
        <p:spPr>
          <a:xfrm>
            <a:off x="734244" y="3345544"/>
            <a:ext cx="919035" cy="776775"/>
          </a:xfrm>
          <a:prstGeom prst="rect">
            <a:avLst/>
          </a:prstGeom>
          <a:noFill/>
          <a:ln>
            <a:noFill/>
          </a:ln>
        </p:spPr>
      </p:pic>
      <p:pic>
        <p:nvPicPr>
          <p:cNvPr id="246" name="Google Shape;246;p42"/>
          <p:cNvPicPr preferRelativeResize="0"/>
          <p:nvPr/>
        </p:nvPicPr>
        <p:blipFill>
          <a:blip r:embed="rId5">
            <a:alphaModFix/>
          </a:blip>
          <a:stretch>
            <a:fillRect/>
          </a:stretch>
        </p:blipFill>
        <p:spPr>
          <a:xfrm>
            <a:off x="1229931" y="3573782"/>
            <a:ext cx="400200" cy="400200"/>
          </a:xfrm>
          <a:prstGeom prst="rect">
            <a:avLst/>
          </a:prstGeom>
          <a:noFill/>
          <a:ln>
            <a:noFill/>
          </a:ln>
        </p:spPr>
      </p:pic>
      <p:pic>
        <p:nvPicPr>
          <p:cNvPr id="247" name="Google Shape;247;p42"/>
          <p:cNvPicPr preferRelativeResize="0"/>
          <p:nvPr/>
        </p:nvPicPr>
        <p:blipFill>
          <a:blip r:embed="rId6">
            <a:alphaModFix/>
          </a:blip>
          <a:stretch>
            <a:fillRect/>
          </a:stretch>
        </p:blipFill>
        <p:spPr>
          <a:xfrm>
            <a:off x="5476075" y="1226201"/>
            <a:ext cx="625851" cy="572824"/>
          </a:xfrm>
          <a:prstGeom prst="rect">
            <a:avLst/>
          </a:prstGeom>
          <a:noFill/>
          <a:ln>
            <a:noFill/>
          </a:ln>
        </p:spPr>
      </p:pic>
      <p:pic>
        <p:nvPicPr>
          <p:cNvPr id="248" name="Google Shape;248;p42"/>
          <p:cNvPicPr preferRelativeResize="0"/>
          <p:nvPr/>
        </p:nvPicPr>
        <p:blipFill>
          <a:blip r:embed="rId7">
            <a:alphaModFix/>
          </a:blip>
          <a:stretch>
            <a:fillRect/>
          </a:stretch>
        </p:blipFill>
        <p:spPr>
          <a:xfrm>
            <a:off x="6370275" y="1459837"/>
            <a:ext cx="1075700" cy="257948"/>
          </a:xfrm>
          <a:prstGeom prst="rect">
            <a:avLst/>
          </a:prstGeom>
          <a:noFill/>
          <a:ln>
            <a:noFill/>
          </a:ln>
        </p:spPr>
      </p:pic>
      <p:cxnSp>
        <p:nvCxnSpPr>
          <p:cNvPr id="249" name="Google Shape;249;p42"/>
          <p:cNvCxnSpPr>
            <a:stCxn id="234" idx="2"/>
            <a:endCxn id="245" idx="0"/>
          </p:cNvCxnSpPr>
          <p:nvPr/>
        </p:nvCxnSpPr>
        <p:spPr>
          <a:xfrm rot="5400000">
            <a:off x="3173975" y="169975"/>
            <a:ext cx="1195200" cy="5155800"/>
          </a:xfrm>
          <a:prstGeom prst="bentConnector3">
            <a:avLst>
              <a:gd fmla="val 30401" name="adj1"/>
            </a:avLst>
          </a:prstGeom>
          <a:noFill/>
          <a:ln cap="flat" cmpd="sng" w="19050">
            <a:solidFill>
              <a:schemeClr val="dk2"/>
            </a:solidFill>
            <a:prstDash val="solid"/>
            <a:round/>
            <a:headEnd len="med" w="med" type="none"/>
            <a:tailEnd len="med" w="med" type="stealth"/>
          </a:ln>
        </p:spPr>
      </p:cxnSp>
      <p:grpSp>
        <p:nvGrpSpPr>
          <p:cNvPr id="250" name="Google Shape;250;p42"/>
          <p:cNvGrpSpPr/>
          <p:nvPr/>
        </p:nvGrpSpPr>
        <p:grpSpPr>
          <a:xfrm>
            <a:off x="2786375" y="3435244"/>
            <a:ext cx="1989525" cy="749775"/>
            <a:chOff x="2786375" y="3079150"/>
            <a:chExt cx="1989525" cy="749775"/>
          </a:xfrm>
        </p:grpSpPr>
        <p:pic>
          <p:nvPicPr>
            <p:cNvPr id="251" name="Google Shape;251;p42"/>
            <p:cNvPicPr preferRelativeResize="0"/>
            <p:nvPr/>
          </p:nvPicPr>
          <p:blipFill>
            <a:blip r:embed="rId8">
              <a:alphaModFix/>
            </a:blip>
            <a:stretch>
              <a:fillRect/>
            </a:stretch>
          </p:blipFill>
          <p:spPr>
            <a:xfrm>
              <a:off x="2786375" y="3079150"/>
              <a:ext cx="1121444" cy="448474"/>
            </a:xfrm>
            <a:prstGeom prst="rect">
              <a:avLst/>
            </a:prstGeom>
            <a:noFill/>
            <a:ln>
              <a:noFill/>
            </a:ln>
          </p:spPr>
        </p:pic>
        <p:pic>
          <p:nvPicPr>
            <p:cNvPr id="252" name="Google Shape;252;p42"/>
            <p:cNvPicPr preferRelativeResize="0"/>
            <p:nvPr/>
          </p:nvPicPr>
          <p:blipFill>
            <a:blip r:embed="rId9">
              <a:alphaModFix/>
            </a:blip>
            <a:stretch>
              <a:fillRect/>
            </a:stretch>
          </p:blipFill>
          <p:spPr>
            <a:xfrm>
              <a:off x="3856875" y="3105475"/>
              <a:ext cx="919025" cy="328912"/>
            </a:xfrm>
            <a:prstGeom prst="rect">
              <a:avLst/>
            </a:prstGeom>
            <a:noFill/>
            <a:ln>
              <a:noFill/>
            </a:ln>
          </p:spPr>
        </p:pic>
        <p:pic>
          <p:nvPicPr>
            <p:cNvPr id="253" name="Google Shape;253;p42"/>
            <p:cNvPicPr preferRelativeResize="0"/>
            <p:nvPr/>
          </p:nvPicPr>
          <p:blipFill>
            <a:blip r:embed="rId10">
              <a:alphaModFix/>
            </a:blip>
            <a:stretch>
              <a:fillRect/>
            </a:stretch>
          </p:blipFill>
          <p:spPr>
            <a:xfrm>
              <a:off x="3106800" y="3500025"/>
              <a:ext cx="1384795" cy="328900"/>
            </a:xfrm>
            <a:prstGeom prst="rect">
              <a:avLst/>
            </a:prstGeom>
            <a:noFill/>
            <a:ln>
              <a:noFill/>
            </a:ln>
          </p:spPr>
        </p:pic>
      </p:grpSp>
      <p:cxnSp>
        <p:nvCxnSpPr>
          <p:cNvPr id="254" name="Google Shape;254;p42"/>
          <p:cNvCxnSpPr/>
          <p:nvPr/>
        </p:nvCxnSpPr>
        <p:spPr>
          <a:xfrm>
            <a:off x="1881874" y="3840828"/>
            <a:ext cx="802200" cy="0"/>
          </a:xfrm>
          <a:prstGeom prst="straightConnector1">
            <a:avLst/>
          </a:prstGeom>
          <a:noFill/>
          <a:ln cap="flat" cmpd="sng" w="19050">
            <a:solidFill>
              <a:schemeClr val="dk2"/>
            </a:solidFill>
            <a:prstDash val="solid"/>
            <a:round/>
            <a:headEnd len="med" w="med" type="none"/>
            <a:tailEnd len="med" w="med" type="stealth"/>
          </a:ln>
        </p:spPr>
      </p:cxnSp>
      <p:sp>
        <p:nvSpPr>
          <p:cNvPr id="255" name="Google Shape;255;p42"/>
          <p:cNvSpPr txBox="1"/>
          <p:nvPr/>
        </p:nvSpPr>
        <p:spPr>
          <a:xfrm>
            <a:off x="245473" y="4183775"/>
            <a:ext cx="2246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rPr>
              <a:t>The TRO contains the exact code, data (or information about data), results, provenance, and signed by the TRACE system used.</a:t>
            </a:r>
            <a:endParaRPr sz="1000"/>
          </a:p>
        </p:txBody>
      </p:sp>
      <p:cxnSp>
        <p:nvCxnSpPr>
          <p:cNvPr id="256" name="Google Shape;256;p42"/>
          <p:cNvCxnSpPr/>
          <p:nvPr/>
        </p:nvCxnSpPr>
        <p:spPr>
          <a:xfrm>
            <a:off x="5005124" y="3810141"/>
            <a:ext cx="806700" cy="0"/>
          </a:xfrm>
          <a:prstGeom prst="straightConnector1">
            <a:avLst/>
          </a:prstGeom>
          <a:noFill/>
          <a:ln cap="flat" cmpd="sng" w="19050">
            <a:solidFill>
              <a:schemeClr val="dk2"/>
            </a:solidFill>
            <a:prstDash val="solid"/>
            <a:round/>
            <a:headEnd len="med" w="med" type="none"/>
            <a:tailEnd len="med" w="med" type="stealth"/>
          </a:ln>
        </p:spPr>
      </p:cxnSp>
      <p:sp>
        <p:nvSpPr>
          <p:cNvPr id="257" name="Google Shape;257;p42"/>
          <p:cNvSpPr txBox="1"/>
          <p:nvPr/>
        </p:nvSpPr>
        <p:spPr>
          <a:xfrm>
            <a:off x="5432575" y="4183775"/>
            <a:ext cx="2646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The TRO can be assessed for transparency and reproducibility without requiring re-execution by journal reviewers or other researchers. </a:t>
            </a:r>
            <a:endParaRPr sz="1000"/>
          </a:p>
        </p:txBody>
      </p:sp>
      <p:pic>
        <p:nvPicPr>
          <p:cNvPr id="258" name="Google Shape;258;p42"/>
          <p:cNvPicPr preferRelativeResize="0"/>
          <p:nvPr/>
        </p:nvPicPr>
        <p:blipFill>
          <a:blip r:embed="rId5">
            <a:alphaModFix/>
          </a:blip>
          <a:stretch>
            <a:fillRect/>
          </a:stretch>
        </p:blipFill>
        <p:spPr>
          <a:xfrm>
            <a:off x="6025731" y="1075407"/>
            <a:ext cx="400200" cy="400200"/>
          </a:xfrm>
          <a:prstGeom prst="rect">
            <a:avLst/>
          </a:prstGeom>
          <a:noFill/>
          <a:ln>
            <a:noFill/>
          </a:ln>
        </p:spPr>
      </p:pic>
      <p:pic>
        <p:nvPicPr>
          <p:cNvPr id="259" name="Google Shape;259;p42"/>
          <p:cNvPicPr preferRelativeResize="0"/>
          <p:nvPr/>
        </p:nvPicPr>
        <p:blipFill rotWithShape="1">
          <a:blip r:embed="rId11">
            <a:alphaModFix/>
          </a:blip>
          <a:srcRect b="0" l="0" r="0" t="0"/>
          <a:stretch/>
        </p:blipFill>
        <p:spPr>
          <a:xfrm>
            <a:off x="6738599" y="3287425"/>
            <a:ext cx="717318" cy="872975"/>
          </a:xfrm>
          <a:prstGeom prst="rect">
            <a:avLst/>
          </a:prstGeom>
          <a:noFill/>
          <a:ln>
            <a:noFill/>
          </a:ln>
        </p:spPr>
      </p:pic>
      <p:pic>
        <p:nvPicPr>
          <p:cNvPr id="260" name="Google Shape;260;p42"/>
          <p:cNvPicPr preferRelativeResize="0"/>
          <p:nvPr/>
        </p:nvPicPr>
        <p:blipFill rotWithShape="1">
          <a:blip r:embed="rId12">
            <a:alphaModFix/>
          </a:blip>
          <a:srcRect b="0" l="0" r="0" t="0"/>
          <a:stretch/>
        </p:blipFill>
        <p:spPr>
          <a:xfrm>
            <a:off x="604074" y="1152302"/>
            <a:ext cx="625850" cy="872983"/>
          </a:xfrm>
          <a:prstGeom prst="rect">
            <a:avLst/>
          </a:prstGeom>
          <a:noFill/>
          <a:ln>
            <a:noFill/>
          </a:ln>
        </p:spPr>
      </p:pic>
      <p:pic>
        <p:nvPicPr>
          <p:cNvPr id="261" name="Google Shape;261;p42"/>
          <p:cNvPicPr preferRelativeResize="0"/>
          <p:nvPr/>
        </p:nvPicPr>
        <p:blipFill rotWithShape="1">
          <a:blip r:embed="rId13">
            <a:alphaModFix/>
          </a:blip>
          <a:srcRect b="0" l="0" r="0" t="0"/>
          <a:stretch/>
        </p:blipFill>
        <p:spPr>
          <a:xfrm>
            <a:off x="5766311" y="3307813"/>
            <a:ext cx="919025" cy="9321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execution</a:t>
            </a:r>
            <a:endParaRPr/>
          </a:p>
        </p:txBody>
      </p:sp>
      <p:sp>
        <p:nvSpPr>
          <p:cNvPr id="267" name="Google Shape;267;p4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QR code to get to the repository</a:t>
            </a:r>
            <a:endParaRPr/>
          </a:p>
        </p:txBody>
      </p:sp>
      <p:sp>
        <p:nvSpPr>
          <p:cNvPr id="268" name="Google Shape;268;p4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Submit (code+data) to TRS (POC)</a:t>
            </a:r>
            <a:endParaRPr/>
          </a:p>
          <a:p>
            <a:pPr indent="0" lvl="0" marL="457200" rtl="0" algn="l">
              <a:spcBef>
                <a:spcPts val="1200"/>
              </a:spcBef>
              <a:spcAft>
                <a:spcPts val="1200"/>
              </a:spcAft>
              <a:buNone/>
            </a:pPr>
            <a:r>
              <a:t/>
            </a:r>
            <a:endParaRPr/>
          </a:p>
        </p:txBody>
      </p:sp>
      <p:pic>
        <p:nvPicPr>
          <p:cNvPr id="269" name="Google Shape;269;p43"/>
          <p:cNvPicPr preferRelativeResize="0"/>
          <p:nvPr/>
        </p:nvPicPr>
        <p:blipFill>
          <a:blip r:embed="rId3">
            <a:alphaModFix/>
          </a:blip>
          <a:stretch>
            <a:fillRect/>
          </a:stretch>
        </p:blipFill>
        <p:spPr>
          <a:xfrm>
            <a:off x="4095811" y="1072725"/>
            <a:ext cx="4852188" cy="3991026"/>
          </a:xfrm>
          <a:prstGeom prst="rect">
            <a:avLst/>
          </a:prstGeom>
          <a:noFill/>
          <a:ln>
            <a:noFill/>
          </a:ln>
        </p:spPr>
      </p:pic>
      <p:pic>
        <p:nvPicPr>
          <p:cNvPr id="270" name="Google Shape;270;p43"/>
          <p:cNvPicPr preferRelativeResize="0"/>
          <p:nvPr/>
        </p:nvPicPr>
        <p:blipFill>
          <a:blip r:embed="rId4">
            <a:alphaModFix/>
          </a:blip>
          <a:stretch>
            <a:fillRect/>
          </a:stretch>
        </p:blipFill>
        <p:spPr>
          <a:xfrm>
            <a:off x="75888" y="3039713"/>
            <a:ext cx="2066925" cy="20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320"/>
              <a:t>TRA</a:t>
            </a:r>
            <a:r>
              <a:rPr lang="en" sz="2320"/>
              <a:t>nsparency </a:t>
            </a:r>
            <a:r>
              <a:rPr b="1" lang="en" sz="2320"/>
              <a:t>CE</a:t>
            </a:r>
            <a:r>
              <a:rPr lang="en" sz="2320"/>
              <a:t>rtified (</a:t>
            </a:r>
            <a:r>
              <a:rPr b="1" lang="en" sz="2320"/>
              <a:t>TRACE</a:t>
            </a:r>
            <a:r>
              <a:rPr lang="en" sz="2320"/>
              <a:t>): </a:t>
            </a:r>
            <a:endParaRPr sz="2320"/>
          </a:p>
          <a:p>
            <a:pPr indent="0" lvl="0" marL="0" rtl="0" algn="l">
              <a:spcBef>
                <a:spcPts val="0"/>
              </a:spcBef>
              <a:spcAft>
                <a:spcPts val="0"/>
              </a:spcAft>
              <a:buSzPts val="990"/>
              <a:buNone/>
            </a:pPr>
            <a:r>
              <a:rPr lang="en" sz="2320"/>
              <a:t>Trusting Computational Research Without Repeating It</a:t>
            </a:r>
            <a:endParaRPr sz="2320"/>
          </a:p>
          <a:p>
            <a:pPr indent="0" lvl="0" marL="0" rtl="0" algn="l">
              <a:spcBef>
                <a:spcPts val="0"/>
              </a:spcBef>
              <a:spcAft>
                <a:spcPts val="0"/>
              </a:spcAft>
              <a:buSzPts val="990"/>
              <a:buNone/>
            </a:pPr>
            <a:r>
              <a:t/>
            </a:r>
            <a:endParaRPr sz="2320"/>
          </a:p>
        </p:txBody>
      </p:sp>
      <p:sp>
        <p:nvSpPr>
          <p:cNvPr id="107" name="Google Shape;10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Team: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Illinois (</a:t>
            </a:r>
            <a:r>
              <a:rPr lang="en">
                <a:solidFill>
                  <a:schemeClr val="dk1"/>
                </a:solidFill>
              </a:rPr>
              <a:t>Bertram Ludäscher, Kacper Kowalik, Timothy McPhillips, Craig Willis)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Cornell/LDI (Lars Vilhuber)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UNC/Odum Institute (Thu-Mai Christian)</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108" name="Google Shape;108;p26"/>
          <p:cNvPicPr preferRelativeResize="0"/>
          <p:nvPr/>
        </p:nvPicPr>
        <p:blipFill>
          <a:blip r:embed="rId3">
            <a:alphaModFix/>
          </a:blip>
          <a:stretch>
            <a:fillRect/>
          </a:stretch>
        </p:blipFill>
        <p:spPr>
          <a:xfrm>
            <a:off x="4642899" y="4101175"/>
            <a:ext cx="1805739" cy="457450"/>
          </a:xfrm>
          <a:prstGeom prst="rect">
            <a:avLst/>
          </a:prstGeom>
          <a:noFill/>
          <a:ln>
            <a:noFill/>
          </a:ln>
        </p:spPr>
      </p:pic>
      <p:pic>
        <p:nvPicPr>
          <p:cNvPr id="109" name="Google Shape;109;p26"/>
          <p:cNvPicPr preferRelativeResize="0"/>
          <p:nvPr/>
        </p:nvPicPr>
        <p:blipFill>
          <a:blip r:embed="rId4">
            <a:alphaModFix/>
          </a:blip>
          <a:stretch>
            <a:fillRect/>
          </a:stretch>
        </p:blipFill>
        <p:spPr>
          <a:xfrm>
            <a:off x="6836675" y="4078625"/>
            <a:ext cx="1824500" cy="502550"/>
          </a:xfrm>
          <a:prstGeom prst="rect">
            <a:avLst/>
          </a:prstGeom>
          <a:noFill/>
          <a:ln>
            <a:noFill/>
          </a:ln>
        </p:spPr>
      </p:pic>
      <p:sp>
        <p:nvSpPr>
          <p:cNvPr id="110" name="Google Shape;110;p26"/>
          <p:cNvSpPr txBox="1"/>
          <p:nvPr/>
        </p:nvSpPr>
        <p:spPr>
          <a:xfrm>
            <a:off x="311700" y="4721275"/>
            <a:ext cx="8477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rgbClr val="777777"/>
                </a:solidFill>
                <a:highlight>
                  <a:schemeClr val="lt1"/>
                </a:highlight>
              </a:rPr>
              <a:t>This material is based upon work supported by the National Science Foundation under Grants No. OAC-2209628, OAC-2209629, OAC-2209630. </a:t>
            </a:r>
            <a:endParaRPr>
              <a:highlight>
                <a:schemeClr val="lt1"/>
              </a:highlight>
            </a:endParaRPr>
          </a:p>
        </p:txBody>
      </p:sp>
      <p:pic>
        <p:nvPicPr>
          <p:cNvPr id="111" name="Google Shape;111;p26"/>
          <p:cNvPicPr preferRelativeResize="0"/>
          <p:nvPr/>
        </p:nvPicPr>
        <p:blipFill>
          <a:blip r:embed="rId5">
            <a:alphaModFix/>
          </a:blip>
          <a:stretch>
            <a:fillRect/>
          </a:stretch>
        </p:blipFill>
        <p:spPr>
          <a:xfrm>
            <a:off x="343200" y="3983075"/>
            <a:ext cx="2102151" cy="693650"/>
          </a:xfrm>
          <a:prstGeom prst="rect">
            <a:avLst/>
          </a:prstGeom>
          <a:noFill/>
          <a:ln>
            <a:noFill/>
          </a:ln>
        </p:spPr>
      </p:pic>
      <p:pic>
        <p:nvPicPr>
          <p:cNvPr id="112" name="Google Shape;112;p26"/>
          <p:cNvPicPr preferRelativeResize="0"/>
          <p:nvPr/>
        </p:nvPicPr>
        <p:blipFill rotWithShape="1">
          <a:blip r:embed="rId6">
            <a:alphaModFix/>
          </a:blip>
          <a:srcRect b="0" l="30427" r="8656" t="0"/>
          <a:stretch/>
        </p:blipFill>
        <p:spPr>
          <a:xfrm>
            <a:off x="3162421" y="4101175"/>
            <a:ext cx="1016250" cy="457450"/>
          </a:xfrm>
          <a:prstGeom prst="rect">
            <a:avLst/>
          </a:prstGeom>
          <a:noFill/>
          <a:ln>
            <a:noFill/>
          </a:ln>
        </p:spPr>
      </p:pic>
      <p:pic>
        <p:nvPicPr>
          <p:cNvPr id="113" name="Google Shape;113;p26"/>
          <p:cNvPicPr preferRelativeResize="0"/>
          <p:nvPr/>
        </p:nvPicPr>
        <p:blipFill rotWithShape="1">
          <a:blip r:embed="rId5">
            <a:alphaModFix/>
          </a:blip>
          <a:srcRect b="0" l="0" r="74044" t="0"/>
          <a:stretch/>
        </p:blipFill>
        <p:spPr>
          <a:xfrm>
            <a:off x="2635850" y="3983075"/>
            <a:ext cx="545624" cy="69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execution</a:t>
            </a:r>
            <a:endParaRPr/>
          </a:p>
        </p:txBody>
      </p:sp>
      <p:sp>
        <p:nvSpPr>
          <p:cNvPr id="276" name="Google Shape;276;p4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77" name="Google Shape;277;p4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Submit (code+data) to TRS (POC)</a:t>
            </a:r>
            <a:endParaRPr/>
          </a:p>
          <a:p>
            <a:pPr indent="-304800" lvl="1" marL="914400" rtl="0" algn="l">
              <a:spcBef>
                <a:spcPts val="0"/>
              </a:spcBef>
              <a:spcAft>
                <a:spcPts val="0"/>
              </a:spcAft>
              <a:buSzPts val="1200"/>
              <a:buChar char="○"/>
            </a:pPr>
            <a:r>
              <a:rPr lang="en"/>
              <a:t>Github Workflow as trigger</a:t>
            </a:r>
            <a:endParaRPr/>
          </a:p>
        </p:txBody>
      </p:sp>
      <p:pic>
        <p:nvPicPr>
          <p:cNvPr id="278" name="Google Shape;278;p44"/>
          <p:cNvPicPr preferRelativeResize="0"/>
          <p:nvPr/>
        </p:nvPicPr>
        <p:blipFill>
          <a:blip r:embed="rId3">
            <a:alphaModFix/>
          </a:blip>
          <a:stretch>
            <a:fillRect/>
          </a:stretch>
        </p:blipFill>
        <p:spPr>
          <a:xfrm>
            <a:off x="0" y="3918675"/>
            <a:ext cx="1171675" cy="1171675"/>
          </a:xfrm>
          <a:prstGeom prst="rect">
            <a:avLst/>
          </a:prstGeom>
          <a:noFill/>
          <a:ln>
            <a:noFill/>
          </a:ln>
        </p:spPr>
      </p:pic>
      <p:pic>
        <p:nvPicPr>
          <p:cNvPr id="279" name="Google Shape;279;p44"/>
          <p:cNvPicPr preferRelativeResize="0"/>
          <p:nvPr/>
        </p:nvPicPr>
        <p:blipFill>
          <a:blip r:embed="rId4">
            <a:alphaModFix/>
          </a:blip>
          <a:stretch>
            <a:fillRect/>
          </a:stretch>
        </p:blipFill>
        <p:spPr>
          <a:xfrm>
            <a:off x="1396852" y="2019100"/>
            <a:ext cx="7115726" cy="2479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execution</a:t>
            </a:r>
            <a:endParaRPr/>
          </a:p>
        </p:txBody>
      </p:sp>
      <p:sp>
        <p:nvSpPr>
          <p:cNvPr id="285" name="Google Shape;285;p4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86" name="Google Shape;286;p4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Submit (code+data) to TRS (POC)</a:t>
            </a:r>
            <a:endParaRPr/>
          </a:p>
          <a:p>
            <a:pPr indent="-317500" lvl="0" marL="457200" rtl="0" algn="l">
              <a:spcBef>
                <a:spcPts val="0"/>
              </a:spcBef>
              <a:spcAft>
                <a:spcPts val="0"/>
              </a:spcAft>
              <a:buSzPts val="1400"/>
              <a:buChar char="●"/>
            </a:pPr>
            <a:r>
              <a:rPr lang="en"/>
              <a:t>TRS (POC) builds environment</a:t>
            </a:r>
            <a:endParaRPr/>
          </a:p>
          <a:p>
            <a:pPr indent="-317500" lvl="0" marL="457200" rtl="0" algn="l">
              <a:spcBef>
                <a:spcPts val="0"/>
              </a:spcBef>
              <a:spcAft>
                <a:spcPts val="0"/>
              </a:spcAft>
              <a:buSzPts val="1400"/>
              <a:buChar char="●"/>
            </a:pPr>
            <a:r>
              <a:rPr lang="en"/>
              <a:t>TRS (POC) executes (code+data)</a:t>
            </a:r>
            <a:endParaRPr/>
          </a:p>
          <a:p>
            <a:pPr indent="0" lvl="0" marL="457200" rtl="0" algn="l">
              <a:spcBef>
                <a:spcPts val="1200"/>
              </a:spcBef>
              <a:spcAft>
                <a:spcPts val="1200"/>
              </a:spcAft>
              <a:buNone/>
            </a:pPr>
            <a:r>
              <a:t/>
            </a:r>
            <a:endParaRPr/>
          </a:p>
        </p:txBody>
      </p:sp>
      <p:pic>
        <p:nvPicPr>
          <p:cNvPr id="287" name="Google Shape;287;p45"/>
          <p:cNvPicPr preferRelativeResize="0"/>
          <p:nvPr/>
        </p:nvPicPr>
        <p:blipFill>
          <a:blip r:embed="rId3">
            <a:alphaModFix/>
          </a:blip>
          <a:stretch>
            <a:fillRect/>
          </a:stretch>
        </p:blipFill>
        <p:spPr>
          <a:xfrm>
            <a:off x="0" y="3918675"/>
            <a:ext cx="1171675" cy="1171675"/>
          </a:xfrm>
          <a:prstGeom prst="rect">
            <a:avLst/>
          </a:prstGeom>
          <a:noFill/>
          <a:ln>
            <a:noFill/>
          </a:ln>
        </p:spPr>
      </p:pic>
      <p:pic>
        <p:nvPicPr>
          <p:cNvPr id="288" name="Google Shape;288;p45"/>
          <p:cNvPicPr preferRelativeResize="0"/>
          <p:nvPr/>
        </p:nvPicPr>
        <p:blipFill>
          <a:blip r:embed="rId4">
            <a:alphaModFix/>
          </a:blip>
          <a:stretch>
            <a:fillRect/>
          </a:stretch>
        </p:blipFill>
        <p:spPr>
          <a:xfrm>
            <a:off x="4832400" y="1210688"/>
            <a:ext cx="3314700" cy="1552575"/>
          </a:xfrm>
          <a:prstGeom prst="rect">
            <a:avLst/>
          </a:prstGeom>
          <a:noFill/>
          <a:ln>
            <a:noFill/>
          </a:ln>
        </p:spPr>
      </p:pic>
      <p:pic>
        <p:nvPicPr>
          <p:cNvPr id="289" name="Google Shape;289;p45"/>
          <p:cNvPicPr preferRelativeResize="0"/>
          <p:nvPr/>
        </p:nvPicPr>
        <p:blipFill>
          <a:blip r:embed="rId5">
            <a:alphaModFix/>
          </a:blip>
          <a:stretch>
            <a:fillRect/>
          </a:stretch>
        </p:blipFill>
        <p:spPr>
          <a:xfrm>
            <a:off x="4832400" y="2713950"/>
            <a:ext cx="2310650" cy="2082651"/>
          </a:xfrm>
          <a:prstGeom prst="rect">
            <a:avLst/>
          </a:prstGeom>
          <a:noFill/>
          <a:ln>
            <a:noFill/>
          </a:ln>
        </p:spPr>
      </p:pic>
      <p:pic>
        <p:nvPicPr>
          <p:cNvPr id="290" name="Google Shape;290;p45"/>
          <p:cNvPicPr preferRelativeResize="0"/>
          <p:nvPr/>
        </p:nvPicPr>
        <p:blipFill>
          <a:blip r:embed="rId5">
            <a:alphaModFix/>
          </a:blip>
          <a:stretch>
            <a:fillRect/>
          </a:stretch>
        </p:blipFill>
        <p:spPr>
          <a:xfrm rot="5400000">
            <a:off x="6998350" y="3740400"/>
            <a:ext cx="2310650" cy="2082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execution</a:t>
            </a:r>
            <a:endParaRPr/>
          </a:p>
        </p:txBody>
      </p:sp>
      <p:sp>
        <p:nvSpPr>
          <p:cNvPr id="296" name="Google Shape;296;p4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97" name="Google Shape;297;p4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Submit (code+data) to TRS (POC)</a:t>
            </a:r>
            <a:endParaRPr/>
          </a:p>
          <a:p>
            <a:pPr indent="-317500" lvl="0" marL="457200" rtl="0" algn="l">
              <a:spcBef>
                <a:spcPts val="0"/>
              </a:spcBef>
              <a:spcAft>
                <a:spcPts val="0"/>
              </a:spcAft>
              <a:buSzPts val="1400"/>
              <a:buChar char="●"/>
            </a:pPr>
            <a:r>
              <a:rPr lang="en"/>
              <a:t>TRS (POC) builds environment</a:t>
            </a:r>
            <a:endParaRPr/>
          </a:p>
          <a:p>
            <a:pPr indent="-317500" lvl="0" marL="457200" rtl="0" algn="l">
              <a:spcBef>
                <a:spcPts val="0"/>
              </a:spcBef>
              <a:spcAft>
                <a:spcPts val="0"/>
              </a:spcAft>
              <a:buSzPts val="1400"/>
              <a:buChar char="●"/>
            </a:pPr>
            <a:r>
              <a:rPr lang="en"/>
              <a:t>TRS (POC) executes (code+data)</a:t>
            </a:r>
            <a:endParaRPr/>
          </a:p>
          <a:p>
            <a:pPr indent="-317500" lvl="0" marL="457200" rtl="0" algn="l">
              <a:spcBef>
                <a:spcPts val="0"/>
              </a:spcBef>
              <a:spcAft>
                <a:spcPts val="0"/>
              </a:spcAft>
              <a:buSzPts val="1400"/>
              <a:buChar char="●"/>
            </a:pPr>
            <a:r>
              <a:rPr lang="en"/>
              <a:t>TRS (POC) identifies contents of (research-provided) area of environment</a:t>
            </a:r>
            <a:endParaRPr/>
          </a:p>
          <a:p>
            <a:pPr indent="-304800" lvl="1" marL="914400" rtl="0" algn="l">
              <a:spcBef>
                <a:spcPts val="0"/>
              </a:spcBef>
              <a:spcAft>
                <a:spcPts val="0"/>
              </a:spcAft>
              <a:buSzPts val="1200"/>
              <a:buChar char="○"/>
            </a:pPr>
            <a:r>
              <a:rPr lang="en"/>
              <a:t>“Manifest” </a:t>
            </a:r>
            <a:endParaRPr/>
          </a:p>
          <a:p>
            <a:pPr indent="0" lvl="0" marL="457200" rtl="0" algn="l">
              <a:spcBef>
                <a:spcPts val="1200"/>
              </a:spcBef>
              <a:spcAft>
                <a:spcPts val="1200"/>
              </a:spcAft>
              <a:buNone/>
            </a:pPr>
            <a:r>
              <a:t/>
            </a:r>
            <a:endParaRPr/>
          </a:p>
        </p:txBody>
      </p:sp>
      <p:pic>
        <p:nvPicPr>
          <p:cNvPr id="298" name="Google Shape;298;p46"/>
          <p:cNvPicPr preferRelativeResize="0"/>
          <p:nvPr/>
        </p:nvPicPr>
        <p:blipFill>
          <a:blip r:embed="rId3">
            <a:alphaModFix/>
          </a:blip>
          <a:stretch>
            <a:fillRect/>
          </a:stretch>
        </p:blipFill>
        <p:spPr>
          <a:xfrm>
            <a:off x="0" y="3918675"/>
            <a:ext cx="1171675" cy="1171675"/>
          </a:xfrm>
          <a:prstGeom prst="rect">
            <a:avLst/>
          </a:prstGeom>
          <a:noFill/>
          <a:ln>
            <a:noFill/>
          </a:ln>
        </p:spPr>
      </p:pic>
      <p:pic>
        <p:nvPicPr>
          <p:cNvPr id="299" name="Google Shape;299;p46"/>
          <p:cNvPicPr preferRelativeResize="0"/>
          <p:nvPr/>
        </p:nvPicPr>
        <p:blipFill>
          <a:blip r:embed="rId4">
            <a:alphaModFix/>
          </a:blip>
          <a:stretch>
            <a:fillRect/>
          </a:stretch>
        </p:blipFill>
        <p:spPr>
          <a:xfrm>
            <a:off x="4256975" y="1152475"/>
            <a:ext cx="4887025" cy="3645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execution</a:t>
            </a:r>
            <a:endParaRPr/>
          </a:p>
        </p:txBody>
      </p:sp>
      <p:sp>
        <p:nvSpPr>
          <p:cNvPr id="305" name="Google Shape;305;p4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06" name="Google Shape;306;p4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Submit (code+data) to TRS (POC)</a:t>
            </a:r>
            <a:endParaRPr/>
          </a:p>
          <a:p>
            <a:pPr indent="-317500" lvl="0" marL="457200" rtl="0" algn="l">
              <a:spcBef>
                <a:spcPts val="0"/>
              </a:spcBef>
              <a:spcAft>
                <a:spcPts val="0"/>
              </a:spcAft>
              <a:buSzPts val="1400"/>
              <a:buChar char="●"/>
            </a:pPr>
            <a:r>
              <a:rPr lang="en"/>
              <a:t>TRS (POC) builds environment</a:t>
            </a:r>
            <a:endParaRPr/>
          </a:p>
          <a:p>
            <a:pPr indent="-317500" lvl="0" marL="457200" rtl="0" algn="l">
              <a:spcBef>
                <a:spcPts val="0"/>
              </a:spcBef>
              <a:spcAft>
                <a:spcPts val="0"/>
              </a:spcAft>
              <a:buSzPts val="1400"/>
              <a:buChar char="●"/>
            </a:pPr>
            <a:r>
              <a:rPr lang="en"/>
              <a:t>TRS (POC) executes (code+data)</a:t>
            </a:r>
            <a:endParaRPr/>
          </a:p>
          <a:p>
            <a:pPr indent="-317500" lvl="0" marL="457200" rtl="0" algn="l">
              <a:spcBef>
                <a:spcPts val="0"/>
              </a:spcBef>
              <a:spcAft>
                <a:spcPts val="0"/>
              </a:spcAft>
              <a:buSzPts val="1400"/>
              <a:buChar char="●"/>
            </a:pPr>
            <a:r>
              <a:rPr lang="en"/>
              <a:t>TRS (POC) identifies contents of (research-provided) area of environment</a:t>
            </a:r>
            <a:endParaRPr/>
          </a:p>
          <a:p>
            <a:pPr indent="-304800" lvl="1" marL="914400" rtl="0" algn="l">
              <a:spcBef>
                <a:spcPts val="0"/>
              </a:spcBef>
              <a:spcAft>
                <a:spcPts val="0"/>
              </a:spcAft>
              <a:buSzPts val="1200"/>
              <a:buChar char="○"/>
            </a:pPr>
            <a:r>
              <a:rPr lang="en"/>
              <a:t>“Manifest” </a:t>
            </a:r>
            <a:endParaRPr/>
          </a:p>
          <a:p>
            <a:pPr indent="-317500" lvl="0" marL="457200" rtl="0" algn="l">
              <a:spcBef>
                <a:spcPts val="0"/>
              </a:spcBef>
              <a:spcAft>
                <a:spcPts val="0"/>
              </a:spcAft>
              <a:buSzPts val="1400"/>
              <a:buChar char="●"/>
            </a:pPr>
            <a:r>
              <a:rPr lang="en"/>
              <a:t>TRS (POC) creates a structured list of environment, system, and contents descriptions</a:t>
            </a:r>
            <a:endParaRPr/>
          </a:p>
          <a:p>
            <a:pPr indent="-304800" lvl="1" marL="914400" rtl="0" algn="l">
              <a:spcBef>
                <a:spcPts val="0"/>
              </a:spcBef>
              <a:spcAft>
                <a:spcPts val="0"/>
              </a:spcAft>
              <a:buSzPts val="1200"/>
              <a:buChar char="○"/>
            </a:pPr>
            <a:r>
              <a:rPr lang="en"/>
              <a:t>proto-TRO</a:t>
            </a:r>
            <a:endParaRPr/>
          </a:p>
          <a:p>
            <a:pPr indent="0" lvl="0" marL="457200" rtl="0" algn="l">
              <a:spcBef>
                <a:spcPts val="1200"/>
              </a:spcBef>
              <a:spcAft>
                <a:spcPts val="1200"/>
              </a:spcAft>
              <a:buNone/>
            </a:pPr>
            <a:r>
              <a:t/>
            </a:r>
            <a:endParaRPr/>
          </a:p>
        </p:txBody>
      </p:sp>
      <p:pic>
        <p:nvPicPr>
          <p:cNvPr id="307" name="Google Shape;307;p47"/>
          <p:cNvPicPr preferRelativeResize="0"/>
          <p:nvPr/>
        </p:nvPicPr>
        <p:blipFill>
          <a:blip r:embed="rId3">
            <a:alphaModFix/>
          </a:blip>
          <a:stretch>
            <a:fillRect/>
          </a:stretch>
        </p:blipFill>
        <p:spPr>
          <a:xfrm>
            <a:off x="0" y="3918675"/>
            <a:ext cx="1171675" cy="1171675"/>
          </a:xfrm>
          <a:prstGeom prst="rect">
            <a:avLst/>
          </a:prstGeom>
          <a:noFill/>
          <a:ln>
            <a:noFill/>
          </a:ln>
        </p:spPr>
      </p:pic>
      <p:pic>
        <p:nvPicPr>
          <p:cNvPr id="308" name="Google Shape;308;p47"/>
          <p:cNvPicPr preferRelativeResize="0"/>
          <p:nvPr/>
        </p:nvPicPr>
        <p:blipFill>
          <a:blip r:embed="rId4">
            <a:alphaModFix/>
          </a:blip>
          <a:stretch>
            <a:fillRect/>
          </a:stretch>
        </p:blipFill>
        <p:spPr>
          <a:xfrm>
            <a:off x="4119503" y="1152475"/>
            <a:ext cx="4981550" cy="3253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execution</a:t>
            </a:r>
            <a:endParaRPr/>
          </a:p>
        </p:txBody>
      </p:sp>
      <p:sp>
        <p:nvSpPr>
          <p:cNvPr id="314" name="Google Shape;314;p4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15" name="Google Shape;315;p4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Submit (code+data) to TRS (POC)</a:t>
            </a:r>
            <a:endParaRPr/>
          </a:p>
          <a:p>
            <a:pPr indent="-317500" lvl="0" marL="457200" rtl="0" algn="l">
              <a:spcBef>
                <a:spcPts val="0"/>
              </a:spcBef>
              <a:spcAft>
                <a:spcPts val="0"/>
              </a:spcAft>
              <a:buSzPts val="1400"/>
              <a:buChar char="●"/>
            </a:pPr>
            <a:r>
              <a:rPr lang="en"/>
              <a:t>TRS (POC) builds environment</a:t>
            </a:r>
            <a:endParaRPr/>
          </a:p>
          <a:p>
            <a:pPr indent="-317500" lvl="0" marL="457200" rtl="0" algn="l">
              <a:spcBef>
                <a:spcPts val="0"/>
              </a:spcBef>
              <a:spcAft>
                <a:spcPts val="0"/>
              </a:spcAft>
              <a:buSzPts val="1400"/>
              <a:buChar char="●"/>
            </a:pPr>
            <a:r>
              <a:rPr lang="en"/>
              <a:t>TRS (POC) executes (code+data)</a:t>
            </a:r>
            <a:endParaRPr/>
          </a:p>
          <a:p>
            <a:pPr indent="-317500" lvl="0" marL="457200" rtl="0" algn="l">
              <a:spcBef>
                <a:spcPts val="0"/>
              </a:spcBef>
              <a:spcAft>
                <a:spcPts val="0"/>
              </a:spcAft>
              <a:buSzPts val="1400"/>
              <a:buChar char="●"/>
            </a:pPr>
            <a:r>
              <a:rPr lang="en"/>
              <a:t>TRS (POC) identifies contents of (research-provided) area of environment</a:t>
            </a:r>
            <a:endParaRPr/>
          </a:p>
          <a:p>
            <a:pPr indent="-304800" lvl="1" marL="914400" rtl="0" algn="l">
              <a:spcBef>
                <a:spcPts val="0"/>
              </a:spcBef>
              <a:spcAft>
                <a:spcPts val="0"/>
              </a:spcAft>
              <a:buSzPts val="1200"/>
              <a:buChar char="○"/>
            </a:pPr>
            <a:r>
              <a:rPr lang="en"/>
              <a:t>“Manifest” </a:t>
            </a:r>
            <a:endParaRPr/>
          </a:p>
          <a:p>
            <a:pPr indent="-317500" lvl="0" marL="457200" rtl="0" algn="l">
              <a:spcBef>
                <a:spcPts val="0"/>
              </a:spcBef>
              <a:spcAft>
                <a:spcPts val="0"/>
              </a:spcAft>
              <a:buSzPts val="1400"/>
              <a:buChar char="●"/>
            </a:pPr>
            <a:r>
              <a:rPr lang="en"/>
              <a:t>TRS (POC) creates a structured list of environment, system, and contents descriptions</a:t>
            </a:r>
            <a:endParaRPr/>
          </a:p>
          <a:p>
            <a:pPr indent="-304800" lvl="1" marL="914400" rtl="0" algn="l">
              <a:spcBef>
                <a:spcPts val="0"/>
              </a:spcBef>
              <a:spcAft>
                <a:spcPts val="0"/>
              </a:spcAft>
              <a:buSzPts val="1200"/>
              <a:buChar char="○"/>
            </a:pPr>
            <a:r>
              <a:rPr lang="en"/>
              <a:t>proto-TRO</a:t>
            </a:r>
            <a:endParaRPr/>
          </a:p>
          <a:p>
            <a:pPr indent="-317500" lvl="0" marL="457200" rtl="0" algn="l">
              <a:spcBef>
                <a:spcPts val="0"/>
              </a:spcBef>
              <a:spcAft>
                <a:spcPts val="0"/>
              </a:spcAft>
              <a:buSzPts val="1400"/>
              <a:buChar char="●"/>
            </a:pPr>
            <a:r>
              <a:rPr lang="en"/>
              <a:t>TRS (POC) signs “proto-TRO” </a:t>
            </a:r>
            <a:endParaRPr/>
          </a:p>
          <a:p>
            <a:pPr indent="-304800" lvl="1" marL="914400" rtl="0" algn="l">
              <a:spcBef>
                <a:spcPts val="0"/>
              </a:spcBef>
              <a:spcAft>
                <a:spcPts val="0"/>
              </a:spcAft>
              <a:buSzPts val="1200"/>
              <a:buChar char="○"/>
            </a:pPr>
            <a:r>
              <a:rPr lang="en"/>
              <a:t>-&gt; TRO “Composition”</a:t>
            </a:r>
            <a:endParaRPr/>
          </a:p>
        </p:txBody>
      </p:sp>
      <p:pic>
        <p:nvPicPr>
          <p:cNvPr id="316" name="Google Shape;316;p48"/>
          <p:cNvPicPr preferRelativeResize="0"/>
          <p:nvPr/>
        </p:nvPicPr>
        <p:blipFill>
          <a:blip r:embed="rId3">
            <a:alphaModFix/>
          </a:blip>
          <a:stretch>
            <a:fillRect/>
          </a:stretch>
        </p:blipFill>
        <p:spPr>
          <a:xfrm>
            <a:off x="0" y="3918675"/>
            <a:ext cx="1171675" cy="1171675"/>
          </a:xfrm>
          <a:prstGeom prst="rect">
            <a:avLst/>
          </a:prstGeom>
          <a:noFill/>
          <a:ln>
            <a:noFill/>
          </a:ln>
        </p:spPr>
      </p:pic>
      <p:pic>
        <p:nvPicPr>
          <p:cNvPr id="317" name="Google Shape;317;p48"/>
          <p:cNvPicPr preferRelativeResize="0"/>
          <p:nvPr/>
        </p:nvPicPr>
        <p:blipFill>
          <a:blip r:embed="rId4">
            <a:alphaModFix/>
          </a:blip>
          <a:stretch>
            <a:fillRect/>
          </a:stretch>
        </p:blipFill>
        <p:spPr>
          <a:xfrm>
            <a:off x="4507600" y="1730446"/>
            <a:ext cx="4383875" cy="2597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execution</a:t>
            </a:r>
            <a:endParaRPr/>
          </a:p>
        </p:txBody>
      </p:sp>
      <p:sp>
        <p:nvSpPr>
          <p:cNvPr id="323" name="Google Shape;323;p4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24" name="Google Shape;324;p4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Submit (code+data) to TRS (POC)</a:t>
            </a:r>
            <a:endParaRPr/>
          </a:p>
          <a:p>
            <a:pPr indent="-317500" lvl="0" marL="457200" rtl="0" algn="l">
              <a:spcBef>
                <a:spcPts val="0"/>
              </a:spcBef>
              <a:spcAft>
                <a:spcPts val="0"/>
              </a:spcAft>
              <a:buSzPts val="1400"/>
              <a:buChar char="●"/>
            </a:pPr>
            <a:r>
              <a:rPr lang="en"/>
              <a:t>TRS (POC) builds environment</a:t>
            </a:r>
            <a:endParaRPr/>
          </a:p>
          <a:p>
            <a:pPr indent="-317500" lvl="0" marL="457200" rtl="0" algn="l">
              <a:spcBef>
                <a:spcPts val="0"/>
              </a:spcBef>
              <a:spcAft>
                <a:spcPts val="0"/>
              </a:spcAft>
              <a:buSzPts val="1400"/>
              <a:buChar char="●"/>
            </a:pPr>
            <a:r>
              <a:rPr lang="en"/>
              <a:t>TRS (POC) executes (code+data)</a:t>
            </a:r>
            <a:endParaRPr/>
          </a:p>
          <a:p>
            <a:pPr indent="-317500" lvl="0" marL="457200" rtl="0" algn="l">
              <a:spcBef>
                <a:spcPts val="0"/>
              </a:spcBef>
              <a:spcAft>
                <a:spcPts val="0"/>
              </a:spcAft>
              <a:buSzPts val="1400"/>
              <a:buChar char="●"/>
            </a:pPr>
            <a:r>
              <a:rPr lang="en"/>
              <a:t>TRS (POC) identifies contents of (research-provided) area of environment</a:t>
            </a:r>
            <a:endParaRPr/>
          </a:p>
          <a:p>
            <a:pPr indent="-304800" lvl="1" marL="914400" rtl="0" algn="l">
              <a:spcBef>
                <a:spcPts val="0"/>
              </a:spcBef>
              <a:spcAft>
                <a:spcPts val="0"/>
              </a:spcAft>
              <a:buSzPts val="1200"/>
              <a:buChar char="○"/>
            </a:pPr>
            <a:r>
              <a:rPr lang="en"/>
              <a:t>“Manifest” </a:t>
            </a:r>
            <a:endParaRPr/>
          </a:p>
          <a:p>
            <a:pPr indent="-317500" lvl="0" marL="457200" rtl="0" algn="l">
              <a:spcBef>
                <a:spcPts val="0"/>
              </a:spcBef>
              <a:spcAft>
                <a:spcPts val="0"/>
              </a:spcAft>
              <a:buSzPts val="1400"/>
              <a:buChar char="●"/>
            </a:pPr>
            <a:r>
              <a:rPr lang="en"/>
              <a:t>TRS (POC) creates a structured list of environment, system, and contents descriptions</a:t>
            </a:r>
            <a:endParaRPr/>
          </a:p>
          <a:p>
            <a:pPr indent="-304800" lvl="1" marL="914400" rtl="0" algn="l">
              <a:spcBef>
                <a:spcPts val="0"/>
              </a:spcBef>
              <a:spcAft>
                <a:spcPts val="0"/>
              </a:spcAft>
              <a:buSzPts val="1200"/>
              <a:buChar char="○"/>
            </a:pPr>
            <a:r>
              <a:rPr lang="en"/>
              <a:t>proto-TRO</a:t>
            </a:r>
            <a:endParaRPr/>
          </a:p>
          <a:p>
            <a:pPr indent="-317500" lvl="0" marL="457200" rtl="0" algn="l">
              <a:spcBef>
                <a:spcPts val="0"/>
              </a:spcBef>
              <a:spcAft>
                <a:spcPts val="0"/>
              </a:spcAft>
              <a:buSzPts val="1400"/>
              <a:buChar char="●"/>
            </a:pPr>
            <a:r>
              <a:rPr lang="en"/>
              <a:t>TRS (POC) signs “proto-TRO” </a:t>
            </a:r>
            <a:endParaRPr/>
          </a:p>
          <a:p>
            <a:pPr indent="-304800" lvl="4" marL="2286000" rtl="0" algn="l">
              <a:spcBef>
                <a:spcPts val="0"/>
              </a:spcBef>
              <a:spcAft>
                <a:spcPts val="0"/>
              </a:spcAft>
              <a:buSzPts val="1200"/>
              <a:buChar char="○"/>
            </a:pPr>
            <a:r>
              <a:rPr lang="en"/>
              <a:t>TRO “Composition”</a:t>
            </a:r>
            <a:endParaRPr/>
          </a:p>
        </p:txBody>
      </p:sp>
      <p:pic>
        <p:nvPicPr>
          <p:cNvPr id="325" name="Google Shape;325;p49"/>
          <p:cNvPicPr preferRelativeResize="0"/>
          <p:nvPr/>
        </p:nvPicPr>
        <p:blipFill>
          <a:blip r:embed="rId3">
            <a:alphaModFix/>
          </a:blip>
          <a:stretch>
            <a:fillRect/>
          </a:stretch>
        </p:blipFill>
        <p:spPr>
          <a:xfrm>
            <a:off x="4311600" y="1152475"/>
            <a:ext cx="4507974" cy="3240276"/>
          </a:xfrm>
          <a:prstGeom prst="rect">
            <a:avLst/>
          </a:prstGeom>
          <a:noFill/>
          <a:ln>
            <a:noFill/>
          </a:ln>
        </p:spPr>
      </p:pic>
      <p:pic>
        <p:nvPicPr>
          <p:cNvPr id="326" name="Google Shape;326;p49"/>
          <p:cNvPicPr preferRelativeResize="0"/>
          <p:nvPr/>
        </p:nvPicPr>
        <p:blipFill>
          <a:blip r:embed="rId4">
            <a:alphaModFix/>
          </a:blip>
          <a:stretch>
            <a:fillRect/>
          </a:stretch>
        </p:blipFill>
        <p:spPr>
          <a:xfrm>
            <a:off x="0" y="3918675"/>
            <a:ext cx="1171675" cy="1171675"/>
          </a:xfrm>
          <a:prstGeom prst="rect">
            <a:avLst/>
          </a:prstGeom>
          <a:noFill/>
          <a:ln>
            <a:noFill/>
          </a:ln>
        </p:spPr>
      </p:pic>
      <p:pic>
        <p:nvPicPr>
          <p:cNvPr id="327" name="Google Shape;327;p49">
            <a:hlinkClick r:id="rId5"/>
          </p:cNvPr>
          <p:cNvPicPr preferRelativeResize="0"/>
          <p:nvPr/>
        </p:nvPicPr>
        <p:blipFill>
          <a:blip r:embed="rId6">
            <a:alphaModFix/>
          </a:blip>
          <a:stretch>
            <a:fillRect/>
          </a:stretch>
        </p:blipFill>
        <p:spPr>
          <a:xfrm>
            <a:off x="1125850" y="3918624"/>
            <a:ext cx="1171675" cy="1171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1" name="Shape 331"/>
        <p:cNvGrpSpPr/>
        <p:nvPr/>
      </p:nvGrpSpPr>
      <p:grpSpPr>
        <a:xfrm>
          <a:off x="0" y="0"/>
          <a:ext cx="0" cy="0"/>
          <a:chOff x="0" y="0"/>
          <a:chExt cx="0" cy="0"/>
        </a:xfrm>
      </p:grpSpPr>
      <p:sp>
        <p:nvSpPr>
          <p:cNvPr id="332" name="Google Shape;332;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Activities/Deliverables</a:t>
            </a:r>
            <a:endParaRPr/>
          </a:p>
        </p:txBody>
      </p:sp>
      <p:sp>
        <p:nvSpPr>
          <p:cNvPr id="333" name="Google Shape;333;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Elements: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E1. Transparent Research Object (TRO) specification and vocabulary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E2. TRACE system (abstract)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E3. TRACE system certificate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E4. TRACE runtime environment/toolkit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E4. Provenance capture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Integrations: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Whole Tale platform</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SKOPE science gateway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Proof-of-concept SLURM/SPANK plugin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Advisory group</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Requirements analysis via interviews, surveys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Feedback, evaluation </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7" name="Shape 337"/>
        <p:cNvGrpSpPr/>
        <p:nvPr/>
      </p:nvGrpSpPr>
      <p:grpSpPr>
        <a:xfrm>
          <a:off x="0" y="0"/>
          <a:ext cx="0" cy="0"/>
          <a:chOff x="0" y="0"/>
          <a:chExt cx="0" cy="0"/>
        </a:xfrm>
      </p:grpSpPr>
      <p:pic>
        <p:nvPicPr>
          <p:cNvPr id="338" name="Google Shape;338;p51"/>
          <p:cNvPicPr preferRelativeResize="0"/>
          <p:nvPr/>
        </p:nvPicPr>
        <p:blipFill>
          <a:blip r:embed="rId3">
            <a:alphaModFix/>
          </a:blip>
          <a:stretch>
            <a:fillRect/>
          </a:stretch>
        </p:blipFill>
        <p:spPr>
          <a:xfrm>
            <a:off x="601213" y="599325"/>
            <a:ext cx="7484385" cy="38209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TL;DR</a:t>
            </a:r>
            <a:endParaRPr/>
          </a:p>
        </p:txBody>
      </p:sp>
      <p:sp>
        <p:nvSpPr>
          <p:cNvPr id="344" name="Google Shape;344;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Allow to convey trustworthiness of original computational tasks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Long-running, confidential data, transitory 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Simple to implement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University HPC, research data center structured computing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NOT desktop computing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Audience: Journals, other users (researchers)</a:t>
            </a:r>
            <a:endParaRPr>
              <a:solidFill>
                <a:schemeClr val="dk1"/>
              </a:solidFill>
            </a:endParaRPr>
          </a:p>
        </p:txBody>
      </p:sp>
      <p:pic>
        <p:nvPicPr>
          <p:cNvPr id="345" name="Google Shape;345;p52"/>
          <p:cNvPicPr preferRelativeResize="0"/>
          <p:nvPr/>
        </p:nvPicPr>
        <p:blipFill>
          <a:blip r:embed="rId3">
            <a:alphaModFix/>
          </a:blip>
          <a:stretch>
            <a:fillRect/>
          </a:stretch>
        </p:blipFill>
        <p:spPr>
          <a:xfrm>
            <a:off x="213177" y="4504227"/>
            <a:ext cx="1992648" cy="516658"/>
          </a:xfrm>
          <a:prstGeom prst="rect">
            <a:avLst/>
          </a:prstGeom>
          <a:noFill/>
          <a:ln>
            <a:noFill/>
          </a:ln>
        </p:spPr>
      </p:pic>
      <p:pic>
        <p:nvPicPr>
          <p:cNvPr id="346" name="Google Shape;346;p52">
            <a:hlinkClick r:id="rId4"/>
          </p:cNvPr>
          <p:cNvPicPr preferRelativeResize="0"/>
          <p:nvPr/>
        </p:nvPicPr>
        <p:blipFill>
          <a:blip r:embed="rId5">
            <a:alphaModFix/>
          </a:blip>
          <a:stretch>
            <a:fillRect/>
          </a:stretch>
        </p:blipFill>
        <p:spPr>
          <a:xfrm>
            <a:off x="2824275" y="2968400"/>
            <a:ext cx="1171675" cy="1171675"/>
          </a:xfrm>
          <a:prstGeom prst="rect">
            <a:avLst/>
          </a:prstGeom>
          <a:noFill/>
          <a:ln>
            <a:noFill/>
          </a:ln>
        </p:spPr>
      </p:pic>
      <p:pic>
        <p:nvPicPr>
          <p:cNvPr id="347" name="Google Shape;347;p52">
            <a:hlinkClick r:id="rId6"/>
          </p:cNvPr>
          <p:cNvPicPr preferRelativeResize="0"/>
          <p:nvPr/>
        </p:nvPicPr>
        <p:blipFill>
          <a:blip r:embed="rId7">
            <a:alphaModFix/>
          </a:blip>
          <a:stretch>
            <a:fillRect/>
          </a:stretch>
        </p:blipFill>
        <p:spPr>
          <a:xfrm>
            <a:off x="3950125" y="2968349"/>
            <a:ext cx="1171675" cy="11717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a:t>
            </a:r>
            <a:endParaRPr/>
          </a:p>
        </p:txBody>
      </p:sp>
      <p:sp>
        <p:nvSpPr>
          <p:cNvPr id="353" name="Google Shape;353;p53"/>
          <p:cNvSpPr txBox="1"/>
          <p:nvPr>
            <p:ph idx="1" type="body"/>
          </p:nvPr>
        </p:nvSpPr>
        <p:spPr>
          <a:xfrm>
            <a:off x="311700" y="10000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lang="en">
                <a:solidFill>
                  <a:schemeClr val="dk1"/>
                </a:solidFill>
              </a:rPr>
              <a:t>Bertram Ludäscher (</a:t>
            </a:r>
            <a:r>
              <a:rPr lang="en" u="sng">
                <a:solidFill>
                  <a:schemeClr val="dk1"/>
                </a:solidFill>
                <a:hlinkClick r:id="rId3">
                  <a:extLst>
                    <a:ext uri="{A12FA001-AC4F-418D-AE19-62706E023703}">
                      <ahyp:hlinkClr val="tx"/>
                    </a:ext>
                  </a:extLst>
                </a:hlinkClick>
              </a:rPr>
              <a:t>ludaesch@illinois.edu</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Craig Willis (</a:t>
            </a:r>
            <a:r>
              <a:rPr lang="en" u="sng">
                <a:solidFill>
                  <a:schemeClr val="dk1"/>
                </a:solidFill>
                <a:hlinkClick r:id="rId4">
                  <a:extLst>
                    <a:ext uri="{A12FA001-AC4F-418D-AE19-62706E023703}">
                      <ahyp:hlinkClr val="tx"/>
                    </a:ext>
                  </a:extLst>
                </a:hlinkClick>
              </a:rPr>
              <a:t>willis8@illinois.edu</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Kacper Kowalik (</a:t>
            </a:r>
            <a:r>
              <a:rPr lang="en" u="sng">
                <a:solidFill>
                  <a:schemeClr val="dk1"/>
                </a:solidFill>
                <a:hlinkClick r:id="rId5">
                  <a:extLst>
                    <a:ext uri="{A12FA001-AC4F-418D-AE19-62706E023703}">
                      <ahyp:hlinkClr val="tx"/>
                    </a:ext>
                  </a:extLst>
                </a:hlinkClick>
              </a:rPr>
              <a:t>kowalikk@illinois.edu</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Timothy McPhillips (</a:t>
            </a:r>
            <a:r>
              <a:rPr lang="en" u="sng">
                <a:solidFill>
                  <a:schemeClr val="dk1"/>
                </a:solidFill>
              </a:rPr>
              <a:t>tmcphill@illinois.edu</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Thu-Mai Christian (</a:t>
            </a:r>
            <a:r>
              <a:rPr lang="en" u="sng">
                <a:solidFill>
                  <a:schemeClr val="dk1"/>
                </a:solidFill>
                <a:hlinkClick r:id="rId6">
                  <a:extLst>
                    <a:ext uri="{A12FA001-AC4F-418D-AE19-62706E023703}">
                      <ahyp:hlinkClr val="tx"/>
                    </a:ext>
                  </a:extLst>
                </a:hlinkClick>
              </a:rPr>
              <a:t>odumarchive@unc.edu</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Lars Vilhuber (</a:t>
            </a:r>
            <a:r>
              <a:rPr lang="en" u="sng">
                <a:solidFill>
                  <a:schemeClr val="dk1"/>
                </a:solidFill>
                <a:hlinkClick r:id="rId7">
                  <a:extLst>
                    <a:ext uri="{A12FA001-AC4F-418D-AE19-62706E023703}">
                      <ahyp:hlinkClr val="tx"/>
                    </a:ext>
                  </a:extLst>
                </a:hlinkClick>
              </a:rPr>
              <a:t>lars.vilhuber@cornell.edu</a:t>
            </a:r>
            <a:r>
              <a:rPr lang="en">
                <a:solidFill>
                  <a:schemeClr val="dk1"/>
                </a:solidFill>
              </a:rPr>
              <a:t>)</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u="sng">
                <a:solidFill>
                  <a:schemeClr val="hlink"/>
                </a:solidFill>
                <a:hlinkClick r:id="rId8"/>
              </a:rPr>
              <a:t>https://transparency-certified.github.io/</a:t>
            </a:r>
            <a:r>
              <a:rPr lang="en">
                <a:solidFill>
                  <a:schemeClr val="dk1"/>
                </a:solidFill>
              </a:rPr>
              <a:t> </a:t>
            </a:r>
            <a:endParaRPr>
              <a:solidFill>
                <a:schemeClr val="dk1"/>
              </a:solidFill>
            </a:endParaRPr>
          </a:p>
        </p:txBody>
      </p:sp>
      <p:pic>
        <p:nvPicPr>
          <p:cNvPr id="354" name="Google Shape;354;p53"/>
          <p:cNvPicPr preferRelativeResize="0"/>
          <p:nvPr/>
        </p:nvPicPr>
        <p:blipFill>
          <a:blip r:embed="rId9">
            <a:alphaModFix/>
          </a:blip>
          <a:stretch>
            <a:fillRect/>
          </a:stretch>
        </p:blipFill>
        <p:spPr>
          <a:xfrm>
            <a:off x="213177" y="4504227"/>
            <a:ext cx="1992648" cy="516658"/>
          </a:xfrm>
          <a:prstGeom prst="rect">
            <a:avLst/>
          </a:prstGeom>
          <a:noFill/>
          <a:ln>
            <a:noFill/>
          </a:ln>
        </p:spPr>
      </p:pic>
      <p:pic>
        <p:nvPicPr>
          <p:cNvPr id="355" name="Google Shape;355;p53">
            <a:hlinkClick r:id="rId10"/>
          </p:cNvPr>
          <p:cNvPicPr preferRelativeResize="0"/>
          <p:nvPr/>
        </p:nvPicPr>
        <p:blipFill>
          <a:blip r:embed="rId11">
            <a:alphaModFix/>
          </a:blip>
          <a:stretch>
            <a:fillRect/>
          </a:stretch>
        </p:blipFill>
        <p:spPr>
          <a:xfrm>
            <a:off x="3092746" y="2660796"/>
            <a:ext cx="1389675" cy="1389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Trustworthiness of the research compendium</a:t>
            </a:r>
            <a:endParaRPr/>
          </a:p>
        </p:txBody>
      </p:sp>
      <p:sp>
        <p:nvSpPr>
          <p:cNvPr id="119" name="Google Shape;11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chemeClr val="dk1"/>
              </a:solidFill>
            </a:endParaRPr>
          </a:p>
        </p:txBody>
      </p:sp>
      <p:pic>
        <p:nvPicPr>
          <p:cNvPr id="120" name="Google Shape;120;p27"/>
          <p:cNvPicPr preferRelativeResize="0"/>
          <p:nvPr/>
        </p:nvPicPr>
        <p:blipFill>
          <a:blip r:embed="rId3">
            <a:alphaModFix/>
          </a:blip>
          <a:stretch>
            <a:fillRect/>
          </a:stretch>
        </p:blipFill>
        <p:spPr>
          <a:xfrm>
            <a:off x="1310550" y="1312452"/>
            <a:ext cx="6738899" cy="3458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9" name="Shape 359"/>
        <p:cNvGrpSpPr/>
        <p:nvPr/>
      </p:nvGrpSpPr>
      <p:grpSpPr>
        <a:xfrm>
          <a:off x="0" y="0"/>
          <a:ext cx="0" cy="0"/>
          <a:chOff x="0" y="0"/>
          <a:chExt cx="0" cy="0"/>
        </a:xfrm>
      </p:grpSpPr>
      <p:sp>
        <p:nvSpPr>
          <p:cNvPr id="360" name="Google Shape;360;p54"/>
          <p:cNvSpPr/>
          <p:nvPr/>
        </p:nvSpPr>
        <p:spPr>
          <a:xfrm>
            <a:off x="7239000" y="390975"/>
            <a:ext cx="793500" cy="4044900"/>
          </a:xfrm>
          <a:prstGeom prst="downArrow">
            <a:avLst>
              <a:gd fmla="val 50000" name="adj1"/>
              <a:gd fmla="val 42337" name="adj2"/>
            </a:avLst>
          </a:prstGeom>
          <a:solidFill>
            <a:srgbClr val="F3F3F3"/>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4"/>
          <p:cNvSpPr/>
          <p:nvPr/>
        </p:nvSpPr>
        <p:spPr>
          <a:xfrm>
            <a:off x="61950" y="238325"/>
            <a:ext cx="1228800" cy="966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4"/>
          <p:cNvSpPr/>
          <p:nvPr/>
        </p:nvSpPr>
        <p:spPr>
          <a:xfrm>
            <a:off x="2058075" y="839225"/>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Create immutable copy of input artifacts</a:t>
            </a:r>
            <a:endParaRPr sz="800"/>
          </a:p>
        </p:txBody>
      </p:sp>
      <p:grpSp>
        <p:nvGrpSpPr>
          <p:cNvPr id="363" name="Google Shape;363;p54"/>
          <p:cNvGrpSpPr/>
          <p:nvPr/>
        </p:nvGrpSpPr>
        <p:grpSpPr>
          <a:xfrm>
            <a:off x="120356" y="315118"/>
            <a:ext cx="307216" cy="338677"/>
            <a:chOff x="2673450" y="1903375"/>
            <a:chExt cx="620890" cy="704550"/>
          </a:xfrm>
        </p:grpSpPr>
        <p:sp>
          <p:nvSpPr>
            <p:cNvPr id="364" name="Google Shape;364;p54"/>
            <p:cNvSpPr/>
            <p:nvPr/>
          </p:nvSpPr>
          <p:spPr>
            <a:xfrm>
              <a:off x="2673450" y="1903375"/>
              <a:ext cx="464940" cy="55215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65" name="Google Shape;365;p54"/>
            <p:cNvSpPr/>
            <p:nvPr/>
          </p:nvSpPr>
          <p:spPr>
            <a:xfrm>
              <a:off x="2753200" y="1979575"/>
              <a:ext cx="464940" cy="55215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66" name="Google Shape;366;p54"/>
            <p:cNvSpPr/>
            <p:nvPr/>
          </p:nvSpPr>
          <p:spPr>
            <a:xfrm>
              <a:off x="2829400" y="2055775"/>
              <a:ext cx="464940" cy="55215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grpSp>
      <p:grpSp>
        <p:nvGrpSpPr>
          <p:cNvPr id="367" name="Google Shape;367;p54"/>
          <p:cNvGrpSpPr/>
          <p:nvPr/>
        </p:nvGrpSpPr>
        <p:grpSpPr>
          <a:xfrm>
            <a:off x="142158" y="731229"/>
            <a:ext cx="307220" cy="338694"/>
            <a:chOff x="523149" y="1227536"/>
            <a:chExt cx="497120" cy="557246"/>
          </a:xfrm>
        </p:grpSpPr>
        <p:sp>
          <p:nvSpPr>
            <p:cNvPr id="368" name="Google Shape;368;p54"/>
            <p:cNvSpPr/>
            <p:nvPr/>
          </p:nvSpPr>
          <p:spPr>
            <a:xfrm>
              <a:off x="523149" y="1227536"/>
              <a:ext cx="424332" cy="489672"/>
            </a:xfrm>
            <a:prstGeom prst="flowChartDocument">
              <a:avLst/>
            </a:prstGeom>
            <a:solidFill>
              <a:schemeClr val="lt1"/>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69" name="Google Shape;369;p54"/>
            <p:cNvSpPr/>
            <p:nvPr/>
          </p:nvSpPr>
          <p:spPr>
            <a:xfrm>
              <a:off x="595936" y="1295110"/>
              <a:ext cx="424332" cy="489672"/>
            </a:xfrm>
            <a:prstGeom prst="flowChartDocument">
              <a:avLst/>
            </a:prstGeom>
            <a:solidFill>
              <a:schemeClr val="lt1"/>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grpSp>
      <p:sp>
        <p:nvSpPr>
          <p:cNvPr id="370" name="Google Shape;370;p54"/>
          <p:cNvSpPr txBox="1"/>
          <p:nvPr/>
        </p:nvSpPr>
        <p:spPr>
          <a:xfrm>
            <a:off x="401325" y="739025"/>
            <a:ext cx="981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Private artifacts</a:t>
            </a:r>
            <a:endParaRPr sz="800"/>
          </a:p>
        </p:txBody>
      </p:sp>
      <p:sp>
        <p:nvSpPr>
          <p:cNvPr id="371" name="Google Shape;371;p54"/>
          <p:cNvSpPr/>
          <p:nvPr/>
        </p:nvSpPr>
        <p:spPr>
          <a:xfrm>
            <a:off x="3628600" y="839225"/>
            <a:ext cx="9816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Identify private data</a:t>
            </a:r>
            <a:endParaRPr sz="800"/>
          </a:p>
        </p:txBody>
      </p:sp>
      <p:sp>
        <p:nvSpPr>
          <p:cNvPr id="372" name="Google Shape;372;p54"/>
          <p:cNvSpPr/>
          <p:nvPr/>
        </p:nvSpPr>
        <p:spPr>
          <a:xfrm>
            <a:off x="5027525" y="839225"/>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Acquire</a:t>
            </a:r>
            <a:endParaRPr sz="800"/>
          </a:p>
          <a:p>
            <a:pPr indent="0" lvl="0" marL="0" rtl="0" algn="ctr">
              <a:spcBef>
                <a:spcPts val="0"/>
              </a:spcBef>
              <a:spcAft>
                <a:spcPts val="0"/>
              </a:spcAft>
              <a:buNone/>
            </a:pPr>
            <a:r>
              <a:rPr lang="en" sz="800"/>
              <a:t>input file metadata</a:t>
            </a:r>
            <a:endParaRPr sz="800"/>
          </a:p>
        </p:txBody>
      </p:sp>
      <p:sp>
        <p:nvSpPr>
          <p:cNvPr id="373" name="Google Shape;373;p54"/>
          <p:cNvSpPr/>
          <p:nvPr/>
        </p:nvSpPr>
        <p:spPr>
          <a:xfrm>
            <a:off x="2058075" y="1477124"/>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Build image</a:t>
            </a:r>
            <a:endParaRPr sz="800"/>
          </a:p>
        </p:txBody>
      </p:sp>
      <p:sp>
        <p:nvSpPr>
          <p:cNvPr id="374" name="Google Shape;374;p54"/>
          <p:cNvSpPr/>
          <p:nvPr/>
        </p:nvSpPr>
        <p:spPr>
          <a:xfrm>
            <a:off x="1850925" y="2027375"/>
            <a:ext cx="15498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Create container instance and mount input artifacts </a:t>
            </a:r>
            <a:endParaRPr sz="800"/>
          </a:p>
        </p:txBody>
      </p:sp>
      <p:sp>
        <p:nvSpPr>
          <p:cNvPr id="375" name="Google Shape;375;p54"/>
          <p:cNvSpPr/>
          <p:nvPr/>
        </p:nvSpPr>
        <p:spPr>
          <a:xfrm>
            <a:off x="3629900" y="3740324"/>
            <a:ext cx="9816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Collect runtime statistics</a:t>
            </a:r>
            <a:endParaRPr sz="800"/>
          </a:p>
        </p:txBody>
      </p:sp>
      <p:sp>
        <p:nvSpPr>
          <p:cNvPr id="376" name="Google Shape;376;p54"/>
          <p:cNvSpPr/>
          <p:nvPr/>
        </p:nvSpPr>
        <p:spPr>
          <a:xfrm>
            <a:off x="3629900" y="3227575"/>
            <a:ext cx="9531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Trace computational provenance</a:t>
            </a:r>
            <a:endParaRPr sz="800"/>
          </a:p>
        </p:txBody>
      </p:sp>
      <p:sp>
        <p:nvSpPr>
          <p:cNvPr id="377" name="Google Shape;377;p54"/>
          <p:cNvSpPr/>
          <p:nvPr/>
        </p:nvSpPr>
        <p:spPr>
          <a:xfrm>
            <a:off x="4920975" y="3740330"/>
            <a:ext cx="682074" cy="379188"/>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Statistics</a:t>
            </a:r>
            <a:endParaRPr sz="800"/>
          </a:p>
        </p:txBody>
      </p:sp>
      <p:sp>
        <p:nvSpPr>
          <p:cNvPr id="378" name="Google Shape;378;p54"/>
          <p:cNvSpPr/>
          <p:nvPr/>
        </p:nvSpPr>
        <p:spPr>
          <a:xfrm>
            <a:off x="5912525" y="3740324"/>
            <a:ext cx="10170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Summarize runtime statistics</a:t>
            </a:r>
            <a:endParaRPr sz="800"/>
          </a:p>
        </p:txBody>
      </p:sp>
      <p:sp>
        <p:nvSpPr>
          <p:cNvPr id="379" name="Google Shape;379;p54"/>
          <p:cNvSpPr/>
          <p:nvPr/>
        </p:nvSpPr>
        <p:spPr>
          <a:xfrm>
            <a:off x="5912525" y="3227575"/>
            <a:ext cx="10170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Generate provenance inferences</a:t>
            </a:r>
            <a:endParaRPr sz="800"/>
          </a:p>
        </p:txBody>
      </p:sp>
      <p:sp>
        <p:nvSpPr>
          <p:cNvPr id="380" name="Google Shape;380;p54"/>
          <p:cNvSpPr/>
          <p:nvPr/>
        </p:nvSpPr>
        <p:spPr>
          <a:xfrm>
            <a:off x="4920975" y="3227581"/>
            <a:ext cx="682074" cy="379188"/>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Trace data</a:t>
            </a:r>
            <a:endParaRPr sz="800"/>
          </a:p>
        </p:txBody>
      </p:sp>
      <p:sp>
        <p:nvSpPr>
          <p:cNvPr id="381" name="Google Shape;381;p54"/>
          <p:cNvSpPr/>
          <p:nvPr/>
        </p:nvSpPr>
        <p:spPr>
          <a:xfrm>
            <a:off x="2058075" y="4588150"/>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Create TRO</a:t>
            </a:r>
            <a:endParaRPr sz="800"/>
          </a:p>
        </p:txBody>
      </p:sp>
      <p:sp>
        <p:nvSpPr>
          <p:cNvPr id="382" name="Google Shape;382;p54"/>
          <p:cNvSpPr txBox="1"/>
          <p:nvPr/>
        </p:nvSpPr>
        <p:spPr>
          <a:xfrm>
            <a:off x="61950" y="1204325"/>
            <a:ext cx="1228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Input artifacts</a:t>
            </a:r>
            <a:endParaRPr sz="800"/>
          </a:p>
        </p:txBody>
      </p:sp>
      <p:sp>
        <p:nvSpPr>
          <p:cNvPr id="383" name="Google Shape;383;p54"/>
          <p:cNvSpPr txBox="1"/>
          <p:nvPr/>
        </p:nvSpPr>
        <p:spPr>
          <a:xfrm>
            <a:off x="401325" y="322900"/>
            <a:ext cx="95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Public artifacts</a:t>
            </a:r>
            <a:endParaRPr sz="800"/>
          </a:p>
        </p:txBody>
      </p:sp>
      <p:sp>
        <p:nvSpPr>
          <p:cNvPr id="384" name="Google Shape;384;p54"/>
          <p:cNvSpPr/>
          <p:nvPr/>
        </p:nvSpPr>
        <p:spPr>
          <a:xfrm>
            <a:off x="2058075" y="256475"/>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Execute workflow via TRACE runtime</a:t>
            </a:r>
            <a:endParaRPr sz="800"/>
          </a:p>
        </p:txBody>
      </p:sp>
      <p:grpSp>
        <p:nvGrpSpPr>
          <p:cNvPr id="385" name="Google Shape;385;p54"/>
          <p:cNvGrpSpPr/>
          <p:nvPr/>
        </p:nvGrpSpPr>
        <p:grpSpPr>
          <a:xfrm>
            <a:off x="7482148" y="660243"/>
            <a:ext cx="307204" cy="338669"/>
            <a:chOff x="7291031" y="584043"/>
            <a:chExt cx="307204" cy="338669"/>
          </a:xfrm>
        </p:grpSpPr>
        <p:sp>
          <p:nvSpPr>
            <p:cNvPr id="386" name="Google Shape;386;p54"/>
            <p:cNvSpPr/>
            <p:nvPr/>
          </p:nvSpPr>
          <p:spPr>
            <a:xfrm>
              <a:off x="7291031" y="584043"/>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87" name="Google Shape;387;p54"/>
            <p:cNvSpPr/>
            <p:nvPr/>
          </p:nvSpPr>
          <p:spPr>
            <a:xfrm>
              <a:off x="7330491" y="620672"/>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88" name="Google Shape;388;p54"/>
            <p:cNvSpPr/>
            <p:nvPr/>
          </p:nvSpPr>
          <p:spPr>
            <a:xfrm>
              <a:off x="7368195" y="657302"/>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grpSp>
      <p:sp>
        <p:nvSpPr>
          <p:cNvPr id="389" name="Google Shape;389;p54"/>
          <p:cNvSpPr/>
          <p:nvPr/>
        </p:nvSpPr>
        <p:spPr>
          <a:xfrm>
            <a:off x="7520730" y="1034320"/>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90" name="Google Shape;390;p54"/>
          <p:cNvSpPr txBox="1"/>
          <p:nvPr/>
        </p:nvSpPr>
        <p:spPr>
          <a:xfrm>
            <a:off x="7803275" y="1005475"/>
            <a:ext cx="113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Input metadata</a:t>
            </a:r>
            <a:endParaRPr sz="800"/>
          </a:p>
        </p:txBody>
      </p:sp>
      <p:sp>
        <p:nvSpPr>
          <p:cNvPr id="391" name="Google Shape;391;p54"/>
          <p:cNvSpPr txBox="1"/>
          <p:nvPr/>
        </p:nvSpPr>
        <p:spPr>
          <a:xfrm>
            <a:off x="7803275" y="668038"/>
            <a:ext cx="95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Input artifacts</a:t>
            </a:r>
            <a:endParaRPr sz="800"/>
          </a:p>
        </p:txBody>
      </p:sp>
      <p:sp>
        <p:nvSpPr>
          <p:cNvPr id="392" name="Google Shape;392;p54"/>
          <p:cNvSpPr txBox="1"/>
          <p:nvPr/>
        </p:nvSpPr>
        <p:spPr>
          <a:xfrm>
            <a:off x="7803275" y="1558475"/>
            <a:ext cx="113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Signed image</a:t>
            </a:r>
            <a:endParaRPr sz="800"/>
          </a:p>
        </p:txBody>
      </p:sp>
      <p:sp>
        <p:nvSpPr>
          <p:cNvPr id="393" name="Google Shape;393;p54"/>
          <p:cNvSpPr/>
          <p:nvPr/>
        </p:nvSpPr>
        <p:spPr>
          <a:xfrm>
            <a:off x="3628600" y="1477123"/>
            <a:ext cx="9816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Sign image</a:t>
            </a:r>
            <a:endParaRPr sz="800"/>
          </a:p>
        </p:txBody>
      </p:sp>
      <p:sp>
        <p:nvSpPr>
          <p:cNvPr id="394" name="Google Shape;394;p54"/>
          <p:cNvSpPr/>
          <p:nvPr/>
        </p:nvSpPr>
        <p:spPr>
          <a:xfrm>
            <a:off x="5027525" y="1477124"/>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Push to registry</a:t>
            </a:r>
            <a:endParaRPr sz="800"/>
          </a:p>
        </p:txBody>
      </p:sp>
      <p:cxnSp>
        <p:nvCxnSpPr>
          <p:cNvPr id="395" name="Google Shape;395;p54"/>
          <p:cNvCxnSpPr>
            <a:stCxn id="362" idx="0"/>
            <a:endCxn id="384" idx="2"/>
          </p:cNvCxnSpPr>
          <p:nvPr/>
        </p:nvCxnSpPr>
        <p:spPr>
          <a:xfrm rot="-5400000">
            <a:off x="2524425" y="737225"/>
            <a:ext cx="203400" cy="600"/>
          </a:xfrm>
          <a:prstGeom prst="bentConnector3">
            <a:avLst>
              <a:gd fmla="val 50037" name="adj1"/>
            </a:avLst>
          </a:prstGeom>
          <a:noFill/>
          <a:ln cap="flat" cmpd="sng" w="9525">
            <a:solidFill>
              <a:schemeClr val="dk2"/>
            </a:solidFill>
            <a:prstDash val="solid"/>
            <a:round/>
            <a:headEnd len="med" w="med" type="stealth"/>
            <a:tailEnd len="med" w="med" type="none"/>
          </a:ln>
        </p:spPr>
      </p:cxnSp>
      <p:cxnSp>
        <p:nvCxnSpPr>
          <p:cNvPr id="396" name="Google Shape;396;p54"/>
          <p:cNvCxnSpPr>
            <a:stCxn id="362" idx="3"/>
            <a:endCxn id="371" idx="1"/>
          </p:cNvCxnSpPr>
          <p:nvPr/>
        </p:nvCxnSpPr>
        <p:spPr>
          <a:xfrm>
            <a:off x="3193575" y="1028825"/>
            <a:ext cx="435000" cy="600"/>
          </a:xfrm>
          <a:prstGeom prst="bentConnector3">
            <a:avLst>
              <a:gd fmla="val 50003" name="adj1"/>
            </a:avLst>
          </a:prstGeom>
          <a:noFill/>
          <a:ln cap="flat" cmpd="sng" w="9525">
            <a:solidFill>
              <a:schemeClr val="dk2"/>
            </a:solidFill>
            <a:prstDash val="solid"/>
            <a:round/>
            <a:headEnd len="med" w="med" type="none"/>
            <a:tailEnd len="med" w="med" type="stealth"/>
          </a:ln>
        </p:spPr>
      </p:cxnSp>
      <p:cxnSp>
        <p:nvCxnSpPr>
          <p:cNvPr id="397" name="Google Shape;397;p54"/>
          <p:cNvCxnSpPr>
            <a:stCxn id="371" idx="3"/>
            <a:endCxn id="372" idx="1"/>
          </p:cNvCxnSpPr>
          <p:nvPr/>
        </p:nvCxnSpPr>
        <p:spPr>
          <a:xfrm>
            <a:off x="4610200" y="1028825"/>
            <a:ext cx="417300" cy="600"/>
          </a:xfrm>
          <a:prstGeom prst="bentConnector3">
            <a:avLst>
              <a:gd fmla="val 50003" name="adj1"/>
            </a:avLst>
          </a:prstGeom>
          <a:noFill/>
          <a:ln cap="flat" cmpd="sng" w="9525">
            <a:solidFill>
              <a:schemeClr val="dk2"/>
            </a:solidFill>
            <a:prstDash val="solid"/>
            <a:round/>
            <a:headEnd len="med" w="med" type="none"/>
            <a:tailEnd len="med" w="med" type="stealth"/>
          </a:ln>
        </p:spPr>
      </p:cxnSp>
      <p:cxnSp>
        <p:nvCxnSpPr>
          <p:cNvPr id="398" name="Google Shape;398;p54"/>
          <p:cNvCxnSpPr>
            <a:stCxn id="373" idx="0"/>
            <a:endCxn id="362" idx="2"/>
          </p:cNvCxnSpPr>
          <p:nvPr/>
        </p:nvCxnSpPr>
        <p:spPr>
          <a:xfrm rot="-5400000">
            <a:off x="2496825" y="1347524"/>
            <a:ext cx="258600" cy="600"/>
          </a:xfrm>
          <a:prstGeom prst="bentConnector3">
            <a:avLst>
              <a:gd fmla="val 50019" name="adj1"/>
            </a:avLst>
          </a:prstGeom>
          <a:noFill/>
          <a:ln cap="flat" cmpd="sng" w="9525">
            <a:solidFill>
              <a:schemeClr val="dk2"/>
            </a:solidFill>
            <a:prstDash val="solid"/>
            <a:round/>
            <a:headEnd len="med" w="med" type="stealth"/>
            <a:tailEnd len="med" w="med" type="none"/>
          </a:ln>
        </p:spPr>
      </p:cxnSp>
      <p:cxnSp>
        <p:nvCxnSpPr>
          <p:cNvPr id="399" name="Google Shape;399;p54"/>
          <p:cNvCxnSpPr>
            <a:stCxn id="373" idx="3"/>
            <a:endCxn id="393" idx="1"/>
          </p:cNvCxnSpPr>
          <p:nvPr/>
        </p:nvCxnSpPr>
        <p:spPr>
          <a:xfrm>
            <a:off x="3193575" y="1666724"/>
            <a:ext cx="435000" cy="600"/>
          </a:xfrm>
          <a:prstGeom prst="bentConnector3">
            <a:avLst>
              <a:gd fmla="val 50003" name="adj1"/>
            </a:avLst>
          </a:prstGeom>
          <a:noFill/>
          <a:ln cap="flat" cmpd="sng" w="9525">
            <a:solidFill>
              <a:schemeClr val="dk2"/>
            </a:solidFill>
            <a:prstDash val="solid"/>
            <a:round/>
            <a:headEnd len="med" w="med" type="none"/>
            <a:tailEnd len="med" w="med" type="stealth"/>
          </a:ln>
        </p:spPr>
      </p:cxnSp>
      <p:cxnSp>
        <p:nvCxnSpPr>
          <p:cNvPr id="400" name="Google Shape;400;p54"/>
          <p:cNvCxnSpPr>
            <a:stCxn id="393" idx="3"/>
            <a:endCxn id="394" idx="1"/>
          </p:cNvCxnSpPr>
          <p:nvPr/>
        </p:nvCxnSpPr>
        <p:spPr>
          <a:xfrm>
            <a:off x="4610200" y="1666723"/>
            <a:ext cx="417300" cy="600"/>
          </a:xfrm>
          <a:prstGeom prst="bentConnector3">
            <a:avLst>
              <a:gd fmla="val 50003" name="adj1"/>
            </a:avLst>
          </a:prstGeom>
          <a:noFill/>
          <a:ln cap="flat" cmpd="sng" w="9525">
            <a:solidFill>
              <a:schemeClr val="dk2"/>
            </a:solidFill>
            <a:prstDash val="solid"/>
            <a:round/>
            <a:headEnd len="med" w="med" type="none"/>
            <a:tailEnd len="med" w="med" type="stealth"/>
          </a:ln>
        </p:spPr>
      </p:cxnSp>
      <p:sp>
        <p:nvSpPr>
          <p:cNvPr id="401" name="Google Shape;401;p54"/>
          <p:cNvSpPr/>
          <p:nvPr/>
        </p:nvSpPr>
        <p:spPr>
          <a:xfrm>
            <a:off x="7482137" y="1530438"/>
            <a:ext cx="307225" cy="379165"/>
          </a:xfrm>
          <a:prstGeom prst="flowChartMagneticDisk">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2" name="Google Shape;402;p54"/>
          <p:cNvCxnSpPr>
            <a:stCxn id="373" idx="2"/>
            <a:endCxn id="374" idx="0"/>
          </p:cNvCxnSpPr>
          <p:nvPr/>
        </p:nvCxnSpPr>
        <p:spPr>
          <a:xfrm flipH="1" rot="-5400000">
            <a:off x="2540625" y="1941524"/>
            <a:ext cx="171000" cy="600"/>
          </a:xfrm>
          <a:prstGeom prst="bentConnector3">
            <a:avLst>
              <a:gd fmla="val 50015" name="adj1"/>
            </a:avLst>
          </a:prstGeom>
          <a:noFill/>
          <a:ln cap="flat" cmpd="sng" w="9525">
            <a:solidFill>
              <a:schemeClr val="dk2"/>
            </a:solidFill>
            <a:prstDash val="solid"/>
            <a:round/>
            <a:headEnd len="med" w="med" type="none"/>
            <a:tailEnd len="med" w="med" type="stealth"/>
          </a:ln>
        </p:spPr>
      </p:cxnSp>
      <p:sp>
        <p:nvSpPr>
          <p:cNvPr id="403" name="Google Shape;403;p54"/>
          <p:cNvSpPr/>
          <p:nvPr/>
        </p:nvSpPr>
        <p:spPr>
          <a:xfrm>
            <a:off x="2058075" y="2634328"/>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Execute workflow</a:t>
            </a:r>
            <a:endParaRPr sz="800"/>
          </a:p>
        </p:txBody>
      </p:sp>
      <p:cxnSp>
        <p:nvCxnSpPr>
          <p:cNvPr id="404" name="Google Shape;404;p54"/>
          <p:cNvCxnSpPr/>
          <p:nvPr/>
        </p:nvCxnSpPr>
        <p:spPr>
          <a:xfrm>
            <a:off x="1429825" y="390975"/>
            <a:ext cx="377700" cy="0"/>
          </a:xfrm>
          <a:prstGeom prst="straightConnector1">
            <a:avLst/>
          </a:prstGeom>
          <a:noFill/>
          <a:ln cap="flat" cmpd="sng" w="9525">
            <a:solidFill>
              <a:schemeClr val="dk2"/>
            </a:solidFill>
            <a:prstDash val="solid"/>
            <a:round/>
            <a:headEnd len="med" w="med" type="none"/>
            <a:tailEnd len="med" w="med" type="triangle"/>
          </a:ln>
        </p:spPr>
      </p:cxnSp>
      <p:cxnSp>
        <p:nvCxnSpPr>
          <p:cNvPr id="405" name="Google Shape;405;p54"/>
          <p:cNvCxnSpPr>
            <a:stCxn id="374" idx="2"/>
            <a:endCxn id="403" idx="0"/>
          </p:cNvCxnSpPr>
          <p:nvPr/>
        </p:nvCxnSpPr>
        <p:spPr>
          <a:xfrm flipH="1" rot="-5400000">
            <a:off x="2512275" y="2520125"/>
            <a:ext cx="227700" cy="600"/>
          </a:xfrm>
          <a:prstGeom prst="bentConnector3">
            <a:avLst>
              <a:gd fmla="val 50012" name="adj1"/>
            </a:avLst>
          </a:prstGeom>
          <a:noFill/>
          <a:ln cap="flat" cmpd="sng" w="9525">
            <a:solidFill>
              <a:schemeClr val="dk2"/>
            </a:solidFill>
            <a:prstDash val="solid"/>
            <a:round/>
            <a:headEnd len="med" w="med" type="none"/>
            <a:tailEnd len="med" w="med" type="stealth"/>
          </a:ln>
        </p:spPr>
      </p:cxnSp>
      <p:cxnSp>
        <p:nvCxnSpPr>
          <p:cNvPr id="406" name="Google Shape;406;p54"/>
          <p:cNvCxnSpPr>
            <a:stCxn id="376" idx="3"/>
            <a:endCxn id="380" idx="1"/>
          </p:cNvCxnSpPr>
          <p:nvPr/>
        </p:nvCxnSpPr>
        <p:spPr>
          <a:xfrm>
            <a:off x="4583000" y="3417175"/>
            <a:ext cx="338100" cy="600"/>
          </a:xfrm>
          <a:prstGeom prst="bentConnector3">
            <a:avLst>
              <a:gd fmla="val 49982" name="adj1"/>
            </a:avLst>
          </a:prstGeom>
          <a:noFill/>
          <a:ln cap="flat" cmpd="sng" w="9525">
            <a:solidFill>
              <a:schemeClr val="dk2"/>
            </a:solidFill>
            <a:prstDash val="solid"/>
            <a:round/>
            <a:headEnd len="med" w="med" type="none"/>
            <a:tailEnd len="med" w="med" type="stealth"/>
          </a:ln>
        </p:spPr>
      </p:cxnSp>
      <p:cxnSp>
        <p:nvCxnSpPr>
          <p:cNvPr id="407" name="Google Shape;407;p54"/>
          <p:cNvCxnSpPr>
            <a:stCxn id="380" idx="3"/>
            <a:endCxn id="379" idx="1"/>
          </p:cNvCxnSpPr>
          <p:nvPr/>
        </p:nvCxnSpPr>
        <p:spPr>
          <a:xfrm>
            <a:off x="5603049" y="3417175"/>
            <a:ext cx="309600" cy="600"/>
          </a:xfrm>
          <a:prstGeom prst="bentConnector3">
            <a:avLst>
              <a:gd fmla="val 49980" name="adj1"/>
            </a:avLst>
          </a:prstGeom>
          <a:noFill/>
          <a:ln cap="flat" cmpd="sng" w="9525">
            <a:solidFill>
              <a:schemeClr val="dk2"/>
            </a:solidFill>
            <a:prstDash val="solid"/>
            <a:round/>
            <a:headEnd len="med" w="med" type="none"/>
            <a:tailEnd len="med" w="med" type="stealth"/>
          </a:ln>
        </p:spPr>
      </p:cxnSp>
      <p:cxnSp>
        <p:nvCxnSpPr>
          <p:cNvPr id="408" name="Google Shape;408;p54"/>
          <p:cNvCxnSpPr>
            <a:stCxn id="375" idx="3"/>
            <a:endCxn id="377" idx="1"/>
          </p:cNvCxnSpPr>
          <p:nvPr/>
        </p:nvCxnSpPr>
        <p:spPr>
          <a:xfrm>
            <a:off x="4611500" y="3929924"/>
            <a:ext cx="309600" cy="600"/>
          </a:xfrm>
          <a:prstGeom prst="bentConnector3">
            <a:avLst>
              <a:gd fmla="val 49980" name="adj1"/>
            </a:avLst>
          </a:prstGeom>
          <a:noFill/>
          <a:ln cap="flat" cmpd="sng" w="9525">
            <a:solidFill>
              <a:schemeClr val="dk2"/>
            </a:solidFill>
            <a:prstDash val="solid"/>
            <a:round/>
            <a:headEnd len="med" w="med" type="none"/>
            <a:tailEnd len="med" w="med" type="stealth"/>
          </a:ln>
        </p:spPr>
      </p:cxnSp>
      <p:cxnSp>
        <p:nvCxnSpPr>
          <p:cNvPr id="409" name="Google Shape;409;p54"/>
          <p:cNvCxnSpPr>
            <a:stCxn id="377" idx="3"/>
            <a:endCxn id="378" idx="1"/>
          </p:cNvCxnSpPr>
          <p:nvPr/>
        </p:nvCxnSpPr>
        <p:spPr>
          <a:xfrm>
            <a:off x="5603049" y="3929924"/>
            <a:ext cx="309600" cy="600"/>
          </a:xfrm>
          <a:prstGeom prst="bentConnector3">
            <a:avLst>
              <a:gd fmla="val 49980" name="adj1"/>
            </a:avLst>
          </a:prstGeom>
          <a:noFill/>
          <a:ln cap="flat" cmpd="sng" w="9525">
            <a:solidFill>
              <a:schemeClr val="dk2"/>
            </a:solidFill>
            <a:prstDash val="solid"/>
            <a:round/>
            <a:headEnd len="med" w="med" type="none"/>
            <a:tailEnd len="med" w="med" type="stealth"/>
          </a:ln>
        </p:spPr>
      </p:cxnSp>
      <p:sp>
        <p:nvSpPr>
          <p:cNvPr id="410" name="Google Shape;410;p54"/>
          <p:cNvSpPr/>
          <p:nvPr/>
        </p:nvSpPr>
        <p:spPr>
          <a:xfrm>
            <a:off x="3627250" y="2594725"/>
            <a:ext cx="682074" cy="458406"/>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Results</a:t>
            </a:r>
            <a:endParaRPr sz="800"/>
          </a:p>
        </p:txBody>
      </p:sp>
      <p:sp>
        <p:nvSpPr>
          <p:cNvPr id="411" name="Google Shape;411;p54"/>
          <p:cNvSpPr/>
          <p:nvPr/>
        </p:nvSpPr>
        <p:spPr>
          <a:xfrm>
            <a:off x="4666800" y="2634328"/>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Acquire</a:t>
            </a:r>
            <a:endParaRPr sz="800"/>
          </a:p>
          <a:p>
            <a:pPr indent="0" lvl="0" marL="0" rtl="0" algn="ctr">
              <a:spcBef>
                <a:spcPts val="0"/>
              </a:spcBef>
              <a:spcAft>
                <a:spcPts val="0"/>
              </a:spcAft>
              <a:buNone/>
            </a:pPr>
            <a:r>
              <a:rPr lang="en" sz="800"/>
              <a:t>results metadata</a:t>
            </a:r>
            <a:endParaRPr sz="800"/>
          </a:p>
        </p:txBody>
      </p:sp>
      <p:cxnSp>
        <p:nvCxnSpPr>
          <p:cNvPr id="412" name="Google Shape;412;p54"/>
          <p:cNvCxnSpPr>
            <a:stCxn id="403" idx="3"/>
            <a:endCxn id="410" idx="1"/>
          </p:cNvCxnSpPr>
          <p:nvPr/>
        </p:nvCxnSpPr>
        <p:spPr>
          <a:xfrm>
            <a:off x="3193575" y="2823928"/>
            <a:ext cx="433800" cy="600"/>
          </a:xfrm>
          <a:prstGeom prst="bentConnector3">
            <a:avLst>
              <a:gd fmla="val 49986" name="adj1"/>
            </a:avLst>
          </a:prstGeom>
          <a:noFill/>
          <a:ln cap="flat" cmpd="sng" w="9525">
            <a:solidFill>
              <a:schemeClr val="dk2"/>
            </a:solidFill>
            <a:prstDash val="solid"/>
            <a:round/>
            <a:headEnd len="med" w="med" type="none"/>
            <a:tailEnd len="med" w="med" type="stealth"/>
          </a:ln>
        </p:spPr>
      </p:cxnSp>
      <p:cxnSp>
        <p:nvCxnSpPr>
          <p:cNvPr id="413" name="Google Shape;413;p54"/>
          <p:cNvCxnSpPr>
            <a:stCxn id="410" idx="3"/>
            <a:endCxn id="411" idx="1"/>
          </p:cNvCxnSpPr>
          <p:nvPr/>
        </p:nvCxnSpPr>
        <p:spPr>
          <a:xfrm>
            <a:off x="4309324" y="2823928"/>
            <a:ext cx="357600" cy="600"/>
          </a:xfrm>
          <a:prstGeom prst="bentConnector3">
            <a:avLst>
              <a:gd fmla="val 49983" name="adj1"/>
            </a:avLst>
          </a:prstGeom>
          <a:noFill/>
          <a:ln cap="flat" cmpd="sng" w="9525">
            <a:solidFill>
              <a:schemeClr val="dk2"/>
            </a:solidFill>
            <a:prstDash val="solid"/>
            <a:round/>
            <a:headEnd len="med" w="med" type="none"/>
            <a:tailEnd len="med" w="med" type="stealth"/>
          </a:ln>
        </p:spPr>
      </p:cxnSp>
      <p:sp>
        <p:nvSpPr>
          <p:cNvPr id="414" name="Google Shape;414;p54"/>
          <p:cNvSpPr/>
          <p:nvPr/>
        </p:nvSpPr>
        <p:spPr>
          <a:xfrm>
            <a:off x="7520730" y="2745952"/>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grpSp>
        <p:nvGrpSpPr>
          <p:cNvPr id="415" name="Google Shape;415;p54"/>
          <p:cNvGrpSpPr/>
          <p:nvPr/>
        </p:nvGrpSpPr>
        <p:grpSpPr>
          <a:xfrm>
            <a:off x="7482148" y="2368918"/>
            <a:ext cx="307204" cy="338669"/>
            <a:chOff x="7291031" y="584043"/>
            <a:chExt cx="307204" cy="338669"/>
          </a:xfrm>
        </p:grpSpPr>
        <p:sp>
          <p:nvSpPr>
            <p:cNvPr id="416" name="Google Shape;416;p54"/>
            <p:cNvSpPr/>
            <p:nvPr/>
          </p:nvSpPr>
          <p:spPr>
            <a:xfrm>
              <a:off x="7291031" y="584043"/>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17" name="Google Shape;417;p54"/>
            <p:cNvSpPr/>
            <p:nvPr/>
          </p:nvSpPr>
          <p:spPr>
            <a:xfrm>
              <a:off x="7330491" y="620672"/>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18" name="Google Shape;418;p54"/>
            <p:cNvSpPr/>
            <p:nvPr/>
          </p:nvSpPr>
          <p:spPr>
            <a:xfrm>
              <a:off x="7368195" y="657302"/>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grpSp>
      <p:sp>
        <p:nvSpPr>
          <p:cNvPr id="419" name="Google Shape;419;p54"/>
          <p:cNvSpPr txBox="1"/>
          <p:nvPr/>
        </p:nvSpPr>
        <p:spPr>
          <a:xfrm>
            <a:off x="7803275" y="2376700"/>
            <a:ext cx="113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Results</a:t>
            </a:r>
            <a:endParaRPr sz="800"/>
          </a:p>
        </p:txBody>
      </p:sp>
      <p:sp>
        <p:nvSpPr>
          <p:cNvPr id="420" name="Google Shape;420;p54"/>
          <p:cNvSpPr txBox="1"/>
          <p:nvPr/>
        </p:nvSpPr>
        <p:spPr>
          <a:xfrm>
            <a:off x="7803275" y="2715000"/>
            <a:ext cx="113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Results metadata </a:t>
            </a:r>
            <a:endParaRPr sz="800"/>
          </a:p>
        </p:txBody>
      </p:sp>
      <p:sp>
        <p:nvSpPr>
          <p:cNvPr id="421" name="Google Shape;421;p54"/>
          <p:cNvSpPr/>
          <p:nvPr/>
        </p:nvSpPr>
        <p:spPr>
          <a:xfrm>
            <a:off x="7520730" y="3838939"/>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22" name="Google Shape;422;p54"/>
          <p:cNvSpPr txBox="1"/>
          <p:nvPr/>
        </p:nvSpPr>
        <p:spPr>
          <a:xfrm>
            <a:off x="7803275" y="3807988"/>
            <a:ext cx="113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Runtime statistics</a:t>
            </a:r>
            <a:endParaRPr sz="800"/>
          </a:p>
        </p:txBody>
      </p:sp>
      <p:sp>
        <p:nvSpPr>
          <p:cNvPr id="423" name="Google Shape;423;p54"/>
          <p:cNvSpPr/>
          <p:nvPr/>
        </p:nvSpPr>
        <p:spPr>
          <a:xfrm>
            <a:off x="7520730" y="3294752"/>
            <a:ext cx="230040" cy="265410"/>
          </a:xfrm>
          <a:prstGeom prst="flowChartDocumen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24" name="Google Shape;424;p54"/>
          <p:cNvSpPr txBox="1"/>
          <p:nvPr/>
        </p:nvSpPr>
        <p:spPr>
          <a:xfrm>
            <a:off x="7803275" y="3263800"/>
            <a:ext cx="113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Provenance graph</a:t>
            </a:r>
            <a:endParaRPr sz="800"/>
          </a:p>
        </p:txBody>
      </p:sp>
      <p:cxnSp>
        <p:nvCxnSpPr>
          <p:cNvPr id="425" name="Google Shape;425;p54"/>
          <p:cNvCxnSpPr>
            <a:stCxn id="403" idx="3"/>
            <a:endCxn id="376" idx="1"/>
          </p:cNvCxnSpPr>
          <p:nvPr/>
        </p:nvCxnSpPr>
        <p:spPr>
          <a:xfrm>
            <a:off x="3193575" y="2823928"/>
            <a:ext cx="436200" cy="593100"/>
          </a:xfrm>
          <a:prstGeom prst="bentConnector3">
            <a:avLst>
              <a:gd fmla="val 50014" name="adj1"/>
            </a:avLst>
          </a:prstGeom>
          <a:noFill/>
          <a:ln cap="flat" cmpd="sng" w="9525">
            <a:solidFill>
              <a:schemeClr val="dk2"/>
            </a:solidFill>
            <a:prstDash val="solid"/>
            <a:round/>
            <a:headEnd len="med" w="med" type="none"/>
            <a:tailEnd len="med" w="med" type="stealth"/>
          </a:ln>
        </p:spPr>
      </p:cxnSp>
      <p:cxnSp>
        <p:nvCxnSpPr>
          <p:cNvPr id="426" name="Google Shape;426;p54"/>
          <p:cNvCxnSpPr>
            <a:stCxn id="403" idx="3"/>
            <a:endCxn id="375" idx="1"/>
          </p:cNvCxnSpPr>
          <p:nvPr/>
        </p:nvCxnSpPr>
        <p:spPr>
          <a:xfrm>
            <a:off x="3193575" y="2823928"/>
            <a:ext cx="436200" cy="1106100"/>
          </a:xfrm>
          <a:prstGeom prst="bentConnector3">
            <a:avLst>
              <a:gd fmla="val 50014" name="adj1"/>
            </a:avLst>
          </a:prstGeom>
          <a:noFill/>
          <a:ln cap="flat" cmpd="sng" w="9525">
            <a:solidFill>
              <a:schemeClr val="dk2"/>
            </a:solidFill>
            <a:prstDash val="solid"/>
            <a:round/>
            <a:headEnd len="med" w="med" type="none"/>
            <a:tailEnd len="med" w="med" type="stealth"/>
          </a:ln>
        </p:spPr>
      </p:cxnSp>
      <p:sp>
        <p:nvSpPr>
          <p:cNvPr id="427" name="Google Shape;427;p54"/>
          <p:cNvSpPr/>
          <p:nvPr/>
        </p:nvSpPr>
        <p:spPr>
          <a:xfrm>
            <a:off x="3629900" y="4588150"/>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Package artifacts</a:t>
            </a:r>
            <a:endParaRPr sz="800"/>
          </a:p>
        </p:txBody>
      </p:sp>
      <p:sp>
        <p:nvSpPr>
          <p:cNvPr id="428" name="Google Shape;428;p54"/>
          <p:cNvSpPr/>
          <p:nvPr/>
        </p:nvSpPr>
        <p:spPr>
          <a:xfrm>
            <a:off x="5190100" y="4588150"/>
            <a:ext cx="1135500" cy="379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Sign TRO with system TRACE certificate</a:t>
            </a:r>
            <a:endParaRPr sz="800"/>
          </a:p>
        </p:txBody>
      </p:sp>
      <p:cxnSp>
        <p:nvCxnSpPr>
          <p:cNvPr id="429" name="Google Shape;429;p54"/>
          <p:cNvCxnSpPr>
            <a:stCxn id="403" idx="2"/>
            <a:endCxn id="381" idx="0"/>
          </p:cNvCxnSpPr>
          <p:nvPr/>
        </p:nvCxnSpPr>
        <p:spPr>
          <a:xfrm flipH="1" rot="-5400000">
            <a:off x="1838775" y="3800578"/>
            <a:ext cx="1574700" cy="600"/>
          </a:xfrm>
          <a:prstGeom prst="bentConnector3">
            <a:avLst>
              <a:gd fmla="val 49998" name="adj1"/>
            </a:avLst>
          </a:prstGeom>
          <a:noFill/>
          <a:ln cap="flat" cmpd="sng" w="9525">
            <a:solidFill>
              <a:schemeClr val="dk2"/>
            </a:solidFill>
            <a:prstDash val="solid"/>
            <a:round/>
            <a:headEnd len="med" w="med" type="none"/>
            <a:tailEnd len="med" w="med" type="stealth"/>
          </a:ln>
        </p:spPr>
      </p:cxnSp>
      <p:cxnSp>
        <p:nvCxnSpPr>
          <p:cNvPr id="430" name="Google Shape;430;p54"/>
          <p:cNvCxnSpPr>
            <a:stCxn id="381" idx="3"/>
            <a:endCxn id="427" idx="1"/>
          </p:cNvCxnSpPr>
          <p:nvPr/>
        </p:nvCxnSpPr>
        <p:spPr>
          <a:xfrm>
            <a:off x="3193575" y="4777750"/>
            <a:ext cx="436200" cy="600"/>
          </a:xfrm>
          <a:prstGeom prst="bentConnector3">
            <a:avLst>
              <a:gd fmla="val 50014" name="adj1"/>
            </a:avLst>
          </a:prstGeom>
          <a:noFill/>
          <a:ln cap="flat" cmpd="sng" w="9525">
            <a:solidFill>
              <a:schemeClr val="dk2"/>
            </a:solidFill>
            <a:prstDash val="solid"/>
            <a:round/>
            <a:headEnd len="med" w="med" type="none"/>
            <a:tailEnd len="med" w="med" type="stealth"/>
          </a:ln>
        </p:spPr>
      </p:cxnSp>
      <p:cxnSp>
        <p:nvCxnSpPr>
          <p:cNvPr id="431" name="Google Shape;431;p54"/>
          <p:cNvCxnSpPr>
            <a:stCxn id="427" idx="3"/>
            <a:endCxn id="428" idx="1"/>
          </p:cNvCxnSpPr>
          <p:nvPr/>
        </p:nvCxnSpPr>
        <p:spPr>
          <a:xfrm>
            <a:off x="4765400" y="4777750"/>
            <a:ext cx="424800" cy="600"/>
          </a:xfrm>
          <a:prstGeom prst="bentConnector3">
            <a:avLst>
              <a:gd fmla="val 49988" name="adj1"/>
            </a:avLst>
          </a:prstGeom>
          <a:noFill/>
          <a:ln cap="flat" cmpd="sng" w="9525">
            <a:solidFill>
              <a:schemeClr val="dk2"/>
            </a:solidFill>
            <a:prstDash val="solid"/>
            <a:round/>
            <a:headEnd len="med" w="med" type="none"/>
            <a:tailEnd len="med" w="med" type="stealth"/>
          </a:ln>
        </p:spPr>
      </p:cxnSp>
      <p:cxnSp>
        <p:nvCxnSpPr>
          <p:cNvPr id="432" name="Google Shape;432;p54"/>
          <p:cNvCxnSpPr/>
          <p:nvPr/>
        </p:nvCxnSpPr>
        <p:spPr>
          <a:xfrm>
            <a:off x="6163025" y="1028825"/>
            <a:ext cx="1006200" cy="0"/>
          </a:xfrm>
          <a:prstGeom prst="straightConnector1">
            <a:avLst/>
          </a:prstGeom>
          <a:noFill/>
          <a:ln cap="flat" cmpd="sng" w="9525">
            <a:solidFill>
              <a:schemeClr val="dk2"/>
            </a:solidFill>
            <a:prstDash val="solid"/>
            <a:round/>
            <a:headEnd len="med" w="med" type="none"/>
            <a:tailEnd len="med" w="med" type="triangle"/>
          </a:ln>
        </p:spPr>
      </p:cxnSp>
      <p:cxnSp>
        <p:nvCxnSpPr>
          <p:cNvPr id="433" name="Google Shape;433;p54"/>
          <p:cNvCxnSpPr/>
          <p:nvPr/>
        </p:nvCxnSpPr>
        <p:spPr>
          <a:xfrm>
            <a:off x="6163025" y="1666725"/>
            <a:ext cx="1006200" cy="0"/>
          </a:xfrm>
          <a:prstGeom prst="straightConnector1">
            <a:avLst/>
          </a:prstGeom>
          <a:noFill/>
          <a:ln cap="flat" cmpd="sng" w="9525">
            <a:solidFill>
              <a:schemeClr val="dk2"/>
            </a:solidFill>
            <a:prstDash val="solid"/>
            <a:round/>
            <a:headEnd len="med" w="med" type="none"/>
            <a:tailEnd len="med" w="med" type="triangle"/>
          </a:ln>
        </p:spPr>
      </p:cxnSp>
      <p:cxnSp>
        <p:nvCxnSpPr>
          <p:cNvPr id="434" name="Google Shape;434;p54"/>
          <p:cNvCxnSpPr>
            <a:stCxn id="411" idx="3"/>
          </p:cNvCxnSpPr>
          <p:nvPr/>
        </p:nvCxnSpPr>
        <p:spPr>
          <a:xfrm>
            <a:off x="5802300" y="2823928"/>
            <a:ext cx="1347900" cy="0"/>
          </a:xfrm>
          <a:prstGeom prst="straightConnector1">
            <a:avLst/>
          </a:prstGeom>
          <a:noFill/>
          <a:ln cap="flat" cmpd="sng" w="9525">
            <a:solidFill>
              <a:schemeClr val="dk2"/>
            </a:solidFill>
            <a:prstDash val="solid"/>
            <a:round/>
            <a:headEnd len="med" w="med" type="none"/>
            <a:tailEnd len="med" w="med" type="triangle"/>
          </a:ln>
        </p:spPr>
      </p:cxnSp>
      <p:cxnSp>
        <p:nvCxnSpPr>
          <p:cNvPr id="435" name="Google Shape;435;p54"/>
          <p:cNvCxnSpPr>
            <a:stCxn id="379" idx="3"/>
          </p:cNvCxnSpPr>
          <p:nvPr/>
        </p:nvCxnSpPr>
        <p:spPr>
          <a:xfrm>
            <a:off x="6929525" y="3417175"/>
            <a:ext cx="230100" cy="0"/>
          </a:xfrm>
          <a:prstGeom prst="straightConnector1">
            <a:avLst/>
          </a:prstGeom>
          <a:noFill/>
          <a:ln cap="flat" cmpd="sng" w="9525">
            <a:solidFill>
              <a:schemeClr val="dk2"/>
            </a:solidFill>
            <a:prstDash val="solid"/>
            <a:round/>
            <a:headEnd len="med" w="med" type="none"/>
            <a:tailEnd len="med" w="med" type="triangle"/>
          </a:ln>
        </p:spPr>
      </p:cxnSp>
      <p:cxnSp>
        <p:nvCxnSpPr>
          <p:cNvPr id="436" name="Google Shape;436;p54"/>
          <p:cNvCxnSpPr/>
          <p:nvPr/>
        </p:nvCxnSpPr>
        <p:spPr>
          <a:xfrm>
            <a:off x="6929525" y="3929925"/>
            <a:ext cx="230100" cy="0"/>
          </a:xfrm>
          <a:prstGeom prst="straightConnector1">
            <a:avLst/>
          </a:prstGeom>
          <a:noFill/>
          <a:ln cap="flat" cmpd="sng" w="9525">
            <a:solidFill>
              <a:schemeClr val="dk2"/>
            </a:solidFill>
            <a:prstDash val="solid"/>
            <a:round/>
            <a:headEnd len="med" w="med" type="none"/>
            <a:tailEnd len="med" w="med" type="triangle"/>
          </a:ln>
        </p:spPr>
      </p:cxnSp>
      <p:grpSp>
        <p:nvGrpSpPr>
          <p:cNvPr id="437" name="Google Shape;437;p54"/>
          <p:cNvGrpSpPr/>
          <p:nvPr/>
        </p:nvGrpSpPr>
        <p:grpSpPr>
          <a:xfrm>
            <a:off x="7294650" y="4508796"/>
            <a:ext cx="682200" cy="576600"/>
            <a:chOff x="734244" y="3345544"/>
            <a:chExt cx="919035" cy="776775"/>
          </a:xfrm>
        </p:grpSpPr>
        <p:pic>
          <p:nvPicPr>
            <p:cNvPr id="438" name="Google Shape;438;p54"/>
            <p:cNvPicPr preferRelativeResize="0"/>
            <p:nvPr/>
          </p:nvPicPr>
          <p:blipFill>
            <a:blip r:embed="rId3">
              <a:alphaModFix/>
            </a:blip>
            <a:stretch>
              <a:fillRect/>
            </a:stretch>
          </p:blipFill>
          <p:spPr>
            <a:xfrm>
              <a:off x="734244" y="3345544"/>
              <a:ext cx="919035" cy="776775"/>
            </a:xfrm>
            <a:prstGeom prst="rect">
              <a:avLst/>
            </a:prstGeom>
            <a:noFill/>
            <a:ln>
              <a:noFill/>
            </a:ln>
          </p:spPr>
        </p:pic>
        <p:pic>
          <p:nvPicPr>
            <p:cNvPr id="439" name="Google Shape;439;p54"/>
            <p:cNvPicPr preferRelativeResize="0"/>
            <p:nvPr/>
          </p:nvPicPr>
          <p:blipFill>
            <a:blip r:embed="rId4">
              <a:alphaModFix/>
            </a:blip>
            <a:stretch>
              <a:fillRect/>
            </a:stretch>
          </p:blipFill>
          <p:spPr>
            <a:xfrm>
              <a:off x="1229931" y="3573782"/>
              <a:ext cx="400200" cy="400200"/>
            </a:xfrm>
            <a:prstGeom prst="rect">
              <a:avLst/>
            </a:prstGeom>
            <a:noFill/>
            <a:ln>
              <a:noFill/>
            </a:ln>
          </p:spPr>
        </p:pic>
      </p:grpSp>
      <p:cxnSp>
        <p:nvCxnSpPr>
          <p:cNvPr id="440" name="Google Shape;440;p54"/>
          <p:cNvCxnSpPr/>
          <p:nvPr/>
        </p:nvCxnSpPr>
        <p:spPr>
          <a:xfrm>
            <a:off x="6325600" y="4797100"/>
            <a:ext cx="875400" cy="13500"/>
          </a:xfrm>
          <a:prstGeom prst="straightConnector1">
            <a:avLst/>
          </a:prstGeom>
          <a:noFill/>
          <a:ln cap="flat" cmpd="sng" w="9525">
            <a:solidFill>
              <a:schemeClr val="dk2"/>
            </a:solidFill>
            <a:prstDash val="solid"/>
            <a:round/>
            <a:headEnd len="med" w="med" type="none"/>
            <a:tailEnd len="med" w="med" type="triangle"/>
          </a:ln>
        </p:spPr>
      </p:cxnSp>
      <p:sp>
        <p:nvSpPr>
          <p:cNvPr id="441" name="Google Shape;441;p54"/>
          <p:cNvSpPr txBox="1"/>
          <p:nvPr/>
        </p:nvSpPr>
        <p:spPr>
          <a:xfrm>
            <a:off x="3514800" y="76575"/>
            <a:ext cx="321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42" name="Google Shape;442;p54"/>
          <p:cNvSpPr txBox="1"/>
          <p:nvPr/>
        </p:nvSpPr>
        <p:spPr>
          <a:xfrm>
            <a:off x="7976850" y="4659538"/>
            <a:ext cx="113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Signed TRO</a:t>
            </a:r>
            <a:endParaRPr sz="800"/>
          </a:p>
        </p:txBody>
      </p:sp>
      <p:sp>
        <p:nvSpPr>
          <p:cNvPr id="443" name="Google Shape;443;p54"/>
          <p:cNvSpPr txBox="1"/>
          <p:nvPr/>
        </p:nvSpPr>
        <p:spPr>
          <a:xfrm>
            <a:off x="3390975" y="86100"/>
            <a:ext cx="441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TRACE Container-centric process diagram</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126" name="Google Shape;12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highlight>
                  <a:srgbClr val="FFFFFF"/>
                </a:highlight>
              </a:rPr>
              <a:t>How can we </a:t>
            </a:r>
            <a:r>
              <a:rPr b="1" i="1" lang="en">
                <a:solidFill>
                  <a:schemeClr val="dk1"/>
                </a:solidFill>
                <a:highlight>
                  <a:srgbClr val="FFFFFF"/>
                </a:highlight>
              </a:rPr>
              <a:t>efficiently</a:t>
            </a:r>
            <a:r>
              <a:rPr lang="en">
                <a:solidFill>
                  <a:schemeClr val="dk1"/>
                </a:solidFill>
                <a:highlight>
                  <a:srgbClr val="FFFFFF"/>
                </a:highlight>
              </a:rPr>
              <a:t> assess the </a:t>
            </a:r>
            <a:r>
              <a:rPr b="1" lang="en">
                <a:solidFill>
                  <a:schemeClr val="dk1"/>
                </a:solidFill>
                <a:highlight>
                  <a:srgbClr val="FFFFFF"/>
                </a:highlight>
              </a:rPr>
              <a:t>reproducibility of results</a:t>
            </a:r>
            <a:r>
              <a:rPr lang="en">
                <a:solidFill>
                  <a:schemeClr val="dk1"/>
                </a:solidFill>
                <a:highlight>
                  <a:srgbClr val="FFFFFF"/>
                </a:highlight>
              </a:rPr>
              <a:t> reported in an article?</a:t>
            </a:r>
            <a:endParaRPr>
              <a:solidFill>
                <a:schemeClr val="dk1"/>
              </a:solidFill>
              <a:highlight>
                <a:srgbClr val="FFFFFF"/>
              </a:highlight>
            </a:endParaRPr>
          </a:p>
          <a:p>
            <a:pPr indent="-342900" lvl="0" marL="457200" rtl="0" algn="l">
              <a:spcBef>
                <a:spcPts val="1200"/>
              </a:spcBef>
              <a:spcAft>
                <a:spcPts val="0"/>
              </a:spcAft>
              <a:buClr>
                <a:schemeClr val="dk1"/>
              </a:buClr>
              <a:buSzPts val="1800"/>
              <a:buChar char="●"/>
            </a:pPr>
            <a:r>
              <a:rPr lang="en">
                <a:solidFill>
                  <a:schemeClr val="dk1"/>
                </a:solidFill>
                <a:highlight>
                  <a:srgbClr val="FFFFFF"/>
                </a:highlight>
              </a:rPr>
              <a:t>Did the author(s) provide everything that's needed (</a:t>
            </a:r>
            <a:r>
              <a:rPr b="1" lang="en" sz="2200">
                <a:solidFill>
                  <a:schemeClr val="dk1"/>
                </a:solidFill>
                <a:highlight>
                  <a:srgbClr val="FFFFFF"/>
                </a:highlight>
              </a:rPr>
              <a:t>completeness</a:t>
            </a:r>
            <a:r>
              <a:rPr lang="en">
                <a:solidFill>
                  <a:schemeClr val="dk1"/>
                </a:solidFill>
                <a:highlight>
                  <a:srgbClr val="FFFFFF"/>
                </a:highlight>
              </a:rPr>
              <a:t>)?</a:t>
            </a:r>
            <a:endParaRPr>
              <a:solidFill>
                <a:schemeClr val="dk1"/>
              </a:solidFill>
              <a:highlight>
                <a:srgbClr val="FFFFFF"/>
              </a:highlight>
            </a:endParaRPr>
          </a:p>
          <a:p>
            <a:pPr indent="0" lvl="0" marL="0" rtl="0" algn="l">
              <a:spcBef>
                <a:spcPts val="1200"/>
              </a:spcBef>
              <a:spcAft>
                <a:spcPts val="1200"/>
              </a:spcAft>
              <a:buNone/>
            </a:pPr>
            <a:r>
              <a:t/>
            </a:r>
            <a:endParaRPr>
              <a:solidFill>
                <a:schemeClr val="dk1"/>
              </a:solidFill>
            </a:endParaRPr>
          </a:p>
        </p:txBody>
      </p:sp>
      <p:pic>
        <p:nvPicPr>
          <p:cNvPr id="127" name="Google Shape;127;p28"/>
          <p:cNvPicPr preferRelativeResize="0"/>
          <p:nvPr/>
        </p:nvPicPr>
        <p:blipFill>
          <a:blip r:embed="rId3">
            <a:alphaModFix/>
          </a:blip>
          <a:stretch>
            <a:fillRect/>
          </a:stretch>
        </p:blipFill>
        <p:spPr>
          <a:xfrm>
            <a:off x="2983913" y="2571750"/>
            <a:ext cx="3176175" cy="233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133" name="Google Shape;13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highlight>
                  <a:srgbClr val="FFFFFF"/>
                </a:highlight>
              </a:rPr>
              <a:t>How can we </a:t>
            </a:r>
            <a:r>
              <a:rPr b="1" i="1" lang="en">
                <a:solidFill>
                  <a:schemeClr val="dk1"/>
                </a:solidFill>
                <a:highlight>
                  <a:srgbClr val="FFFFFF"/>
                </a:highlight>
              </a:rPr>
              <a:t>efficiently</a:t>
            </a:r>
            <a:r>
              <a:rPr lang="en">
                <a:solidFill>
                  <a:schemeClr val="dk1"/>
                </a:solidFill>
                <a:highlight>
                  <a:srgbClr val="FFFFFF"/>
                </a:highlight>
              </a:rPr>
              <a:t> assess the </a:t>
            </a:r>
            <a:r>
              <a:rPr b="1" lang="en">
                <a:solidFill>
                  <a:schemeClr val="dk1"/>
                </a:solidFill>
                <a:highlight>
                  <a:srgbClr val="FFFFFF"/>
                </a:highlight>
              </a:rPr>
              <a:t>reproducibility of results</a:t>
            </a:r>
            <a:r>
              <a:rPr lang="en">
                <a:solidFill>
                  <a:schemeClr val="dk1"/>
                </a:solidFill>
                <a:highlight>
                  <a:srgbClr val="FFFFFF"/>
                </a:highlight>
              </a:rPr>
              <a:t> reported in an article?</a:t>
            </a:r>
            <a:endParaRPr>
              <a:solidFill>
                <a:schemeClr val="dk1"/>
              </a:solidFill>
              <a:highlight>
                <a:srgbClr val="FFFFFF"/>
              </a:highlight>
            </a:endParaRPr>
          </a:p>
          <a:p>
            <a:pPr indent="-342900" lvl="0" marL="457200" rtl="0" algn="l">
              <a:spcBef>
                <a:spcPts val="1200"/>
              </a:spcBef>
              <a:spcAft>
                <a:spcPts val="0"/>
              </a:spcAft>
              <a:buClr>
                <a:schemeClr val="dk1"/>
              </a:buClr>
              <a:buSzPts val="1800"/>
              <a:buChar char="●"/>
            </a:pPr>
            <a:r>
              <a:rPr lang="en">
                <a:solidFill>
                  <a:schemeClr val="dk1"/>
                </a:solidFill>
                <a:highlight>
                  <a:srgbClr val="FFFFFF"/>
                </a:highlight>
              </a:rPr>
              <a:t>Did the author(s) provide everything that's needed (</a:t>
            </a:r>
            <a:r>
              <a:rPr b="1" lang="en" sz="2200">
                <a:solidFill>
                  <a:schemeClr val="dk1"/>
                </a:solidFill>
                <a:highlight>
                  <a:srgbClr val="FFFFFF"/>
                </a:highlight>
              </a:rPr>
              <a:t>completeness</a:t>
            </a:r>
            <a:r>
              <a:rPr lang="en">
                <a:solidFill>
                  <a:schemeClr val="dk1"/>
                </a:solidFill>
                <a:highlight>
                  <a:srgbClr val="FFFFFF"/>
                </a:highlight>
              </a:rPr>
              <a:t>)?</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What are the </a:t>
            </a:r>
            <a:r>
              <a:rPr b="1" lang="en" sz="2200">
                <a:solidFill>
                  <a:schemeClr val="dk1"/>
                </a:solidFill>
                <a:highlight>
                  <a:srgbClr val="FFFFFF"/>
                </a:highlight>
              </a:rPr>
              <a:t>required conditions</a:t>
            </a:r>
            <a:r>
              <a:rPr lang="en">
                <a:solidFill>
                  <a:schemeClr val="dk1"/>
                </a:solidFill>
                <a:highlight>
                  <a:srgbClr val="FFFFFF"/>
                </a:highlight>
              </a:rPr>
              <a:t> (system and software versions)?</a:t>
            </a:r>
            <a:endParaRPr>
              <a:solidFill>
                <a:schemeClr val="dk1"/>
              </a:solidFill>
              <a:highlight>
                <a:srgbClr val="FFFFFF"/>
              </a:highlight>
            </a:endParaRPr>
          </a:p>
          <a:p>
            <a:pPr indent="0" lvl="0" marL="0" rtl="0" algn="l">
              <a:spcBef>
                <a:spcPts val="1200"/>
              </a:spcBef>
              <a:spcAft>
                <a:spcPts val="1200"/>
              </a:spcAft>
              <a:buNone/>
            </a:pPr>
            <a:r>
              <a:t/>
            </a:r>
            <a:endParaRPr>
              <a:solidFill>
                <a:schemeClr val="dk1"/>
              </a:solidFill>
            </a:endParaRPr>
          </a:p>
        </p:txBody>
      </p:sp>
      <p:pic>
        <p:nvPicPr>
          <p:cNvPr id="134" name="Google Shape;134;p29"/>
          <p:cNvPicPr preferRelativeResize="0"/>
          <p:nvPr/>
        </p:nvPicPr>
        <p:blipFill>
          <a:blip r:embed="rId3">
            <a:alphaModFix/>
          </a:blip>
          <a:stretch>
            <a:fillRect/>
          </a:stretch>
        </p:blipFill>
        <p:spPr>
          <a:xfrm>
            <a:off x="2296200" y="2716575"/>
            <a:ext cx="3565725" cy="2347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140" name="Google Shape;14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highlight>
                  <a:srgbClr val="FFFFFF"/>
                </a:highlight>
              </a:rPr>
              <a:t>How can we </a:t>
            </a:r>
            <a:r>
              <a:rPr b="1" i="1" lang="en">
                <a:solidFill>
                  <a:schemeClr val="dk1"/>
                </a:solidFill>
                <a:highlight>
                  <a:srgbClr val="FFFFFF"/>
                </a:highlight>
              </a:rPr>
              <a:t>efficiently</a:t>
            </a:r>
            <a:r>
              <a:rPr lang="en">
                <a:solidFill>
                  <a:schemeClr val="dk1"/>
                </a:solidFill>
                <a:highlight>
                  <a:srgbClr val="FFFFFF"/>
                </a:highlight>
              </a:rPr>
              <a:t> assess the </a:t>
            </a:r>
            <a:r>
              <a:rPr b="1" lang="en">
                <a:solidFill>
                  <a:schemeClr val="dk1"/>
                </a:solidFill>
                <a:highlight>
                  <a:srgbClr val="FFFFFF"/>
                </a:highlight>
              </a:rPr>
              <a:t>reproducibility of results</a:t>
            </a:r>
            <a:r>
              <a:rPr lang="en">
                <a:solidFill>
                  <a:schemeClr val="dk1"/>
                </a:solidFill>
                <a:highlight>
                  <a:srgbClr val="FFFFFF"/>
                </a:highlight>
              </a:rPr>
              <a:t> reported in an article?</a:t>
            </a:r>
            <a:endParaRPr>
              <a:solidFill>
                <a:schemeClr val="dk1"/>
              </a:solidFill>
              <a:highlight>
                <a:srgbClr val="FFFFFF"/>
              </a:highlight>
            </a:endParaRPr>
          </a:p>
          <a:p>
            <a:pPr indent="-342900" lvl="0" marL="457200" rtl="0" algn="l">
              <a:spcBef>
                <a:spcPts val="1200"/>
              </a:spcBef>
              <a:spcAft>
                <a:spcPts val="0"/>
              </a:spcAft>
              <a:buClr>
                <a:schemeClr val="dk1"/>
              </a:buClr>
              <a:buSzPts val="1800"/>
              <a:buChar char="●"/>
            </a:pPr>
            <a:r>
              <a:rPr lang="en">
                <a:solidFill>
                  <a:schemeClr val="dk1"/>
                </a:solidFill>
                <a:highlight>
                  <a:srgbClr val="FFFFFF"/>
                </a:highlight>
              </a:rPr>
              <a:t>Did the author(s) provide everything that's needed (</a:t>
            </a:r>
            <a:r>
              <a:rPr b="1" lang="en" sz="2200">
                <a:solidFill>
                  <a:schemeClr val="dk1"/>
                </a:solidFill>
                <a:highlight>
                  <a:srgbClr val="FFFFFF"/>
                </a:highlight>
              </a:rPr>
              <a:t>completeness</a:t>
            </a:r>
            <a:r>
              <a:rPr lang="en">
                <a:solidFill>
                  <a:schemeClr val="dk1"/>
                </a:solidFill>
                <a:highlight>
                  <a:srgbClr val="FFFFFF"/>
                </a:highlight>
              </a:rPr>
              <a:t>)?</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What are the </a:t>
            </a:r>
            <a:r>
              <a:rPr b="1" lang="en" sz="2200">
                <a:solidFill>
                  <a:schemeClr val="dk1"/>
                </a:solidFill>
                <a:highlight>
                  <a:srgbClr val="FFFFFF"/>
                </a:highlight>
              </a:rPr>
              <a:t>required conditions</a:t>
            </a:r>
            <a:r>
              <a:rPr lang="en">
                <a:solidFill>
                  <a:schemeClr val="dk1"/>
                </a:solidFill>
                <a:highlight>
                  <a:srgbClr val="FFFFFF"/>
                </a:highlight>
              </a:rPr>
              <a:t> (system and software versions)?</a:t>
            </a:r>
            <a:endParaRPr>
              <a:solidFill>
                <a:schemeClr val="dk1"/>
              </a:solidFill>
              <a:highlight>
                <a:srgbClr val="FFFFFF"/>
              </a:highlight>
            </a:endParaRPr>
          </a:p>
          <a:p>
            <a:pPr indent="0" lvl="0" marL="0" rtl="0" algn="l">
              <a:spcBef>
                <a:spcPts val="1200"/>
              </a:spcBef>
              <a:spcAft>
                <a:spcPts val="1200"/>
              </a:spcAft>
              <a:buNone/>
            </a:pPr>
            <a:r>
              <a:t/>
            </a:r>
            <a:endParaRPr>
              <a:solidFill>
                <a:schemeClr val="dk1"/>
              </a:solidFill>
            </a:endParaRPr>
          </a:p>
        </p:txBody>
      </p:sp>
      <p:pic>
        <p:nvPicPr>
          <p:cNvPr id="141" name="Google Shape;141;p30"/>
          <p:cNvPicPr preferRelativeResize="0"/>
          <p:nvPr/>
        </p:nvPicPr>
        <p:blipFill>
          <a:blip r:embed="rId3">
            <a:alphaModFix/>
          </a:blip>
          <a:stretch>
            <a:fillRect/>
          </a:stretch>
        </p:blipFill>
        <p:spPr>
          <a:xfrm>
            <a:off x="1806667" y="2791388"/>
            <a:ext cx="4110682" cy="219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147" name="Google Shape;14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highlight>
                  <a:srgbClr val="FFFFFF"/>
                </a:highlight>
              </a:rPr>
              <a:t>How can we </a:t>
            </a:r>
            <a:r>
              <a:rPr b="1" i="1" lang="en">
                <a:solidFill>
                  <a:schemeClr val="dk1"/>
                </a:solidFill>
                <a:highlight>
                  <a:srgbClr val="FFFFFF"/>
                </a:highlight>
              </a:rPr>
              <a:t>efficiently</a:t>
            </a:r>
            <a:r>
              <a:rPr lang="en">
                <a:solidFill>
                  <a:schemeClr val="dk1"/>
                </a:solidFill>
                <a:highlight>
                  <a:srgbClr val="FFFFFF"/>
                </a:highlight>
              </a:rPr>
              <a:t> assess the </a:t>
            </a:r>
            <a:r>
              <a:rPr b="1" lang="en">
                <a:solidFill>
                  <a:schemeClr val="dk1"/>
                </a:solidFill>
                <a:highlight>
                  <a:srgbClr val="FFFFFF"/>
                </a:highlight>
              </a:rPr>
              <a:t>reproducibility of results</a:t>
            </a:r>
            <a:r>
              <a:rPr lang="en">
                <a:solidFill>
                  <a:schemeClr val="dk1"/>
                </a:solidFill>
                <a:highlight>
                  <a:srgbClr val="FFFFFF"/>
                </a:highlight>
              </a:rPr>
              <a:t> reported in an article?</a:t>
            </a:r>
            <a:endParaRPr>
              <a:solidFill>
                <a:schemeClr val="dk1"/>
              </a:solidFill>
              <a:highlight>
                <a:srgbClr val="FFFFFF"/>
              </a:highlight>
            </a:endParaRPr>
          </a:p>
          <a:p>
            <a:pPr indent="-342900" lvl="0" marL="457200" rtl="0" algn="l">
              <a:spcBef>
                <a:spcPts val="1200"/>
              </a:spcBef>
              <a:spcAft>
                <a:spcPts val="0"/>
              </a:spcAft>
              <a:buClr>
                <a:schemeClr val="dk1"/>
              </a:buClr>
              <a:buSzPts val="1800"/>
              <a:buChar char="●"/>
            </a:pPr>
            <a:r>
              <a:rPr lang="en">
                <a:solidFill>
                  <a:schemeClr val="dk1"/>
                </a:solidFill>
                <a:highlight>
                  <a:srgbClr val="FFFFFF"/>
                </a:highlight>
              </a:rPr>
              <a:t>Did the author(s) provide everything that's needed (</a:t>
            </a:r>
            <a:r>
              <a:rPr b="1" lang="en" sz="2200">
                <a:solidFill>
                  <a:schemeClr val="dk1"/>
                </a:solidFill>
                <a:highlight>
                  <a:srgbClr val="FFFFFF"/>
                </a:highlight>
              </a:rPr>
              <a:t>completeness</a:t>
            </a:r>
            <a:r>
              <a:rPr lang="en">
                <a:solidFill>
                  <a:schemeClr val="dk1"/>
                </a:solidFill>
                <a:highlight>
                  <a:srgbClr val="FFFFFF"/>
                </a:highlight>
              </a:rPr>
              <a:t>)?</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What are the </a:t>
            </a:r>
            <a:r>
              <a:rPr b="1" lang="en" sz="2200">
                <a:solidFill>
                  <a:schemeClr val="dk1"/>
                </a:solidFill>
                <a:highlight>
                  <a:srgbClr val="FFFFFF"/>
                </a:highlight>
              </a:rPr>
              <a:t>required conditions</a:t>
            </a:r>
            <a:r>
              <a:rPr lang="en">
                <a:solidFill>
                  <a:schemeClr val="dk1"/>
                </a:solidFill>
                <a:highlight>
                  <a:srgbClr val="FFFFFF"/>
                </a:highlight>
              </a:rPr>
              <a:t> (system and software versions)?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Was the </a:t>
            </a:r>
            <a:r>
              <a:rPr b="1" lang="en" sz="2200">
                <a:solidFill>
                  <a:schemeClr val="dk1"/>
                </a:solidFill>
                <a:highlight>
                  <a:srgbClr val="FFFFFF"/>
                </a:highlight>
              </a:rPr>
              <a:t>output</a:t>
            </a:r>
            <a:r>
              <a:rPr lang="en">
                <a:solidFill>
                  <a:schemeClr val="dk1"/>
                </a:solidFill>
                <a:highlight>
                  <a:srgbClr val="FFFFFF"/>
                </a:highlight>
              </a:rPr>
              <a:t> (tables, figures) in fact </a:t>
            </a:r>
            <a:r>
              <a:rPr b="1" lang="en" sz="2200">
                <a:solidFill>
                  <a:schemeClr val="dk1"/>
                </a:solidFill>
                <a:highlight>
                  <a:srgbClr val="FFFFFF"/>
                </a:highlight>
              </a:rPr>
              <a:t>generated</a:t>
            </a:r>
            <a:r>
              <a:rPr lang="en">
                <a:solidFill>
                  <a:schemeClr val="dk1"/>
                </a:solidFill>
                <a:highlight>
                  <a:srgbClr val="FFFFFF"/>
                </a:highlight>
              </a:rPr>
              <a:t> by the provided "artifacts" (code and data)?</a:t>
            </a:r>
            <a:endParaRPr>
              <a:solidFill>
                <a:schemeClr val="dk1"/>
              </a:solidFill>
              <a:highlight>
                <a:srgbClr val="FFFFFF"/>
              </a:highlight>
            </a:endParaRPr>
          </a:p>
          <a:p>
            <a:pPr indent="0" lvl="0" marL="0" rtl="0" algn="l">
              <a:spcBef>
                <a:spcPts val="1200"/>
              </a:spcBef>
              <a:spcAft>
                <a:spcPts val="1200"/>
              </a:spcAft>
              <a:buNone/>
            </a:pPr>
            <a:r>
              <a:t/>
            </a:r>
            <a:endParaRPr>
              <a:solidFill>
                <a:schemeClr val="dk1"/>
              </a:solidFill>
            </a:endParaRPr>
          </a:p>
        </p:txBody>
      </p:sp>
      <p:pic>
        <p:nvPicPr>
          <p:cNvPr id="148" name="Google Shape;148;p31"/>
          <p:cNvPicPr preferRelativeResize="0"/>
          <p:nvPr/>
        </p:nvPicPr>
        <p:blipFill>
          <a:blip r:embed="rId3">
            <a:alphaModFix/>
          </a:blip>
          <a:stretch>
            <a:fillRect/>
          </a:stretch>
        </p:blipFill>
        <p:spPr>
          <a:xfrm>
            <a:off x="3116075" y="3146300"/>
            <a:ext cx="2540300" cy="199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2" name="Shape 152"/>
        <p:cNvGrpSpPr/>
        <p:nvPr/>
      </p:nvGrpSpPr>
      <p:grpSpPr>
        <a:xfrm>
          <a:off x="0" y="0"/>
          <a:ext cx="0" cy="0"/>
          <a:chOff x="0" y="0"/>
          <a:chExt cx="0" cy="0"/>
        </a:xfrm>
      </p:grpSpPr>
      <p:sp>
        <p:nvSpPr>
          <p:cNvPr id="153" name="Google Shape;15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provenance is important</a:t>
            </a:r>
            <a:endParaRPr/>
          </a:p>
        </p:txBody>
      </p:sp>
      <p:sp>
        <p:nvSpPr>
          <p:cNvPr id="154" name="Google Shape;15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5" name="Google Shape;155;p32"/>
          <p:cNvPicPr preferRelativeResize="0"/>
          <p:nvPr/>
        </p:nvPicPr>
        <p:blipFill>
          <a:blip r:embed="rId3">
            <a:alphaModFix/>
          </a:blip>
          <a:stretch>
            <a:fillRect/>
          </a:stretch>
        </p:blipFill>
        <p:spPr>
          <a:xfrm>
            <a:off x="211874" y="1476100"/>
            <a:ext cx="5281201" cy="3857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9" name="Shape 159"/>
        <p:cNvGrpSpPr/>
        <p:nvPr/>
      </p:nvGrpSpPr>
      <p:grpSpPr>
        <a:xfrm>
          <a:off x="0" y="0"/>
          <a:ext cx="0" cy="0"/>
          <a:chOff x="0" y="0"/>
          <a:chExt cx="0" cy="0"/>
        </a:xfrm>
      </p:grpSpPr>
      <p:sp>
        <p:nvSpPr>
          <p:cNvPr id="160" name="Google Shape;16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access  is important</a:t>
            </a:r>
            <a:endParaRPr/>
          </a:p>
        </p:txBody>
      </p:sp>
      <p:sp>
        <p:nvSpPr>
          <p:cNvPr id="161" name="Google Shape;16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33"/>
          <p:cNvPicPr preferRelativeResize="0"/>
          <p:nvPr/>
        </p:nvPicPr>
        <p:blipFill>
          <a:blip r:embed="rId3">
            <a:alphaModFix/>
          </a:blip>
          <a:stretch>
            <a:fillRect/>
          </a:stretch>
        </p:blipFill>
        <p:spPr>
          <a:xfrm>
            <a:off x="211874" y="1476100"/>
            <a:ext cx="5281201" cy="3857176"/>
          </a:xfrm>
          <a:prstGeom prst="rect">
            <a:avLst/>
          </a:prstGeom>
          <a:noFill/>
          <a:ln>
            <a:noFill/>
          </a:ln>
        </p:spPr>
      </p:pic>
      <p:pic>
        <p:nvPicPr>
          <p:cNvPr id="163" name="Google Shape;163;p33"/>
          <p:cNvPicPr preferRelativeResize="0"/>
          <p:nvPr/>
        </p:nvPicPr>
        <p:blipFill>
          <a:blip r:embed="rId4">
            <a:alphaModFix/>
          </a:blip>
          <a:stretch>
            <a:fillRect/>
          </a:stretch>
        </p:blipFill>
        <p:spPr>
          <a:xfrm>
            <a:off x="111275" y="3645400"/>
            <a:ext cx="737175" cy="1075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