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926" r:id="rId2"/>
    <p:sldId id="1007" r:id="rId3"/>
    <p:sldId id="832" r:id="rId4"/>
    <p:sldId id="840" r:id="rId5"/>
    <p:sldId id="873" r:id="rId6"/>
    <p:sldId id="1043" r:id="rId7"/>
    <p:sldId id="844" r:id="rId8"/>
    <p:sldId id="967" r:id="rId9"/>
    <p:sldId id="260" r:id="rId10"/>
    <p:sldId id="972" r:id="rId11"/>
    <p:sldId id="1032" r:id="rId12"/>
    <p:sldId id="1044" r:id="rId13"/>
    <p:sldId id="802" r:id="rId14"/>
    <p:sldId id="975" r:id="rId15"/>
    <p:sldId id="976" r:id="rId16"/>
    <p:sldId id="1009" r:id="rId17"/>
    <p:sldId id="991" r:id="rId18"/>
    <p:sldId id="977" r:id="rId19"/>
    <p:sldId id="987" r:id="rId20"/>
    <p:sldId id="984" r:id="rId21"/>
    <p:sldId id="988" r:id="rId22"/>
    <p:sldId id="968" r:id="rId23"/>
    <p:sldId id="969" r:id="rId24"/>
    <p:sldId id="817" r:id="rId25"/>
    <p:sldId id="850" r:id="rId26"/>
    <p:sldId id="856" r:id="rId27"/>
    <p:sldId id="857" r:id="rId28"/>
    <p:sldId id="989" r:id="rId29"/>
    <p:sldId id="1045" r:id="rId30"/>
    <p:sldId id="993" r:id="rId31"/>
    <p:sldId id="996" r:id="rId32"/>
    <p:sldId id="1046" r:id="rId33"/>
    <p:sldId id="994" r:id="rId34"/>
    <p:sldId id="1025" r:id="rId35"/>
    <p:sldId id="997" r:id="rId36"/>
    <p:sldId id="1001" r:id="rId37"/>
    <p:sldId id="1033" r:id="rId38"/>
    <p:sldId id="1002" r:id="rId39"/>
    <p:sldId id="942" r:id="rId40"/>
    <p:sldId id="943" r:id="rId41"/>
    <p:sldId id="1047" r:id="rId42"/>
    <p:sldId id="864" r:id="rId43"/>
    <p:sldId id="865" r:id="rId44"/>
    <p:sldId id="999" r:id="rId45"/>
    <p:sldId id="925" r:id="rId46"/>
    <p:sldId id="896" r:id="rId47"/>
    <p:sldId id="962" r:id="rId48"/>
    <p:sldId id="1006" r:id="rId49"/>
    <p:sldId id="1027" r:id="rId50"/>
    <p:sldId id="1011" r:id="rId51"/>
    <p:sldId id="1037" r:id="rId52"/>
    <p:sldId id="1038" r:id="rId53"/>
    <p:sldId id="983" r:id="rId54"/>
    <p:sldId id="1012" r:id="rId55"/>
    <p:sldId id="1013" r:id="rId56"/>
    <p:sldId id="1014" r:id="rId57"/>
    <p:sldId id="1015" r:id="rId58"/>
    <p:sldId id="1016" r:id="rId59"/>
    <p:sldId id="1018" r:id="rId60"/>
    <p:sldId id="1017" r:id="rId61"/>
    <p:sldId id="900" r:id="rId62"/>
    <p:sldId id="876" r:id="rId63"/>
    <p:sldId id="877" r:id="rId64"/>
    <p:sldId id="923" r:id="rId65"/>
    <p:sldId id="416" r:id="rId66"/>
    <p:sldId id="104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1B1B"/>
    <a:srgbClr val="FF7540"/>
    <a:srgbClr val="B31A1B"/>
    <a:srgbClr val="333333"/>
    <a:srgbClr val="FF5050"/>
    <a:srgbClr val="B3B3B3"/>
    <a:srgbClr val="FFFFFF"/>
    <a:srgbClr val="0BE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81197" autoAdjust="0"/>
  </p:normalViewPr>
  <p:slideViewPr>
    <p:cSldViewPr snapToGrid="0">
      <p:cViewPr varScale="1">
        <p:scale>
          <a:sx n="90" d="100"/>
          <a:sy n="90" d="100"/>
        </p:scale>
        <p:origin x="888" y="78"/>
      </p:cViewPr>
      <p:guideLst/>
    </p:cSldViewPr>
  </p:slideViewPr>
  <p:outlineViewPr>
    <p:cViewPr>
      <p:scale>
        <a:sx n="33" d="100"/>
        <a:sy n="33" d="100"/>
      </p:scale>
      <p:origin x="0" y="-1458"/>
    </p:cViewPr>
  </p:outlineViewPr>
  <p:notesTextViewPr>
    <p:cViewPr>
      <p:scale>
        <a:sx n="1" d="1"/>
        <a:sy n="1" d="1"/>
      </p:scale>
      <p:origin x="0" y="0"/>
    </p:cViewPr>
  </p:notesTextViewPr>
  <p:sorterViewPr>
    <p:cViewPr>
      <p:scale>
        <a:sx n="84" d="100"/>
        <a:sy n="84" d="100"/>
      </p:scale>
      <p:origin x="0" y="-202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8C565-F3BF-4A84-AE07-9A89EABD0C05}" type="datetimeFigureOut">
              <a:rPr lang="en-US" smtClean="0"/>
              <a:t>2023-05-26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334D6-74E3-493C-842C-2A0D832D0681}" type="slidenum">
              <a:rPr lang="en-US" smtClean="0"/>
              <a:t>‹#›</a:t>
            </a:fld>
            <a:endParaRPr lang="en-US"/>
          </a:p>
        </p:txBody>
      </p:sp>
    </p:spTree>
    <p:extLst>
      <p:ext uri="{BB962C8B-B14F-4D97-AF65-F5344CB8AC3E}">
        <p14:creationId xmlns:p14="http://schemas.microsoft.com/office/powerpoint/2010/main" val="167404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a:t>
            </a:r>
            <a:r>
              <a:rPr lang="en-US" baseline="0" dirty="0"/>
              <a:t> going to </a:t>
            </a:r>
          </a:p>
          <a:p>
            <a:pPr marL="171450" indent="-171450">
              <a:buFontTx/>
              <a:buChar char="-"/>
            </a:pPr>
            <a:r>
              <a:rPr lang="en-US" baseline="0" dirty="0"/>
              <a:t>Very briefly describe the background we are coming from</a:t>
            </a:r>
          </a:p>
          <a:p>
            <a:pPr marL="171450" indent="-171450">
              <a:buFontTx/>
              <a:buChar char="-"/>
            </a:pPr>
            <a:r>
              <a:rPr lang="en-US" baseline="0" dirty="0"/>
              <a:t> Make note of the various elements of progress (and the broader picture) of open science</a:t>
            </a:r>
          </a:p>
          <a:p>
            <a:pPr marL="171450" indent="-171450">
              <a:buFontTx/>
              <a:buChar char="-"/>
            </a:pPr>
            <a:r>
              <a:rPr lang="en-US" baseline="0" dirty="0"/>
              <a:t>Describe some of the ongoing challenges</a:t>
            </a:r>
          </a:p>
          <a:p>
            <a:pPr marL="171450" indent="-171450">
              <a:buFontTx/>
              <a:buChar char="-"/>
            </a:pPr>
            <a:r>
              <a:rPr lang="en-US" baseline="0" dirty="0"/>
              <a:t>Provide some guidance based on the lessons learned </a:t>
            </a:r>
            <a:r>
              <a:rPr lang="en-US" baseline="0"/>
              <a:t>in the past year</a:t>
            </a:r>
            <a:endParaRPr lang="en-US" dirty="0"/>
          </a:p>
        </p:txBody>
      </p:sp>
      <p:sp>
        <p:nvSpPr>
          <p:cNvPr id="4" name="Slide Number Placeholder 3"/>
          <p:cNvSpPr>
            <a:spLocks noGrp="1"/>
          </p:cNvSpPr>
          <p:nvPr>
            <p:ph type="sldNum" sz="quarter" idx="10"/>
          </p:nvPr>
        </p:nvSpPr>
        <p:spPr/>
        <p:txBody>
          <a:bodyPr/>
          <a:lstStyle/>
          <a:p>
            <a:fld id="{59C334D6-74E3-493C-842C-2A0D832D0681}" type="slidenum">
              <a:rPr lang="en-US" smtClean="0"/>
              <a:t>1</a:t>
            </a:fld>
            <a:endParaRPr lang="en-US"/>
          </a:p>
        </p:txBody>
      </p:sp>
    </p:spTree>
    <p:extLst>
      <p:ext uri="{BB962C8B-B14F-4D97-AF65-F5344CB8AC3E}">
        <p14:creationId xmlns:p14="http://schemas.microsoft.com/office/powerpoint/2010/main" val="17850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cc6f5e7a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cc6f5e7a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metadata for this page</a:t>
            </a:r>
          </a:p>
        </p:txBody>
      </p:sp>
      <p:sp>
        <p:nvSpPr>
          <p:cNvPr id="4" name="Slide Number Placeholder 3"/>
          <p:cNvSpPr>
            <a:spLocks noGrp="1"/>
          </p:cNvSpPr>
          <p:nvPr>
            <p:ph type="sldNum" sz="quarter" idx="10"/>
          </p:nvPr>
        </p:nvSpPr>
        <p:spPr/>
        <p:txBody>
          <a:bodyPr/>
          <a:lstStyle/>
          <a:p>
            <a:fld id="{59C334D6-74E3-493C-842C-2A0D832D0681}" type="slidenum">
              <a:rPr lang="en-US" smtClean="0"/>
              <a:t>25</a:t>
            </a:fld>
            <a:endParaRPr lang="en-US"/>
          </a:p>
        </p:txBody>
      </p:sp>
    </p:spTree>
    <p:extLst>
      <p:ext uri="{BB962C8B-B14F-4D97-AF65-F5344CB8AC3E}">
        <p14:creationId xmlns:p14="http://schemas.microsoft.com/office/powerpoint/2010/main" val="116357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2023-05-26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7261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2023-05-26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198230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2023-05-26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2937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2023-05-26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14395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2023-05-26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8284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41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078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2023-05-26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316903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entered_Title">
    <p:spTree>
      <p:nvGrpSpPr>
        <p:cNvPr id="1" name=""/>
        <p:cNvGrpSpPr/>
        <p:nvPr/>
      </p:nvGrpSpPr>
      <p:grpSpPr>
        <a:xfrm>
          <a:off x="0" y="0"/>
          <a:ext cx="0" cy="0"/>
          <a:chOff x="0" y="0"/>
          <a:chExt cx="0" cy="0"/>
        </a:xfrm>
      </p:grpSpPr>
      <p:sp>
        <p:nvSpPr>
          <p:cNvPr id="2" name="Title 1"/>
          <p:cNvSpPr>
            <a:spLocks noGrp="1"/>
          </p:cNvSpPr>
          <p:nvPr>
            <p:ph type="title"/>
          </p:nvPr>
        </p:nvSpPr>
        <p:spPr>
          <a:xfrm>
            <a:off x="1203960" y="2464858"/>
            <a:ext cx="9784080" cy="1325563"/>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2023-05-26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95609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b_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a:xfrm>
            <a:off x="2152226" y="1847850"/>
            <a:ext cx="7887547" cy="4351338"/>
          </a:xfrm>
        </p:spPr>
        <p:txBody>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2023-05-26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75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98DA53-2AE6-479B-901D-5117A0B269E4}" type="datetimeFigureOut">
              <a:rPr lang="en-US" smtClean="0"/>
              <a:t>2023-05-26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66101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1708" y="365125"/>
            <a:ext cx="9802091"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98DA53-2AE6-479B-901D-5117A0B269E4}" type="datetimeFigureOut">
              <a:rPr lang="en-US" smtClean="0"/>
              <a:t>2023-05-26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
        <p:nvSpPr>
          <p:cNvPr id="8" name="Rectangle 7"/>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58749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98DA53-2AE6-479B-901D-5117A0B269E4}" type="datetimeFigureOut">
              <a:rPr lang="en-US" smtClean="0"/>
              <a:t>2023-05-26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C151D-353C-46B9-AA66-2AB42B8086D8}" type="slidenum">
              <a:rPr lang="en-US" smtClean="0"/>
              <a:t>‹#›</a:t>
            </a:fld>
            <a:endParaRPr lang="en-US"/>
          </a:p>
        </p:txBody>
      </p:sp>
      <p:sp>
        <p:nvSpPr>
          <p:cNvPr id="10" name="Rectangle 9"/>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64377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98DA53-2AE6-479B-901D-5117A0B269E4}" type="datetimeFigureOut">
              <a:rPr lang="en-US" smtClean="0"/>
              <a:t>2023-05-26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46060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8DA53-2AE6-479B-901D-5117A0B269E4}" type="datetimeFigureOut">
              <a:rPr lang="en-US" smtClean="0"/>
              <a:t>2023-05-26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622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DA53-2AE6-479B-901D-5117A0B269E4}" type="datetimeFigureOut">
              <a:rPr lang="en-US" smtClean="0"/>
              <a:t>2023-05-26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C151D-353C-46B9-AA66-2AB42B8086D8}" type="slidenum">
              <a:rPr lang="en-US" smtClean="0"/>
              <a:t>‹#›</a:t>
            </a:fld>
            <a:endParaRPr lang="en-US"/>
          </a:p>
        </p:txBody>
      </p:sp>
    </p:spTree>
    <p:extLst>
      <p:ext uri="{BB962C8B-B14F-4D97-AF65-F5344CB8AC3E}">
        <p14:creationId xmlns:p14="http://schemas.microsoft.com/office/powerpoint/2010/main" val="123998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5281/zenodo.7293838"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www.force11.org/group/joint-declaration-data-citation-principles-fina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hyperlink" Target="https://www.force11.org/group/joint-declaration-data-citation-principles-final"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ascad.tech/" TargetMode="Externa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i.org/10.1080/26939169.2022.2074582"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social-science-data-editors.github.io/guidance/" TargetMode="External"/><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6.jpg"/><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doi.org/10.5281/zenodo.7293838" TargetMode="External"/><Relationship Id="rId7" Type="http://schemas.openxmlformats.org/officeDocument/2006/relationships/image" Target="../media/image35.png"/><Relationship Id="rId2" Type="http://schemas.openxmlformats.org/officeDocument/2006/relationships/hyperlink" Target="https://social-science-data-editors.github.io/guidance/" TargetMode="External"/><Relationship Id="rId1" Type="http://schemas.openxmlformats.org/officeDocument/2006/relationships/slideLayout" Target="../slideLayouts/slideLayout2.xml"/><Relationship Id="rId6" Type="http://schemas.openxmlformats.org/officeDocument/2006/relationships/hyperlink" Target="https://aeadataeditor.github.io/" TargetMode="External"/><Relationship Id="rId5" Type="http://schemas.openxmlformats.org/officeDocument/2006/relationships/hyperlink" Target="https://social-science-data-editors.github.io/guidance/addtl-data-citation-guidance.html" TargetMode="External"/><Relationship Id="rId4" Type="http://schemas.openxmlformats.org/officeDocument/2006/relationships/hyperlink" Target="https://social-science-data-editors.github.io/guidance/Licensing_guidance.html" TargetMode="External"/><Relationship Id="rId9" Type="http://schemas.openxmlformats.org/officeDocument/2006/relationships/image" Target="../media/image3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nsf.gov/sbe/AC_Materials/SBE_Robust_and_Reliable_Research_Report.pdf"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250350"/>
          </a:xfrm>
        </p:spPr>
        <p:txBody>
          <a:bodyPr>
            <a:normAutofit/>
          </a:bodyPr>
          <a:lstStyle/>
          <a:p>
            <a:r>
              <a:rPr lang="en-US" dirty="0"/>
              <a:t>Reproducibility and Preservation:</a:t>
            </a:r>
            <a:br>
              <a:rPr lang="en-US" dirty="0"/>
            </a:br>
            <a:r>
              <a:rPr lang="en-US" sz="4800" dirty="0"/>
              <a:t>Lessons learned from 1,000 papers in Economics</a:t>
            </a:r>
            <a:endParaRPr lang="en-US" dirty="0"/>
          </a:p>
        </p:txBody>
      </p:sp>
      <p:sp>
        <p:nvSpPr>
          <p:cNvPr id="3" name="Subtitle 2"/>
          <p:cNvSpPr>
            <a:spLocks noGrp="1"/>
          </p:cNvSpPr>
          <p:nvPr>
            <p:ph type="subTitle" idx="1"/>
          </p:nvPr>
        </p:nvSpPr>
        <p:spPr>
          <a:xfrm>
            <a:off x="1524000" y="4531658"/>
            <a:ext cx="9144000" cy="2141857"/>
          </a:xfrm>
        </p:spPr>
        <p:txBody>
          <a:bodyPr>
            <a:normAutofit fontScale="85000" lnSpcReduction="20000"/>
          </a:bodyPr>
          <a:lstStyle/>
          <a:p>
            <a:r>
              <a:rPr lang="en-US" dirty="0"/>
              <a:t>Lars Vilhuber</a:t>
            </a:r>
          </a:p>
          <a:p>
            <a:r>
              <a:rPr lang="en-US" dirty="0"/>
              <a:t>Cornell University</a:t>
            </a:r>
          </a:p>
          <a:p>
            <a:r>
              <a:rPr lang="en-US" sz="1900" i="1"/>
              <a:t>2023-05-25 </a:t>
            </a:r>
            <a:r>
              <a:rPr lang="en-US" sz="1900" i="1" dirty="0"/>
              <a:t>(data as of 2023-04-20)</a:t>
            </a:r>
          </a:p>
          <a:p>
            <a:endParaRPr lang="en-US" dirty="0"/>
          </a:p>
          <a:p>
            <a:r>
              <a:rPr lang="en-US" sz="1600" dirty="0"/>
              <a:t>The opinions expressed in this talk are solely the authors, and do not represent the views of the U.S. Census Bureau, the American Economic Association, or any of the funding agencies. </a:t>
            </a:r>
          </a:p>
          <a:p>
            <a:r>
              <a:rPr lang="en-US" sz="1600" dirty="0"/>
              <a:t>© Lars Vilhuber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333" y="6371695"/>
            <a:ext cx="762000" cy="142875"/>
          </a:xfrm>
          <a:prstGeom prst="rect">
            <a:avLst/>
          </a:prstGeom>
        </p:spPr>
      </p:pic>
      <p:sp>
        <p:nvSpPr>
          <p:cNvPr id="7" name="Rectangle 6"/>
          <p:cNvSpPr/>
          <p:nvPr/>
        </p:nvSpPr>
        <p:spPr>
          <a:xfrm>
            <a:off x="8467" y="219221"/>
            <a:ext cx="1796270" cy="171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0000"/>
          <a:stretch/>
        </p:blipFill>
        <p:spPr>
          <a:xfrm>
            <a:off x="0" y="124332"/>
            <a:ext cx="7315200" cy="1212906"/>
          </a:xfrm>
          <a:prstGeom prst="rect">
            <a:avLst/>
          </a:prstGeom>
        </p:spPr>
      </p:pic>
      <p:cxnSp>
        <p:nvCxnSpPr>
          <p:cNvPr id="8" name="Straight Connector 7"/>
          <p:cNvCxnSpPr/>
          <p:nvPr/>
        </p:nvCxnSpPr>
        <p:spPr>
          <a:xfrm flipV="1">
            <a:off x="7242772" y="3058568"/>
            <a:ext cx="1285592" cy="461727"/>
          </a:xfrm>
          <a:prstGeom prst="line">
            <a:avLst/>
          </a:prstGeom>
          <a:ln w="825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337081">
            <a:off x="7174444" y="3522542"/>
            <a:ext cx="1524776" cy="584775"/>
          </a:xfrm>
          <a:prstGeom prst="rect">
            <a:avLst/>
          </a:prstGeom>
          <a:noFill/>
        </p:spPr>
        <p:txBody>
          <a:bodyPr wrap="none" rtlCol="0">
            <a:spAutoFit/>
          </a:bodyPr>
          <a:lstStyle/>
          <a:p>
            <a:r>
              <a:rPr lang="en-US" sz="3200" b="1" dirty="0">
                <a:latin typeface="Segoe Script" panose="030B0504020000000003" pitchFamily="66" charset="0"/>
              </a:rPr>
              <a:t>1,663</a:t>
            </a:r>
          </a:p>
        </p:txBody>
      </p:sp>
    </p:spTree>
    <p:extLst>
      <p:ext uri="{BB962C8B-B14F-4D97-AF65-F5344CB8AC3E}">
        <p14:creationId xmlns:p14="http://schemas.microsoft.com/office/powerpoint/2010/main" val="140271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4C34-5DE3-B94A-992D-9B52248575B5}"/>
              </a:ext>
            </a:extLst>
          </p:cNvPr>
          <p:cNvSpPr>
            <a:spLocks noGrp="1"/>
          </p:cNvSpPr>
          <p:nvPr>
            <p:ph type="title"/>
          </p:nvPr>
        </p:nvSpPr>
        <p:spPr/>
        <p:txBody>
          <a:bodyPr/>
          <a:lstStyle/>
          <a:p>
            <a:r>
              <a:rPr lang="en-US" dirty="0"/>
              <a:t>Observation 0</a:t>
            </a:r>
          </a:p>
        </p:txBody>
      </p:sp>
      <p:sp>
        <p:nvSpPr>
          <p:cNvPr id="3" name="Content Placeholder 2">
            <a:extLst>
              <a:ext uri="{FF2B5EF4-FFF2-40B4-BE49-F238E27FC236}">
                <a16:creationId xmlns:a16="http://schemas.microsoft.com/office/drawing/2014/main" id="{CAE7207B-E5AC-F2F8-7CF0-EDEB7B911BD7}"/>
              </a:ext>
            </a:extLst>
          </p:cNvPr>
          <p:cNvSpPr>
            <a:spLocks noGrp="1"/>
          </p:cNvSpPr>
          <p:nvPr>
            <p:ph idx="1"/>
          </p:nvPr>
        </p:nvSpPr>
        <p:spPr/>
        <p:txBody>
          <a:bodyPr/>
          <a:lstStyle/>
          <a:p>
            <a:pPr marL="0" indent="0">
              <a:buNone/>
            </a:pPr>
            <a:r>
              <a:rPr lang="en-US" dirty="0"/>
              <a:t>Researchers don’t…</a:t>
            </a:r>
          </a:p>
          <a:p>
            <a:r>
              <a:rPr lang="en-US" dirty="0"/>
              <a:t>Re-run their code before submitting </a:t>
            </a:r>
          </a:p>
          <a:p>
            <a:r>
              <a:rPr lang="en-US" dirty="0"/>
              <a:t>Don’t streamline (automate) enough</a:t>
            </a:r>
          </a:p>
          <a:p>
            <a:r>
              <a:rPr lang="en-US" dirty="0"/>
              <a:t>Are not careful about how they document data sources</a:t>
            </a:r>
          </a:p>
          <a:p>
            <a:r>
              <a:rPr lang="en-US" dirty="0"/>
              <a:t>Fail to curate their own data</a:t>
            </a:r>
          </a:p>
        </p:txBody>
      </p:sp>
    </p:spTree>
    <p:extLst>
      <p:ext uri="{BB962C8B-B14F-4D97-AF65-F5344CB8AC3E}">
        <p14:creationId xmlns:p14="http://schemas.microsoft.com/office/powerpoint/2010/main" val="112852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Lessons!</a:t>
            </a:r>
            <a:endParaRPr lang="en-US" dirty="0">
              <a:solidFill>
                <a:schemeClr val="bg1"/>
              </a:solidFill>
            </a:endParaRPr>
          </a:p>
        </p:txBody>
      </p:sp>
    </p:spTree>
    <p:extLst>
      <p:ext uri="{BB962C8B-B14F-4D97-AF65-F5344CB8AC3E}">
        <p14:creationId xmlns:p14="http://schemas.microsoft.com/office/powerpoint/2010/main" val="21795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4C34-5DE3-B94A-992D-9B52248575B5}"/>
              </a:ext>
            </a:extLst>
          </p:cNvPr>
          <p:cNvSpPr>
            <a:spLocks noGrp="1"/>
          </p:cNvSpPr>
          <p:nvPr>
            <p:ph type="title"/>
          </p:nvPr>
        </p:nvSpPr>
        <p:spPr/>
        <p:txBody>
          <a:bodyPr/>
          <a:lstStyle/>
          <a:p>
            <a:r>
              <a:rPr lang="en-US" dirty="0"/>
              <a:t>Lessons 1</a:t>
            </a:r>
          </a:p>
        </p:txBody>
      </p:sp>
      <p:sp>
        <p:nvSpPr>
          <p:cNvPr id="3" name="Content Placeholder 2">
            <a:extLst>
              <a:ext uri="{FF2B5EF4-FFF2-40B4-BE49-F238E27FC236}">
                <a16:creationId xmlns:a16="http://schemas.microsoft.com/office/drawing/2014/main" id="{CAE7207B-E5AC-F2F8-7CF0-EDEB7B911BD7}"/>
              </a:ext>
            </a:extLst>
          </p:cNvPr>
          <p:cNvSpPr>
            <a:spLocks noGrp="1"/>
          </p:cNvSpPr>
          <p:nvPr>
            <p:ph idx="1"/>
          </p:nvPr>
        </p:nvSpPr>
        <p:spPr/>
        <p:txBody>
          <a:bodyPr/>
          <a:lstStyle/>
          <a:p>
            <a:pPr marL="0" indent="0">
              <a:buNone/>
            </a:pPr>
            <a:r>
              <a:rPr lang="en-US" dirty="0"/>
              <a:t>Researchers SHOULD…</a:t>
            </a:r>
          </a:p>
          <a:p>
            <a:r>
              <a:rPr lang="en-US" dirty="0"/>
              <a:t>Re-run their code before submitting </a:t>
            </a:r>
          </a:p>
          <a:p>
            <a:r>
              <a:rPr lang="en-US" dirty="0"/>
              <a:t>Learn to automate (scripts, robustness)</a:t>
            </a:r>
          </a:p>
          <a:p>
            <a:r>
              <a:rPr lang="en-US" dirty="0"/>
              <a:t>Carefully document data sources</a:t>
            </a:r>
          </a:p>
          <a:p>
            <a:r>
              <a:rPr lang="en-US" dirty="0"/>
              <a:t>Learn to curate their own data (and ask for help)</a:t>
            </a:r>
          </a:p>
        </p:txBody>
      </p:sp>
    </p:spTree>
    <p:extLst>
      <p:ext uri="{BB962C8B-B14F-4D97-AF65-F5344CB8AC3E}">
        <p14:creationId xmlns:p14="http://schemas.microsoft.com/office/powerpoint/2010/main" val="93551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986298" y="1900895"/>
            <a:ext cx="7595024" cy="2800767"/>
          </a:xfrm>
          <a:prstGeom prst="rect">
            <a:avLst/>
          </a:prstGeom>
          <a:noFill/>
        </p:spPr>
        <p:txBody>
          <a:bodyPr wrap="square" rtlCol="0">
            <a:spAutoFit/>
          </a:bodyPr>
          <a:lstStyle/>
          <a:p>
            <a:pPr algn="ctr"/>
            <a:r>
              <a:rPr lang="en-US" sz="8800" dirty="0">
                <a:solidFill>
                  <a:schemeClr val="bg1"/>
                </a:solidFill>
              </a:rPr>
              <a:t>Computational empathy</a:t>
            </a:r>
            <a:endParaRPr lang="en-US" dirty="0">
              <a:solidFill>
                <a:schemeClr val="bg1"/>
              </a:solidFill>
            </a:endParaRPr>
          </a:p>
        </p:txBody>
      </p:sp>
    </p:spTree>
    <p:extLst>
      <p:ext uri="{BB962C8B-B14F-4D97-AF65-F5344CB8AC3E}">
        <p14:creationId xmlns:p14="http://schemas.microsoft.com/office/powerpoint/2010/main" val="41117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BBF4-3B28-BEA1-0941-18C9F875E817}"/>
              </a:ext>
            </a:extLst>
          </p:cNvPr>
          <p:cNvSpPr>
            <a:spLocks noGrp="1"/>
          </p:cNvSpPr>
          <p:nvPr>
            <p:ph type="title"/>
          </p:nvPr>
        </p:nvSpPr>
        <p:spPr/>
        <p:txBody>
          <a:bodyPr/>
          <a:lstStyle/>
          <a:p>
            <a:r>
              <a:rPr lang="en-US" dirty="0"/>
              <a:t>Lesson 1: Computational empathy</a:t>
            </a:r>
          </a:p>
        </p:txBody>
      </p:sp>
      <p:sp>
        <p:nvSpPr>
          <p:cNvPr id="3" name="Content Placeholder 2">
            <a:extLst>
              <a:ext uri="{FF2B5EF4-FFF2-40B4-BE49-F238E27FC236}">
                <a16:creationId xmlns:a16="http://schemas.microsoft.com/office/drawing/2014/main" id="{CC9448AD-9714-D78F-EE73-458CB0CC050E}"/>
              </a:ext>
            </a:extLst>
          </p:cNvPr>
          <p:cNvSpPr>
            <a:spLocks noGrp="1"/>
          </p:cNvSpPr>
          <p:nvPr>
            <p:ph idx="1"/>
          </p:nvPr>
        </p:nvSpPr>
        <p:spPr/>
        <p:txBody>
          <a:bodyPr>
            <a:normAutofit lnSpcReduction="10000"/>
          </a:bodyPr>
          <a:lstStyle/>
          <a:p>
            <a:pPr marL="0" indent="0">
              <a:buNone/>
            </a:pPr>
            <a:r>
              <a:rPr lang="en-US" dirty="0">
                <a:solidFill>
                  <a:schemeClr val="bg2">
                    <a:lumMod val="75000"/>
                  </a:schemeClr>
                </a:solidFill>
              </a:rPr>
              <a:t>Put yourself in the position of the reader of the research compendium</a:t>
            </a:r>
            <a:r>
              <a:rPr lang="en-US" dirty="0"/>
              <a:t>:</a:t>
            </a:r>
          </a:p>
          <a:p>
            <a:pPr lvl="1"/>
            <a:r>
              <a:rPr lang="en-US" dirty="0"/>
              <a:t>Can they understand those instructions?</a:t>
            </a:r>
          </a:p>
          <a:p>
            <a:pPr lvl="1"/>
            <a:r>
              <a:rPr lang="en-US" dirty="0"/>
              <a:t>Under what premises/ shared common knowledge?</a:t>
            </a:r>
          </a:p>
          <a:p>
            <a:pPr lvl="1"/>
            <a:r>
              <a:rPr lang="en-US" dirty="0"/>
              <a:t>What might they assume about the computing environment?</a:t>
            </a:r>
          </a:p>
          <a:p>
            <a:pPr lvl="1"/>
            <a:r>
              <a:rPr lang="en-US" dirty="0"/>
              <a:t>How concise or diffuse are the instructions?</a:t>
            </a:r>
          </a:p>
        </p:txBody>
      </p:sp>
    </p:spTree>
    <p:extLst>
      <p:ext uri="{BB962C8B-B14F-4D97-AF65-F5344CB8AC3E}">
        <p14:creationId xmlns:p14="http://schemas.microsoft.com/office/powerpoint/2010/main" val="309336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F803-21F8-E2C5-0377-D3C541A7DFA2}"/>
              </a:ext>
            </a:extLst>
          </p:cNvPr>
          <p:cNvSpPr>
            <a:spLocks noGrp="1"/>
          </p:cNvSpPr>
          <p:nvPr>
            <p:ph type="title"/>
          </p:nvPr>
        </p:nvSpPr>
        <p:spPr/>
        <p:txBody>
          <a:bodyPr/>
          <a:lstStyle/>
          <a:p>
            <a:r>
              <a:rPr lang="en-US" dirty="0"/>
              <a:t>Lesson 1: Computational empathy</a:t>
            </a:r>
          </a:p>
        </p:txBody>
      </p:sp>
      <p:sp>
        <p:nvSpPr>
          <p:cNvPr id="3" name="Content Placeholder 2">
            <a:extLst>
              <a:ext uri="{FF2B5EF4-FFF2-40B4-BE49-F238E27FC236}">
                <a16:creationId xmlns:a16="http://schemas.microsoft.com/office/drawing/2014/main" id="{22F31799-E655-E4A6-CEC7-35C45038C39F}"/>
              </a:ext>
            </a:extLst>
          </p:cNvPr>
          <p:cNvSpPr>
            <a:spLocks noGrp="1"/>
          </p:cNvSpPr>
          <p:nvPr>
            <p:ph idx="1"/>
          </p:nvPr>
        </p:nvSpPr>
        <p:spPr/>
        <p:txBody>
          <a:bodyPr>
            <a:normAutofit/>
          </a:bodyPr>
          <a:lstStyle/>
          <a:p>
            <a:pPr marL="0" indent="0">
              <a:buNone/>
            </a:pPr>
            <a:r>
              <a:rPr lang="en-US" dirty="0"/>
              <a:t>Potential readers</a:t>
            </a:r>
          </a:p>
          <a:p>
            <a:r>
              <a:rPr lang="en-US" b="1" dirty="0">
                <a:solidFill>
                  <a:srgbClr val="002060"/>
                </a:solidFill>
              </a:rPr>
              <a:t>You</a:t>
            </a:r>
            <a:r>
              <a:rPr lang="en-US" dirty="0"/>
              <a:t> </a:t>
            </a:r>
            <a:r>
              <a:rPr lang="en-US" sz="2800" i="1" dirty="0"/>
              <a:t>(in 4 years, between prepping 2 new courses, an R&amp;R, a new child, and tenure coming up in 2 years)</a:t>
            </a:r>
            <a:endParaRPr lang="en-US" i="1" dirty="0"/>
          </a:p>
          <a:p>
            <a:r>
              <a:rPr lang="en-US" dirty="0"/>
              <a:t>Your RA </a:t>
            </a:r>
            <a:r>
              <a:rPr lang="en-US" sz="2800" i="1" dirty="0"/>
              <a:t>(in 4 years, because you are… see above)</a:t>
            </a:r>
            <a:endParaRPr lang="en-US" i="1" dirty="0"/>
          </a:p>
          <a:p>
            <a:r>
              <a:rPr lang="en-US" dirty="0"/>
              <a:t>Your future readers who will cite you </a:t>
            </a:r>
            <a:r>
              <a:rPr lang="en-US" sz="2800" i="1" dirty="0"/>
              <a:t>(in 4-10 years, who may want to extend or replicate your study, but won’t if it is too complex)</a:t>
            </a:r>
            <a:endParaRPr lang="en-US" i="1" dirty="0"/>
          </a:p>
        </p:txBody>
      </p:sp>
    </p:spTree>
    <p:extLst>
      <p:ext uri="{BB962C8B-B14F-4D97-AF65-F5344CB8AC3E}">
        <p14:creationId xmlns:p14="http://schemas.microsoft.com/office/powerpoint/2010/main" val="190989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F803-21F8-E2C5-0377-D3C541A7DFA2}"/>
              </a:ext>
            </a:extLst>
          </p:cNvPr>
          <p:cNvSpPr>
            <a:spLocks noGrp="1"/>
          </p:cNvSpPr>
          <p:nvPr>
            <p:ph type="title"/>
          </p:nvPr>
        </p:nvSpPr>
        <p:spPr/>
        <p:txBody>
          <a:bodyPr/>
          <a:lstStyle/>
          <a:p>
            <a:r>
              <a:rPr lang="en-US" dirty="0"/>
              <a:t>Lesson 1: Computational empathy</a:t>
            </a:r>
          </a:p>
        </p:txBody>
      </p:sp>
      <p:sp>
        <p:nvSpPr>
          <p:cNvPr id="3" name="Content Placeholder 2">
            <a:extLst>
              <a:ext uri="{FF2B5EF4-FFF2-40B4-BE49-F238E27FC236}">
                <a16:creationId xmlns:a16="http://schemas.microsoft.com/office/drawing/2014/main" id="{22F31799-E655-E4A6-CEC7-35C45038C39F}"/>
              </a:ext>
            </a:extLst>
          </p:cNvPr>
          <p:cNvSpPr>
            <a:spLocks noGrp="1"/>
          </p:cNvSpPr>
          <p:nvPr>
            <p:ph idx="1"/>
          </p:nvPr>
        </p:nvSpPr>
        <p:spPr>
          <a:xfrm>
            <a:off x="3466769" y="2838616"/>
            <a:ext cx="6573004" cy="3360572"/>
          </a:xfrm>
        </p:spPr>
        <p:txBody>
          <a:bodyPr>
            <a:normAutofit/>
          </a:bodyPr>
          <a:lstStyle/>
          <a:p>
            <a:pPr marL="0" indent="0">
              <a:buNone/>
            </a:pPr>
            <a:r>
              <a:rPr lang="en-US" dirty="0"/>
              <a:t>= “Pity the poor replicator”</a:t>
            </a:r>
            <a:endParaRPr lang="en-US" i="1" dirty="0"/>
          </a:p>
        </p:txBody>
      </p:sp>
    </p:spTree>
    <p:extLst>
      <p:ext uri="{BB962C8B-B14F-4D97-AF65-F5344CB8AC3E}">
        <p14:creationId xmlns:p14="http://schemas.microsoft.com/office/powerpoint/2010/main" val="266905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691E7-BBE0-2EAB-AA30-E77BA8018756}"/>
              </a:ext>
            </a:extLst>
          </p:cNvPr>
          <p:cNvSpPr>
            <a:spLocks noGrp="1"/>
          </p:cNvSpPr>
          <p:nvPr>
            <p:ph type="title"/>
          </p:nvPr>
        </p:nvSpPr>
        <p:spPr/>
        <p:txBody>
          <a:bodyPr/>
          <a:lstStyle/>
          <a:p>
            <a:r>
              <a:rPr lang="en-US" dirty="0"/>
              <a:t>Solution 1: Computational Empathy </a:t>
            </a:r>
          </a:p>
        </p:txBody>
      </p:sp>
      <p:sp>
        <p:nvSpPr>
          <p:cNvPr id="6" name="Content Placeholder 5">
            <a:extLst>
              <a:ext uri="{FF2B5EF4-FFF2-40B4-BE49-F238E27FC236}">
                <a16:creationId xmlns:a16="http://schemas.microsoft.com/office/drawing/2014/main" id="{78B5BACD-209B-A21B-E127-3C574D0BE099}"/>
              </a:ext>
            </a:extLst>
          </p:cNvPr>
          <p:cNvSpPr>
            <a:spLocks noGrp="1"/>
          </p:cNvSpPr>
          <p:nvPr>
            <p:ph idx="1"/>
          </p:nvPr>
        </p:nvSpPr>
        <p:spPr/>
        <p:txBody>
          <a:bodyPr/>
          <a:lstStyle/>
          <a:p>
            <a:pPr marL="0" indent="0" algn="ctr">
              <a:buNone/>
            </a:pPr>
            <a:r>
              <a:rPr lang="en-US" dirty="0"/>
              <a:t>Use the Social Science Data Editors’ </a:t>
            </a:r>
            <a:r>
              <a:rPr lang="en-US" sz="4800" b="1" dirty="0"/>
              <a:t>template README v1.1 </a:t>
            </a:r>
            <a:r>
              <a:rPr lang="en-US" sz="3200" dirty="0">
                <a:hlinkClick r:id="rId2"/>
              </a:rPr>
              <a:t>https://doi.org/10.5281/zenodo.7293838</a:t>
            </a:r>
            <a:r>
              <a:rPr lang="en-US" sz="3200" dirty="0"/>
              <a:t> </a:t>
            </a:r>
            <a:endParaRPr lang="en-US" dirty="0"/>
          </a:p>
        </p:txBody>
      </p:sp>
      <p:sp>
        <p:nvSpPr>
          <p:cNvPr id="2" name="Rectangle 1">
            <a:extLst>
              <a:ext uri="{FF2B5EF4-FFF2-40B4-BE49-F238E27FC236}">
                <a16:creationId xmlns:a16="http://schemas.microsoft.com/office/drawing/2014/main" id="{5D53B92B-8E91-53B5-8E08-CFC7B709AA6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10.5281/zenodo.7293838 </a:t>
            </a:r>
          </a:p>
        </p:txBody>
      </p:sp>
      <p:sp>
        <p:nvSpPr>
          <p:cNvPr id="3" name="Rectangle 2">
            <a:extLst>
              <a:ext uri="{FF2B5EF4-FFF2-40B4-BE49-F238E27FC236}">
                <a16:creationId xmlns:a16="http://schemas.microsoft.com/office/drawing/2014/main" id="{02AEBF1E-1E75-C7A8-9627-1E6F816F14E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7293838 </a:t>
            </a:r>
          </a:p>
        </p:txBody>
      </p:sp>
    </p:spTree>
    <p:extLst>
      <p:ext uri="{BB962C8B-B14F-4D97-AF65-F5344CB8AC3E}">
        <p14:creationId xmlns:p14="http://schemas.microsoft.com/office/powerpoint/2010/main" val="3692652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98488" y="1982450"/>
            <a:ext cx="7595024" cy="1446550"/>
          </a:xfrm>
          <a:prstGeom prst="rect">
            <a:avLst/>
          </a:prstGeom>
          <a:noFill/>
        </p:spPr>
        <p:txBody>
          <a:bodyPr wrap="square" rtlCol="0">
            <a:spAutoFit/>
          </a:bodyPr>
          <a:lstStyle/>
          <a:p>
            <a:pPr algn="ctr"/>
            <a:r>
              <a:rPr lang="en-US" sz="8800" dirty="0">
                <a:solidFill>
                  <a:schemeClr val="bg1"/>
                </a:solidFill>
              </a:rPr>
              <a:t>Data acumen</a:t>
            </a:r>
            <a:endParaRPr lang="en-US" dirty="0">
              <a:solidFill>
                <a:schemeClr val="bg1"/>
              </a:solidFill>
            </a:endParaRPr>
          </a:p>
        </p:txBody>
      </p:sp>
    </p:spTree>
    <p:extLst>
      <p:ext uri="{BB962C8B-B14F-4D97-AF65-F5344CB8AC3E}">
        <p14:creationId xmlns:p14="http://schemas.microsoft.com/office/powerpoint/2010/main" val="9487625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3A3B-36F3-A31F-129D-B703F273E173}"/>
              </a:ext>
            </a:extLst>
          </p:cNvPr>
          <p:cNvSpPr>
            <a:spLocks noGrp="1"/>
          </p:cNvSpPr>
          <p:nvPr>
            <p:ph type="title"/>
          </p:nvPr>
        </p:nvSpPr>
        <p:spPr/>
        <p:txBody>
          <a:bodyPr/>
          <a:lstStyle/>
          <a:p>
            <a:r>
              <a:rPr lang="en-US" dirty="0"/>
              <a:t>Data acumen</a:t>
            </a:r>
          </a:p>
        </p:txBody>
      </p:sp>
      <p:sp>
        <p:nvSpPr>
          <p:cNvPr id="3" name="Content Placeholder 2">
            <a:extLst>
              <a:ext uri="{FF2B5EF4-FFF2-40B4-BE49-F238E27FC236}">
                <a16:creationId xmlns:a16="http://schemas.microsoft.com/office/drawing/2014/main" id="{DDE4E730-978C-40B7-84A8-0B45FAE9EF83}"/>
              </a:ext>
            </a:extLst>
          </p:cNvPr>
          <p:cNvSpPr>
            <a:spLocks noGrp="1"/>
          </p:cNvSpPr>
          <p:nvPr>
            <p:ph idx="1"/>
          </p:nvPr>
        </p:nvSpPr>
        <p:spPr/>
        <p:txBody>
          <a:bodyPr>
            <a:normAutofit/>
          </a:bodyPr>
          <a:lstStyle/>
          <a:p>
            <a:pPr marL="0" indent="0" algn="ctr">
              <a:buNone/>
            </a:pPr>
            <a:r>
              <a:rPr lang="en-US" dirty="0"/>
              <a:t>“the ability to understand data, to make good judgments about and good decisions with data, and to use data analysis tools responsibly and effectively”</a:t>
            </a:r>
          </a:p>
          <a:p>
            <a:pPr marL="0" indent="0" algn="ctr">
              <a:buNone/>
            </a:pPr>
            <a:endParaRPr lang="en-US" dirty="0"/>
          </a:p>
          <a:p>
            <a:pPr marL="0" indent="0">
              <a:buNone/>
            </a:pPr>
            <a:r>
              <a:rPr lang="en-US" sz="1800" dirty="0"/>
              <a:t>National Academies of Sciences, Engineering, and Medicine. 2018. Data Science for Undergraduates: Opportunities and Options. Washington, DC: The National Academies Press. https://doi.org/10.17226/25104.</a:t>
            </a:r>
          </a:p>
        </p:txBody>
      </p:sp>
    </p:spTree>
    <p:extLst>
      <p:ext uri="{BB962C8B-B14F-4D97-AF65-F5344CB8AC3E}">
        <p14:creationId xmlns:p14="http://schemas.microsoft.com/office/powerpoint/2010/main" val="30302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2E65-EB35-D10A-D9F0-31279A7D0FF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C552D55-6B3C-1F6C-96DE-D7D73BC57F7B}"/>
              </a:ext>
            </a:extLst>
          </p:cNvPr>
          <p:cNvSpPr>
            <a:spLocks noGrp="1"/>
          </p:cNvSpPr>
          <p:nvPr>
            <p:ph idx="1"/>
          </p:nvPr>
        </p:nvSpPr>
        <p:spPr/>
        <p:txBody>
          <a:bodyPr>
            <a:normAutofit/>
          </a:bodyPr>
          <a:lstStyle/>
          <a:p>
            <a:r>
              <a:rPr lang="en-US" sz="4400" dirty="0"/>
              <a:t>What does a data and code reproducibility policy do?</a:t>
            </a:r>
          </a:p>
          <a:p>
            <a:r>
              <a:rPr lang="en-US" sz="4400" dirty="0"/>
              <a:t>What are challenges?</a:t>
            </a:r>
          </a:p>
          <a:p>
            <a:r>
              <a:rPr lang="en-US" sz="4400" dirty="0"/>
              <a:t>Some thoughts for students</a:t>
            </a:r>
          </a:p>
          <a:p>
            <a:r>
              <a:rPr lang="en-US" sz="4400" dirty="0"/>
              <a:t>Some thoughts for librarians</a:t>
            </a:r>
          </a:p>
        </p:txBody>
      </p:sp>
    </p:spTree>
    <p:extLst>
      <p:ext uri="{BB962C8B-B14F-4D97-AF65-F5344CB8AC3E}">
        <p14:creationId xmlns:p14="http://schemas.microsoft.com/office/powerpoint/2010/main" val="154831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8AEF-4F35-4A91-A29F-A49208301127}"/>
              </a:ext>
            </a:extLst>
          </p:cNvPr>
          <p:cNvSpPr>
            <a:spLocks noGrp="1"/>
          </p:cNvSpPr>
          <p:nvPr>
            <p:ph type="title"/>
          </p:nvPr>
        </p:nvSpPr>
        <p:spPr/>
        <p:txBody>
          <a:bodyPr/>
          <a:lstStyle/>
          <a:p>
            <a:r>
              <a:rPr lang="en-US" dirty="0"/>
              <a:t>Lesson 2: Data acumen in the context of reproducibility</a:t>
            </a:r>
          </a:p>
        </p:txBody>
      </p:sp>
      <p:sp>
        <p:nvSpPr>
          <p:cNvPr id="3" name="Content Placeholder 2">
            <a:extLst>
              <a:ext uri="{FF2B5EF4-FFF2-40B4-BE49-F238E27FC236}">
                <a16:creationId xmlns:a16="http://schemas.microsoft.com/office/drawing/2014/main" id="{81181D39-23D4-92A7-6FF2-2224423ABDB4}"/>
              </a:ext>
            </a:extLst>
          </p:cNvPr>
          <p:cNvSpPr>
            <a:spLocks noGrp="1"/>
          </p:cNvSpPr>
          <p:nvPr>
            <p:ph idx="1"/>
          </p:nvPr>
        </p:nvSpPr>
        <p:spPr/>
        <p:txBody>
          <a:bodyPr>
            <a:normAutofit lnSpcReduction="10000"/>
          </a:bodyPr>
          <a:lstStyle/>
          <a:p>
            <a:pPr marL="0" indent="0">
              <a:buNone/>
            </a:pPr>
            <a:r>
              <a:rPr lang="en-US" dirty="0"/>
              <a:t>Two key components</a:t>
            </a:r>
          </a:p>
          <a:p>
            <a:r>
              <a:rPr lang="en-US" sz="4400" dirty="0"/>
              <a:t>Data provenance</a:t>
            </a:r>
          </a:p>
          <a:p>
            <a:pPr lvl="1"/>
            <a:r>
              <a:rPr lang="en-US" sz="2800" dirty="0"/>
              <a:t>Where did the data come from which I used?</a:t>
            </a:r>
          </a:p>
          <a:p>
            <a:r>
              <a:rPr lang="en-US" sz="4400" dirty="0"/>
              <a:t>Data preservation</a:t>
            </a:r>
          </a:p>
          <a:p>
            <a:pPr lvl="1"/>
            <a:r>
              <a:rPr lang="en-US" dirty="0"/>
              <a:t>Where do I put the data I generated?</a:t>
            </a:r>
          </a:p>
          <a:p>
            <a:pPr lvl="1"/>
            <a:r>
              <a:rPr lang="en-US" dirty="0"/>
              <a:t>What if the data I used are not “robustly preserved”?</a:t>
            </a:r>
          </a:p>
          <a:p>
            <a:pPr lvl="1"/>
            <a:r>
              <a:rPr lang="en-US" dirty="0"/>
              <a:t>What do you mean by that?</a:t>
            </a:r>
          </a:p>
          <a:p>
            <a:endParaRPr lang="en-US" dirty="0"/>
          </a:p>
        </p:txBody>
      </p:sp>
    </p:spTree>
    <p:extLst>
      <p:ext uri="{BB962C8B-B14F-4D97-AF65-F5344CB8AC3E}">
        <p14:creationId xmlns:p14="http://schemas.microsoft.com/office/powerpoint/2010/main" val="532247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98488" y="1982450"/>
            <a:ext cx="7595024" cy="2800767"/>
          </a:xfrm>
          <a:prstGeom prst="rect">
            <a:avLst/>
          </a:prstGeom>
          <a:noFill/>
        </p:spPr>
        <p:txBody>
          <a:bodyPr wrap="square" rtlCol="0">
            <a:spAutoFit/>
          </a:bodyPr>
          <a:lstStyle/>
          <a:p>
            <a:pPr algn="ctr"/>
            <a:r>
              <a:rPr lang="en-US" sz="8800" dirty="0">
                <a:solidFill>
                  <a:schemeClr val="bg1"/>
                </a:solidFill>
              </a:rPr>
              <a:t>Data provenance</a:t>
            </a:r>
            <a:endParaRPr lang="en-US" dirty="0">
              <a:solidFill>
                <a:schemeClr val="bg1"/>
              </a:solidFill>
            </a:endParaRPr>
          </a:p>
        </p:txBody>
      </p:sp>
    </p:spTree>
    <p:extLst>
      <p:ext uri="{BB962C8B-B14F-4D97-AF65-F5344CB8AC3E}">
        <p14:creationId xmlns:p14="http://schemas.microsoft.com/office/powerpoint/2010/main" val="1613907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Data citations and metadata</a:t>
            </a:r>
          </a:p>
        </p:txBody>
      </p:sp>
      <p:sp>
        <p:nvSpPr>
          <p:cNvPr id="3" name="Content Placeholder 2"/>
          <p:cNvSpPr>
            <a:spLocks noGrp="1"/>
          </p:cNvSpPr>
          <p:nvPr>
            <p:ph idx="1"/>
          </p:nvPr>
        </p:nvSpPr>
        <p:spPr/>
        <p:txBody>
          <a:bodyPr>
            <a:normAutofit/>
          </a:bodyPr>
          <a:lstStyle/>
          <a:p>
            <a:pPr marL="457200" lvl="1" indent="0">
              <a:buNone/>
            </a:pPr>
            <a:r>
              <a:rPr lang="en-US" sz="4000" dirty="0"/>
              <a:t>What is </a:t>
            </a:r>
            <a:r>
              <a:rPr lang="en-US" sz="4000" b="1" dirty="0"/>
              <a:t>FAIR</a:t>
            </a:r>
            <a:r>
              <a:rPr lang="en-US" sz="4000" dirty="0"/>
              <a:t>?</a:t>
            </a:r>
          </a:p>
          <a:p>
            <a:pPr lvl="1"/>
            <a:r>
              <a:rPr lang="en-US" sz="4800" b="1" dirty="0"/>
              <a:t>F</a:t>
            </a:r>
            <a:r>
              <a:rPr lang="en-US" sz="4000" dirty="0"/>
              <a:t>indable, </a:t>
            </a:r>
          </a:p>
          <a:p>
            <a:pPr lvl="1"/>
            <a:r>
              <a:rPr lang="en-US" sz="4800" b="1" dirty="0"/>
              <a:t>A</a:t>
            </a:r>
            <a:r>
              <a:rPr lang="en-US" sz="4000" dirty="0"/>
              <a:t>ccessible, </a:t>
            </a:r>
          </a:p>
          <a:p>
            <a:pPr lvl="1"/>
            <a:r>
              <a:rPr lang="en-US" sz="4800" b="1" dirty="0"/>
              <a:t>I</a:t>
            </a:r>
            <a:r>
              <a:rPr lang="en-US" sz="4000" dirty="0"/>
              <a:t>nteroperable, and </a:t>
            </a:r>
          </a:p>
          <a:p>
            <a:pPr lvl="1"/>
            <a:r>
              <a:rPr lang="en-US" sz="4800" b="1" dirty="0"/>
              <a:t>R</a:t>
            </a:r>
            <a:r>
              <a:rPr lang="en-US" sz="4000" dirty="0"/>
              <a:t>e-usable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194" y="1690688"/>
            <a:ext cx="3438525" cy="4238625"/>
          </a:xfrm>
          <a:prstGeom prst="rect">
            <a:avLst/>
          </a:prstGeom>
        </p:spPr>
      </p:pic>
    </p:spTree>
    <p:extLst>
      <p:ext uri="{BB962C8B-B14F-4D97-AF65-F5344CB8AC3E}">
        <p14:creationId xmlns:p14="http://schemas.microsoft.com/office/powerpoint/2010/main" val="924341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4"/>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162049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pic>
        <p:nvPicPr>
          <p:cNvPr id="6" name="Picture 5"/>
          <p:cNvPicPr>
            <a:picLocks noChangeAspect="1"/>
          </p:cNvPicPr>
          <p:nvPr/>
        </p:nvPicPr>
        <p:blipFill>
          <a:blip r:embed="rId4"/>
          <a:stretch>
            <a:fillRect/>
          </a:stretch>
        </p:blipFill>
        <p:spPr>
          <a:xfrm>
            <a:off x="1255939" y="3533795"/>
            <a:ext cx="10153650" cy="1190625"/>
          </a:xfrm>
          <a:prstGeom prst="rect">
            <a:avLst/>
          </a:prstGeom>
          <a:ln w="25400">
            <a:solidFill>
              <a:schemeClr val="accent1"/>
            </a:solidFill>
          </a:ln>
          <a:effectLst>
            <a:outerShdw blurRad="50800" dist="127000" dir="2700000" algn="tl" rotWithShape="0">
              <a:prstClr val="black">
                <a:alpha val="40000"/>
              </a:prstClr>
            </a:outerShdw>
          </a:effectLst>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5"/>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236175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data principles rely on metadata</a:t>
            </a:r>
          </a:p>
        </p:txBody>
      </p:sp>
      <p:pic>
        <p:nvPicPr>
          <p:cNvPr id="6" name="Content Placeholder 5"/>
          <p:cNvPicPr>
            <a:picLocks noGrp="1" noChangeAspect="1"/>
          </p:cNvPicPr>
          <p:nvPr>
            <p:ph idx="1"/>
          </p:nvPr>
        </p:nvPicPr>
        <p:blipFill>
          <a:blip r:embed="rId3"/>
          <a:stretch>
            <a:fillRect/>
          </a:stretch>
        </p:blipFill>
        <p:spPr>
          <a:xfrm>
            <a:off x="2245180" y="1331625"/>
            <a:ext cx="6627760" cy="5904427"/>
          </a:xfrm>
          <a:prstGeom prst="rect">
            <a:avLst/>
          </a:prstGeom>
        </p:spPr>
      </p:pic>
    </p:spTree>
    <p:extLst>
      <p:ext uri="{BB962C8B-B14F-4D97-AF65-F5344CB8AC3E}">
        <p14:creationId xmlns:p14="http://schemas.microsoft.com/office/powerpoint/2010/main" val="2306528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
        <p:nvSpPr>
          <p:cNvPr id="8" name="Rectangle 7"/>
          <p:cNvSpPr/>
          <p:nvPr/>
        </p:nvSpPr>
        <p:spPr>
          <a:xfrm>
            <a:off x="2302329" y="130629"/>
            <a:ext cx="7339692" cy="74621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755322" y="3600450"/>
            <a:ext cx="8677275" cy="1143000"/>
          </a:xfrm>
          <a:prstGeom prst="rect">
            <a:avLst/>
          </a:prstGeom>
          <a:ln w="31750">
            <a:solidFill>
              <a:schemeClr val="tx1"/>
            </a:solidFill>
          </a:ln>
          <a:effectLst>
            <a:outerShdw blurRad="50800" dist="1270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1755322" y="788194"/>
            <a:ext cx="8877300" cy="1962150"/>
          </a:xfrm>
          <a:prstGeom prst="rect">
            <a:avLst/>
          </a:prstGeom>
          <a:ln w="31750">
            <a:solidFill>
              <a:schemeClr val="tx1"/>
            </a:solidFill>
          </a:ln>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1755322" y="5431291"/>
            <a:ext cx="8448675" cy="1057275"/>
          </a:xfrm>
          <a:prstGeom prst="rect">
            <a:avLst/>
          </a:prstGeom>
          <a:ln w="31750">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4141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
        <p:nvSpPr>
          <p:cNvPr id="8" name="Rectangle 7"/>
          <p:cNvSpPr/>
          <p:nvPr/>
        </p:nvSpPr>
        <p:spPr>
          <a:xfrm>
            <a:off x="2302329" y="130629"/>
            <a:ext cx="7339692" cy="74621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278940" y="2657188"/>
            <a:ext cx="8560240" cy="1485976"/>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37385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55E6-13A5-EB2D-5656-2E8ED1CB8273}"/>
              </a:ext>
            </a:extLst>
          </p:cNvPr>
          <p:cNvSpPr>
            <a:spLocks noGrp="1"/>
          </p:cNvSpPr>
          <p:nvPr>
            <p:ph type="title"/>
          </p:nvPr>
        </p:nvSpPr>
        <p:spPr/>
        <p:txBody>
          <a:bodyPr/>
          <a:lstStyle/>
          <a:p>
            <a:r>
              <a:rPr lang="en-US" dirty="0"/>
              <a:t>Observation 3</a:t>
            </a:r>
          </a:p>
        </p:txBody>
      </p:sp>
      <p:sp>
        <p:nvSpPr>
          <p:cNvPr id="3" name="Content Placeholder 2">
            <a:extLst>
              <a:ext uri="{FF2B5EF4-FFF2-40B4-BE49-F238E27FC236}">
                <a16:creationId xmlns:a16="http://schemas.microsoft.com/office/drawing/2014/main" id="{B900F52B-0A3A-820F-84BC-FF8598E875D7}"/>
              </a:ext>
            </a:extLst>
          </p:cNvPr>
          <p:cNvSpPr>
            <a:spLocks noGrp="1"/>
          </p:cNvSpPr>
          <p:nvPr>
            <p:ph idx="1"/>
          </p:nvPr>
        </p:nvSpPr>
        <p:spPr/>
        <p:txBody>
          <a:bodyPr>
            <a:normAutofit/>
          </a:bodyPr>
          <a:lstStyle/>
          <a:p>
            <a:pPr marL="0" indent="0" algn="ctr">
              <a:buNone/>
            </a:pPr>
            <a:r>
              <a:rPr lang="en-US" sz="5400" dirty="0"/>
              <a:t>Social scientists </a:t>
            </a:r>
            <a:br>
              <a:rPr lang="en-US" sz="5400" dirty="0"/>
            </a:br>
            <a:r>
              <a:rPr lang="en-US" sz="5400" dirty="0"/>
              <a:t>are not trained </a:t>
            </a:r>
            <a:br>
              <a:rPr lang="en-US" sz="5400" dirty="0"/>
            </a:br>
            <a:r>
              <a:rPr lang="en-US" sz="5400" dirty="0"/>
              <a:t>to cite data</a:t>
            </a:r>
          </a:p>
        </p:txBody>
      </p:sp>
    </p:spTree>
    <p:extLst>
      <p:ext uri="{BB962C8B-B14F-4D97-AF65-F5344CB8AC3E}">
        <p14:creationId xmlns:p14="http://schemas.microsoft.com/office/powerpoint/2010/main" val="4185582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55E6-13A5-EB2D-5656-2E8ED1CB8273}"/>
              </a:ext>
            </a:extLst>
          </p:cNvPr>
          <p:cNvSpPr>
            <a:spLocks noGrp="1"/>
          </p:cNvSpPr>
          <p:nvPr>
            <p:ph type="title"/>
          </p:nvPr>
        </p:nvSpPr>
        <p:spPr/>
        <p:txBody>
          <a:bodyPr/>
          <a:lstStyle/>
          <a:p>
            <a:r>
              <a:rPr lang="en-US" dirty="0"/>
              <a:t>Corollary</a:t>
            </a:r>
          </a:p>
        </p:txBody>
      </p:sp>
      <p:sp>
        <p:nvSpPr>
          <p:cNvPr id="3" name="Content Placeholder 2">
            <a:extLst>
              <a:ext uri="{FF2B5EF4-FFF2-40B4-BE49-F238E27FC236}">
                <a16:creationId xmlns:a16="http://schemas.microsoft.com/office/drawing/2014/main" id="{B900F52B-0A3A-820F-84BC-FF8598E875D7}"/>
              </a:ext>
            </a:extLst>
          </p:cNvPr>
          <p:cNvSpPr>
            <a:spLocks noGrp="1"/>
          </p:cNvSpPr>
          <p:nvPr>
            <p:ph idx="1"/>
          </p:nvPr>
        </p:nvSpPr>
        <p:spPr/>
        <p:txBody>
          <a:bodyPr>
            <a:normAutofit/>
          </a:bodyPr>
          <a:lstStyle/>
          <a:p>
            <a:pPr marL="0" indent="0" algn="ctr">
              <a:buNone/>
            </a:pPr>
            <a:r>
              <a:rPr lang="en-US" sz="5400" dirty="0"/>
              <a:t>University institutions</a:t>
            </a:r>
            <a:br>
              <a:rPr lang="en-US" sz="5400" dirty="0"/>
            </a:br>
            <a:r>
              <a:rPr lang="en-US" sz="5400" dirty="0"/>
              <a:t>(library, help services)</a:t>
            </a:r>
            <a:br>
              <a:rPr lang="en-US" sz="5400" dirty="0"/>
            </a:br>
            <a:r>
              <a:rPr lang="en-US" sz="5400" dirty="0"/>
              <a:t>can assist researchers</a:t>
            </a:r>
            <a:br>
              <a:rPr lang="en-US" sz="5400" dirty="0"/>
            </a:br>
            <a:r>
              <a:rPr lang="en-US" sz="2800" dirty="0"/>
              <a:t>(but must be aware of reproducibility standards)</a:t>
            </a:r>
            <a:endParaRPr lang="en-US" sz="5400" dirty="0"/>
          </a:p>
        </p:txBody>
      </p:sp>
    </p:spTree>
    <p:extLst>
      <p:ext uri="{BB962C8B-B14F-4D97-AF65-F5344CB8AC3E}">
        <p14:creationId xmlns:p14="http://schemas.microsoft.com/office/powerpoint/2010/main" val="276833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369332"/>
          </a:xfrm>
          <a:prstGeom prst="rect">
            <a:avLst/>
          </a:prstGeom>
          <a:noFill/>
        </p:spPr>
        <p:txBody>
          <a:bodyPr wrap="square" rtlCol="0">
            <a:spAutoFit/>
          </a:bodyPr>
          <a:lstStyle/>
          <a:p>
            <a:pPr algn="ct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3679322" y="338816"/>
            <a:ext cx="4552950" cy="1809750"/>
          </a:xfrm>
          <a:prstGeom prst="rect">
            <a:avLst/>
          </a:prstGeom>
        </p:spPr>
      </p:pic>
      <p:pic>
        <p:nvPicPr>
          <p:cNvPr id="6" name="Picture 5"/>
          <p:cNvPicPr>
            <a:picLocks noChangeAspect="1"/>
          </p:cNvPicPr>
          <p:nvPr/>
        </p:nvPicPr>
        <p:blipFill>
          <a:blip r:embed="rId3"/>
          <a:stretch>
            <a:fillRect/>
          </a:stretch>
        </p:blipFill>
        <p:spPr>
          <a:xfrm>
            <a:off x="4147816" y="2344976"/>
            <a:ext cx="3615963" cy="4120203"/>
          </a:xfrm>
          <a:prstGeom prst="rect">
            <a:avLst/>
          </a:prstGeom>
        </p:spPr>
      </p:pic>
    </p:spTree>
    <p:extLst>
      <p:ext uri="{BB962C8B-B14F-4D97-AF65-F5344CB8AC3E}">
        <p14:creationId xmlns:p14="http://schemas.microsoft.com/office/powerpoint/2010/main" val="842758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1222-EA28-7291-8C28-4D7ECC4343A1}"/>
              </a:ext>
            </a:extLst>
          </p:cNvPr>
          <p:cNvSpPr>
            <a:spLocks noGrp="1"/>
          </p:cNvSpPr>
          <p:nvPr>
            <p:ph type="title"/>
          </p:nvPr>
        </p:nvSpPr>
        <p:spPr/>
        <p:txBody>
          <a:bodyPr/>
          <a:lstStyle/>
          <a:p>
            <a:r>
              <a:rPr lang="en-US" dirty="0"/>
              <a:t>API? But the interface is so cool!</a:t>
            </a:r>
          </a:p>
        </p:txBody>
      </p:sp>
      <p:sp>
        <p:nvSpPr>
          <p:cNvPr id="3" name="Content Placeholder 2">
            <a:extLst>
              <a:ext uri="{FF2B5EF4-FFF2-40B4-BE49-F238E27FC236}">
                <a16:creationId xmlns:a16="http://schemas.microsoft.com/office/drawing/2014/main" id="{8EFCDB64-D783-B5CE-7F57-0B9F3B473B7A}"/>
              </a:ext>
            </a:extLst>
          </p:cNvPr>
          <p:cNvSpPr>
            <a:spLocks noGrp="1"/>
          </p:cNvSpPr>
          <p:nvPr>
            <p:ph sz="half" idx="1"/>
          </p:nvPr>
        </p:nvSpPr>
        <p:spPr/>
        <p:txBody>
          <a:bodyPr/>
          <a:lstStyle/>
          <a:p>
            <a:r>
              <a:rPr lang="en-US" dirty="0"/>
              <a:t>World Development Indicators</a:t>
            </a:r>
          </a:p>
        </p:txBody>
      </p:sp>
      <p:pic>
        <p:nvPicPr>
          <p:cNvPr id="6" name="Content Placeholder 5">
            <a:extLst>
              <a:ext uri="{FF2B5EF4-FFF2-40B4-BE49-F238E27FC236}">
                <a16:creationId xmlns:a16="http://schemas.microsoft.com/office/drawing/2014/main" id="{5B766017-D873-A6F3-7910-2AEE62655EF4}"/>
              </a:ext>
            </a:extLst>
          </p:cNvPr>
          <p:cNvPicPr>
            <a:picLocks noGrp="1" noChangeAspect="1"/>
          </p:cNvPicPr>
          <p:nvPr>
            <p:ph sz="half" idx="2"/>
          </p:nvPr>
        </p:nvPicPr>
        <p:blipFill>
          <a:blip r:embed="rId2"/>
          <a:stretch>
            <a:fillRect/>
          </a:stretch>
        </p:blipFill>
        <p:spPr>
          <a:xfrm>
            <a:off x="1638355" y="2551222"/>
            <a:ext cx="9246318" cy="3625741"/>
          </a:xfrm>
        </p:spPr>
      </p:pic>
    </p:spTree>
    <p:extLst>
      <p:ext uri="{BB962C8B-B14F-4D97-AF65-F5344CB8AC3E}">
        <p14:creationId xmlns:p14="http://schemas.microsoft.com/office/powerpoint/2010/main" val="394938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1222-EA28-7291-8C28-4D7ECC4343A1}"/>
              </a:ext>
            </a:extLst>
          </p:cNvPr>
          <p:cNvSpPr>
            <a:spLocks noGrp="1"/>
          </p:cNvSpPr>
          <p:nvPr>
            <p:ph type="title"/>
          </p:nvPr>
        </p:nvSpPr>
        <p:spPr/>
        <p:txBody>
          <a:bodyPr/>
          <a:lstStyle/>
          <a:p>
            <a:r>
              <a:rPr lang="en-US" dirty="0"/>
              <a:t>API? But the interface is so cool!</a:t>
            </a:r>
          </a:p>
        </p:txBody>
      </p:sp>
      <p:sp>
        <p:nvSpPr>
          <p:cNvPr id="3" name="Content Placeholder 2">
            <a:extLst>
              <a:ext uri="{FF2B5EF4-FFF2-40B4-BE49-F238E27FC236}">
                <a16:creationId xmlns:a16="http://schemas.microsoft.com/office/drawing/2014/main" id="{8EFCDB64-D783-B5CE-7F57-0B9F3B473B7A}"/>
              </a:ext>
            </a:extLst>
          </p:cNvPr>
          <p:cNvSpPr>
            <a:spLocks noGrp="1"/>
          </p:cNvSpPr>
          <p:nvPr>
            <p:ph sz="half" idx="1"/>
          </p:nvPr>
        </p:nvSpPr>
        <p:spPr/>
        <p:txBody>
          <a:bodyPr/>
          <a:lstStyle/>
          <a:p>
            <a:r>
              <a:rPr lang="en-US" dirty="0"/>
              <a:t>IPUMS</a:t>
            </a:r>
          </a:p>
        </p:txBody>
      </p:sp>
      <p:pic>
        <p:nvPicPr>
          <p:cNvPr id="8" name="Content Placeholder 7">
            <a:extLst>
              <a:ext uri="{FF2B5EF4-FFF2-40B4-BE49-F238E27FC236}">
                <a16:creationId xmlns:a16="http://schemas.microsoft.com/office/drawing/2014/main" id="{9BCE68ED-FADB-B761-15F7-026C0E518D78}"/>
              </a:ext>
            </a:extLst>
          </p:cNvPr>
          <p:cNvPicPr>
            <a:picLocks noGrp="1" noChangeAspect="1"/>
          </p:cNvPicPr>
          <p:nvPr>
            <p:ph sz="half" idx="2"/>
          </p:nvPr>
        </p:nvPicPr>
        <p:blipFill>
          <a:blip r:embed="rId2"/>
          <a:stretch>
            <a:fillRect/>
          </a:stretch>
        </p:blipFill>
        <p:spPr>
          <a:xfrm>
            <a:off x="1674743" y="2749382"/>
            <a:ext cx="8690113" cy="2610685"/>
          </a:xfrm>
        </p:spPr>
      </p:pic>
    </p:spTree>
    <p:extLst>
      <p:ext uri="{BB962C8B-B14F-4D97-AF65-F5344CB8AC3E}">
        <p14:creationId xmlns:p14="http://schemas.microsoft.com/office/powerpoint/2010/main" val="2026908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691E7-BBE0-2EAB-AA30-E77BA8018756}"/>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78B5BACD-209B-A21B-E127-3C574D0BE099}"/>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Fancy GUIs are not reproducible</a:t>
            </a:r>
          </a:p>
        </p:txBody>
      </p:sp>
    </p:spTree>
    <p:extLst>
      <p:ext uri="{BB962C8B-B14F-4D97-AF65-F5344CB8AC3E}">
        <p14:creationId xmlns:p14="http://schemas.microsoft.com/office/powerpoint/2010/main" val="3938090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4FFB-B44E-05A2-816C-4445B804DC50}"/>
              </a:ext>
            </a:extLst>
          </p:cNvPr>
          <p:cNvSpPr>
            <a:spLocks noGrp="1"/>
          </p:cNvSpPr>
          <p:nvPr>
            <p:ph type="title"/>
          </p:nvPr>
        </p:nvSpPr>
        <p:spPr/>
        <p:txBody>
          <a:bodyPr/>
          <a:lstStyle/>
          <a:p>
            <a:r>
              <a:rPr lang="en-US" dirty="0"/>
              <a:t>API or Bulk Download</a:t>
            </a:r>
          </a:p>
        </p:txBody>
      </p:sp>
      <p:sp>
        <p:nvSpPr>
          <p:cNvPr id="3" name="Content Placeholder 2">
            <a:extLst>
              <a:ext uri="{FF2B5EF4-FFF2-40B4-BE49-F238E27FC236}">
                <a16:creationId xmlns:a16="http://schemas.microsoft.com/office/drawing/2014/main" id="{3D844373-E8ED-1209-8FA8-5216F9089A7E}"/>
              </a:ext>
            </a:extLst>
          </p:cNvPr>
          <p:cNvSpPr>
            <a:spLocks noGrp="1"/>
          </p:cNvSpPr>
          <p:nvPr>
            <p:ph sz="half" idx="1"/>
          </p:nvPr>
        </p:nvSpPr>
        <p:spPr/>
        <p:txBody>
          <a:bodyPr/>
          <a:lstStyle/>
          <a:p>
            <a:r>
              <a:rPr lang="en-US" dirty="0"/>
              <a:t>World Development Indicators</a:t>
            </a:r>
          </a:p>
        </p:txBody>
      </p:sp>
      <p:pic>
        <p:nvPicPr>
          <p:cNvPr id="6" name="Content Placeholder 5">
            <a:extLst>
              <a:ext uri="{FF2B5EF4-FFF2-40B4-BE49-F238E27FC236}">
                <a16:creationId xmlns:a16="http://schemas.microsoft.com/office/drawing/2014/main" id="{C03FB7C9-8C3A-989F-F0E9-CFB126D8C773}"/>
              </a:ext>
            </a:extLst>
          </p:cNvPr>
          <p:cNvPicPr>
            <a:picLocks noGrp="1" noChangeAspect="1"/>
          </p:cNvPicPr>
          <p:nvPr>
            <p:ph sz="half" idx="2"/>
          </p:nvPr>
        </p:nvPicPr>
        <p:blipFill>
          <a:blip r:embed="rId2"/>
          <a:stretch>
            <a:fillRect/>
          </a:stretch>
        </p:blipFill>
        <p:spPr>
          <a:xfrm>
            <a:off x="1551708" y="2175009"/>
            <a:ext cx="8968409" cy="4451630"/>
          </a:xfrm>
        </p:spPr>
      </p:pic>
    </p:spTree>
    <p:extLst>
      <p:ext uri="{BB962C8B-B14F-4D97-AF65-F5344CB8AC3E}">
        <p14:creationId xmlns:p14="http://schemas.microsoft.com/office/powerpoint/2010/main" val="803585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4FFB-B44E-05A2-816C-4445B804DC50}"/>
              </a:ext>
            </a:extLst>
          </p:cNvPr>
          <p:cNvSpPr>
            <a:spLocks noGrp="1"/>
          </p:cNvSpPr>
          <p:nvPr>
            <p:ph type="title"/>
          </p:nvPr>
        </p:nvSpPr>
        <p:spPr/>
        <p:txBody>
          <a:bodyPr/>
          <a:lstStyle/>
          <a:p>
            <a:r>
              <a:rPr lang="en-US" dirty="0"/>
              <a:t>API or Bulk Download</a:t>
            </a:r>
          </a:p>
        </p:txBody>
      </p:sp>
      <p:sp>
        <p:nvSpPr>
          <p:cNvPr id="3" name="Content Placeholder 2">
            <a:extLst>
              <a:ext uri="{FF2B5EF4-FFF2-40B4-BE49-F238E27FC236}">
                <a16:creationId xmlns:a16="http://schemas.microsoft.com/office/drawing/2014/main" id="{3D844373-E8ED-1209-8FA8-5216F9089A7E}"/>
              </a:ext>
            </a:extLst>
          </p:cNvPr>
          <p:cNvSpPr>
            <a:spLocks noGrp="1"/>
          </p:cNvSpPr>
          <p:nvPr>
            <p:ph sz="half" idx="1"/>
          </p:nvPr>
        </p:nvSpPr>
        <p:spPr/>
        <p:txBody>
          <a:bodyPr/>
          <a:lstStyle/>
          <a:p>
            <a:r>
              <a:rPr lang="en-US" dirty="0"/>
              <a:t>World Development Indicators</a:t>
            </a:r>
          </a:p>
        </p:txBody>
      </p:sp>
      <p:sp>
        <p:nvSpPr>
          <p:cNvPr id="7" name="Rectangle 1">
            <a:extLst>
              <a:ext uri="{FF2B5EF4-FFF2-40B4-BE49-F238E27FC236}">
                <a16:creationId xmlns:a16="http://schemas.microsoft.com/office/drawing/2014/main" id="{9FEFB763-7CE3-1A8D-D2E3-ABC66120EF46}"/>
              </a:ext>
            </a:extLst>
          </p:cNvPr>
          <p:cNvSpPr>
            <a:spLocks noGrp="1" noChangeArrowheads="1"/>
          </p:cNvSpPr>
          <p:nvPr>
            <p:ph sz="half" idx="2"/>
          </p:nvPr>
        </p:nvSpPr>
        <p:spPr bwMode="auto">
          <a:xfrm>
            <a:off x="876543" y="2800965"/>
            <a:ext cx="10286514" cy="1200329"/>
          </a:xfrm>
          <a:prstGeom prst="rect">
            <a:avLst/>
          </a:prstGeom>
          <a:solidFill>
            <a:schemeClr val="tx1">
              <a:lumMod val="50000"/>
              <a:lumOff val="5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Arial Unicode MS"/>
              </a:rPr>
              <a:t>. </a:t>
            </a:r>
            <a:r>
              <a:rPr kumimoji="0" lang="en-US" altLang="en-US" sz="2400" b="0" i="0" u="none" strike="noStrike" cap="none" normalizeH="0" baseline="0" dirty="0" err="1">
                <a:ln>
                  <a:noFill/>
                </a:ln>
                <a:solidFill>
                  <a:schemeClr val="bg1"/>
                </a:solidFill>
                <a:effectLst/>
                <a:latin typeface="Arial Unicode MS"/>
              </a:rPr>
              <a:t>ssc</a:t>
            </a:r>
            <a:r>
              <a:rPr kumimoji="0" lang="en-US" altLang="en-US" sz="2400" b="0" i="0" u="none" strike="noStrike" cap="none" normalizeH="0" baseline="0" dirty="0">
                <a:ln>
                  <a:noFill/>
                </a:ln>
                <a:solidFill>
                  <a:schemeClr val="bg1"/>
                </a:solidFill>
                <a:effectLst/>
                <a:latin typeface="Arial Unicode MS"/>
              </a:rPr>
              <a:t> install </a:t>
            </a:r>
            <a:r>
              <a:rPr kumimoji="0" lang="en-US" altLang="en-US" sz="2400" b="0" i="0" u="none" strike="noStrike" cap="none" normalizeH="0" baseline="0" dirty="0" err="1">
                <a:ln>
                  <a:noFill/>
                </a:ln>
                <a:solidFill>
                  <a:schemeClr val="bg1"/>
                </a:solidFill>
                <a:effectLst/>
                <a:latin typeface="Arial Unicode MS"/>
              </a:rPr>
              <a:t>wbopendata</a:t>
            </a:r>
            <a:endParaRPr kumimoji="0" lang="en-US" altLang="en-US" sz="2400" b="0" i="0" u="none" strike="noStrike" cap="none" normalizeH="0" baseline="0" dirty="0">
              <a:ln>
                <a:noFill/>
              </a:ln>
              <a:solidFill>
                <a:schemeClr val="bg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Arial Unicode MS"/>
              </a:rPr>
              <a:t>. </a:t>
            </a:r>
            <a:r>
              <a:rPr kumimoji="0" lang="en-US" altLang="en-US" sz="2400" b="0" i="0" u="none" strike="noStrike" cap="none" normalizeH="0" baseline="0" dirty="0" err="1">
                <a:ln>
                  <a:noFill/>
                </a:ln>
                <a:solidFill>
                  <a:schemeClr val="bg1"/>
                </a:solidFill>
                <a:effectLst/>
                <a:latin typeface="Arial Unicode MS"/>
              </a:rPr>
              <a:t>wbopendata</a:t>
            </a:r>
            <a:r>
              <a:rPr kumimoji="0" lang="en-US" altLang="en-US" sz="2400" b="0" i="0" u="none" strike="noStrike" cap="none" normalizeH="0" baseline="0" dirty="0">
                <a:ln>
                  <a:noFill/>
                </a:ln>
                <a:solidFill>
                  <a:schemeClr val="bg1"/>
                </a:solidFill>
                <a:effectLst/>
                <a:latin typeface="Arial Unicode MS"/>
              </a:rPr>
              <a:t>, country(</a:t>
            </a:r>
            <a:r>
              <a:rPr kumimoji="0" lang="en-US" altLang="en-US" sz="2400" b="0" i="0" u="none" strike="noStrike" cap="none" normalizeH="0" baseline="0" dirty="0" err="1">
                <a:ln>
                  <a:noFill/>
                </a:ln>
                <a:solidFill>
                  <a:schemeClr val="bg1"/>
                </a:solidFill>
                <a:effectLst/>
                <a:latin typeface="Arial Unicode MS"/>
              </a:rPr>
              <a:t>ago;bdi;chi;dnk;esp</a:t>
            </a:r>
            <a:r>
              <a:rPr kumimoji="0" lang="en-US" altLang="en-US" sz="2400" b="0" i="0" u="none" strike="noStrike" cap="none" normalizeH="0" baseline="0" dirty="0">
                <a:ln>
                  <a:noFill/>
                </a:ln>
                <a:solidFill>
                  <a:schemeClr val="bg1"/>
                </a:solidFill>
                <a:effectLst/>
                <a:latin typeface="Arial Unicode MS"/>
              </a:rPr>
              <a:t>) indicator(sp.pop.0610.fe.un) /// </a:t>
            </a:r>
            <a:br>
              <a:rPr kumimoji="0" lang="en-US" altLang="en-US" sz="2400" b="0" i="0" u="none" strike="noStrike" cap="none" normalizeH="0" baseline="0" dirty="0">
                <a:ln>
                  <a:noFill/>
                </a:ln>
                <a:solidFill>
                  <a:schemeClr val="bg1"/>
                </a:solidFill>
                <a:effectLst/>
                <a:latin typeface="Arial Unicode MS"/>
              </a:rPr>
            </a:br>
            <a:r>
              <a:rPr kumimoji="0" lang="en-US" altLang="en-US" sz="2400" b="0" i="0" u="none" strike="noStrike" cap="none" normalizeH="0" baseline="0" dirty="0">
                <a:ln>
                  <a:noFill/>
                </a:ln>
                <a:solidFill>
                  <a:schemeClr val="bg1"/>
                </a:solidFill>
                <a:effectLst/>
                <a:latin typeface="Arial Unicode MS"/>
              </a:rPr>
              <a:t>&gt; year(2000:2010) clear long </a:t>
            </a:r>
            <a:endParaRPr kumimoji="0" lang="en-US" altLang="en-US" sz="4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9626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4FFB-B44E-05A2-816C-4445B804DC50}"/>
              </a:ext>
            </a:extLst>
          </p:cNvPr>
          <p:cNvSpPr>
            <a:spLocks noGrp="1"/>
          </p:cNvSpPr>
          <p:nvPr>
            <p:ph type="title"/>
          </p:nvPr>
        </p:nvSpPr>
        <p:spPr/>
        <p:txBody>
          <a:bodyPr/>
          <a:lstStyle/>
          <a:p>
            <a:r>
              <a:rPr lang="en-US" dirty="0"/>
              <a:t>API or Bulk Download</a:t>
            </a:r>
          </a:p>
        </p:txBody>
      </p:sp>
      <p:sp>
        <p:nvSpPr>
          <p:cNvPr id="3" name="Content Placeholder 2">
            <a:extLst>
              <a:ext uri="{FF2B5EF4-FFF2-40B4-BE49-F238E27FC236}">
                <a16:creationId xmlns:a16="http://schemas.microsoft.com/office/drawing/2014/main" id="{3D844373-E8ED-1209-8FA8-5216F9089A7E}"/>
              </a:ext>
            </a:extLst>
          </p:cNvPr>
          <p:cNvSpPr>
            <a:spLocks noGrp="1"/>
          </p:cNvSpPr>
          <p:nvPr>
            <p:ph sz="half" idx="1"/>
          </p:nvPr>
        </p:nvSpPr>
        <p:spPr/>
        <p:txBody>
          <a:bodyPr/>
          <a:lstStyle/>
          <a:p>
            <a:r>
              <a:rPr lang="en-US" dirty="0"/>
              <a:t>IPUMS (beta)</a:t>
            </a:r>
          </a:p>
        </p:txBody>
      </p:sp>
      <p:pic>
        <p:nvPicPr>
          <p:cNvPr id="8" name="Content Placeholder 7">
            <a:extLst>
              <a:ext uri="{FF2B5EF4-FFF2-40B4-BE49-F238E27FC236}">
                <a16:creationId xmlns:a16="http://schemas.microsoft.com/office/drawing/2014/main" id="{D79DFB73-3A71-170A-68A3-82E6005E8727}"/>
              </a:ext>
            </a:extLst>
          </p:cNvPr>
          <p:cNvPicPr>
            <a:picLocks noGrp="1" noChangeAspect="1"/>
          </p:cNvPicPr>
          <p:nvPr>
            <p:ph sz="half" idx="2"/>
          </p:nvPr>
        </p:nvPicPr>
        <p:blipFill>
          <a:blip r:embed="rId2"/>
          <a:stretch>
            <a:fillRect/>
          </a:stretch>
        </p:blipFill>
        <p:spPr>
          <a:xfrm>
            <a:off x="1733384" y="2544612"/>
            <a:ext cx="9262607" cy="5151063"/>
          </a:xfrm>
        </p:spPr>
      </p:pic>
    </p:spTree>
    <p:extLst>
      <p:ext uri="{BB962C8B-B14F-4D97-AF65-F5344CB8AC3E}">
        <p14:creationId xmlns:p14="http://schemas.microsoft.com/office/powerpoint/2010/main" val="108067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A95A0D-BF28-7160-F349-7F99703DEB5A}"/>
              </a:ext>
            </a:extLst>
          </p:cNvPr>
          <p:cNvSpPr>
            <a:spLocks noGrp="1"/>
          </p:cNvSpPr>
          <p:nvPr>
            <p:ph type="title"/>
          </p:nvPr>
        </p:nvSpPr>
        <p:spPr/>
        <p:txBody>
          <a:bodyPr/>
          <a:lstStyle/>
          <a:p>
            <a:r>
              <a:rPr lang="en-US" dirty="0"/>
              <a:t>2. Keeping track of data:</a:t>
            </a:r>
          </a:p>
        </p:txBody>
      </p:sp>
      <p:sp>
        <p:nvSpPr>
          <p:cNvPr id="2" name="Content Placeholder 1">
            <a:extLst>
              <a:ext uri="{FF2B5EF4-FFF2-40B4-BE49-F238E27FC236}">
                <a16:creationId xmlns:a16="http://schemas.microsoft.com/office/drawing/2014/main" id="{1685D577-2E79-8276-E4D8-03388B0012A3}"/>
              </a:ext>
            </a:extLst>
          </p:cNvPr>
          <p:cNvSpPr>
            <a:spLocks noGrp="1"/>
          </p:cNvSpPr>
          <p:nvPr>
            <p:ph idx="1"/>
          </p:nvPr>
        </p:nvSpPr>
        <p:spPr/>
        <p:txBody>
          <a:bodyPr>
            <a:normAutofit/>
          </a:bodyPr>
          <a:lstStyle/>
          <a:p>
            <a:pPr marL="0" indent="0" algn="ctr">
              <a:buNone/>
            </a:pPr>
            <a:r>
              <a:rPr lang="en-US" sz="6600" dirty="0"/>
              <a:t>Don’t forget to check the TERMS of USE!</a:t>
            </a:r>
          </a:p>
        </p:txBody>
      </p:sp>
    </p:spTree>
    <p:extLst>
      <p:ext uri="{BB962C8B-B14F-4D97-AF65-F5344CB8AC3E}">
        <p14:creationId xmlns:p14="http://schemas.microsoft.com/office/powerpoint/2010/main" val="20123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55E6-13A5-EB2D-5656-2E8ED1CB8273}"/>
              </a:ext>
            </a:extLst>
          </p:cNvPr>
          <p:cNvSpPr>
            <a:spLocks noGrp="1"/>
          </p:cNvSpPr>
          <p:nvPr>
            <p:ph type="title"/>
          </p:nvPr>
        </p:nvSpPr>
        <p:spPr/>
        <p:txBody>
          <a:bodyPr/>
          <a:lstStyle/>
          <a:p>
            <a:r>
              <a:rPr lang="en-US" dirty="0"/>
              <a:t>Observation 4</a:t>
            </a:r>
          </a:p>
        </p:txBody>
      </p:sp>
      <p:sp>
        <p:nvSpPr>
          <p:cNvPr id="3" name="Content Placeholder 2">
            <a:extLst>
              <a:ext uri="{FF2B5EF4-FFF2-40B4-BE49-F238E27FC236}">
                <a16:creationId xmlns:a16="http://schemas.microsoft.com/office/drawing/2014/main" id="{B900F52B-0A3A-820F-84BC-FF8598E875D7}"/>
              </a:ext>
            </a:extLst>
          </p:cNvPr>
          <p:cNvSpPr>
            <a:spLocks noGrp="1"/>
          </p:cNvSpPr>
          <p:nvPr>
            <p:ph idx="1"/>
          </p:nvPr>
        </p:nvSpPr>
        <p:spPr/>
        <p:txBody>
          <a:bodyPr>
            <a:normAutofit/>
          </a:bodyPr>
          <a:lstStyle/>
          <a:p>
            <a:pPr marL="0" indent="0" algn="ctr">
              <a:buNone/>
            </a:pPr>
            <a:r>
              <a:rPr lang="en-US" sz="5400" dirty="0"/>
              <a:t>(Academic) </a:t>
            </a:r>
            <a:br>
              <a:rPr lang="en-US" sz="5400" dirty="0"/>
            </a:br>
            <a:r>
              <a:rPr lang="en-US" sz="5400" dirty="0"/>
              <a:t>Social scientists </a:t>
            </a:r>
            <a:br>
              <a:rPr lang="en-US" sz="5400" dirty="0"/>
            </a:br>
            <a:r>
              <a:rPr lang="en-US" sz="5400" dirty="0"/>
              <a:t>do not read</a:t>
            </a:r>
            <a:br>
              <a:rPr lang="en-US" sz="5400" dirty="0"/>
            </a:br>
            <a:r>
              <a:rPr lang="en-US" sz="5400" dirty="0"/>
              <a:t>the terms of use</a:t>
            </a:r>
          </a:p>
        </p:txBody>
      </p:sp>
    </p:spTree>
    <p:extLst>
      <p:ext uri="{BB962C8B-B14F-4D97-AF65-F5344CB8AC3E}">
        <p14:creationId xmlns:p14="http://schemas.microsoft.com/office/powerpoint/2010/main" val="4129165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A95A0D-BF28-7160-F349-7F99703DEB5A}"/>
              </a:ext>
            </a:extLst>
          </p:cNvPr>
          <p:cNvSpPr>
            <a:spLocks noGrp="1"/>
          </p:cNvSpPr>
          <p:nvPr>
            <p:ph type="title"/>
          </p:nvPr>
        </p:nvSpPr>
        <p:spPr/>
        <p:txBody>
          <a:bodyPr/>
          <a:lstStyle/>
          <a:p>
            <a:r>
              <a:rPr lang="en-US" dirty="0"/>
              <a:t>Because you may not be able to provide others with a copy of the data (legally)…</a:t>
            </a:r>
          </a:p>
        </p:txBody>
      </p:sp>
    </p:spTree>
    <p:extLst>
      <p:ext uri="{BB962C8B-B14F-4D97-AF65-F5344CB8AC3E}">
        <p14:creationId xmlns:p14="http://schemas.microsoft.com/office/powerpoint/2010/main" val="2990880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to </a:t>
            </a:r>
            <a:r>
              <a:rPr lang="en-US" b="1" u="sng" dirty="0"/>
              <a:t>use</a:t>
            </a:r>
            <a:r>
              <a:rPr lang="en-US" dirty="0"/>
              <a:t> data</a:t>
            </a:r>
          </a:p>
        </p:txBody>
      </p:sp>
      <p:sp>
        <p:nvSpPr>
          <p:cNvPr id="3" name="Content Placeholder 2"/>
          <p:cNvSpPr>
            <a:spLocks noGrp="1"/>
          </p:cNvSpPr>
          <p:nvPr>
            <p:ph idx="1"/>
          </p:nvPr>
        </p:nvSpPr>
        <p:spPr/>
        <p:txBody>
          <a:bodyPr/>
          <a:lstStyle/>
          <a:p>
            <a:r>
              <a:rPr lang="en-US" dirty="0"/>
              <a:t>You browsed a website</a:t>
            </a:r>
          </a:p>
          <a:p>
            <a:r>
              <a:rPr lang="en-US" dirty="0"/>
              <a:t>You purchased the data</a:t>
            </a:r>
          </a:p>
          <a:p>
            <a:r>
              <a:rPr lang="en-US" dirty="0"/>
              <a:t>You signed a data use agreement</a:t>
            </a:r>
          </a:p>
          <a:p>
            <a:r>
              <a:rPr lang="en-US" dirty="0"/>
              <a:t>You created the data (lab experiment)</a:t>
            </a:r>
          </a:p>
          <a:p>
            <a:r>
              <a:rPr lang="en-US" dirty="0"/>
              <a:t>You had survey respondents consent to use (IRB approval!)</a:t>
            </a:r>
          </a:p>
        </p:txBody>
      </p:sp>
    </p:spTree>
    <p:extLst>
      <p:ext uri="{BB962C8B-B14F-4D97-AF65-F5344CB8AC3E}">
        <p14:creationId xmlns:p14="http://schemas.microsoft.com/office/powerpoint/2010/main" val="234925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9965" y="3802931"/>
            <a:ext cx="2203268" cy="51743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0193" y="2954064"/>
            <a:ext cx="7241177" cy="385433"/>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94760" y="2681203"/>
            <a:ext cx="7543800" cy="386862"/>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AEA Data &amp; Code Availability Policy (2019)</a:t>
            </a:r>
          </a:p>
        </p:txBody>
      </p:sp>
      <p:sp>
        <p:nvSpPr>
          <p:cNvPr id="7" name="Rectangle 6"/>
          <p:cNvSpPr/>
          <p:nvPr/>
        </p:nvSpPr>
        <p:spPr>
          <a:xfrm>
            <a:off x="5686696" y="4857587"/>
            <a:ext cx="5129349" cy="39107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fontAlgn="base"/>
            <a:r>
              <a:rPr lang="en-US" dirty="0">
                <a:solidFill>
                  <a:schemeClr val="bg1">
                    <a:lumMod val="75000"/>
                  </a:schemeClr>
                </a:solidFill>
              </a:rPr>
              <a:t>It is the policy of the American Economic Association to publish papers only if the data used in the analysis are </a:t>
            </a:r>
            <a:r>
              <a:rPr lang="en-US" b="1" u="sng" dirty="0"/>
              <a:t>clearly and precisely </a:t>
            </a:r>
            <a:r>
              <a:rPr lang="en-US" dirty="0">
                <a:solidFill>
                  <a:schemeClr val="bg1">
                    <a:lumMod val="75000"/>
                  </a:schemeClr>
                </a:solidFill>
              </a:rPr>
              <a:t>documented and </a:t>
            </a:r>
            <a:r>
              <a:rPr lang="en-US" b="1" u="sng" dirty="0"/>
              <a:t>access to the data and code is clearly and precisely documented and is non-exclusive to the authors.</a:t>
            </a:r>
          </a:p>
          <a:p>
            <a:pPr fontAlgn="base"/>
            <a:r>
              <a:rPr lang="en-US" dirty="0">
                <a:solidFill>
                  <a:schemeClr val="bg1">
                    <a:lumMod val="75000"/>
                  </a:schemeClr>
                </a:solidFill>
              </a:rPr>
              <a:t>Authors of accepted papers that contain empirical work, simulations, or experimental work must </a:t>
            </a:r>
            <a:r>
              <a:rPr lang="en-US" sz="3200" b="1" dirty="0">
                <a:solidFill>
                  <a:schemeClr val="accent2">
                    <a:lumMod val="75000"/>
                  </a:schemeClr>
                </a:solidFill>
              </a:rPr>
              <a:t>provide</a:t>
            </a:r>
            <a:r>
              <a:rPr lang="en-US" dirty="0">
                <a:solidFill>
                  <a:schemeClr val="bg1">
                    <a:lumMod val="75000"/>
                  </a:schemeClr>
                </a:solidFill>
              </a:rPr>
              <a:t>, </a:t>
            </a:r>
            <a:r>
              <a:rPr lang="en-US" sz="3200" b="1" dirty="0">
                <a:solidFill>
                  <a:schemeClr val="accent6">
                    <a:lumMod val="75000"/>
                  </a:schemeClr>
                </a:solidFill>
              </a:rPr>
              <a:t>prior to acceptance</a:t>
            </a:r>
            <a:r>
              <a:rPr lang="en-US" dirty="0">
                <a:solidFill>
                  <a:schemeClr val="bg1">
                    <a:lumMod val="75000"/>
                  </a:schemeClr>
                </a:solidFill>
              </a:rPr>
              <a:t>, the data, programs, and other details of the computations </a:t>
            </a:r>
            <a:r>
              <a:rPr lang="en-US" sz="3200" b="1" dirty="0">
                <a:solidFill>
                  <a:schemeClr val="accent4">
                    <a:lumMod val="75000"/>
                  </a:schemeClr>
                </a:solidFill>
              </a:rPr>
              <a:t>sufficient to permit replication</a:t>
            </a:r>
            <a:r>
              <a:rPr lang="en-US" dirty="0">
                <a:solidFill>
                  <a:schemeClr val="bg1">
                    <a:lumMod val="75000"/>
                  </a:schemeClr>
                </a:solidFill>
              </a:rPr>
              <a:t>, as well as </a:t>
            </a:r>
            <a:r>
              <a:rPr lang="en-US" b="1" dirty="0">
                <a:solidFill>
                  <a:schemeClr val="accent1">
                    <a:lumMod val="75000"/>
                  </a:schemeClr>
                </a:solidFill>
              </a:rPr>
              <a:t>information about access to data and programs.</a:t>
            </a:r>
          </a:p>
          <a:p>
            <a:endParaRPr lang="en-US" dirty="0"/>
          </a:p>
        </p:txBody>
      </p:sp>
    </p:spTree>
    <p:extLst>
      <p:ext uri="{BB962C8B-B14F-4D97-AF65-F5344CB8AC3E}">
        <p14:creationId xmlns:p14="http://schemas.microsoft.com/office/powerpoint/2010/main" val="3366235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to </a:t>
            </a:r>
            <a:r>
              <a:rPr lang="en-US" b="1" u="sng" dirty="0"/>
              <a:t>distribute</a:t>
            </a:r>
            <a:r>
              <a:rPr lang="en-US" dirty="0"/>
              <a:t> the data</a:t>
            </a:r>
          </a:p>
        </p:txBody>
      </p:sp>
      <p:sp>
        <p:nvSpPr>
          <p:cNvPr id="3" name="Content Placeholder 2"/>
          <p:cNvSpPr>
            <a:spLocks noGrp="1"/>
          </p:cNvSpPr>
          <p:nvPr>
            <p:ph idx="1"/>
          </p:nvPr>
        </p:nvSpPr>
        <p:spPr/>
        <p:txBody>
          <a:bodyPr/>
          <a:lstStyle/>
          <a:p>
            <a:r>
              <a:rPr lang="en-US" dirty="0"/>
              <a:t>If you created the data, you decide.</a:t>
            </a:r>
          </a:p>
          <a:p>
            <a:r>
              <a:rPr lang="en-US" dirty="0"/>
              <a:t>If you got it from somewhere else:</a:t>
            </a:r>
          </a:p>
          <a:p>
            <a:endParaRPr lang="en-US" dirty="0"/>
          </a:p>
          <a:p>
            <a:pPr marL="0" indent="0">
              <a:buNone/>
            </a:pPr>
            <a:r>
              <a:rPr lang="en-US" dirty="0"/>
              <a:t>READ THE TERMS OF USE / DATA USE AGREEMENT / CLICK-THROUGH / ETC.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84200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98488" y="1982450"/>
            <a:ext cx="7595024" cy="2800767"/>
          </a:xfrm>
          <a:prstGeom prst="rect">
            <a:avLst/>
          </a:prstGeom>
          <a:noFill/>
        </p:spPr>
        <p:txBody>
          <a:bodyPr wrap="square" rtlCol="0">
            <a:spAutoFit/>
          </a:bodyPr>
          <a:lstStyle/>
          <a:p>
            <a:pPr algn="ctr"/>
            <a:r>
              <a:rPr lang="en-US" sz="8800" dirty="0">
                <a:solidFill>
                  <a:schemeClr val="bg1"/>
                </a:solidFill>
              </a:rPr>
              <a:t>Confidential </a:t>
            </a:r>
            <a:br>
              <a:rPr lang="en-US" sz="8800" dirty="0">
                <a:solidFill>
                  <a:schemeClr val="bg1"/>
                </a:solidFill>
              </a:rPr>
            </a:br>
            <a:r>
              <a:rPr lang="en-US" sz="8800" dirty="0">
                <a:solidFill>
                  <a:schemeClr val="bg1"/>
                </a:solidFill>
              </a:rPr>
              <a:t>data</a:t>
            </a:r>
            <a:endParaRPr lang="en-US" dirty="0">
              <a:solidFill>
                <a:schemeClr val="bg1"/>
              </a:solidFill>
            </a:endParaRPr>
          </a:p>
        </p:txBody>
      </p:sp>
    </p:spTree>
    <p:extLst>
      <p:ext uri="{BB962C8B-B14F-4D97-AF65-F5344CB8AC3E}">
        <p14:creationId xmlns:p14="http://schemas.microsoft.com/office/powerpoint/2010/main" val="369774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65299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German Restricted-access</a:t>
            </a:r>
          </a:p>
        </p:txBody>
      </p:sp>
      <p:pic>
        <p:nvPicPr>
          <p:cNvPr id="7" name="Content Placeholder 6"/>
          <p:cNvPicPr>
            <a:picLocks noGrp="1" noChangeAspect="1"/>
          </p:cNvPicPr>
          <p:nvPr>
            <p:ph idx="1"/>
          </p:nvPr>
        </p:nvPicPr>
        <p:blipFill>
          <a:blip r:embed="rId2"/>
          <a:stretch>
            <a:fillRect/>
          </a:stretch>
        </p:blipFill>
        <p:spPr>
          <a:xfrm>
            <a:off x="2555422" y="1298155"/>
            <a:ext cx="6121431" cy="5823598"/>
          </a:xfrm>
          <a:prstGeom prst="rect">
            <a:avLst/>
          </a:prstGeom>
        </p:spPr>
      </p:pic>
      <p:pic>
        <p:nvPicPr>
          <p:cNvPr id="8" name="Picture 7"/>
          <p:cNvPicPr>
            <a:picLocks noChangeAspect="1"/>
          </p:cNvPicPr>
          <p:nvPr/>
        </p:nvPicPr>
        <p:blipFill>
          <a:blip r:embed="rId3"/>
          <a:stretch>
            <a:fillRect/>
          </a:stretch>
        </p:blipFill>
        <p:spPr>
          <a:xfrm>
            <a:off x="1876425" y="2466975"/>
            <a:ext cx="8439150" cy="1924050"/>
          </a:xfrm>
          <a:prstGeom prst="rect">
            <a:avLst/>
          </a:prstGeom>
          <a:ln>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304769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691E7-BBE0-2EAB-AA30-E77BA8018756}"/>
              </a:ext>
            </a:extLst>
          </p:cNvPr>
          <p:cNvSpPr>
            <a:spLocks noGrp="1"/>
          </p:cNvSpPr>
          <p:nvPr>
            <p:ph type="title"/>
          </p:nvPr>
        </p:nvSpPr>
        <p:spPr/>
        <p:txBody>
          <a:bodyPr/>
          <a:lstStyle/>
          <a:p>
            <a:r>
              <a:rPr lang="en-US" dirty="0"/>
              <a:t>Solution 2: Data Provenance</a:t>
            </a:r>
          </a:p>
        </p:txBody>
      </p:sp>
      <p:sp>
        <p:nvSpPr>
          <p:cNvPr id="6" name="Content Placeholder 5">
            <a:extLst>
              <a:ext uri="{FF2B5EF4-FFF2-40B4-BE49-F238E27FC236}">
                <a16:creationId xmlns:a16="http://schemas.microsoft.com/office/drawing/2014/main" id="{78B5BACD-209B-A21B-E127-3C574D0BE099}"/>
              </a:ext>
            </a:extLst>
          </p:cNvPr>
          <p:cNvSpPr>
            <a:spLocks noGrp="1"/>
          </p:cNvSpPr>
          <p:nvPr>
            <p:ph idx="1"/>
          </p:nvPr>
        </p:nvSpPr>
        <p:spPr/>
        <p:txBody>
          <a:bodyPr/>
          <a:lstStyle/>
          <a:p>
            <a:r>
              <a:rPr lang="en-US" sz="5400" dirty="0"/>
              <a:t>Keep detailed notes</a:t>
            </a:r>
          </a:p>
          <a:p>
            <a:r>
              <a:rPr lang="en-US" sz="5400" dirty="0"/>
              <a:t>script as much as possible</a:t>
            </a:r>
          </a:p>
          <a:p>
            <a:r>
              <a:rPr lang="en-US" sz="4400" dirty="0"/>
              <a:t>(also: Use the Social Science Data Editors’ template README)</a:t>
            </a:r>
          </a:p>
        </p:txBody>
      </p:sp>
    </p:spTree>
    <p:extLst>
      <p:ext uri="{BB962C8B-B14F-4D97-AF65-F5344CB8AC3E}">
        <p14:creationId xmlns:p14="http://schemas.microsoft.com/office/powerpoint/2010/main" val="3910338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713D9673-FA9A-4A46-8CDE-0D635682A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46" y="2343149"/>
            <a:ext cx="4138380" cy="2327839"/>
          </a:xfrm>
          <a:prstGeom prst="rect">
            <a:avLst/>
          </a:prstGeom>
          <a:ln>
            <a:solidFill>
              <a:srgbClr val="C00000"/>
            </a:solidFill>
          </a:ln>
          <a:effectLst>
            <a:outerShdw blurRad="50800" dist="127000" dir="2700000" algn="tl" rotWithShape="0">
              <a:prstClr val="black">
                <a:alpha val="40000"/>
              </a:prstClr>
            </a:outerShdw>
          </a:effectLst>
        </p:spPr>
      </p:pic>
      <p:pic>
        <p:nvPicPr>
          <p:cNvPr id="10" name="Picture 9" descr="A screenshot of a cell phone&#10;&#10;Description automatically generated">
            <a:extLst>
              <a:ext uri="{FF2B5EF4-FFF2-40B4-BE49-F238E27FC236}">
                <a16:creationId xmlns:a16="http://schemas.microsoft.com/office/drawing/2014/main" id="{3385530E-4EE7-B84B-B685-F1C302C02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174" y="2343150"/>
            <a:ext cx="4138380" cy="2327839"/>
          </a:xfrm>
          <a:prstGeom prst="rect">
            <a:avLst/>
          </a:prstGeom>
          <a:ln>
            <a:solidFill>
              <a:srgbClr val="C00000"/>
            </a:solidFill>
          </a:ln>
          <a:effectLst>
            <a:outerShdw blurRad="50800" dist="127000" dir="2700000" algn="tl" rotWithShape="0">
              <a:prstClr val="black">
                <a:alpha val="40000"/>
              </a:prstClr>
            </a:outerShdw>
          </a:effectLst>
        </p:spPr>
      </p:pic>
      <p:sp>
        <p:nvSpPr>
          <p:cNvPr id="11" name="Left-Right Arrow 10">
            <a:extLst>
              <a:ext uri="{FF2B5EF4-FFF2-40B4-BE49-F238E27FC236}">
                <a16:creationId xmlns:a16="http://schemas.microsoft.com/office/drawing/2014/main" id="{F5800DBE-822E-7D44-B782-F2EA0776728F}"/>
              </a:ext>
            </a:extLst>
          </p:cNvPr>
          <p:cNvSpPr/>
          <p:nvPr/>
        </p:nvSpPr>
        <p:spPr>
          <a:xfrm>
            <a:off x="5098141" y="3004457"/>
            <a:ext cx="1995717" cy="849086"/>
          </a:xfrm>
          <a:prstGeom prst="leftRightArrow">
            <a:avLst/>
          </a:prstGeom>
          <a:solidFill>
            <a:srgbClr val="B31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5E3C9A30-1EA2-0946-A82A-E6E4341C87FC}"/>
              </a:ext>
            </a:extLst>
          </p:cNvPr>
          <p:cNvSpPr>
            <a:spLocks noGrp="1"/>
          </p:cNvSpPr>
          <p:nvPr>
            <p:ph type="title"/>
          </p:nvPr>
        </p:nvSpPr>
        <p:spPr/>
        <p:txBody>
          <a:bodyPr/>
          <a:lstStyle/>
          <a:p>
            <a:r>
              <a:rPr lang="en-US" sz="4000" dirty="0"/>
              <a:t>Tension between access and reproducibility</a:t>
            </a:r>
            <a:endParaRPr lang="en-US" dirty="0"/>
          </a:p>
        </p:txBody>
      </p:sp>
    </p:spTree>
    <p:extLst>
      <p:ext uri="{BB962C8B-B14F-4D97-AF65-F5344CB8AC3E}">
        <p14:creationId xmlns:p14="http://schemas.microsoft.com/office/powerpoint/2010/main" val="1056921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services</a:t>
            </a:r>
          </a:p>
        </p:txBody>
      </p:sp>
      <p:pic>
        <p:nvPicPr>
          <p:cNvPr id="6" name="Content Placeholder 5">
            <a:hlinkClick r:id="rId2"/>
          </p:cNvPr>
          <p:cNvPicPr>
            <a:picLocks noGrp="1" noChangeAspect="1"/>
          </p:cNvPicPr>
          <p:nvPr>
            <p:ph sz="half" idx="1"/>
          </p:nvPr>
        </p:nvPicPr>
        <p:blipFill>
          <a:blip r:embed="rId3"/>
          <a:stretch>
            <a:fillRect/>
          </a:stretch>
        </p:blipFill>
        <p:spPr>
          <a:xfrm>
            <a:off x="854458" y="1825625"/>
            <a:ext cx="5149083" cy="4351338"/>
          </a:xfrm>
          <a:prstGeom prst="rect">
            <a:avLst/>
          </a:prstGeom>
        </p:spPr>
      </p:pic>
      <p:pic>
        <p:nvPicPr>
          <p:cNvPr id="7" name="Content Placeholder 6"/>
          <p:cNvPicPr>
            <a:picLocks noGrp="1" noChangeAspect="1"/>
          </p:cNvPicPr>
          <p:nvPr>
            <p:ph sz="half" idx="2"/>
          </p:nvPr>
        </p:nvPicPr>
        <p:blipFill>
          <a:blip r:embed="rId4"/>
          <a:stretch>
            <a:fillRect/>
          </a:stretch>
        </p:blipFill>
        <p:spPr>
          <a:xfrm>
            <a:off x="6184429" y="1825625"/>
            <a:ext cx="5157141" cy="4351338"/>
          </a:xfrm>
          <a:prstGeom prst="rect">
            <a:avLst/>
          </a:prstGeom>
        </p:spPr>
      </p:pic>
    </p:spTree>
    <p:extLst>
      <p:ext uri="{BB962C8B-B14F-4D97-AF65-F5344CB8AC3E}">
        <p14:creationId xmlns:p14="http://schemas.microsoft.com/office/powerpoint/2010/main" val="3683794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Assume replicators can access the data</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Sometimes we (=AEA) cannot</a:t>
            </a:r>
          </a:p>
          <a:p>
            <a:r>
              <a:rPr lang="en-US" dirty="0"/>
              <a:t>We will still check if the code seems complete</a:t>
            </a:r>
          </a:p>
          <a:p>
            <a:r>
              <a:rPr lang="en-US" dirty="0"/>
              <a:t>We will still verify that all data that *can* be provided have been provided</a:t>
            </a:r>
          </a:p>
          <a:p>
            <a:r>
              <a:rPr lang="en-US" dirty="0"/>
              <a:t>Plausibility checks</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a:t>Sometimes we can:</a:t>
            </a:r>
          </a:p>
          <a:p>
            <a:r>
              <a:rPr lang="en-US" dirty="0"/>
              <a:t>In the past, we have worked with</a:t>
            </a:r>
          </a:p>
          <a:p>
            <a:pPr lvl="1"/>
            <a:r>
              <a:rPr lang="en-US" dirty="0"/>
              <a:t>French, Brazilian, and US confidential admin data</a:t>
            </a:r>
          </a:p>
          <a:p>
            <a:pPr lvl="1"/>
            <a:r>
              <a:rPr lang="en-US" dirty="0"/>
              <a:t>Purchased commercial data (Twitter, Indian GDP)</a:t>
            </a:r>
          </a:p>
          <a:p>
            <a:pPr lvl="1"/>
            <a:r>
              <a:rPr lang="en-US" dirty="0"/>
              <a:t>Proprietary data under NDA/DUA (</a:t>
            </a:r>
            <a:r>
              <a:rPr lang="en-US" dirty="0" err="1"/>
              <a:t>Ebay</a:t>
            </a:r>
            <a:r>
              <a:rPr lang="en-US" dirty="0"/>
              <a:t>)</a:t>
            </a:r>
          </a:p>
          <a:p>
            <a:pPr lvl="1"/>
            <a:r>
              <a:rPr lang="en-US" dirty="0"/>
              <a:t>Data with application procedure (Chinese Panel, Demographic and Health Survey, European establishment data)</a:t>
            </a:r>
          </a:p>
          <a:p>
            <a:pPr lvl="1"/>
            <a:r>
              <a:rPr lang="en-US" dirty="0"/>
              <a:t>Remotely or locally</a:t>
            </a:r>
          </a:p>
        </p:txBody>
      </p:sp>
    </p:spTree>
    <p:extLst>
      <p:ext uri="{BB962C8B-B14F-4D97-AF65-F5344CB8AC3E}">
        <p14:creationId xmlns:p14="http://schemas.microsoft.com/office/powerpoint/2010/main" val="2802652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691E7-BBE0-2EAB-AA30-E77BA8018756}"/>
              </a:ext>
            </a:extLst>
          </p:cNvPr>
          <p:cNvSpPr>
            <a:spLocks noGrp="1"/>
          </p:cNvSpPr>
          <p:nvPr>
            <p:ph type="title"/>
          </p:nvPr>
        </p:nvSpPr>
        <p:spPr/>
        <p:txBody>
          <a:bodyPr/>
          <a:lstStyle/>
          <a:p>
            <a:r>
              <a:rPr lang="en-US" dirty="0"/>
              <a:t>Solution 3: Transparency about access</a:t>
            </a:r>
          </a:p>
        </p:txBody>
      </p:sp>
      <p:sp>
        <p:nvSpPr>
          <p:cNvPr id="6" name="Content Placeholder 5">
            <a:extLst>
              <a:ext uri="{FF2B5EF4-FFF2-40B4-BE49-F238E27FC236}">
                <a16:creationId xmlns:a16="http://schemas.microsoft.com/office/drawing/2014/main" id="{78B5BACD-209B-A21B-E127-3C574D0BE099}"/>
              </a:ext>
            </a:extLst>
          </p:cNvPr>
          <p:cNvSpPr>
            <a:spLocks noGrp="1"/>
          </p:cNvSpPr>
          <p:nvPr>
            <p:ph idx="1"/>
          </p:nvPr>
        </p:nvSpPr>
        <p:spPr/>
        <p:txBody>
          <a:bodyPr>
            <a:normAutofit/>
          </a:bodyPr>
          <a:lstStyle/>
          <a:p>
            <a:r>
              <a:rPr lang="en-US" sz="3200" dirty="0"/>
              <a:t>Point to data provider’s access page</a:t>
            </a:r>
          </a:p>
          <a:p>
            <a:pPr lvl="1"/>
            <a:r>
              <a:rPr lang="en-US" sz="2800" dirty="0"/>
              <a:t>Describe the process (make data access also reproducible)</a:t>
            </a:r>
          </a:p>
          <a:p>
            <a:r>
              <a:rPr lang="en-US" sz="3200" dirty="0"/>
              <a:t>Incorporate access for editor/journals into DUA </a:t>
            </a:r>
            <a:r>
              <a:rPr lang="en-US" sz="2400" dirty="0"/>
              <a:t>(initially, or later)</a:t>
            </a:r>
            <a:endParaRPr lang="en-US" sz="4000" dirty="0"/>
          </a:p>
        </p:txBody>
      </p:sp>
    </p:spTree>
    <p:extLst>
      <p:ext uri="{BB962C8B-B14F-4D97-AF65-F5344CB8AC3E}">
        <p14:creationId xmlns:p14="http://schemas.microsoft.com/office/powerpoint/2010/main" val="1038702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212F1E-E3DF-91B1-838D-9E882A7D53A1}"/>
              </a:ext>
            </a:extLst>
          </p:cNvPr>
          <p:cNvSpPr>
            <a:spLocks noGrp="1"/>
          </p:cNvSpPr>
          <p:nvPr>
            <p:ph type="title"/>
          </p:nvPr>
        </p:nvSpPr>
        <p:spPr/>
        <p:txBody>
          <a:bodyPr/>
          <a:lstStyle/>
          <a:p>
            <a:r>
              <a:rPr lang="en-US" dirty="0"/>
              <a:t>Keeping track: </a:t>
            </a:r>
            <a:r>
              <a:rPr lang="en-US" b="1" dirty="0"/>
              <a:t>Students and Researchers</a:t>
            </a:r>
          </a:p>
        </p:txBody>
      </p:sp>
      <p:sp>
        <p:nvSpPr>
          <p:cNvPr id="5" name="Content Placeholder 4">
            <a:extLst>
              <a:ext uri="{FF2B5EF4-FFF2-40B4-BE49-F238E27FC236}">
                <a16:creationId xmlns:a16="http://schemas.microsoft.com/office/drawing/2014/main" id="{46A4C71F-9A44-D82A-BE1F-935899CA5368}"/>
              </a:ext>
            </a:extLst>
          </p:cNvPr>
          <p:cNvSpPr>
            <a:spLocks noGrp="1"/>
          </p:cNvSpPr>
          <p:nvPr>
            <p:ph sz="half" idx="1"/>
          </p:nvPr>
        </p:nvSpPr>
        <p:spPr/>
        <p:txBody>
          <a:bodyPr>
            <a:normAutofit/>
          </a:bodyPr>
          <a:lstStyle/>
          <a:p>
            <a:pPr marL="514350" indent="-514350">
              <a:buFont typeface="+mj-lt"/>
              <a:buAutoNum type="arabicPeriod"/>
            </a:pPr>
            <a:r>
              <a:rPr lang="en-US" dirty="0"/>
              <a:t>Computational empathy</a:t>
            </a:r>
            <a:br>
              <a:rPr lang="en-US" dirty="0"/>
            </a:br>
            <a:r>
              <a:rPr lang="en-US" sz="2000" i="1" dirty="0"/>
              <a:t>Consider the next person to run the analysis, and don’t assume too much</a:t>
            </a:r>
          </a:p>
          <a:p>
            <a:pPr marL="514350" indent="-514350">
              <a:buFont typeface="+mj-lt"/>
              <a:buAutoNum type="arabicPeriod"/>
            </a:pPr>
            <a:r>
              <a:rPr lang="en-US" dirty="0"/>
              <a:t>Track data</a:t>
            </a:r>
            <a:br>
              <a:rPr lang="en-US" dirty="0"/>
            </a:br>
            <a:r>
              <a:rPr lang="en-US" sz="2000" i="1" dirty="0"/>
              <a:t>even when using API, especially when manually downloading, keep in mind what the next downloader may see/find/receive, terms of use </a:t>
            </a:r>
            <a:endParaRPr lang="en-US" i="1" dirty="0"/>
          </a:p>
          <a:p>
            <a:pPr marL="514350" indent="-514350">
              <a:buFont typeface="+mj-lt"/>
              <a:buAutoNum type="arabicPeriod"/>
            </a:pPr>
            <a:r>
              <a:rPr lang="en-US" dirty="0"/>
              <a:t>Learn the basics of programming</a:t>
            </a:r>
            <a:br>
              <a:rPr lang="en-US" dirty="0"/>
            </a:br>
            <a:r>
              <a:rPr lang="en-US" sz="2000" i="1" dirty="0"/>
              <a:t>code reproducibly, use parameter files, re-usable code, robust file structure</a:t>
            </a:r>
            <a:endParaRPr lang="en-US" i="1" dirty="0"/>
          </a:p>
        </p:txBody>
      </p:sp>
      <p:sp>
        <p:nvSpPr>
          <p:cNvPr id="6" name="Content Placeholder 5">
            <a:extLst>
              <a:ext uri="{FF2B5EF4-FFF2-40B4-BE49-F238E27FC236}">
                <a16:creationId xmlns:a16="http://schemas.microsoft.com/office/drawing/2014/main" id="{EEF77731-32E1-FD6F-567F-65AE41F652F7}"/>
              </a:ext>
            </a:extLst>
          </p:cNvPr>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215340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Reproducibility Check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80" y="1690688"/>
            <a:ext cx="7886700" cy="3513963"/>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67252" y="3957148"/>
            <a:ext cx="3742509" cy="2495006"/>
          </a:xfrm>
          <a:prstGeom prst="rect">
            <a:avLst/>
          </a:prstGeom>
        </p:spPr>
      </p:pic>
    </p:spTree>
    <p:extLst>
      <p:ext uri="{BB962C8B-B14F-4D97-AF65-F5344CB8AC3E}">
        <p14:creationId xmlns:p14="http://schemas.microsoft.com/office/powerpoint/2010/main" val="1287496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35752-3BC6-A7F4-562E-05A1CF1D67CF}"/>
              </a:ext>
            </a:extLst>
          </p:cNvPr>
          <p:cNvSpPr>
            <a:spLocks noGrp="1"/>
          </p:cNvSpPr>
          <p:nvPr>
            <p:ph type="title"/>
          </p:nvPr>
        </p:nvSpPr>
        <p:spPr/>
        <p:txBody>
          <a:bodyPr>
            <a:normAutofit fontScale="90000"/>
          </a:bodyPr>
          <a:lstStyle/>
          <a:p>
            <a:r>
              <a:rPr lang="en-US" dirty="0"/>
              <a:t>That’s a lot of stuff to learn and remember… </a:t>
            </a:r>
            <a:br>
              <a:rPr lang="en-US" dirty="0"/>
            </a:br>
            <a:r>
              <a:rPr lang="en-US" dirty="0"/>
              <a:t>I want to focus on the economics!</a:t>
            </a:r>
          </a:p>
        </p:txBody>
      </p:sp>
    </p:spTree>
    <p:extLst>
      <p:ext uri="{BB962C8B-B14F-4D97-AF65-F5344CB8AC3E}">
        <p14:creationId xmlns:p14="http://schemas.microsoft.com/office/powerpoint/2010/main" val="132062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212F1E-E3DF-91B1-838D-9E882A7D53A1}"/>
              </a:ext>
            </a:extLst>
          </p:cNvPr>
          <p:cNvSpPr>
            <a:spLocks noGrp="1"/>
          </p:cNvSpPr>
          <p:nvPr>
            <p:ph type="title"/>
          </p:nvPr>
        </p:nvSpPr>
        <p:spPr/>
        <p:txBody>
          <a:bodyPr/>
          <a:lstStyle/>
          <a:p>
            <a:r>
              <a:rPr lang="en-US" dirty="0"/>
              <a:t>Keeping track: </a:t>
            </a:r>
            <a:r>
              <a:rPr lang="en-US" b="1" dirty="0"/>
              <a:t>Students and Researchers</a:t>
            </a:r>
          </a:p>
        </p:txBody>
      </p:sp>
      <p:sp>
        <p:nvSpPr>
          <p:cNvPr id="5" name="Content Placeholder 4">
            <a:extLst>
              <a:ext uri="{FF2B5EF4-FFF2-40B4-BE49-F238E27FC236}">
                <a16:creationId xmlns:a16="http://schemas.microsoft.com/office/drawing/2014/main" id="{46A4C71F-9A44-D82A-BE1F-935899CA5368}"/>
              </a:ext>
            </a:extLst>
          </p:cNvPr>
          <p:cNvSpPr>
            <a:spLocks noGrp="1"/>
          </p:cNvSpPr>
          <p:nvPr>
            <p:ph sz="half" idx="1"/>
          </p:nvPr>
        </p:nvSpPr>
        <p:spPr/>
        <p:txBody>
          <a:bodyPr>
            <a:normAutofit/>
          </a:bodyPr>
          <a:lstStyle/>
          <a:p>
            <a:pPr marL="514350" indent="-514350">
              <a:buFont typeface="+mj-lt"/>
              <a:buAutoNum type="arabicPeriod"/>
            </a:pPr>
            <a:r>
              <a:rPr lang="en-US" dirty="0"/>
              <a:t>Computational empathy</a:t>
            </a:r>
            <a:br>
              <a:rPr lang="en-US" dirty="0"/>
            </a:br>
            <a:r>
              <a:rPr lang="en-US" sz="2000" i="1" dirty="0"/>
              <a:t>Consider the next person to run the analysis, and don’t assume too much</a:t>
            </a:r>
          </a:p>
          <a:p>
            <a:pPr marL="514350" indent="-514350">
              <a:buFont typeface="+mj-lt"/>
              <a:buAutoNum type="arabicPeriod"/>
            </a:pPr>
            <a:r>
              <a:rPr lang="en-US" dirty="0"/>
              <a:t>Track data</a:t>
            </a:r>
            <a:br>
              <a:rPr lang="en-US" dirty="0"/>
            </a:br>
            <a:r>
              <a:rPr lang="en-US" sz="2000" i="1" dirty="0"/>
              <a:t>even when using API, especially when manually downloading, keep in mind what the next downloader may see/find/receive, terms of use </a:t>
            </a:r>
            <a:endParaRPr lang="en-US" i="1" dirty="0"/>
          </a:p>
          <a:p>
            <a:pPr marL="514350" indent="-514350">
              <a:buFont typeface="+mj-lt"/>
              <a:buAutoNum type="arabicPeriod"/>
            </a:pPr>
            <a:r>
              <a:rPr lang="en-US" dirty="0"/>
              <a:t>Learn the basics of programming</a:t>
            </a:r>
            <a:br>
              <a:rPr lang="en-US" dirty="0"/>
            </a:br>
            <a:r>
              <a:rPr lang="en-US" sz="2000" i="1" dirty="0"/>
              <a:t>code reproducibly, use parameter files, re-usable code, robust file structure</a:t>
            </a:r>
            <a:endParaRPr lang="en-US" i="1" dirty="0"/>
          </a:p>
        </p:txBody>
      </p:sp>
      <p:sp>
        <p:nvSpPr>
          <p:cNvPr id="6" name="Content Placeholder 5">
            <a:extLst>
              <a:ext uri="{FF2B5EF4-FFF2-40B4-BE49-F238E27FC236}">
                <a16:creationId xmlns:a16="http://schemas.microsoft.com/office/drawing/2014/main" id="{EEF77731-32E1-FD6F-567F-65AE41F652F7}"/>
              </a:ext>
            </a:extLst>
          </p:cNvPr>
          <p:cNvSpPr>
            <a:spLocks noGrp="1"/>
          </p:cNvSpPr>
          <p:nvPr>
            <p:ph sz="half" idx="2"/>
          </p:nvPr>
        </p:nvSpPr>
        <p:spPr/>
        <p:txBody>
          <a:bodyPr>
            <a:normAutofit/>
          </a:bodyPr>
          <a:lstStyle/>
          <a:p>
            <a:pPr marL="514350" indent="-514350">
              <a:buFont typeface="+mj-lt"/>
              <a:buAutoNum type="arabicPeriod" startAt="4"/>
            </a:pPr>
            <a:r>
              <a:rPr lang="en-US" dirty="0"/>
              <a:t>Learn to automate</a:t>
            </a:r>
            <a:br>
              <a:rPr lang="en-US" dirty="0"/>
            </a:br>
            <a:r>
              <a:rPr lang="en-US" sz="2000" i="1" dirty="0"/>
              <a:t>Run all code again and again, use APIs to download, use conditional processing to handle various aspects</a:t>
            </a:r>
            <a:endParaRPr lang="en-US" i="1" dirty="0"/>
          </a:p>
          <a:p>
            <a:pPr marL="514350" indent="-514350">
              <a:buFont typeface="+mj-lt"/>
              <a:buAutoNum type="arabicPeriod" startAt="4"/>
            </a:pPr>
            <a:r>
              <a:rPr lang="en-US" dirty="0"/>
              <a:t>Preserve it all</a:t>
            </a:r>
            <a:br>
              <a:rPr lang="en-US" dirty="0"/>
            </a:br>
            <a:r>
              <a:rPr lang="en-US" sz="2000" i="1" dirty="0"/>
              <a:t>Use version control, tag releases, preserve data (separately), understand the difference between sharing and preserving</a:t>
            </a:r>
            <a:endParaRPr lang="en-US" i="1" dirty="0"/>
          </a:p>
        </p:txBody>
      </p:sp>
    </p:spTree>
    <p:extLst>
      <p:ext uri="{BB962C8B-B14F-4D97-AF65-F5344CB8AC3E}">
        <p14:creationId xmlns:p14="http://schemas.microsoft.com/office/powerpoint/2010/main" val="163578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35752-3BC6-A7F4-562E-05A1CF1D67CF}"/>
              </a:ext>
            </a:extLst>
          </p:cNvPr>
          <p:cNvSpPr>
            <a:spLocks noGrp="1"/>
          </p:cNvSpPr>
          <p:nvPr>
            <p:ph type="title"/>
          </p:nvPr>
        </p:nvSpPr>
        <p:spPr/>
        <p:txBody>
          <a:bodyPr>
            <a:normAutofit fontScale="90000"/>
          </a:bodyPr>
          <a:lstStyle/>
          <a:p>
            <a:r>
              <a:rPr lang="en-US" dirty="0"/>
              <a:t>That’s a lot of stuff to learn and remember… </a:t>
            </a:r>
            <a:br>
              <a:rPr lang="en-US" dirty="0"/>
            </a:br>
            <a:r>
              <a:rPr lang="en-US" sz="5300" b="1" dirty="0"/>
              <a:t>I want to focus on the economics!</a:t>
            </a:r>
            <a:endParaRPr lang="en-US" b="1" dirty="0"/>
          </a:p>
        </p:txBody>
      </p:sp>
    </p:spTree>
    <p:extLst>
      <p:ext uri="{BB962C8B-B14F-4D97-AF65-F5344CB8AC3E}">
        <p14:creationId xmlns:p14="http://schemas.microsoft.com/office/powerpoint/2010/main" val="1690048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C9C128-47DA-BC8C-0B0B-6DD508A1F1CF}"/>
              </a:ext>
            </a:extLst>
          </p:cNvPr>
          <p:cNvSpPr txBox="1"/>
          <p:nvPr/>
        </p:nvSpPr>
        <p:spPr>
          <a:xfrm>
            <a:off x="1986298" y="1900895"/>
            <a:ext cx="7595024" cy="2800767"/>
          </a:xfrm>
          <a:prstGeom prst="rect">
            <a:avLst/>
          </a:prstGeom>
          <a:noFill/>
        </p:spPr>
        <p:txBody>
          <a:bodyPr wrap="square" rtlCol="0">
            <a:spAutoFit/>
          </a:bodyPr>
          <a:lstStyle/>
          <a:p>
            <a:pPr algn="ctr"/>
            <a:r>
              <a:rPr lang="en-US" sz="8800" dirty="0">
                <a:solidFill>
                  <a:schemeClr val="bg1"/>
                </a:solidFill>
              </a:rPr>
              <a:t>Support by Institutions</a:t>
            </a:r>
            <a:endParaRPr lang="en-US" dirty="0">
              <a:solidFill>
                <a:schemeClr val="bg1"/>
              </a:solidFill>
            </a:endParaRPr>
          </a:p>
        </p:txBody>
      </p:sp>
    </p:spTree>
    <p:extLst>
      <p:ext uri="{BB962C8B-B14F-4D97-AF65-F5344CB8AC3E}">
        <p14:creationId xmlns:p14="http://schemas.microsoft.com/office/powerpoint/2010/main" val="93058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61F4-F193-547E-E488-2958F4E0259F}"/>
              </a:ext>
            </a:extLst>
          </p:cNvPr>
          <p:cNvSpPr>
            <a:spLocks noGrp="1"/>
          </p:cNvSpPr>
          <p:nvPr>
            <p:ph type="title"/>
          </p:nvPr>
        </p:nvSpPr>
        <p:spPr/>
        <p:txBody>
          <a:bodyPr/>
          <a:lstStyle/>
          <a:p>
            <a:r>
              <a:rPr lang="en-US" dirty="0"/>
              <a:t>Lesson 3: </a:t>
            </a:r>
            <a:r>
              <a:rPr lang="en-US" sz="3600" dirty="0"/>
              <a:t>Support by institutions is insufficient</a:t>
            </a:r>
            <a:endParaRPr lang="en-US" dirty="0"/>
          </a:p>
        </p:txBody>
      </p:sp>
      <p:sp>
        <p:nvSpPr>
          <p:cNvPr id="3" name="Content Placeholder 2">
            <a:extLst>
              <a:ext uri="{FF2B5EF4-FFF2-40B4-BE49-F238E27FC236}">
                <a16:creationId xmlns:a16="http://schemas.microsoft.com/office/drawing/2014/main" id="{0CF45453-B710-47FB-59BE-27030D73BD12}"/>
              </a:ext>
            </a:extLst>
          </p:cNvPr>
          <p:cNvSpPr>
            <a:spLocks noGrp="1"/>
          </p:cNvSpPr>
          <p:nvPr>
            <p:ph idx="1"/>
          </p:nvPr>
        </p:nvSpPr>
        <p:spPr/>
        <p:txBody>
          <a:bodyPr/>
          <a:lstStyle/>
          <a:p>
            <a:r>
              <a:rPr lang="en-US" dirty="0"/>
              <a:t>When should these skills be taught?</a:t>
            </a:r>
          </a:p>
          <a:p>
            <a:pPr lvl="1"/>
            <a:r>
              <a:rPr lang="en-US" dirty="0"/>
              <a:t>These are core “tools of the trade”!</a:t>
            </a:r>
          </a:p>
          <a:p>
            <a:pPr lvl="1"/>
            <a:r>
              <a:rPr lang="en-US" dirty="0"/>
              <a:t>Undergrad, core part of graduate curricula</a:t>
            </a:r>
          </a:p>
          <a:p>
            <a:pPr lvl="1"/>
            <a:r>
              <a:rPr lang="en-US" dirty="0"/>
              <a:t>In other disciplines: students learn how to collect use a pipette, how to tag field mice in the wild…</a:t>
            </a:r>
          </a:p>
        </p:txBody>
      </p:sp>
      <p:pic>
        <p:nvPicPr>
          <p:cNvPr id="5" name="Picture 4">
            <a:extLst>
              <a:ext uri="{FF2B5EF4-FFF2-40B4-BE49-F238E27FC236}">
                <a16:creationId xmlns:a16="http://schemas.microsoft.com/office/drawing/2014/main" id="{7E525218-5700-A6BE-5683-8B10F3EF2B66}"/>
              </a:ext>
            </a:extLst>
          </p:cNvPr>
          <p:cNvPicPr>
            <a:picLocks noChangeAspect="1"/>
          </p:cNvPicPr>
          <p:nvPr/>
        </p:nvPicPr>
        <p:blipFill>
          <a:blip r:embed="rId2"/>
          <a:stretch>
            <a:fillRect/>
          </a:stretch>
        </p:blipFill>
        <p:spPr>
          <a:xfrm>
            <a:off x="6623437" y="3823586"/>
            <a:ext cx="3164577" cy="2271627"/>
          </a:xfrm>
          <a:prstGeom prst="rect">
            <a:avLst/>
          </a:prstGeom>
        </p:spPr>
      </p:pic>
    </p:spTree>
    <p:extLst>
      <p:ext uri="{BB962C8B-B14F-4D97-AF65-F5344CB8AC3E}">
        <p14:creationId xmlns:p14="http://schemas.microsoft.com/office/powerpoint/2010/main" val="2311894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61F4-F193-547E-E488-2958F4E0259F}"/>
              </a:ext>
            </a:extLst>
          </p:cNvPr>
          <p:cNvSpPr>
            <a:spLocks noGrp="1"/>
          </p:cNvSpPr>
          <p:nvPr>
            <p:ph type="title"/>
          </p:nvPr>
        </p:nvSpPr>
        <p:spPr/>
        <p:txBody>
          <a:bodyPr/>
          <a:lstStyle/>
          <a:p>
            <a:r>
              <a:rPr lang="en-US" dirty="0"/>
              <a:t>Lesson 3: </a:t>
            </a:r>
            <a:r>
              <a:rPr lang="en-US" sz="3600" dirty="0"/>
              <a:t>Support by institutions is insufficient</a:t>
            </a:r>
            <a:endParaRPr lang="en-US" dirty="0"/>
          </a:p>
        </p:txBody>
      </p:sp>
      <p:sp>
        <p:nvSpPr>
          <p:cNvPr id="3" name="Content Placeholder 2">
            <a:extLst>
              <a:ext uri="{FF2B5EF4-FFF2-40B4-BE49-F238E27FC236}">
                <a16:creationId xmlns:a16="http://schemas.microsoft.com/office/drawing/2014/main" id="{0CF45453-B710-47FB-59BE-27030D73BD12}"/>
              </a:ext>
            </a:extLst>
          </p:cNvPr>
          <p:cNvSpPr>
            <a:spLocks noGrp="1"/>
          </p:cNvSpPr>
          <p:nvPr>
            <p:ph idx="1"/>
          </p:nvPr>
        </p:nvSpPr>
        <p:spPr/>
        <p:txBody>
          <a:bodyPr/>
          <a:lstStyle/>
          <a:p>
            <a:r>
              <a:rPr lang="en-US" dirty="0"/>
              <a:t>Should all of these skills be taught?</a:t>
            </a:r>
          </a:p>
          <a:p>
            <a:pPr lvl="1"/>
            <a:r>
              <a:rPr lang="en-US" dirty="0"/>
              <a:t>How to deposit data</a:t>
            </a:r>
          </a:p>
          <a:p>
            <a:pPr lvl="1"/>
            <a:r>
              <a:rPr lang="en-US" dirty="0"/>
              <a:t>How to set up a compute cluster</a:t>
            </a:r>
          </a:p>
          <a:p>
            <a:r>
              <a:rPr lang="en-US" dirty="0"/>
              <a:t>Some of these skills fall into other categories, but</a:t>
            </a:r>
          </a:p>
          <a:p>
            <a:pPr lvl="1"/>
            <a:r>
              <a:rPr lang="en-US" dirty="0"/>
              <a:t>Data librarians are understaffed, and not trained in discipline-specific practices</a:t>
            </a:r>
          </a:p>
          <a:p>
            <a:pPr lvl="1"/>
            <a:r>
              <a:rPr lang="en-US" dirty="0"/>
              <a:t>Campus IT has highly varying funding and consulting time</a:t>
            </a:r>
          </a:p>
          <a:p>
            <a:pPr lvl="1"/>
            <a:r>
              <a:rPr lang="en-US" dirty="0"/>
              <a:t>Cross-campus IT practices are nowhere close to compatible</a:t>
            </a:r>
          </a:p>
          <a:p>
            <a:pPr lvl="1"/>
            <a:endParaRPr lang="en-US" dirty="0"/>
          </a:p>
        </p:txBody>
      </p:sp>
    </p:spTree>
    <p:extLst>
      <p:ext uri="{BB962C8B-B14F-4D97-AF65-F5344CB8AC3E}">
        <p14:creationId xmlns:p14="http://schemas.microsoft.com/office/powerpoint/2010/main" val="2133962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61F4-F193-547E-E488-2958F4E0259F}"/>
              </a:ext>
            </a:extLst>
          </p:cNvPr>
          <p:cNvSpPr>
            <a:spLocks noGrp="1"/>
          </p:cNvSpPr>
          <p:nvPr>
            <p:ph type="title"/>
          </p:nvPr>
        </p:nvSpPr>
        <p:spPr/>
        <p:txBody>
          <a:bodyPr/>
          <a:lstStyle/>
          <a:p>
            <a:r>
              <a:rPr lang="en-US" dirty="0"/>
              <a:t>Lesson 3: </a:t>
            </a:r>
            <a:r>
              <a:rPr lang="en-US" sz="3600" dirty="0"/>
              <a:t>Support by institutions is insufficient</a:t>
            </a:r>
            <a:endParaRPr lang="en-US" dirty="0"/>
          </a:p>
        </p:txBody>
      </p:sp>
      <p:sp>
        <p:nvSpPr>
          <p:cNvPr id="3" name="Content Placeholder 2">
            <a:extLst>
              <a:ext uri="{FF2B5EF4-FFF2-40B4-BE49-F238E27FC236}">
                <a16:creationId xmlns:a16="http://schemas.microsoft.com/office/drawing/2014/main" id="{0CF45453-B710-47FB-59BE-27030D73BD12}"/>
              </a:ext>
            </a:extLst>
          </p:cNvPr>
          <p:cNvSpPr>
            <a:spLocks noGrp="1"/>
          </p:cNvSpPr>
          <p:nvPr>
            <p:ph idx="1"/>
          </p:nvPr>
        </p:nvSpPr>
        <p:spPr/>
        <p:txBody>
          <a:bodyPr/>
          <a:lstStyle/>
          <a:p>
            <a:pPr marL="0" indent="0">
              <a:buNone/>
            </a:pPr>
            <a:r>
              <a:rPr lang="en-US" dirty="0"/>
              <a:t>Institutional funding and mandates are not adequate</a:t>
            </a:r>
          </a:p>
          <a:p>
            <a:r>
              <a:rPr lang="en-US" dirty="0"/>
              <a:t>Most grant funding in social sciences does not require (or allow!) for this kind of budgeting</a:t>
            </a:r>
          </a:p>
          <a:p>
            <a:pPr lvl="1"/>
            <a:r>
              <a:rPr lang="en-US" dirty="0"/>
              <a:t>Earmarked portions of funds would be great!</a:t>
            </a:r>
          </a:p>
          <a:p>
            <a:pPr lvl="1"/>
            <a:r>
              <a:rPr lang="en-US" dirty="0"/>
              <a:t>(This is slowly coming, NSF and NIH are making progress)</a:t>
            </a:r>
          </a:p>
          <a:p>
            <a:r>
              <a:rPr lang="en-US" dirty="0"/>
              <a:t>(Most) Universities consider this an external mandate, not part of their “overhead”</a:t>
            </a:r>
          </a:p>
          <a:p>
            <a:pPr lvl="1"/>
            <a:r>
              <a:rPr lang="en-US" dirty="0"/>
              <a:t>“Provide us with an account, and we will do it”</a:t>
            </a:r>
          </a:p>
          <a:p>
            <a:pPr lvl="1"/>
            <a:r>
              <a:rPr lang="en-US" dirty="0"/>
              <a:t>Leads to highly scattershot infrastructure</a:t>
            </a:r>
          </a:p>
          <a:p>
            <a:pPr lvl="1"/>
            <a:endParaRPr lang="en-US" dirty="0"/>
          </a:p>
          <a:p>
            <a:pPr lvl="1"/>
            <a:endParaRPr lang="en-US" dirty="0"/>
          </a:p>
        </p:txBody>
      </p:sp>
    </p:spTree>
    <p:extLst>
      <p:ext uri="{BB962C8B-B14F-4D97-AF65-F5344CB8AC3E}">
        <p14:creationId xmlns:p14="http://schemas.microsoft.com/office/powerpoint/2010/main" val="2916946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61F4-F193-547E-E488-2958F4E0259F}"/>
              </a:ext>
            </a:extLst>
          </p:cNvPr>
          <p:cNvSpPr>
            <a:spLocks noGrp="1"/>
          </p:cNvSpPr>
          <p:nvPr>
            <p:ph type="title"/>
          </p:nvPr>
        </p:nvSpPr>
        <p:spPr/>
        <p:txBody>
          <a:bodyPr/>
          <a:lstStyle/>
          <a:p>
            <a:r>
              <a:rPr lang="en-US" dirty="0"/>
              <a:t>Lesson 3: </a:t>
            </a:r>
            <a:r>
              <a:rPr lang="en-US" sz="3600" dirty="0"/>
              <a:t>Support by institutions is insufficient</a:t>
            </a:r>
            <a:endParaRPr lang="en-US" dirty="0"/>
          </a:p>
        </p:txBody>
      </p:sp>
      <p:sp>
        <p:nvSpPr>
          <p:cNvPr id="3" name="Content Placeholder 2">
            <a:extLst>
              <a:ext uri="{FF2B5EF4-FFF2-40B4-BE49-F238E27FC236}">
                <a16:creationId xmlns:a16="http://schemas.microsoft.com/office/drawing/2014/main" id="{0CF45453-B710-47FB-59BE-27030D73BD12}"/>
              </a:ext>
            </a:extLst>
          </p:cNvPr>
          <p:cNvSpPr>
            <a:spLocks noGrp="1"/>
          </p:cNvSpPr>
          <p:nvPr>
            <p:ph idx="1"/>
          </p:nvPr>
        </p:nvSpPr>
        <p:spPr/>
        <p:txBody>
          <a:bodyPr/>
          <a:lstStyle/>
          <a:p>
            <a:pPr marL="0" indent="0">
              <a:buNone/>
            </a:pPr>
            <a:r>
              <a:rPr lang="en-US" dirty="0"/>
              <a:t>Disciplinary institutions need funding</a:t>
            </a:r>
          </a:p>
          <a:p>
            <a:r>
              <a:rPr lang="en-US" dirty="0"/>
              <a:t>Direct funding: should archives be treated like infrastructure? </a:t>
            </a:r>
          </a:p>
          <a:p>
            <a:pPr lvl="1"/>
            <a:r>
              <a:rPr lang="en-US" dirty="0"/>
              <a:t>This is the case in many NIH archives</a:t>
            </a:r>
          </a:p>
          <a:p>
            <a:pPr lvl="1"/>
            <a:r>
              <a:rPr lang="en-US" dirty="0"/>
              <a:t>Not quite as ubiquitous in social sciences</a:t>
            </a:r>
          </a:p>
          <a:p>
            <a:pPr lvl="1"/>
            <a:r>
              <a:rPr lang="en-US" dirty="0"/>
              <a:t>Where do you want to preserve 1TB per user per day for the next 50 years? It’s not free…</a:t>
            </a:r>
          </a:p>
          <a:p>
            <a:r>
              <a:rPr lang="en-US" dirty="0"/>
              <a:t>Indirect funding (via grants)</a:t>
            </a:r>
          </a:p>
          <a:p>
            <a:pPr lvl="1"/>
            <a:r>
              <a:rPr lang="en-US" dirty="0"/>
              <a:t>See previous slide</a:t>
            </a:r>
          </a:p>
          <a:p>
            <a:pPr lvl="1"/>
            <a:endParaRPr lang="en-US" dirty="0"/>
          </a:p>
          <a:p>
            <a:pPr lvl="1"/>
            <a:endParaRPr lang="en-US" dirty="0"/>
          </a:p>
        </p:txBody>
      </p:sp>
    </p:spTree>
    <p:extLst>
      <p:ext uri="{BB962C8B-B14F-4D97-AF65-F5344CB8AC3E}">
        <p14:creationId xmlns:p14="http://schemas.microsoft.com/office/powerpoint/2010/main" val="349547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61F4-F193-547E-E488-2958F4E0259F}"/>
              </a:ext>
            </a:extLst>
          </p:cNvPr>
          <p:cNvSpPr>
            <a:spLocks noGrp="1"/>
          </p:cNvSpPr>
          <p:nvPr>
            <p:ph type="title"/>
          </p:nvPr>
        </p:nvSpPr>
        <p:spPr/>
        <p:txBody>
          <a:bodyPr/>
          <a:lstStyle/>
          <a:p>
            <a:r>
              <a:rPr lang="en-US" dirty="0"/>
              <a:t>Lesson 3: </a:t>
            </a:r>
            <a:r>
              <a:rPr lang="en-US" sz="3600" dirty="0"/>
              <a:t>Support by institutions is insufficient</a:t>
            </a:r>
            <a:endParaRPr lang="en-US" dirty="0"/>
          </a:p>
        </p:txBody>
      </p:sp>
      <p:sp>
        <p:nvSpPr>
          <p:cNvPr id="3" name="Content Placeholder 2">
            <a:extLst>
              <a:ext uri="{FF2B5EF4-FFF2-40B4-BE49-F238E27FC236}">
                <a16:creationId xmlns:a16="http://schemas.microsoft.com/office/drawing/2014/main" id="{0CF45453-B710-47FB-59BE-27030D73BD12}"/>
              </a:ext>
            </a:extLst>
          </p:cNvPr>
          <p:cNvSpPr>
            <a:spLocks noGrp="1"/>
          </p:cNvSpPr>
          <p:nvPr>
            <p:ph idx="1"/>
          </p:nvPr>
        </p:nvSpPr>
        <p:spPr/>
        <p:txBody>
          <a:bodyPr/>
          <a:lstStyle/>
          <a:p>
            <a:pPr marL="0" indent="0">
              <a:buNone/>
            </a:pPr>
            <a:r>
              <a:rPr lang="en-US" dirty="0"/>
              <a:t>All institutions need to consider the user experience</a:t>
            </a:r>
          </a:p>
          <a:p>
            <a:r>
              <a:rPr lang="en-US" dirty="0"/>
              <a:t>Data provenance and preservation would be a lot easier to implement if scripted</a:t>
            </a:r>
          </a:p>
          <a:p>
            <a:pPr lvl="1"/>
            <a:r>
              <a:rPr lang="en-US" dirty="0"/>
              <a:t>Need for APIs both for upload and download (usage)</a:t>
            </a:r>
          </a:p>
          <a:p>
            <a:pPr lvl="1"/>
            <a:r>
              <a:rPr lang="en-US" dirty="0"/>
              <a:t>Some progress: </a:t>
            </a:r>
            <a:r>
              <a:rPr lang="en-US" dirty="0" err="1"/>
              <a:t>Zenodo</a:t>
            </a:r>
            <a:r>
              <a:rPr lang="en-US" dirty="0"/>
              <a:t> and Dataverse (usually Python, sometimes R)</a:t>
            </a:r>
          </a:p>
          <a:p>
            <a:r>
              <a:rPr lang="en-US" dirty="0"/>
              <a:t>Maps!</a:t>
            </a:r>
          </a:p>
          <a:p>
            <a:pPr lvl="1"/>
            <a:r>
              <a:rPr lang="en-US" dirty="0"/>
              <a:t>Creating maps is most frequently taught using a GUI (ArcGIS, QGIS)</a:t>
            </a:r>
          </a:p>
          <a:p>
            <a:pPr lvl="1"/>
            <a:r>
              <a:rPr lang="en-US" dirty="0"/>
              <a:t>All maps can be created (ex post) via scripting (=reproducibly)</a:t>
            </a:r>
          </a:p>
          <a:p>
            <a:pPr lvl="1"/>
            <a:endParaRPr lang="en-US" dirty="0"/>
          </a:p>
        </p:txBody>
      </p:sp>
    </p:spTree>
    <p:extLst>
      <p:ext uri="{BB962C8B-B14F-4D97-AF65-F5344CB8AC3E}">
        <p14:creationId xmlns:p14="http://schemas.microsoft.com/office/powerpoint/2010/main" val="2888300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61F4-F193-547E-E488-2958F4E0259F}"/>
              </a:ext>
            </a:extLst>
          </p:cNvPr>
          <p:cNvSpPr>
            <a:spLocks noGrp="1"/>
          </p:cNvSpPr>
          <p:nvPr>
            <p:ph type="title"/>
          </p:nvPr>
        </p:nvSpPr>
        <p:spPr/>
        <p:txBody>
          <a:bodyPr/>
          <a:lstStyle/>
          <a:p>
            <a:r>
              <a:rPr lang="en-US" dirty="0"/>
              <a:t>Lesson 3: </a:t>
            </a:r>
            <a:r>
              <a:rPr lang="en-US" sz="3600" dirty="0"/>
              <a:t>Support by institutions is insufficient</a:t>
            </a:r>
            <a:endParaRPr lang="en-US" dirty="0"/>
          </a:p>
        </p:txBody>
      </p:sp>
      <p:sp>
        <p:nvSpPr>
          <p:cNvPr id="3" name="Content Placeholder 2">
            <a:extLst>
              <a:ext uri="{FF2B5EF4-FFF2-40B4-BE49-F238E27FC236}">
                <a16:creationId xmlns:a16="http://schemas.microsoft.com/office/drawing/2014/main" id="{0CF45453-B710-47FB-59BE-27030D73BD12}"/>
              </a:ext>
            </a:extLst>
          </p:cNvPr>
          <p:cNvSpPr>
            <a:spLocks noGrp="1"/>
          </p:cNvSpPr>
          <p:nvPr>
            <p:ph idx="1"/>
          </p:nvPr>
        </p:nvSpPr>
        <p:spPr/>
        <p:txBody>
          <a:bodyPr/>
          <a:lstStyle/>
          <a:p>
            <a:pPr marL="0" indent="0">
              <a:buNone/>
            </a:pPr>
            <a:r>
              <a:rPr lang="en-US" dirty="0"/>
              <a:t>Integration of computational resources with data resources is highly inadequate</a:t>
            </a:r>
          </a:p>
          <a:p>
            <a:r>
              <a:rPr lang="en-US" dirty="0"/>
              <a:t>Most journals have “data” policies, but all research compendia have code – this is a problem with many publishers</a:t>
            </a:r>
          </a:p>
          <a:p>
            <a:r>
              <a:rPr lang="en-US" dirty="0"/>
              <a:t>Most data repositories are optimized for … data. Support for computational code or actual execution is at best preliminary</a:t>
            </a:r>
          </a:p>
          <a:p>
            <a:pPr lvl="1"/>
            <a:r>
              <a:rPr lang="en-US" dirty="0"/>
              <a:t>See </a:t>
            </a:r>
            <a:r>
              <a:rPr lang="en-US" dirty="0" err="1"/>
              <a:t>CodeOcean</a:t>
            </a:r>
            <a:r>
              <a:rPr lang="en-US" dirty="0"/>
              <a:t>, </a:t>
            </a:r>
            <a:r>
              <a:rPr lang="en-US" dirty="0" err="1"/>
              <a:t>WholeTale</a:t>
            </a:r>
            <a:r>
              <a:rPr lang="en-US" dirty="0"/>
              <a:t>, efforts around </a:t>
            </a:r>
            <a:r>
              <a:rPr lang="en-US" dirty="0" err="1"/>
              <a:t>Dataverse</a:t>
            </a:r>
            <a:endParaRPr lang="en-US" dirty="0"/>
          </a:p>
          <a:p>
            <a:pPr lvl="1"/>
            <a:r>
              <a:rPr lang="en-US" dirty="0"/>
              <a:t>See various “continuous integration” using </a:t>
            </a:r>
            <a:r>
              <a:rPr lang="en-US" dirty="0" err="1"/>
              <a:t>Github</a:t>
            </a:r>
            <a:r>
              <a:rPr lang="en-US" dirty="0"/>
              <a:t>, Travis CI, etc. but difficult to integrate data</a:t>
            </a:r>
          </a:p>
          <a:p>
            <a:pPr lvl="1"/>
            <a:endParaRPr lang="en-US" dirty="0"/>
          </a:p>
          <a:p>
            <a:pPr lvl="1"/>
            <a:endParaRPr lang="en-US" dirty="0"/>
          </a:p>
        </p:txBody>
      </p:sp>
    </p:spTree>
    <p:extLst>
      <p:ext uri="{BB962C8B-B14F-4D97-AF65-F5344CB8AC3E}">
        <p14:creationId xmlns:p14="http://schemas.microsoft.com/office/powerpoint/2010/main" val="7625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CDE1-C95C-ED26-F76A-20069B04DA5B}"/>
              </a:ext>
            </a:extLst>
          </p:cNvPr>
          <p:cNvSpPr>
            <a:spLocks noGrp="1"/>
          </p:cNvSpPr>
          <p:nvPr>
            <p:ph type="title"/>
          </p:nvPr>
        </p:nvSpPr>
        <p:spPr/>
        <p:txBody>
          <a:bodyPr>
            <a:normAutofit/>
          </a:bodyPr>
          <a:lstStyle/>
          <a:p>
            <a:r>
              <a:rPr lang="en-US" b="1" dirty="0"/>
              <a:t>Teaching for Large-Scale Reproducibility Verification</a:t>
            </a:r>
            <a:endParaRPr lang="en-US" dirty="0"/>
          </a:p>
        </p:txBody>
      </p:sp>
      <p:sp>
        <p:nvSpPr>
          <p:cNvPr id="3" name="Content Placeholder 2">
            <a:extLst>
              <a:ext uri="{FF2B5EF4-FFF2-40B4-BE49-F238E27FC236}">
                <a16:creationId xmlns:a16="http://schemas.microsoft.com/office/drawing/2014/main" id="{0700B077-D05D-D8ED-0B19-9FF58BC35FA3}"/>
              </a:ext>
            </a:extLst>
          </p:cNvPr>
          <p:cNvSpPr>
            <a:spLocks noGrp="1"/>
          </p:cNvSpPr>
          <p:nvPr>
            <p:ph idx="1"/>
          </p:nvPr>
        </p:nvSpPr>
        <p:spPr/>
        <p:txBody>
          <a:bodyPr/>
          <a:lstStyle/>
          <a:p>
            <a:r>
              <a:rPr lang="en-US" dirty="0">
                <a:hlinkClick r:id="rId2"/>
              </a:rPr>
              <a:t>10.1080/26939169.2022.2074582</a:t>
            </a:r>
            <a:r>
              <a:rPr lang="en-US" dirty="0"/>
              <a:t> </a:t>
            </a:r>
          </a:p>
        </p:txBody>
      </p:sp>
      <p:pic>
        <p:nvPicPr>
          <p:cNvPr id="5" name="Picture 4">
            <a:extLst>
              <a:ext uri="{FF2B5EF4-FFF2-40B4-BE49-F238E27FC236}">
                <a16:creationId xmlns:a16="http://schemas.microsoft.com/office/drawing/2014/main" id="{6FF9141B-8E44-6737-7844-E176D607CAD7}"/>
              </a:ext>
            </a:extLst>
          </p:cNvPr>
          <p:cNvPicPr>
            <a:picLocks noChangeAspect="1"/>
          </p:cNvPicPr>
          <p:nvPr/>
        </p:nvPicPr>
        <p:blipFill>
          <a:blip r:embed="rId3"/>
          <a:stretch>
            <a:fillRect/>
          </a:stretch>
        </p:blipFill>
        <p:spPr>
          <a:xfrm>
            <a:off x="2094523" y="2456012"/>
            <a:ext cx="7534030" cy="3900338"/>
          </a:xfrm>
          <a:prstGeom prst="rect">
            <a:avLst/>
          </a:prstGeom>
        </p:spPr>
      </p:pic>
    </p:spTree>
    <p:extLst>
      <p:ext uri="{BB962C8B-B14F-4D97-AF65-F5344CB8AC3E}">
        <p14:creationId xmlns:p14="http://schemas.microsoft.com/office/powerpoint/2010/main" val="2985295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691E7-BBE0-2EAB-AA30-E77BA8018756}"/>
              </a:ext>
            </a:extLst>
          </p:cNvPr>
          <p:cNvSpPr>
            <a:spLocks noGrp="1"/>
          </p:cNvSpPr>
          <p:nvPr>
            <p:ph type="title"/>
          </p:nvPr>
        </p:nvSpPr>
        <p:spPr/>
        <p:txBody>
          <a:bodyPr/>
          <a:lstStyle/>
          <a:p>
            <a:r>
              <a:rPr lang="en-US" dirty="0"/>
              <a:t>Solution 6: Institutional support</a:t>
            </a:r>
          </a:p>
        </p:txBody>
      </p:sp>
      <p:sp>
        <p:nvSpPr>
          <p:cNvPr id="6" name="Content Placeholder 5">
            <a:extLst>
              <a:ext uri="{FF2B5EF4-FFF2-40B4-BE49-F238E27FC236}">
                <a16:creationId xmlns:a16="http://schemas.microsoft.com/office/drawing/2014/main" id="{78B5BACD-209B-A21B-E127-3C574D0BE099}"/>
              </a:ext>
            </a:extLst>
          </p:cNvPr>
          <p:cNvSpPr>
            <a:spLocks noGrp="1"/>
          </p:cNvSpPr>
          <p:nvPr>
            <p:ph idx="1"/>
          </p:nvPr>
        </p:nvSpPr>
        <p:spPr/>
        <p:txBody>
          <a:bodyPr>
            <a:normAutofit/>
          </a:bodyPr>
          <a:lstStyle/>
          <a:p>
            <a:pPr marL="0" indent="0" algn="ctr">
              <a:buNone/>
            </a:pPr>
            <a:r>
              <a:rPr lang="en-US" sz="2000" i="1" dirty="0"/>
              <a:t>(departments, schools, libraries, IT, universities)</a:t>
            </a:r>
          </a:p>
          <a:p>
            <a:pPr marL="0" indent="0" algn="ctr">
              <a:buNone/>
            </a:pPr>
            <a:endParaRPr lang="en-US" sz="2000" i="1" dirty="0"/>
          </a:p>
          <a:p>
            <a:pPr marL="457200" indent="-457200">
              <a:buFont typeface="+mj-lt"/>
              <a:buAutoNum type="arabicPeriod"/>
            </a:pPr>
            <a:r>
              <a:rPr lang="en-US" sz="3200" dirty="0"/>
              <a:t>Offer training in adapted tools</a:t>
            </a:r>
            <a:br>
              <a:rPr lang="en-US" sz="3200" dirty="0"/>
            </a:br>
            <a:r>
              <a:rPr lang="en-US" sz="2400" i="1" dirty="0"/>
              <a:t>(not sufficient to just show how to do a </a:t>
            </a:r>
            <a:r>
              <a:rPr lang="en-US" sz="2400" i="1" dirty="0" err="1"/>
              <a:t>Rmarkdown</a:t>
            </a:r>
            <a:r>
              <a:rPr lang="en-US" sz="2400" i="1" dirty="0"/>
              <a:t> document)</a:t>
            </a:r>
            <a:endParaRPr lang="en-US" sz="3200" i="1" dirty="0"/>
          </a:p>
          <a:p>
            <a:pPr marL="457200" indent="-457200">
              <a:buFont typeface="+mj-lt"/>
              <a:buAutoNum type="arabicPeriod"/>
            </a:pPr>
            <a:r>
              <a:rPr lang="en-US" sz="3200" dirty="0"/>
              <a:t>Highlight appropriate community </a:t>
            </a:r>
            <a:r>
              <a:rPr lang="en-US" sz="3200" i="1" dirty="0"/>
              <a:t>(</a:t>
            </a:r>
            <a:r>
              <a:rPr lang="en-US" sz="3200" i="1" dirty="0" err="1"/>
              <a:t>Zenodo</a:t>
            </a:r>
            <a:r>
              <a:rPr lang="en-US" sz="3200" i="1" dirty="0"/>
              <a:t>, </a:t>
            </a:r>
            <a:r>
              <a:rPr lang="en-US" sz="3200" i="1" dirty="0" err="1"/>
              <a:t>Dataverse</a:t>
            </a:r>
            <a:r>
              <a:rPr lang="en-US" sz="3200" i="1" dirty="0"/>
              <a:t>, others)</a:t>
            </a:r>
            <a:r>
              <a:rPr lang="en-US" sz="3200" dirty="0"/>
              <a:t> or university sites</a:t>
            </a:r>
          </a:p>
          <a:p>
            <a:pPr marL="457200" indent="-457200">
              <a:buFont typeface="+mj-lt"/>
              <a:buAutoNum type="arabicPeriod"/>
            </a:pPr>
            <a:r>
              <a:rPr lang="en-US" sz="3200" dirty="0"/>
              <a:t>Provide streamlined access to some frequently used (open/commercial) tools</a:t>
            </a:r>
            <a:br>
              <a:rPr lang="en-US" sz="3200" dirty="0"/>
            </a:br>
            <a:r>
              <a:rPr lang="en-US" sz="2400" i="1" dirty="0"/>
              <a:t>(AWS/GCS/Azure, CI on </a:t>
            </a:r>
            <a:r>
              <a:rPr lang="en-US" sz="2400" i="1" dirty="0" err="1"/>
              <a:t>Github</a:t>
            </a:r>
            <a:r>
              <a:rPr lang="en-US" sz="2400" i="1" dirty="0"/>
              <a:t>/others, etc.)</a:t>
            </a:r>
          </a:p>
        </p:txBody>
      </p:sp>
    </p:spTree>
    <p:extLst>
      <p:ext uri="{BB962C8B-B14F-4D97-AF65-F5344CB8AC3E}">
        <p14:creationId xmlns:p14="http://schemas.microsoft.com/office/powerpoint/2010/main" val="3532965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2800767"/>
          </a:xfrm>
          <a:prstGeom prst="rect">
            <a:avLst/>
          </a:prstGeom>
          <a:noFill/>
        </p:spPr>
        <p:txBody>
          <a:bodyPr wrap="square" rtlCol="0">
            <a:spAutoFit/>
          </a:bodyPr>
          <a:lstStyle/>
          <a:p>
            <a:pPr algn="ctr"/>
            <a:r>
              <a:rPr lang="en-US" sz="8800" dirty="0">
                <a:solidFill>
                  <a:schemeClr val="bg1"/>
                </a:solidFill>
              </a:rPr>
              <a:t>The role for  journals</a:t>
            </a:r>
            <a:endParaRPr lang="en-US" dirty="0">
              <a:solidFill>
                <a:schemeClr val="bg1"/>
              </a:solidFill>
            </a:endParaRPr>
          </a:p>
        </p:txBody>
      </p:sp>
    </p:spTree>
    <p:extLst>
      <p:ext uri="{BB962C8B-B14F-4D97-AF65-F5344CB8AC3E}">
        <p14:creationId xmlns:p14="http://schemas.microsoft.com/office/powerpoint/2010/main" val="3122010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Transportability</a:t>
            </a:r>
          </a:p>
        </p:txBody>
      </p:sp>
      <p:sp>
        <p:nvSpPr>
          <p:cNvPr id="3" name="Content Placeholder 2"/>
          <p:cNvSpPr>
            <a:spLocks noGrp="1"/>
          </p:cNvSpPr>
          <p:nvPr>
            <p:ph idx="1"/>
          </p:nvPr>
        </p:nvSpPr>
        <p:spPr>
          <a:xfrm>
            <a:off x="838200" y="2578099"/>
            <a:ext cx="10515600" cy="3598863"/>
          </a:xfrm>
        </p:spPr>
        <p:txBody>
          <a:bodyPr>
            <a:normAutofit/>
          </a:bodyPr>
          <a:lstStyle/>
          <a:p>
            <a:pPr marL="0" indent="0" algn="ctr">
              <a:buNone/>
            </a:pPr>
            <a:r>
              <a:rPr lang="en-US" sz="4800" dirty="0"/>
              <a:t>Any standards, tools, methods: must be transportable across journals (no custom solutions)</a:t>
            </a:r>
          </a:p>
        </p:txBody>
      </p:sp>
    </p:spTree>
    <p:extLst>
      <p:ext uri="{BB962C8B-B14F-4D97-AF65-F5344CB8AC3E}">
        <p14:creationId xmlns:p14="http://schemas.microsoft.com/office/powerpoint/2010/main" val="3069789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science “guild”</a:t>
            </a:r>
          </a:p>
        </p:txBody>
      </p:sp>
      <p:pic>
        <p:nvPicPr>
          <p:cNvPr id="4" name="Content Placeholder 3"/>
          <p:cNvPicPr>
            <a:picLocks noGrp="1" noChangeAspect="1"/>
          </p:cNvPicPr>
          <p:nvPr>
            <p:ph sz="half" idx="1"/>
          </p:nvPr>
        </p:nvPicPr>
        <p:blipFill>
          <a:blip r:embed="rId2"/>
          <a:stretch>
            <a:fillRect/>
          </a:stretch>
        </p:blipFill>
        <p:spPr>
          <a:xfrm>
            <a:off x="838200" y="2061134"/>
            <a:ext cx="5181600" cy="3880320"/>
          </a:xfrm>
          <a:prstGeom prst="rect">
            <a:avLst/>
          </a:prstGeom>
        </p:spPr>
      </p:pic>
      <p:sp>
        <p:nvSpPr>
          <p:cNvPr id="5" name="Content Placeholder 4"/>
          <p:cNvSpPr>
            <a:spLocks noGrp="1"/>
          </p:cNvSpPr>
          <p:nvPr>
            <p:ph sz="half" idx="2"/>
          </p:nvPr>
        </p:nvSpPr>
        <p:spPr>
          <a:xfrm>
            <a:off x="6172200" y="2273299"/>
            <a:ext cx="5181600" cy="3903663"/>
          </a:xfrm>
        </p:spPr>
        <p:txBody>
          <a:bodyPr>
            <a:normAutofit/>
          </a:bodyPr>
          <a:lstStyle/>
          <a:p>
            <a:pPr marL="0" indent="0" algn="ctr">
              <a:buNone/>
            </a:pPr>
            <a:r>
              <a:rPr lang="en-US" sz="4400" dirty="0">
                <a:hlinkClick r:id="rId3"/>
              </a:rPr>
              <a:t>https://</a:t>
            </a:r>
            <a:br>
              <a:rPr lang="en-US" sz="4400" dirty="0">
                <a:hlinkClick r:id="rId3"/>
              </a:rPr>
            </a:br>
            <a:r>
              <a:rPr lang="en-US" sz="4400" dirty="0">
                <a:hlinkClick r:id="rId3"/>
              </a:rPr>
              <a:t>social-science</a:t>
            </a:r>
            <a:br>
              <a:rPr lang="en-US" sz="4400" dirty="0">
                <a:hlinkClick r:id="rId3"/>
              </a:rPr>
            </a:br>
            <a:r>
              <a:rPr lang="en-US" sz="4400" dirty="0">
                <a:hlinkClick r:id="rId3"/>
              </a:rPr>
              <a:t>-data-editors.</a:t>
            </a:r>
            <a:br>
              <a:rPr lang="en-US" sz="4400" dirty="0">
                <a:hlinkClick r:id="rId3"/>
              </a:rPr>
            </a:br>
            <a:r>
              <a:rPr lang="en-US" sz="4400" dirty="0">
                <a:hlinkClick r:id="rId3"/>
              </a:rPr>
              <a:t>github.io/</a:t>
            </a:r>
            <a:br>
              <a:rPr lang="en-US" sz="4400" dirty="0">
                <a:hlinkClick r:id="rId3"/>
              </a:rPr>
            </a:br>
            <a:r>
              <a:rPr lang="en-US" sz="4400" dirty="0">
                <a:hlinkClick r:id="rId3"/>
              </a:rPr>
              <a:t>guidance/</a:t>
            </a:r>
            <a:endParaRPr lang="en-US" sz="4400" dirty="0"/>
          </a:p>
        </p:txBody>
      </p:sp>
      <p:pic>
        <p:nvPicPr>
          <p:cNvPr id="7" name="Picture 6"/>
          <p:cNvPicPr>
            <a:picLocks noChangeAspect="1"/>
          </p:cNvPicPr>
          <p:nvPr/>
        </p:nvPicPr>
        <p:blipFill>
          <a:blip r:embed="rId4"/>
          <a:stretch>
            <a:fillRect/>
          </a:stretch>
        </p:blipFill>
        <p:spPr>
          <a:xfrm>
            <a:off x="6613236" y="365702"/>
            <a:ext cx="4740563" cy="16954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963" y="2061133"/>
            <a:ext cx="5902710" cy="3990565"/>
          </a:xfrm>
          <a:prstGeom prst="rect">
            <a:avLst/>
          </a:prstGeom>
        </p:spPr>
      </p:pic>
    </p:spTree>
    <p:extLst>
      <p:ext uri="{BB962C8B-B14F-4D97-AF65-F5344CB8AC3E}">
        <p14:creationId xmlns:p14="http://schemas.microsoft.com/office/powerpoint/2010/main" val="1722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CBF9-945C-AC4F-9904-6BB5D9ED8925}"/>
              </a:ext>
            </a:extLst>
          </p:cNvPr>
          <p:cNvSpPr>
            <a:spLocks noGrp="1"/>
          </p:cNvSpPr>
          <p:nvPr>
            <p:ph type="title"/>
          </p:nvPr>
        </p:nvSpPr>
        <p:spPr/>
        <p:txBody>
          <a:bodyPr/>
          <a:lstStyle/>
          <a:p>
            <a:r>
              <a:rPr lang="en-US" dirty="0"/>
              <a:t>Some resources</a:t>
            </a:r>
          </a:p>
        </p:txBody>
      </p:sp>
      <p:sp>
        <p:nvSpPr>
          <p:cNvPr id="3" name="Content Placeholder 2">
            <a:extLst>
              <a:ext uri="{FF2B5EF4-FFF2-40B4-BE49-F238E27FC236}">
                <a16:creationId xmlns:a16="http://schemas.microsoft.com/office/drawing/2014/main" id="{B9245957-D01A-BF49-BAB0-6B930B2DC2CC}"/>
              </a:ext>
            </a:extLst>
          </p:cNvPr>
          <p:cNvSpPr>
            <a:spLocks noGrp="1"/>
          </p:cNvSpPr>
          <p:nvPr>
            <p:ph idx="1"/>
          </p:nvPr>
        </p:nvSpPr>
        <p:spPr/>
        <p:txBody>
          <a:bodyPr>
            <a:normAutofit/>
          </a:bodyPr>
          <a:lstStyle/>
          <a:p>
            <a:r>
              <a:rPr lang="en-US" dirty="0">
                <a:hlinkClick r:id="rId2"/>
              </a:rPr>
              <a:t>https://social-science-data-editors.github.io/guidance/</a:t>
            </a:r>
            <a:r>
              <a:rPr lang="en-US" dirty="0"/>
              <a:t> </a:t>
            </a:r>
          </a:p>
          <a:p>
            <a:pPr lvl="1"/>
            <a:r>
              <a:rPr lang="en-US" b="1" dirty="0">
                <a:hlinkClick r:id="rId3"/>
              </a:rPr>
              <a:t>template README</a:t>
            </a:r>
            <a:r>
              <a:rPr lang="en-US" dirty="0"/>
              <a:t> </a:t>
            </a:r>
          </a:p>
          <a:p>
            <a:pPr lvl="1"/>
            <a:r>
              <a:rPr lang="en-US" dirty="0">
                <a:hlinkClick r:id="rId4"/>
              </a:rPr>
              <a:t>discussion of licensing</a:t>
            </a:r>
            <a:endParaRPr lang="en-US" dirty="0"/>
          </a:p>
          <a:p>
            <a:pPr lvl="1"/>
            <a:r>
              <a:rPr lang="en-US" dirty="0">
                <a:hlinkClick r:id="rId5"/>
              </a:rPr>
              <a:t>data citation guidance</a:t>
            </a:r>
            <a:endParaRPr lang="en-US" dirty="0"/>
          </a:p>
          <a:p>
            <a:r>
              <a:rPr lang="en-US" dirty="0">
                <a:hlinkClick r:id="rId6"/>
              </a:rPr>
              <a:t>https://aeadataeditor.github.io/</a:t>
            </a:r>
            <a:r>
              <a:rPr lang="en-US" dirty="0"/>
              <a:t> </a:t>
            </a:r>
          </a:p>
          <a:p>
            <a:pPr marL="457200" lvl="1" indent="0">
              <a:buNone/>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E97958D-F905-FA47-B11A-5F6EBCECBE49}"/>
              </a:ext>
            </a:extLst>
          </p:cNvPr>
          <p:cNvPicPr>
            <a:picLocks noChangeAspect="1"/>
          </p:cNvPicPr>
          <p:nvPr/>
        </p:nvPicPr>
        <p:blipFill>
          <a:blip r:embed="rId7"/>
          <a:stretch>
            <a:fillRect/>
          </a:stretch>
        </p:blipFill>
        <p:spPr>
          <a:xfrm>
            <a:off x="9259390" y="1605695"/>
            <a:ext cx="1915885" cy="685204"/>
          </a:xfrm>
          <a:prstGeom prst="rect">
            <a:avLst/>
          </a:prstGeom>
        </p:spPr>
      </p:pic>
      <p:pic>
        <p:nvPicPr>
          <p:cNvPr id="5" name="Picture 4">
            <a:extLst>
              <a:ext uri="{FF2B5EF4-FFF2-40B4-BE49-F238E27FC236}">
                <a16:creationId xmlns:a16="http://schemas.microsoft.com/office/drawing/2014/main" id="{DF2AA0D5-F1E5-E849-B719-A59C9640D71A}"/>
              </a:ext>
            </a:extLst>
          </p:cNvPr>
          <p:cNvPicPr>
            <a:picLocks noChangeAspect="1"/>
          </p:cNvPicPr>
          <p:nvPr/>
        </p:nvPicPr>
        <p:blipFill>
          <a:blip r:embed="rId8"/>
          <a:stretch>
            <a:fillRect/>
          </a:stretch>
        </p:blipFill>
        <p:spPr>
          <a:xfrm>
            <a:off x="3320994" y="4001294"/>
            <a:ext cx="1546860" cy="524730"/>
          </a:xfrm>
          <a:prstGeom prst="rect">
            <a:avLst/>
          </a:prstGeom>
        </p:spPr>
      </p:pic>
      <p:pic>
        <p:nvPicPr>
          <p:cNvPr id="7" name="Picture 6">
            <a:extLst>
              <a:ext uri="{FF2B5EF4-FFF2-40B4-BE49-F238E27FC236}">
                <a16:creationId xmlns:a16="http://schemas.microsoft.com/office/drawing/2014/main" id="{39D8C7D6-C880-8033-EBFC-C1629113B3D7}"/>
              </a:ext>
            </a:extLst>
          </p:cNvPr>
          <p:cNvPicPr>
            <a:picLocks noChangeAspect="1"/>
          </p:cNvPicPr>
          <p:nvPr/>
        </p:nvPicPr>
        <p:blipFill>
          <a:blip r:embed="rId9"/>
          <a:stretch>
            <a:fillRect/>
          </a:stretch>
        </p:blipFill>
        <p:spPr>
          <a:xfrm>
            <a:off x="6249724" y="3698727"/>
            <a:ext cx="5425440" cy="2890000"/>
          </a:xfrm>
          <a:prstGeom prst="rect">
            <a:avLst/>
          </a:prstGeom>
        </p:spPr>
      </p:pic>
    </p:spTree>
    <p:extLst>
      <p:ext uri="{BB962C8B-B14F-4D97-AF65-F5344CB8AC3E}">
        <p14:creationId xmlns:p14="http://schemas.microsoft.com/office/powerpoint/2010/main" val="15965026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97000" y="1981200"/>
            <a:ext cx="100711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Thank you!</a:t>
            </a:r>
          </a:p>
        </p:txBody>
      </p:sp>
    </p:spTree>
    <p:extLst>
      <p:ext uri="{BB962C8B-B14F-4D97-AF65-F5344CB8AC3E}">
        <p14:creationId xmlns:p14="http://schemas.microsoft.com/office/powerpoint/2010/main" val="6762755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9DCE-AF39-F332-8189-F914E39A0396}"/>
              </a:ext>
            </a:extLst>
          </p:cNvPr>
          <p:cNvSpPr>
            <a:spLocks noGrp="1"/>
          </p:cNvSpPr>
          <p:nvPr>
            <p:ph type="title"/>
          </p:nvPr>
        </p:nvSpPr>
        <p:spPr/>
        <p:txBody>
          <a:bodyPr/>
          <a:lstStyle/>
          <a:p>
            <a:r>
              <a:rPr lang="en-US" dirty="0"/>
              <a:t>Changelog</a:t>
            </a:r>
          </a:p>
        </p:txBody>
      </p:sp>
      <p:sp>
        <p:nvSpPr>
          <p:cNvPr id="3" name="Content Placeholder 2">
            <a:extLst>
              <a:ext uri="{FF2B5EF4-FFF2-40B4-BE49-F238E27FC236}">
                <a16:creationId xmlns:a16="http://schemas.microsoft.com/office/drawing/2014/main" id="{3AB9ED9B-A85F-8FCC-49C2-63DD48A6578F}"/>
              </a:ext>
            </a:extLst>
          </p:cNvPr>
          <p:cNvSpPr>
            <a:spLocks noGrp="1"/>
          </p:cNvSpPr>
          <p:nvPr>
            <p:ph idx="1"/>
          </p:nvPr>
        </p:nvSpPr>
        <p:spPr/>
        <p:txBody>
          <a:bodyPr/>
          <a:lstStyle/>
          <a:p>
            <a:r>
              <a:rPr lang="en-US" dirty="0"/>
              <a:t>V2023-05-25: As presented</a:t>
            </a:r>
          </a:p>
          <a:p>
            <a:r>
              <a:rPr lang="en-US" dirty="0"/>
              <a:t>V2023-05-26: </a:t>
            </a:r>
            <a:r>
              <a:rPr lang="en-US"/>
              <a:t>Adjusted various links to be up-to-date</a:t>
            </a:r>
            <a:endParaRPr lang="en-US" dirty="0"/>
          </a:p>
        </p:txBody>
      </p:sp>
    </p:spTree>
    <p:extLst>
      <p:ext uri="{BB962C8B-B14F-4D97-AF65-F5344CB8AC3E}">
        <p14:creationId xmlns:p14="http://schemas.microsoft.com/office/powerpoint/2010/main" val="304079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Stats on reproduced articles</a:t>
            </a:r>
          </a:p>
        </p:txBody>
      </p:sp>
      <p:sp>
        <p:nvSpPr>
          <p:cNvPr id="10" name="Content Placeholder 9"/>
          <p:cNvSpPr>
            <a:spLocks noGrp="1"/>
          </p:cNvSpPr>
          <p:nvPr>
            <p:ph sz="half" idx="1"/>
          </p:nvPr>
        </p:nvSpPr>
        <p:spPr/>
        <p:txBody>
          <a:bodyPr>
            <a:normAutofit/>
          </a:bodyPr>
          <a:lstStyle/>
          <a:p>
            <a:pPr marL="0" indent="0">
              <a:buNone/>
            </a:pPr>
            <a:r>
              <a:rPr lang="en-US" dirty="0"/>
              <a:t>Since July 16, 2019, the AEA Data Editor team has conducted reproducibility assessments</a:t>
            </a:r>
            <a:endParaRPr lang="en-US" sz="3600" b="1" dirty="0">
              <a:solidFill>
                <a:schemeClr val="accent6">
                  <a:lumMod val="75000"/>
                </a:schemeClr>
              </a:solidFill>
            </a:endParaRPr>
          </a:p>
          <a:p>
            <a:r>
              <a:rPr lang="en-US" dirty="0"/>
              <a:t>for 1663</a:t>
            </a:r>
            <a:r>
              <a:rPr lang="en-US" sz="3600" b="1" dirty="0">
                <a:solidFill>
                  <a:schemeClr val="accent2">
                    <a:lumMod val="75000"/>
                  </a:schemeClr>
                </a:solidFill>
              </a:rPr>
              <a:t> manuscripts </a:t>
            </a:r>
            <a:br>
              <a:rPr lang="en-US" sz="3600" b="1" dirty="0">
                <a:solidFill>
                  <a:schemeClr val="accent2">
                    <a:lumMod val="75000"/>
                  </a:schemeClr>
                </a:solidFill>
              </a:rPr>
            </a:br>
            <a:r>
              <a:rPr lang="en-US" dirty="0"/>
              <a:t>(1369 full papers, 293 P&amp;P)</a:t>
            </a:r>
            <a:br>
              <a:rPr lang="en-US" dirty="0"/>
            </a:br>
            <a:r>
              <a:rPr lang="en-US" dirty="0"/>
              <a:t>as of this morning</a:t>
            </a:r>
          </a:p>
        </p:txBody>
      </p:sp>
      <p:pic>
        <p:nvPicPr>
          <p:cNvPr id="5" name="Content Placeholder 4">
            <a:extLst>
              <a:ext uri="{FF2B5EF4-FFF2-40B4-BE49-F238E27FC236}">
                <a16:creationId xmlns:a16="http://schemas.microsoft.com/office/drawing/2014/main" id="{BEE520A9-52E0-6F31-A124-4072A7806E4B}"/>
              </a:ext>
            </a:extLst>
          </p:cNvPr>
          <p:cNvPicPr>
            <a:picLocks noGrp="1" noChangeAspect="1"/>
          </p:cNvPicPr>
          <p:nvPr>
            <p:ph sz="half" idx="2"/>
          </p:nvPr>
        </p:nvPicPr>
        <p:blipFill>
          <a:blip r:embed="rId2"/>
          <a:stretch>
            <a:fillRect/>
          </a:stretch>
        </p:blipFill>
        <p:spPr>
          <a:xfrm>
            <a:off x="6172200" y="3132886"/>
            <a:ext cx="5181600" cy="1736816"/>
          </a:xfrm>
        </p:spPr>
      </p:pic>
    </p:spTree>
    <p:extLst>
      <p:ext uri="{BB962C8B-B14F-4D97-AF65-F5344CB8AC3E}">
        <p14:creationId xmlns:p14="http://schemas.microsoft.com/office/powerpoint/2010/main" val="323997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little diversity in software</a:t>
            </a:r>
          </a:p>
        </p:txBody>
      </p:sp>
      <p:sp>
        <p:nvSpPr>
          <p:cNvPr id="3" name="Content Placeholder 2"/>
          <p:cNvSpPr>
            <a:spLocks noGrp="1"/>
          </p:cNvSpPr>
          <p:nvPr>
            <p:ph sz="half" idx="1"/>
          </p:nvPr>
        </p:nvSpPr>
        <p:spPr/>
        <p:txBody>
          <a:bodyPr/>
          <a:lstStyle/>
          <a:p>
            <a:r>
              <a:rPr lang="en-US" b="1" dirty="0"/>
              <a:t>Stata</a:t>
            </a:r>
            <a:r>
              <a:rPr lang="en-US" dirty="0"/>
              <a:t> is the most popular statistical software in the journals of the AEA </a:t>
            </a:r>
            <a:br>
              <a:rPr lang="en-US" dirty="0"/>
            </a:br>
            <a:r>
              <a:rPr lang="en-US" dirty="0"/>
              <a:t>(</a:t>
            </a:r>
            <a:r>
              <a:rPr lang="en-US" sz="3600" b="1" dirty="0">
                <a:solidFill>
                  <a:schemeClr val="accent1">
                    <a:lumMod val="75000"/>
                  </a:schemeClr>
                </a:solidFill>
              </a:rPr>
              <a:t>72.96%</a:t>
            </a:r>
            <a:r>
              <a:rPr lang="en-US" dirty="0"/>
              <a:t> of all supplements, 2010-2019) </a:t>
            </a:r>
          </a:p>
          <a:p>
            <a:r>
              <a:rPr lang="en-US" dirty="0"/>
              <a:t>followed by </a:t>
            </a:r>
            <a:r>
              <a:rPr lang="en-US" b="1" dirty="0" err="1"/>
              <a:t>Matlab</a:t>
            </a:r>
            <a:r>
              <a:rPr lang="en-US" dirty="0"/>
              <a:t> (</a:t>
            </a:r>
            <a:r>
              <a:rPr lang="en-US" sz="4000" b="1" dirty="0">
                <a:solidFill>
                  <a:schemeClr val="accent2"/>
                </a:solidFill>
              </a:rPr>
              <a:t>22.45%</a:t>
            </a:r>
            <a:r>
              <a:rPr lang="en-US" dirty="0"/>
              <a:t>)</a:t>
            </a:r>
          </a:p>
        </p:txBody>
      </p:sp>
      <p:pic>
        <p:nvPicPr>
          <p:cNvPr id="10" name="Content Placeholder 9"/>
          <p:cNvPicPr>
            <a:picLocks noGrp="1" noChangeAspect="1"/>
          </p:cNvPicPr>
          <p:nvPr>
            <p:ph sz="half" idx="2"/>
          </p:nvPr>
        </p:nvPicPr>
        <p:blipFill>
          <a:blip r:embed="rId2"/>
          <a:stretch>
            <a:fillRect/>
          </a:stretch>
        </p:blipFill>
        <p:spPr>
          <a:xfrm>
            <a:off x="6172200" y="2152621"/>
            <a:ext cx="5181600" cy="3697346"/>
          </a:xfrm>
          <a:prstGeom prst="rect">
            <a:avLst/>
          </a:prstGeom>
        </p:spPr>
      </p:pic>
    </p:spTree>
    <p:extLst>
      <p:ext uri="{BB962C8B-B14F-4D97-AF65-F5344CB8AC3E}">
        <p14:creationId xmlns:p14="http://schemas.microsoft.com/office/powerpoint/2010/main" val="107683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Defining “reproducible research”</a:t>
            </a:r>
            <a:endParaRPr/>
          </a:p>
        </p:txBody>
      </p:sp>
      <p:sp>
        <p:nvSpPr>
          <p:cNvPr id="83" name="Google Shape;83;p17"/>
          <p:cNvSpPr txBox="1">
            <a:spLocks noGrp="1"/>
          </p:cNvSpPr>
          <p:nvPr>
            <p:ph type="body" idx="1"/>
          </p:nvPr>
        </p:nvSpPr>
        <p:spPr>
          <a:xfrm>
            <a:off x="415600" y="1536633"/>
            <a:ext cx="11360800" cy="4555200"/>
          </a:xfrm>
          <a:prstGeom prst="rect">
            <a:avLst/>
          </a:prstGeom>
        </p:spPr>
        <p:txBody>
          <a:bodyPr spcFirstLastPara="1" vert="horz" wrap="square" lIns="121900" tIns="121900" rIns="2099467" bIns="121900" rtlCol="0" anchor="t" anchorCtr="0">
            <a:normAutofit/>
          </a:bodyPr>
          <a:lstStyle/>
          <a:p>
            <a:pPr indent="0">
              <a:buNone/>
            </a:pPr>
            <a:r>
              <a:rPr lang="en" sz="3600" dirty="0">
                <a:solidFill>
                  <a:schemeClr val="dk1"/>
                </a:solidFill>
                <a:latin typeface="Times New Roman"/>
                <a:ea typeface="Times New Roman"/>
                <a:cs typeface="Times New Roman"/>
                <a:sym typeface="Times New Roman"/>
              </a:rPr>
              <a:t>“Reproducibility” refers to the ability of a researcher to duplicate the results of a prior study using the </a:t>
            </a:r>
            <a:r>
              <a:rPr lang="en" sz="3600" b="1" u="sng" dirty="0">
                <a:solidFill>
                  <a:schemeClr val="dk1"/>
                </a:solidFill>
                <a:latin typeface="Times New Roman"/>
                <a:ea typeface="Times New Roman"/>
                <a:cs typeface="Times New Roman"/>
                <a:sym typeface="Times New Roman"/>
              </a:rPr>
              <a:t>same materials</a:t>
            </a:r>
            <a:r>
              <a:rPr lang="en" sz="3600" dirty="0">
                <a:solidFill>
                  <a:schemeClr val="dk1"/>
                </a:solidFill>
                <a:latin typeface="Times New Roman"/>
                <a:ea typeface="Times New Roman"/>
                <a:cs typeface="Times New Roman"/>
                <a:sym typeface="Times New Roman"/>
              </a:rPr>
              <a:t> and </a:t>
            </a:r>
            <a:r>
              <a:rPr lang="en" sz="3600" b="1" u="sng" dirty="0">
                <a:solidFill>
                  <a:schemeClr val="dk1"/>
                </a:solidFill>
                <a:latin typeface="Times New Roman"/>
                <a:ea typeface="Times New Roman"/>
                <a:cs typeface="Times New Roman"/>
                <a:sym typeface="Times New Roman"/>
              </a:rPr>
              <a:t>procedures</a:t>
            </a:r>
            <a:r>
              <a:rPr lang="en" sz="3600" dirty="0">
                <a:solidFill>
                  <a:schemeClr val="dk1"/>
                </a:solidFill>
                <a:latin typeface="Times New Roman"/>
                <a:ea typeface="Times New Roman"/>
                <a:cs typeface="Times New Roman"/>
                <a:sym typeface="Times New Roman"/>
              </a:rPr>
              <a:t> as were used by the original investigator.</a:t>
            </a:r>
            <a:endParaRPr sz="3600" dirty="0">
              <a:solidFill>
                <a:schemeClr val="dk1"/>
              </a:solidFill>
              <a:latin typeface="Times New Roman"/>
              <a:ea typeface="Times New Roman"/>
              <a:cs typeface="Times New Roman"/>
              <a:sym typeface="Times New Roman"/>
            </a:endParaRPr>
          </a:p>
          <a:p>
            <a:pPr marL="3234186" indent="-186262">
              <a:lnSpc>
                <a:spcPct val="135000"/>
              </a:lnSpc>
              <a:spcBef>
                <a:spcPts val="1600"/>
              </a:spcBef>
              <a:buNone/>
            </a:pPr>
            <a:r>
              <a:rPr lang="en" sz="1067" dirty="0">
                <a:solidFill>
                  <a:schemeClr val="dk1"/>
                </a:solidFill>
                <a:latin typeface="Times New Roman"/>
                <a:ea typeface="Times New Roman"/>
                <a:cs typeface="Times New Roman"/>
                <a:sym typeface="Times New Roman"/>
              </a:rPr>
              <a:t>Bollen et al. 2015. “Social, Behavioral, and Economic Sciences Perspectives on Robust and Reliable Science.” National Science Foundation.</a:t>
            </a:r>
            <a:r>
              <a:rPr lang="en" sz="933" u="sng" dirty="0">
                <a:solidFill>
                  <a:schemeClr val="hlink"/>
                </a:solidFill>
                <a:latin typeface="Times New Roman"/>
                <a:ea typeface="Times New Roman"/>
                <a:cs typeface="Times New Roman"/>
                <a:sym typeface="Times New Roman"/>
                <a:hlinkClick r:id="rId3"/>
              </a:rPr>
              <a:t>https://www.nsf.gov/sbe/AC_Materials/SBE_Robust_and_Reliable_Research_Report.pdf</a:t>
            </a:r>
            <a:r>
              <a:rPr lang="en" sz="933" dirty="0">
                <a:solidFill>
                  <a:schemeClr val="dk1"/>
                </a:solidFill>
                <a:latin typeface="Times New Roman"/>
                <a:ea typeface="Times New Roman"/>
                <a:cs typeface="Times New Roman"/>
                <a:sym typeface="Times New Roman"/>
              </a:rPr>
              <a:t>.</a:t>
            </a:r>
            <a:endParaRPr sz="933" dirty="0">
              <a:solidFill>
                <a:schemeClr val="dk1"/>
              </a:solidFill>
              <a:latin typeface="Times New Roman"/>
              <a:ea typeface="Times New Roman"/>
              <a:cs typeface="Times New Roman"/>
              <a:sym typeface="Times New Roman"/>
            </a:endParaRPr>
          </a:p>
          <a:p>
            <a:pPr indent="0">
              <a:buNone/>
            </a:pPr>
            <a:endParaRPr sz="2000" dirty="0">
              <a:solidFill>
                <a:schemeClr val="dk1"/>
              </a:solidFill>
              <a:latin typeface="Times New Roman"/>
              <a:ea typeface="Times New Roman"/>
              <a:cs typeface="Times New Roman"/>
              <a:sym typeface="Times New Roman"/>
            </a:endParaRPr>
          </a:p>
          <a:p>
            <a:pPr indent="0">
              <a:spcBef>
                <a:spcPts val="1600"/>
              </a:spcBef>
              <a:spcAft>
                <a:spcPts val="1600"/>
              </a:spcAft>
              <a:buNone/>
            </a:pP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23F4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23F4F"/>
    </a:hlink>
    <a:folHlink>
      <a:srgbClr val="954F72"/>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23F4F"/>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455</TotalTime>
  <Words>2181</Words>
  <Application>Microsoft Office PowerPoint</Application>
  <PresentationFormat>Widescreen</PresentationFormat>
  <Paragraphs>235</Paragraphs>
  <Slides>66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Arial Unicode MS</vt:lpstr>
      <vt:lpstr>Calibri</vt:lpstr>
      <vt:lpstr>Calibri Light</vt:lpstr>
      <vt:lpstr>Segoe Script</vt:lpstr>
      <vt:lpstr>Times New Roman</vt:lpstr>
      <vt:lpstr>Office Theme</vt:lpstr>
      <vt:lpstr>Reproducibility and Preservation: Lessons learned from 1,000 papers in Economics</vt:lpstr>
      <vt:lpstr>Overview</vt:lpstr>
      <vt:lpstr>PowerPoint Presentation</vt:lpstr>
      <vt:lpstr>AEA Data &amp; Code Availability Policy (2019)</vt:lpstr>
      <vt:lpstr>Action: Reproducibility Check</vt:lpstr>
      <vt:lpstr>Teaching for Large-Scale Reproducibility Verification</vt:lpstr>
      <vt:lpstr>Stats on reproduced articles</vt:lpstr>
      <vt:lpstr>Very little diversity in software</vt:lpstr>
      <vt:lpstr>Defining “reproducible research”</vt:lpstr>
      <vt:lpstr>Observation 0</vt:lpstr>
      <vt:lpstr>PowerPoint Presentation</vt:lpstr>
      <vt:lpstr>Lessons 1</vt:lpstr>
      <vt:lpstr>PowerPoint Presentation</vt:lpstr>
      <vt:lpstr>Lesson 1: Computational empathy</vt:lpstr>
      <vt:lpstr>Lesson 1: Computational empathy</vt:lpstr>
      <vt:lpstr>Lesson 1: Computational empathy</vt:lpstr>
      <vt:lpstr>Solution 1: Computational Empathy </vt:lpstr>
      <vt:lpstr>PowerPoint Presentation</vt:lpstr>
      <vt:lpstr>Data acumen</vt:lpstr>
      <vt:lpstr>Lesson 2: Data acumen in the context of reproducibility</vt:lpstr>
      <vt:lpstr>PowerPoint Presentation</vt:lpstr>
      <vt:lpstr>Action: Data citations and metadata</vt:lpstr>
      <vt:lpstr>Starts with Data Citations</vt:lpstr>
      <vt:lpstr>Starts with Data Citations</vt:lpstr>
      <vt:lpstr>FAIR data principles rely on metadata</vt:lpstr>
      <vt:lpstr>PowerPoint Presentation</vt:lpstr>
      <vt:lpstr>PowerPoint Presentation</vt:lpstr>
      <vt:lpstr>Observation 3</vt:lpstr>
      <vt:lpstr>Corollary</vt:lpstr>
      <vt:lpstr>API? But the interface is so cool!</vt:lpstr>
      <vt:lpstr>API? But the interface is so cool!</vt:lpstr>
      <vt:lpstr>PowerPoint Presentation</vt:lpstr>
      <vt:lpstr>API or Bulk Download</vt:lpstr>
      <vt:lpstr>API or Bulk Download</vt:lpstr>
      <vt:lpstr>API or Bulk Download</vt:lpstr>
      <vt:lpstr>2. Keeping track of data:</vt:lpstr>
      <vt:lpstr>Observation 4</vt:lpstr>
      <vt:lpstr>Because you may not be able to provide others with a copy of the data (legally)…</vt:lpstr>
      <vt:lpstr>Rights to use data</vt:lpstr>
      <vt:lpstr>Rights to distribute the data</vt:lpstr>
      <vt:lpstr>PowerPoint Presentation</vt:lpstr>
      <vt:lpstr>Example: German Restricted-access</vt:lpstr>
      <vt:lpstr>Example: German Restricted-access</vt:lpstr>
      <vt:lpstr>Solution 2: Data Provenance</vt:lpstr>
      <vt:lpstr>Tension between access and reproducibility</vt:lpstr>
      <vt:lpstr>Verification services</vt:lpstr>
      <vt:lpstr>Assume replicators can access the data</vt:lpstr>
      <vt:lpstr>Solution 3: Transparency about access</vt:lpstr>
      <vt:lpstr>Keeping track: Students and Researchers</vt:lpstr>
      <vt:lpstr>That’s a lot of stuff to learn and remember…  I want to focus on the economics!</vt:lpstr>
      <vt:lpstr>Keeping track: Students and Researchers</vt:lpstr>
      <vt:lpstr>That’s a lot of stuff to learn and remember…  I want to focus on the economics!</vt:lpstr>
      <vt:lpstr>PowerPoint Presentation</vt:lpstr>
      <vt:lpstr>Lesson 3: Support by institutions is insufficient</vt:lpstr>
      <vt:lpstr>Lesson 3: Support by institutions is insufficient</vt:lpstr>
      <vt:lpstr>Lesson 3: Support by institutions is insufficient</vt:lpstr>
      <vt:lpstr>Lesson 3: Support by institutions is insufficient</vt:lpstr>
      <vt:lpstr>Lesson 3: Support by institutions is insufficient</vt:lpstr>
      <vt:lpstr>Lesson 3: Support by institutions is insufficient</vt:lpstr>
      <vt:lpstr>Solution 6: Institutional support</vt:lpstr>
      <vt:lpstr>PowerPoint Presentation</vt:lpstr>
      <vt:lpstr>Goal: Transportability</vt:lpstr>
      <vt:lpstr>Social science “guild”</vt:lpstr>
      <vt:lpstr>Some resources</vt:lpstr>
      <vt:lpstr>PowerPoint Presentation</vt:lpstr>
      <vt:lpstr>Changelog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Increased Transparency, and Reproducibility in Economics</dc:title>
  <dc:creator>Lars Vilhuber</dc:creator>
  <cp:lastModifiedBy>Lars Vilhuber</cp:lastModifiedBy>
  <cp:revision>45</cp:revision>
  <dcterms:created xsi:type="dcterms:W3CDTF">2020-03-31T02:20:35Z</dcterms:created>
  <dcterms:modified xsi:type="dcterms:W3CDTF">2023-05-26T17:43:16Z</dcterms:modified>
</cp:coreProperties>
</file>