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handoutMasterIdLst>
    <p:handoutMasterId r:id="rId19"/>
  </p:handoutMasterIdLst>
  <p:sldIdLst>
    <p:sldId id="261" r:id="rId2"/>
    <p:sldId id="262" r:id="rId3"/>
    <p:sldId id="265" r:id="rId4"/>
    <p:sldId id="276" r:id="rId5"/>
    <p:sldId id="267" r:id="rId6"/>
    <p:sldId id="266" r:id="rId7"/>
    <p:sldId id="268" r:id="rId8"/>
    <p:sldId id="271" r:id="rId9"/>
    <p:sldId id="274" r:id="rId10"/>
    <p:sldId id="278" r:id="rId11"/>
    <p:sldId id="279" r:id="rId12"/>
    <p:sldId id="270" r:id="rId13"/>
    <p:sldId id="277" r:id="rId14"/>
    <p:sldId id="275" r:id="rId15"/>
    <p:sldId id="260" r:id="rId16"/>
    <p:sldId id="281" r:id="rId17"/>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CMU Sans Serif" panose="02000603000000000000" pitchFamily="2" charset="0"/>
      <p:regular r:id="rId26"/>
      <p:bold r:id="rId27"/>
      <p:italic r:id="rId28"/>
      <p:boldItalic r:id="rId29"/>
    </p:embeddedFont>
    <p:embeddedFont>
      <p:font typeface="CMU Sans Serif Medium" panose="02000603000000000000" pitchFamily="2"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97B0"/>
    <a:srgbClr val="E79924"/>
    <a:srgbClr val="DB0000"/>
    <a:srgbClr val="810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88639" autoAdjust="0"/>
  </p:normalViewPr>
  <p:slideViewPr>
    <p:cSldViewPr snapToGrid="0">
      <p:cViewPr varScale="1">
        <p:scale>
          <a:sx n="113" d="100"/>
          <a:sy n="113" d="100"/>
        </p:scale>
        <p:origin x="1720"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692"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6EE666-C80C-C465-0176-4B5975D82A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DB7D22-BE28-0B25-7F50-8202AF6D07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1A30F1-C985-45D9-AA4F-52A11F63F620}" type="datetimeFigureOut">
              <a:rPr lang="en-US" smtClean="0"/>
              <a:t>6/11/23</a:t>
            </a:fld>
            <a:endParaRPr lang="en-US"/>
          </a:p>
        </p:txBody>
      </p:sp>
      <p:sp>
        <p:nvSpPr>
          <p:cNvPr id="4" name="Footer Placeholder 3">
            <a:extLst>
              <a:ext uri="{FF2B5EF4-FFF2-40B4-BE49-F238E27FC236}">
                <a16:creationId xmlns:a16="http://schemas.microsoft.com/office/drawing/2014/main" id="{33353106-3980-C7CD-D2D7-33434EC2AF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037231-3E39-13AD-AF8F-AB0EF74A4D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F7ADAB-F66D-4C98-AD7A-C2AE40A031E0}" type="slidenum">
              <a:rPr lang="en-US" smtClean="0"/>
              <a:t>‹#›</a:t>
            </a:fld>
            <a:endParaRPr lang="en-US"/>
          </a:p>
        </p:txBody>
      </p:sp>
    </p:spTree>
    <p:extLst>
      <p:ext uri="{BB962C8B-B14F-4D97-AF65-F5344CB8AC3E}">
        <p14:creationId xmlns:p14="http://schemas.microsoft.com/office/powerpoint/2010/main" val="306673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EA714-FCCE-421C-A3FA-FE943D486485}" type="datetimeFigureOut">
              <a:rPr lang="en-US" smtClean="0"/>
              <a:t>6/11/23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28872-EDA1-43FC-93F4-7B86EFF70349}" type="slidenum">
              <a:rPr lang="en-US" smtClean="0"/>
              <a:t>‹#›</a:t>
            </a:fld>
            <a:endParaRPr lang="en-US"/>
          </a:p>
        </p:txBody>
      </p:sp>
    </p:spTree>
    <p:extLst>
      <p:ext uri="{BB962C8B-B14F-4D97-AF65-F5344CB8AC3E}">
        <p14:creationId xmlns:p14="http://schemas.microsoft.com/office/powerpoint/2010/main" val="294411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JP"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1</a:t>
            </a:fld>
            <a:endParaRPr lang="en-US"/>
          </a:p>
        </p:txBody>
      </p:sp>
    </p:spTree>
    <p:extLst>
      <p:ext uri="{BB962C8B-B14F-4D97-AF65-F5344CB8AC3E}">
        <p14:creationId xmlns:p14="http://schemas.microsoft.com/office/powerpoint/2010/main" val="3172361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10</a:t>
            </a:fld>
            <a:endParaRPr lang="en-US"/>
          </a:p>
        </p:txBody>
      </p:sp>
    </p:spTree>
    <p:extLst>
      <p:ext uri="{BB962C8B-B14F-4D97-AF65-F5344CB8AC3E}">
        <p14:creationId xmlns:p14="http://schemas.microsoft.com/office/powerpoint/2010/main" val="267661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11</a:t>
            </a:fld>
            <a:endParaRPr lang="en-US"/>
          </a:p>
        </p:txBody>
      </p:sp>
    </p:spTree>
    <p:extLst>
      <p:ext uri="{BB962C8B-B14F-4D97-AF65-F5344CB8AC3E}">
        <p14:creationId xmlns:p14="http://schemas.microsoft.com/office/powerpoint/2010/main" val="4207046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JP"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12</a:t>
            </a:fld>
            <a:endParaRPr lang="en-US"/>
          </a:p>
        </p:txBody>
      </p:sp>
    </p:spTree>
    <p:extLst>
      <p:ext uri="{BB962C8B-B14F-4D97-AF65-F5344CB8AC3E}">
        <p14:creationId xmlns:p14="http://schemas.microsoft.com/office/powerpoint/2010/main" val="100475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13</a:t>
            </a:fld>
            <a:endParaRPr lang="en-US"/>
          </a:p>
        </p:txBody>
      </p:sp>
    </p:spTree>
    <p:extLst>
      <p:ext uri="{BB962C8B-B14F-4D97-AF65-F5344CB8AC3E}">
        <p14:creationId xmlns:p14="http://schemas.microsoft.com/office/powerpoint/2010/main" val="143165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14</a:t>
            </a:fld>
            <a:endParaRPr lang="en-US"/>
          </a:p>
        </p:txBody>
      </p:sp>
    </p:spTree>
    <p:extLst>
      <p:ext uri="{BB962C8B-B14F-4D97-AF65-F5344CB8AC3E}">
        <p14:creationId xmlns:p14="http://schemas.microsoft.com/office/powerpoint/2010/main" val="637678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lang="en-JP"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15</a:t>
            </a:fld>
            <a:endParaRPr lang="en-US"/>
          </a:p>
        </p:txBody>
      </p:sp>
    </p:spTree>
    <p:extLst>
      <p:ext uri="{BB962C8B-B14F-4D97-AF65-F5344CB8AC3E}">
        <p14:creationId xmlns:p14="http://schemas.microsoft.com/office/powerpoint/2010/main" val="4288305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lang="en-JP"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16</a:t>
            </a:fld>
            <a:endParaRPr lang="en-US"/>
          </a:p>
        </p:txBody>
      </p:sp>
    </p:spTree>
    <p:extLst>
      <p:ext uri="{BB962C8B-B14F-4D97-AF65-F5344CB8AC3E}">
        <p14:creationId xmlns:p14="http://schemas.microsoft.com/office/powerpoint/2010/main" val="193175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2</a:t>
            </a:fld>
            <a:endParaRPr lang="en-US"/>
          </a:p>
        </p:txBody>
      </p:sp>
    </p:spTree>
    <p:extLst>
      <p:ext uri="{BB962C8B-B14F-4D97-AF65-F5344CB8AC3E}">
        <p14:creationId xmlns:p14="http://schemas.microsoft.com/office/powerpoint/2010/main" val="145916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JP"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3</a:t>
            </a:fld>
            <a:endParaRPr lang="en-US"/>
          </a:p>
        </p:txBody>
      </p:sp>
    </p:spTree>
    <p:extLst>
      <p:ext uri="{BB962C8B-B14F-4D97-AF65-F5344CB8AC3E}">
        <p14:creationId xmlns:p14="http://schemas.microsoft.com/office/powerpoint/2010/main" val="3577959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JP"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4</a:t>
            </a:fld>
            <a:endParaRPr lang="en-US"/>
          </a:p>
        </p:txBody>
      </p:sp>
    </p:spTree>
    <p:extLst>
      <p:ext uri="{BB962C8B-B14F-4D97-AF65-F5344CB8AC3E}">
        <p14:creationId xmlns:p14="http://schemas.microsoft.com/office/powerpoint/2010/main" val="138477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lang="en-JP"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5</a:t>
            </a:fld>
            <a:endParaRPr lang="en-US"/>
          </a:p>
        </p:txBody>
      </p:sp>
    </p:spTree>
    <p:extLst>
      <p:ext uri="{BB962C8B-B14F-4D97-AF65-F5344CB8AC3E}">
        <p14:creationId xmlns:p14="http://schemas.microsoft.com/office/powerpoint/2010/main" val="3253689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6</a:t>
            </a:fld>
            <a:endParaRPr lang="en-US"/>
          </a:p>
        </p:txBody>
      </p:sp>
    </p:spTree>
    <p:extLst>
      <p:ext uri="{BB962C8B-B14F-4D97-AF65-F5344CB8AC3E}">
        <p14:creationId xmlns:p14="http://schemas.microsoft.com/office/powerpoint/2010/main" val="3607593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7</a:t>
            </a:fld>
            <a:endParaRPr lang="en-US"/>
          </a:p>
        </p:txBody>
      </p:sp>
    </p:spTree>
    <p:extLst>
      <p:ext uri="{BB962C8B-B14F-4D97-AF65-F5344CB8AC3E}">
        <p14:creationId xmlns:p14="http://schemas.microsoft.com/office/powerpoint/2010/main" val="196734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8</a:t>
            </a:fld>
            <a:endParaRPr lang="en-US"/>
          </a:p>
        </p:txBody>
      </p:sp>
    </p:spTree>
    <p:extLst>
      <p:ext uri="{BB962C8B-B14F-4D97-AF65-F5344CB8AC3E}">
        <p14:creationId xmlns:p14="http://schemas.microsoft.com/office/powerpoint/2010/main" val="3468251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228872-EDA1-43FC-93F4-7B86EFF70349}" type="slidenum">
              <a:rPr lang="en-US" smtClean="0"/>
              <a:t>9</a:t>
            </a:fld>
            <a:endParaRPr lang="en-US"/>
          </a:p>
        </p:txBody>
      </p:sp>
    </p:spTree>
    <p:extLst>
      <p:ext uri="{BB962C8B-B14F-4D97-AF65-F5344CB8AC3E}">
        <p14:creationId xmlns:p14="http://schemas.microsoft.com/office/powerpoint/2010/main" val="412424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09F6-3A63-A5E4-49B0-0B28186718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96B18E-318D-0026-416A-487275A3E452}"/>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F0917C-6121-481A-2D71-3F02822B058B}"/>
              </a:ext>
            </a:extLst>
          </p:cNvPr>
          <p:cNvSpPr>
            <a:spLocks noGrp="1"/>
          </p:cNvSpPr>
          <p:nvPr>
            <p:ph type="dt" sz="half" idx="10"/>
          </p:nvPr>
        </p:nvSpPr>
        <p:spPr/>
        <p:txBody>
          <a:bodyPr/>
          <a:lstStyle/>
          <a:p>
            <a:fld id="{ED4ED9FC-D839-4F1D-8AF3-FFB6CFA0BFCD}" type="datetimeFigureOut">
              <a:rPr lang="en-US" smtClean="0"/>
              <a:t>6/11/23</a:t>
            </a:fld>
            <a:endParaRPr lang="en-US"/>
          </a:p>
        </p:txBody>
      </p:sp>
      <p:sp>
        <p:nvSpPr>
          <p:cNvPr id="5" name="Footer Placeholder 4">
            <a:extLst>
              <a:ext uri="{FF2B5EF4-FFF2-40B4-BE49-F238E27FC236}">
                <a16:creationId xmlns:a16="http://schemas.microsoft.com/office/drawing/2014/main" id="{B906C5A5-F19E-3015-0C40-E56AAAF3D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9A68F-FECF-D2F8-4A49-BDD8AF2D59AF}"/>
              </a:ext>
            </a:extLst>
          </p:cNvPr>
          <p:cNvSpPr>
            <a:spLocks noGrp="1"/>
          </p:cNvSpPr>
          <p:nvPr>
            <p:ph type="sldNum" sz="quarter" idx="12"/>
          </p:nvPr>
        </p:nvSpPr>
        <p:spPr/>
        <p:txBody>
          <a:bodyPr/>
          <a:lstStyle/>
          <a:p>
            <a:fld id="{95457219-391A-4282-881D-8D7A7F76C478}" type="slidenum">
              <a:rPr lang="en-US" smtClean="0"/>
              <a:t>‹#›</a:t>
            </a:fld>
            <a:endParaRPr lang="en-US"/>
          </a:p>
        </p:txBody>
      </p:sp>
    </p:spTree>
    <p:extLst>
      <p:ext uri="{BB962C8B-B14F-4D97-AF65-F5344CB8AC3E}">
        <p14:creationId xmlns:p14="http://schemas.microsoft.com/office/powerpoint/2010/main" val="339253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1D6C-DF26-9374-65B8-0238EF8E7E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559B54-F3B0-7D52-1402-8AD41D8CC9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EC2B7-928D-FA61-3765-3F515987E2F4}"/>
              </a:ext>
            </a:extLst>
          </p:cNvPr>
          <p:cNvSpPr>
            <a:spLocks noGrp="1"/>
          </p:cNvSpPr>
          <p:nvPr>
            <p:ph type="dt" sz="half" idx="10"/>
          </p:nvPr>
        </p:nvSpPr>
        <p:spPr/>
        <p:txBody>
          <a:bodyPr/>
          <a:lstStyle/>
          <a:p>
            <a:fld id="{ED4ED9FC-D839-4F1D-8AF3-FFB6CFA0BFCD}" type="datetimeFigureOut">
              <a:rPr lang="en-US" smtClean="0"/>
              <a:t>6/11/23</a:t>
            </a:fld>
            <a:endParaRPr lang="en-US"/>
          </a:p>
        </p:txBody>
      </p:sp>
      <p:sp>
        <p:nvSpPr>
          <p:cNvPr id="5" name="Footer Placeholder 4">
            <a:extLst>
              <a:ext uri="{FF2B5EF4-FFF2-40B4-BE49-F238E27FC236}">
                <a16:creationId xmlns:a16="http://schemas.microsoft.com/office/drawing/2014/main" id="{3BDDB865-1311-79A4-159A-1F39B69D4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632A7-A284-4AC0-C799-5E9D5748F7F9}"/>
              </a:ext>
            </a:extLst>
          </p:cNvPr>
          <p:cNvSpPr>
            <a:spLocks noGrp="1"/>
          </p:cNvSpPr>
          <p:nvPr>
            <p:ph type="sldNum" sz="quarter" idx="12"/>
          </p:nvPr>
        </p:nvSpPr>
        <p:spPr/>
        <p:txBody>
          <a:bodyPr/>
          <a:lstStyle/>
          <a:p>
            <a:fld id="{95457219-391A-4282-881D-8D7A7F76C478}" type="slidenum">
              <a:rPr lang="en-US" smtClean="0"/>
              <a:t>‹#›</a:t>
            </a:fld>
            <a:endParaRPr lang="en-US"/>
          </a:p>
        </p:txBody>
      </p:sp>
    </p:spTree>
    <p:extLst>
      <p:ext uri="{BB962C8B-B14F-4D97-AF65-F5344CB8AC3E}">
        <p14:creationId xmlns:p14="http://schemas.microsoft.com/office/powerpoint/2010/main" val="142238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C66F18-7188-7472-9475-17229F5D12C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4E12B9-07C9-C519-E92D-199CAE0F2705}"/>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4F26-0288-0823-9B2C-706B10B0F61C}"/>
              </a:ext>
            </a:extLst>
          </p:cNvPr>
          <p:cNvSpPr>
            <a:spLocks noGrp="1"/>
          </p:cNvSpPr>
          <p:nvPr>
            <p:ph type="dt" sz="half" idx="10"/>
          </p:nvPr>
        </p:nvSpPr>
        <p:spPr/>
        <p:txBody>
          <a:bodyPr/>
          <a:lstStyle/>
          <a:p>
            <a:fld id="{ED4ED9FC-D839-4F1D-8AF3-FFB6CFA0BFCD}" type="datetimeFigureOut">
              <a:rPr lang="en-US" smtClean="0"/>
              <a:t>6/11/23</a:t>
            </a:fld>
            <a:endParaRPr lang="en-US"/>
          </a:p>
        </p:txBody>
      </p:sp>
      <p:sp>
        <p:nvSpPr>
          <p:cNvPr id="5" name="Footer Placeholder 4">
            <a:extLst>
              <a:ext uri="{FF2B5EF4-FFF2-40B4-BE49-F238E27FC236}">
                <a16:creationId xmlns:a16="http://schemas.microsoft.com/office/drawing/2014/main" id="{24997BA7-A447-5081-1C67-5A73D981A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4B78F6-FB3F-B122-8B5A-50D57D43110C}"/>
              </a:ext>
            </a:extLst>
          </p:cNvPr>
          <p:cNvSpPr>
            <a:spLocks noGrp="1"/>
          </p:cNvSpPr>
          <p:nvPr>
            <p:ph type="sldNum" sz="quarter" idx="12"/>
          </p:nvPr>
        </p:nvSpPr>
        <p:spPr/>
        <p:txBody>
          <a:bodyPr/>
          <a:lstStyle/>
          <a:p>
            <a:fld id="{95457219-391A-4282-881D-8D7A7F76C478}" type="slidenum">
              <a:rPr lang="en-US" smtClean="0"/>
              <a:t>‹#›</a:t>
            </a:fld>
            <a:endParaRPr lang="en-US"/>
          </a:p>
        </p:txBody>
      </p:sp>
    </p:spTree>
    <p:extLst>
      <p:ext uri="{BB962C8B-B14F-4D97-AF65-F5344CB8AC3E}">
        <p14:creationId xmlns:p14="http://schemas.microsoft.com/office/powerpoint/2010/main" val="70855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8A98-A58B-4200-67EF-04D7F6A4C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164AA-91BE-FCB7-37D0-C77B7474E3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752692-EBC0-1C24-A2F0-15E7B4DC2CEE}"/>
              </a:ext>
            </a:extLst>
          </p:cNvPr>
          <p:cNvSpPr>
            <a:spLocks noGrp="1"/>
          </p:cNvSpPr>
          <p:nvPr>
            <p:ph type="dt" sz="half" idx="10"/>
          </p:nvPr>
        </p:nvSpPr>
        <p:spPr/>
        <p:txBody>
          <a:bodyPr/>
          <a:lstStyle/>
          <a:p>
            <a:fld id="{ED4ED9FC-D839-4F1D-8AF3-FFB6CFA0BFCD}" type="datetimeFigureOut">
              <a:rPr lang="en-US" smtClean="0"/>
              <a:t>6/11/23</a:t>
            </a:fld>
            <a:endParaRPr lang="en-US"/>
          </a:p>
        </p:txBody>
      </p:sp>
      <p:sp>
        <p:nvSpPr>
          <p:cNvPr id="5" name="Footer Placeholder 4">
            <a:extLst>
              <a:ext uri="{FF2B5EF4-FFF2-40B4-BE49-F238E27FC236}">
                <a16:creationId xmlns:a16="http://schemas.microsoft.com/office/drawing/2014/main" id="{DA76EA30-907F-3E5C-5F29-6A59C26E0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42D52-2841-411E-2982-A38E4DEE10C1}"/>
              </a:ext>
            </a:extLst>
          </p:cNvPr>
          <p:cNvSpPr>
            <a:spLocks noGrp="1"/>
          </p:cNvSpPr>
          <p:nvPr>
            <p:ph type="sldNum" sz="quarter" idx="12"/>
          </p:nvPr>
        </p:nvSpPr>
        <p:spPr/>
        <p:txBody>
          <a:bodyPr/>
          <a:lstStyle/>
          <a:p>
            <a:fld id="{95457219-391A-4282-881D-8D7A7F76C478}" type="slidenum">
              <a:rPr lang="en-US" smtClean="0"/>
              <a:t>‹#›</a:t>
            </a:fld>
            <a:endParaRPr lang="en-US"/>
          </a:p>
        </p:txBody>
      </p:sp>
    </p:spTree>
    <p:extLst>
      <p:ext uri="{BB962C8B-B14F-4D97-AF65-F5344CB8AC3E}">
        <p14:creationId xmlns:p14="http://schemas.microsoft.com/office/powerpoint/2010/main" val="1084812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802A-2DA8-A7D4-DC38-373E1A794719}"/>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95000-6E69-ECA4-E67A-666F40464B97}"/>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8812AA-7082-5628-1BD6-C8202BA39F05}"/>
              </a:ext>
            </a:extLst>
          </p:cNvPr>
          <p:cNvSpPr>
            <a:spLocks noGrp="1"/>
          </p:cNvSpPr>
          <p:nvPr>
            <p:ph type="dt" sz="half" idx="10"/>
          </p:nvPr>
        </p:nvSpPr>
        <p:spPr/>
        <p:txBody>
          <a:bodyPr/>
          <a:lstStyle/>
          <a:p>
            <a:fld id="{ED4ED9FC-D839-4F1D-8AF3-FFB6CFA0BFCD}" type="datetimeFigureOut">
              <a:rPr lang="en-US" smtClean="0"/>
              <a:t>6/11/23</a:t>
            </a:fld>
            <a:endParaRPr lang="en-US"/>
          </a:p>
        </p:txBody>
      </p:sp>
      <p:sp>
        <p:nvSpPr>
          <p:cNvPr id="5" name="Footer Placeholder 4">
            <a:extLst>
              <a:ext uri="{FF2B5EF4-FFF2-40B4-BE49-F238E27FC236}">
                <a16:creationId xmlns:a16="http://schemas.microsoft.com/office/drawing/2014/main" id="{EFAB0AD0-34FD-B928-ED11-FCF94C388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B6843-C73F-C93E-EA7A-064682CD4DB1}"/>
              </a:ext>
            </a:extLst>
          </p:cNvPr>
          <p:cNvSpPr>
            <a:spLocks noGrp="1"/>
          </p:cNvSpPr>
          <p:nvPr>
            <p:ph type="sldNum" sz="quarter" idx="12"/>
          </p:nvPr>
        </p:nvSpPr>
        <p:spPr/>
        <p:txBody>
          <a:bodyPr/>
          <a:lstStyle/>
          <a:p>
            <a:fld id="{95457219-391A-4282-881D-8D7A7F76C478}" type="slidenum">
              <a:rPr lang="en-US" smtClean="0"/>
              <a:t>‹#›</a:t>
            </a:fld>
            <a:endParaRPr lang="en-US"/>
          </a:p>
        </p:txBody>
      </p:sp>
    </p:spTree>
    <p:extLst>
      <p:ext uri="{BB962C8B-B14F-4D97-AF65-F5344CB8AC3E}">
        <p14:creationId xmlns:p14="http://schemas.microsoft.com/office/powerpoint/2010/main" val="12526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C3629-2F68-E820-8DCC-12C2FB61CF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3F9094-8FA5-E348-2CAF-183644B47E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91C0ED-3099-C9FC-91D7-FD7BDB9F8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B53EFD-4146-07D4-FCE9-7FD890F68930}"/>
              </a:ext>
            </a:extLst>
          </p:cNvPr>
          <p:cNvSpPr>
            <a:spLocks noGrp="1"/>
          </p:cNvSpPr>
          <p:nvPr>
            <p:ph type="dt" sz="half" idx="10"/>
          </p:nvPr>
        </p:nvSpPr>
        <p:spPr/>
        <p:txBody>
          <a:bodyPr/>
          <a:lstStyle/>
          <a:p>
            <a:fld id="{ED4ED9FC-D839-4F1D-8AF3-FFB6CFA0BFCD}" type="datetimeFigureOut">
              <a:rPr lang="en-US" smtClean="0"/>
              <a:t>6/11/23</a:t>
            </a:fld>
            <a:endParaRPr lang="en-US"/>
          </a:p>
        </p:txBody>
      </p:sp>
      <p:sp>
        <p:nvSpPr>
          <p:cNvPr id="6" name="Footer Placeholder 5">
            <a:extLst>
              <a:ext uri="{FF2B5EF4-FFF2-40B4-BE49-F238E27FC236}">
                <a16:creationId xmlns:a16="http://schemas.microsoft.com/office/drawing/2014/main" id="{DBA7AFEF-FE40-D96B-7072-A042B34F16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7F8DD-6306-1324-8EAA-0C76401410BB}"/>
              </a:ext>
            </a:extLst>
          </p:cNvPr>
          <p:cNvSpPr>
            <a:spLocks noGrp="1"/>
          </p:cNvSpPr>
          <p:nvPr>
            <p:ph type="sldNum" sz="quarter" idx="12"/>
          </p:nvPr>
        </p:nvSpPr>
        <p:spPr/>
        <p:txBody>
          <a:bodyPr/>
          <a:lstStyle/>
          <a:p>
            <a:fld id="{95457219-391A-4282-881D-8D7A7F76C478}" type="slidenum">
              <a:rPr lang="en-US" smtClean="0"/>
              <a:t>‹#›</a:t>
            </a:fld>
            <a:endParaRPr lang="en-US"/>
          </a:p>
        </p:txBody>
      </p:sp>
    </p:spTree>
    <p:extLst>
      <p:ext uri="{BB962C8B-B14F-4D97-AF65-F5344CB8AC3E}">
        <p14:creationId xmlns:p14="http://schemas.microsoft.com/office/powerpoint/2010/main" val="13996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60F1-6501-A633-B3E4-2738B2BED899}"/>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A11E9E-B2EE-7FF3-B7F7-259B55C7A40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4B55E1-0109-EF4E-9DBB-CA80481A58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FCEB42-6069-1D0B-A196-280D0C3A3D5A}"/>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DF5A4E-785E-D0F9-DC54-B825CDE9E07D}"/>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DDDDB3-09C2-1991-3F63-85172795311F}"/>
              </a:ext>
            </a:extLst>
          </p:cNvPr>
          <p:cNvSpPr>
            <a:spLocks noGrp="1"/>
          </p:cNvSpPr>
          <p:nvPr>
            <p:ph type="dt" sz="half" idx="10"/>
          </p:nvPr>
        </p:nvSpPr>
        <p:spPr/>
        <p:txBody>
          <a:bodyPr/>
          <a:lstStyle/>
          <a:p>
            <a:fld id="{ED4ED9FC-D839-4F1D-8AF3-FFB6CFA0BFCD}" type="datetimeFigureOut">
              <a:rPr lang="en-US" smtClean="0"/>
              <a:t>6/11/23</a:t>
            </a:fld>
            <a:endParaRPr lang="en-US"/>
          </a:p>
        </p:txBody>
      </p:sp>
      <p:sp>
        <p:nvSpPr>
          <p:cNvPr id="8" name="Footer Placeholder 7">
            <a:extLst>
              <a:ext uri="{FF2B5EF4-FFF2-40B4-BE49-F238E27FC236}">
                <a16:creationId xmlns:a16="http://schemas.microsoft.com/office/drawing/2014/main" id="{A01EDB72-383E-B14D-D489-0FC6C1E188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8D98AB-1E44-5B00-9B8B-7058093C1F77}"/>
              </a:ext>
            </a:extLst>
          </p:cNvPr>
          <p:cNvSpPr>
            <a:spLocks noGrp="1"/>
          </p:cNvSpPr>
          <p:nvPr>
            <p:ph type="sldNum" sz="quarter" idx="12"/>
          </p:nvPr>
        </p:nvSpPr>
        <p:spPr/>
        <p:txBody>
          <a:bodyPr/>
          <a:lstStyle/>
          <a:p>
            <a:fld id="{95457219-391A-4282-881D-8D7A7F76C478}" type="slidenum">
              <a:rPr lang="en-US" smtClean="0"/>
              <a:t>‹#›</a:t>
            </a:fld>
            <a:endParaRPr lang="en-US"/>
          </a:p>
        </p:txBody>
      </p:sp>
    </p:spTree>
    <p:extLst>
      <p:ext uri="{BB962C8B-B14F-4D97-AF65-F5344CB8AC3E}">
        <p14:creationId xmlns:p14="http://schemas.microsoft.com/office/powerpoint/2010/main" val="341514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A0AD-291A-2A6B-5394-E8F14C2BFA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3EF122-869D-8B00-80AB-B17CE7C1E6D3}"/>
              </a:ext>
            </a:extLst>
          </p:cNvPr>
          <p:cNvSpPr>
            <a:spLocks noGrp="1"/>
          </p:cNvSpPr>
          <p:nvPr>
            <p:ph type="dt" sz="half" idx="10"/>
          </p:nvPr>
        </p:nvSpPr>
        <p:spPr/>
        <p:txBody>
          <a:bodyPr/>
          <a:lstStyle/>
          <a:p>
            <a:fld id="{ED4ED9FC-D839-4F1D-8AF3-FFB6CFA0BFCD}" type="datetimeFigureOut">
              <a:rPr lang="en-US" smtClean="0"/>
              <a:t>6/11/23</a:t>
            </a:fld>
            <a:endParaRPr lang="en-US"/>
          </a:p>
        </p:txBody>
      </p:sp>
      <p:sp>
        <p:nvSpPr>
          <p:cNvPr id="4" name="Footer Placeholder 3">
            <a:extLst>
              <a:ext uri="{FF2B5EF4-FFF2-40B4-BE49-F238E27FC236}">
                <a16:creationId xmlns:a16="http://schemas.microsoft.com/office/drawing/2014/main" id="{F5DEE23F-6081-C045-5080-21757041E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5C9670-693A-F838-20F7-DFF1D7756CC5}"/>
              </a:ext>
            </a:extLst>
          </p:cNvPr>
          <p:cNvSpPr>
            <a:spLocks noGrp="1"/>
          </p:cNvSpPr>
          <p:nvPr>
            <p:ph type="sldNum" sz="quarter" idx="12"/>
          </p:nvPr>
        </p:nvSpPr>
        <p:spPr/>
        <p:txBody>
          <a:bodyPr/>
          <a:lstStyle/>
          <a:p>
            <a:fld id="{95457219-391A-4282-881D-8D7A7F76C478}" type="slidenum">
              <a:rPr lang="en-US" smtClean="0"/>
              <a:t>‹#›</a:t>
            </a:fld>
            <a:endParaRPr lang="en-US"/>
          </a:p>
        </p:txBody>
      </p:sp>
    </p:spTree>
    <p:extLst>
      <p:ext uri="{BB962C8B-B14F-4D97-AF65-F5344CB8AC3E}">
        <p14:creationId xmlns:p14="http://schemas.microsoft.com/office/powerpoint/2010/main" val="12728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B05349-7C58-48CF-B5B7-D71B0531217E}"/>
              </a:ext>
            </a:extLst>
          </p:cNvPr>
          <p:cNvSpPr>
            <a:spLocks noGrp="1"/>
          </p:cNvSpPr>
          <p:nvPr>
            <p:ph type="dt" sz="half" idx="10"/>
          </p:nvPr>
        </p:nvSpPr>
        <p:spPr/>
        <p:txBody>
          <a:bodyPr/>
          <a:lstStyle/>
          <a:p>
            <a:fld id="{ED4ED9FC-D839-4F1D-8AF3-FFB6CFA0BFCD}" type="datetimeFigureOut">
              <a:rPr lang="en-US" smtClean="0"/>
              <a:t>6/11/23</a:t>
            </a:fld>
            <a:endParaRPr lang="en-US"/>
          </a:p>
        </p:txBody>
      </p:sp>
      <p:sp>
        <p:nvSpPr>
          <p:cNvPr id="3" name="Footer Placeholder 2">
            <a:extLst>
              <a:ext uri="{FF2B5EF4-FFF2-40B4-BE49-F238E27FC236}">
                <a16:creationId xmlns:a16="http://schemas.microsoft.com/office/drawing/2014/main" id="{7EB565D1-2120-355F-9D67-F3CB6D9286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E8BC2B-917F-F19D-8503-410DE3C119A6}"/>
              </a:ext>
            </a:extLst>
          </p:cNvPr>
          <p:cNvSpPr>
            <a:spLocks noGrp="1"/>
          </p:cNvSpPr>
          <p:nvPr>
            <p:ph type="sldNum" sz="quarter" idx="12"/>
          </p:nvPr>
        </p:nvSpPr>
        <p:spPr/>
        <p:txBody>
          <a:bodyPr/>
          <a:lstStyle/>
          <a:p>
            <a:fld id="{95457219-391A-4282-881D-8D7A7F76C478}" type="slidenum">
              <a:rPr lang="en-US" smtClean="0"/>
              <a:t>‹#›</a:t>
            </a:fld>
            <a:endParaRPr lang="en-US"/>
          </a:p>
        </p:txBody>
      </p:sp>
    </p:spTree>
    <p:extLst>
      <p:ext uri="{BB962C8B-B14F-4D97-AF65-F5344CB8AC3E}">
        <p14:creationId xmlns:p14="http://schemas.microsoft.com/office/powerpoint/2010/main" val="3332215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B92B-E9D9-A960-0A76-998E0C8956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7CD6AB-6B92-932C-287A-2DA2F00D64C4}"/>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73F989-5C1E-B0C3-E43F-0CA1C0E939F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BCF91D-FBBC-A626-0744-BDA2673C78BE}"/>
              </a:ext>
            </a:extLst>
          </p:cNvPr>
          <p:cNvSpPr>
            <a:spLocks noGrp="1"/>
          </p:cNvSpPr>
          <p:nvPr>
            <p:ph type="dt" sz="half" idx="10"/>
          </p:nvPr>
        </p:nvSpPr>
        <p:spPr/>
        <p:txBody>
          <a:bodyPr/>
          <a:lstStyle/>
          <a:p>
            <a:fld id="{ED4ED9FC-D839-4F1D-8AF3-FFB6CFA0BFCD}" type="datetimeFigureOut">
              <a:rPr lang="en-US" smtClean="0"/>
              <a:t>6/11/23</a:t>
            </a:fld>
            <a:endParaRPr lang="en-US"/>
          </a:p>
        </p:txBody>
      </p:sp>
      <p:sp>
        <p:nvSpPr>
          <p:cNvPr id="6" name="Footer Placeholder 5">
            <a:extLst>
              <a:ext uri="{FF2B5EF4-FFF2-40B4-BE49-F238E27FC236}">
                <a16:creationId xmlns:a16="http://schemas.microsoft.com/office/drawing/2014/main" id="{97D28FBA-5297-FBE6-DEAE-F9272AB8CD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F2F48-A37C-35EB-A2F9-F7168A46F30A}"/>
              </a:ext>
            </a:extLst>
          </p:cNvPr>
          <p:cNvSpPr>
            <a:spLocks noGrp="1"/>
          </p:cNvSpPr>
          <p:nvPr>
            <p:ph type="sldNum" sz="quarter" idx="12"/>
          </p:nvPr>
        </p:nvSpPr>
        <p:spPr/>
        <p:txBody>
          <a:bodyPr/>
          <a:lstStyle/>
          <a:p>
            <a:fld id="{95457219-391A-4282-881D-8D7A7F76C478}" type="slidenum">
              <a:rPr lang="en-US" smtClean="0"/>
              <a:t>‹#›</a:t>
            </a:fld>
            <a:endParaRPr lang="en-US"/>
          </a:p>
        </p:txBody>
      </p:sp>
    </p:spTree>
    <p:extLst>
      <p:ext uri="{BB962C8B-B14F-4D97-AF65-F5344CB8AC3E}">
        <p14:creationId xmlns:p14="http://schemas.microsoft.com/office/powerpoint/2010/main" val="4283640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0AB5-9EEC-9ED6-8200-7489C718C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2D7D21-E6DF-9600-32C3-91EC3F68F8B4}"/>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3B27039-578B-D22D-398A-AB9F2F4B18E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4FA6E-D040-474B-A124-A5A975363196}"/>
              </a:ext>
            </a:extLst>
          </p:cNvPr>
          <p:cNvSpPr>
            <a:spLocks noGrp="1"/>
          </p:cNvSpPr>
          <p:nvPr>
            <p:ph type="dt" sz="half" idx="10"/>
          </p:nvPr>
        </p:nvSpPr>
        <p:spPr/>
        <p:txBody>
          <a:bodyPr/>
          <a:lstStyle/>
          <a:p>
            <a:fld id="{ED4ED9FC-D839-4F1D-8AF3-FFB6CFA0BFCD}" type="datetimeFigureOut">
              <a:rPr lang="en-US" smtClean="0"/>
              <a:t>6/11/23</a:t>
            </a:fld>
            <a:endParaRPr lang="en-US"/>
          </a:p>
        </p:txBody>
      </p:sp>
      <p:sp>
        <p:nvSpPr>
          <p:cNvPr id="6" name="Footer Placeholder 5">
            <a:extLst>
              <a:ext uri="{FF2B5EF4-FFF2-40B4-BE49-F238E27FC236}">
                <a16:creationId xmlns:a16="http://schemas.microsoft.com/office/drawing/2014/main" id="{01B7CEAE-8462-DE2E-5D76-0ECF5A58D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35C6A-58E9-D9D3-EADC-8EA24E8388ED}"/>
              </a:ext>
            </a:extLst>
          </p:cNvPr>
          <p:cNvSpPr>
            <a:spLocks noGrp="1"/>
          </p:cNvSpPr>
          <p:nvPr>
            <p:ph type="sldNum" sz="quarter" idx="12"/>
          </p:nvPr>
        </p:nvSpPr>
        <p:spPr/>
        <p:txBody>
          <a:bodyPr/>
          <a:lstStyle/>
          <a:p>
            <a:fld id="{95457219-391A-4282-881D-8D7A7F76C478}" type="slidenum">
              <a:rPr lang="en-US" smtClean="0"/>
              <a:t>‹#›</a:t>
            </a:fld>
            <a:endParaRPr lang="en-US"/>
          </a:p>
        </p:txBody>
      </p:sp>
    </p:spTree>
    <p:extLst>
      <p:ext uri="{BB962C8B-B14F-4D97-AF65-F5344CB8AC3E}">
        <p14:creationId xmlns:p14="http://schemas.microsoft.com/office/powerpoint/2010/main" val="280985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1EE8CB-B6A7-70D2-149A-E0BE8C4E861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E61C2E-2472-3E8C-69B4-51616E4BBC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AD82E-8A9F-5EAE-1D66-161864BA9193}"/>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ED9FC-D839-4F1D-8AF3-FFB6CFA0BFCD}" type="datetimeFigureOut">
              <a:rPr lang="en-US" smtClean="0"/>
              <a:t>6/11/23</a:t>
            </a:fld>
            <a:endParaRPr lang="en-US"/>
          </a:p>
        </p:txBody>
      </p:sp>
      <p:sp>
        <p:nvSpPr>
          <p:cNvPr id="5" name="Footer Placeholder 4">
            <a:extLst>
              <a:ext uri="{FF2B5EF4-FFF2-40B4-BE49-F238E27FC236}">
                <a16:creationId xmlns:a16="http://schemas.microsoft.com/office/drawing/2014/main" id="{07487E19-89C2-C345-39E9-FA744904C282}"/>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1717B9-C93E-074F-A018-7F52DF3A7C5C}"/>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57219-391A-4282-881D-8D7A7F76C478}" type="slidenum">
              <a:rPr lang="en-US" smtClean="0"/>
              <a:t>‹#›</a:t>
            </a:fld>
            <a:endParaRPr lang="en-US"/>
          </a:p>
        </p:txBody>
      </p:sp>
    </p:spTree>
    <p:extLst>
      <p:ext uri="{BB962C8B-B14F-4D97-AF65-F5344CB8AC3E}">
        <p14:creationId xmlns:p14="http://schemas.microsoft.com/office/powerpoint/2010/main" val="3101261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rekici@alumni.bilkent.edu.tr"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wav"/><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audio" Target="../media/media3.wav"/></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emreekici.com/blo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mailto:mrekici@alumni.bilkent.edu.tr" TargetMode="External"/><Relationship Id="rId5" Type="http://schemas.openxmlformats.org/officeDocument/2006/relationships/image" Target="../media/image1.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360E922-2AC9-8B4B-1A53-67DC19EDBD56}"/>
              </a:ext>
            </a:extLst>
          </p:cNvPr>
          <p:cNvSpPr txBox="1"/>
          <p:nvPr/>
        </p:nvSpPr>
        <p:spPr>
          <a:xfrm>
            <a:off x="632175" y="1160294"/>
            <a:ext cx="10927644" cy="1200329"/>
          </a:xfrm>
          <a:prstGeom prst="rect">
            <a:avLst/>
          </a:prstGeom>
          <a:noFill/>
        </p:spPr>
        <p:txBody>
          <a:bodyPr wrap="square" rtlCol="0">
            <a:spAutoFit/>
          </a:bodyPr>
          <a:lstStyle/>
          <a:p>
            <a:pPr algn="ctr"/>
            <a:r>
              <a:rPr lang="en-US" sz="3600" b="1"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Field Report on 3D Audio Capture of Solo Piano for Classical Music Productions</a:t>
            </a:r>
          </a:p>
        </p:txBody>
      </p:sp>
      <p:sp>
        <p:nvSpPr>
          <p:cNvPr id="2" name="TextBox 1">
            <a:extLst>
              <a:ext uri="{FF2B5EF4-FFF2-40B4-BE49-F238E27FC236}">
                <a16:creationId xmlns:a16="http://schemas.microsoft.com/office/drawing/2014/main" id="{98D211A1-0E41-368F-ED3A-D668376F82FD}"/>
              </a:ext>
            </a:extLst>
          </p:cNvPr>
          <p:cNvSpPr txBox="1"/>
          <p:nvPr/>
        </p:nvSpPr>
        <p:spPr>
          <a:xfrm>
            <a:off x="2567277" y="4066054"/>
            <a:ext cx="6494069" cy="1908215"/>
          </a:xfrm>
          <a:prstGeom prst="rect">
            <a:avLst/>
          </a:prstGeom>
          <a:noFill/>
        </p:spPr>
        <p:txBody>
          <a:bodyPr wrap="square" rtlCol="0">
            <a:spAutoFit/>
          </a:bodyPr>
          <a:lstStyle/>
          <a:p>
            <a:pPr algn="ctr"/>
            <a:r>
              <a:rPr lang="en-US" sz="2400"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rPr>
              <a:t>Emre Ekici</a:t>
            </a:r>
            <a:r>
              <a:rPr lang="en-US" sz="2400" baseline="30000"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rPr>
              <a:t>1</a:t>
            </a:r>
            <a:r>
              <a:rPr lang="en-US" sz="2400"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rPr>
              <a:t>, Will Howie</a:t>
            </a:r>
            <a:r>
              <a:rPr lang="en-US" sz="2400" baseline="30000"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rPr>
              <a:t>2</a:t>
            </a:r>
            <a:r>
              <a:rPr lang="en-US" sz="2400"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rPr>
              <a:t>, Toru Kamekawa</a:t>
            </a:r>
            <a:r>
              <a:rPr lang="en-US" sz="2400" baseline="30000"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rPr>
              <a:t>3</a:t>
            </a:r>
          </a:p>
          <a:p>
            <a:pPr algn="ctr"/>
            <a:endParaRPr lang="en-US" sz="2400" baseline="30000"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a:p>
            <a:pPr algn="ctr"/>
            <a:r>
              <a:rPr lang="en-US" sz="1200" baseline="3000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1</a:t>
            </a:r>
            <a:r>
              <a:rPr lang="en-US" sz="120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School of Performing Arts, University of Otago, Dunedin, New Zealand</a:t>
            </a:r>
            <a:endParaRPr lang="en-JP" sz="120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endParaRPr>
          </a:p>
          <a:p>
            <a:pPr algn="ctr"/>
            <a:r>
              <a:rPr lang="en-US" sz="1200" baseline="3000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2</a:t>
            </a:r>
            <a:r>
              <a:rPr lang="en-US" sz="120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JSPS International Research Fellow, Tokyo University of Arts, Tokyo, Japan</a:t>
            </a:r>
            <a:endParaRPr lang="en-JP" sz="120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endParaRPr>
          </a:p>
          <a:p>
            <a:pPr algn="ctr"/>
            <a:r>
              <a:rPr lang="en-US" sz="1200" baseline="3000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3</a:t>
            </a:r>
            <a:r>
              <a:rPr lang="en-US" sz="120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Department of Musical Creativity and the Environment, Tokyo University of Arts, Tokyo, Japan</a:t>
            </a:r>
            <a:endParaRPr lang="en-JP" sz="1200" dirty="0">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a:p>
            <a:pPr algn="ctr"/>
            <a:endParaRPr lang="en-US" sz="2400"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a:p>
            <a:pPr algn="ctr"/>
            <a:r>
              <a:rPr lang="en-US"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rPr>
              <a:t>Correspondence: Emre Ekici (</a:t>
            </a:r>
            <a:r>
              <a:rPr lang="en-US"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hlinkClick r:id="rId3"/>
              </a:rPr>
              <a:t>mrekici@alumni.bilkent.edu.tr</a:t>
            </a:r>
            <a:r>
              <a:rPr lang="en-US"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rPr>
              <a:t>)</a:t>
            </a:r>
          </a:p>
        </p:txBody>
      </p:sp>
      <p:sp>
        <p:nvSpPr>
          <p:cNvPr id="4" name="TextBox 3">
            <a:extLst>
              <a:ext uri="{FF2B5EF4-FFF2-40B4-BE49-F238E27FC236}">
                <a16:creationId xmlns:a16="http://schemas.microsoft.com/office/drawing/2014/main" id="{D55A08B6-51B5-F82A-1A1C-54FFA4E72FF1}"/>
              </a:ext>
            </a:extLst>
          </p:cNvPr>
          <p:cNvSpPr txBox="1"/>
          <p:nvPr/>
        </p:nvSpPr>
        <p:spPr>
          <a:xfrm>
            <a:off x="3014370" y="3018990"/>
            <a:ext cx="6163254" cy="388696"/>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noProof="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13</a:t>
            </a:r>
            <a:r>
              <a:rPr lang="en-US" baseline="30000" noProof="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th</a:t>
            </a:r>
            <a:r>
              <a:rPr lang="en-US" baseline="30000" noProof="1">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rPr>
              <a:t> </a:t>
            </a:r>
            <a:r>
              <a:rPr lang="en-US" noProof="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International Hisarlı Ahmet Symposium (2023, June 8-11)</a:t>
            </a:r>
          </a:p>
        </p:txBody>
      </p:sp>
      <p:pic>
        <p:nvPicPr>
          <p:cNvPr id="6" name="Picture 1" descr="page2image3647321152">
            <a:extLst>
              <a:ext uri="{FF2B5EF4-FFF2-40B4-BE49-F238E27FC236}">
                <a16:creationId xmlns:a16="http://schemas.microsoft.com/office/drawing/2014/main" id="{BEB01489-857E-6DCC-1CF4-C096DB924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9850" y="2535666"/>
            <a:ext cx="12319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612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Production, </a:t>
            </a:r>
            <a:r>
              <a:rPr lang="en-US" sz="360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House Right</a:t>
            </a:r>
            <a:endPar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733171D8-8026-D806-A567-33E0C89E3104}"/>
              </a:ext>
            </a:extLst>
          </p:cNvPr>
          <p:cNvSpPr txBox="1"/>
          <p:nvPr/>
        </p:nvSpPr>
        <p:spPr>
          <a:xfrm>
            <a:off x="7805567" y="6437803"/>
            <a:ext cx="175888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1" y="6437803"/>
            <a:ext cx="186479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2" name="TextBox 1">
            <a:extLst>
              <a:ext uri="{FF2B5EF4-FFF2-40B4-BE49-F238E27FC236}">
                <a16:creationId xmlns:a16="http://schemas.microsoft.com/office/drawing/2014/main" id="{D29A4819-0981-865F-D456-E04DC76306E5}"/>
              </a:ext>
            </a:extLst>
          </p:cNvPr>
          <p:cNvSpPr txBox="1"/>
          <p:nvPr/>
        </p:nvSpPr>
        <p:spPr>
          <a:xfrm>
            <a:off x="5470861" y="6437803"/>
            <a:ext cx="1454595"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Production</a:t>
            </a:r>
          </a:p>
        </p:txBody>
      </p:sp>
      <p:sp>
        <p:nvSpPr>
          <p:cNvPr id="5" name="TextBox 4">
            <a:extLst>
              <a:ext uri="{FF2B5EF4-FFF2-40B4-BE49-F238E27FC236}">
                <a16:creationId xmlns:a16="http://schemas.microsoft.com/office/drawing/2014/main" id="{2E54399F-888A-747B-9D1B-35E935D96A4F}"/>
              </a:ext>
            </a:extLst>
          </p:cNvPr>
          <p:cNvSpPr txBox="1"/>
          <p:nvPr/>
        </p:nvSpPr>
        <p:spPr>
          <a:xfrm>
            <a:off x="2756606" y="6437803"/>
            <a:ext cx="1629825"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pic>
        <p:nvPicPr>
          <p:cNvPr id="7" name="image1.jpg">
            <a:extLst>
              <a:ext uri="{FF2B5EF4-FFF2-40B4-BE49-F238E27FC236}">
                <a16:creationId xmlns:a16="http://schemas.microsoft.com/office/drawing/2014/main" id="{444318F7-BCD1-304E-15E8-208D877B4D96}"/>
              </a:ext>
            </a:extLst>
          </p:cNvPr>
          <p:cNvPicPr/>
          <p:nvPr/>
        </p:nvPicPr>
        <p:blipFill>
          <a:blip r:embed="rId3"/>
          <a:srcRect/>
          <a:stretch>
            <a:fillRect/>
          </a:stretch>
        </p:blipFill>
        <p:spPr>
          <a:xfrm>
            <a:off x="5109564" y="1307340"/>
            <a:ext cx="6500910" cy="4875682"/>
          </a:xfrm>
          <a:prstGeom prst="rect">
            <a:avLst/>
          </a:prstGeom>
          <a:ln/>
        </p:spPr>
      </p:pic>
      <p:pic>
        <p:nvPicPr>
          <p:cNvPr id="8" name="Picture 7">
            <a:extLst>
              <a:ext uri="{FF2B5EF4-FFF2-40B4-BE49-F238E27FC236}">
                <a16:creationId xmlns:a16="http://schemas.microsoft.com/office/drawing/2014/main" id="{522223A0-B566-F0AA-B7AC-7A143F1872EA}"/>
              </a:ext>
            </a:extLst>
          </p:cNvPr>
          <p:cNvPicPr>
            <a:picLocks noChangeAspect="1"/>
          </p:cNvPicPr>
          <p:nvPr/>
        </p:nvPicPr>
        <p:blipFill>
          <a:blip r:embed="rId4">
            <a:lum bright="70000" contrast="-70000"/>
          </a:blip>
          <a:stretch>
            <a:fillRect/>
          </a:stretch>
        </p:blipFill>
        <p:spPr>
          <a:xfrm>
            <a:off x="-284776" y="1902377"/>
            <a:ext cx="5352076" cy="3636667"/>
          </a:xfrm>
          <a:prstGeom prst="rect">
            <a:avLst/>
          </a:prstGeom>
        </p:spPr>
      </p:pic>
    </p:spTree>
    <p:extLst>
      <p:ext uri="{BB962C8B-B14F-4D97-AF65-F5344CB8AC3E}">
        <p14:creationId xmlns:p14="http://schemas.microsoft.com/office/powerpoint/2010/main" val="302913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Post-Production, </a:t>
            </a:r>
            <a:r>
              <a:rPr lang="en-US" sz="3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Listening Test</a:t>
            </a:r>
            <a:endPar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733171D8-8026-D806-A567-33E0C89E3104}"/>
              </a:ext>
            </a:extLst>
          </p:cNvPr>
          <p:cNvSpPr txBox="1"/>
          <p:nvPr/>
        </p:nvSpPr>
        <p:spPr>
          <a:xfrm>
            <a:off x="7762674" y="6437803"/>
            <a:ext cx="1951348"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1" y="6437803"/>
            <a:ext cx="186479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2" name="TextBox 1">
            <a:extLst>
              <a:ext uri="{FF2B5EF4-FFF2-40B4-BE49-F238E27FC236}">
                <a16:creationId xmlns:a16="http://schemas.microsoft.com/office/drawing/2014/main" id="{4CBCFB2D-AD9F-7CD7-5085-2668609C2DA2}"/>
              </a:ext>
            </a:extLst>
          </p:cNvPr>
          <p:cNvSpPr txBox="1"/>
          <p:nvPr/>
        </p:nvSpPr>
        <p:spPr>
          <a:xfrm>
            <a:off x="2756606" y="6437803"/>
            <a:ext cx="1629825"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sp>
        <p:nvSpPr>
          <p:cNvPr id="6" name="TextBox 5">
            <a:extLst>
              <a:ext uri="{FF2B5EF4-FFF2-40B4-BE49-F238E27FC236}">
                <a16:creationId xmlns:a16="http://schemas.microsoft.com/office/drawing/2014/main" id="{BF9E5686-A8DB-14CD-60EC-4334A747B1ED}"/>
              </a:ext>
            </a:extLst>
          </p:cNvPr>
          <p:cNvSpPr txBox="1"/>
          <p:nvPr/>
        </p:nvSpPr>
        <p:spPr>
          <a:xfrm>
            <a:off x="5493588" y="6437803"/>
            <a:ext cx="1346756" cy="369332"/>
          </a:xfrm>
          <a:prstGeom prst="rect">
            <a:avLst/>
          </a:prstGeom>
          <a:noFill/>
        </p:spPr>
        <p:txBody>
          <a:bodyPr wrap="square" rtlCol="0">
            <a:spAutoFit/>
          </a:bodyPr>
          <a:lstStyle/>
          <a:p>
            <a:r>
              <a:rPr lang="it-IT" sz="180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Production</a:t>
            </a:r>
            <a:endPar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endParaRPr>
          </a:p>
        </p:txBody>
      </p:sp>
      <p:pic>
        <p:nvPicPr>
          <p:cNvPr id="7" name="image2.png" descr="Diagram&#10;&#10;Description automatically generated">
            <a:extLst>
              <a:ext uri="{FF2B5EF4-FFF2-40B4-BE49-F238E27FC236}">
                <a16:creationId xmlns:a16="http://schemas.microsoft.com/office/drawing/2014/main" id="{FC9F011F-78AC-7FA5-500D-85A732B9B1DC}"/>
              </a:ext>
            </a:extLst>
          </p:cNvPr>
          <p:cNvPicPr/>
          <p:nvPr/>
        </p:nvPicPr>
        <p:blipFill>
          <a:blip r:embed="rId7"/>
          <a:srcRect/>
          <a:stretch>
            <a:fillRect/>
          </a:stretch>
        </p:blipFill>
        <p:spPr>
          <a:xfrm>
            <a:off x="8323655" y="239546"/>
            <a:ext cx="3698197" cy="5920542"/>
          </a:xfrm>
          <a:prstGeom prst="rect">
            <a:avLst/>
          </a:prstGeom>
          <a:ln/>
        </p:spPr>
      </p:pic>
      <p:graphicFrame>
        <p:nvGraphicFramePr>
          <p:cNvPr id="9" name="Table 10">
            <a:extLst>
              <a:ext uri="{FF2B5EF4-FFF2-40B4-BE49-F238E27FC236}">
                <a16:creationId xmlns:a16="http://schemas.microsoft.com/office/drawing/2014/main" id="{D42B4133-FF09-5B31-E01E-86E726BCE484}"/>
              </a:ext>
            </a:extLst>
          </p:cNvPr>
          <p:cNvGraphicFramePr>
            <a:graphicFrameLocks noGrp="1"/>
          </p:cNvGraphicFramePr>
          <p:nvPr>
            <p:extLst>
              <p:ext uri="{D42A27DB-BD31-4B8C-83A1-F6EECF244321}">
                <p14:modId xmlns:p14="http://schemas.microsoft.com/office/powerpoint/2010/main" val="514153800"/>
              </p:ext>
            </p:extLst>
          </p:nvPr>
        </p:nvGraphicFramePr>
        <p:xfrm>
          <a:off x="483414" y="2719834"/>
          <a:ext cx="7348252" cy="1871025"/>
        </p:xfrm>
        <a:graphic>
          <a:graphicData uri="http://schemas.openxmlformats.org/drawingml/2006/table">
            <a:tbl>
              <a:tblPr firstRow="1" bandRow="1">
                <a:tableStyleId>{073A0DAA-6AF3-43AB-8588-CEC1D06C72B9}</a:tableStyleId>
              </a:tblPr>
              <a:tblGrid>
                <a:gridCol w="3674126">
                  <a:extLst>
                    <a:ext uri="{9D8B030D-6E8A-4147-A177-3AD203B41FA5}">
                      <a16:colId xmlns:a16="http://schemas.microsoft.com/office/drawing/2014/main" val="3165970897"/>
                    </a:ext>
                  </a:extLst>
                </a:gridCol>
                <a:gridCol w="3674126">
                  <a:extLst>
                    <a:ext uri="{9D8B030D-6E8A-4147-A177-3AD203B41FA5}">
                      <a16:colId xmlns:a16="http://schemas.microsoft.com/office/drawing/2014/main" val="3847540623"/>
                    </a:ext>
                  </a:extLst>
                </a:gridCol>
              </a:tblGrid>
              <a:tr h="369457">
                <a:tc>
                  <a:txBody>
                    <a:bodyPr/>
                    <a:lstStyle/>
                    <a:p>
                      <a:pPr algn="ctr"/>
                      <a:r>
                        <a:rPr lang="en-US" sz="1800" b="0" i="0" dirty="0">
                          <a:solidFill>
                            <a:srgbClr val="7030A0"/>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Si 3 pair </a:t>
                      </a:r>
                      <a:endParaRPr lang="en-JP" i="0" dirty="0">
                        <a:latin typeface="CMU Sans Serif Medium" panose="02000603000000000000" pitchFamily="2" charset="0"/>
                        <a:ea typeface="CMU Sans Serif Medium" panose="02000603000000000000" pitchFamily="2" charset="0"/>
                        <a:cs typeface="CMU Sans Serif Medium" panose="02000603000000000000" pitchFamily="2" charset="0"/>
                      </a:endParaRPr>
                    </a:p>
                  </a:txBody>
                  <a:tcPr/>
                </a:tc>
                <a:tc>
                  <a:txBody>
                    <a:bodyPr/>
                    <a:lstStyle/>
                    <a:p>
                      <a:pPr algn="ctr"/>
                      <a:r>
                        <a:rPr lang="en-US" sz="1800" b="0" i="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Si 5 pair</a:t>
                      </a:r>
                      <a:endParaRPr lang="en-JP" i="0" dirty="0">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a:txBody>
                  <a:tcPr/>
                </a:tc>
                <a:extLst>
                  <a:ext uri="{0D108BD9-81ED-4DB2-BD59-A6C34878D82A}">
                    <a16:rowId xmlns:a16="http://schemas.microsoft.com/office/drawing/2014/main" val="742217009"/>
                  </a:ext>
                </a:extLst>
              </a:tr>
              <a:tr h="375392">
                <a:tc>
                  <a:txBody>
                    <a:bodyPr/>
                    <a:lstStyle/>
                    <a:p>
                      <a:r>
                        <a:rPr lang="en-US" sz="1800" b="0" dirty="0">
                          <a:solidFill>
                            <a:schemeClr val="tx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Near coincidental (ORTF), 17 cm</a:t>
                      </a:r>
                      <a:endParaRPr lang="en-JP"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a:txBody>
                  <a:tcPr/>
                </a:tc>
                <a:tc>
                  <a:txBody>
                    <a:bodyPr/>
                    <a:lstStyle/>
                    <a:p>
                      <a:r>
                        <a:rPr lang="en-US" sz="1800" b="0" dirty="0">
                          <a:solidFill>
                            <a:schemeClr val="tx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Spaced pair (AB), 4 m</a:t>
                      </a:r>
                      <a:endParaRPr lang="en-JP"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a:txBody>
                  <a:tcPr/>
                </a:tc>
                <a:extLst>
                  <a:ext uri="{0D108BD9-81ED-4DB2-BD59-A6C34878D82A}">
                    <a16:rowId xmlns:a16="http://schemas.microsoft.com/office/drawing/2014/main" val="2603990686"/>
                  </a:ext>
                </a:extLst>
              </a:tr>
              <a:tr h="37539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dirty="0">
                          <a:solidFill>
                            <a:schemeClr val="tx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Sennheiser MKH 8040</a:t>
                      </a:r>
                      <a:endParaRPr lang="en-JP"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dirty="0">
                          <a:solidFill>
                            <a:schemeClr val="tx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Austrian Audio OC818</a:t>
                      </a:r>
                      <a:endParaRPr lang="en-JP"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a:txBody>
                  <a:tcPr/>
                </a:tc>
                <a:extLst>
                  <a:ext uri="{0D108BD9-81ED-4DB2-BD59-A6C34878D82A}">
                    <a16:rowId xmlns:a16="http://schemas.microsoft.com/office/drawing/2014/main" val="3605277327"/>
                  </a:ext>
                </a:extLst>
              </a:tr>
              <a:tr h="375392">
                <a:tc>
                  <a:txBody>
                    <a:bodyPr/>
                    <a:lstStyle/>
                    <a:p>
                      <a:r>
                        <a:rPr lang="en-JP"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Cardioid</a:t>
                      </a:r>
                    </a:p>
                  </a:txBody>
                  <a:tcPr/>
                </a:tc>
                <a:tc>
                  <a:txBody>
                    <a:bodyPr/>
                    <a:lstStyle/>
                    <a:p>
                      <a:r>
                        <a:rPr lang="en-JP"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Cardioid</a:t>
                      </a:r>
                    </a:p>
                  </a:txBody>
                  <a:tcPr/>
                </a:tc>
                <a:extLst>
                  <a:ext uri="{0D108BD9-81ED-4DB2-BD59-A6C34878D82A}">
                    <a16:rowId xmlns:a16="http://schemas.microsoft.com/office/drawing/2014/main" val="2240110800"/>
                  </a:ext>
                </a:extLst>
              </a:tr>
              <a:tr h="37539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JP"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More correlated signal</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JP"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More de-correlated signal</a:t>
                      </a:r>
                    </a:p>
                  </a:txBody>
                  <a:tcPr/>
                </a:tc>
                <a:extLst>
                  <a:ext uri="{0D108BD9-81ED-4DB2-BD59-A6C34878D82A}">
                    <a16:rowId xmlns:a16="http://schemas.microsoft.com/office/drawing/2014/main" val="621487505"/>
                  </a:ext>
                </a:extLst>
              </a:tr>
            </a:tbl>
          </a:graphicData>
        </a:graphic>
      </p:graphicFrame>
      <p:sp>
        <p:nvSpPr>
          <p:cNvPr id="11" name="TextBox 10">
            <a:extLst>
              <a:ext uri="{FF2B5EF4-FFF2-40B4-BE49-F238E27FC236}">
                <a16:creationId xmlns:a16="http://schemas.microsoft.com/office/drawing/2014/main" id="{18811480-F2E1-473B-C8BB-1E24FF2FC79F}"/>
              </a:ext>
            </a:extLst>
          </p:cNvPr>
          <p:cNvSpPr txBox="1"/>
          <p:nvPr/>
        </p:nvSpPr>
        <p:spPr>
          <a:xfrm>
            <a:off x="1825581" y="2304336"/>
            <a:ext cx="4911507" cy="415498"/>
          </a:xfrm>
          <a:prstGeom prst="rect">
            <a:avLst/>
          </a:prstGeom>
          <a:noFill/>
        </p:spPr>
        <p:txBody>
          <a:bodyPr wrap="square" rtlCol="0">
            <a:spAutoFit/>
          </a:bodyPr>
          <a:lstStyle/>
          <a:p>
            <a:r>
              <a:rPr lang="en-US" sz="21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Example Comparison for M±090 variables</a:t>
            </a:r>
            <a:endParaRPr lang="en-US" sz="21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pic>
        <p:nvPicPr>
          <p:cNvPr id="5" name="2023.03.07-3D Piano-Si3.wav">
            <a:extLst>
              <a:ext uri="{FF2B5EF4-FFF2-40B4-BE49-F238E27FC236}">
                <a16:creationId xmlns:a16="http://schemas.microsoft.com/office/drawing/2014/main" id="{B1567425-A817-2FB1-10B0-839D3CA0F2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35425" y="4925688"/>
            <a:ext cx="812800" cy="812800"/>
          </a:xfrm>
          <a:prstGeom prst="rect">
            <a:avLst/>
          </a:prstGeom>
        </p:spPr>
      </p:pic>
      <p:pic>
        <p:nvPicPr>
          <p:cNvPr id="8" name="2023.03.07-3D Piano-Si5-Cardioid.wav">
            <a:extLst>
              <a:ext uri="{FF2B5EF4-FFF2-40B4-BE49-F238E27FC236}">
                <a16:creationId xmlns:a16="http://schemas.microsoft.com/office/drawing/2014/main" id="{ABF1BA27-CD6B-8A2E-7A9B-D0A341834CB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493588" y="4925688"/>
            <a:ext cx="812800" cy="812800"/>
          </a:xfrm>
          <a:prstGeom prst="rect">
            <a:avLst/>
          </a:prstGeom>
        </p:spPr>
      </p:pic>
      <p:graphicFrame>
        <p:nvGraphicFramePr>
          <p:cNvPr id="12" name="Table 11">
            <a:extLst>
              <a:ext uri="{FF2B5EF4-FFF2-40B4-BE49-F238E27FC236}">
                <a16:creationId xmlns:a16="http://schemas.microsoft.com/office/drawing/2014/main" id="{E18EC66B-37E8-DE1F-B8A4-FA13AA5191F1}"/>
              </a:ext>
            </a:extLst>
          </p:cNvPr>
          <p:cNvGraphicFramePr>
            <a:graphicFrameLocks noGrp="1"/>
          </p:cNvGraphicFramePr>
          <p:nvPr>
            <p:extLst>
              <p:ext uri="{D42A27DB-BD31-4B8C-83A1-F6EECF244321}">
                <p14:modId xmlns:p14="http://schemas.microsoft.com/office/powerpoint/2010/main" val="57701843"/>
              </p:ext>
            </p:extLst>
          </p:nvPr>
        </p:nvGraphicFramePr>
        <p:xfrm>
          <a:off x="483414" y="5861236"/>
          <a:ext cx="7348252" cy="365760"/>
        </p:xfrm>
        <a:graphic>
          <a:graphicData uri="http://schemas.openxmlformats.org/drawingml/2006/table">
            <a:tbl>
              <a:tblPr firstRow="1" bandRow="1">
                <a:tableStyleId>{073A0DAA-6AF3-43AB-8588-CEC1D06C72B9}</a:tableStyleId>
              </a:tblPr>
              <a:tblGrid>
                <a:gridCol w="3674126">
                  <a:extLst>
                    <a:ext uri="{9D8B030D-6E8A-4147-A177-3AD203B41FA5}">
                      <a16:colId xmlns:a16="http://schemas.microsoft.com/office/drawing/2014/main" val="1032666858"/>
                    </a:ext>
                  </a:extLst>
                </a:gridCol>
                <a:gridCol w="3674126">
                  <a:extLst>
                    <a:ext uri="{9D8B030D-6E8A-4147-A177-3AD203B41FA5}">
                      <a16:colId xmlns:a16="http://schemas.microsoft.com/office/drawing/2014/main" val="1819749739"/>
                    </a:ext>
                  </a:extLst>
                </a:gridCol>
              </a:tblGrid>
              <a:tr h="352157">
                <a:tc>
                  <a:txBody>
                    <a:bodyPr/>
                    <a:lstStyle/>
                    <a:p>
                      <a:pPr algn="ctr"/>
                      <a:r>
                        <a:rPr lang="en-JP" b="1" dirty="0">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rPr>
                        <a:t>Narrowing the envelopment</a:t>
                      </a:r>
                    </a:p>
                  </a:txBody>
                  <a:tcPr/>
                </a:tc>
                <a:tc>
                  <a:txBody>
                    <a:bodyPr/>
                    <a:lstStyle/>
                    <a:p>
                      <a:pPr algn="ctr"/>
                      <a:r>
                        <a:rPr lang="en-JP" b="1" dirty="0">
                          <a:solidFill>
                            <a:schemeClr val="bg1"/>
                          </a:solidFill>
                          <a:latin typeface="CMU Sans Serif Medium" panose="02000603000000000000" pitchFamily="2" charset="0"/>
                          <a:ea typeface="CMU Sans Serif Medium" panose="02000603000000000000" pitchFamily="2" charset="0"/>
                          <a:cs typeface="CMU Sans Serif Medium" panose="02000603000000000000" pitchFamily="2" charset="0"/>
                        </a:rPr>
                        <a:t>Completes the soundfield</a:t>
                      </a:r>
                    </a:p>
                  </a:txBody>
                  <a:tcPr/>
                </a:tc>
                <a:extLst>
                  <a:ext uri="{0D108BD9-81ED-4DB2-BD59-A6C34878D82A}">
                    <a16:rowId xmlns:a16="http://schemas.microsoft.com/office/drawing/2014/main" val="1918097551"/>
                  </a:ext>
                </a:extLst>
              </a:tr>
            </a:tbl>
          </a:graphicData>
        </a:graphic>
      </p:graphicFrame>
    </p:spTree>
    <p:extLst>
      <p:ext uri="{BB962C8B-B14F-4D97-AF65-F5344CB8AC3E}">
        <p14:creationId xmlns:p14="http://schemas.microsoft.com/office/powerpoint/2010/main" val="122254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5"/>
                </p:tgtEl>
              </p:cMediaNode>
            </p:audio>
            <p:audio>
              <p:cMediaNode vol="80000">
                <p:cTn id="9"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Further Research, </a:t>
            </a:r>
            <a:r>
              <a:rPr lang="en-US" sz="360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Discussion</a:t>
            </a:r>
            <a:endPar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733171D8-8026-D806-A567-33E0C89E3104}"/>
              </a:ext>
            </a:extLst>
          </p:cNvPr>
          <p:cNvSpPr txBox="1"/>
          <p:nvPr/>
        </p:nvSpPr>
        <p:spPr>
          <a:xfrm>
            <a:off x="7762674" y="6437803"/>
            <a:ext cx="1951348"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0" y="6437803"/>
            <a:ext cx="2164051"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8" name="TextBox 7">
            <a:extLst>
              <a:ext uri="{FF2B5EF4-FFF2-40B4-BE49-F238E27FC236}">
                <a16:creationId xmlns:a16="http://schemas.microsoft.com/office/drawing/2014/main" id="{A1366FB8-FAB0-C2F5-79EE-BBCCD0F6C228}"/>
              </a:ext>
            </a:extLst>
          </p:cNvPr>
          <p:cNvSpPr txBox="1"/>
          <p:nvPr/>
        </p:nvSpPr>
        <p:spPr>
          <a:xfrm>
            <a:off x="1253764" y="1447047"/>
            <a:ext cx="8774186" cy="4154984"/>
          </a:xfrm>
          <a:prstGeom prst="rect">
            <a:avLst/>
          </a:prstGeom>
          <a:noFill/>
        </p:spPr>
        <p:txBody>
          <a:bodyPr wrap="square" rtlCol="0">
            <a:spAutoFit/>
          </a:bodyPr>
          <a:lstStyle/>
          <a:p>
            <a:pPr algn="just"/>
            <a:r>
              <a:rPr lang="en-US" sz="2400" b="0" i="0" dirty="0">
                <a:solidFill>
                  <a:srgbClr val="E8E6E3"/>
                </a:solidFill>
                <a:effectLst/>
                <a:latin typeface="CMU Sans Serif" panose="02000603000000000000" pitchFamily="2" charset="0"/>
                <a:ea typeface="CMU Sans Serif" panose="02000603000000000000" pitchFamily="2" charset="0"/>
                <a:cs typeface="CMU Sans Serif" panose="02000603000000000000" pitchFamily="2" charset="0"/>
              </a:rPr>
              <a:t>Fle</a:t>
            </a:r>
            <a:r>
              <a:rPr lang="en-US" sz="2400" dirty="0">
                <a:solidFill>
                  <a:srgbClr val="E8E6E3"/>
                </a:solidFill>
                <a:latin typeface="CMU Sans Serif" panose="02000603000000000000" pitchFamily="2" charset="0"/>
                <a:ea typeface="CMU Sans Serif" panose="02000603000000000000" pitchFamily="2" charset="0"/>
                <a:cs typeface="CMU Sans Serif" panose="02000603000000000000" pitchFamily="2" charset="0"/>
              </a:rPr>
              <a:t>xible and adaptive planning</a:t>
            </a:r>
          </a:p>
          <a:p>
            <a:pPr algn="just"/>
            <a:endParaRPr lang="en-US" sz="2400" dirty="0">
              <a:solidFill>
                <a:srgbClr val="E8E6E3"/>
              </a:solidFill>
              <a:latin typeface="CMU Sans Serif" panose="02000603000000000000" pitchFamily="2" charset="0"/>
              <a:ea typeface="CMU Sans Serif" panose="02000603000000000000" pitchFamily="2" charset="0"/>
              <a:cs typeface="CMU Sans Serif" panose="02000603000000000000" pitchFamily="2" charset="0"/>
            </a:endParaRPr>
          </a:p>
          <a:p>
            <a:pPr algn="just"/>
            <a:r>
              <a:rPr lang="en-US" sz="2400" dirty="0">
                <a:solidFill>
                  <a:srgbClr val="E8E6E3"/>
                </a:solidFill>
                <a:latin typeface="CMU Sans Serif" panose="02000603000000000000" pitchFamily="2" charset="0"/>
                <a:ea typeface="CMU Sans Serif" panose="02000603000000000000" pitchFamily="2" charset="0"/>
                <a:cs typeface="CMU Sans Serif" panose="02000603000000000000" pitchFamily="2" charset="0"/>
              </a:rPr>
              <a:t>I</a:t>
            </a:r>
            <a:r>
              <a:rPr lang="en-US" sz="2400" b="0" i="0" dirty="0">
                <a:solidFill>
                  <a:srgbClr val="E8E6E3"/>
                </a:solidFill>
                <a:effectLst/>
                <a:latin typeface="CMU Sans Serif" panose="02000603000000000000" pitchFamily="2" charset="0"/>
                <a:ea typeface="CMU Sans Serif" panose="02000603000000000000" pitchFamily="2" charset="0"/>
                <a:cs typeface="CMU Sans Serif" panose="02000603000000000000" pitchFamily="2" charset="0"/>
              </a:rPr>
              <a:t>ntegration of sound field</a:t>
            </a:r>
          </a:p>
          <a:p>
            <a:pPr algn="just"/>
            <a:endParaRPr lang="en-US" sz="2400" dirty="0">
              <a:solidFill>
                <a:srgbClr val="E8E6E3"/>
              </a:solidFill>
              <a:latin typeface="CMU Sans Serif" panose="02000603000000000000" pitchFamily="2" charset="0"/>
              <a:ea typeface="CMU Sans Serif" panose="02000603000000000000" pitchFamily="2" charset="0"/>
              <a:cs typeface="CMU Sans Serif" panose="02000603000000000000" pitchFamily="2" charset="0"/>
            </a:endParaRPr>
          </a:p>
          <a:p>
            <a:pPr algn="just"/>
            <a:r>
              <a:rPr lang="en-US" sz="2400" b="0" i="0" dirty="0">
                <a:solidFill>
                  <a:srgbClr val="E8E6E3"/>
                </a:solidFill>
                <a:effectLst/>
                <a:latin typeface="CMU Sans Serif" panose="02000603000000000000" pitchFamily="2" charset="0"/>
                <a:ea typeface="CMU Sans Serif" panose="02000603000000000000" pitchFamily="2" charset="0"/>
                <a:cs typeface="CMU Sans Serif" panose="02000603000000000000" pitchFamily="2" charset="0"/>
              </a:rPr>
              <a:t>Critical listening for 3D aud</a:t>
            </a:r>
            <a:r>
              <a:rPr lang="en-US" sz="2400" dirty="0">
                <a:solidFill>
                  <a:srgbClr val="E8E6E3"/>
                </a:solidFill>
                <a:latin typeface="CMU Sans Serif" panose="02000603000000000000" pitchFamily="2" charset="0"/>
                <a:ea typeface="CMU Sans Serif" panose="02000603000000000000" pitchFamily="2" charset="0"/>
                <a:cs typeface="CMU Sans Serif" panose="02000603000000000000" pitchFamily="2" charset="0"/>
              </a:rPr>
              <a:t>io is more demanding than stereo</a:t>
            </a:r>
            <a:endParaRPr lang="en-US" sz="2400" b="0" i="0" dirty="0">
              <a:solidFill>
                <a:srgbClr val="E8E6E3"/>
              </a:solidFill>
              <a:effectLst/>
              <a:latin typeface="CMU Sans Serif" panose="02000603000000000000" pitchFamily="2" charset="0"/>
              <a:ea typeface="CMU Sans Serif" panose="02000603000000000000" pitchFamily="2" charset="0"/>
              <a:cs typeface="CMU Sans Serif" panose="02000603000000000000" pitchFamily="2" charset="0"/>
            </a:endParaRPr>
          </a:p>
          <a:p>
            <a:pPr algn="just"/>
            <a:endParaRPr lang="en-US" sz="2400" b="0" i="0" dirty="0">
              <a:solidFill>
                <a:srgbClr val="E8E6E3"/>
              </a:solidFill>
              <a:effectLst/>
              <a:latin typeface="CMU Sans Serif" panose="02000603000000000000" pitchFamily="2" charset="0"/>
              <a:ea typeface="CMU Sans Serif" panose="02000603000000000000" pitchFamily="2" charset="0"/>
              <a:cs typeface="CMU Sans Serif" panose="02000603000000000000" pitchFamily="2" charset="0"/>
            </a:endParaRPr>
          </a:p>
          <a:p>
            <a:pPr algn="just"/>
            <a:r>
              <a:rPr lang="en-US" sz="2400" dirty="0">
                <a:solidFill>
                  <a:srgbClr val="E8E6E3"/>
                </a:solidFill>
                <a:latin typeface="CMU Sans Serif" panose="02000603000000000000" pitchFamily="2" charset="0"/>
                <a:ea typeface="CMU Sans Serif" panose="02000603000000000000" pitchFamily="2" charset="0"/>
                <a:cs typeface="CMU Sans Serif" panose="02000603000000000000" pitchFamily="2" charset="0"/>
              </a:rPr>
              <a:t>Yamaha Disklavier – eliminating the performance variable</a:t>
            </a:r>
          </a:p>
          <a:p>
            <a:pPr algn="just"/>
            <a:endParaRPr lang="en-US" sz="2400" dirty="0">
              <a:solidFill>
                <a:srgbClr val="E8E6E3"/>
              </a:solidFill>
              <a:latin typeface="CMU Sans Serif" panose="02000603000000000000" pitchFamily="2" charset="0"/>
              <a:ea typeface="CMU Sans Serif" panose="02000603000000000000" pitchFamily="2" charset="0"/>
              <a:cs typeface="CMU Sans Serif" panose="02000603000000000000" pitchFamily="2" charset="0"/>
            </a:endParaRPr>
          </a:p>
          <a:p>
            <a:pPr algn="just"/>
            <a:r>
              <a:rPr lang="en-US" sz="2400" b="0" i="0" dirty="0">
                <a:solidFill>
                  <a:srgbClr val="E8E6E3"/>
                </a:solidFill>
                <a:effectLst/>
                <a:latin typeface="CMU Sans Serif" panose="02000603000000000000" pitchFamily="2" charset="0"/>
                <a:ea typeface="CMU Sans Serif" panose="02000603000000000000" pitchFamily="2" charset="0"/>
                <a:cs typeface="CMU Sans Serif" panose="02000603000000000000" pitchFamily="2" charset="0"/>
              </a:rPr>
              <a:t>Example of increasing the value of metadata in record production</a:t>
            </a:r>
          </a:p>
          <a:p>
            <a:pPr algn="just"/>
            <a:endParaRPr lang="en-US" sz="2400" dirty="0">
              <a:solidFill>
                <a:srgbClr val="E8E6E3"/>
              </a:solidFill>
              <a:latin typeface="CMU Sans Serif" panose="02000603000000000000" pitchFamily="2" charset="0"/>
              <a:ea typeface="CMU Sans Serif" panose="02000603000000000000" pitchFamily="2" charset="0"/>
              <a:cs typeface="CMU Sans Serif" panose="02000603000000000000" pitchFamily="2" charset="0"/>
            </a:endParaRPr>
          </a:p>
          <a:p>
            <a:pPr algn="just"/>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Multi-output multi-pattern microphones</a:t>
            </a:r>
            <a:endParaRPr lang="en-US" sz="2400" b="0" i="0" dirty="0">
              <a:solidFill>
                <a:schemeClr val="bg1"/>
              </a:solidFill>
              <a:effectLst/>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 name="TextBox 1">
            <a:extLst>
              <a:ext uri="{FF2B5EF4-FFF2-40B4-BE49-F238E27FC236}">
                <a16:creationId xmlns:a16="http://schemas.microsoft.com/office/drawing/2014/main" id="{2984A522-4246-9E18-25C2-1B33F1A50EBC}"/>
              </a:ext>
            </a:extLst>
          </p:cNvPr>
          <p:cNvSpPr txBox="1"/>
          <p:nvPr/>
        </p:nvSpPr>
        <p:spPr>
          <a:xfrm>
            <a:off x="2756606" y="6437803"/>
            <a:ext cx="1629825"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sp>
        <p:nvSpPr>
          <p:cNvPr id="7" name="TextBox 6">
            <a:extLst>
              <a:ext uri="{FF2B5EF4-FFF2-40B4-BE49-F238E27FC236}">
                <a16:creationId xmlns:a16="http://schemas.microsoft.com/office/drawing/2014/main" id="{8BEAD061-0FAD-14F9-433E-53D8E0B7EF00}"/>
              </a:ext>
            </a:extLst>
          </p:cNvPr>
          <p:cNvSpPr txBox="1"/>
          <p:nvPr/>
        </p:nvSpPr>
        <p:spPr>
          <a:xfrm>
            <a:off x="5493588" y="6437803"/>
            <a:ext cx="1346756" cy="369332"/>
          </a:xfrm>
          <a:prstGeom prst="rect">
            <a:avLst/>
          </a:prstGeom>
          <a:noFill/>
        </p:spPr>
        <p:txBody>
          <a:bodyPr wrap="square" rtlCol="0">
            <a:spAutoFit/>
          </a:bodyPr>
          <a:lstStyle/>
          <a:p>
            <a:r>
              <a:rPr lang="it-IT" sz="180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Production</a:t>
            </a:r>
            <a:endPar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328297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Further Research, </a:t>
            </a:r>
            <a:r>
              <a:rPr lang="en-US" sz="360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Conclusion</a:t>
            </a:r>
            <a:endPar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733171D8-8026-D806-A567-33E0C89E3104}"/>
              </a:ext>
            </a:extLst>
          </p:cNvPr>
          <p:cNvSpPr txBox="1"/>
          <p:nvPr/>
        </p:nvSpPr>
        <p:spPr>
          <a:xfrm>
            <a:off x="7762674" y="6437803"/>
            <a:ext cx="1951348"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0" y="6437803"/>
            <a:ext cx="2164051"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5" name="TextBox 4">
            <a:extLst>
              <a:ext uri="{FF2B5EF4-FFF2-40B4-BE49-F238E27FC236}">
                <a16:creationId xmlns:a16="http://schemas.microsoft.com/office/drawing/2014/main" id="{EE411B2F-D9DD-7A6E-3780-712DBF9E8605}"/>
              </a:ext>
            </a:extLst>
          </p:cNvPr>
          <p:cNvSpPr txBox="1"/>
          <p:nvPr/>
        </p:nvSpPr>
        <p:spPr>
          <a:xfrm>
            <a:off x="1253764" y="1447047"/>
            <a:ext cx="9945277" cy="4044056"/>
          </a:xfrm>
          <a:prstGeom prst="rect">
            <a:avLst/>
          </a:prstGeom>
          <a:noFill/>
        </p:spPr>
        <p:txBody>
          <a:bodyPr wrap="square" rtlCol="0">
            <a:spAutoFit/>
          </a:bodyPr>
          <a:lstStyle/>
          <a:p>
            <a:pPr algn="just">
              <a:lnSpc>
                <a:spcPct val="107000"/>
              </a:lnSpc>
              <a:spcAft>
                <a:spcPts val="800"/>
              </a:spcAft>
            </a:pPr>
            <a:r>
              <a:rPr lang="en-US" sz="2400" dirty="0">
                <a:solidFill>
                  <a:schemeClr val="bg1"/>
                </a:solidFill>
                <a:effectLst/>
                <a:latin typeface="CMU Sans Serif" panose="02000603000000000000" pitchFamily="2" charset="0"/>
                <a:ea typeface="Calibri" panose="020F0502020204030204" pitchFamily="34" charset="0"/>
                <a:cs typeface="Times New Roman" panose="02020603050405020304" pitchFamily="18" charset="0"/>
              </a:rPr>
              <a:t>This field report narrates the 3D audio capture of solo piano for classical music productions in studio settings. The techniques and decision-making processes described in this field report are based on technical and practical knowledge supported by in-situ evaluations. The purpose of the report is to provide guidance for recording engineers and producers who are creating content for immersive audio systems; since many distinct recording scenarios exist, a single technique is generally insufficient to satisfy the technical and aesthetic needs. Optimizing technical and aesthetic objectives during recording sessions is essential for superior craftsmanship in emerging immersive audio systems.</a:t>
            </a:r>
          </a:p>
        </p:txBody>
      </p:sp>
      <p:sp>
        <p:nvSpPr>
          <p:cNvPr id="2" name="TextBox 1">
            <a:extLst>
              <a:ext uri="{FF2B5EF4-FFF2-40B4-BE49-F238E27FC236}">
                <a16:creationId xmlns:a16="http://schemas.microsoft.com/office/drawing/2014/main" id="{99B6C793-3801-C875-965B-9A1BA61598E8}"/>
              </a:ext>
            </a:extLst>
          </p:cNvPr>
          <p:cNvSpPr txBox="1"/>
          <p:nvPr/>
        </p:nvSpPr>
        <p:spPr>
          <a:xfrm>
            <a:off x="2756606" y="6437803"/>
            <a:ext cx="1629825"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sp>
        <p:nvSpPr>
          <p:cNvPr id="6" name="TextBox 5">
            <a:extLst>
              <a:ext uri="{FF2B5EF4-FFF2-40B4-BE49-F238E27FC236}">
                <a16:creationId xmlns:a16="http://schemas.microsoft.com/office/drawing/2014/main" id="{53FA41C4-2F4D-B85B-E9D8-4D4F30865DD6}"/>
              </a:ext>
            </a:extLst>
          </p:cNvPr>
          <p:cNvSpPr txBox="1"/>
          <p:nvPr/>
        </p:nvSpPr>
        <p:spPr>
          <a:xfrm>
            <a:off x="5493588" y="6437803"/>
            <a:ext cx="1346756" cy="369332"/>
          </a:xfrm>
          <a:prstGeom prst="rect">
            <a:avLst/>
          </a:prstGeom>
          <a:noFill/>
        </p:spPr>
        <p:txBody>
          <a:bodyPr wrap="square" rtlCol="0">
            <a:spAutoFit/>
          </a:bodyPr>
          <a:lstStyle/>
          <a:p>
            <a:r>
              <a:rPr lang="it-IT" sz="180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Production</a:t>
            </a:r>
            <a:endPar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3798581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Further Research, </a:t>
            </a:r>
            <a:r>
              <a:rPr lang="en-US" sz="3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References</a:t>
            </a:r>
            <a:endPar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733171D8-8026-D806-A567-33E0C89E3104}"/>
              </a:ext>
            </a:extLst>
          </p:cNvPr>
          <p:cNvSpPr txBox="1"/>
          <p:nvPr/>
        </p:nvSpPr>
        <p:spPr>
          <a:xfrm>
            <a:off x="7762674" y="6437803"/>
            <a:ext cx="1951348"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0" y="6437803"/>
            <a:ext cx="2164051"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2" name="TextBox 1">
            <a:extLst>
              <a:ext uri="{FF2B5EF4-FFF2-40B4-BE49-F238E27FC236}">
                <a16:creationId xmlns:a16="http://schemas.microsoft.com/office/drawing/2014/main" id="{8B76C723-2175-8695-2455-4DCAADA0A835}"/>
              </a:ext>
            </a:extLst>
          </p:cNvPr>
          <p:cNvSpPr txBox="1"/>
          <p:nvPr/>
        </p:nvSpPr>
        <p:spPr>
          <a:xfrm>
            <a:off x="1253764" y="1252839"/>
            <a:ext cx="9824913" cy="5101397"/>
          </a:xfrm>
          <a:prstGeom prst="rect">
            <a:avLst/>
          </a:prstGeom>
          <a:noFill/>
        </p:spPr>
        <p:txBody>
          <a:bodyPr wrap="square" rtlCol="0">
            <a:spAutoFit/>
          </a:bodyPr>
          <a:lstStyle/>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Boren, B. (2017). History of 3D Sound. In A. </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Roginska</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&amp; P. </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Geluso</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(Eds.), Immersive Sound: The Art and Science of Binaural and Multi-Channel Audio (pp. 40–62). Routledge.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doi.org</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/10.4324/9781315707525</a:t>
            </a:r>
          </a:p>
          <a:p>
            <a:pPr marL="306070" indent="-306070"/>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Bresler</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Z. (2021). Immersed in Pop: 3D Music, Subject Positioning, and Compositional Design in The </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Weeknd's</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"Blinding Lights" in Dolby Atmos. Journal of Popular Music Studies, 33(3), 84–103.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doi.org</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/10.1525/jpms.2021.33.3.84</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Hamasaki, K., &amp; </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Hiyama</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K. (2003). Reproducing Spatial Impression With Multichannel Audio. 24th Audio Engineering Society International Conference: Multichannel Audio, The New Reality. Paper 19.</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Howie, W. (2018). Capturing orchestral music for three-dimensional audio playback (Doctoral dissertation, McGill University, Schulich School of Music, Department of Music Research). Retrieved 2023.04.16, from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escholarship.mcgill.ca</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/concern/theses/v692t8742</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Howie, W. (2019). Pop and Rock music audio production for 22.2 Multichannel Sound: A Case Study. 146th Audio Engineering Society Convention, AES 2019, 1–11. Paper 10150.</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Howie, W., King, R., &amp; Martin, D. (2016). A Three-Dimensional Orchestral Music Recording Technique, Optimized for 22.2 Multichannel Sound. 141st Audio Engineering Society Convention, AES 2016, 1–11. Paper 9612.</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Howie, W., Martin, D., Kim, S., </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Kamekawa</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T., &amp; King, R. (2020). Effect of Skill Level on Listener Performance in 3D Audio Evaluation. Journal of the Audio Engineering Society, 68(9), 628–637.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doi.org</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/10.17743/jaes.2020.0050</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Immersive Audio Album. (2023). Coming soon in 2023: Immersive Music Preview.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immersiveaudioalbum.com</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/coming-soon-in-2023-immersive-music-preview/</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International Telecommunication Union. (2022). Multichannel Sound Technology in Home and Broadcasting Applications BS Series. ITU-R BS.2159-9.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www.itu.int</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dms_pub</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itu</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-r/</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opb</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/rep/R-REP-BS.2159-9-2022-PDF-E.pdf</a:t>
            </a:r>
          </a:p>
          <a:p>
            <a:pPr marL="306070" indent="-306070"/>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Kamekawa</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T., &amp; Marui, A. (2020). Evaluation of Recording Techniques for Three-Dimensional Audio Recordings: Comparison of Listening Impressions Based on Difference Between Listening Positions and Three Recording Techniques, Acoustical Science and Technology, 41(1), 260–268.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doi.org</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/10.1250/ast.41.260</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King, R. (2016). Recording Orchestra and Other Classical Music Ensembles. Routledge.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doi.org</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/10.4324/9781315721040</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Lee, H. (2021). Multichannel 3D Microphone Arrays: A Review. Journal of the Audio Engineering Society, 69(1/2), 5–26.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doi.org</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/10.17743/jaes.2020.0069</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Leonard, B. (2017). Applications of Extended Multichannel Techniques. In A. </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Roginska</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&amp; P. </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Geluso</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(Eds.), Immersive Sound: The Art and Science of Binaural and Multi-Channel Audio (pp. 333–355). Routledge.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doi.org</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/10.4324/9781315707525</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Martin, B., King, R., Leonard B., Benson, D., &amp; Howie, W. (2015). Immersive Content in Three Dimensional Recording Techniques for Single Instruments in Popular Music. 138th Audio Engineering Society Convention, AES 2015. Paper 9251.</a:t>
            </a:r>
          </a:p>
          <a:p>
            <a:pPr marL="306070" indent="-306070"/>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Roginska</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A., &amp; </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Geluso</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P. (Eds.). (2017). Immersive Sound: The Art and Science of Binaural and Multi-Channel Audio. Routledge.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doi.org</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/10.4324/9781315707525</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Rumsey, F., &amp; Lewis, W. (2002). Effect of Rear Microphone Spacing on Spatial Impression for Omnidirectional Surround Sound Microphone Arrays. 112th Convention of the Audio Engineering Society, AES 2002. Paper 5563.</a:t>
            </a:r>
          </a:p>
          <a:p>
            <a:pPr marL="306070" indent="-306070"/>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Wallis, R., &amp; Lee, H. (2020). </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Localisation</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of Vertical Auditory Phantom Image with Band-limited Reductions of Vertical </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Interchannel</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 Crosstalk. Applied Sciences, 10(4), 1490. https://</a:t>
            </a:r>
            <a:r>
              <a:rPr lang="en-US" sz="1050" dirty="0" err="1">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doi.org</a:t>
            </a:r>
            <a:r>
              <a:rPr lang="en-US" sz="105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/10.3390/app10041490</a:t>
            </a:r>
          </a:p>
        </p:txBody>
      </p:sp>
      <p:sp>
        <p:nvSpPr>
          <p:cNvPr id="5" name="TextBox 4">
            <a:extLst>
              <a:ext uri="{FF2B5EF4-FFF2-40B4-BE49-F238E27FC236}">
                <a16:creationId xmlns:a16="http://schemas.microsoft.com/office/drawing/2014/main" id="{39887A01-0B86-EB43-D6B2-9C5988CB134A}"/>
              </a:ext>
            </a:extLst>
          </p:cNvPr>
          <p:cNvSpPr txBox="1"/>
          <p:nvPr/>
        </p:nvSpPr>
        <p:spPr>
          <a:xfrm>
            <a:off x="2756606" y="6437803"/>
            <a:ext cx="1629825"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sp>
        <p:nvSpPr>
          <p:cNvPr id="6" name="TextBox 5">
            <a:extLst>
              <a:ext uri="{FF2B5EF4-FFF2-40B4-BE49-F238E27FC236}">
                <a16:creationId xmlns:a16="http://schemas.microsoft.com/office/drawing/2014/main" id="{4353D7D4-730A-5669-4DCA-869B4C069AAB}"/>
              </a:ext>
            </a:extLst>
          </p:cNvPr>
          <p:cNvSpPr txBox="1"/>
          <p:nvPr/>
        </p:nvSpPr>
        <p:spPr>
          <a:xfrm>
            <a:off x="5493588" y="6437803"/>
            <a:ext cx="1346756" cy="369332"/>
          </a:xfrm>
          <a:prstGeom prst="rect">
            <a:avLst/>
          </a:prstGeom>
          <a:noFill/>
        </p:spPr>
        <p:txBody>
          <a:bodyPr wrap="square" rtlCol="0">
            <a:spAutoFit/>
          </a:bodyPr>
          <a:lstStyle/>
          <a:p>
            <a:r>
              <a:rPr lang="it-IT" sz="180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Production</a:t>
            </a:r>
            <a:endPar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3586883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5588003"/>
            <a:ext cx="12192000" cy="12749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low confidence">
            <a:extLst>
              <a:ext uri="{FF2B5EF4-FFF2-40B4-BE49-F238E27FC236}">
                <a16:creationId xmlns:a16="http://schemas.microsoft.com/office/drawing/2014/main" id="{6AAD1893-9271-DDB4-A09E-37DFA480A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992" y="5943860"/>
            <a:ext cx="2283808" cy="563271"/>
          </a:xfrm>
          <a:prstGeom prst="rect">
            <a:avLst/>
          </a:prstGeom>
        </p:spPr>
      </p:pic>
      <p:sp>
        <p:nvSpPr>
          <p:cNvPr id="11" name="TextBox 10">
            <a:extLst>
              <a:ext uri="{FF2B5EF4-FFF2-40B4-BE49-F238E27FC236}">
                <a16:creationId xmlns:a16="http://schemas.microsoft.com/office/drawing/2014/main" id="{F360E922-2AC9-8B4B-1A53-67DC19EDBD56}"/>
              </a:ext>
            </a:extLst>
          </p:cNvPr>
          <p:cNvSpPr txBox="1"/>
          <p:nvPr/>
        </p:nvSpPr>
        <p:spPr>
          <a:xfrm>
            <a:off x="1431435" y="708511"/>
            <a:ext cx="9329130" cy="646331"/>
          </a:xfrm>
          <a:prstGeom prst="rect">
            <a:avLst/>
          </a:prstGeom>
          <a:noFill/>
        </p:spPr>
        <p:txBody>
          <a:bodyPr wrap="square" rtlCol="0">
            <a:spAutoFit/>
          </a:bodyPr>
          <a:lstStyle/>
          <a:p>
            <a:pPr algn="ctr"/>
            <a:r>
              <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THANKS FOR YOUR PARTICIPATION!</a:t>
            </a:r>
          </a:p>
        </p:txBody>
      </p:sp>
      <p:pic>
        <p:nvPicPr>
          <p:cNvPr id="6" name="Picture 5">
            <a:extLst>
              <a:ext uri="{FF2B5EF4-FFF2-40B4-BE49-F238E27FC236}">
                <a16:creationId xmlns:a16="http://schemas.microsoft.com/office/drawing/2014/main" id="{6474B45C-D031-A953-7BE8-B14079C13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200" y="5645760"/>
            <a:ext cx="2283808" cy="1159472"/>
          </a:xfrm>
          <a:prstGeom prst="rect">
            <a:avLst/>
          </a:prstGeom>
        </p:spPr>
      </p:pic>
      <p:pic>
        <p:nvPicPr>
          <p:cNvPr id="8" name="Picture 1" descr="page2image3647321152">
            <a:extLst>
              <a:ext uri="{FF2B5EF4-FFF2-40B4-BE49-F238E27FC236}">
                <a16:creationId xmlns:a16="http://schemas.microsoft.com/office/drawing/2014/main" id="{828742C2-A9B0-091C-C734-C5FA28880C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850" y="2535666"/>
            <a:ext cx="12319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A66C417-22E7-ABC4-40A9-2FD00616E0FB}"/>
              </a:ext>
            </a:extLst>
          </p:cNvPr>
          <p:cNvSpPr txBox="1"/>
          <p:nvPr/>
        </p:nvSpPr>
        <p:spPr>
          <a:xfrm>
            <a:off x="1236200" y="1417014"/>
            <a:ext cx="9040685" cy="3785652"/>
          </a:xfrm>
          <a:prstGeom prst="rect">
            <a:avLst/>
          </a:prstGeom>
          <a:noFill/>
        </p:spPr>
        <p:txBody>
          <a:bodyPr wrap="square" rtlCol="0">
            <a:spAutoFit/>
          </a:bodyPr>
          <a:lstStyle/>
          <a:p>
            <a:endPar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Thank you to Julius Johansson and </a:t>
            </a:r>
            <a:r>
              <a:rPr lang="tr-TR" sz="2400" dirty="0" err="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Dr</a:t>
            </a:r>
            <a:r>
              <a:rPr lang="tr-TR"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a:t>
            </a:r>
            <a:r>
              <a:rPr lang="tr-TR" sz="2400" dirty="0" err="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Atsushi</a:t>
            </a:r>
            <a:r>
              <a:rPr lang="tr-TR"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a:t>
            </a:r>
            <a:r>
              <a:rPr lang="tr-TR" sz="2400" dirty="0" err="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Marui</a:t>
            </a:r>
            <a:r>
              <a:rPr lang="tr-TR"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a:t>
            </a:r>
            <a:r>
              <a:rPr lang="ja-JP" altLang="en-US" sz="240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丸井 淳史</a:t>
            </a:r>
            <a:r>
              <a:rPr lang="tr-TR" altLang="ja-JP"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a:t>
            </a:r>
            <a:r>
              <a:rPr lang="en-US" altLang="ja-JP"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a:t>
            </a: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support of Japan Society for the Promotion of Science (JSPS), and Tokyo University of the Arts.</a:t>
            </a:r>
          </a:p>
          <a:p>
            <a:endParaRPr lang="en-US" sz="24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endParaRPr lang="en-US" sz="24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r>
              <a:rPr lang="en-US" sz="24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Contact: </a:t>
            </a:r>
            <a:r>
              <a:rPr lang="it-IT"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hlinkClick r:id="rId6"/>
              </a:rPr>
              <a:t>mrekici@alumni.bilkent.edu.tr</a:t>
            </a:r>
            <a:endParaRPr lang="it-IT"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endParaRPr lang="en-US" sz="2400" u="sng"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endParaRPr lang="en-US" sz="2400" u="sng"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Download link to the files is at my blog: </a:t>
            </a: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hlinkClick r:id="rId7"/>
              </a:rPr>
              <a:t>emreekici.com/blog</a:t>
            </a:r>
            <a:endParaRPr lang="en-US" sz="2400" i="1" baseline="300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3009970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631AEE-FEDE-97D3-ED5A-75BDD29B0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718" y="1222296"/>
            <a:ext cx="2672563" cy="4413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006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D211A1-0E41-368F-ED3A-D668376F82FD}"/>
              </a:ext>
            </a:extLst>
          </p:cNvPr>
          <p:cNvSpPr txBox="1"/>
          <p:nvPr/>
        </p:nvSpPr>
        <p:spPr>
          <a:xfrm>
            <a:off x="1253765" y="1447047"/>
            <a:ext cx="4461235" cy="4524315"/>
          </a:xfrm>
          <a:prstGeom prst="rect">
            <a:avLst/>
          </a:prstGeom>
          <a:noFill/>
        </p:spPr>
        <p:txBody>
          <a:bodyPr wrap="square" rtlCol="0">
            <a:spAutoFit/>
          </a:bodyPr>
          <a:lstStyle/>
          <a:p>
            <a:r>
              <a:rPr lang="en-US" sz="2400"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Introduction</a:t>
            </a:r>
          </a:p>
          <a:p>
            <a:r>
              <a:rPr lang="en-US" sz="2400" i="1"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3D Audio</a:t>
            </a:r>
          </a:p>
          <a:p>
            <a:r>
              <a:rPr lang="en-US" sz="2400" i="1"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Justification</a:t>
            </a:r>
          </a:p>
          <a:p>
            <a:endParaRPr lang="en-US" sz="2400"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r>
              <a:rPr lang="en-US" sz="2400"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Pre-Production</a:t>
            </a:r>
          </a:p>
          <a:p>
            <a:r>
              <a:rPr lang="en-US" sz="2400"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Production</a:t>
            </a:r>
          </a:p>
          <a:p>
            <a:r>
              <a:rPr lang="en-US" sz="2400"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Post-Production / Listening Test</a:t>
            </a:r>
          </a:p>
          <a:p>
            <a:endParaRPr lang="en-US" sz="2400"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r>
              <a:rPr lang="en-US" sz="2400"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Further Research</a:t>
            </a:r>
          </a:p>
          <a:p>
            <a:r>
              <a:rPr lang="en-US" sz="2400"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a:t>
            </a:r>
            <a:r>
              <a:rPr lang="en-US" sz="2400" i="1"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Discussion</a:t>
            </a:r>
          </a:p>
          <a:p>
            <a:r>
              <a:rPr lang="en-US" sz="2400"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a:t>
            </a:r>
            <a:r>
              <a:rPr lang="en-US" sz="2400" i="1"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Conclusion</a:t>
            </a:r>
          </a:p>
          <a:p>
            <a:r>
              <a:rPr lang="en-US" sz="2400" i="1" noProof="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References</a:t>
            </a:r>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Content</a:t>
            </a:r>
          </a:p>
        </p:txBody>
      </p:sp>
      <p:sp>
        <p:nvSpPr>
          <p:cNvPr id="9" name="TextBox 8">
            <a:extLst>
              <a:ext uri="{FF2B5EF4-FFF2-40B4-BE49-F238E27FC236}">
                <a16:creationId xmlns:a16="http://schemas.microsoft.com/office/drawing/2014/main" id="{288FC0D2-C7BF-095B-4302-754359261633}"/>
              </a:ext>
            </a:extLst>
          </p:cNvPr>
          <p:cNvSpPr txBox="1"/>
          <p:nvPr/>
        </p:nvSpPr>
        <p:spPr>
          <a:xfrm>
            <a:off x="2756606" y="6437803"/>
            <a:ext cx="162982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sp>
        <p:nvSpPr>
          <p:cNvPr id="13" name="TextBox 12">
            <a:extLst>
              <a:ext uri="{FF2B5EF4-FFF2-40B4-BE49-F238E27FC236}">
                <a16:creationId xmlns:a16="http://schemas.microsoft.com/office/drawing/2014/main" id="{6CAF8A25-44B8-23EC-2F66-AAE949942A24}"/>
              </a:ext>
            </a:extLst>
          </p:cNvPr>
          <p:cNvSpPr txBox="1"/>
          <p:nvPr/>
        </p:nvSpPr>
        <p:spPr>
          <a:xfrm>
            <a:off x="5493588" y="6437803"/>
            <a:ext cx="1346756" cy="369332"/>
          </a:xfrm>
          <a:prstGeom prst="rect">
            <a:avLst/>
          </a:prstGeom>
          <a:noFill/>
        </p:spPr>
        <p:txBody>
          <a:bodyPr wrap="square" rtlCol="0">
            <a:spAutoFit/>
          </a:bodyPr>
          <a:lstStyle/>
          <a:p>
            <a:r>
              <a:rPr lang="it-IT" sz="1800"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Production</a:t>
            </a:r>
            <a:endPar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733171D8-8026-D806-A567-33E0C89E3104}"/>
              </a:ext>
            </a:extLst>
          </p:cNvPr>
          <p:cNvSpPr txBox="1"/>
          <p:nvPr/>
        </p:nvSpPr>
        <p:spPr>
          <a:xfrm>
            <a:off x="7805567" y="6437803"/>
            <a:ext cx="175888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1" y="6437803"/>
            <a:ext cx="186479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pic>
        <p:nvPicPr>
          <p:cNvPr id="7" name="Picture 6" descr="A picture containing indoor, wall, hall, floor&#10;&#10;Description automatically generated">
            <a:extLst>
              <a:ext uri="{FF2B5EF4-FFF2-40B4-BE49-F238E27FC236}">
                <a16:creationId xmlns:a16="http://schemas.microsoft.com/office/drawing/2014/main" id="{DC8CCDB8-0F3C-0BA2-C202-8B3197323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2" y="2047527"/>
            <a:ext cx="6203141" cy="2954023"/>
          </a:xfrm>
          <a:prstGeom prst="rect">
            <a:avLst/>
          </a:prstGeom>
        </p:spPr>
      </p:pic>
    </p:spTree>
    <p:extLst>
      <p:ext uri="{BB962C8B-B14F-4D97-AF65-F5344CB8AC3E}">
        <p14:creationId xmlns:p14="http://schemas.microsoft.com/office/powerpoint/2010/main" val="408571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D211A1-0E41-368F-ED3A-D668376F82FD}"/>
              </a:ext>
            </a:extLst>
          </p:cNvPr>
          <p:cNvSpPr txBox="1"/>
          <p:nvPr/>
        </p:nvSpPr>
        <p:spPr>
          <a:xfrm>
            <a:off x="1253765" y="1447047"/>
            <a:ext cx="9540905" cy="2123658"/>
          </a:xfrm>
          <a:prstGeom prst="rect">
            <a:avLst/>
          </a:prstGeom>
          <a:noFill/>
        </p:spPr>
        <p:txBody>
          <a:bodyPr wrap="square" rtlCol="0">
            <a:spAutoFit/>
          </a:bodyPr>
          <a:lstStyle/>
          <a:p>
            <a:pPr algn="just"/>
            <a:r>
              <a:rPr lang="en-US" sz="2400" i="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“…three-dimensional (3D) audio provides the listener with the sense of auditory height as well as the auditory width and depth, overcoming the limitations of the conventional stereo and surround sound systems.”</a:t>
            </a:r>
          </a:p>
          <a:p>
            <a:pPr algn="just"/>
            <a:endPar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pPr algn="just"/>
            <a:r>
              <a:rPr lang="en-US"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H. Lee, “Multichannel 3D Microphone Arrays: A Review” </a:t>
            </a:r>
            <a:r>
              <a:rPr lang="en-US" i="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J. Audio Eng. Soc.</a:t>
            </a:r>
            <a:r>
              <a:rPr lang="en-US"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vol. 69, no. 1/2, pp. 5–26, (2021 January/February)</a:t>
            </a:r>
            <a:endParaRPr lang="it-IT" i="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Introduction, </a:t>
            </a:r>
            <a:r>
              <a:rPr lang="en-US" sz="360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3D Audio</a:t>
            </a:r>
            <a:endPar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733171D8-8026-D806-A567-33E0C89E3104}"/>
              </a:ext>
            </a:extLst>
          </p:cNvPr>
          <p:cNvSpPr txBox="1"/>
          <p:nvPr/>
        </p:nvSpPr>
        <p:spPr>
          <a:xfrm>
            <a:off x="7805567" y="6437803"/>
            <a:ext cx="175888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1" y="6437803"/>
            <a:ext cx="186479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7" name="TextBox 6">
            <a:extLst>
              <a:ext uri="{FF2B5EF4-FFF2-40B4-BE49-F238E27FC236}">
                <a16:creationId xmlns:a16="http://schemas.microsoft.com/office/drawing/2014/main" id="{F211877F-03A3-4A67-FC7A-529816EC5873}"/>
              </a:ext>
            </a:extLst>
          </p:cNvPr>
          <p:cNvSpPr txBox="1"/>
          <p:nvPr/>
        </p:nvSpPr>
        <p:spPr>
          <a:xfrm>
            <a:off x="2756606" y="6437803"/>
            <a:ext cx="1629825"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sp>
        <p:nvSpPr>
          <p:cNvPr id="8" name="TextBox 7">
            <a:extLst>
              <a:ext uri="{FF2B5EF4-FFF2-40B4-BE49-F238E27FC236}">
                <a16:creationId xmlns:a16="http://schemas.microsoft.com/office/drawing/2014/main" id="{3189F687-2524-F42C-1DF8-61E41FEE3D3D}"/>
              </a:ext>
            </a:extLst>
          </p:cNvPr>
          <p:cNvSpPr txBox="1"/>
          <p:nvPr/>
        </p:nvSpPr>
        <p:spPr>
          <a:xfrm>
            <a:off x="5493588" y="6437803"/>
            <a:ext cx="1346756" cy="369332"/>
          </a:xfrm>
          <a:prstGeom prst="rect">
            <a:avLst/>
          </a:prstGeom>
          <a:noFill/>
        </p:spPr>
        <p:txBody>
          <a:bodyPr wrap="square" rtlCol="0">
            <a:spAutoFit/>
          </a:bodyPr>
          <a:lstStyle/>
          <a:p>
            <a:r>
              <a:rPr lang="it-IT" sz="180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Production</a:t>
            </a:r>
            <a:endPar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endParaRPr>
          </a:p>
        </p:txBody>
      </p:sp>
      <p:pic>
        <p:nvPicPr>
          <p:cNvPr id="11" name="Picture 10" descr="A picture containing text, screenshot, diagram&#10;&#10;Description automatically generated">
            <a:extLst>
              <a:ext uri="{FF2B5EF4-FFF2-40B4-BE49-F238E27FC236}">
                <a16:creationId xmlns:a16="http://schemas.microsoft.com/office/drawing/2014/main" id="{C268603A-6B74-8F5B-995A-E8A3D32AE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468" y="3218830"/>
            <a:ext cx="3771202" cy="3107258"/>
          </a:xfrm>
          <a:prstGeom prst="rect">
            <a:avLst/>
          </a:prstGeom>
        </p:spPr>
      </p:pic>
      <p:sp>
        <p:nvSpPr>
          <p:cNvPr id="13" name="TextBox 12">
            <a:extLst>
              <a:ext uri="{FF2B5EF4-FFF2-40B4-BE49-F238E27FC236}">
                <a16:creationId xmlns:a16="http://schemas.microsoft.com/office/drawing/2014/main" id="{4FB4BEA1-5E80-951C-2A6B-0FB297410658}"/>
              </a:ext>
            </a:extLst>
          </p:cNvPr>
          <p:cNvSpPr txBox="1"/>
          <p:nvPr/>
        </p:nvSpPr>
        <p:spPr>
          <a:xfrm>
            <a:off x="1253764" y="4625231"/>
            <a:ext cx="5769703" cy="646331"/>
          </a:xfrm>
          <a:prstGeom prst="rect">
            <a:avLst/>
          </a:prstGeom>
          <a:noFill/>
        </p:spPr>
        <p:txBody>
          <a:bodyPr wrap="square">
            <a:spAutoFit/>
          </a:bodyPr>
          <a:lstStyle/>
          <a:p>
            <a:pPr algn="just"/>
            <a:r>
              <a:rPr lang="en-JP" sz="12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Figure was taken from: (preprint) Howie et al., Case Studies in Music Production for Advanced 3D Audio Reproduction with Bottom Channels</a:t>
            </a:r>
          </a:p>
          <a:p>
            <a:endParaRPr lang="en-JP" sz="1200" dirty="0"/>
          </a:p>
        </p:txBody>
      </p:sp>
      <p:sp>
        <p:nvSpPr>
          <p:cNvPr id="5" name="Oval 4">
            <a:extLst>
              <a:ext uri="{FF2B5EF4-FFF2-40B4-BE49-F238E27FC236}">
                <a16:creationId xmlns:a16="http://schemas.microsoft.com/office/drawing/2014/main" id="{AB717784-AAA5-269C-CF4E-F3035D45258C}"/>
              </a:ext>
            </a:extLst>
          </p:cNvPr>
          <p:cNvSpPr/>
          <p:nvPr/>
        </p:nvSpPr>
        <p:spPr>
          <a:xfrm>
            <a:off x="7361948" y="4522883"/>
            <a:ext cx="443619" cy="425513"/>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 name="Oval 5">
            <a:extLst>
              <a:ext uri="{FF2B5EF4-FFF2-40B4-BE49-F238E27FC236}">
                <a16:creationId xmlns:a16="http://schemas.microsoft.com/office/drawing/2014/main" id="{3288F9B3-3121-4677-A609-EA4923BB5DAE}"/>
              </a:ext>
            </a:extLst>
          </p:cNvPr>
          <p:cNvSpPr/>
          <p:nvPr/>
        </p:nvSpPr>
        <p:spPr>
          <a:xfrm>
            <a:off x="9806141" y="4559702"/>
            <a:ext cx="443619" cy="425513"/>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Tree>
    <p:extLst>
      <p:ext uri="{BB962C8B-B14F-4D97-AF65-F5344CB8AC3E}">
        <p14:creationId xmlns:p14="http://schemas.microsoft.com/office/powerpoint/2010/main" val="4126983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14" name="TextBox 13">
            <a:extLst>
              <a:ext uri="{FF2B5EF4-FFF2-40B4-BE49-F238E27FC236}">
                <a16:creationId xmlns:a16="http://schemas.microsoft.com/office/drawing/2014/main" id="{733171D8-8026-D806-A567-33E0C89E3104}"/>
              </a:ext>
            </a:extLst>
          </p:cNvPr>
          <p:cNvSpPr txBox="1"/>
          <p:nvPr/>
        </p:nvSpPr>
        <p:spPr>
          <a:xfrm>
            <a:off x="7805567" y="6437803"/>
            <a:ext cx="1758883"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1" y="6437803"/>
            <a:ext cx="1864793"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7" name="TextBox 6">
            <a:extLst>
              <a:ext uri="{FF2B5EF4-FFF2-40B4-BE49-F238E27FC236}">
                <a16:creationId xmlns:a16="http://schemas.microsoft.com/office/drawing/2014/main" id="{4D773B6F-9839-98DC-8A77-BEE395D8203D}"/>
              </a:ext>
            </a:extLst>
          </p:cNvPr>
          <p:cNvSpPr txBox="1"/>
          <p:nvPr/>
        </p:nvSpPr>
        <p:spPr>
          <a:xfrm>
            <a:off x="1253767" y="1905506"/>
            <a:ext cx="9540905" cy="3046988"/>
          </a:xfrm>
          <a:prstGeom prst="rect">
            <a:avLst/>
          </a:prstGeom>
          <a:noFill/>
        </p:spPr>
        <p:txBody>
          <a:bodyPr wrap="square" rtlCol="0">
            <a:spAutoFit/>
          </a:bodyPr>
          <a:lstStyle/>
          <a:p>
            <a:pPr algn="just"/>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Multi-dimensionality of 3D require narrow studies</a:t>
            </a:r>
          </a:p>
          <a:p>
            <a:pPr algn="just"/>
            <a:endPar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pPr algn="just"/>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3D audio is still new, novel formats and aesthetics are emerging</a:t>
            </a:r>
          </a:p>
          <a:p>
            <a:pPr algn="just"/>
            <a:endPar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pPr algn="just"/>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Increased accessibility of 3D audio will demand optimized strategies from recording engineers</a:t>
            </a:r>
          </a:p>
          <a:p>
            <a:pPr algn="just"/>
            <a:endPar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pPr algn="just"/>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Increasing value of metadata</a:t>
            </a:r>
          </a:p>
        </p:txBody>
      </p:sp>
      <p:sp>
        <p:nvSpPr>
          <p:cNvPr id="8" name="TextBox 7">
            <a:extLst>
              <a:ext uri="{FF2B5EF4-FFF2-40B4-BE49-F238E27FC236}">
                <a16:creationId xmlns:a16="http://schemas.microsoft.com/office/drawing/2014/main" id="{987DC914-BDD0-5F18-3AB1-5D36A28BAABB}"/>
              </a:ext>
            </a:extLst>
          </p:cNvPr>
          <p:cNvSpPr txBox="1"/>
          <p:nvPr/>
        </p:nvSpPr>
        <p:spPr>
          <a:xfrm>
            <a:off x="1253767" y="697912"/>
            <a:ext cx="9945277" cy="646331"/>
          </a:xfrm>
          <a:prstGeom prst="rect">
            <a:avLst/>
          </a:prstGeom>
          <a:noFill/>
        </p:spPr>
        <p:txBody>
          <a:bodyPr wrap="square" rtlCol="0">
            <a:spAutoFit/>
          </a:bodyPr>
          <a:lstStyle/>
          <a:p>
            <a:r>
              <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Introduction, </a:t>
            </a:r>
            <a:r>
              <a:rPr lang="en-US" sz="3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Justification</a:t>
            </a:r>
            <a:endPar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5" name="TextBox 4">
            <a:extLst>
              <a:ext uri="{FF2B5EF4-FFF2-40B4-BE49-F238E27FC236}">
                <a16:creationId xmlns:a16="http://schemas.microsoft.com/office/drawing/2014/main" id="{81621CAE-4DB1-4CEE-265E-6BDAFAEE1B99}"/>
              </a:ext>
            </a:extLst>
          </p:cNvPr>
          <p:cNvSpPr txBox="1"/>
          <p:nvPr/>
        </p:nvSpPr>
        <p:spPr>
          <a:xfrm>
            <a:off x="2756606" y="6437803"/>
            <a:ext cx="162982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sp>
        <p:nvSpPr>
          <p:cNvPr id="6" name="TextBox 5">
            <a:extLst>
              <a:ext uri="{FF2B5EF4-FFF2-40B4-BE49-F238E27FC236}">
                <a16:creationId xmlns:a16="http://schemas.microsoft.com/office/drawing/2014/main" id="{A7A5EBB4-A1AD-958A-CA48-D809883298FD}"/>
              </a:ext>
            </a:extLst>
          </p:cNvPr>
          <p:cNvSpPr txBox="1"/>
          <p:nvPr/>
        </p:nvSpPr>
        <p:spPr>
          <a:xfrm>
            <a:off x="5493588" y="6437803"/>
            <a:ext cx="1346756" cy="369332"/>
          </a:xfrm>
          <a:prstGeom prst="rect">
            <a:avLst/>
          </a:prstGeom>
          <a:noFill/>
        </p:spPr>
        <p:txBody>
          <a:bodyPr wrap="square" rtlCol="0">
            <a:spAutoFit/>
          </a:bodyPr>
          <a:lstStyle/>
          <a:p>
            <a:r>
              <a:rPr lang="it-IT" sz="180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Production</a:t>
            </a:r>
            <a:endPar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44025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Pre-Production, </a:t>
            </a:r>
            <a:r>
              <a:rPr lang="en-US" sz="3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Mic. Placements for M±090*</a:t>
            </a:r>
            <a:endPar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733171D8-8026-D806-A567-33E0C89E3104}"/>
              </a:ext>
            </a:extLst>
          </p:cNvPr>
          <p:cNvSpPr txBox="1"/>
          <p:nvPr/>
        </p:nvSpPr>
        <p:spPr>
          <a:xfrm>
            <a:off x="7805567" y="6437803"/>
            <a:ext cx="175888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1" y="6437803"/>
            <a:ext cx="186479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2" name="TextBox 1">
            <a:extLst>
              <a:ext uri="{FF2B5EF4-FFF2-40B4-BE49-F238E27FC236}">
                <a16:creationId xmlns:a16="http://schemas.microsoft.com/office/drawing/2014/main" id="{BD665EC0-2E75-4F77-417A-9BC52EE3570B}"/>
              </a:ext>
            </a:extLst>
          </p:cNvPr>
          <p:cNvSpPr txBox="1"/>
          <p:nvPr/>
        </p:nvSpPr>
        <p:spPr>
          <a:xfrm>
            <a:off x="2756605" y="6437803"/>
            <a:ext cx="1950306"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sp>
        <p:nvSpPr>
          <p:cNvPr id="6" name="TextBox 5">
            <a:extLst>
              <a:ext uri="{FF2B5EF4-FFF2-40B4-BE49-F238E27FC236}">
                <a16:creationId xmlns:a16="http://schemas.microsoft.com/office/drawing/2014/main" id="{AB25D4DD-D797-F1FF-E703-008C93F39C8E}"/>
              </a:ext>
            </a:extLst>
          </p:cNvPr>
          <p:cNvSpPr txBox="1"/>
          <p:nvPr/>
        </p:nvSpPr>
        <p:spPr>
          <a:xfrm>
            <a:off x="5493588" y="6437803"/>
            <a:ext cx="1346756" cy="369332"/>
          </a:xfrm>
          <a:prstGeom prst="rect">
            <a:avLst/>
          </a:prstGeom>
          <a:noFill/>
        </p:spPr>
        <p:txBody>
          <a:bodyPr wrap="square" rtlCol="0">
            <a:spAutoFit/>
          </a:bodyPr>
          <a:lstStyle/>
          <a:p>
            <a:r>
              <a:rPr lang="it-IT" sz="180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Production</a:t>
            </a:r>
            <a:endPar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 name="TextBox 6">
            <a:extLst>
              <a:ext uri="{FF2B5EF4-FFF2-40B4-BE49-F238E27FC236}">
                <a16:creationId xmlns:a16="http://schemas.microsoft.com/office/drawing/2014/main" id="{AEECF958-0AEA-BE4C-A4A6-25B09C7B501A}"/>
              </a:ext>
            </a:extLst>
          </p:cNvPr>
          <p:cNvSpPr txBox="1"/>
          <p:nvPr/>
        </p:nvSpPr>
        <p:spPr>
          <a:xfrm>
            <a:off x="1253765" y="1447047"/>
            <a:ext cx="9540905" cy="3785652"/>
          </a:xfrm>
          <a:prstGeom prst="rect">
            <a:avLst/>
          </a:prstGeom>
          <a:noFill/>
        </p:spPr>
        <p:txBody>
          <a:bodyPr wrap="square" rtlCol="0">
            <a:spAutoFit/>
          </a:bodyPr>
          <a:lstStyle/>
          <a:p>
            <a:pPr algn="just"/>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To record solo piano in 3D audio, microphone placements for surround side loudspeaker reproduction need to satisfy the recommendations:</a:t>
            </a:r>
          </a:p>
          <a:p>
            <a:pPr algn="just"/>
            <a:endPar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a:p>
            <a:pPr marL="457200" indent="-457200" algn="just">
              <a:buAutoNum type="arabicParenR"/>
            </a:pP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contain diffused and de-correlated signal that is mostly lateral reflected energy</a:t>
            </a:r>
          </a:p>
          <a:p>
            <a:pPr marL="457200" indent="-457200" algn="just">
              <a:buAutoNum type="arabicParenR"/>
            </a:pP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maintain frontal image quality and stability</a:t>
            </a:r>
          </a:p>
          <a:p>
            <a:pPr marL="457200" indent="-457200" algn="just">
              <a:buAutoNum type="arabicParenR"/>
            </a:pP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spread out the total environmental image by enhancing the environment width</a:t>
            </a:r>
          </a:p>
          <a:p>
            <a:pPr marL="457200" indent="-457200" algn="just">
              <a:buAutoNum type="arabicParenR"/>
            </a:pP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do not create a conflicting phantom image with the frontal sound image</a:t>
            </a:r>
            <a:endParaRPr lang="en-JP"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5" name="TextBox 4">
            <a:extLst>
              <a:ext uri="{FF2B5EF4-FFF2-40B4-BE49-F238E27FC236}">
                <a16:creationId xmlns:a16="http://schemas.microsoft.com/office/drawing/2014/main" id="{002E0A99-0D8D-82C3-B424-58BD942D07DF}"/>
              </a:ext>
            </a:extLst>
          </p:cNvPr>
          <p:cNvSpPr txBox="1"/>
          <p:nvPr/>
        </p:nvSpPr>
        <p:spPr>
          <a:xfrm>
            <a:off x="1253764" y="6005996"/>
            <a:ext cx="9540905" cy="25430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00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*M±090 is the ITU abbreviation, </a:t>
            </a:r>
            <a:r>
              <a:rPr lang="en-GB" sz="100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rPr>
              <a:t>where "M" represents the middle layer, and "±90" represents the azimuth angle (◦) in anticlockwise angular orientation.</a:t>
            </a:r>
            <a:endParaRPr lang="en-US" sz="1000" dirty="0">
              <a:solidFill>
                <a:schemeClr val="bg1"/>
              </a:solidFill>
              <a:effectLst/>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spTree>
    <p:extLst>
      <p:ext uri="{BB962C8B-B14F-4D97-AF65-F5344CB8AC3E}">
        <p14:creationId xmlns:p14="http://schemas.microsoft.com/office/powerpoint/2010/main" val="1148960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Pre-Production, </a:t>
            </a:r>
            <a:r>
              <a:rPr lang="en-US" sz="360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Repertoire / Test Stimuli</a:t>
            </a:r>
          </a:p>
        </p:txBody>
      </p:sp>
      <p:sp>
        <p:nvSpPr>
          <p:cNvPr id="9" name="TextBox 8">
            <a:extLst>
              <a:ext uri="{FF2B5EF4-FFF2-40B4-BE49-F238E27FC236}">
                <a16:creationId xmlns:a16="http://schemas.microsoft.com/office/drawing/2014/main" id="{288FC0D2-C7BF-095B-4302-754359261633}"/>
              </a:ext>
            </a:extLst>
          </p:cNvPr>
          <p:cNvSpPr txBox="1"/>
          <p:nvPr/>
        </p:nvSpPr>
        <p:spPr>
          <a:xfrm>
            <a:off x="2756604" y="6437803"/>
            <a:ext cx="2010267"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sp>
        <p:nvSpPr>
          <p:cNvPr id="14" name="TextBox 13">
            <a:extLst>
              <a:ext uri="{FF2B5EF4-FFF2-40B4-BE49-F238E27FC236}">
                <a16:creationId xmlns:a16="http://schemas.microsoft.com/office/drawing/2014/main" id="{733171D8-8026-D806-A567-33E0C89E3104}"/>
              </a:ext>
            </a:extLst>
          </p:cNvPr>
          <p:cNvSpPr txBox="1"/>
          <p:nvPr/>
        </p:nvSpPr>
        <p:spPr>
          <a:xfrm>
            <a:off x="7805567" y="6437803"/>
            <a:ext cx="175888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1" y="6437803"/>
            <a:ext cx="186479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7" name="TextBox 6">
            <a:extLst>
              <a:ext uri="{FF2B5EF4-FFF2-40B4-BE49-F238E27FC236}">
                <a16:creationId xmlns:a16="http://schemas.microsoft.com/office/drawing/2014/main" id="{20F9C1B3-26D7-6546-E5BF-21EDC1D96F57}"/>
              </a:ext>
            </a:extLst>
          </p:cNvPr>
          <p:cNvSpPr txBox="1"/>
          <p:nvPr/>
        </p:nvSpPr>
        <p:spPr>
          <a:xfrm>
            <a:off x="1253765" y="1447047"/>
            <a:ext cx="5679126" cy="3785652"/>
          </a:xfrm>
          <a:prstGeom prst="rect">
            <a:avLst/>
          </a:prstGeom>
          <a:noFill/>
        </p:spPr>
        <p:txBody>
          <a:bodyPr wrap="square" rtlCol="0">
            <a:spAutoFit/>
          </a:bodyPr>
          <a:lstStyle/>
          <a:p>
            <a:endParaRPr lang="en-US" sz="2400" dirty="0">
              <a:solidFill>
                <a:srgbClr val="E8E6E3"/>
              </a:solidFill>
              <a:latin typeface="CMU Sans Serif" panose="02000603000000000000" pitchFamily="2" charset="0"/>
              <a:ea typeface="CMU Sans Serif" panose="02000603000000000000" pitchFamily="2" charset="0"/>
              <a:cs typeface="CMU Sans Serif" panose="02000603000000000000" pitchFamily="2" charset="0"/>
            </a:endParaRPr>
          </a:p>
          <a:p>
            <a:endParaRPr lang="en-US" sz="2400" dirty="0">
              <a:solidFill>
                <a:srgbClr val="E8E6E3"/>
              </a:solidFill>
              <a:latin typeface="CMU Sans Serif" panose="02000603000000000000" pitchFamily="2" charset="0"/>
              <a:ea typeface="CMU Sans Serif" panose="02000603000000000000" pitchFamily="2" charset="0"/>
              <a:cs typeface="CMU Sans Serif" panose="02000603000000000000" pitchFamily="2" charset="0"/>
            </a:endParaRPr>
          </a:p>
          <a:p>
            <a:endParaRPr lang="en-US" sz="2400" b="0" i="0" dirty="0">
              <a:solidFill>
                <a:srgbClr val="E8E6E3"/>
              </a:solidFill>
              <a:effectLst/>
              <a:latin typeface="CMU Sans Serif" panose="02000603000000000000" pitchFamily="2" charset="0"/>
              <a:ea typeface="CMU Sans Serif" panose="02000603000000000000" pitchFamily="2" charset="0"/>
              <a:cs typeface="CMU Sans Serif" panose="02000603000000000000" pitchFamily="2" charset="0"/>
            </a:endParaRPr>
          </a:p>
          <a:p>
            <a:pPr marL="457200" indent="-457200">
              <a:buAutoNum type="arabicParenR"/>
            </a:pPr>
            <a:r>
              <a:rPr lang="en-US" sz="2400" b="0" i="0" dirty="0">
                <a:solidFill>
                  <a:srgbClr val="E8E6E3"/>
                </a:solidFill>
                <a:effectLst/>
                <a:latin typeface="CMU Sans Serif" panose="02000603000000000000" pitchFamily="2" charset="0"/>
                <a:ea typeface="CMU Sans Serif" panose="02000603000000000000" pitchFamily="2" charset="0"/>
                <a:cs typeface="CMU Sans Serif" panose="02000603000000000000" pitchFamily="2" charset="0"/>
              </a:rPr>
              <a:t>Johann Sebastian Bach, Prelude and Fugue: No. 6 in D Minor, BWV 851,</a:t>
            </a:r>
          </a:p>
          <a:p>
            <a:pPr marL="457200" indent="-457200">
              <a:buAutoNum type="arabicParenR"/>
            </a:pPr>
            <a:r>
              <a:rPr lang="en-US" sz="2400" b="0" i="0" dirty="0">
                <a:solidFill>
                  <a:srgbClr val="E8E6E3"/>
                </a:solidFill>
                <a:effectLst/>
                <a:latin typeface="CMU Sans Serif" panose="02000603000000000000" pitchFamily="2" charset="0"/>
                <a:ea typeface="CMU Sans Serif" panose="02000603000000000000" pitchFamily="2" charset="0"/>
                <a:cs typeface="CMU Sans Serif" panose="02000603000000000000" pitchFamily="2" charset="0"/>
              </a:rPr>
              <a:t>Wolfgang Amadeus Mozart, Piano Sonata in F major, K. 332, 2nd movement,</a:t>
            </a:r>
          </a:p>
          <a:p>
            <a:pPr marL="457200" indent="-457200">
              <a:buAutoNum type="arabicParenR"/>
            </a:pPr>
            <a:r>
              <a:rPr lang="en-US" sz="2400" b="0" i="0" dirty="0">
                <a:solidFill>
                  <a:srgbClr val="E8E6E3"/>
                </a:solidFill>
                <a:effectLst/>
                <a:latin typeface="CMU Sans Serif" panose="02000603000000000000" pitchFamily="2" charset="0"/>
                <a:ea typeface="CMU Sans Serif" panose="02000603000000000000" pitchFamily="2" charset="0"/>
                <a:cs typeface="CMU Sans Serif" panose="02000603000000000000" pitchFamily="2" charset="0"/>
              </a:rPr>
              <a:t>Franz Liszt, Hungarian Rhapsody No. 10 in E major, S. 244/10.</a:t>
            </a:r>
          </a:p>
        </p:txBody>
      </p:sp>
      <p:sp>
        <p:nvSpPr>
          <p:cNvPr id="8" name="TextBox 7">
            <a:extLst>
              <a:ext uri="{FF2B5EF4-FFF2-40B4-BE49-F238E27FC236}">
                <a16:creationId xmlns:a16="http://schemas.microsoft.com/office/drawing/2014/main" id="{4E8E39A9-3D20-82BB-F6D9-8DCA59C93BD2}"/>
              </a:ext>
            </a:extLst>
          </p:cNvPr>
          <p:cNvSpPr txBox="1"/>
          <p:nvPr/>
        </p:nvSpPr>
        <p:spPr>
          <a:xfrm>
            <a:off x="5493588" y="6437803"/>
            <a:ext cx="1346756" cy="369332"/>
          </a:xfrm>
          <a:prstGeom prst="rect">
            <a:avLst/>
          </a:prstGeom>
          <a:noFill/>
        </p:spPr>
        <p:txBody>
          <a:bodyPr wrap="square" rtlCol="0">
            <a:spAutoFit/>
          </a:bodyPr>
          <a:lstStyle/>
          <a:p>
            <a:r>
              <a:rPr lang="it-IT" sz="180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Production</a:t>
            </a:r>
            <a:endPar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endParaRPr>
          </a:p>
        </p:txBody>
      </p:sp>
      <p:pic>
        <p:nvPicPr>
          <p:cNvPr id="11" name="IMG_2705_5B7A318A-7BE2-4C70-B716-EEDF8F7D5973.mp4">
            <a:hlinkClick r:id="" action="ppaction://media"/>
            <a:extLst>
              <a:ext uri="{FF2B5EF4-FFF2-40B4-BE49-F238E27FC236}">
                <a16:creationId xmlns:a16="http://schemas.microsoft.com/office/drawing/2014/main" id="{04CE4F2A-C302-2246-4F61-75F69F8FB3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83960" y="2465562"/>
            <a:ext cx="4919356" cy="2767137"/>
          </a:xfrm>
          <a:prstGeom prst="rect">
            <a:avLst/>
          </a:prstGeom>
        </p:spPr>
      </p:pic>
    </p:spTree>
    <p:extLst>
      <p:ext uri="{BB962C8B-B14F-4D97-AF65-F5344CB8AC3E}">
        <p14:creationId xmlns:p14="http://schemas.microsoft.com/office/powerpoint/2010/main" val="38129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Production, </a:t>
            </a:r>
            <a:r>
              <a:rPr lang="en-US" sz="3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Overhead View</a:t>
            </a:r>
            <a:endPar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3" name="TextBox 12">
            <a:extLst>
              <a:ext uri="{FF2B5EF4-FFF2-40B4-BE49-F238E27FC236}">
                <a16:creationId xmlns:a16="http://schemas.microsoft.com/office/drawing/2014/main" id="{6CAF8A25-44B8-23EC-2F66-AAE949942A24}"/>
              </a:ext>
            </a:extLst>
          </p:cNvPr>
          <p:cNvSpPr txBox="1"/>
          <p:nvPr/>
        </p:nvSpPr>
        <p:spPr>
          <a:xfrm>
            <a:off x="5470861" y="6437803"/>
            <a:ext cx="1454595"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Production</a:t>
            </a:r>
          </a:p>
        </p:txBody>
      </p:sp>
      <p:sp>
        <p:nvSpPr>
          <p:cNvPr id="14" name="TextBox 13">
            <a:extLst>
              <a:ext uri="{FF2B5EF4-FFF2-40B4-BE49-F238E27FC236}">
                <a16:creationId xmlns:a16="http://schemas.microsoft.com/office/drawing/2014/main" id="{733171D8-8026-D806-A567-33E0C89E3104}"/>
              </a:ext>
            </a:extLst>
          </p:cNvPr>
          <p:cNvSpPr txBox="1"/>
          <p:nvPr/>
        </p:nvSpPr>
        <p:spPr>
          <a:xfrm>
            <a:off x="7805567" y="6437803"/>
            <a:ext cx="175888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1" y="6437803"/>
            <a:ext cx="186479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8" name="TextBox 7">
            <a:extLst>
              <a:ext uri="{FF2B5EF4-FFF2-40B4-BE49-F238E27FC236}">
                <a16:creationId xmlns:a16="http://schemas.microsoft.com/office/drawing/2014/main" id="{3F5322F2-F1D3-5588-93E8-E02E9C3BCCFF}"/>
              </a:ext>
            </a:extLst>
          </p:cNvPr>
          <p:cNvSpPr txBox="1"/>
          <p:nvPr/>
        </p:nvSpPr>
        <p:spPr>
          <a:xfrm>
            <a:off x="2756606" y="6437803"/>
            <a:ext cx="1629825"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pic>
        <p:nvPicPr>
          <p:cNvPr id="7" name="Picture 6">
            <a:extLst>
              <a:ext uri="{FF2B5EF4-FFF2-40B4-BE49-F238E27FC236}">
                <a16:creationId xmlns:a16="http://schemas.microsoft.com/office/drawing/2014/main" id="{8E493541-E718-D61C-F19A-D5301D7A1CFB}"/>
              </a:ext>
            </a:extLst>
          </p:cNvPr>
          <p:cNvPicPr>
            <a:picLocks noChangeAspect="1"/>
          </p:cNvPicPr>
          <p:nvPr/>
        </p:nvPicPr>
        <p:blipFill>
          <a:blip r:embed="rId3">
            <a:lum bright="70000" contrast="-70000"/>
          </a:blip>
          <a:stretch>
            <a:fillRect/>
          </a:stretch>
        </p:blipFill>
        <p:spPr>
          <a:xfrm>
            <a:off x="645567" y="1892984"/>
            <a:ext cx="6279889" cy="4267104"/>
          </a:xfrm>
          <a:prstGeom prst="rect">
            <a:avLst/>
          </a:prstGeom>
        </p:spPr>
      </p:pic>
      <p:pic>
        <p:nvPicPr>
          <p:cNvPr id="11" name="image2.png" descr="Diagram&#10;&#10;Description automatically generated">
            <a:extLst>
              <a:ext uri="{FF2B5EF4-FFF2-40B4-BE49-F238E27FC236}">
                <a16:creationId xmlns:a16="http://schemas.microsoft.com/office/drawing/2014/main" id="{681C1F4E-201B-26F8-BFA7-204B2C2999BD}"/>
              </a:ext>
            </a:extLst>
          </p:cNvPr>
          <p:cNvPicPr/>
          <p:nvPr/>
        </p:nvPicPr>
        <p:blipFill>
          <a:blip r:embed="rId4"/>
          <a:srcRect/>
          <a:stretch>
            <a:fillRect/>
          </a:stretch>
        </p:blipFill>
        <p:spPr>
          <a:xfrm>
            <a:off x="7526109" y="160781"/>
            <a:ext cx="3851086" cy="6165307"/>
          </a:xfrm>
          <a:prstGeom prst="rect">
            <a:avLst/>
          </a:prstGeom>
          <a:ln/>
        </p:spPr>
      </p:pic>
    </p:spTree>
    <p:extLst>
      <p:ext uri="{BB962C8B-B14F-4D97-AF65-F5344CB8AC3E}">
        <p14:creationId xmlns:p14="http://schemas.microsoft.com/office/powerpoint/2010/main" val="3944801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Production, </a:t>
            </a:r>
            <a:r>
              <a:rPr lang="en-US" sz="3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Side View</a:t>
            </a:r>
            <a:endParaRPr lang="en-US" sz="36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733171D8-8026-D806-A567-33E0C89E3104}"/>
              </a:ext>
            </a:extLst>
          </p:cNvPr>
          <p:cNvSpPr txBox="1"/>
          <p:nvPr/>
        </p:nvSpPr>
        <p:spPr>
          <a:xfrm>
            <a:off x="7805567" y="6437803"/>
            <a:ext cx="175888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1" y="6437803"/>
            <a:ext cx="186479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2" name="TextBox 1">
            <a:extLst>
              <a:ext uri="{FF2B5EF4-FFF2-40B4-BE49-F238E27FC236}">
                <a16:creationId xmlns:a16="http://schemas.microsoft.com/office/drawing/2014/main" id="{9AB0B1EE-9A56-52EF-0CD0-12AF42B7FEE2}"/>
              </a:ext>
            </a:extLst>
          </p:cNvPr>
          <p:cNvSpPr txBox="1"/>
          <p:nvPr/>
        </p:nvSpPr>
        <p:spPr>
          <a:xfrm>
            <a:off x="5470861" y="6437803"/>
            <a:ext cx="1424614"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Production</a:t>
            </a:r>
          </a:p>
        </p:txBody>
      </p:sp>
      <p:sp>
        <p:nvSpPr>
          <p:cNvPr id="5" name="TextBox 4">
            <a:extLst>
              <a:ext uri="{FF2B5EF4-FFF2-40B4-BE49-F238E27FC236}">
                <a16:creationId xmlns:a16="http://schemas.microsoft.com/office/drawing/2014/main" id="{07BBC5E1-01ED-0CDA-1520-C6703E9D3A25}"/>
              </a:ext>
            </a:extLst>
          </p:cNvPr>
          <p:cNvSpPr txBox="1"/>
          <p:nvPr/>
        </p:nvSpPr>
        <p:spPr>
          <a:xfrm>
            <a:off x="2756606" y="6437803"/>
            <a:ext cx="1629825"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pic>
        <p:nvPicPr>
          <p:cNvPr id="7" name="image3.png">
            <a:extLst>
              <a:ext uri="{FF2B5EF4-FFF2-40B4-BE49-F238E27FC236}">
                <a16:creationId xmlns:a16="http://schemas.microsoft.com/office/drawing/2014/main" id="{72C0899F-1F51-FB53-AA7C-C198AB4265F7}"/>
              </a:ext>
            </a:extLst>
          </p:cNvPr>
          <p:cNvPicPr/>
          <p:nvPr/>
        </p:nvPicPr>
        <p:blipFill>
          <a:blip r:embed="rId3"/>
          <a:srcRect/>
          <a:stretch>
            <a:fillRect/>
          </a:stretch>
        </p:blipFill>
        <p:spPr>
          <a:xfrm>
            <a:off x="4715244" y="1476859"/>
            <a:ext cx="7177500" cy="4483637"/>
          </a:xfrm>
          <a:prstGeom prst="rect">
            <a:avLst/>
          </a:prstGeom>
          <a:ln/>
        </p:spPr>
      </p:pic>
      <p:pic>
        <p:nvPicPr>
          <p:cNvPr id="9" name="Picture 8">
            <a:extLst>
              <a:ext uri="{FF2B5EF4-FFF2-40B4-BE49-F238E27FC236}">
                <a16:creationId xmlns:a16="http://schemas.microsoft.com/office/drawing/2014/main" id="{30CA2F6D-03CC-C0D3-DC60-B3A1BC313DDE}"/>
              </a:ext>
            </a:extLst>
          </p:cNvPr>
          <p:cNvPicPr>
            <a:picLocks noChangeAspect="1"/>
          </p:cNvPicPr>
          <p:nvPr/>
        </p:nvPicPr>
        <p:blipFill>
          <a:blip r:embed="rId4">
            <a:lum bright="70000" contrast="-70000"/>
          </a:blip>
          <a:stretch>
            <a:fillRect/>
          </a:stretch>
        </p:blipFill>
        <p:spPr>
          <a:xfrm>
            <a:off x="-284776" y="1902377"/>
            <a:ext cx="5352076" cy="3636667"/>
          </a:xfrm>
          <a:prstGeom prst="rect">
            <a:avLst/>
          </a:prstGeom>
        </p:spPr>
      </p:pic>
    </p:spTree>
    <p:extLst>
      <p:ext uri="{BB962C8B-B14F-4D97-AF65-F5344CB8AC3E}">
        <p14:creationId xmlns:p14="http://schemas.microsoft.com/office/powerpoint/2010/main" val="2315053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E06553-A9EB-DF4E-95F0-4FB5E7A9B483}"/>
              </a:ext>
            </a:extLst>
          </p:cNvPr>
          <p:cNvSpPr/>
          <p:nvPr/>
        </p:nvSpPr>
        <p:spPr>
          <a:xfrm>
            <a:off x="0" y="6381949"/>
            <a:ext cx="12192000" cy="481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2F0D9A-7D41-9ABE-8A75-4E28CFAA8A3E}"/>
              </a:ext>
            </a:extLst>
          </p:cNvPr>
          <p:cNvSpPr txBox="1"/>
          <p:nvPr/>
        </p:nvSpPr>
        <p:spPr>
          <a:xfrm>
            <a:off x="299259" y="6437803"/>
            <a:ext cx="1517855" cy="369332"/>
          </a:xfrm>
          <a:prstGeom prst="rect">
            <a:avLst/>
          </a:prstGeom>
          <a:noFill/>
        </p:spPr>
        <p:txBody>
          <a:bodyPr wrap="square" rtlCol="0">
            <a:spAutoFit/>
          </a:bodyPr>
          <a:lstStyle/>
          <a:p>
            <a:r>
              <a:rPr lang="en-US" dirty="0">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Introduction</a:t>
            </a:r>
          </a:p>
        </p:txBody>
      </p:sp>
      <p:sp>
        <p:nvSpPr>
          <p:cNvPr id="3" name="TextBox 2">
            <a:extLst>
              <a:ext uri="{FF2B5EF4-FFF2-40B4-BE49-F238E27FC236}">
                <a16:creationId xmlns:a16="http://schemas.microsoft.com/office/drawing/2014/main" id="{97715716-34B9-68E9-7AA8-5FAA7924B85D}"/>
              </a:ext>
            </a:extLst>
          </p:cNvPr>
          <p:cNvSpPr txBox="1"/>
          <p:nvPr/>
        </p:nvSpPr>
        <p:spPr>
          <a:xfrm>
            <a:off x="1253767" y="697912"/>
            <a:ext cx="9945277" cy="646331"/>
          </a:xfrm>
          <a:prstGeom prst="rect">
            <a:avLst/>
          </a:prstGeom>
          <a:noFill/>
        </p:spPr>
        <p:txBody>
          <a:bodyPr wrap="square" rtlCol="0">
            <a:spAutoFit/>
          </a:bodyPr>
          <a:lstStyle/>
          <a:p>
            <a:r>
              <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Production, </a:t>
            </a:r>
            <a:r>
              <a:rPr lang="en-US" sz="360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Upstage Right</a:t>
            </a:r>
            <a:endParaRPr lang="en-US" sz="3600" b="1">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4" name="TextBox 13">
            <a:extLst>
              <a:ext uri="{FF2B5EF4-FFF2-40B4-BE49-F238E27FC236}">
                <a16:creationId xmlns:a16="http://schemas.microsoft.com/office/drawing/2014/main" id="{733171D8-8026-D806-A567-33E0C89E3104}"/>
              </a:ext>
            </a:extLst>
          </p:cNvPr>
          <p:cNvSpPr txBox="1"/>
          <p:nvPr/>
        </p:nvSpPr>
        <p:spPr>
          <a:xfrm>
            <a:off x="7805567" y="6437803"/>
            <a:ext cx="175888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Post-Production</a:t>
            </a:r>
          </a:p>
        </p:txBody>
      </p:sp>
      <p:sp>
        <p:nvSpPr>
          <p:cNvPr id="15" name="TextBox 14">
            <a:extLst>
              <a:ext uri="{FF2B5EF4-FFF2-40B4-BE49-F238E27FC236}">
                <a16:creationId xmlns:a16="http://schemas.microsoft.com/office/drawing/2014/main" id="{1AF55B0E-C101-0F3A-42B8-C2337E8D6AC8}"/>
              </a:ext>
            </a:extLst>
          </p:cNvPr>
          <p:cNvSpPr txBox="1"/>
          <p:nvPr/>
        </p:nvSpPr>
        <p:spPr>
          <a:xfrm>
            <a:off x="10027951" y="6437803"/>
            <a:ext cx="1864793"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Further Research</a:t>
            </a:r>
          </a:p>
        </p:txBody>
      </p:sp>
      <p:sp>
        <p:nvSpPr>
          <p:cNvPr id="2" name="TextBox 1">
            <a:extLst>
              <a:ext uri="{FF2B5EF4-FFF2-40B4-BE49-F238E27FC236}">
                <a16:creationId xmlns:a16="http://schemas.microsoft.com/office/drawing/2014/main" id="{D29A4819-0981-865F-D456-E04DC76306E5}"/>
              </a:ext>
            </a:extLst>
          </p:cNvPr>
          <p:cNvSpPr txBox="1"/>
          <p:nvPr/>
        </p:nvSpPr>
        <p:spPr>
          <a:xfrm>
            <a:off x="5470861" y="6437803"/>
            <a:ext cx="1454595" cy="369332"/>
          </a:xfrm>
          <a:prstGeom prst="rect">
            <a:avLst/>
          </a:prstGeom>
          <a:noFill/>
        </p:spPr>
        <p:txBody>
          <a:bodyPr wrap="square" rtlCol="0">
            <a:spAutoFit/>
          </a:bodyPr>
          <a:lstStyle/>
          <a:p>
            <a:r>
              <a:rPr lang="en-US"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Production</a:t>
            </a:r>
          </a:p>
        </p:txBody>
      </p:sp>
      <p:sp>
        <p:nvSpPr>
          <p:cNvPr id="5" name="TextBox 4">
            <a:extLst>
              <a:ext uri="{FF2B5EF4-FFF2-40B4-BE49-F238E27FC236}">
                <a16:creationId xmlns:a16="http://schemas.microsoft.com/office/drawing/2014/main" id="{2E54399F-888A-747B-9D1B-35E935D96A4F}"/>
              </a:ext>
            </a:extLst>
          </p:cNvPr>
          <p:cNvSpPr txBox="1"/>
          <p:nvPr/>
        </p:nvSpPr>
        <p:spPr>
          <a:xfrm>
            <a:off x="2756606" y="6437803"/>
            <a:ext cx="1629825" cy="369332"/>
          </a:xfrm>
          <a:prstGeom prst="rect">
            <a:avLst/>
          </a:prstGeom>
          <a:noFill/>
        </p:spPr>
        <p:txBody>
          <a:bodyPr wrap="square" rtlCol="0">
            <a:spAutoFit/>
          </a:bodyPr>
          <a:lstStyle/>
          <a:p>
            <a:r>
              <a:rPr lang="en-US">
                <a:solidFill>
                  <a:srgbClr val="8497B0"/>
                </a:solidFill>
                <a:latin typeface="CMU Sans Serif" panose="02000603000000000000" pitchFamily="2" charset="0"/>
                <a:ea typeface="CMU Sans Serif" panose="02000603000000000000" pitchFamily="2" charset="0"/>
                <a:cs typeface="CMU Sans Serif" panose="02000603000000000000" pitchFamily="2" charset="0"/>
              </a:rPr>
              <a:t>Pre-Production</a:t>
            </a:r>
          </a:p>
        </p:txBody>
      </p:sp>
      <p:pic>
        <p:nvPicPr>
          <p:cNvPr id="7" name="image5.jpg">
            <a:extLst>
              <a:ext uri="{FF2B5EF4-FFF2-40B4-BE49-F238E27FC236}">
                <a16:creationId xmlns:a16="http://schemas.microsoft.com/office/drawing/2014/main" id="{18B7A6F0-0A07-0D36-7FF8-29C84FAAEDE3}"/>
              </a:ext>
            </a:extLst>
          </p:cNvPr>
          <p:cNvPicPr/>
          <p:nvPr/>
        </p:nvPicPr>
        <p:blipFill>
          <a:blip r:embed="rId3"/>
          <a:srcRect/>
          <a:stretch>
            <a:fillRect/>
          </a:stretch>
        </p:blipFill>
        <p:spPr>
          <a:xfrm>
            <a:off x="5091364" y="1318956"/>
            <a:ext cx="6501600" cy="4874400"/>
          </a:xfrm>
          <a:prstGeom prst="rect">
            <a:avLst/>
          </a:prstGeom>
          <a:ln/>
        </p:spPr>
      </p:pic>
      <p:pic>
        <p:nvPicPr>
          <p:cNvPr id="9" name="Picture 8">
            <a:extLst>
              <a:ext uri="{FF2B5EF4-FFF2-40B4-BE49-F238E27FC236}">
                <a16:creationId xmlns:a16="http://schemas.microsoft.com/office/drawing/2014/main" id="{17774AB4-9493-3583-1549-1BA65F2E89DB}"/>
              </a:ext>
            </a:extLst>
          </p:cNvPr>
          <p:cNvPicPr>
            <a:picLocks noChangeAspect="1"/>
          </p:cNvPicPr>
          <p:nvPr/>
        </p:nvPicPr>
        <p:blipFill>
          <a:blip r:embed="rId4">
            <a:lum bright="70000" contrast="-70000"/>
          </a:blip>
          <a:stretch>
            <a:fillRect/>
          </a:stretch>
        </p:blipFill>
        <p:spPr>
          <a:xfrm>
            <a:off x="-284776" y="1902377"/>
            <a:ext cx="5352076" cy="3636667"/>
          </a:xfrm>
          <a:prstGeom prst="rect">
            <a:avLst/>
          </a:prstGeom>
        </p:spPr>
      </p:pic>
    </p:spTree>
    <p:extLst>
      <p:ext uri="{BB962C8B-B14F-4D97-AF65-F5344CB8AC3E}">
        <p14:creationId xmlns:p14="http://schemas.microsoft.com/office/powerpoint/2010/main" val="3795196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1979</TotalTime>
  <Words>1521</Words>
  <Application>Microsoft Macintosh PowerPoint</Application>
  <PresentationFormat>Widescreen</PresentationFormat>
  <Paragraphs>190</Paragraphs>
  <Slides>16</Slides>
  <Notes>16</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Times New Roman</vt:lpstr>
      <vt:lpstr>CMU Sans Serif</vt:lpstr>
      <vt:lpstr>CMU Sans Serif Medium</vt: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Emre Ekici</dc:creator>
  <cp:lastModifiedBy>Emre Ekici</cp:lastModifiedBy>
  <cp:revision>74</cp:revision>
  <dcterms:created xsi:type="dcterms:W3CDTF">2023-01-09T13:25:09Z</dcterms:created>
  <dcterms:modified xsi:type="dcterms:W3CDTF">2023-06-10T22:26:53Z</dcterms:modified>
</cp:coreProperties>
</file>