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20" r:id="rId2"/>
    <p:sldId id="256" r:id="rId3"/>
    <p:sldId id="297" r:id="rId4"/>
    <p:sldId id="296" r:id="rId5"/>
    <p:sldId id="294" r:id="rId6"/>
    <p:sldId id="298" r:id="rId7"/>
    <p:sldId id="295" r:id="rId8"/>
    <p:sldId id="302" r:id="rId9"/>
    <p:sldId id="321" r:id="rId10"/>
    <p:sldId id="293" r:id="rId11"/>
    <p:sldId id="304" r:id="rId12"/>
    <p:sldId id="305" r:id="rId13"/>
    <p:sldId id="314" r:id="rId14"/>
    <p:sldId id="315" r:id="rId15"/>
    <p:sldId id="316" r:id="rId16"/>
    <p:sldId id="317" r:id="rId17"/>
    <p:sldId id="312" r:id="rId18"/>
    <p:sldId id="313" r:id="rId19"/>
    <p:sldId id="318" r:id="rId20"/>
    <p:sldId id="301" r:id="rId21"/>
  </p:sldIdLst>
  <p:sldSz cx="12192000" cy="6858000"/>
  <p:notesSz cx="6888163" cy="100203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F7F7F7"/>
    <a:srgbClr val="E8E8E8"/>
    <a:srgbClr val="FFFFFF"/>
    <a:srgbClr val="F9F9F9"/>
    <a:srgbClr val="1ED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48" autoAdjust="0"/>
    <p:restoredTop sz="95565" autoAdjust="0"/>
  </p:normalViewPr>
  <p:slideViewPr>
    <p:cSldViewPr snapToGrid="0">
      <p:cViewPr varScale="1">
        <p:scale>
          <a:sx n="112" d="100"/>
          <a:sy n="112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5F-4984-B50E-3407EE706AE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5F-4984-B50E-3407EE706A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AHN</c:v>
                </c:pt>
                <c:pt idx="1">
                  <c:v>otros archivos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2214</c:v>
                </c:pt>
                <c:pt idx="1">
                  <c:v>1288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85-44DD-B37A-5AF960C6FFA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9AD-41DD-8F91-D64AABF00C79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9AD-41DD-8F91-D64AABF00C7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9AD-41DD-8F91-D64AABF00C7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spc="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9AD-41DD-8F91-D64AABF00C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inédito</c:v>
                </c:pt>
                <c:pt idx="1">
                  <c:v>editado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194</c:v>
                </c:pt>
                <c:pt idx="1">
                  <c:v>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9AD-41DD-8F91-D64AABF00C7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5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4CE-40C8-B77B-99095C1F3DED}"/>
              </c:ext>
            </c:extLst>
          </c:dPt>
          <c:dPt>
            <c:idx val="1"/>
            <c:bubble3D val="0"/>
            <c:spPr>
              <a:solidFill>
                <a:schemeClr val="accent6">
                  <a:shade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4CE-40C8-B77B-99095C1F3DED}"/>
              </c:ext>
            </c:extLst>
          </c:dPt>
          <c:dPt>
            <c:idx val="2"/>
            <c:bubble3D val="0"/>
            <c:spPr>
              <a:solidFill>
                <a:schemeClr val="accent6">
                  <a:tint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4CE-40C8-B77B-99095C1F3DED}"/>
              </c:ext>
            </c:extLst>
          </c:dPt>
          <c:dPt>
            <c:idx val="3"/>
            <c:bubble3D val="0"/>
            <c:spPr>
              <a:solidFill>
                <a:schemeClr val="accent6">
                  <a:tint val="5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4CE-40C8-B77B-99095C1F3DE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4CE-40C8-B77B-99095C1F3DE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spc="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15928830924866"/>
                      <c:h val="0.238215023923992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4CE-40C8-B77B-99095C1F3DED}"/>
                </c:ext>
              </c:extLst>
            </c:dLbl>
            <c:dLbl>
              <c:idx val="2"/>
              <c:layout>
                <c:manualLayout>
                  <c:x val="-6.3231757465088037E-2"/>
                  <c:y val="-1.50552932202041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spc="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267531294011333"/>
                      <c:h val="0.217234730600573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4CE-40C8-B77B-99095C1F3DED}"/>
                </c:ext>
              </c:extLst>
            </c:dLbl>
            <c:dLbl>
              <c:idx val="3"/>
              <c:layout>
                <c:manualLayout>
                  <c:x val="1.0004004227413861E-2"/>
                  <c:y val="-3.00120166224035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spc="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4CE-40C8-B77B-99095C1F3D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spc="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laico</c:v>
                </c:pt>
                <c:pt idx="1">
                  <c:v>eclesiástico</c:v>
                </c:pt>
                <c:pt idx="2">
                  <c:v>aristocracia</c:v>
                </c:pt>
                <c:pt idx="3">
                  <c:v>realeza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188</c:v>
                </c:pt>
                <c:pt idx="1">
                  <c:v>626</c:v>
                </c:pt>
                <c:pt idx="2">
                  <c:v>31</c:v>
                </c:pt>
                <c:pt idx="3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CE-40C8-B77B-99095C1F3DE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AC-4BD5-A89D-74F3FD1C8B69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AC-4BD5-A89D-74F3FD1C8B69}"/>
              </c:ext>
            </c:extLst>
          </c:dPt>
          <c:dLbls>
            <c:dLbl>
              <c:idx val="0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73434260643172"/>
                      <c:h val="0.43027092244001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AC-4BD5-A89D-74F3FD1C8B6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47DB632-2E9D-4ABD-9A8A-EFD387FAF8C9}" type="CATEGORYNAME">
                      <a:rPr lang="en-US" b="1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b="1">
                        <a:solidFill>
                          <a:schemeClr val="bg1"/>
                        </a:solidFill>
                      </a:rPr>
                      <a:t>
</a:t>
                    </a:r>
                    <a:fld id="{2193595C-1382-4AA7-B7D7-1CFD4786A239}" type="PERCENTAGE">
                      <a:rPr lang="en-US" b="1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="1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s-E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314212855397054"/>
                      <c:h val="0.538275923383441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AC-4BD5-A89D-74F3FD1C8B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s-E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documentos laicos editados</c:v>
                </c:pt>
                <c:pt idx="1">
                  <c:v>documentos laicos inéditos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188</c:v>
                </c:pt>
                <c:pt idx="1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6AC-4BD5-A89D-74F3FD1C8B6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27F86-6BBC-4FF3-99FA-AE1ADBBB3602}" type="datetimeFigureOut">
              <a:rPr lang="es-ES" smtClean="0"/>
              <a:t>08/03/2021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E013F-22D2-4655-A996-904CF4910E2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658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B3885-0405-4A25-840B-31054E0491D6}" type="datetimeFigureOut">
              <a:rPr lang="es-ES" smtClean="0"/>
              <a:t>08/03/2021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F849B-4B32-4F98-AE4A-E7016DC8510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1549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63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7193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57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601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297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4327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567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8615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764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242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2766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670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8410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F849B-4B32-4F98-AE4A-E7016DC8510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64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3253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430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0342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8255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281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195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2221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735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631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3494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434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03EA2-F69B-4BF7-92E5-3857F9C717A5}" type="datetimeFigureOut">
              <a:rPr lang="es-ES" smtClean="0"/>
              <a:t>08/03/2021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C1B92-2551-4D8F-8365-A50F0CD6474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88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mailto:ainoacastro@usal.e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tteravisigothica.com/blog" TargetMode="External"/><Relationship Id="rId5" Type="http://schemas.openxmlformats.org/officeDocument/2006/relationships/hyperlink" Target="http://peopleandwriting.wordpress.com/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10" Type="http://schemas.openxmlformats.org/officeDocument/2006/relationships/image" Target="../media/image18.jpeg"/><Relationship Id="rId4" Type="http://schemas.openxmlformats.org/officeDocument/2006/relationships/image" Target="../media/image12.tiff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hart" Target="../charts/chart1.xml"/><Relationship Id="rId7" Type="http://schemas.openxmlformats.org/officeDocument/2006/relationships/image" Target="../media/image11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visigothicpal.com/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A06F0D-26D1-4FA6-9CD6-FBABE87787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93" t="11756" r="42903" b="2796"/>
          <a:stretch/>
        </p:blipFill>
        <p:spPr>
          <a:xfrm>
            <a:off x="3780503" y="46559"/>
            <a:ext cx="4630994" cy="676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5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wn Arrow 74"/>
          <p:cNvSpPr/>
          <p:nvPr/>
        </p:nvSpPr>
        <p:spPr>
          <a:xfrm>
            <a:off x="1803282" y="5567910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Down Arrow 79"/>
          <p:cNvSpPr/>
          <p:nvPr/>
        </p:nvSpPr>
        <p:spPr>
          <a:xfrm>
            <a:off x="5800773" y="5567906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Down Arrow 81"/>
          <p:cNvSpPr/>
          <p:nvPr/>
        </p:nvSpPr>
        <p:spPr>
          <a:xfrm>
            <a:off x="9822830" y="5578793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angle 39"/>
          <p:cNvSpPr/>
          <p:nvPr/>
        </p:nvSpPr>
        <p:spPr>
          <a:xfrm>
            <a:off x="1" y="1995643"/>
            <a:ext cx="12192000" cy="3497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Rectangle 42"/>
          <p:cNvSpPr/>
          <p:nvPr/>
        </p:nvSpPr>
        <p:spPr>
          <a:xfrm>
            <a:off x="6040700" y="52631"/>
            <a:ext cx="5828627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es-E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 específicos. Etapa </a:t>
            </a:r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7" y="2129594"/>
            <a:ext cx="688078" cy="68807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932956" y="2064813"/>
            <a:ext cx="282776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Escribas</a:t>
            </a:r>
            <a:r>
              <a:rPr lang="es-E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carreras y relaciones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 t="14496" r="61872" b="29311"/>
          <a:stretch/>
        </p:blipFill>
        <p:spPr>
          <a:xfrm>
            <a:off x="231228" y="2906922"/>
            <a:ext cx="3605047" cy="23847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Rectangle 83"/>
          <p:cNvSpPr/>
          <p:nvPr/>
        </p:nvSpPr>
        <p:spPr>
          <a:xfrm>
            <a:off x="339071" y="5929449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comprendiendo los usos y evolución de la escritura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46650" r="36827" b="24842"/>
          <a:stretch/>
        </p:blipFill>
        <p:spPr>
          <a:xfrm>
            <a:off x="4230417" y="2914590"/>
            <a:ext cx="3626068" cy="23813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28" y="2129684"/>
            <a:ext cx="688078" cy="68807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916684" y="2064725"/>
            <a:ext cx="328542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Firmantes</a:t>
            </a:r>
            <a:r>
              <a:rPr lang="es-E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individuos y comunidades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347463" y="5943401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mapeando grupos sociales y sus interacciones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56" y="2126173"/>
            <a:ext cx="688078" cy="688078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8942687" y="2065124"/>
            <a:ext cx="288135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Lectores</a:t>
            </a:r>
            <a:r>
              <a:rPr lang="es-E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archivos públicos y lectura</a:t>
            </a:r>
          </a:p>
        </p:txBody>
      </p:sp>
      <p:sp>
        <p:nvSpPr>
          <p:cNvPr id="99" name="Rectangle 98"/>
          <p:cNvSpPr/>
          <p:nvPr/>
        </p:nvSpPr>
        <p:spPr>
          <a:xfrm>
            <a:off x="8354306" y="5943401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reconstruyendo la memoria social del pasado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42003" y="928008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gráfico (documentos) </a:t>
            </a:r>
          </a:p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información histórica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902345" y="928878"/>
            <a:ext cx="4299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gráfico y diplomático (documentos) </a:t>
            </a:r>
          </a:p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información histórica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250627" y="924845"/>
            <a:ext cx="361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de códices y cartularios</a:t>
            </a:r>
          </a:p>
          <a:p>
            <a:pPr algn="ctr"/>
            <a:r>
              <a:rPr lang="es-E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información histórica</a:t>
            </a:r>
          </a:p>
        </p:txBody>
      </p:sp>
      <p:sp>
        <p:nvSpPr>
          <p:cNvPr id="74" name="Down Arrow 73"/>
          <p:cNvSpPr/>
          <p:nvPr/>
        </p:nvSpPr>
        <p:spPr>
          <a:xfrm>
            <a:off x="1797351" y="1501335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Down Arrow 78"/>
          <p:cNvSpPr/>
          <p:nvPr/>
        </p:nvSpPr>
        <p:spPr>
          <a:xfrm>
            <a:off x="5794842" y="1501331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Down Arrow 80"/>
          <p:cNvSpPr/>
          <p:nvPr/>
        </p:nvSpPr>
        <p:spPr>
          <a:xfrm>
            <a:off x="9816899" y="1512218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89B9409-2B9B-42ED-849A-14752BF10A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8198" r="11201" b="12912"/>
          <a:stretch/>
        </p:blipFill>
        <p:spPr>
          <a:xfrm>
            <a:off x="8250627" y="2908620"/>
            <a:ext cx="3625628" cy="23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58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58999C5-79B5-4BD9-827E-26940A9A72CD}"/>
              </a:ext>
            </a:extLst>
          </p:cNvPr>
          <p:cNvSpPr/>
          <p:nvPr/>
        </p:nvSpPr>
        <p:spPr>
          <a:xfrm>
            <a:off x="6608112" y="116481"/>
            <a:ext cx="5501279" cy="79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Petrus </a:t>
            </a:r>
            <a:r>
              <a:rPr lang="en-CA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tudensis</a:t>
            </a:r>
            <a:r>
              <a:rPr lang="en-CA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CA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arcipresbiter</a:t>
            </a:r>
            <a:r>
              <a:rPr lang="en-CA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visigótica cursiva y redonda.</a:t>
            </a:r>
          </a:p>
        </p:txBody>
      </p:sp>
      <p:pic>
        <p:nvPicPr>
          <p:cNvPr id="7" name="Picture 6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FE040B5D-4123-4DCD-8C82-FE7A3725C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2" y="1001902"/>
            <a:ext cx="7465052" cy="5598789"/>
          </a:xfrm>
          <a:prstGeom prst="rect">
            <a:avLst/>
          </a:prstGeom>
        </p:spPr>
      </p:pic>
      <p:pic>
        <p:nvPicPr>
          <p:cNvPr id="10" name="Picture 9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FA378FC3-981A-4036-9185-B25237D5E0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 t="7273"/>
          <a:stretch/>
        </p:blipFill>
        <p:spPr>
          <a:xfrm>
            <a:off x="5409488" y="3210153"/>
            <a:ext cx="6323888" cy="2916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83554D-87C7-44C9-824E-CE3C66467CB3}"/>
              </a:ext>
            </a:extLst>
          </p:cNvPr>
          <p:cNvSpPr/>
          <p:nvPr/>
        </p:nvSpPr>
        <p:spPr>
          <a:xfrm>
            <a:off x="151061" y="6286710"/>
            <a:ext cx="45093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ACTuy</a:t>
            </a: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1/2 - </a:t>
            </a:r>
            <a:r>
              <a:rPr lang="es-E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1071, junio, 13. VR / diócesis de Tuy</a:t>
            </a:r>
            <a:r>
              <a:rPr lang="en-GB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diocese </a:t>
            </a:r>
            <a:r>
              <a:rPr lang="es-E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[diploma real, donación a la sede</a:t>
            </a:r>
            <a:r>
              <a:rPr lang="en-GB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24E5A5-BB64-4021-8598-03BFBB594DFA}"/>
              </a:ext>
            </a:extLst>
          </p:cNvPr>
          <p:cNvSpPr/>
          <p:nvPr/>
        </p:nvSpPr>
        <p:spPr>
          <a:xfrm>
            <a:off x="8289421" y="6103437"/>
            <a:ext cx="33584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AHN, CL, CAR1239, 13 - </a:t>
            </a:r>
            <a:r>
              <a:rPr lang="es-E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1061, mayo, 31. VC / diócesis de </a:t>
            </a:r>
            <a:r>
              <a:rPr lang="en-GB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Lugo [</a:t>
            </a:r>
            <a:r>
              <a:rPr lang="es-E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donación de noble al monasterio de Samos</a:t>
            </a:r>
            <a:r>
              <a:rPr lang="en-GB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</a:p>
        </p:txBody>
      </p:sp>
      <p:pic>
        <p:nvPicPr>
          <p:cNvPr id="13" name="Picture 12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7F76E9E0-DB90-4DDB-B28D-6BC1A9BAE4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4" t="27165" r="49023" b="60623"/>
          <a:stretch/>
        </p:blipFill>
        <p:spPr>
          <a:xfrm>
            <a:off x="7931403" y="1362001"/>
            <a:ext cx="3614871" cy="13947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394594E-39F9-4EBF-A5F5-6B5B38E36F11}"/>
              </a:ext>
            </a:extLst>
          </p:cNvPr>
          <p:cNvSpPr/>
          <p:nvPr/>
        </p:nvSpPr>
        <p:spPr>
          <a:xfrm>
            <a:off x="8374878" y="2777870"/>
            <a:ext cx="32729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AHN, CL, CAR1240, 1 - </a:t>
            </a:r>
            <a:r>
              <a:rPr lang="es-E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1074, febrero, 22. VR / diócesis de </a:t>
            </a:r>
            <a:r>
              <a:rPr lang="en-GB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Lugo </a:t>
            </a:r>
            <a:r>
              <a:rPr lang="es-E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[testamento de noble al monasterio de Samos</a:t>
            </a:r>
            <a:r>
              <a:rPr lang="en-GB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29118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7D4412F-890B-4597-AD84-B0668BEAD5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0" y="1613374"/>
            <a:ext cx="10431566" cy="4987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83554D-87C7-44C9-824E-CE3C66467CB3}"/>
              </a:ext>
            </a:extLst>
          </p:cNvPr>
          <p:cNvSpPr/>
          <p:nvPr/>
        </p:nvSpPr>
        <p:spPr>
          <a:xfrm>
            <a:off x="7377869" y="6197879"/>
            <a:ext cx="454269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AHUS, Pinario, 49 - </a:t>
            </a:r>
            <a:r>
              <a:rPr lang="es-E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1153, octubre, 2. VRT / diócesis de Santiago de Compostela</a:t>
            </a:r>
            <a:r>
              <a:rPr lang="en-GB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[</a:t>
            </a:r>
            <a:r>
              <a:rPr lang="es-E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donación</a:t>
            </a:r>
            <a:r>
              <a:rPr lang="en-GB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F04226-82D5-4258-A190-C59AC2823114}"/>
              </a:ext>
            </a:extLst>
          </p:cNvPr>
          <p:cNvSpPr/>
          <p:nvPr/>
        </p:nvSpPr>
        <p:spPr>
          <a:xfrm>
            <a:off x="6281160" y="552399"/>
            <a:ext cx="5639404" cy="1161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Arias </a:t>
            </a:r>
            <a:r>
              <a:rPr lang="en-CA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Pelagizi</a:t>
            </a:r>
            <a:r>
              <a:rPr lang="en-CA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presbiter: </a:t>
            </a: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documento en escritura visigótica redonda de transición y firma en visigótica cursiva (aquella que aprendió antes y con la que se identificó)</a:t>
            </a:r>
            <a:r>
              <a:rPr lang="en-CA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63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wn Arrow 74"/>
          <p:cNvSpPr/>
          <p:nvPr/>
        </p:nvSpPr>
        <p:spPr>
          <a:xfrm>
            <a:off x="1803282" y="5567910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Down Arrow 79"/>
          <p:cNvSpPr/>
          <p:nvPr/>
        </p:nvSpPr>
        <p:spPr>
          <a:xfrm>
            <a:off x="5800773" y="5567906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Down Arrow 81"/>
          <p:cNvSpPr/>
          <p:nvPr/>
        </p:nvSpPr>
        <p:spPr>
          <a:xfrm>
            <a:off x="9822830" y="5578793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angle 39"/>
          <p:cNvSpPr/>
          <p:nvPr/>
        </p:nvSpPr>
        <p:spPr>
          <a:xfrm>
            <a:off x="1" y="1995643"/>
            <a:ext cx="12192000" cy="3497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Rectangle 42"/>
          <p:cNvSpPr/>
          <p:nvPr/>
        </p:nvSpPr>
        <p:spPr>
          <a:xfrm>
            <a:off x="6040700" y="52631"/>
            <a:ext cx="5828627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es-E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 específicos. Etapa </a:t>
            </a:r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7" y="2129594"/>
            <a:ext cx="688078" cy="68807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932956" y="2064813"/>
            <a:ext cx="282776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Escribas</a:t>
            </a:r>
            <a:r>
              <a:rPr lang="es-E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carreras y relaciones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 t="14496" r="61872" b="29311"/>
          <a:stretch/>
        </p:blipFill>
        <p:spPr>
          <a:xfrm>
            <a:off x="231228" y="2906922"/>
            <a:ext cx="3605047" cy="23847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Rectangle 83"/>
          <p:cNvSpPr/>
          <p:nvPr/>
        </p:nvSpPr>
        <p:spPr>
          <a:xfrm>
            <a:off x="339071" y="5929449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comprendiendo los usos y evolución de la escritura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46650" r="36827" b="24842"/>
          <a:stretch/>
        </p:blipFill>
        <p:spPr>
          <a:xfrm>
            <a:off x="4230417" y="2914590"/>
            <a:ext cx="3626068" cy="23813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28" y="2129684"/>
            <a:ext cx="688078" cy="68807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916684" y="2064725"/>
            <a:ext cx="328542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Firmantes</a:t>
            </a:r>
            <a:r>
              <a:rPr lang="es-E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individuos y comunidades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347463" y="5943401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mapeando grupos sociales y sus interacciones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56" y="2126173"/>
            <a:ext cx="688078" cy="688078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8942687" y="2065124"/>
            <a:ext cx="288135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Lectores</a:t>
            </a:r>
            <a:r>
              <a:rPr lang="es-E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archivos públicos y lectura</a:t>
            </a:r>
          </a:p>
        </p:txBody>
      </p:sp>
      <p:sp>
        <p:nvSpPr>
          <p:cNvPr id="99" name="Rectangle 98"/>
          <p:cNvSpPr/>
          <p:nvPr/>
        </p:nvSpPr>
        <p:spPr>
          <a:xfrm>
            <a:off x="8354306" y="5943401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reconstruyendo la memoria social del pasado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42003" y="928008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gráfico (documentos) </a:t>
            </a:r>
          </a:p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información histórica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902345" y="928878"/>
            <a:ext cx="4299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gráfico y diplomático (documentos) </a:t>
            </a:r>
          </a:p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información histórica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250627" y="924845"/>
            <a:ext cx="361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de códices y cartularios</a:t>
            </a:r>
          </a:p>
          <a:p>
            <a:pPr algn="ctr"/>
            <a:r>
              <a:rPr lang="es-E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información histórica</a:t>
            </a:r>
          </a:p>
        </p:txBody>
      </p:sp>
      <p:sp>
        <p:nvSpPr>
          <p:cNvPr id="74" name="Down Arrow 73"/>
          <p:cNvSpPr/>
          <p:nvPr/>
        </p:nvSpPr>
        <p:spPr>
          <a:xfrm>
            <a:off x="1797351" y="1501335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Down Arrow 78"/>
          <p:cNvSpPr/>
          <p:nvPr/>
        </p:nvSpPr>
        <p:spPr>
          <a:xfrm>
            <a:off x="5794842" y="1501331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Down Arrow 80"/>
          <p:cNvSpPr/>
          <p:nvPr/>
        </p:nvSpPr>
        <p:spPr>
          <a:xfrm>
            <a:off x="9816899" y="1512218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89B9409-2B9B-42ED-849A-14752BF10A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8198" r="11201" b="12912"/>
          <a:stretch/>
        </p:blipFill>
        <p:spPr>
          <a:xfrm>
            <a:off x="8250627" y="2908620"/>
            <a:ext cx="3625628" cy="23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69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094D4A-F583-45F4-9E18-1CDD3E796F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2"/>
          <a:stretch/>
        </p:blipFill>
        <p:spPr>
          <a:xfrm>
            <a:off x="841971" y="595863"/>
            <a:ext cx="10508058" cy="58755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26B39E-5332-4D04-A23F-6DFE644F6550}"/>
              </a:ext>
            </a:extLst>
          </p:cNvPr>
          <p:cNvSpPr/>
          <p:nvPr/>
        </p:nvSpPr>
        <p:spPr>
          <a:xfrm>
            <a:off x="8289421" y="6363732"/>
            <a:ext cx="33584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AHN, CL, CAR1325A, 7 - </a:t>
            </a:r>
            <a:r>
              <a:rPr lang="es-E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954, junio, 24. / diócesis de </a:t>
            </a:r>
            <a:r>
              <a:rPr lang="en-GB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Lugo</a:t>
            </a:r>
          </a:p>
        </p:txBody>
      </p:sp>
    </p:spTree>
    <p:extLst>
      <p:ext uri="{BB962C8B-B14F-4D97-AF65-F5344CB8AC3E}">
        <p14:creationId xmlns:p14="http://schemas.microsoft.com/office/powerpoint/2010/main" val="3609945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A26B39E-5332-4D04-A23F-6DFE644F6550}"/>
              </a:ext>
            </a:extLst>
          </p:cNvPr>
          <p:cNvSpPr/>
          <p:nvPr/>
        </p:nvSpPr>
        <p:spPr>
          <a:xfrm>
            <a:off x="8289421" y="6363732"/>
            <a:ext cx="33584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AHN, CL, CAR1325A, 9 - </a:t>
            </a:r>
            <a:r>
              <a:rPr lang="es-ES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973. / diócesis de </a:t>
            </a:r>
            <a:r>
              <a:rPr lang="en-GB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Lugo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3C51AF8-05C6-4D9B-8AF7-F586D91EA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1"/>
          <a:stretch/>
        </p:blipFill>
        <p:spPr>
          <a:xfrm>
            <a:off x="1378080" y="545065"/>
            <a:ext cx="9435839" cy="576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62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wn Arrow 74"/>
          <p:cNvSpPr/>
          <p:nvPr/>
        </p:nvSpPr>
        <p:spPr>
          <a:xfrm>
            <a:off x="1803282" y="5567910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Down Arrow 79"/>
          <p:cNvSpPr/>
          <p:nvPr/>
        </p:nvSpPr>
        <p:spPr>
          <a:xfrm>
            <a:off x="5800773" y="5567906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Down Arrow 81"/>
          <p:cNvSpPr/>
          <p:nvPr/>
        </p:nvSpPr>
        <p:spPr>
          <a:xfrm>
            <a:off x="9822830" y="5578793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angle 39"/>
          <p:cNvSpPr/>
          <p:nvPr/>
        </p:nvSpPr>
        <p:spPr>
          <a:xfrm>
            <a:off x="1" y="1995643"/>
            <a:ext cx="12192000" cy="3497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3" name="Rectangle 42"/>
          <p:cNvSpPr/>
          <p:nvPr/>
        </p:nvSpPr>
        <p:spPr>
          <a:xfrm>
            <a:off x="6040700" y="52631"/>
            <a:ext cx="5828627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es-E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 específicos. Etapa </a:t>
            </a:r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7" y="2129594"/>
            <a:ext cx="688078" cy="68807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932956" y="2064813"/>
            <a:ext cx="282776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Escribas</a:t>
            </a:r>
            <a:r>
              <a:rPr lang="es-E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carreras y relaciones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 t="14496" r="61872" b="29311"/>
          <a:stretch/>
        </p:blipFill>
        <p:spPr>
          <a:xfrm>
            <a:off x="231228" y="2906922"/>
            <a:ext cx="3605047" cy="23847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Rectangle 83"/>
          <p:cNvSpPr/>
          <p:nvPr/>
        </p:nvSpPr>
        <p:spPr>
          <a:xfrm>
            <a:off x="339071" y="5929449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comprendiendo los usos y evolución de la escritura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46650" r="36827" b="24842"/>
          <a:stretch/>
        </p:blipFill>
        <p:spPr>
          <a:xfrm>
            <a:off x="4230417" y="2914590"/>
            <a:ext cx="3626068" cy="23813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28" y="2129684"/>
            <a:ext cx="688078" cy="68807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916684" y="2064725"/>
            <a:ext cx="328542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Firmantes</a:t>
            </a:r>
            <a:r>
              <a:rPr lang="es-E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individuos y comunidades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347463" y="5943401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mapeando grupos sociales y sus interacciones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56" y="2126173"/>
            <a:ext cx="688078" cy="688078"/>
          </a:xfrm>
          <a:prstGeom prst="rect">
            <a:avLst/>
          </a:prstGeom>
        </p:spPr>
      </p:pic>
      <p:sp>
        <p:nvSpPr>
          <p:cNvPr id="70" name="Rectangle 69"/>
          <p:cNvSpPr/>
          <p:nvPr/>
        </p:nvSpPr>
        <p:spPr>
          <a:xfrm>
            <a:off x="8942687" y="2065124"/>
            <a:ext cx="288135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Lectores</a:t>
            </a:r>
            <a:r>
              <a:rPr lang="es-E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archivos públicos y lectura</a:t>
            </a:r>
          </a:p>
        </p:txBody>
      </p:sp>
      <p:sp>
        <p:nvSpPr>
          <p:cNvPr id="99" name="Rectangle 98"/>
          <p:cNvSpPr/>
          <p:nvPr/>
        </p:nvSpPr>
        <p:spPr>
          <a:xfrm>
            <a:off x="8354306" y="5943401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reconstruyendo la memoria social del pasado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42003" y="928008"/>
            <a:ext cx="3383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gráfico (documentos) </a:t>
            </a:r>
          </a:p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información histórica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902345" y="928878"/>
            <a:ext cx="4299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gráfico y diplomático (documentos) </a:t>
            </a:r>
          </a:p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información histórica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250627" y="924845"/>
            <a:ext cx="361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de códices y cartularios</a:t>
            </a:r>
          </a:p>
          <a:p>
            <a:pPr algn="ctr"/>
            <a:r>
              <a:rPr lang="es-E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información histórica</a:t>
            </a:r>
          </a:p>
        </p:txBody>
      </p:sp>
      <p:sp>
        <p:nvSpPr>
          <p:cNvPr id="74" name="Down Arrow 73"/>
          <p:cNvSpPr/>
          <p:nvPr/>
        </p:nvSpPr>
        <p:spPr>
          <a:xfrm>
            <a:off x="1797351" y="1501335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Down Arrow 78"/>
          <p:cNvSpPr/>
          <p:nvPr/>
        </p:nvSpPr>
        <p:spPr>
          <a:xfrm>
            <a:off x="5794842" y="1501331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Down Arrow 80"/>
          <p:cNvSpPr/>
          <p:nvPr/>
        </p:nvSpPr>
        <p:spPr>
          <a:xfrm>
            <a:off x="9816899" y="1512218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89B9409-2B9B-42ED-849A-14752BF10A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8198" r="11201" b="12912"/>
          <a:stretch/>
        </p:blipFill>
        <p:spPr>
          <a:xfrm>
            <a:off x="8250627" y="2908620"/>
            <a:ext cx="3625628" cy="23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1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DFDBE02-D393-4525-85B0-A6E1A2839244}"/>
              </a:ext>
            </a:extLst>
          </p:cNvPr>
          <p:cNvSpPr/>
          <p:nvPr/>
        </p:nvSpPr>
        <p:spPr>
          <a:xfrm>
            <a:off x="7631150" y="6297589"/>
            <a:ext cx="41178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BC, </a:t>
            </a:r>
            <a:r>
              <a:rPr lang="en-CA" sz="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Mss</a:t>
            </a: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3567, perg. A &amp; B</a:t>
            </a:r>
            <a:endParaRPr lang="es-E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40D0A8DF-8B3C-49D4-8AE1-F7261FD0F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10" y="931730"/>
            <a:ext cx="5025487" cy="5473581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C07B944-9075-4379-9C1D-0900C78CB1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13" y="595863"/>
            <a:ext cx="3185652" cy="3429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75D14E9-F753-4E40-8D23-206FAA1A96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605" y="931730"/>
            <a:ext cx="3249792" cy="5333248"/>
          </a:xfrm>
          <a:prstGeom prst="rect">
            <a:avLst/>
          </a:prstGeom>
        </p:spPr>
      </p:pic>
      <p:pic>
        <p:nvPicPr>
          <p:cNvPr id="13" name="Picture 12" descr="A close - up of a page&#10;&#10;Description automatically generated with medium confidence">
            <a:extLst>
              <a:ext uri="{FF2B5EF4-FFF2-40B4-BE49-F238E27FC236}">
                <a16:creationId xmlns:a16="http://schemas.microsoft.com/office/drawing/2014/main" id="{84A84838-2BCD-4523-8118-A7948AA362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27" y="593022"/>
            <a:ext cx="2014009" cy="34182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534D074-2F1A-476D-97EB-6A604DF3734D}"/>
              </a:ext>
            </a:extLst>
          </p:cNvPr>
          <p:cNvSpPr/>
          <p:nvPr/>
        </p:nvSpPr>
        <p:spPr>
          <a:xfrm rot="16200000">
            <a:off x="-1468717" y="2866314"/>
            <a:ext cx="3675557" cy="42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cartulario-pancarta de Caaveiro</a:t>
            </a:r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2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DFDBE02-D393-4525-85B0-A6E1A2839244}"/>
              </a:ext>
            </a:extLst>
          </p:cNvPr>
          <p:cNvSpPr/>
          <p:nvPr/>
        </p:nvSpPr>
        <p:spPr>
          <a:xfrm>
            <a:off x="7596967" y="5519922"/>
            <a:ext cx="41178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UCLA, Visigothic MS 100-179-1 </a:t>
            </a:r>
          </a:p>
        </p:txBody>
      </p:sp>
      <p:pic>
        <p:nvPicPr>
          <p:cNvPr id="4" name="Picture 3" descr="A picture containing text, building material, stone&#10;&#10;Description automatically generated">
            <a:extLst>
              <a:ext uri="{FF2B5EF4-FFF2-40B4-BE49-F238E27FC236}">
                <a16:creationId xmlns:a16="http://schemas.microsoft.com/office/drawing/2014/main" id="{215FDF79-A03B-4BE7-A234-ABEB2E1242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18" y="812089"/>
            <a:ext cx="4006886" cy="559322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7318978-A418-4D2A-BA29-83F2F73494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11" y="812089"/>
            <a:ext cx="4006947" cy="5615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2B3BBA-C439-4E04-9B69-0207AB8CF53D}"/>
              </a:ext>
            </a:extLst>
          </p:cNvPr>
          <p:cNvSpPr/>
          <p:nvPr/>
        </p:nvSpPr>
        <p:spPr>
          <a:xfrm rot="16200000">
            <a:off x="-1468717" y="2866314"/>
            <a:ext cx="3675557" cy="42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cartulario-pancarta de Caaveiro</a:t>
            </a:r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73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A2B3BBA-C439-4E04-9B69-0207AB8CF53D}"/>
              </a:ext>
            </a:extLst>
          </p:cNvPr>
          <p:cNvSpPr/>
          <p:nvPr/>
        </p:nvSpPr>
        <p:spPr>
          <a:xfrm rot="16200000">
            <a:off x="-1468717" y="2866314"/>
            <a:ext cx="3675557" cy="42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CA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cartulario-pancarta de Caaveiro</a:t>
            </a:r>
            <a:endParaRPr lang="en-GB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FA71715-0287-4C50-8D9E-8E293B39D6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6" y="924304"/>
            <a:ext cx="4449184" cy="5009392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E359DE5-563D-4791-9DCD-E0AA480B27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64" y="495778"/>
            <a:ext cx="2691973" cy="30294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BDF005-A3EF-4C7D-A27A-E7E1D6890CAA}"/>
              </a:ext>
            </a:extLst>
          </p:cNvPr>
          <p:cNvSpPr/>
          <p:nvPr/>
        </p:nvSpPr>
        <p:spPr>
          <a:xfrm>
            <a:off x="8289421" y="6363732"/>
            <a:ext cx="33584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AHN, CL, CAR491, 13 y 15</a:t>
            </a:r>
            <a:endParaRPr lang="en-GB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BD13747-25DA-4C7C-8B67-266D929759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4"/>
          <a:stretch/>
        </p:blipFill>
        <p:spPr>
          <a:xfrm>
            <a:off x="6768165" y="924304"/>
            <a:ext cx="4495679" cy="5009392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147587D6-929F-4D0C-9860-521045D3B2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8"/>
          <a:stretch/>
        </p:blipFill>
        <p:spPr>
          <a:xfrm>
            <a:off x="8757758" y="426586"/>
            <a:ext cx="2808187" cy="30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9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r="-72"/>
          <a:stretch/>
        </p:blipFill>
        <p:spPr>
          <a:xfrm>
            <a:off x="5190" y="0"/>
            <a:ext cx="12202887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886" y="1467104"/>
            <a:ext cx="6110760" cy="13611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80340" algn="r">
              <a:lnSpc>
                <a:spcPct val="107000"/>
              </a:lnSpc>
              <a:spcAft>
                <a:spcPts val="800"/>
              </a:spcAft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 fondos del AHN en el proyecto ERC "La vida secreta de la escritura“</a:t>
            </a:r>
          </a:p>
          <a:p>
            <a:pPr indent="180340" algn="just">
              <a:lnSpc>
                <a:spcPct val="107000"/>
              </a:lnSpc>
              <a:spcAft>
                <a:spcPts val="800"/>
              </a:spcAft>
            </a:pPr>
            <a:endParaRPr lang="es-E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1554" y="3014349"/>
            <a:ext cx="6117772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Ainoa Castro Correa</a:t>
            </a:r>
          </a:p>
          <a:p>
            <a:pPr algn="r">
              <a:spcAft>
                <a:spcPts val="0"/>
              </a:spcAft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Lecturer in Manuscript Studies and History of the Church</a:t>
            </a:r>
          </a:p>
          <a:p>
            <a:pPr algn="r">
              <a:spcAft>
                <a:spcPts val="0"/>
              </a:spcAft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ERC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StG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Researcher | People And Writing</a:t>
            </a:r>
            <a:endParaRPr lang="es-E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es-E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Universidad de Salamanca</a:t>
            </a:r>
            <a:endParaRPr lang="es-ES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25940" y="6298403"/>
            <a:ext cx="371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85952" y="3989054"/>
            <a:ext cx="6138201" cy="15352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Asociación de Amigos del Archivo Histórico Nacional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Tinta, papel y pergamino: el pasado en sus documentos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 Ciclo de conferencias de divulgación)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Jueves, 11 de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marzo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2021</a:t>
            </a:r>
            <a:endParaRPr lang="en-CA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-39744"/>
            <a:ext cx="0" cy="68977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2A6D45-9041-4013-B8CC-DAAABCFD4B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3" b="22052"/>
          <a:stretch/>
        </p:blipFill>
        <p:spPr>
          <a:xfrm>
            <a:off x="168833" y="5788465"/>
            <a:ext cx="2589181" cy="1023736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E840712-A2CA-4C44-9AAA-812FDC69B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11" y="5788465"/>
            <a:ext cx="3096792" cy="10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2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60249E-C76E-4DE9-B36F-633D97114CAD}"/>
              </a:ext>
            </a:extLst>
          </p:cNvPr>
          <p:cNvGrpSpPr/>
          <p:nvPr/>
        </p:nvGrpSpPr>
        <p:grpSpPr>
          <a:xfrm>
            <a:off x="4941303" y="1364843"/>
            <a:ext cx="2309394" cy="606055"/>
            <a:chOff x="4980169" y="1493033"/>
            <a:chExt cx="230939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169" y="1493033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5351879" y="1626783"/>
              <a:ext cx="19376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58999C5-79B5-4BD9-827E-26940A9A72CD}"/>
              </a:ext>
            </a:extLst>
          </p:cNvPr>
          <p:cNvSpPr/>
          <p:nvPr/>
        </p:nvSpPr>
        <p:spPr>
          <a:xfrm>
            <a:off x="2571138" y="2062683"/>
            <a:ext cx="7049725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Secret Life of Writing: People, Script and Ideas in the Iberian Peninsula (c. 900-1200)</a:t>
            </a:r>
          </a:p>
          <a:p>
            <a:pPr algn="ctr">
              <a:spcAft>
                <a:spcPts val="600"/>
              </a:spcAft>
            </a:pPr>
            <a:endParaRPr lang="en-GB" dirty="0">
              <a:latin typeface="Garamond" panose="02020404030301010803" pitchFamily="18" charset="0"/>
              <a:ea typeface="Open Sans" panose="020B0606030504020204" pitchFamily="34" charset="0"/>
              <a:cs typeface="Tahoma" panose="020B0604030504040204" pitchFamily="34" charset="0"/>
              <a:hlinkClick r:id="rId5"/>
            </a:endParaRPr>
          </a:p>
          <a:p>
            <a:pPr algn="ctr">
              <a:spcAft>
                <a:spcPts val="600"/>
              </a:spcAft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http://peopleandwriting.wordpress.com/</a:t>
            </a: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seguir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http://www.litteravisigothica.com/blog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 </a:t>
            </a: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novedades</a:t>
            </a:r>
          </a:p>
          <a:p>
            <a:pPr algn="ctr">
              <a:spcAft>
                <a:spcPts val="600"/>
              </a:spcAft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@ainoa_castro</a:t>
            </a:r>
          </a:p>
          <a:p>
            <a:pPr algn="ctr">
              <a:spcAft>
                <a:spcPts val="600"/>
              </a:spcAft>
            </a:pP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ainoacastro@usal.es</a:t>
            </a: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600"/>
              </a:spcAft>
            </a:pP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project has received funding from the European Research Council (ERC) under the European Union’s Horizon 2020 research and innovation programme (grant agreement No 850604).</a:t>
            </a:r>
          </a:p>
        </p:txBody>
      </p:sp>
    </p:spTree>
    <p:extLst>
      <p:ext uri="{BB962C8B-B14F-4D97-AF65-F5344CB8AC3E}">
        <p14:creationId xmlns:p14="http://schemas.microsoft.com/office/powerpoint/2010/main" val="1507825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58999C5-79B5-4BD9-827E-26940A9A72CD}"/>
              </a:ext>
            </a:extLst>
          </p:cNvPr>
          <p:cNvSpPr/>
          <p:nvPr/>
        </p:nvSpPr>
        <p:spPr>
          <a:xfrm>
            <a:off x="6565383" y="729614"/>
            <a:ext cx="5501279" cy="42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Rudericus primiclerus </a:t>
            </a:r>
            <a:r>
              <a:rPr lang="es-E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eligió</a:t>
            </a: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qué tipo de escritura usar.</a:t>
            </a:r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8C21670-4338-421E-A945-6DD1A87283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6" t="20908" b="34199"/>
          <a:stretch/>
        </p:blipFill>
        <p:spPr>
          <a:xfrm>
            <a:off x="254345" y="1489804"/>
            <a:ext cx="11877834" cy="217917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6BD6C71-2D47-4111-A1E6-09A5BBF1F5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277"/>
          <a:stretch/>
        </p:blipFill>
        <p:spPr>
          <a:xfrm>
            <a:off x="0" y="3697088"/>
            <a:ext cx="12192000" cy="25007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DD0163-D2C6-44F6-BB36-BCA96D18DCEE}"/>
              </a:ext>
            </a:extLst>
          </p:cNvPr>
          <p:cNvSpPr/>
          <p:nvPr/>
        </p:nvSpPr>
        <p:spPr>
          <a:xfrm>
            <a:off x="11399697" y="3236307"/>
            <a:ext cx="60596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ACLu, 46</a:t>
            </a:r>
            <a:endParaRPr lang="en-GB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83554D-87C7-44C9-824E-CE3C66467CB3}"/>
              </a:ext>
            </a:extLst>
          </p:cNvPr>
          <p:cNvSpPr/>
          <p:nvPr/>
        </p:nvSpPr>
        <p:spPr>
          <a:xfrm>
            <a:off x="10690789" y="6090157"/>
            <a:ext cx="131486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AHN, CL, CAR1325D, 13</a:t>
            </a:r>
            <a:endParaRPr lang="en-GB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6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2E5CF4A-106E-45BE-8345-78A22AE92E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68" t="5396" r="13116" b="43427"/>
          <a:stretch/>
        </p:blipFill>
        <p:spPr>
          <a:xfrm>
            <a:off x="906140" y="1423457"/>
            <a:ext cx="8280589" cy="509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58999C5-79B5-4BD9-827E-26940A9A72CD}"/>
              </a:ext>
            </a:extLst>
          </p:cNvPr>
          <p:cNvSpPr/>
          <p:nvPr/>
        </p:nvSpPr>
        <p:spPr>
          <a:xfrm>
            <a:off x="6599566" y="581993"/>
            <a:ext cx="5501279" cy="79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Adefonso, Garsea y Nunnus firmaron este documento. Ellos </a:t>
            </a:r>
            <a:r>
              <a:rPr lang="es-E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eligieron</a:t>
            </a:r>
            <a:r>
              <a:rPr lang="es-ES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individualizarse a través de su signo.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83554D-87C7-44C9-824E-CE3C66467CB3}"/>
              </a:ext>
            </a:extLst>
          </p:cNvPr>
          <p:cNvSpPr/>
          <p:nvPr/>
        </p:nvSpPr>
        <p:spPr>
          <a:xfrm>
            <a:off x="8631252" y="6299033"/>
            <a:ext cx="129073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AHN, CL, CAR1325A, 13</a:t>
            </a:r>
            <a:endParaRPr lang="en-GB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0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C17295B-8CCD-4105-B6CE-63C74D299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80" y="884938"/>
            <a:ext cx="10833219" cy="581784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58999C5-79B5-4BD9-827E-26940A9A72CD}"/>
              </a:ext>
            </a:extLst>
          </p:cNvPr>
          <p:cNvSpPr/>
          <p:nvPr/>
        </p:nvSpPr>
        <p:spPr>
          <a:xfrm>
            <a:off x="626055" y="5061939"/>
            <a:ext cx="7049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hombre engañó a su mujer con otra. Ellas </a:t>
            </a:r>
            <a:r>
              <a:rPr lang="es-E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eligieron</a:t>
            </a: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plasmar esto en el documento.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9457B8-70A1-4649-8DE6-E092E589A6D7}"/>
              </a:ext>
            </a:extLst>
          </p:cNvPr>
          <p:cNvSpPr/>
          <p:nvPr/>
        </p:nvSpPr>
        <p:spPr>
          <a:xfrm>
            <a:off x="11262964" y="5400493"/>
            <a:ext cx="60596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ACLu, 10</a:t>
            </a:r>
            <a:endParaRPr lang="en-GB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2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3587262"/>
            <a:ext cx="12192001" cy="3270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angle 18"/>
          <p:cNvSpPr/>
          <p:nvPr/>
        </p:nvSpPr>
        <p:spPr>
          <a:xfrm>
            <a:off x="8428742" y="5665696"/>
            <a:ext cx="2588019" cy="7232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MANUSCRITOS</a:t>
            </a:r>
          </a:p>
          <a:p>
            <a:pPr algn="ctr">
              <a:spcAft>
                <a:spcPts val="600"/>
              </a:spcAft>
            </a:pPr>
            <a:r>
              <a:rPr lang="es-E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(existentes y perdidos)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30209" y="4854103"/>
            <a:ext cx="2577546" cy="7232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CONTEXTO</a:t>
            </a:r>
          </a:p>
          <a:p>
            <a:pPr algn="ctr">
              <a:spcAft>
                <a:spcPts val="600"/>
              </a:spcAft>
            </a:pPr>
            <a:r>
              <a:rPr lang="es-E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(cultural)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28742" y="4041122"/>
            <a:ext cx="2579113" cy="7232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INDIVIDUOS</a:t>
            </a:r>
          </a:p>
          <a:p>
            <a:pPr algn="ctr">
              <a:spcAft>
                <a:spcPts val="600"/>
              </a:spcAft>
            </a:pPr>
            <a:r>
              <a:rPr lang="es-E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(vida e interacciones)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484" y="3868801"/>
            <a:ext cx="688078" cy="6880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414" y="3722907"/>
            <a:ext cx="688078" cy="6880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45" y="4207666"/>
            <a:ext cx="688078" cy="688078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040700" y="52631"/>
            <a:ext cx="5828627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en-GB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PeopleAndWriting: base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19516" y="4516453"/>
            <a:ext cx="37964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Caso de estudio</a:t>
            </a:r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r>
              <a:rPr lang="es-ES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comunidades rurales del NO de la Península Ibérica.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905554" y="4299340"/>
            <a:ext cx="640219" cy="879872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1654" y="2951192"/>
            <a:ext cx="447833" cy="4216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GB" sz="20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3254" y="2859392"/>
            <a:ext cx="447833" cy="4216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GB" sz="20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FAC8F8-92AE-494C-ABE6-3C5DFC5BBCEC}"/>
              </a:ext>
            </a:extLst>
          </p:cNvPr>
          <p:cNvSpPr/>
          <p:nvPr/>
        </p:nvSpPr>
        <p:spPr>
          <a:xfrm>
            <a:off x="725360" y="1645246"/>
            <a:ext cx="10605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cómo la gente de las comunidades rurales interactuó con la escritura, qué significó para ellos en su día a día y cómo la escritura modeló la sociedad medieval</a:t>
            </a:r>
            <a:endParaRPr lang="es-ES" sz="2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BD3724-0929-4BB0-8AC0-D1BF27A3B258}"/>
              </a:ext>
            </a:extLst>
          </p:cNvPr>
          <p:cNvSpPr/>
          <p:nvPr/>
        </p:nvSpPr>
        <p:spPr>
          <a:xfrm>
            <a:off x="6027901" y="4404962"/>
            <a:ext cx="1939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cap="small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Método</a:t>
            </a:r>
            <a:r>
              <a:rPr lang="es-ES"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r>
              <a:rPr lang="es-ES"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las personas a sus fuentes.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35ADEE8-83F7-4440-99EC-3F397EADE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905554" y="5246601"/>
            <a:ext cx="640219" cy="87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58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4" t="1241" r="38135" b="11982"/>
          <a:stretch/>
        </p:blipFill>
        <p:spPr>
          <a:xfrm>
            <a:off x="5380875" y="933414"/>
            <a:ext cx="4875368" cy="5809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676952" y="951994"/>
            <a:ext cx="444955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 escrita – Edad Media</a:t>
            </a:r>
          </a:p>
          <a:p>
            <a:pPr algn="ctr">
              <a:spcAft>
                <a:spcPts val="600"/>
              </a:spcAft>
            </a:pP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</a:t>
            </a:r>
            <a:r>
              <a:rPr lang="es-E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vs. </a:t>
            </a: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Península Ibérica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37991" flipH="1" flipV="1">
            <a:off x="1417387" y="1795586"/>
            <a:ext cx="507167" cy="69701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8885" flipH="1" flipV="1">
            <a:off x="3847939" y="1691009"/>
            <a:ext cx="956568" cy="131464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65" y="3160690"/>
            <a:ext cx="1045521" cy="15369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1" y="3265684"/>
            <a:ext cx="1654780" cy="247844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04" y="3587639"/>
            <a:ext cx="1282101" cy="198725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2"/>
          <a:stretch/>
        </p:blipFill>
        <p:spPr>
          <a:xfrm>
            <a:off x="2784269" y="4504907"/>
            <a:ext cx="1448731" cy="20183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4" y="4213186"/>
            <a:ext cx="1567249" cy="223892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" name="Rectangle 60"/>
          <p:cNvSpPr/>
          <p:nvPr/>
        </p:nvSpPr>
        <p:spPr>
          <a:xfrm>
            <a:off x="1217788" y="2483098"/>
            <a:ext cx="18822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todos los niveles de la sociedad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084358" y="-21266"/>
            <a:ext cx="3110835" cy="68784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Rectangle 24"/>
          <p:cNvSpPr/>
          <p:nvPr/>
        </p:nvSpPr>
        <p:spPr>
          <a:xfrm>
            <a:off x="9245694" y="65435"/>
            <a:ext cx="2788162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es-E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Punto de partida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126504" y="1528581"/>
            <a:ext cx="3110835" cy="154997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solo las élites</a:t>
            </a:r>
          </a:p>
          <a:p>
            <a:pPr algn="ctr">
              <a:lnSpc>
                <a:spcPct val="150000"/>
              </a:lnSpc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(catedrales, monasterios, cancillerías) </a:t>
            </a:r>
            <a:endParaRPr lang="es-E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es-E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15565" y="3279546"/>
            <a:ext cx="3110835" cy="13653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s-E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¿Qué pasa con la gente del común?</a:t>
            </a:r>
          </a:p>
          <a:p>
            <a:pPr algn="ctr">
              <a:lnSpc>
                <a:spcPct val="150000"/>
              </a:lnSpc>
            </a:pPr>
            <a:endParaRPr lang="es-ES" sz="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811D2D-33BA-4870-9FB1-183E5B41BD87}"/>
              </a:ext>
            </a:extLst>
          </p:cNvPr>
          <p:cNvSpPr/>
          <p:nvPr/>
        </p:nvSpPr>
        <p:spPr>
          <a:xfrm>
            <a:off x="9499042" y="1326691"/>
            <a:ext cx="2281466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CORPUS</a:t>
            </a:r>
          </a:p>
          <a:p>
            <a:pPr algn="ctr">
              <a:spcAft>
                <a:spcPts val="600"/>
              </a:spcAft>
            </a:pPr>
            <a:r>
              <a:rPr lang="es-E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(estimación para el corpus general)</a:t>
            </a:r>
          </a:p>
          <a:p>
            <a:pPr algn="ctr">
              <a:spcAft>
                <a:spcPts val="600"/>
              </a:spcAft>
            </a:pPr>
            <a:endParaRPr lang="es-ES" sz="9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s-E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7,500</a:t>
            </a: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testimonios manuscritos</a:t>
            </a:r>
          </a:p>
          <a:p>
            <a:pPr algn="ctr"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(documentos: diplomas y cartularios)</a:t>
            </a:r>
          </a:p>
          <a:p>
            <a:pPr algn="ctr">
              <a:spcAft>
                <a:spcPts val="600"/>
              </a:spcAft>
            </a:pPr>
            <a:endParaRPr lang="es-E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s-E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</a:t>
            </a: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fragmentos de códices</a:t>
            </a:r>
          </a:p>
          <a:p>
            <a:pPr algn="ctr">
              <a:spcAft>
                <a:spcPts val="600"/>
              </a:spcAft>
            </a:pPr>
            <a:endParaRPr lang="es-E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spcAft>
                <a:spcPts val="600"/>
              </a:spcAft>
            </a:pPr>
            <a:endParaRPr lang="es-E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888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6040700" y="52631"/>
            <a:ext cx="5828627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es-E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 específicos. Etapa 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580242" y="863364"/>
            <a:ext cx="326016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compilación del corpus:</a:t>
            </a:r>
          </a:p>
          <a:p>
            <a:pPr>
              <a:spcAft>
                <a:spcPts val="600"/>
              </a:spcAft>
            </a:pPr>
            <a:r>
              <a:rPr lang="es-ES" sz="18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fuentes para el estudio de la comunicación escrita en contexto laico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unir fuentes gallegas y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portuguesas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 de datos del corpus NO</a:t>
            </a:r>
          </a:p>
          <a:p>
            <a:pPr>
              <a:spcAft>
                <a:spcPts val="600"/>
              </a:spcAft>
            </a:pPr>
            <a:r>
              <a:rPr lang="en-GB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2E269-E2A0-4644-B251-C5259EF71B5C}"/>
              </a:ext>
            </a:extLst>
          </p:cNvPr>
          <p:cNvSpPr/>
          <p:nvPr/>
        </p:nvSpPr>
        <p:spPr>
          <a:xfrm>
            <a:off x="626055" y="3885286"/>
            <a:ext cx="3082820" cy="151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búsqueda de fuentes:</a:t>
            </a:r>
          </a:p>
          <a:p>
            <a:pPr marL="0"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bibliográfica</a:t>
            </a:r>
          </a:p>
          <a:p>
            <a:pPr marL="0"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histórica</a:t>
            </a:r>
          </a:p>
          <a:p>
            <a:pPr marL="0"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archivística</a:t>
            </a:r>
            <a:endParaRPr lang="en-GB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Down Arrow 73">
            <a:extLst>
              <a:ext uri="{FF2B5EF4-FFF2-40B4-BE49-F238E27FC236}">
                <a16:creationId xmlns:a16="http://schemas.microsoft.com/office/drawing/2014/main" id="{44A4CDFF-08B1-4071-AB6D-81BAA620C6DA}"/>
              </a:ext>
            </a:extLst>
          </p:cNvPr>
          <p:cNvSpPr/>
          <p:nvPr/>
        </p:nvSpPr>
        <p:spPr>
          <a:xfrm>
            <a:off x="1981733" y="3421842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C57021-856B-4598-A521-B35896FD8F16}"/>
              </a:ext>
            </a:extLst>
          </p:cNvPr>
          <p:cNvSpPr/>
          <p:nvPr/>
        </p:nvSpPr>
        <p:spPr>
          <a:xfrm>
            <a:off x="4195985" y="733082"/>
            <a:ext cx="8006149" cy="61249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B89953-E968-43BB-BEE0-87E6880F7932}"/>
              </a:ext>
            </a:extLst>
          </p:cNvPr>
          <p:cNvSpPr txBox="1"/>
          <p:nvPr/>
        </p:nvSpPr>
        <p:spPr>
          <a:xfrm>
            <a:off x="4327516" y="1059613"/>
            <a:ext cx="4784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día de hoy, el corpus </a:t>
            </a: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contiene </a:t>
            </a:r>
            <a:r>
              <a:rPr lang="es-E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6,328 documentos </a:t>
            </a:r>
            <a:r>
              <a:rPr lang="es-E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(diplomas sueltos y copias en tumbos) = AHN Madrid + TT Lisboa + otros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ACE7C71-24FC-45AA-BDC1-69FA63B74C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713400"/>
              </p:ext>
            </p:extLst>
          </p:nvPr>
        </p:nvGraphicFramePr>
        <p:xfrm>
          <a:off x="8720113" y="554234"/>
          <a:ext cx="3214337" cy="2203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B64D8EF-C71E-4C40-9D92-DBE34CE5ED43}"/>
              </a:ext>
            </a:extLst>
          </p:cNvPr>
          <p:cNvSpPr txBox="1"/>
          <p:nvPr/>
        </p:nvSpPr>
        <p:spPr>
          <a:xfrm>
            <a:off x="4327516" y="2439488"/>
            <a:ext cx="6452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Ej. diócesis </a:t>
            </a:r>
            <a:r>
              <a:rPr lang="en-GB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</a:t>
            </a:r>
            <a:r>
              <a:rPr lang="es-E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Lugo : </a:t>
            </a:r>
            <a:r>
              <a:rPr lang="es-E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960 docs</a:t>
            </a:r>
            <a:r>
              <a:rPr lang="es-E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(149 del AHN –&gt; 99 inéditos)</a:t>
            </a:r>
            <a:endParaRPr lang="es-E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CD541EA7-0F92-48E4-BC35-C4507BB157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8373994"/>
              </p:ext>
            </p:extLst>
          </p:nvPr>
        </p:nvGraphicFramePr>
        <p:xfrm>
          <a:off x="4800869" y="2657569"/>
          <a:ext cx="2778733" cy="2095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0D8D4192-D45D-4151-BF40-69798368F3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9643061"/>
              </p:ext>
            </p:extLst>
          </p:nvPr>
        </p:nvGraphicFramePr>
        <p:xfrm>
          <a:off x="6894368" y="2649986"/>
          <a:ext cx="2778735" cy="2095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B78FFF56-932D-4891-BFBD-96E096BF5A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170677"/>
              </p:ext>
            </p:extLst>
          </p:nvPr>
        </p:nvGraphicFramePr>
        <p:xfrm>
          <a:off x="9223700" y="2951893"/>
          <a:ext cx="2576801" cy="1715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D80C9EBF-5CBF-45E9-8E53-B410F4E666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4925" flipH="1">
            <a:off x="9001468" y="2583340"/>
            <a:ext cx="848543" cy="11661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638890A-7D11-4B76-846A-0712D0FDE1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42" t="22680" r="3691" b="58594"/>
          <a:stretch/>
        </p:blipFill>
        <p:spPr>
          <a:xfrm>
            <a:off x="319043" y="5521134"/>
            <a:ext cx="11553914" cy="12842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00CC07-6D16-4639-A1B2-10A45CCDF694}"/>
              </a:ext>
            </a:extLst>
          </p:cNvPr>
          <p:cNvSpPr txBox="1"/>
          <p:nvPr/>
        </p:nvSpPr>
        <p:spPr>
          <a:xfrm>
            <a:off x="10491496" y="987622"/>
            <a:ext cx="1589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Fondos gallegos</a:t>
            </a:r>
            <a:endParaRPr lang="es-ES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6FC7B-5143-4598-830E-A05CD51844F8}"/>
              </a:ext>
            </a:extLst>
          </p:cNvPr>
          <p:cNvSpPr txBox="1"/>
          <p:nvPr/>
        </p:nvSpPr>
        <p:spPr>
          <a:xfrm>
            <a:off x="4381021" y="4672670"/>
            <a:ext cx="75432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1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Catálogo de fuentes diplomáticas gallegas</a:t>
            </a:r>
            <a:r>
              <a:rPr lang="es-E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años 900-1200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1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Inventario de diplomas laicos portugueses</a:t>
            </a:r>
            <a:r>
              <a:rPr lang="es-E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años 900-1200 : raw data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A64A88-4C31-43EC-B62D-FB7AE727A72D}"/>
              </a:ext>
            </a:extLst>
          </p:cNvPr>
          <p:cNvSpPr txBox="1"/>
          <p:nvPr/>
        </p:nvSpPr>
        <p:spPr>
          <a:xfrm>
            <a:off x="4655767" y="2897414"/>
            <a:ext cx="7945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(del total para Lugo)</a:t>
            </a:r>
            <a:endParaRPr lang="es-ES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648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6040700" y="52631"/>
            <a:ext cx="5828627" cy="587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600"/>
              </a:spcAft>
            </a:pPr>
            <a:r>
              <a:rPr lang="es-E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 específicos. Etapa 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54345" y="123559"/>
            <a:ext cx="3631874" cy="606055"/>
            <a:chOff x="254345" y="134192"/>
            <a:chExt cx="3631874" cy="60605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45" y="134192"/>
              <a:ext cx="651795" cy="60605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26055" y="267942"/>
              <a:ext cx="326016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PeopleAndW</a:t>
              </a: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riting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5" name="Down Arrow 73">
            <a:extLst>
              <a:ext uri="{FF2B5EF4-FFF2-40B4-BE49-F238E27FC236}">
                <a16:creationId xmlns:a16="http://schemas.microsoft.com/office/drawing/2014/main" id="{44A4CDFF-08B1-4071-AB6D-81BAA620C6DA}"/>
              </a:ext>
            </a:extLst>
          </p:cNvPr>
          <p:cNvSpPr/>
          <p:nvPr/>
        </p:nvSpPr>
        <p:spPr>
          <a:xfrm rot="16200000">
            <a:off x="3739872" y="2638332"/>
            <a:ext cx="457181" cy="39188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C57021-856B-4598-A521-B35896FD8F16}"/>
              </a:ext>
            </a:extLst>
          </p:cNvPr>
          <p:cNvSpPr/>
          <p:nvPr/>
        </p:nvSpPr>
        <p:spPr>
          <a:xfrm>
            <a:off x="4195985" y="733082"/>
            <a:ext cx="8006149" cy="61249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621FDD-458F-4A98-BC7C-87BAAAD240D2}"/>
              </a:ext>
            </a:extLst>
          </p:cNvPr>
          <p:cNvSpPr/>
          <p:nvPr/>
        </p:nvSpPr>
        <p:spPr>
          <a:xfrm>
            <a:off x="254344" y="822788"/>
            <a:ext cx="3631876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gráfico: sistemas de escritura disponibles para las comunidades rurales, sus características y elección de uso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escritura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visigótica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escritura carolina</a:t>
            </a:r>
          </a:p>
          <a:p>
            <a:pPr>
              <a:spcAft>
                <a:spcPts val="600"/>
              </a:spcAft>
            </a:pP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124F80-E666-416C-B25A-E1F9E5FC7C8E}"/>
              </a:ext>
            </a:extLst>
          </p:cNvPr>
          <p:cNvSpPr/>
          <p:nvPr/>
        </p:nvSpPr>
        <p:spPr>
          <a:xfrm>
            <a:off x="254344" y="2921219"/>
            <a:ext cx="3631875" cy="3730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textual/diplomático</a:t>
            </a:r>
            <a:r>
              <a:rPr lang="es-ES" sz="18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tipos de documentos confeccionados por o para laicos, sus características y contenido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clasificación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</a:t>
            </a: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documentos por tipo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correlación con intereses personales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transcripción, </a:t>
            </a: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edición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 </a:t>
            </a: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traducción</a:t>
            </a:r>
            <a:r>
              <a:rPr lang="en-GB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corpus </a:t>
            </a:r>
            <a:r>
              <a:rPr lang="es-E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laico</a:t>
            </a: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166BE6-736B-402E-9A67-BFDA201A0B03}"/>
              </a:ext>
            </a:extLst>
          </p:cNvPr>
          <p:cNvSpPr/>
          <p:nvPr/>
        </p:nvSpPr>
        <p:spPr>
          <a:xfrm>
            <a:off x="4594676" y="1047782"/>
            <a:ext cx="5719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Análisis gráfico </a:t>
            </a:r>
            <a:r>
              <a:rPr lang="en-GB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textual en </a:t>
            </a:r>
            <a:r>
              <a:rPr lang="en-GB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VisigothicPal.com</a:t>
            </a:r>
            <a:endParaRPr lang="en-GB" dirty="0">
              <a:solidFill>
                <a:schemeClr val="accent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834E90-FC98-4687-9D74-13A48B5FC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08" r="19806" b="4031"/>
          <a:stretch/>
        </p:blipFill>
        <p:spPr>
          <a:xfrm>
            <a:off x="4594675" y="1812359"/>
            <a:ext cx="7570379" cy="451152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6747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25820</TotalTime>
  <Words>987</Words>
  <Application>Microsoft Office PowerPoint</Application>
  <PresentationFormat>Widescreen</PresentationFormat>
  <Paragraphs>184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Garamond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Ainoa Castro</dc:creator>
  <cp:lastModifiedBy>Ainoa Castro</cp:lastModifiedBy>
  <cp:revision>477</cp:revision>
  <cp:lastPrinted>2019-05-08T08:46:46Z</cp:lastPrinted>
  <dcterms:created xsi:type="dcterms:W3CDTF">2019-04-23T09:10:25Z</dcterms:created>
  <dcterms:modified xsi:type="dcterms:W3CDTF">2021-03-08T14:55:14Z</dcterms:modified>
</cp:coreProperties>
</file>