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1808" r:id="rId3"/>
    <p:sldId id="257" r:id="rId4"/>
    <p:sldId id="374" r:id="rId5"/>
    <p:sldId id="934" r:id="rId6"/>
    <p:sldId id="373" r:id="rId7"/>
    <p:sldId id="380" r:id="rId8"/>
    <p:sldId id="386" r:id="rId9"/>
    <p:sldId id="381" r:id="rId10"/>
    <p:sldId id="928" r:id="rId11"/>
    <p:sldId id="939" r:id="rId12"/>
    <p:sldId id="940" r:id="rId13"/>
    <p:sldId id="938" r:id="rId14"/>
    <p:sldId id="1809" r:id="rId15"/>
    <p:sldId id="1810" r:id="rId16"/>
    <p:sldId id="1811" r:id="rId17"/>
    <p:sldId id="1812" r:id="rId18"/>
    <p:sldId id="1813" r:id="rId19"/>
    <p:sldId id="1815" r:id="rId20"/>
    <p:sldId id="375" r:id="rId21"/>
    <p:sldId id="1803" r:id="rId22"/>
    <p:sldId id="936" r:id="rId23"/>
    <p:sldId id="388" r:id="rId24"/>
    <p:sldId id="937" r:id="rId25"/>
    <p:sldId id="384" r:id="rId26"/>
    <p:sldId id="383" r:id="rId27"/>
    <p:sldId id="3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Olson" initials="AO" lastIdx="14" clrIdx="0">
    <p:extLst>
      <p:ext uri="{19B8F6BF-5375-455C-9EA6-DF929625EA0E}">
        <p15:presenceInfo xmlns:p15="http://schemas.microsoft.com/office/powerpoint/2012/main" userId="S::aolson@sandia.gov::e981c338-2209-4ae4-be36-a08c987c9c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3A"/>
    <a:srgbClr val="14A211"/>
    <a:srgbClr val="16C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01" d="100"/>
          <a:sy n="101" d="100"/>
        </p:scale>
        <p:origin x="392"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6T18:24:34.104" idx="13">
    <p:pos x="7094" y="1893"/>
    <p:text>Equation numbers out of order here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26T18:24:56.312" idx="14">
    <p:pos x="7090" y="1299"/>
    <p:text>Where is Eq. (12)?  It might be good to check equation number ordering throughout.  I've noticed at least one other case like this that I haven't made a comment for.</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3DFAF-06DC-43B1-BBC9-0429973D07E9}"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CBC21-0F44-41F4-8EF4-24A9392FA7DB}" type="slidenum">
              <a:rPr lang="en-US" smtClean="0"/>
              <a:t>‹#›</a:t>
            </a:fld>
            <a:endParaRPr lang="en-US"/>
          </a:p>
        </p:txBody>
      </p:sp>
    </p:spTree>
    <p:extLst>
      <p:ext uri="{BB962C8B-B14F-4D97-AF65-F5344CB8AC3E}">
        <p14:creationId xmlns:p14="http://schemas.microsoft.com/office/powerpoint/2010/main" val="287618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dirty="0">
                <a:solidFill>
                  <a:schemeClr val="tx1"/>
                </a:solidFill>
                <a:effectLst/>
                <a:latin typeface="+mn-lt"/>
                <a:ea typeface="+mn-ea"/>
                <a:cs typeface="+mn-cs"/>
              </a:rPr>
              <a:t>- an intro to uncertainty quantification</a:t>
            </a: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In general, quantity of interest Q, a function of uncertain parameter xi</a:t>
            </a:r>
          </a:p>
          <a:p>
            <a:r>
              <a:rPr lang="en-US" sz="1600" b="0" i="0" u="none" strike="noStrike" kern="1200" dirty="0">
                <a:solidFill>
                  <a:schemeClr val="tx1"/>
                </a:solidFill>
                <a:effectLst/>
                <a:latin typeface="+mn-lt"/>
                <a:ea typeface="+mn-ea"/>
                <a:cs typeface="+mn-cs"/>
              </a:rPr>
              <a:t>UQ propagates some source of uncertainty through a numerical code to evaluate statistics</a:t>
            </a:r>
          </a:p>
          <a:p>
            <a:r>
              <a:rPr lang="en-US" sz="1600" b="0" i="0" u="none" strike="noStrike" kern="1200" dirty="0">
                <a:solidFill>
                  <a:schemeClr val="tx1"/>
                </a:solidFill>
                <a:effectLst/>
                <a:latin typeface="+mn-lt"/>
                <a:ea typeface="+mn-ea"/>
                <a:cs typeface="+mn-cs"/>
              </a:rPr>
              <a:t>Statistics one might be interested in, using the moment equation. Mean is first moment; variance</a:t>
            </a: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You can use a variety of strategies, surrogate and sampling and hybrid</a:t>
            </a:r>
          </a:p>
          <a:p>
            <a:pPr marL="285750" indent="-285750">
              <a:buFontTx/>
              <a:buChar char="-"/>
            </a:pPr>
            <a:r>
              <a:rPr lang="en-US" sz="1600" b="0" i="0" u="none" strike="noStrike" kern="1200" dirty="0">
                <a:solidFill>
                  <a:schemeClr val="tx1"/>
                </a:solidFill>
                <a:effectLst/>
                <a:latin typeface="+mn-lt"/>
                <a:ea typeface="+mn-ea"/>
                <a:cs typeface="+mn-cs"/>
              </a:rPr>
              <a:t>sampling aka MC good for noisy </a:t>
            </a:r>
            <a:r>
              <a:rPr lang="en-US" sz="1600" b="0" i="0" u="none" strike="noStrike" kern="1200" dirty="0" err="1">
                <a:solidFill>
                  <a:schemeClr val="tx1"/>
                </a:solidFill>
                <a:effectLst/>
                <a:latin typeface="+mn-lt"/>
                <a:ea typeface="+mn-ea"/>
                <a:cs typeface="+mn-cs"/>
              </a:rPr>
              <a:t>QoI</a:t>
            </a:r>
            <a:r>
              <a:rPr lang="en-US" sz="1600" b="0" i="0" u="none" strike="noStrike" kern="1200" dirty="0">
                <a:solidFill>
                  <a:schemeClr val="tx1"/>
                </a:solidFill>
                <a:effectLst/>
                <a:latin typeface="+mn-lt"/>
                <a:ea typeface="+mn-ea"/>
                <a:cs typeface="+mn-cs"/>
              </a:rPr>
              <a:t>, example </a:t>
            </a:r>
            <a:r>
              <a:rPr lang="en-US" sz="1600" b="0" i="0" u="none" strike="noStrike" kern="1200" dirty="0" err="1">
                <a:solidFill>
                  <a:schemeClr val="tx1"/>
                </a:solidFill>
                <a:effectLst/>
                <a:latin typeface="+mn-lt"/>
                <a:ea typeface="+mn-ea"/>
                <a:cs typeface="+mn-cs"/>
              </a:rPr>
              <a:t>alg</a:t>
            </a:r>
            <a:endParaRPr lang="en-US" sz="1600" b="0" i="0" u="none" strike="noStrike"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600" b="0" i="0" u="none" strike="noStrike" kern="1200" dirty="0">
              <a:solidFill>
                <a:schemeClr val="tx1"/>
              </a:solidFill>
              <a:effectLst/>
              <a:latin typeface="+mn-lt"/>
              <a:ea typeface="+mn-ea"/>
              <a:cs typeface="+mn-cs"/>
            </a:endParaRP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In general you have some quantity of interest (or </a:t>
            </a:r>
            <a:r>
              <a:rPr lang="en-US" sz="1600" b="0" i="0" u="none" strike="noStrike" kern="1200" dirty="0" err="1">
                <a:solidFill>
                  <a:schemeClr val="tx1"/>
                </a:solidFill>
                <a:effectLst/>
                <a:latin typeface="+mn-lt"/>
                <a:ea typeface="+mn-ea"/>
                <a:cs typeface="+mn-cs"/>
              </a:rPr>
              <a:t>QoI</a:t>
            </a:r>
            <a:r>
              <a:rPr lang="en-US" sz="1600" b="0" i="0" u="none" strike="noStrike" kern="1200" dirty="0">
                <a:solidFill>
                  <a:schemeClr val="tx1"/>
                </a:solidFill>
                <a:effectLst/>
                <a:latin typeface="+mn-lt"/>
                <a:ea typeface="+mn-ea"/>
                <a:cs typeface="+mn-cs"/>
              </a:rPr>
              <a:t>) Q as a result of a numerical code. Uncertainty quantification is the process of propagating some sources of uncertainty through the numerical code to evaluate the statistics of your </a:t>
            </a:r>
            <a:r>
              <a:rPr lang="en-US" sz="1600" b="0" i="0" u="none" strike="noStrike" kern="1200" dirty="0" err="1">
                <a:solidFill>
                  <a:schemeClr val="tx1"/>
                </a:solidFill>
                <a:effectLst/>
                <a:latin typeface="+mn-lt"/>
                <a:ea typeface="+mn-ea"/>
                <a:cs typeface="+mn-cs"/>
              </a:rPr>
              <a:t>QoI</a:t>
            </a:r>
            <a:r>
              <a:rPr lang="en-US" sz="1600" b="0" i="0" u="none" strike="noStrike" kern="1200" dirty="0">
                <a:solidFill>
                  <a:schemeClr val="tx1"/>
                </a:solidFill>
                <a:effectLst/>
                <a:latin typeface="+mn-lt"/>
                <a:ea typeface="+mn-ea"/>
                <a:cs typeface="+mn-cs"/>
              </a:rPr>
              <a:t>. Q is then a function of you uncertainty parameter, xi</a:t>
            </a:r>
          </a:p>
          <a:p>
            <a:r>
              <a:rPr lang="en-US" sz="1600" b="0" i="0" u="none" strike="noStrike" kern="1200" dirty="0">
                <a:solidFill>
                  <a:schemeClr val="tx1"/>
                </a:solidFill>
                <a:effectLst/>
                <a:latin typeface="+mn-lt"/>
                <a:ea typeface="+mn-ea"/>
                <a:cs typeface="+mn-cs"/>
              </a:rPr>
              <a:t>We have an example here of some statistics of your </a:t>
            </a:r>
            <a:r>
              <a:rPr lang="en-US" sz="1600" b="0" i="0" u="none" strike="noStrike" kern="1200" dirty="0" err="1">
                <a:solidFill>
                  <a:schemeClr val="tx1"/>
                </a:solidFill>
                <a:effectLst/>
                <a:latin typeface="+mn-lt"/>
                <a:ea typeface="+mn-ea"/>
                <a:cs typeface="+mn-cs"/>
              </a:rPr>
              <a:t>QoI</a:t>
            </a:r>
            <a:r>
              <a:rPr lang="en-US" sz="1600" b="0" i="0" u="none" strike="noStrike" kern="1200" dirty="0">
                <a:solidFill>
                  <a:schemeClr val="tx1"/>
                </a:solidFill>
                <a:effectLst/>
                <a:latin typeface="+mn-lt"/>
                <a:ea typeface="+mn-ea"/>
                <a:cs typeface="+mn-cs"/>
              </a:rPr>
              <a:t> you might be interested in, as functions of the moment equation. So eq. 1 is the order-p moment equation of Q. Eq 2 is the first moment of Q, aka the expectation or mean. The variance can be taken to be the second moment minus the square of the first moment. A simple example of a stochastic system might look mathematically is eq. 4, where you have some differential equation describing your system, and the parameter xi represents uncertainty in your system. </a:t>
            </a: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There are a variety of UQ strategies – surrogates, sampling-based methods, or hybrids of the two. In general, sampling methods (aka MC methods) are good for systems with noisy quantities of interest. Applied to eq. 4, If you have a numerical solver for a solution of y, a sampling UQ approach would be to sample xi and solve for y as a function of it, then do that a number of times (this is referred to as Monte Carlo UQ). Then, calculate your statistics information to understand how your </a:t>
            </a:r>
            <a:r>
              <a:rPr lang="en-US" sz="1600" b="0" i="0" u="none" strike="noStrike" kern="1200" dirty="0" err="1">
                <a:solidFill>
                  <a:schemeClr val="tx1"/>
                </a:solidFill>
                <a:effectLst/>
                <a:latin typeface="+mn-lt"/>
                <a:ea typeface="+mn-ea"/>
                <a:cs typeface="+mn-cs"/>
              </a:rPr>
              <a:t>QoI</a:t>
            </a:r>
            <a:r>
              <a:rPr lang="en-US" sz="1600" b="0" i="0" u="none" strike="noStrike" kern="1200" dirty="0">
                <a:solidFill>
                  <a:schemeClr val="tx1"/>
                </a:solidFill>
                <a:effectLst/>
                <a:latin typeface="+mn-lt"/>
                <a:ea typeface="+mn-ea"/>
                <a:cs typeface="+mn-cs"/>
              </a:rPr>
              <a:t> reacts as a function of this uncertain parameter, and we can compare to an exact solution to understand how accurate our sampling approach is. </a:t>
            </a:r>
          </a:p>
          <a:p>
            <a:br>
              <a:rPr lang="en-US" sz="1600" dirty="0"/>
            </a:br>
            <a:endParaRPr lang="en-US" sz="1600" dirty="0"/>
          </a:p>
        </p:txBody>
      </p:sp>
      <p:sp>
        <p:nvSpPr>
          <p:cNvPr id="4" name="Slide Number Placeholder 3"/>
          <p:cNvSpPr>
            <a:spLocks noGrp="1"/>
          </p:cNvSpPr>
          <p:nvPr>
            <p:ph type="sldNum" sz="quarter" idx="5"/>
          </p:nvPr>
        </p:nvSpPr>
        <p:spPr/>
        <p:txBody>
          <a:bodyPr/>
          <a:lstStyle/>
          <a:p>
            <a:fld id="{A2430F75-B5EC-044F-A636-30352D0A1350}" type="slidenum">
              <a:rPr lang="en-US" smtClean="0"/>
              <a:t>4</a:t>
            </a:fld>
            <a:endParaRPr lang="en-US"/>
          </a:p>
        </p:txBody>
      </p:sp>
    </p:spTree>
    <p:extLst>
      <p:ext uri="{BB962C8B-B14F-4D97-AF65-F5344CB8AC3E}">
        <p14:creationId xmlns:p14="http://schemas.microsoft.com/office/powerpoint/2010/main" val="59653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Repeated algorithm 25,000 times to get statistics of estimate of </a:t>
            </a:r>
            <a:r>
              <a:rPr lang="en-US" dirty="0" err="1"/>
              <a:t>varT</a:t>
            </a:r>
            <a:r>
              <a:rPr lang="en-US" dirty="0"/>
              <a:t> and </a:t>
            </a:r>
            <a:r>
              <a:rPr lang="en-US" dirty="0" err="1"/>
              <a:t>varTtilde</a:t>
            </a:r>
            <a:endParaRPr lang="en-US" dirty="0"/>
          </a:p>
          <a:p>
            <a:pPr marL="171450" indent="-171450">
              <a:buFontTx/>
              <a:buChar char="-"/>
            </a:pPr>
            <a:r>
              <a:rPr lang="en-US" dirty="0"/>
              <a:t>300 </a:t>
            </a:r>
            <a:r>
              <a:rPr lang="en-US" dirty="0" err="1"/>
              <a:t>Nxi</a:t>
            </a:r>
            <a:r>
              <a:rPr lang="en-US" dirty="0"/>
              <a:t> 5 Neta</a:t>
            </a:r>
          </a:p>
          <a:p>
            <a:pPr marL="171450" indent="-171450">
              <a:buFontTx/>
              <a:buChar char="-"/>
            </a:pPr>
            <a:r>
              <a:rPr lang="en-US" dirty="0"/>
              <a:t>Clustered around analytic solution, estimators are unbiased</a:t>
            </a:r>
          </a:p>
          <a:p>
            <a:pPr marL="171450" indent="-171450">
              <a:buFontTx/>
              <a:buChar char="-"/>
            </a:pPr>
            <a:r>
              <a:rPr lang="en-US" dirty="0"/>
              <a:t>Strong indication that we get a good estimate of our variances</a:t>
            </a:r>
          </a:p>
          <a:p>
            <a:pPr marL="171450" indent="-171450">
              <a:buFontTx/>
              <a:buChar char="-"/>
            </a:pPr>
            <a:r>
              <a:rPr lang="en-US" dirty="0"/>
              <a:t>Poster compares to previously developed method</a:t>
            </a:r>
          </a:p>
          <a:p>
            <a:pPr marL="171450" indent="-171450">
              <a:buFontTx/>
              <a:buChar char="-"/>
            </a:pPr>
            <a:r>
              <a:rPr lang="en-US" dirty="0"/>
              <a:t>Other work includes varying </a:t>
            </a:r>
            <a:r>
              <a:rPr lang="en-US" dirty="0" err="1"/>
              <a:t>Nxi</a:t>
            </a:r>
            <a:r>
              <a:rPr lang="en-US" dirty="0"/>
              <a:t> and Neta, adding in scattering problem</a:t>
            </a:r>
          </a:p>
          <a:p>
            <a:endParaRPr lang="en-US" dirty="0"/>
          </a:p>
          <a:p>
            <a:r>
              <a:rPr lang="en-US" dirty="0"/>
              <a:t>For a sample problem with 300 UQ samples and 5 particles per sample with 25,000 repetitions. Clustered around analytic solution, </a:t>
            </a:r>
            <a:r>
              <a:rPr lang="en-US" dirty="0" err="1"/>
              <a:t>bc</a:t>
            </a:r>
            <a:r>
              <a:rPr lang="en-US" dirty="0"/>
              <a:t> estimators are unbiased. Poster does comparison w/ other method</a:t>
            </a:r>
          </a:p>
        </p:txBody>
      </p:sp>
      <p:sp>
        <p:nvSpPr>
          <p:cNvPr id="4" name="Slide Number Placeholder 3"/>
          <p:cNvSpPr>
            <a:spLocks noGrp="1"/>
          </p:cNvSpPr>
          <p:nvPr>
            <p:ph type="sldNum" sz="quarter" idx="5"/>
          </p:nvPr>
        </p:nvSpPr>
        <p:spPr/>
        <p:txBody>
          <a:bodyPr/>
          <a:lstStyle/>
          <a:p>
            <a:fld id="{A2430F75-B5EC-044F-A636-30352D0A1350}" type="slidenum">
              <a:rPr lang="en-US" smtClean="0"/>
              <a:t>13</a:t>
            </a:fld>
            <a:endParaRPr lang="en-US"/>
          </a:p>
        </p:txBody>
      </p:sp>
    </p:spTree>
    <p:extLst>
      <p:ext uri="{BB962C8B-B14F-4D97-AF65-F5344CB8AC3E}">
        <p14:creationId xmlns:p14="http://schemas.microsoft.com/office/powerpoint/2010/main" val="293956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Estimator is unbiased, </a:t>
            </a:r>
            <a:r>
              <a:rPr lang="en-US" dirty="0" err="1"/>
              <a:t>ie</a:t>
            </a:r>
            <a:r>
              <a:rPr lang="en-US" dirty="0"/>
              <a:t> we converge to the mean with no biasing error introduced</a:t>
            </a:r>
          </a:p>
          <a:p>
            <a:pPr marL="171450" indent="-171450">
              <a:buFontTx/>
              <a:buChar char="-"/>
            </a:pPr>
            <a:r>
              <a:rPr lang="en-US" dirty="0"/>
              <a:t>For a given total estimator cost, like 2000 total histories, there’s various combinations of </a:t>
            </a:r>
            <a:r>
              <a:rPr lang="en-US" dirty="0" err="1"/>
              <a:t>Nxi</a:t>
            </a:r>
            <a:r>
              <a:rPr lang="en-US" dirty="0"/>
              <a:t> and Neta possible</a:t>
            </a:r>
          </a:p>
          <a:p>
            <a:pPr marL="171450" indent="-171450">
              <a:buFontTx/>
              <a:buChar char="-"/>
            </a:pPr>
            <a:r>
              <a:rPr lang="en-US" dirty="0"/>
              <a:t>Goal: minimized variance of S^2, aka deviation from mean</a:t>
            </a:r>
          </a:p>
        </p:txBody>
      </p:sp>
      <p:sp>
        <p:nvSpPr>
          <p:cNvPr id="4" name="Slide Number Placeholder 3"/>
          <p:cNvSpPr>
            <a:spLocks noGrp="1"/>
          </p:cNvSpPr>
          <p:nvPr>
            <p:ph type="sldNum" sz="quarter" idx="5"/>
          </p:nvPr>
        </p:nvSpPr>
        <p:spPr/>
        <p:txBody>
          <a:bodyPr/>
          <a:lstStyle/>
          <a:p>
            <a:fld id="{A2430F75-B5EC-044F-A636-30352D0A1350}" type="slidenum">
              <a:rPr lang="en-US" smtClean="0"/>
              <a:t>14</a:t>
            </a:fld>
            <a:endParaRPr lang="en-US"/>
          </a:p>
        </p:txBody>
      </p:sp>
    </p:spTree>
    <p:extLst>
      <p:ext uri="{BB962C8B-B14F-4D97-AF65-F5344CB8AC3E}">
        <p14:creationId xmlns:p14="http://schemas.microsoft.com/office/powerpoint/2010/main" val="86553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Estimator is unbiased, </a:t>
            </a:r>
            <a:r>
              <a:rPr lang="en-US" dirty="0" err="1"/>
              <a:t>ie</a:t>
            </a:r>
            <a:r>
              <a:rPr lang="en-US" dirty="0"/>
              <a:t> we converge to the mean with no biasing error introduced</a:t>
            </a:r>
          </a:p>
          <a:p>
            <a:pPr marL="171450" indent="-171450">
              <a:buFontTx/>
              <a:buChar char="-"/>
            </a:pPr>
            <a:r>
              <a:rPr lang="en-US" dirty="0"/>
              <a:t>For a given total estimator cost, like 2000 total histories, there’s various combinations of </a:t>
            </a:r>
            <a:r>
              <a:rPr lang="en-US" dirty="0" err="1"/>
              <a:t>Nxi</a:t>
            </a:r>
            <a:r>
              <a:rPr lang="en-US" dirty="0"/>
              <a:t> and Neta possible</a:t>
            </a:r>
          </a:p>
          <a:p>
            <a:pPr marL="171450" indent="-171450">
              <a:buFontTx/>
              <a:buChar char="-"/>
            </a:pPr>
            <a:r>
              <a:rPr lang="en-US" dirty="0"/>
              <a:t>Goal: minimized variance of S^2, aka deviation from mean</a:t>
            </a:r>
          </a:p>
        </p:txBody>
      </p:sp>
      <p:sp>
        <p:nvSpPr>
          <p:cNvPr id="4" name="Slide Number Placeholder 3"/>
          <p:cNvSpPr>
            <a:spLocks noGrp="1"/>
          </p:cNvSpPr>
          <p:nvPr>
            <p:ph type="sldNum" sz="quarter" idx="5"/>
          </p:nvPr>
        </p:nvSpPr>
        <p:spPr/>
        <p:txBody>
          <a:bodyPr/>
          <a:lstStyle/>
          <a:p>
            <a:fld id="{A2430F75-B5EC-044F-A636-30352D0A1350}" type="slidenum">
              <a:rPr lang="en-US" smtClean="0"/>
              <a:t>15</a:t>
            </a:fld>
            <a:endParaRPr lang="en-US"/>
          </a:p>
        </p:txBody>
      </p:sp>
    </p:spTree>
    <p:extLst>
      <p:ext uri="{BB962C8B-B14F-4D97-AF65-F5344CB8AC3E}">
        <p14:creationId xmlns:p14="http://schemas.microsoft.com/office/powerpoint/2010/main" val="414133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Estimator is unbiased, </a:t>
            </a:r>
            <a:r>
              <a:rPr lang="en-US" dirty="0" err="1"/>
              <a:t>ie</a:t>
            </a:r>
            <a:r>
              <a:rPr lang="en-US" dirty="0"/>
              <a:t> we converge to the mean with no biasing error introduced</a:t>
            </a:r>
          </a:p>
          <a:p>
            <a:pPr marL="171450" indent="-171450">
              <a:buFontTx/>
              <a:buChar char="-"/>
            </a:pPr>
            <a:r>
              <a:rPr lang="en-US" dirty="0"/>
              <a:t>For a given total estimator cost, like 2000 total histories, there’s various combinations of </a:t>
            </a:r>
            <a:r>
              <a:rPr lang="en-US" dirty="0" err="1"/>
              <a:t>Nxi</a:t>
            </a:r>
            <a:r>
              <a:rPr lang="en-US" dirty="0"/>
              <a:t> and Neta possible</a:t>
            </a:r>
          </a:p>
          <a:p>
            <a:pPr marL="171450" indent="-171450">
              <a:buFontTx/>
              <a:buChar char="-"/>
            </a:pPr>
            <a:r>
              <a:rPr lang="en-US" dirty="0"/>
              <a:t>Goal: minimized variance of S^2, aka deviation from mean</a:t>
            </a:r>
          </a:p>
        </p:txBody>
      </p:sp>
      <p:sp>
        <p:nvSpPr>
          <p:cNvPr id="4" name="Slide Number Placeholder 3"/>
          <p:cNvSpPr>
            <a:spLocks noGrp="1"/>
          </p:cNvSpPr>
          <p:nvPr>
            <p:ph type="sldNum" sz="quarter" idx="5"/>
          </p:nvPr>
        </p:nvSpPr>
        <p:spPr/>
        <p:txBody>
          <a:bodyPr/>
          <a:lstStyle/>
          <a:p>
            <a:fld id="{A2430F75-B5EC-044F-A636-30352D0A1350}" type="slidenum">
              <a:rPr lang="en-US" smtClean="0"/>
              <a:t>17</a:t>
            </a:fld>
            <a:endParaRPr lang="en-US"/>
          </a:p>
        </p:txBody>
      </p:sp>
    </p:spTree>
    <p:extLst>
      <p:ext uri="{BB962C8B-B14F-4D97-AF65-F5344CB8AC3E}">
        <p14:creationId xmlns:p14="http://schemas.microsoft.com/office/powerpoint/2010/main" val="17262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Estimator is unbiased, </a:t>
            </a:r>
            <a:r>
              <a:rPr lang="en-US" dirty="0" err="1"/>
              <a:t>ie</a:t>
            </a:r>
            <a:r>
              <a:rPr lang="en-US" dirty="0"/>
              <a:t> we converge to the mean with no biasing error introduced</a:t>
            </a:r>
          </a:p>
          <a:p>
            <a:pPr marL="171450" indent="-171450">
              <a:buFontTx/>
              <a:buChar char="-"/>
            </a:pPr>
            <a:r>
              <a:rPr lang="en-US" dirty="0"/>
              <a:t>For a given total estimator cost, like 2000 total histories, there’s various combinations of </a:t>
            </a:r>
            <a:r>
              <a:rPr lang="en-US" dirty="0" err="1"/>
              <a:t>Nxi</a:t>
            </a:r>
            <a:r>
              <a:rPr lang="en-US" dirty="0"/>
              <a:t> and Neta possible</a:t>
            </a:r>
          </a:p>
          <a:p>
            <a:pPr marL="171450" indent="-171450">
              <a:buFontTx/>
              <a:buChar char="-"/>
            </a:pPr>
            <a:r>
              <a:rPr lang="en-US" dirty="0"/>
              <a:t>Goal: minimized variance of S^2, aka deviation from mean</a:t>
            </a:r>
          </a:p>
        </p:txBody>
      </p:sp>
      <p:sp>
        <p:nvSpPr>
          <p:cNvPr id="4" name="Slide Number Placeholder 3"/>
          <p:cNvSpPr>
            <a:spLocks noGrp="1"/>
          </p:cNvSpPr>
          <p:nvPr>
            <p:ph type="sldNum" sz="quarter" idx="5"/>
          </p:nvPr>
        </p:nvSpPr>
        <p:spPr/>
        <p:txBody>
          <a:bodyPr/>
          <a:lstStyle/>
          <a:p>
            <a:fld id="{A2430F75-B5EC-044F-A636-30352D0A1350}" type="slidenum">
              <a:rPr lang="en-US" smtClean="0"/>
              <a:t>18</a:t>
            </a:fld>
            <a:endParaRPr lang="en-US"/>
          </a:p>
        </p:txBody>
      </p:sp>
    </p:spTree>
    <p:extLst>
      <p:ext uri="{BB962C8B-B14F-4D97-AF65-F5344CB8AC3E}">
        <p14:creationId xmlns:p14="http://schemas.microsoft.com/office/powerpoint/2010/main" val="396759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Estimator is unbiased, </a:t>
            </a:r>
            <a:r>
              <a:rPr lang="en-US" dirty="0" err="1"/>
              <a:t>ie</a:t>
            </a:r>
            <a:r>
              <a:rPr lang="en-US" dirty="0"/>
              <a:t> we converge to the mean with no biasing error introduced</a:t>
            </a:r>
          </a:p>
          <a:p>
            <a:pPr marL="171450" indent="-171450">
              <a:buFontTx/>
              <a:buChar char="-"/>
            </a:pPr>
            <a:r>
              <a:rPr lang="en-US" dirty="0"/>
              <a:t>For a given total estimator cost, like 2000 total histories, there’s various combinations of </a:t>
            </a:r>
            <a:r>
              <a:rPr lang="en-US" dirty="0" err="1"/>
              <a:t>Nxi</a:t>
            </a:r>
            <a:r>
              <a:rPr lang="en-US" dirty="0"/>
              <a:t> and Neta possible</a:t>
            </a:r>
          </a:p>
          <a:p>
            <a:pPr marL="171450" indent="-171450">
              <a:buFontTx/>
              <a:buChar char="-"/>
            </a:pPr>
            <a:r>
              <a:rPr lang="en-US" dirty="0"/>
              <a:t>Goal: minimized variance of S^2, aka deviation from mean</a:t>
            </a:r>
          </a:p>
        </p:txBody>
      </p:sp>
      <p:sp>
        <p:nvSpPr>
          <p:cNvPr id="4" name="Slide Number Placeholder 3"/>
          <p:cNvSpPr>
            <a:spLocks noGrp="1"/>
          </p:cNvSpPr>
          <p:nvPr>
            <p:ph type="sldNum" sz="quarter" idx="5"/>
          </p:nvPr>
        </p:nvSpPr>
        <p:spPr/>
        <p:txBody>
          <a:bodyPr/>
          <a:lstStyle/>
          <a:p>
            <a:fld id="{A2430F75-B5EC-044F-A636-30352D0A1350}" type="slidenum">
              <a:rPr lang="en-US" smtClean="0"/>
              <a:t>19</a:t>
            </a:fld>
            <a:endParaRPr lang="en-US"/>
          </a:p>
        </p:txBody>
      </p:sp>
    </p:spTree>
    <p:extLst>
      <p:ext uri="{BB962C8B-B14F-4D97-AF65-F5344CB8AC3E}">
        <p14:creationId xmlns:p14="http://schemas.microsoft.com/office/powerpoint/2010/main" val="88517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PCE to build full distributions and get variance information without having to run repetitions</a:t>
            </a:r>
          </a:p>
          <a:p>
            <a:endParaRPr lang="en-US" dirty="0"/>
          </a:p>
          <a:p>
            <a:r>
              <a:rPr lang="en-US" dirty="0"/>
              <a:t>Add another bullet that current work is also looking at additional cost models that take into </a:t>
            </a:r>
            <a:r>
              <a:rPr lang="en-US" dirty="0" err="1"/>
              <a:t>acocunt</a:t>
            </a:r>
            <a:r>
              <a:rPr lang="en-US" dirty="0"/>
              <a:t> the re-sampling cost, </a:t>
            </a:r>
            <a:r>
              <a:rPr lang="en-US" dirty="0" err="1"/>
              <a:t>ie</a:t>
            </a:r>
            <a:r>
              <a:rPr lang="en-US" dirty="0"/>
              <a:t> the fact that 5 histories at 1 </a:t>
            </a:r>
            <a:r>
              <a:rPr lang="en-US" dirty="0" err="1"/>
              <a:t>uq</a:t>
            </a:r>
            <a:r>
              <a:rPr lang="en-US" dirty="0"/>
              <a:t> sample is cheaper than 1 history at 5 </a:t>
            </a:r>
            <a:r>
              <a:rPr lang="en-US" dirty="0" err="1"/>
              <a:t>uq</a:t>
            </a:r>
            <a:r>
              <a:rPr lang="en-US" dirty="0"/>
              <a:t> samples. Also, the main </a:t>
            </a:r>
            <a:r>
              <a:rPr lang="en-US" dirty="0" err="1"/>
              <a:t>challendge</a:t>
            </a:r>
            <a:r>
              <a:rPr lang="en-US" dirty="0"/>
              <a:t> we've run across on </a:t>
            </a:r>
            <a:r>
              <a:rPr lang="en-US" dirty="0" err="1"/>
              <a:t>gpus</a:t>
            </a:r>
            <a:r>
              <a:rPr lang="en-US" dirty="0"/>
              <a:t> is the resampling and passing the </a:t>
            </a:r>
            <a:r>
              <a:rPr lang="en-US" dirty="0" err="1"/>
              <a:t>samplking</a:t>
            </a:r>
            <a:r>
              <a:rPr lang="en-US" dirty="0"/>
              <a:t> over, which is a framework being developed</a:t>
            </a:r>
          </a:p>
          <a:p>
            <a:endParaRPr lang="en-US" dirty="0"/>
          </a:p>
        </p:txBody>
      </p:sp>
      <p:sp>
        <p:nvSpPr>
          <p:cNvPr id="4" name="Slide Number Placeholder 3"/>
          <p:cNvSpPr>
            <a:spLocks noGrp="1"/>
          </p:cNvSpPr>
          <p:nvPr>
            <p:ph type="sldNum" sz="quarter" idx="5"/>
          </p:nvPr>
        </p:nvSpPr>
        <p:spPr/>
        <p:txBody>
          <a:bodyPr/>
          <a:lstStyle/>
          <a:p>
            <a:fld id="{3B4CBC21-0F44-41F4-8EF4-24A9392FA7DB}" type="slidenum">
              <a:rPr lang="en-US" smtClean="0"/>
              <a:t>20</a:t>
            </a:fld>
            <a:endParaRPr lang="en-US"/>
          </a:p>
        </p:txBody>
      </p:sp>
    </p:spTree>
    <p:extLst>
      <p:ext uri="{BB962C8B-B14F-4D97-AF65-F5344CB8AC3E}">
        <p14:creationId xmlns:p14="http://schemas.microsoft.com/office/powerpoint/2010/main" val="379972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PCE to build full distributions and get variance information without having to run repetitions</a:t>
            </a:r>
          </a:p>
          <a:p>
            <a:endParaRPr lang="en-US" dirty="0"/>
          </a:p>
          <a:p>
            <a:r>
              <a:rPr lang="en-US" dirty="0"/>
              <a:t>Add another bullet that current work is also looking at additional cost models that take into </a:t>
            </a:r>
            <a:r>
              <a:rPr lang="en-US" dirty="0" err="1"/>
              <a:t>acocunt</a:t>
            </a:r>
            <a:r>
              <a:rPr lang="en-US" dirty="0"/>
              <a:t> the re-sampling cost, </a:t>
            </a:r>
            <a:r>
              <a:rPr lang="en-US" dirty="0" err="1"/>
              <a:t>ie</a:t>
            </a:r>
            <a:r>
              <a:rPr lang="en-US" dirty="0"/>
              <a:t> the fact that 5 histories at 1 </a:t>
            </a:r>
            <a:r>
              <a:rPr lang="en-US" dirty="0" err="1"/>
              <a:t>uq</a:t>
            </a:r>
            <a:r>
              <a:rPr lang="en-US" dirty="0"/>
              <a:t> sample is cheaper than 1 history at 5 </a:t>
            </a:r>
            <a:r>
              <a:rPr lang="en-US" dirty="0" err="1"/>
              <a:t>uq</a:t>
            </a:r>
            <a:r>
              <a:rPr lang="en-US" dirty="0"/>
              <a:t> samples. Also, the main </a:t>
            </a:r>
            <a:r>
              <a:rPr lang="en-US" dirty="0" err="1"/>
              <a:t>challendge</a:t>
            </a:r>
            <a:r>
              <a:rPr lang="en-US" dirty="0"/>
              <a:t> we've run across on </a:t>
            </a:r>
            <a:r>
              <a:rPr lang="en-US" dirty="0" err="1"/>
              <a:t>gpus</a:t>
            </a:r>
            <a:r>
              <a:rPr lang="en-US" dirty="0"/>
              <a:t> is the resampling and passing the </a:t>
            </a:r>
            <a:r>
              <a:rPr lang="en-US" dirty="0" err="1"/>
              <a:t>samplking</a:t>
            </a:r>
            <a:r>
              <a:rPr lang="en-US" dirty="0"/>
              <a:t> over, which is a framework being developed</a:t>
            </a:r>
          </a:p>
          <a:p>
            <a:endParaRPr lang="en-US" dirty="0"/>
          </a:p>
        </p:txBody>
      </p:sp>
      <p:sp>
        <p:nvSpPr>
          <p:cNvPr id="4" name="Slide Number Placeholder 3"/>
          <p:cNvSpPr>
            <a:spLocks noGrp="1"/>
          </p:cNvSpPr>
          <p:nvPr>
            <p:ph type="sldNum" sz="quarter" idx="5"/>
          </p:nvPr>
        </p:nvSpPr>
        <p:spPr/>
        <p:txBody>
          <a:bodyPr/>
          <a:lstStyle/>
          <a:p>
            <a:fld id="{3B4CBC21-0F44-41F4-8EF4-24A9392FA7DB}" type="slidenum">
              <a:rPr lang="en-US" smtClean="0"/>
              <a:t>21</a:t>
            </a:fld>
            <a:endParaRPr lang="en-US"/>
          </a:p>
        </p:txBody>
      </p:sp>
    </p:spTree>
    <p:extLst>
      <p:ext uri="{BB962C8B-B14F-4D97-AF65-F5344CB8AC3E}">
        <p14:creationId xmlns:p14="http://schemas.microsoft.com/office/powerpoint/2010/main" val="2131036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Repeated algorithm 25,000 times to get statistics of estimate of </a:t>
            </a:r>
            <a:r>
              <a:rPr lang="en-US" dirty="0" err="1"/>
              <a:t>varT</a:t>
            </a:r>
            <a:r>
              <a:rPr lang="en-US" dirty="0"/>
              <a:t> and </a:t>
            </a:r>
            <a:r>
              <a:rPr lang="en-US" dirty="0" err="1"/>
              <a:t>varTtilde</a:t>
            </a:r>
            <a:endParaRPr lang="en-US" dirty="0"/>
          </a:p>
          <a:p>
            <a:pPr marL="171450" indent="-171450">
              <a:buFontTx/>
              <a:buChar char="-"/>
            </a:pPr>
            <a:r>
              <a:rPr lang="en-US" dirty="0"/>
              <a:t>300 </a:t>
            </a:r>
            <a:r>
              <a:rPr lang="en-US" dirty="0" err="1"/>
              <a:t>Nxi</a:t>
            </a:r>
            <a:r>
              <a:rPr lang="en-US" dirty="0"/>
              <a:t> 5 Neta</a:t>
            </a:r>
          </a:p>
          <a:p>
            <a:pPr marL="171450" indent="-171450">
              <a:buFontTx/>
              <a:buChar char="-"/>
            </a:pPr>
            <a:r>
              <a:rPr lang="en-US" dirty="0"/>
              <a:t>Clustered around analytic solution, estimators are unbiased</a:t>
            </a:r>
          </a:p>
          <a:p>
            <a:pPr marL="171450" indent="-171450">
              <a:buFontTx/>
              <a:buChar char="-"/>
            </a:pPr>
            <a:r>
              <a:rPr lang="en-US" dirty="0"/>
              <a:t>Strong indication that we get a good estimate of our variances</a:t>
            </a:r>
          </a:p>
          <a:p>
            <a:pPr marL="171450" indent="-171450">
              <a:buFontTx/>
              <a:buChar char="-"/>
            </a:pPr>
            <a:r>
              <a:rPr lang="en-US" dirty="0"/>
              <a:t>Poster compares to previously developed method</a:t>
            </a:r>
          </a:p>
          <a:p>
            <a:pPr marL="171450" indent="-171450">
              <a:buFontTx/>
              <a:buChar char="-"/>
            </a:pPr>
            <a:r>
              <a:rPr lang="en-US" dirty="0"/>
              <a:t>Other work includes varying </a:t>
            </a:r>
            <a:r>
              <a:rPr lang="en-US" dirty="0" err="1"/>
              <a:t>Nxi</a:t>
            </a:r>
            <a:r>
              <a:rPr lang="en-US" dirty="0"/>
              <a:t> and Neta, adding in scattering problem</a:t>
            </a:r>
          </a:p>
          <a:p>
            <a:endParaRPr lang="en-US" dirty="0"/>
          </a:p>
          <a:p>
            <a:r>
              <a:rPr lang="en-US" dirty="0"/>
              <a:t>For a sample problem with 300 UQ samples and 5 particles per sample with 25,000 repetitions. Clustered around analytic solution, </a:t>
            </a:r>
            <a:r>
              <a:rPr lang="en-US" dirty="0" err="1"/>
              <a:t>bc</a:t>
            </a:r>
            <a:r>
              <a:rPr lang="en-US" dirty="0"/>
              <a:t> estimators are unbiased. Poster does comparison w/ other method</a:t>
            </a:r>
          </a:p>
          <a:p>
            <a:endParaRPr lang="en-US" dirty="0"/>
          </a:p>
          <a:p>
            <a:endParaRPr lang="en-US" dirty="0"/>
          </a:p>
          <a:p>
            <a:r>
              <a:rPr lang="en-US" dirty="0"/>
              <a:t>It is a function of the two variances, </a:t>
            </a:r>
            <a:r>
              <a:rPr lang="en-US" dirty="0" err="1"/>
              <a:t>varP</a:t>
            </a:r>
            <a:r>
              <a:rPr lang="en-US" dirty="0"/>
              <a:t> and </a:t>
            </a:r>
            <a:r>
              <a:rPr lang="en-US" dirty="0" err="1"/>
              <a:t>varMC</a:t>
            </a:r>
            <a:r>
              <a:rPr lang="en-US" dirty="0"/>
              <a:t>, so if either of those variances changes then the location of the minimum var[</a:t>
            </a:r>
            <a:r>
              <a:rPr lang="en-US" dirty="0" err="1"/>
              <a:t>varP</a:t>
            </a:r>
            <a:r>
              <a:rPr lang="en-US" dirty="0"/>
              <a:t>] will change as well.</a:t>
            </a:r>
          </a:p>
          <a:p>
            <a:endParaRPr lang="en-US" dirty="0"/>
          </a:p>
          <a:p>
            <a:r>
              <a:rPr lang="en-US" dirty="0"/>
              <a:t>Maybe don't mention that the difference between locations is small, </a:t>
            </a:r>
            <a:r>
              <a:rPr lang="en-US" dirty="0" err="1"/>
              <a:t>becuase</a:t>
            </a:r>
            <a:r>
              <a:rPr lang="en-US" dirty="0"/>
              <a:t> we don't know that's the case 100%</a:t>
            </a:r>
          </a:p>
          <a:p>
            <a:r>
              <a:rPr lang="en-US" dirty="0"/>
              <a:t>Where are the closed-form solution applicable? The analytic solution is applicable to any </a:t>
            </a:r>
            <a:r>
              <a:rPr lang="en-US" dirty="0" err="1"/>
              <a:t>QoI</a:t>
            </a:r>
            <a:r>
              <a:rPr lang="en-US" dirty="0"/>
              <a:t>, not just the transmittance, and is based on measurable statistics. You run one case with a few samples/particle histories, and then you can extrapolate what the estimator will do for different values of </a:t>
            </a:r>
            <a:r>
              <a:rPr lang="en-US" dirty="0" err="1"/>
              <a:t>Nxi</a:t>
            </a:r>
            <a:r>
              <a:rPr lang="en-US" dirty="0"/>
              <a:t> and Neta.</a:t>
            </a:r>
          </a:p>
          <a:p>
            <a:endParaRPr lang="en-US" dirty="0"/>
          </a:p>
          <a:p>
            <a:r>
              <a:rPr lang="en-US" dirty="0"/>
              <a:t>Before doing this study we had a conjecture of where the optimum </a:t>
            </a:r>
            <a:r>
              <a:rPr lang="en-US" dirty="0" err="1"/>
              <a:t>woujld</a:t>
            </a:r>
            <a:r>
              <a:rPr lang="en-US" dirty="0"/>
              <a:t> be, but weren't sure, and also in old evade the minimum was always at </a:t>
            </a:r>
            <a:r>
              <a:rPr lang="en-US" dirty="0" err="1"/>
              <a:t>n_eta</a:t>
            </a:r>
            <a:r>
              <a:rPr lang="en-US" dirty="0"/>
              <a:t> = 1 so we needed to repeat to understand where it was now</a:t>
            </a:r>
          </a:p>
          <a:p>
            <a:endParaRPr lang="en-US" dirty="0"/>
          </a:p>
          <a:p>
            <a:r>
              <a:rPr lang="en-US" dirty="0"/>
              <a:t>It's a closed-form solution between the relationship between </a:t>
            </a:r>
            <a:r>
              <a:rPr lang="en-US" dirty="0" err="1"/>
              <a:t>teh</a:t>
            </a:r>
            <a:r>
              <a:rPr lang="en-US" dirty="0"/>
              <a:t> terms, which you'd need to plug some rough estimates into. Applicable to any problem </a:t>
            </a:r>
          </a:p>
        </p:txBody>
      </p:sp>
      <p:sp>
        <p:nvSpPr>
          <p:cNvPr id="4" name="Slide Number Placeholder 3"/>
          <p:cNvSpPr>
            <a:spLocks noGrp="1"/>
          </p:cNvSpPr>
          <p:nvPr>
            <p:ph type="sldNum" sz="quarter" idx="5"/>
          </p:nvPr>
        </p:nvSpPr>
        <p:spPr/>
        <p:txBody>
          <a:bodyPr/>
          <a:lstStyle/>
          <a:p>
            <a:fld id="{A2430F75-B5EC-044F-A636-30352D0A1350}" type="slidenum">
              <a:rPr lang="en-US" smtClean="0"/>
              <a:t>22</a:t>
            </a:fld>
            <a:endParaRPr lang="en-US"/>
          </a:p>
        </p:txBody>
      </p:sp>
    </p:spTree>
    <p:extLst>
      <p:ext uri="{BB962C8B-B14F-4D97-AF65-F5344CB8AC3E}">
        <p14:creationId xmlns:p14="http://schemas.microsoft.com/office/powerpoint/2010/main" val="379989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for a problem with scattering physics in addition to the attenuation. We lose the analytic solution to compare to, but we can still build a histogram over 25,000 repetitions to confirm we get the same kind of distribution, which we do! The left plot is considering the quantity of interest to be transmittance, the right is reflectance.</a:t>
            </a:r>
          </a:p>
        </p:txBody>
      </p:sp>
      <p:sp>
        <p:nvSpPr>
          <p:cNvPr id="4" name="Slide Number Placeholder 3"/>
          <p:cNvSpPr>
            <a:spLocks noGrp="1"/>
          </p:cNvSpPr>
          <p:nvPr>
            <p:ph type="sldNum" sz="quarter" idx="5"/>
          </p:nvPr>
        </p:nvSpPr>
        <p:spPr/>
        <p:txBody>
          <a:bodyPr/>
          <a:lstStyle/>
          <a:p>
            <a:fld id="{A2430F75-B5EC-044F-A636-30352D0A1350}" type="slidenum">
              <a:rPr lang="en-US" smtClean="0"/>
              <a:t>23</a:t>
            </a:fld>
            <a:endParaRPr lang="en-US"/>
          </a:p>
        </p:txBody>
      </p:sp>
    </p:spTree>
    <p:extLst>
      <p:ext uri="{BB962C8B-B14F-4D97-AF65-F5344CB8AC3E}">
        <p14:creationId xmlns:p14="http://schemas.microsoft.com/office/powerpoint/2010/main" val="266133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speaking of monte </a:t>
            </a:r>
            <a:r>
              <a:rPr lang="en-US" dirty="0" err="1"/>
              <a:t>carlo</a:t>
            </a:r>
            <a:r>
              <a:rPr lang="en-US" dirty="0"/>
              <a:t>, pivot to MC rad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is a very simple rad transport system with some particles streaming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palmer said, deterministic solve continuous across entire phase space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MC treats physical system as statistical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nuclear data for probability distributions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look at transport algorithm as sampling approach, sampling distributions to tally particle behavior, avg </a:t>
            </a:r>
            <a:r>
              <a:rPr lang="en-US" dirty="0" err="1"/>
              <a:t>QoI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variance function of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introduce some stochasticity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want to perform UQ to understand effect, sampling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however, we know any variance at the end is a result of the solver AND the parameter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novelty of method is ability to deconvolve w/ tallies that already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Pivoting a little bit here, we’ll look at some background for Monte Carlo radiation transport that is I’m sure redundant for many of you. Monte Carlo transport can be used to solve for a </a:t>
            </a:r>
            <a:r>
              <a:rPr lang="en-US" dirty="0" err="1"/>
              <a:t>QoI</a:t>
            </a:r>
            <a:r>
              <a:rPr lang="en-US" dirty="0"/>
              <a:t> as an alternate to deterministic methods, which would explicitly solve a system like this and, for example, get a solution of flux across the entire phase space. </a:t>
            </a:r>
            <a:r>
              <a:rPr lang="en-US" dirty="0">
                <a:effectLst/>
              </a:rPr>
              <a:t>Instead, MC methods treat the physical system as a statistical process, using nuclear data to construct probability distributions that describe the various ways particles could behave in the system. Individual particles are simulated and their behavior, like colliding with other particles, exiting the system, etc., is recorded in tallies based on what information the user might want. The central limit theorem can then be applied to extrapolate the tallied behavior of the simulated particles to the average behavior of all particles in the system, with some associated uncertainty based on the number of particles simulated.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This can also be thought of as a sampling approach – you run a certain number of histories and end up with a tally response for each, and you can calculate the mean and variance of your response. The variance you would see here would be a function of the method itself, where increasing the number of histories would decrease the variance. </a:t>
            </a:r>
            <a:endParaRPr lang="en-US" dirty="0"/>
          </a:p>
          <a:p>
            <a:endParaRPr lang="en-US" dirty="0"/>
          </a:p>
          <a:p>
            <a:r>
              <a:rPr lang="en-US" dirty="0"/>
              <a:t>What if we introduce some stochasticity to our monte </a:t>
            </a:r>
            <a:r>
              <a:rPr lang="en-US" dirty="0" err="1"/>
              <a:t>carlo</a:t>
            </a:r>
            <a:r>
              <a:rPr lang="en-US" dirty="0"/>
              <a:t> problem, for example some uncertainty in the total cross section? *click* We can perform UQ to understand the uncertainty of this parameter propagates throughout the solution by following a sampling UQ approach, which might look something like this *click* where we’ve nested the monte </a:t>
            </a:r>
            <a:r>
              <a:rPr lang="en-US" dirty="0" err="1"/>
              <a:t>carlo</a:t>
            </a:r>
            <a:r>
              <a:rPr lang="en-US" dirty="0"/>
              <a:t> transport solver into the monte </a:t>
            </a:r>
            <a:r>
              <a:rPr lang="en-US" dirty="0" err="1"/>
              <a:t>carlo</a:t>
            </a:r>
            <a:r>
              <a:rPr lang="en-US" dirty="0"/>
              <a:t> for UQ. Ideally, the UQ analysis that we perform for the variance would give the variance of our solution as a function of a UQ parameter. However, we know our </a:t>
            </a:r>
            <a:r>
              <a:rPr lang="en-US" dirty="0" err="1"/>
              <a:t>QoI</a:t>
            </a:r>
            <a:r>
              <a:rPr lang="en-US" dirty="0"/>
              <a:t> is already uncertain as a function of the solver itself; simply computing the variance of our realizations would give over-estimate the variance in a UQ sense, because the solver is adding additional stochasticity. The novelty of the method I’ll introduce now is that it’s able to deconvolve the parameter and solver uncertainties in the solution, and does so using information that a monte </a:t>
            </a:r>
            <a:r>
              <a:rPr lang="en-US" dirty="0" err="1"/>
              <a:t>carlo</a:t>
            </a:r>
            <a:r>
              <a:rPr lang="en-US" dirty="0"/>
              <a:t> transport solver would already tally. </a:t>
            </a:r>
          </a:p>
          <a:p>
            <a:endParaRPr lang="en-US" dirty="0"/>
          </a:p>
          <a:p>
            <a:r>
              <a:rPr lang="en-US" dirty="0"/>
              <a:t>You mentioned here that Monte Carlo is an algorithm rather than a set of equations.  This is a bit contentious--some claim that Monte Carlo is nothing more than solving the equations in a different way.  Personally, I think show how Monte Carlo solves the equations, but that, really, it's an algorithm for simulating phenomena.  Nonetheless, if you make that statement, "</a:t>
            </a:r>
            <a:r>
              <a:rPr lang="en-US" dirty="0" err="1"/>
              <a:t>them's</a:t>
            </a:r>
            <a:r>
              <a:rPr lang="en-US" dirty="0"/>
              <a:t> </a:t>
            </a:r>
            <a:r>
              <a:rPr lang="en-US" dirty="0" err="1"/>
              <a:t>fighin</a:t>
            </a:r>
            <a:r>
              <a:rPr lang="en-US" dirty="0"/>
              <a:t>' words," such that I'd suggest not saying that so that you don't potentially pick a fight you don't want and distract your viewers.</a:t>
            </a:r>
          </a:p>
        </p:txBody>
      </p:sp>
      <p:sp>
        <p:nvSpPr>
          <p:cNvPr id="4" name="Slide Number Placeholder 3"/>
          <p:cNvSpPr>
            <a:spLocks noGrp="1"/>
          </p:cNvSpPr>
          <p:nvPr>
            <p:ph type="sldNum" sz="quarter" idx="5"/>
          </p:nvPr>
        </p:nvSpPr>
        <p:spPr/>
        <p:txBody>
          <a:bodyPr/>
          <a:lstStyle/>
          <a:p>
            <a:fld id="{A2430F75-B5EC-044F-A636-30352D0A1350}" type="slidenum">
              <a:rPr lang="en-US" smtClean="0"/>
              <a:t>5</a:t>
            </a:fld>
            <a:endParaRPr lang="en-US"/>
          </a:p>
        </p:txBody>
      </p:sp>
    </p:spTree>
    <p:extLst>
      <p:ext uri="{BB962C8B-B14F-4D97-AF65-F5344CB8AC3E}">
        <p14:creationId xmlns:p14="http://schemas.microsoft.com/office/powerpoint/2010/main" val="228717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Repeated algorithm 25,000 times to get statistics of estimate of </a:t>
            </a:r>
            <a:r>
              <a:rPr lang="en-US" dirty="0" err="1"/>
              <a:t>varT</a:t>
            </a:r>
            <a:r>
              <a:rPr lang="en-US" dirty="0"/>
              <a:t> and </a:t>
            </a:r>
            <a:r>
              <a:rPr lang="en-US" dirty="0" err="1"/>
              <a:t>varTtilde</a:t>
            </a:r>
            <a:endParaRPr lang="en-US" dirty="0"/>
          </a:p>
          <a:p>
            <a:pPr marL="171450" indent="-171450">
              <a:buFontTx/>
              <a:buChar char="-"/>
            </a:pPr>
            <a:r>
              <a:rPr lang="en-US" dirty="0"/>
              <a:t>300 </a:t>
            </a:r>
            <a:r>
              <a:rPr lang="en-US" dirty="0" err="1"/>
              <a:t>Nxi</a:t>
            </a:r>
            <a:r>
              <a:rPr lang="en-US" dirty="0"/>
              <a:t> 5 Neta</a:t>
            </a:r>
          </a:p>
          <a:p>
            <a:pPr marL="171450" indent="-171450">
              <a:buFontTx/>
              <a:buChar char="-"/>
            </a:pPr>
            <a:r>
              <a:rPr lang="en-US" dirty="0"/>
              <a:t>Clustered around analytic solution, estimators are unbiased</a:t>
            </a:r>
          </a:p>
          <a:p>
            <a:pPr marL="171450" indent="-171450">
              <a:buFontTx/>
              <a:buChar char="-"/>
            </a:pPr>
            <a:r>
              <a:rPr lang="en-US" dirty="0"/>
              <a:t>Strong indication that we get a good estimate of our variances</a:t>
            </a:r>
          </a:p>
          <a:p>
            <a:pPr marL="171450" indent="-171450">
              <a:buFontTx/>
              <a:buChar char="-"/>
            </a:pPr>
            <a:r>
              <a:rPr lang="en-US" dirty="0"/>
              <a:t>Poster compares to previously developed method</a:t>
            </a:r>
          </a:p>
          <a:p>
            <a:pPr marL="171450" indent="-171450">
              <a:buFontTx/>
              <a:buChar char="-"/>
            </a:pPr>
            <a:r>
              <a:rPr lang="en-US" dirty="0"/>
              <a:t>Other work includes varying </a:t>
            </a:r>
            <a:r>
              <a:rPr lang="en-US" dirty="0" err="1"/>
              <a:t>Nxi</a:t>
            </a:r>
            <a:r>
              <a:rPr lang="en-US" dirty="0"/>
              <a:t> and Neta, adding in scattering problem</a:t>
            </a:r>
          </a:p>
          <a:p>
            <a:endParaRPr lang="en-US" dirty="0"/>
          </a:p>
          <a:p>
            <a:r>
              <a:rPr lang="en-US" dirty="0"/>
              <a:t>For a sample problem with 300 UQ samples and 5 particles per sample with 25,000 repetitions. Clustered around analytic solution, </a:t>
            </a:r>
            <a:r>
              <a:rPr lang="en-US" dirty="0" err="1"/>
              <a:t>bc</a:t>
            </a:r>
            <a:r>
              <a:rPr lang="en-US" dirty="0"/>
              <a:t> estimators are unbiased. Poster does comparison w/ other method</a:t>
            </a:r>
          </a:p>
        </p:txBody>
      </p:sp>
      <p:sp>
        <p:nvSpPr>
          <p:cNvPr id="4" name="Slide Number Placeholder 3"/>
          <p:cNvSpPr>
            <a:spLocks noGrp="1"/>
          </p:cNvSpPr>
          <p:nvPr>
            <p:ph type="sldNum" sz="quarter" idx="5"/>
          </p:nvPr>
        </p:nvSpPr>
        <p:spPr/>
        <p:txBody>
          <a:bodyPr/>
          <a:lstStyle/>
          <a:p>
            <a:fld id="{A2430F75-B5EC-044F-A636-30352D0A1350}" type="slidenum">
              <a:rPr lang="en-US" smtClean="0"/>
              <a:t>24</a:t>
            </a:fld>
            <a:endParaRPr lang="en-US"/>
          </a:p>
        </p:txBody>
      </p:sp>
    </p:spTree>
    <p:extLst>
      <p:ext uri="{BB962C8B-B14F-4D97-AF65-F5344CB8AC3E}">
        <p14:creationId xmlns:p14="http://schemas.microsoft.com/office/powerpoint/2010/main" val="346931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first term of equation ten is the variance of t-tilde over the UQ space. *click*</a:t>
            </a:r>
          </a:p>
          <a:p>
            <a:endParaRPr lang="en-US" dirty="0"/>
          </a:p>
          <a:p>
            <a:pPr marL="171450" indent="-171450">
              <a:buFontTx/>
              <a:buChar char="-"/>
            </a:pPr>
            <a:r>
              <a:rPr lang="en-US" dirty="0" err="1"/>
              <a:t>Approx</a:t>
            </a:r>
            <a:r>
              <a:rPr lang="en-US" dirty="0"/>
              <a:t> variance in eq. 12</a:t>
            </a:r>
          </a:p>
          <a:p>
            <a:pPr marL="171450" indent="-171450">
              <a:buFontTx/>
              <a:buChar char="-"/>
            </a:pPr>
            <a:r>
              <a:rPr lang="en-US" dirty="0"/>
              <a:t>var is squared difference between a value of T-tilde for one UQ sample and the value of T-tilde averaged over all samples</a:t>
            </a:r>
          </a:p>
          <a:p>
            <a:pPr marL="171450" indent="-171450">
              <a:buFontTx/>
              <a:buChar char="-"/>
            </a:pPr>
            <a:r>
              <a:rPr lang="en-US" dirty="0" err="1"/>
              <a:t>Avg’ed</a:t>
            </a:r>
            <a:r>
              <a:rPr lang="en-US" dirty="0"/>
              <a:t> w/ </a:t>
            </a:r>
            <a:r>
              <a:rPr lang="en-US" dirty="0" err="1"/>
              <a:t>denom</a:t>
            </a:r>
            <a:r>
              <a:rPr lang="en-US" dirty="0"/>
              <a:t> due to finite approx.</a:t>
            </a:r>
          </a:p>
          <a:p>
            <a:pPr marL="171450" indent="-171450">
              <a:buFontTx/>
              <a:buChar char="-"/>
            </a:pPr>
            <a:endParaRPr lang="en-US" dirty="0"/>
          </a:p>
          <a:p>
            <a:pPr marL="171450" indent="-171450">
              <a:buFontTx/>
              <a:buChar char="-"/>
            </a:pPr>
            <a:r>
              <a:rPr lang="en-US" dirty="0"/>
              <a:t>Eq 8 reminder of T-tilde</a:t>
            </a:r>
          </a:p>
          <a:p>
            <a:pPr marL="171450" indent="-171450">
              <a:buFontTx/>
              <a:buChar char="-"/>
            </a:pPr>
            <a:r>
              <a:rPr lang="en-US" dirty="0"/>
              <a:t>Can obtain this: sample xi and avg over histories for T-tilde of I</a:t>
            </a:r>
          </a:p>
          <a:p>
            <a:pPr marL="171450" indent="-171450">
              <a:buFontTx/>
              <a:buChar char="-"/>
            </a:pPr>
            <a:r>
              <a:rPr lang="en-US" dirty="0"/>
              <a:t>Do that </a:t>
            </a:r>
            <a:r>
              <a:rPr lang="en-US" dirty="0" err="1"/>
              <a:t>n_xi</a:t>
            </a:r>
            <a:r>
              <a:rPr lang="en-US" dirty="0"/>
              <a:t> times, calculate variance</a:t>
            </a:r>
          </a:p>
          <a:p>
            <a:endParaRPr lang="en-US" dirty="0"/>
          </a:p>
          <a:p>
            <a:r>
              <a:rPr lang="en-US" dirty="0"/>
              <a:t>We can approximate an exact variance using eq. 12, where variance is taken to be the squared difference between a value of T-tilde for one UQ sample and the value of T-tilde averaged over all samples. </a:t>
            </a:r>
            <a:r>
              <a:rPr lang="en-US" dirty="0" err="1"/>
              <a:t>Denom</a:t>
            </a:r>
            <a:r>
              <a:rPr lang="en-US" dirty="0"/>
              <a:t> due to finite approx. Eq. 8 is just a reminder of how we obtain T-tilde, by averaging of code tallies ‘f’ over a finite number of particle histories. </a:t>
            </a:r>
          </a:p>
          <a:p>
            <a:endParaRPr lang="en-US" dirty="0"/>
          </a:p>
          <a:p>
            <a:r>
              <a:rPr lang="en-US" dirty="0"/>
              <a:t>So luckily, this term is something we can actually obtain with repetitions of an MC solver. </a:t>
            </a:r>
          </a:p>
        </p:txBody>
      </p:sp>
      <p:sp>
        <p:nvSpPr>
          <p:cNvPr id="4" name="Slide Number Placeholder 3"/>
          <p:cNvSpPr>
            <a:spLocks noGrp="1"/>
          </p:cNvSpPr>
          <p:nvPr>
            <p:ph type="sldNum" sz="quarter" idx="5"/>
          </p:nvPr>
        </p:nvSpPr>
        <p:spPr/>
        <p:txBody>
          <a:bodyPr/>
          <a:lstStyle/>
          <a:p>
            <a:fld id="{A2430F75-B5EC-044F-A636-30352D0A1350}" type="slidenum">
              <a:rPr lang="en-US" smtClean="0"/>
              <a:t>25</a:t>
            </a:fld>
            <a:endParaRPr lang="en-US"/>
          </a:p>
        </p:txBody>
      </p:sp>
    </p:spTree>
    <p:extLst>
      <p:ext uri="{BB962C8B-B14F-4D97-AF65-F5344CB8AC3E}">
        <p14:creationId xmlns:p14="http://schemas.microsoft.com/office/powerpoint/2010/main" val="3705063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Second term more of just walking through math</a:t>
            </a:r>
          </a:p>
          <a:p>
            <a:pPr marL="171450" indent="-171450">
              <a:buFontTx/>
              <a:buChar char="-"/>
            </a:pPr>
            <a:r>
              <a:rPr lang="en-US" dirty="0"/>
              <a:t>Work inside first, expectation</a:t>
            </a:r>
          </a:p>
          <a:p>
            <a:pPr marL="171450" indent="-171450">
              <a:buFontTx/>
              <a:buChar char="-"/>
            </a:pPr>
            <a:r>
              <a:rPr lang="en-US" dirty="0"/>
              <a:t>Constant stays constant</a:t>
            </a:r>
          </a:p>
          <a:p>
            <a:pPr marL="171450" indent="-171450">
              <a:buFontTx/>
              <a:buChar char="-"/>
            </a:pPr>
            <a:r>
              <a:rPr lang="en-US" dirty="0"/>
              <a:t>expectation of f is exact definition of T </a:t>
            </a:r>
          </a:p>
          <a:p>
            <a:pPr marL="171450" indent="-171450">
              <a:buFontTx/>
              <a:buChar char="-"/>
            </a:pPr>
            <a:r>
              <a:rPr lang="en-US" dirty="0"/>
              <a:t>Simplified back down to variance of our </a:t>
            </a:r>
            <a:r>
              <a:rPr lang="en-US" dirty="0" err="1"/>
              <a:t>QoI</a:t>
            </a:r>
            <a:r>
              <a:rPr lang="en-US" dirty="0"/>
              <a:t> in UQ space, which is what we want but can’t directly access</a:t>
            </a:r>
          </a:p>
          <a:p>
            <a:endParaRPr lang="en-US" dirty="0"/>
          </a:p>
          <a:p>
            <a:endParaRPr lang="en-US" dirty="0"/>
          </a:p>
          <a:p>
            <a:r>
              <a:rPr lang="en-US" dirty="0"/>
              <a:t>Moving through the terms, *click*, this one is a little more mathematically tedious but I’ll do my best.</a:t>
            </a:r>
          </a:p>
          <a:p>
            <a:endParaRPr lang="en-US" dirty="0"/>
          </a:p>
          <a:p>
            <a:r>
              <a:rPr lang="en-US" dirty="0"/>
              <a:t>Inside the variance is an expectation. Constants remain constant when they’re factored out of expectations.  </a:t>
            </a:r>
          </a:p>
          <a:p>
            <a:endParaRPr lang="en-US" dirty="0"/>
          </a:p>
          <a:p>
            <a:r>
              <a:rPr lang="en-US" dirty="0"/>
              <a:t>We can move it inside of the summation. We’ve defined T(xi) exactly as the expectation of code response over eta. Over an eta summation, it would be constant each time, so we can move it outside the summation and cancel the </a:t>
            </a:r>
            <a:r>
              <a:rPr lang="en-US" dirty="0" err="1"/>
              <a:t>N_eta</a:t>
            </a:r>
            <a:r>
              <a:rPr lang="en-US" dirty="0"/>
              <a:t>. </a:t>
            </a:r>
          </a:p>
          <a:p>
            <a:endParaRPr lang="en-US" dirty="0"/>
          </a:p>
          <a:p>
            <a:r>
              <a:rPr lang="en-US" dirty="0"/>
              <a:t>Var[T] over xi is our parametric variance of our quantity of interest, which is our goal that we know we can’t directly calculate. </a:t>
            </a:r>
          </a:p>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t>26</a:t>
            </a:fld>
            <a:endParaRPr lang="en-US"/>
          </a:p>
        </p:txBody>
      </p:sp>
    </p:spTree>
    <p:extLst>
      <p:ext uri="{BB962C8B-B14F-4D97-AF65-F5344CB8AC3E}">
        <p14:creationId xmlns:p14="http://schemas.microsoft.com/office/powerpoint/2010/main" val="2350116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Last term, more math</a:t>
            </a:r>
          </a:p>
          <a:p>
            <a:pPr marL="171450" indent="-171450">
              <a:buFontTx/>
              <a:buChar char="-"/>
            </a:pPr>
            <a:r>
              <a:rPr lang="en-US" dirty="0"/>
              <a:t>Inside </a:t>
            </a:r>
            <a:r>
              <a:rPr lang="en-US" dirty="0" err="1"/>
              <a:t>expec</a:t>
            </a:r>
            <a:r>
              <a:rPr lang="en-US" dirty="0"/>
              <a:t> is variance over eta, sub in approx. for T-tilde</a:t>
            </a:r>
          </a:p>
          <a:p>
            <a:pPr marL="171450" indent="-171450">
              <a:buFontTx/>
              <a:buChar char="-"/>
            </a:pPr>
            <a:r>
              <a:rPr lang="en-US" dirty="0"/>
              <a:t>Move constant outside var</a:t>
            </a:r>
          </a:p>
          <a:p>
            <a:pPr marL="171450" indent="-171450">
              <a:buFontTx/>
              <a:buChar char="-"/>
            </a:pPr>
            <a:r>
              <a:rPr lang="en-US" dirty="0"/>
              <a:t>Move var inside sum</a:t>
            </a:r>
          </a:p>
          <a:p>
            <a:pPr marL="171450" indent="-171450">
              <a:buFontTx/>
              <a:buChar char="-"/>
            </a:pPr>
            <a:r>
              <a:rPr lang="en-US" dirty="0"/>
              <a:t>F is </a:t>
            </a:r>
            <a:r>
              <a:rPr lang="en-US" dirty="0" err="1"/>
              <a:t>indepen</a:t>
            </a:r>
            <a:r>
              <a:rPr lang="en-US" dirty="0"/>
              <a:t> identically </a:t>
            </a:r>
            <a:r>
              <a:rPr lang="en-US" dirty="0" err="1"/>
              <a:t>distrib</a:t>
            </a:r>
            <a:r>
              <a:rPr lang="en-US" dirty="0"/>
              <a:t>, var is constant</a:t>
            </a:r>
          </a:p>
          <a:p>
            <a:pPr marL="171450" indent="-171450">
              <a:buFontTx/>
              <a:buChar char="-"/>
            </a:pPr>
            <a:r>
              <a:rPr lang="en-US" dirty="0" err="1"/>
              <a:t>N_eta</a:t>
            </a:r>
            <a:r>
              <a:rPr lang="en-US" dirty="0"/>
              <a:t> cancels</a:t>
            </a:r>
          </a:p>
          <a:p>
            <a:pPr marL="171450" indent="-171450">
              <a:buFontTx/>
              <a:buChar char="-"/>
            </a:pPr>
            <a:r>
              <a:rPr lang="en-US" dirty="0"/>
              <a:t>Left with variance of tally response over eta space</a:t>
            </a:r>
          </a:p>
          <a:p>
            <a:pPr marL="171450" indent="-171450">
              <a:buFontTx/>
              <a:buChar char="-"/>
            </a:pPr>
            <a:r>
              <a:rPr lang="en-US" dirty="0"/>
              <a:t>Can’t forget expectation</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can </a:t>
            </a:r>
            <a:r>
              <a:rPr lang="en-US" dirty="0" err="1"/>
              <a:t>approx</a:t>
            </a:r>
            <a:r>
              <a:rPr lang="en-US" dirty="0"/>
              <a:t> this using a finite number of UQ samples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each UQ sample, calculate the tally variances over the number of histories.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Expec</a:t>
            </a:r>
            <a:r>
              <a:rPr lang="en-US" dirty="0"/>
              <a:t> is avg that over all </a:t>
            </a:r>
            <a:r>
              <a:rPr lang="en-US" dirty="0" err="1"/>
              <a:t>N_xi</a:t>
            </a:r>
            <a:r>
              <a:rPr lang="en-US" dirty="0"/>
              <a:t>, and divide by </a:t>
            </a:r>
            <a:r>
              <a:rPr lang="en-US" dirty="0" err="1"/>
              <a:t>N_eta</a:t>
            </a:r>
            <a:endParaRPr lang="en-US" dirty="0"/>
          </a:p>
          <a:p>
            <a:pPr marL="171450" indent="-171450">
              <a:buFontTx/>
              <a:buChar char="-"/>
            </a:pPr>
            <a:endParaRPr lang="en-US" dirty="0"/>
          </a:p>
          <a:p>
            <a:endParaRPr lang="en-US" dirty="0"/>
          </a:p>
          <a:p>
            <a:endParaRPr lang="en-US" dirty="0"/>
          </a:p>
          <a:p>
            <a:r>
              <a:rPr lang="en-US" dirty="0"/>
              <a:t>Now we're at the last term *click*. </a:t>
            </a:r>
          </a:p>
          <a:p>
            <a:endParaRPr lang="en-US" dirty="0"/>
          </a:p>
          <a:p>
            <a:r>
              <a:rPr lang="en-US" dirty="0"/>
              <a:t>Inside the expectation is the variance over eta of T-tilde. We can substitute in that approximation. </a:t>
            </a:r>
          </a:p>
          <a:p>
            <a:r>
              <a:rPr lang="en-US" dirty="0"/>
              <a:t>Constants are squared when they’re factored out of variances.  </a:t>
            </a:r>
          </a:p>
          <a:p>
            <a:endParaRPr lang="en-US" dirty="0"/>
          </a:p>
          <a:p>
            <a:r>
              <a:rPr lang="en-US" dirty="0"/>
              <a:t>We can move it inside of the summation. Since the particles histories are independent, we can say eta is an independent and identically distributed variable, and its variance would be a constant.</a:t>
            </a:r>
          </a:p>
          <a:p>
            <a:endParaRPr lang="en-US" dirty="0"/>
          </a:p>
          <a:p>
            <a:r>
              <a:rPr lang="en-US" dirty="0"/>
              <a:t>Canceling our numerator a denominator gives us equation 22/23, the variance of our tally responses over eta space. Plugging this back into our third term, we get the expectation over xi of this term. </a:t>
            </a:r>
          </a:p>
          <a:p>
            <a:endParaRPr lang="en-US" dirty="0"/>
          </a:p>
          <a:p>
            <a:r>
              <a:rPr lang="en-US" dirty="0"/>
              <a:t>We can approximate this using a finite number of UQ samples – For each UQ sample, calculate the tally variances over the number of histories. Average that over all </a:t>
            </a:r>
            <a:r>
              <a:rPr lang="en-US" dirty="0" err="1"/>
              <a:t>N_xi</a:t>
            </a:r>
            <a:r>
              <a:rPr lang="en-US" dirty="0"/>
              <a:t>, and divide by </a:t>
            </a:r>
            <a:r>
              <a:rPr lang="en-US" dirty="0" err="1"/>
              <a:t>N_eta</a:t>
            </a:r>
            <a:r>
              <a:rPr lang="en-US" dirty="0"/>
              <a:t>. </a:t>
            </a:r>
          </a:p>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t>27</a:t>
            </a:fld>
            <a:endParaRPr lang="en-US"/>
          </a:p>
        </p:txBody>
      </p:sp>
    </p:spTree>
    <p:extLst>
      <p:ext uri="{BB962C8B-B14F-4D97-AF65-F5344CB8AC3E}">
        <p14:creationId xmlns:p14="http://schemas.microsoft.com/office/powerpoint/2010/main" val="292857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From a UQ standpoint, goal is variance of </a:t>
            </a:r>
            <a:r>
              <a:rPr lang="en-US" sz="1200" b="0" i="0" u="none" strike="noStrike" kern="1200" dirty="0" err="1">
                <a:solidFill>
                  <a:schemeClr val="tx1"/>
                </a:solidFill>
                <a:effectLst/>
                <a:latin typeface="+mn-lt"/>
                <a:ea typeface="+mn-ea"/>
                <a:cs typeface="+mn-cs"/>
              </a:rPr>
              <a:t>QoI</a:t>
            </a:r>
            <a:r>
              <a:rPr lang="en-US" sz="1200" b="0" i="0" u="none" strike="noStrike" kern="1200" dirty="0">
                <a:solidFill>
                  <a:schemeClr val="tx1"/>
                </a:solidFill>
                <a:effectLst/>
                <a:latin typeface="+mn-lt"/>
                <a:ea typeface="+mn-ea"/>
                <a:cs typeface="+mn-cs"/>
              </a:rPr>
              <a:t> as a function of uncertain parameter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transmittance T = ratio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*click*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Uncertain param </a:t>
            </a:r>
            <a:r>
              <a:rPr lang="en-US" sz="1200" b="0" i="0" u="none" strike="noStrike" kern="1200" dirty="0" err="1">
                <a:solidFill>
                  <a:schemeClr val="tx1"/>
                </a:solidFill>
                <a:effectLst/>
                <a:latin typeface="+mn-lt"/>
                <a:ea typeface="+mn-ea"/>
                <a:cs typeface="+mn-cs"/>
              </a:rPr>
              <a:t>sigT</a:t>
            </a:r>
            <a:r>
              <a:rPr lang="en-US" sz="1200" b="0" i="0" u="none" strike="noStrike" kern="1200" dirty="0">
                <a:solidFill>
                  <a:schemeClr val="tx1"/>
                </a:solidFill>
                <a:effectLst/>
                <a:latin typeface="+mn-lt"/>
                <a:ea typeface="+mn-ea"/>
                <a:cs typeface="+mn-cs"/>
              </a:rPr>
              <a:t>, transmittance as function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*click*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Single code response </a:t>
            </a:r>
            <a:r>
              <a:rPr lang="en-US" sz="1200" b="0" i="0" u="none" strike="noStrike" kern="1200" dirty="0" err="1">
                <a:solidFill>
                  <a:schemeClr val="tx1"/>
                </a:solidFill>
                <a:effectLst/>
                <a:latin typeface="+mn-lt"/>
                <a:ea typeface="+mn-ea"/>
                <a:cs typeface="+mn-cs"/>
              </a:rPr>
              <a:t>func</a:t>
            </a:r>
            <a:r>
              <a:rPr lang="en-US" sz="1200" b="0" i="0" u="none" strike="noStrike" kern="1200" dirty="0">
                <a:solidFill>
                  <a:schemeClr val="tx1"/>
                </a:solidFill>
                <a:effectLst/>
                <a:latin typeface="+mn-lt"/>
                <a:ea typeface="+mn-ea"/>
                <a:cs typeface="+mn-cs"/>
              </a:rPr>
              <a:t> of xi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Also rep MC uncertainty mathematically, not a number, vector of RV</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*click*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err="1">
                <a:solidFill>
                  <a:schemeClr val="tx1"/>
                </a:solidFill>
                <a:effectLst/>
                <a:latin typeface="+mn-lt"/>
                <a:ea typeface="+mn-ea"/>
                <a:cs typeface="+mn-cs"/>
              </a:rPr>
              <a:t>QoI</a:t>
            </a:r>
            <a:r>
              <a:rPr lang="en-US" sz="1200" b="0" i="0" u="none" strike="noStrike" kern="1200" dirty="0">
                <a:solidFill>
                  <a:schemeClr val="tx1"/>
                </a:solidFill>
                <a:effectLst/>
                <a:latin typeface="+mn-lt"/>
                <a:ea typeface="+mn-ea"/>
                <a:cs typeface="+mn-cs"/>
              </a:rPr>
              <a:t> is then expectation over eta,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*click* which must be estimated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Look at statistics, starting with expectation *click*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err="1">
                <a:solidFill>
                  <a:schemeClr val="tx1"/>
                </a:solidFill>
                <a:effectLst/>
                <a:latin typeface="+mn-lt"/>
                <a:ea typeface="+mn-ea"/>
                <a:cs typeface="+mn-cs"/>
              </a:rPr>
              <a:t>Expec</a:t>
            </a:r>
            <a:r>
              <a:rPr lang="en-US" sz="1200" b="0" i="0" u="none" strike="noStrike" kern="1200" dirty="0">
                <a:solidFill>
                  <a:schemeClr val="tx1"/>
                </a:solidFill>
                <a:effectLst/>
                <a:latin typeface="+mn-lt"/>
                <a:ea typeface="+mn-ea"/>
                <a:cs typeface="+mn-cs"/>
              </a:rPr>
              <a:t> of T over UQ space, aka first moment from Eq. 2, also approx.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What else do we care about?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our goal is to obtain the variance of our quantity of interest over a number of UQ samples, and we can start by going through the statistics of our </a:t>
            </a:r>
            <a:r>
              <a:rPr lang="en-US" sz="1200" b="0" i="0" u="none" strike="noStrike" kern="1200" dirty="0" err="1">
                <a:solidFill>
                  <a:schemeClr val="tx1"/>
                </a:solidFill>
                <a:effectLst/>
                <a:latin typeface="+mn-lt"/>
                <a:ea typeface="+mn-ea"/>
                <a:cs typeface="+mn-cs"/>
              </a:rPr>
              <a:t>QoI</a:t>
            </a:r>
            <a:r>
              <a:rPr lang="en-US" sz="1200" b="0" i="0" u="none" strike="noStrike" kern="1200" dirty="0">
                <a:solidFill>
                  <a:schemeClr val="tx1"/>
                </a:solidFill>
                <a:effectLst/>
                <a:latin typeface="+mn-lt"/>
                <a:ea typeface="+mn-ea"/>
                <a:cs typeface="+mn-cs"/>
              </a:rPr>
              <a:t>. In this case, our quantity of interest will be transmittance, the ratio of particles that leave the system once they’ve entered. We have our uncertain parameter </a:t>
            </a:r>
            <a:r>
              <a:rPr lang="en-US" sz="1200" b="0" i="0" u="none" strike="noStrike" kern="1200" dirty="0" err="1">
                <a:solidFill>
                  <a:schemeClr val="tx1"/>
                </a:solidFill>
                <a:effectLst/>
                <a:latin typeface="+mn-lt"/>
                <a:ea typeface="+mn-ea"/>
                <a:cs typeface="+mn-cs"/>
              </a:rPr>
              <a:t>Sigma_t</a:t>
            </a:r>
            <a:r>
              <a:rPr lang="en-US" sz="1200" b="0" i="0" u="none" strike="noStrike" kern="1200" dirty="0">
                <a:solidFill>
                  <a:schemeClr val="tx1"/>
                </a:solidFill>
                <a:effectLst/>
                <a:latin typeface="+mn-lt"/>
                <a:ea typeface="+mn-ea"/>
                <a:cs typeface="+mn-cs"/>
              </a:rPr>
              <a:t>, and though you wouldn’t say the transport is a ‘function of’ the total cross section, here our quantity of interest transmittance becomes a function of the stochastic total cross section, as in Eq. 6 *click*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our parameter uncertainty is xi, we can represent the monte </a:t>
            </a:r>
            <a:r>
              <a:rPr lang="en-US" sz="1200" b="0" i="0" u="none" strike="noStrike" kern="1200" dirty="0" err="1">
                <a:solidFill>
                  <a:schemeClr val="tx1"/>
                </a:solidFill>
                <a:effectLst/>
                <a:latin typeface="+mn-lt"/>
                <a:ea typeface="+mn-ea"/>
                <a:cs typeface="+mn-cs"/>
              </a:rPr>
              <a:t>carlo</a:t>
            </a:r>
            <a:r>
              <a:rPr lang="en-US" sz="1200" b="0" i="0" u="none" strike="noStrike" kern="1200" dirty="0">
                <a:solidFill>
                  <a:schemeClr val="tx1"/>
                </a:solidFill>
                <a:effectLst/>
                <a:latin typeface="+mn-lt"/>
                <a:ea typeface="+mn-ea"/>
                <a:cs typeface="+mn-cs"/>
              </a:rPr>
              <a:t> solver uncertainty using eta. Eta is not something sampled and plugged in, like xi is, but just mathematically represents the vector of random variables used to follow a particle along its ‘random walk’, and the resulting stochasticity. One UQ sample response would then actually then be the expectation over the entire eta space. We can bring back our first moment equation to find expectation, eq. 2, and this would be exact if we had an infinite number of samples. Instead, we have to settle for an approximation using a finite number ”samples” of our solver’s random behavior for one UQ sample, aka the number </a:t>
            </a:r>
            <a:r>
              <a:rPr lang="en-US" sz="1200" b="0" i="0" u="none" strike="noStrike" kern="1200" dirty="0" err="1">
                <a:solidFill>
                  <a:schemeClr val="tx1"/>
                </a:solidFill>
                <a:effectLst/>
                <a:latin typeface="+mn-lt"/>
                <a:ea typeface="+mn-ea"/>
                <a:cs typeface="+mn-cs"/>
              </a:rPr>
              <a:t>N_eta</a:t>
            </a:r>
            <a:r>
              <a:rPr lang="en-US" sz="1200" b="0" i="0" u="none" strike="noStrike" kern="1200" dirty="0">
                <a:solidFill>
                  <a:schemeClr val="tx1"/>
                </a:solidFill>
                <a:effectLst/>
                <a:latin typeface="+mn-lt"/>
                <a:ea typeface="+mn-ea"/>
                <a:cs typeface="+mn-cs"/>
              </a:rPr>
              <a:t> of histories we run per UQ sample. *click*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first moment of the final code response, aka expectation of T, is also approximated using a finite number of UQ samples </a:t>
            </a:r>
            <a:r>
              <a:rPr lang="en-US" sz="1200" b="0" i="0" u="none" strike="noStrike" kern="1200" dirty="0" err="1">
                <a:solidFill>
                  <a:schemeClr val="tx1"/>
                </a:solidFill>
                <a:effectLst/>
                <a:latin typeface="+mn-lt"/>
                <a:ea typeface="+mn-ea"/>
                <a:cs typeface="+mn-cs"/>
              </a:rPr>
              <a:t>N_xi</a:t>
            </a:r>
            <a:r>
              <a:rPr lang="en-US" sz="1200" b="0" i="0" u="none" strike="noStrike" kern="1200" dirty="0">
                <a:solidFill>
                  <a:schemeClr val="tx1"/>
                </a:solidFill>
                <a:effectLst/>
                <a:latin typeface="+mn-lt"/>
                <a:ea typeface="+mn-ea"/>
                <a:cs typeface="+mn-cs"/>
              </a:rPr>
              <a:t>. Plugging Eq. 8 into Eq. 2 gives us Eq. 9, an approximation to the first moment of T using our code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430F75-B5EC-044F-A636-30352D0A1350}" type="slidenum">
              <a:rPr lang="en-US" smtClean="0"/>
              <a:t>6</a:t>
            </a:fld>
            <a:endParaRPr lang="en-US"/>
          </a:p>
        </p:txBody>
      </p:sp>
    </p:spTree>
    <p:extLst>
      <p:ext uri="{BB962C8B-B14F-4D97-AF65-F5344CB8AC3E}">
        <p14:creationId xmlns:p14="http://schemas.microsoft.com/office/powerpoint/2010/main" val="288865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goal: quantify var as function of param uncertainty</a:t>
            </a:r>
          </a:p>
          <a:p>
            <a:pPr marL="171450" indent="-171450">
              <a:buFontTx/>
              <a:buChar char="-"/>
            </a:pPr>
            <a:r>
              <a:rPr lang="en-US" dirty="0"/>
              <a:t>T has to be approximated with T-tilde due to sampling</a:t>
            </a:r>
          </a:p>
          <a:p>
            <a:pPr marL="171450" indent="-171450">
              <a:buFontTx/>
              <a:buChar char="-"/>
            </a:pPr>
            <a:endParaRPr lang="en-US" dirty="0"/>
          </a:p>
          <a:p>
            <a:pPr marL="171450" indent="-171450">
              <a:buFontTx/>
              <a:buChar char="-"/>
            </a:pPr>
            <a:r>
              <a:rPr lang="en-US" dirty="0"/>
              <a:t>Function of two independent var</a:t>
            </a:r>
          </a:p>
          <a:p>
            <a:pPr marL="171450" indent="-171450">
              <a:buFontTx/>
              <a:buChar char="-"/>
            </a:pPr>
            <a:r>
              <a:rPr lang="en-US" dirty="0"/>
              <a:t>*click*</a:t>
            </a:r>
          </a:p>
          <a:p>
            <a:pPr marL="171450" indent="-171450">
              <a:buFontTx/>
              <a:buChar char="-"/>
            </a:pPr>
            <a:r>
              <a:rPr lang="en-US" dirty="0"/>
              <a:t>Law of total var in eq 10</a:t>
            </a:r>
          </a:p>
          <a:p>
            <a:pPr marL="171450" indent="-171450">
              <a:buFontTx/>
              <a:buChar char="-"/>
            </a:pPr>
            <a:r>
              <a:rPr lang="en-US" dirty="0"/>
              <a:t>Applied in eq 11</a:t>
            </a:r>
          </a:p>
          <a:p>
            <a:pPr marL="171450" indent="-171450">
              <a:buFontTx/>
              <a:buChar char="-"/>
            </a:pPr>
            <a:endParaRPr lang="en-US" dirty="0"/>
          </a:p>
          <a:p>
            <a:pPr marL="171450" indent="-171450">
              <a:buFontTx/>
              <a:buChar char="-"/>
            </a:pPr>
            <a:r>
              <a:rPr lang="en-US" dirty="0"/>
              <a:t>Three terms over UQ space</a:t>
            </a:r>
          </a:p>
          <a:p>
            <a:pPr marL="171450" indent="-171450">
              <a:buFontTx/>
              <a:buChar char="-"/>
            </a:pPr>
            <a:r>
              <a:rPr lang="en-US" dirty="0"/>
              <a:t>the variance of T-tilde, our monte </a:t>
            </a:r>
            <a:r>
              <a:rPr lang="en-US" dirty="0" err="1"/>
              <a:t>carlo</a:t>
            </a:r>
            <a:r>
              <a:rPr lang="en-US" dirty="0"/>
              <a:t> transport estimate to T</a:t>
            </a:r>
          </a:p>
          <a:p>
            <a:pPr marL="171450" indent="-171450">
              <a:buFontTx/>
              <a:buChar char="-"/>
            </a:pPr>
            <a:r>
              <a:rPr lang="en-US" dirty="0"/>
              <a:t>variance of the expectation over the MC solver space of T-tilde, the avg over the histories</a:t>
            </a:r>
          </a:p>
          <a:p>
            <a:pPr marL="171450" indent="-171450">
              <a:buFontTx/>
              <a:buChar char="-"/>
            </a:pPr>
            <a:r>
              <a:rPr lang="en-US" dirty="0"/>
              <a:t>expectation over the UQ space of the variance in the MC solver space of T-tilde, which is a mouthful.</a:t>
            </a:r>
          </a:p>
          <a:p>
            <a:endParaRPr lang="en-US" dirty="0"/>
          </a:p>
          <a:p>
            <a:r>
              <a:rPr lang="en-US" dirty="0"/>
              <a:t>- Let’s separately analyze all three terms we have now. </a:t>
            </a:r>
          </a:p>
          <a:p>
            <a:pPr marL="171450" indent="-171450">
              <a:buFontTx/>
              <a:buChar char="-"/>
            </a:pPr>
            <a:endParaRPr lang="en-US" dirty="0"/>
          </a:p>
          <a:p>
            <a:endParaRPr lang="en-US" dirty="0"/>
          </a:p>
          <a:p>
            <a:endParaRPr lang="en-US" dirty="0"/>
          </a:p>
          <a:p>
            <a:r>
              <a:rPr lang="en-US" dirty="0"/>
              <a:t>Again, our goal is quantifying the variance of T as a function of parameter uncertainty, and we’ve approximated T as T-tilde using a finite number of particle histories. </a:t>
            </a:r>
          </a:p>
          <a:p>
            <a:endParaRPr lang="en-US" dirty="0"/>
          </a:p>
          <a:p>
            <a:r>
              <a:rPr lang="en-US" dirty="0"/>
              <a:t>Because the transmittance is a function of two independent variables, *click* we can apply the law of total variance, eq. 10, to separate the contributions of the two variables. Applied to our solver response, we get equation 11. </a:t>
            </a:r>
          </a:p>
          <a:p>
            <a:r>
              <a:rPr lang="en-US" dirty="0"/>
              <a:t>Eq. 11 has three terms over the UQ space – the variance of T-tilde, our monte </a:t>
            </a:r>
            <a:r>
              <a:rPr lang="en-US" dirty="0" err="1"/>
              <a:t>carlo</a:t>
            </a:r>
            <a:r>
              <a:rPr lang="en-US" dirty="0"/>
              <a:t> transport estimate to T; the variance of the expectation over the MC solver space of T-tilde, the avg over the histories; and the expectation over the UQ space of the variance in the MC solver space of T-tilde, which is a mouthful.</a:t>
            </a:r>
          </a:p>
          <a:p>
            <a:endParaRPr lang="en-US" dirty="0"/>
          </a:p>
          <a:p>
            <a:r>
              <a:rPr lang="en-US" dirty="0"/>
              <a:t>Let’s separately analyze all three terms we have now. </a:t>
            </a:r>
          </a:p>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t>7</a:t>
            </a:fld>
            <a:endParaRPr lang="en-US"/>
          </a:p>
        </p:txBody>
      </p:sp>
    </p:spTree>
    <p:extLst>
      <p:ext uri="{BB962C8B-B14F-4D97-AF65-F5344CB8AC3E}">
        <p14:creationId xmlns:p14="http://schemas.microsoft.com/office/powerpoint/2010/main" val="341421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Plug all back into original variance </a:t>
            </a:r>
            <a:r>
              <a:rPr lang="en-US" dirty="0" err="1"/>
              <a:t>deconv</a:t>
            </a:r>
            <a:r>
              <a:rPr lang="en-US" dirty="0"/>
              <a:t> </a:t>
            </a:r>
          </a:p>
          <a:p>
            <a:pPr marL="171450" indent="-171450">
              <a:buFontTx/>
              <a:buChar char="-"/>
            </a:pPr>
            <a:r>
              <a:rPr lang="en-US" dirty="0"/>
              <a:t>*click*</a:t>
            </a:r>
          </a:p>
          <a:p>
            <a:pPr marL="171450" indent="-171450">
              <a:buFontTx/>
              <a:buChar char="-"/>
            </a:pPr>
            <a:endParaRPr lang="en-US" dirty="0"/>
          </a:p>
          <a:p>
            <a:pPr marL="171450" indent="-171450">
              <a:buFontTx/>
              <a:buChar char="-"/>
            </a:pPr>
            <a:r>
              <a:rPr lang="en-US" dirty="0"/>
              <a:t>Two terms are computable</a:t>
            </a:r>
          </a:p>
          <a:p>
            <a:pPr marL="171450" indent="-171450">
              <a:buFontTx/>
              <a:buChar char="-"/>
            </a:pPr>
            <a:r>
              <a:rPr lang="en-US" dirty="0"/>
              <a:t>*click*</a:t>
            </a:r>
          </a:p>
          <a:p>
            <a:pPr marL="171450" indent="-171450">
              <a:buFontTx/>
              <a:buChar char="-"/>
            </a:pPr>
            <a:endParaRPr lang="en-US" dirty="0"/>
          </a:p>
          <a:p>
            <a:pPr marL="171450" indent="-171450">
              <a:buFontTx/>
              <a:buChar char="-"/>
            </a:pPr>
            <a:r>
              <a:rPr lang="en-US" dirty="0"/>
              <a:t>Can solve for parametric variance as </a:t>
            </a:r>
            <a:r>
              <a:rPr lang="en-US" dirty="0" err="1"/>
              <a:t>func</a:t>
            </a:r>
            <a:r>
              <a:rPr lang="en-US" dirty="0"/>
              <a:t> of total and MC solver</a:t>
            </a:r>
          </a:p>
          <a:p>
            <a:endParaRPr lang="en-US" dirty="0"/>
          </a:p>
          <a:p>
            <a:r>
              <a:rPr lang="en-US" dirty="0"/>
              <a:t>Plug all of our simplifications and approximations in to the original variance deconvolution *click*, and have an equation where two terms are things we can actually compute *click*, meaning we’re able to solve for the parametric variance using tallies we’d already be getting from our solver anyway</a:t>
            </a:r>
          </a:p>
          <a:p>
            <a:endParaRPr lang="en-US" dirty="0"/>
          </a:p>
          <a:p>
            <a:r>
              <a:rPr lang="en-US" dirty="0"/>
              <a:t>*click* I’ve found it helpful to think of these things as parametric variance, total variance, and mc variance</a:t>
            </a:r>
          </a:p>
        </p:txBody>
      </p:sp>
      <p:sp>
        <p:nvSpPr>
          <p:cNvPr id="4" name="Slide Number Placeholder 3"/>
          <p:cNvSpPr>
            <a:spLocks noGrp="1"/>
          </p:cNvSpPr>
          <p:nvPr>
            <p:ph type="sldNum" sz="quarter" idx="5"/>
          </p:nvPr>
        </p:nvSpPr>
        <p:spPr/>
        <p:txBody>
          <a:bodyPr/>
          <a:lstStyle/>
          <a:p>
            <a:fld id="{A2430F75-B5EC-044F-A636-30352D0A1350}" type="slidenum">
              <a:rPr lang="en-US" smtClean="0"/>
              <a:t>8</a:t>
            </a:fld>
            <a:endParaRPr lang="en-US"/>
          </a:p>
        </p:txBody>
      </p:sp>
    </p:spTree>
    <p:extLst>
      <p:ext uri="{BB962C8B-B14F-4D97-AF65-F5344CB8AC3E}">
        <p14:creationId xmlns:p14="http://schemas.microsoft.com/office/powerpoint/2010/main" val="90119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Set parameters</a:t>
            </a:r>
          </a:p>
          <a:p>
            <a:pPr marL="171450" indent="-171450">
              <a:buFontTx/>
              <a:buChar char="-"/>
            </a:pPr>
            <a:r>
              <a:rPr lang="en-US" dirty="0"/>
              <a:t>For each UQ sample, sample xi and get </a:t>
            </a:r>
            <a:r>
              <a:rPr lang="en-US" dirty="0" err="1"/>
              <a:t>sigT</a:t>
            </a:r>
            <a:endParaRPr lang="en-US" dirty="0"/>
          </a:p>
          <a:p>
            <a:pPr marL="171450" indent="-171450">
              <a:buFontTx/>
              <a:buChar char="-"/>
            </a:pPr>
            <a:r>
              <a:rPr lang="en-US" dirty="0"/>
              <a:t>Run RT solver for </a:t>
            </a:r>
            <a:r>
              <a:rPr lang="en-US" dirty="0" err="1"/>
              <a:t>N_eta</a:t>
            </a:r>
            <a:r>
              <a:rPr lang="en-US" dirty="0"/>
              <a:t> histories, tally response f</a:t>
            </a:r>
          </a:p>
          <a:p>
            <a:pPr marL="171450" indent="-171450">
              <a:buFontTx/>
              <a:buChar char="-"/>
            </a:pPr>
            <a:r>
              <a:rPr lang="en-US" dirty="0"/>
              <a:t>Calculate T-tilde by averaging all tallies for this sample</a:t>
            </a:r>
          </a:p>
          <a:p>
            <a:pPr marL="171450" indent="-171450">
              <a:buFontTx/>
              <a:buChar char="-"/>
            </a:pPr>
            <a:r>
              <a:rPr lang="en-US" dirty="0"/>
              <a:t>Calculate variance of tallies for this sample</a:t>
            </a:r>
          </a:p>
          <a:p>
            <a:pPr marL="171450" indent="-171450">
              <a:buFontTx/>
              <a:buChar char="-"/>
            </a:pPr>
            <a:r>
              <a:rPr lang="en-US" dirty="0"/>
              <a:t>Once repeated for all samples, avg MC noise over param space aka solver </a:t>
            </a:r>
          </a:p>
          <a:p>
            <a:pPr marL="171450" indent="-171450">
              <a:buFontTx/>
              <a:buChar char="-"/>
            </a:pPr>
            <a:r>
              <a:rPr lang="en-US" dirty="0"/>
              <a:t>Also calculate variance of T-tilde over param space aka total</a:t>
            </a:r>
          </a:p>
          <a:p>
            <a:pPr marL="171450" indent="-171450">
              <a:buFontTx/>
              <a:buChar char="-"/>
            </a:pPr>
            <a:r>
              <a:rPr lang="en-US" dirty="0"/>
              <a:t>Subtract solver from total for parametric variance in UQ space</a:t>
            </a:r>
          </a:p>
          <a:p>
            <a:pPr marL="171450" indent="-171450">
              <a:buFontTx/>
              <a:buChar char="-"/>
            </a:pPr>
            <a:endParaRPr lang="en-US" dirty="0"/>
          </a:p>
          <a:p>
            <a:endParaRPr lang="en-US" dirty="0"/>
          </a:p>
          <a:p>
            <a:endParaRPr lang="en-US" dirty="0"/>
          </a:p>
          <a:p>
            <a:r>
              <a:rPr lang="en-US" dirty="0"/>
              <a:t>*click* for each UQ sample, calculate </a:t>
            </a:r>
            <a:r>
              <a:rPr lang="en-US" dirty="0" err="1"/>
              <a:t>sigmaT</a:t>
            </a:r>
            <a:r>
              <a:rPr lang="en-US" dirty="0"/>
              <a:t>, then run mc simulations with </a:t>
            </a:r>
            <a:r>
              <a:rPr lang="en-US" dirty="0" err="1"/>
              <a:t>N_eta</a:t>
            </a:r>
            <a:r>
              <a:rPr lang="en-US" dirty="0"/>
              <a:t> number of histories, each of which has a tally response f. </a:t>
            </a:r>
          </a:p>
          <a:p>
            <a:endParaRPr lang="en-US" dirty="0"/>
          </a:p>
          <a:p>
            <a:r>
              <a:rPr lang="en-US" dirty="0"/>
              <a:t>Calculate the average transmittance for this UQ sample T-tilde, and the variance of the tally responses for this UQ sample</a:t>
            </a:r>
          </a:p>
          <a:p>
            <a:endParaRPr lang="en-US" dirty="0"/>
          </a:p>
          <a:p>
            <a:r>
              <a:rPr lang="en-US" dirty="0"/>
              <a:t>Once the loop over </a:t>
            </a:r>
            <a:r>
              <a:rPr lang="en-US" dirty="0" err="1"/>
              <a:t>N_xi</a:t>
            </a:r>
            <a:r>
              <a:rPr lang="en-US" dirty="0"/>
              <a:t> is complete, we can calculate the average </a:t>
            </a:r>
            <a:r>
              <a:rPr lang="en-US" dirty="0" err="1"/>
              <a:t>sig_eta_sq</a:t>
            </a:r>
            <a:r>
              <a:rPr lang="en-US" dirty="0"/>
              <a:t> over the entire UQ space, the variance of T-tildes over the UQ space, and then the parametric variance var T. </a:t>
            </a:r>
          </a:p>
        </p:txBody>
      </p:sp>
      <p:sp>
        <p:nvSpPr>
          <p:cNvPr id="4" name="Slide Number Placeholder 3"/>
          <p:cNvSpPr>
            <a:spLocks noGrp="1"/>
          </p:cNvSpPr>
          <p:nvPr>
            <p:ph type="sldNum" sz="quarter" idx="5"/>
          </p:nvPr>
        </p:nvSpPr>
        <p:spPr/>
        <p:txBody>
          <a:bodyPr/>
          <a:lstStyle/>
          <a:p>
            <a:fld id="{A2430F75-B5EC-044F-A636-30352D0A1350}" type="slidenum">
              <a:rPr lang="en-US" smtClean="0"/>
              <a:t>9</a:t>
            </a:fld>
            <a:endParaRPr lang="en-US"/>
          </a:p>
        </p:txBody>
      </p:sp>
    </p:spTree>
    <p:extLst>
      <p:ext uri="{BB962C8B-B14F-4D97-AF65-F5344CB8AC3E}">
        <p14:creationId xmlns:p14="http://schemas.microsoft.com/office/powerpoint/2010/main" val="320514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it to a stochastic, one dimensional, neutral-particle, mono-energetic, steady state rad transport problem with a normally incident beam and attenuation-only. The problem has 3 material sections, and table 1 shows the material properties including avg total </a:t>
            </a:r>
            <a:r>
              <a:rPr lang="en-US" dirty="0" err="1"/>
              <a:t>xsec</a:t>
            </a:r>
            <a:r>
              <a:rPr lang="en-US" dirty="0"/>
              <a:t> and variability of the </a:t>
            </a:r>
            <a:r>
              <a:rPr lang="en-US" dirty="0" err="1"/>
              <a:t>xsec</a:t>
            </a:r>
            <a:r>
              <a:rPr lang="en-US" dirty="0"/>
              <a:t> as applied in eq 5</a:t>
            </a:r>
          </a:p>
          <a:p>
            <a:endParaRPr lang="en-US" dirty="0"/>
          </a:p>
          <a:p>
            <a:r>
              <a:rPr lang="en-US" dirty="0"/>
              <a:t>- Saw nested algorithm w/ UQ on outside and RT on inside</a:t>
            </a:r>
          </a:p>
          <a:p>
            <a:endParaRPr lang="en-US" dirty="0"/>
          </a:p>
          <a:p>
            <a:r>
              <a:rPr lang="en-US" dirty="0"/>
              <a:t>So what would that algorithm actually look like for transmittance</a:t>
            </a:r>
          </a:p>
          <a:p>
            <a:endParaRPr lang="en-US" dirty="0"/>
          </a:p>
          <a:p>
            <a:endParaRPr lang="en-US" dirty="0"/>
          </a:p>
          <a:p>
            <a:endParaRPr lang="en-US" dirty="0"/>
          </a:p>
          <a:p>
            <a:r>
              <a:rPr lang="en-US" dirty="0"/>
              <a:t>Why an attenuation problem and a scattering problem?  Reason: attenuation problem to have closed-form solutions and scattering problem to be more realistic and enable looking at two different </a:t>
            </a:r>
            <a:r>
              <a:rPr lang="en-US" dirty="0" err="1"/>
              <a:t>QoIs</a:t>
            </a:r>
            <a:r>
              <a:rPr lang="en-US" dirty="0"/>
              <a:t> to see behavior.  You might have said that later, but I don't think you said it here, and it might be helpful.</a:t>
            </a:r>
          </a:p>
        </p:txBody>
      </p:sp>
      <p:sp>
        <p:nvSpPr>
          <p:cNvPr id="4" name="Slide Number Placeholder 3"/>
          <p:cNvSpPr>
            <a:spLocks noGrp="1"/>
          </p:cNvSpPr>
          <p:nvPr>
            <p:ph type="sldNum" sz="quarter" idx="5"/>
          </p:nvPr>
        </p:nvSpPr>
        <p:spPr/>
        <p:txBody>
          <a:bodyPr/>
          <a:lstStyle/>
          <a:p>
            <a:fld id="{A2430F75-B5EC-044F-A636-30352D0A1350}" type="slidenum">
              <a:rPr lang="en-US" smtClean="0"/>
              <a:t>10</a:t>
            </a:fld>
            <a:endParaRPr lang="en-US"/>
          </a:p>
        </p:txBody>
      </p:sp>
    </p:spTree>
    <p:extLst>
      <p:ext uri="{BB962C8B-B14F-4D97-AF65-F5344CB8AC3E}">
        <p14:creationId xmlns:p14="http://schemas.microsoft.com/office/powerpoint/2010/main" val="191813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Table on the left shows the results for transmittance and parametric variance for a benchmark (</a:t>
            </a:r>
            <a:r>
              <a:rPr lang="en-US" dirty="0" err="1"/>
              <a:t>overresolved</a:t>
            </a:r>
            <a:r>
              <a:rPr lang="en-US" dirty="0"/>
              <a:t>) configuration, just one repetition (which is a sample), and the analytic results. </a:t>
            </a:r>
          </a:p>
          <a:p>
            <a:pPr marL="171450" indent="-171450">
              <a:buFontTx/>
              <a:buChar char="-"/>
            </a:pPr>
            <a:endParaRPr lang="en-US" dirty="0"/>
          </a:p>
          <a:p>
            <a:pPr marL="171450" indent="-171450">
              <a:buFontTx/>
              <a:buChar char="-"/>
            </a:pPr>
            <a:r>
              <a:rPr lang="en-US" dirty="0"/>
              <a:t>Repeated algorithm 25,000 times to get statistics of estimate of </a:t>
            </a:r>
            <a:r>
              <a:rPr lang="en-US" dirty="0" err="1"/>
              <a:t>varT</a:t>
            </a:r>
            <a:r>
              <a:rPr lang="en-US" dirty="0"/>
              <a:t> and </a:t>
            </a:r>
            <a:r>
              <a:rPr lang="en-US" dirty="0" err="1"/>
              <a:t>varTtilde</a:t>
            </a:r>
            <a:endParaRPr lang="en-US" dirty="0"/>
          </a:p>
          <a:p>
            <a:pPr marL="171450" indent="-171450">
              <a:buFontTx/>
              <a:buChar char="-"/>
            </a:pPr>
            <a:r>
              <a:rPr lang="en-US" dirty="0"/>
              <a:t>300 </a:t>
            </a:r>
            <a:r>
              <a:rPr lang="en-US" dirty="0" err="1"/>
              <a:t>Nxi</a:t>
            </a:r>
            <a:r>
              <a:rPr lang="en-US" dirty="0"/>
              <a:t> 5 Neta</a:t>
            </a:r>
          </a:p>
          <a:p>
            <a:pPr marL="171450" indent="-171450">
              <a:buFontTx/>
              <a:buChar char="-"/>
            </a:pPr>
            <a:r>
              <a:rPr lang="en-US" dirty="0"/>
              <a:t>Clustered around analytic solution, estimators are unbiased</a:t>
            </a:r>
          </a:p>
          <a:p>
            <a:pPr marL="171450" indent="-171450">
              <a:buFontTx/>
              <a:buChar char="-"/>
            </a:pPr>
            <a:r>
              <a:rPr lang="en-US" dirty="0"/>
              <a:t>Strong indication that we get a good estimate of our variances</a:t>
            </a:r>
          </a:p>
          <a:p>
            <a:endParaRPr lang="en-US" dirty="0"/>
          </a:p>
          <a:p>
            <a:r>
              <a:rPr lang="en-US" dirty="0"/>
              <a:t>For a sample problem with 300 UQ samples and 5 particles per sample with 25,000 repetitions. Clustered around analytic solution, </a:t>
            </a:r>
            <a:r>
              <a:rPr lang="en-US" dirty="0" err="1"/>
              <a:t>bc</a:t>
            </a:r>
            <a:r>
              <a:rPr lang="en-US" dirty="0"/>
              <a:t> estimators are unbiased. </a:t>
            </a:r>
          </a:p>
        </p:txBody>
      </p:sp>
      <p:sp>
        <p:nvSpPr>
          <p:cNvPr id="4" name="Slide Number Placeholder 3"/>
          <p:cNvSpPr>
            <a:spLocks noGrp="1"/>
          </p:cNvSpPr>
          <p:nvPr>
            <p:ph type="sldNum" sz="quarter" idx="5"/>
          </p:nvPr>
        </p:nvSpPr>
        <p:spPr/>
        <p:txBody>
          <a:bodyPr/>
          <a:lstStyle/>
          <a:p>
            <a:fld id="{A2430F75-B5EC-044F-A636-30352D0A1350}" type="slidenum">
              <a:rPr lang="en-US" smtClean="0"/>
              <a:t>11</a:t>
            </a:fld>
            <a:endParaRPr lang="en-US"/>
          </a:p>
        </p:txBody>
      </p:sp>
    </p:spTree>
    <p:extLst>
      <p:ext uri="{BB962C8B-B14F-4D97-AF65-F5344CB8AC3E}">
        <p14:creationId xmlns:p14="http://schemas.microsoft.com/office/powerpoint/2010/main" val="155920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Estimator is unbiased, </a:t>
            </a:r>
            <a:r>
              <a:rPr lang="en-US" dirty="0" err="1"/>
              <a:t>ie</a:t>
            </a:r>
            <a:r>
              <a:rPr lang="en-US" dirty="0"/>
              <a:t> we converge to the mean with no biasing error introduced</a:t>
            </a:r>
          </a:p>
          <a:p>
            <a:pPr marL="171450" indent="-171450">
              <a:buFontTx/>
              <a:buChar char="-"/>
            </a:pPr>
            <a:r>
              <a:rPr lang="en-US" dirty="0"/>
              <a:t>For a given total estimator cost, like 2000 total histories, there’s various combinations of </a:t>
            </a:r>
            <a:r>
              <a:rPr lang="en-US" dirty="0" err="1"/>
              <a:t>Nxi</a:t>
            </a:r>
            <a:r>
              <a:rPr lang="en-US" dirty="0"/>
              <a:t> and Neta possible</a:t>
            </a:r>
          </a:p>
          <a:p>
            <a:pPr marL="171450" indent="-171450">
              <a:buFontTx/>
              <a:buChar char="-"/>
            </a:pPr>
            <a:r>
              <a:rPr lang="en-US" dirty="0"/>
              <a:t>Goal: minimized variance of S^2, aka deviation from mean</a:t>
            </a:r>
          </a:p>
        </p:txBody>
      </p:sp>
      <p:sp>
        <p:nvSpPr>
          <p:cNvPr id="4" name="Slide Number Placeholder 3"/>
          <p:cNvSpPr>
            <a:spLocks noGrp="1"/>
          </p:cNvSpPr>
          <p:nvPr>
            <p:ph type="sldNum" sz="quarter" idx="5"/>
          </p:nvPr>
        </p:nvSpPr>
        <p:spPr/>
        <p:txBody>
          <a:bodyPr/>
          <a:lstStyle/>
          <a:p>
            <a:fld id="{A2430F75-B5EC-044F-A636-30352D0A1350}" type="slidenum">
              <a:rPr lang="en-US" smtClean="0"/>
              <a:t>12</a:t>
            </a:fld>
            <a:endParaRPr lang="en-US"/>
          </a:p>
        </p:txBody>
      </p:sp>
    </p:spTree>
    <p:extLst>
      <p:ext uri="{BB962C8B-B14F-4D97-AF65-F5344CB8AC3E}">
        <p14:creationId xmlns:p14="http://schemas.microsoft.com/office/powerpoint/2010/main" val="162846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78A2-FB36-46F2-B168-A33C39653CA4}"/>
              </a:ext>
            </a:extLst>
          </p:cNvPr>
          <p:cNvSpPr>
            <a:spLocks noGrp="1"/>
          </p:cNvSpPr>
          <p:nvPr>
            <p:ph type="ctrTitle" hasCustomPrompt="1"/>
          </p:nvPr>
        </p:nvSpPr>
        <p:spPr>
          <a:xfrm>
            <a:off x="300681" y="304800"/>
            <a:ext cx="11590638" cy="1625599"/>
          </a:xfrm>
          <a:solidFill>
            <a:schemeClr val="accent4"/>
          </a:solidFill>
          <a:effectLst>
            <a:outerShdw blurRad="50800" dist="114300" dir="2700000" algn="tl" rotWithShape="0">
              <a:prstClr val="black">
                <a:alpha val="40000"/>
              </a:prstClr>
            </a:outerShdw>
            <a:softEdge rad="0"/>
          </a:effectLst>
        </p:spPr>
        <p:txBody>
          <a:bodyPr tIns="274320" anchor="t" anchorCtr="0"/>
          <a:lstStyle>
            <a:lvl1pPr algn="ctr">
              <a:defRPr sz="4000" b="1">
                <a:solidFill>
                  <a:schemeClr val="bg1"/>
                </a:solidFill>
                <a:latin typeface="Arial" panose="020B0604020202020204" pitchFamily="34" charset="0"/>
                <a:cs typeface="Arial" panose="020B0604020202020204" pitchFamily="34" charset="0"/>
              </a:defRPr>
            </a:lvl1pPr>
          </a:lstStyle>
          <a:p>
            <a:r>
              <a:rPr lang="en-US" dirty="0"/>
              <a:t>Insert title</a:t>
            </a:r>
          </a:p>
        </p:txBody>
      </p:sp>
      <p:sp>
        <p:nvSpPr>
          <p:cNvPr id="3" name="Subtitle 2">
            <a:extLst>
              <a:ext uri="{FF2B5EF4-FFF2-40B4-BE49-F238E27FC236}">
                <a16:creationId xmlns:a16="http://schemas.microsoft.com/office/drawing/2014/main" id="{00C9E545-A6BD-4536-BBFE-65E9FE740015}"/>
              </a:ext>
            </a:extLst>
          </p:cNvPr>
          <p:cNvSpPr>
            <a:spLocks noGrp="1"/>
          </p:cNvSpPr>
          <p:nvPr>
            <p:ph type="subTitle" idx="1" hasCustomPrompt="1"/>
          </p:nvPr>
        </p:nvSpPr>
        <p:spPr>
          <a:xfrm>
            <a:off x="1524000" y="1191725"/>
            <a:ext cx="9144000" cy="430887"/>
          </a:xfrm>
        </p:spPr>
        <p:txBody>
          <a:bodyPr>
            <a:noAutofit/>
          </a:bodyPr>
          <a:lstStyle>
            <a:lvl1pPr marL="0" indent="0" algn="ctr">
              <a:buNone/>
              <a:defRPr sz="2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Insert subtitle</a:t>
            </a:r>
          </a:p>
        </p:txBody>
      </p:sp>
      <p:sp>
        <p:nvSpPr>
          <p:cNvPr id="6" name="Slide Number Placeholder 5">
            <a:extLst>
              <a:ext uri="{FF2B5EF4-FFF2-40B4-BE49-F238E27FC236}">
                <a16:creationId xmlns:a16="http://schemas.microsoft.com/office/drawing/2014/main" id="{3E8196CB-6216-429D-BB7C-14107F75A75D}"/>
              </a:ext>
            </a:extLst>
          </p:cNvPr>
          <p:cNvSpPr>
            <a:spLocks noGrp="1"/>
          </p:cNvSpPr>
          <p:nvPr>
            <p:ph type="sldNum" sz="quarter" idx="12"/>
          </p:nvPr>
        </p:nvSpPr>
        <p:spPr/>
        <p:txBody>
          <a:bodyPr/>
          <a:lstStyle/>
          <a:p>
            <a:fld id="{A7B37A42-1143-48FC-B4BA-4801294DBEED}" type="slidenum">
              <a:rPr lang="en-US" smtClean="0"/>
              <a:t>‹#›</a:t>
            </a:fld>
            <a:endParaRPr lang="en-US"/>
          </a:p>
        </p:txBody>
      </p:sp>
    </p:spTree>
    <p:extLst>
      <p:ext uri="{BB962C8B-B14F-4D97-AF65-F5344CB8AC3E}">
        <p14:creationId xmlns:p14="http://schemas.microsoft.com/office/powerpoint/2010/main" val="343694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19A1-7C50-429F-9DB9-DD723957CD3B}"/>
              </a:ext>
            </a:extLst>
          </p:cNvPr>
          <p:cNvSpPr>
            <a:spLocks noGrp="1"/>
          </p:cNvSpPr>
          <p:nvPr>
            <p:ph type="title" hasCustomPrompt="1"/>
          </p:nvPr>
        </p:nvSpPr>
        <p:spPr>
          <a:xfrm>
            <a:off x="838200" y="2002631"/>
            <a:ext cx="10515600" cy="2852737"/>
          </a:xfrm>
        </p:spPr>
        <p:txBody>
          <a:bodyPr anchor="ctr" anchorCtr="0">
            <a:normAutofit/>
          </a:bodyPr>
          <a:lstStyle>
            <a:lvl1pPr algn="ctr">
              <a:defRPr sz="6600" b="1">
                <a:latin typeface="Arial" panose="020B0604020202020204" pitchFamily="34" charset="0"/>
                <a:cs typeface="Arial" panose="020B0604020202020204" pitchFamily="34" charset="0"/>
              </a:defRPr>
            </a:lvl1pPr>
          </a:lstStyle>
          <a:p>
            <a:r>
              <a:rPr lang="en-US" dirty="0"/>
              <a:t>Insert Section Title</a:t>
            </a:r>
          </a:p>
        </p:txBody>
      </p:sp>
      <p:sp>
        <p:nvSpPr>
          <p:cNvPr id="6" name="Slide Number Placeholder 5">
            <a:extLst>
              <a:ext uri="{FF2B5EF4-FFF2-40B4-BE49-F238E27FC236}">
                <a16:creationId xmlns:a16="http://schemas.microsoft.com/office/drawing/2014/main" id="{84DD028F-DF11-4FD0-9D50-FE5B719223FA}"/>
              </a:ext>
            </a:extLst>
          </p:cNvPr>
          <p:cNvSpPr>
            <a:spLocks noGrp="1"/>
          </p:cNvSpPr>
          <p:nvPr>
            <p:ph type="sldNum" sz="quarter" idx="12"/>
          </p:nvPr>
        </p:nvSpPr>
        <p:spPr/>
        <p:txBody>
          <a:bodyPr/>
          <a:lstStyle/>
          <a:p>
            <a:fld id="{A7B37A42-1143-48FC-B4BA-4801294DBEED}" type="slidenum">
              <a:rPr lang="en-US" smtClean="0"/>
              <a:t>‹#›</a:t>
            </a:fld>
            <a:endParaRPr lang="en-US"/>
          </a:p>
        </p:txBody>
      </p:sp>
      <p:sp>
        <p:nvSpPr>
          <p:cNvPr id="7" name="TextBox 6">
            <a:extLst>
              <a:ext uri="{FF2B5EF4-FFF2-40B4-BE49-F238E27FC236}">
                <a16:creationId xmlns:a16="http://schemas.microsoft.com/office/drawing/2014/main" id="{49C32E37-2259-4F74-B282-F52D4433E186}"/>
              </a:ext>
            </a:extLst>
          </p:cNvPr>
          <p:cNvSpPr txBox="1"/>
          <p:nvPr userDrawn="1"/>
        </p:nvSpPr>
        <p:spPr>
          <a:xfrm>
            <a:off x="10886586" y="116930"/>
            <a:ext cx="1033272" cy="502920"/>
          </a:xfrm>
          <a:prstGeom prst="rect">
            <a:avLst/>
          </a:prstGeom>
          <a:blipFill dpi="0" rotWithShape="1">
            <a:blip r:embed="rId2"/>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34805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453A51-6449-4702-A542-6016DBB73DAA}"/>
              </a:ext>
            </a:extLst>
          </p:cNvPr>
          <p:cNvSpPr/>
          <p:nvPr userDrawn="1"/>
        </p:nvSpPr>
        <p:spPr>
          <a:xfrm>
            <a:off x="9982200" y="0"/>
            <a:ext cx="2209800" cy="6810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A4FBF-BCAE-478D-967E-F0E642ADD2FC}"/>
              </a:ext>
            </a:extLst>
          </p:cNvPr>
          <p:cNvSpPr>
            <a:spLocks noGrp="1"/>
          </p:cNvSpPr>
          <p:nvPr>
            <p:ph type="title" hasCustomPrompt="1"/>
          </p:nvPr>
        </p:nvSpPr>
        <p:spPr>
          <a:xfrm>
            <a:off x="0" y="0"/>
            <a:ext cx="10580915" cy="681036"/>
          </a:xfrm>
          <a:ln>
            <a:solidFill>
              <a:schemeClr val="accent2"/>
            </a:solidFill>
          </a:ln>
        </p:spPr>
        <p:txBody>
          <a:bodyPr tIns="640080" bIns="548640">
            <a:normAutofit/>
          </a:bodyPr>
          <a:lstStyle>
            <a:lvl1pPr>
              <a:defRPr sz="3600" b="1">
                <a:latin typeface="Arial" panose="020B0604020202020204" pitchFamily="34" charset="0"/>
                <a:cs typeface="Arial" panose="020B0604020202020204" pitchFamily="34" charset="0"/>
              </a:defRPr>
            </a:lvl1pPr>
          </a:lstStyle>
          <a:p>
            <a:r>
              <a:rPr lang="en-US" dirty="0"/>
              <a:t>Insert slide title</a:t>
            </a:r>
          </a:p>
        </p:txBody>
      </p:sp>
      <p:sp>
        <p:nvSpPr>
          <p:cNvPr id="3" name="Content Placeholder 2">
            <a:extLst>
              <a:ext uri="{FF2B5EF4-FFF2-40B4-BE49-F238E27FC236}">
                <a16:creationId xmlns:a16="http://schemas.microsoft.com/office/drawing/2014/main" id="{DA8B7D56-9E7F-47D3-905A-E5B7ADF18EF7}"/>
              </a:ext>
            </a:extLst>
          </p:cNvPr>
          <p:cNvSpPr>
            <a:spLocks noGrp="1"/>
          </p:cNvSpPr>
          <p:nvPr>
            <p:ph idx="1"/>
          </p:nvPr>
        </p:nvSpPr>
        <p:spPr>
          <a:xfrm>
            <a:off x="402771" y="1567542"/>
            <a:ext cx="11426372" cy="4408261"/>
          </a:xfrm>
        </p:spPr>
        <p:txBody>
          <a:bodyPr bIns="0"/>
          <a:lstStyle>
            <a:lvl1pPr>
              <a:buClr>
                <a:schemeClr val="accent1"/>
              </a:buClr>
              <a:defRPr>
                <a:latin typeface="Arial" panose="020B0604020202020204" pitchFamily="34" charset="0"/>
                <a:cs typeface="Arial" panose="020B0604020202020204" pitchFamily="34" charset="0"/>
              </a:defRPr>
            </a:lvl1pPr>
            <a:lvl2pPr>
              <a:buClr>
                <a:schemeClr val="accent1"/>
              </a:buClr>
              <a:defRPr>
                <a:latin typeface="Arial" panose="020B0604020202020204" pitchFamily="34" charset="0"/>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chemeClr val="accent1"/>
              </a:buClr>
              <a:defRPr>
                <a:latin typeface="Arial" panose="020B0604020202020204" pitchFamily="34" charset="0"/>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8C19AA8-179D-4C2E-B5EC-50A1FA49B5B7}"/>
              </a:ext>
            </a:extLst>
          </p:cNvPr>
          <p:cNvSpPr>
            <a:spLocks noGrp="1"/>
          </p:cNvSpPr>
          <p:nvPr>
            <p:ph type="sldNum" sz="quarter" idx="12"/>
          </p:nvPr>
        </p:nvSpPr>
        <p:spPr/>
        <p:txBody>
          <a:bodyPr/>
          <a:lstStyle/>
          <a:p>
            <a:fld id="{A7B37A42-1143-48FC-B4BA-4801294DBEED}" type="slidenum">
              <a:rPr lang="en-US" smtClean="0"/>
              <a:t>‹#›</a:t>
            </a:fld>
            <a:endParaRPr lang="en-US"/>
          </a:p>
        </p:txBody>
      </p:sp>
      <p:sp>
        <p:nvSpPr>
          <p:cNvPr id="9" name="TextBox 8">
            <a:extLst>
              <a:ext uri="{FF2B5EF4-FFF2-40B4-BE49-F238E27FC236}">
                <a16:creationId xmlns:a16="http://schemas.microsoft.com/office/drawing/2014/main" id="{DAEEB3A4-C5AA-4F32-B179-3144AB2D7971}"/>
              </a:ext>
            </a:extLst>
          </p:cNvPr>
          <p:cNvSpPr txBox="1"/>
          <p:nvPr userDrawn="1"/>
        </p:nvSpPr>
        <p:spPr>
          <a:xfrm>
            <a:off x="10886586" y="116930"/>
            <a:ext cx="1033272" cy="502920"/>
          </a:xfrm>
          <a:prstGeom prst="rect">
            <a:avLst/>
          </a:prstGeom>
          <a:blipFill dpi="0" rotWithShape="1">
            <a:blip r:embed="rId2"/>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86547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AF42BCC-F5D4-4161-A2A5-947B119B2DFB}"/>
              </a:ext>
            </a:extLst>
          </p:cNvPr>
          <p:cNvSpPr>
            <a:spLocks noGrp="1"/>
          </p:cNvSpPr>
          <p:nvPr>
            <p:ph type="sldNum" sz="quarter" idx="12"/>
          </p:nvPr>
        </p:nvSpPr>
        <p:spPr>
          <a:xfrm>
            <a:off x="8610600" y="6356351"/>
            <a:ext cx="2743200" cy="365125"/>
          </a:xfrm>
        </p:spPr>
        <p:txBody>
          <a:bodyPr/>
          <a:lstStyle/>
          <a:p>
            <a:fld id="{A7B37A42-1143-48FC-B4BA-4801294DBEED}" type="slidenum">
              <a:rPr lang="en-US" smtClean="0"/>
              <a:t>‹#›</a:t>
            </a:fld>
            <a:endParaRPr lang="en-US"/>
          </a:p>
        </p:txBody>
      </p:sp>
      <p:sp>
        <p:nvSpPr>
          <p:cNvPr id="8" name="TextBox 7">
            <a:extLst>
              <a:ext uri="{FF2B5EF4-FFF2-40B4-BE49-F238E27FC236}">
                <a16:creationId xmlns:a16="http://schemas.microsoft.com/office/drawing/2014/main" id="{39E98441-1229-4C95-B679-8D2416EF25E5}"/>
              </a:ext>
            </a:extLst>
          </p:cNvPr>
          <p:cNvSpPr txBox="1"/>
          <p:nvPr userDrawn="1"/>
        </p:nvSpPr>
        <p:spPr>
          <a:xfrm>
            <a:off x="10886586" y="116930"/>
            <a:ext cx="1033272" cy="502920"/>
          </a:xfrm>
          <a:prstGeom prst="rect">
            <a:avLst/>
          </a:prstGeom>
          <a:blipFill dpi="0" rotWithShape="1">
            <a:blip r:embed="rId2"/>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3404350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2AB29-4763-446A-AA03-D1241954FDAA}"/>
              </a:ext>
            </a:extLst>
          </p:cNvPr>
          <p:cNvSpPr>
            <a:spLocks noGrp="1"/>
          </p:cNvSpPr>
          <p:nvPr>
            <p:ph type="title"/>
          </p:nvPr>
        </p:nvSpPr>
        <p:spPr>
          <a:xfrm>
            <a:off x="838200" y="365126"/>
            <a:ext cx="10515600" cy="1325563"/>
          </a:xfrm>
          <a:prstGeom prst="rect">
            <a:avLst/>
          </a:prstGeom>
          <a:solidFill>
            <a:schemeClr val="accent2"/>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700B5C-27DD-4D40-B0F1-A64C6F1D0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9470E9-06F8-42FE-8EF6-F52173CE1EC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051ECF-E389-409B-A43A-64C40E12DD89}" type="datetimeFigureOut">
              <a:rPr lang="en-US" smtClean="0"/>
              <a:t>10/20/22</a:t>
            </a:fld>
            <a:endParaRPr lang="en-US"/>
          </a:p>
        </p:txBody>
      </p:sp>
      <p:sp>
        <p:nvSpPr>
          <p:cNvPr id="5" name="Footer Placeholder 4">
            <a:extLst>
              <a:ext uri="{FF2B5EF4-FFF2-40B4-BE49-F238E27FC236}">
                <a16:creationId xmlns:a16="http://schemas.microsoft.com/office/drawing/2014/main" id="{A905AABF-4A2F-47B4-97B4-3F1286B9DE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B8A2D-A9FC-47F9-9511-F55D6BE9216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71966A-2CC9-4C6B-B272-AC20E82FE5B1}" type="slidenum">
              <a:rPr lang="en-US" smtClean="0"/>
              <a:pPr/>
              <a:t>‹#›</a:t>
            </a:fld>
            <a:endParaRPr lang="en-US" dirty="0"/>
          </a:p>
        </p:txBody>
      </p:sp>
    </p:spTree>
    <p:extLst>
      <p:ext uri="{BB962C8B-B14F-4D97-AF65-F5344CB8AC3E}">
        <p14:creationId xmlns:p14="http://schemas.microsoft.com/office/powerpoint/2010/main" val="106879310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p:txStyles>
    <p:titleStyle>
      <a:lvl1pPr algn="l" defTabSz="685800" rtl="0" eaLnBrk="1" latinLnBrk="0" hangingPunct="1">
        <a:lnSpc>
          <a:spcPct val="90000"/>
        </a:lnSpc>
        <a:spcBef>
          <a:spcPct val="0"/>
        </a:spcBef>
        <a:buNone/>
        <a:defRPr sz="3300" kern="1200">
          <a:solidFill>
            <a:schemeClr val="accent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261.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1.png"/><Relationship Id="rId5" Type="http://schemas.openxmlformats.org/officeDocument/2006/relationships/image" Target="../media/image281.png"/><Relationship Id="rId4" Type="http://schemas.openxmlformats.org/officeDocument/2006/relationships/image" Target="../media/image27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40.png"/><Relationship Id="rId5" Type="http://schemas.openxmlformats.org/officeDocument/2006/relationships/image" Target="../media/image54.png"/><Relationship Id="rId4" Type="http://schemas.openxmlformats.org/officeDocument/2006/relationships/image" Target="../media/image490.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5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10.png"/><Relationship Id="rId4" Type="http://schemas.openxmlformats.org/officeDocument/2006/relationships/image" Target="../media/image600.png"/></Relationships>
</file>

<file path=ppt/slides/_rels/slide2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230.png"/><Relationship Id="rId4" Type="http://schemas.openxmlformats.org/officeDocument/2006/relationships/image" Target="../media/image220.png"/></Relationships>
</file>

<file path=ppt/slides/_rels/slide26.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70.png"/><Relationship Id="rId11" Type="http://schemas.openxmlformats.org/officeDocument/2006/relationships/comments" Target="../comments/comment2.xml"/><Relationship Id="rId10" Type="http://schemas.openxmlformats.org/officeDocument/2006/relationships/image" Target="../media/image260.png"/><Relationship Id="rId4" Type="http://schemas.openxmlformats.org/officeDocument/2006/relationships/image" Target="../media/image250.png"/><Relationship Id="rId9" Type="http://schemas.openxmlformats.org/officeDocument/2006/relationships/image" Target="../media/image300.png"/></Relationships>
</file>

<file path=ppt/slides/_rels/slide27.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0.png"/><Relationship Id="rId11" Type="http://schemas.openxmlformats.org/officeDocument/2006/relationships/image" Target="../media/image400.png"/><Relationship Id="rId5" Type="http://schemas.openxmlformats.org/officeDocument/2006/relationships/image" Target="../media/image340.png"/><Relationship Id="rId10" Type="http://schemas.openxmlformats.org/officeDocument/2006/relationships/image" Target="../media/image390.png"/><Relationship Id="rId4" Type="http://schemas.openxmlformats.org/officeDocument/2006/relationships/image" Target="../media/image330.png"/><Relationship Id="rId9" Type="http://schemas.openxmlformats.org/officeDocument/2006/relationships/image" Target="../media/image3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1.png"/><Relationship Id="rId7" Type="http://schemas.openxmlformats.org/officeDocument/2006/relationships/image" Target="../media/image12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00.png"/><Relationship Id="rId4" Type="http://schemas.openxmlformats.org/officeDocument/2006/relationships/image" Target="../media/image170.png"/><Relationship Id="rId9" Type="http://schemas.openxmlformats.org/officeDocument/2006/relationships/image" Target="../media/image18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82.png"/><Relationship Id="rId4" Type="http://schemas.openxmlformats.org/officeDocument/2006/relationships/image" Target="../media/image272.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2.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E399-8F82-44BE-8483-44A39F339C3F}"/>
              </a:ext>
            </a:extLst>
          </p:cNvPr>
          <p:cNvSpPr>
            <a:spLocks noGrp="1"/>
          </p:cNvSpPr>
          <p:nvPr>
            <p:ph type="ctrTitle"/>
          </p:nvPr>
        </p:nvSpPr>
        <p:spPr>
          <a:xfrm>
            <a:off x="300681" y="406400"/>
            <a:ext cx="11590638" cy="1439072"/>
          </a:xfrm>
        </p:spPr>
        <p:txBody>
          <a:bodyPr>
            <a:normAutofit fontScale="90000"/>
          </a:bodyPr>
          <a:lstStyle/>
          <a:p>
            <a:r>
              <a:rPr lang="en-US" b="0" dirty="0"/>
              <a:t>Optimizing the Performance of a Variance Deconvolution Estimator</a:t>
            </a:r>
            <a:br>
              <a:rPr lang="en-US" dirty="0"/>
            </a:br>
            <a:endParaRPr lang="en-US" dirty="0"/>
          </a:p>
        </p:txBody>
      </p:sp>
      <p:sp>
        <p:nvSpPr>
          <p:cNvPr id="5" name="TextBox 4">
            <a:extLst>
              <a:ext uri="{FF2B5EF4-FFF2-40B4-BE49-F238E27FC236}">
                <a16:creationId xmlns:a16="http://schemas.microsoft.com/office/drawing/2014/main" id="{2E99EF90-A411-401F-8C14-7CDD3B1CA8B7}"/>
              </a:ext>
            </a:extLst>
          </p:cNvPr>
          <p:cNvSpPr txBox="1"/>
          <p:nvPr/>
        </p:nvSpPr>
        <p:spPr>
          <a:xfrm>
            <a:off x="2292350" y="3282060"/>
            <a:ext cx="7607300" cy="36933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The Center for Exascale Monte Carlo Neutron Transport (</a:t>
            </a:r>
            <a:r>
              <a:rPr lang="en-US" sz="1800" dirty="0" err="1">
                <a:latin typeface="Arial" panose="020B0604020202020204" pitchFamily="34" charset="0"/>
                <a:cs typeface="Arial" panose="020B0604020202020204" pitchFamily="34" charset="0"/>
              </a:rPr>
              <a:t>CEMeNT</a:t>
            </a:r>
            <a:r>
              <a:rPr lang="en-US" sz="18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658F4D9-1DAD-4C20-BA72-9CFFC30D09FD}"/>
              </a:ext>
            </a:extLst>
          </p:cNvPr>
          <p:cNvSpPr txBox="1"/>
          <p:nvPr/>
        </p:nvSpPr>
        <p:spPr>
          <a:xfrm>
            <a:off x="1110121" y="3620781"/>
            <a:ext cx="9971758" cy="369332"/>
          </a:xfrm>
          <a:prstGeom prst="rect">
            <a:avLst/>
          </a:prstGeom>
          <a:noFill/>
        </p:spPr>
        <p:txBody>
          <a:bodyPr wrap="square" rtlCol="0">
            <a:spAutoFit/>
          </a:bodyPr>
          <a:lstStyle/>
          <a:p>
            <a:pPr algn="ctr"/>
            <a:r>
              <a:rPr lang="en-US" sz="1800" b="0" i="0" u="none" strike="noStrike" baseline="0" dirty="0">
                <a:latin typeface="Arial" panose="020B0604020202020204" pitchFamily="34" charset="0"/>
                <a:cs typeface="Arial" panose="020B0604020202020204" pitchFamily="34" charset="0"/>
              </a:rPr>
              <a:t>Oregon State University</a:t>
            </a:r>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076DD63-216C-4262-804C-B9493E409238}"/>
              </a:ext>
            </a:extLst>
          </p:cNvPr>
          <p:cNvSpPr txBox="1"/>
          <p:nvPr/>
        </p:nvSpPr>
        <p:spPr>
          <a:xfrm>
            <a:off x="1549400" y="4320583"/>
            <a:ext cx="9093200" cy="369332"/>
          </a:xfrm>
          <a:prstGeom prst="rect">
            <a:avLst/>
          </a:prstGeom>
          <a:noFill/>
        </p:spPr>
        <p:txBody>
          <a:bodyPr wrap="square" rtlCol="0">
            <a:spAutoFit/>
          </a:bodyPr>
          <a:lstStyle/>
          <a:p>
            <a:pPr algn="ctr"/>
            <a:r>
              <a:rPr lang="en-US" sz="1800" b="0" i="0" u="none" strike="noStrike" baseline="0" dirty="0">
                <a:latin typeface="Arial" panose="020B0604020202020204" pitchFamily="34" charset="0"/>
                <a:cs typeface="Arial" panose="020B0604020202020204" pitchFamily="34" charset="0"/>
              </a:rPr>
              <a:t>October 6, 2022</a:t>
            </a:r>
            <a:endParaRPr lang="en-US" sz="180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32FF43FE-230D-40CC-ADD7-C5F2712736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4203" y="5353592"/>
            <a:ext cx="2297722" cy="451338"/>
          </a:xfrm>
          <a:prstGeom prst="rect">
            <a:avLst/>
          </a:prstGeom>
        </p:spPr>
      </p:pic>
      <p:pic>
        <p:nvPicPr>
          <p:cNvPr id="9" name="Graphic 8">
            <a:extLst>
              <a:ext uri="{FF2B5EF4-FFF2-40B4-BE49-F238E27FC236}">
                <a16:creationId xmlns:a16="http://schemas.microsoft.com/office/drawing/2014/main" id="{7199C384-A672-4802-B26A-4D3F70CA1E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0242" y="5353592"/>
            <a:ext cx="2667000" cy="628650"/>
          </a:xfrm>
          <a:prstGeom prst="rect">
            <a:avLst/>
          </a:prstGeom>
        </p:spPr>
      </p:pic>
      <p:pic>
        <p:nvPicPr>
          <p:cNvPr id="10" name="Graphic 9">
            <a:extLst>
              <a:ext uri="{FF2B5EF4-FFF2-40B4-BE49-F238E27FC236}">
                <a16:creationId xmlns:a16="http://schemas.microsoft.com/office/drawing/2014/main" id="{E7091D53-DD57-47EB-B0AF-A2FFE70549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05558" y="5134734"/>
            <a:ext cx="2313355" cy="740748"/>
          </a:xfrm>
          <a:prstGeom prst="rect">
            <a:avLst/>
          </a:prstGeom>
        </p:spPr>
      </p:pic>
      <p:pic>
        <p:nvPicPr>
          <p:cNvPr id="11" name="Picture 10" descr="A picture containing metalware, arranged&#10;&#10;Description automatically generated">
            <a:extLst>
              <a:ext uri="{FF2B5EF4-FFF2-40B4-BE49-F238E27FC236}">
                <a16:creationId xmlns:a16="http://schemas.microsoft.com/office/drawing/2014/main" id="{D34EBB81-3764-4ECB-81A9-5AA9B27AFE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086" y="5082100"/>
            <a:ext cx="2042800" cy="994321"/>
          </a:xfrm>
          <a:prstGeom prst="rect">
            <a:avLst/>
          </a:prstGeom>
        </p:spPr>
      </p:pic>
      <p:sp>
        <p:nvSpPr>
          <p:cNvPr id="12" name="TextBox 11">
            <a:extLst>
              <a:ext uri="{FF2B5EF4-FFF2-40B4-BE49-F238E27FC236}">
                <a16:creationId xmlns:a16="http://schemas.microsoft.com/office/drawing/2014/main" id="{1442CC89-0AAF-6A4A-8BBD-8E2F04D8A9AB}"/>
              </a:ext>
            </a:extLst>
          </p:cNvPr>
          <p:cNvSpPr txBox="1"/>
          <p:nvPr/>
        </p:nvSpPr>
        <p:spPr>
          <a:xfrm>
            <a:off x="486884" y="2161756"/>
            <a:ext cx="11218232"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Kayla Clements, Gianluca Geraci*, Aaron Olson*</a:t>
            </a:r>
          </a:p>
        </p:txBody>
      </p:sp>
      <p:sp>
        <p:nvSpPr>
          <p:cNvPr id="13" name="TextBox 12">
            <a:extLst>
              <a:ext uri="{FF2B5EF4-FFF2-40B4-BE49-F238E27FC236}">
                <a16:creationId xmlns:a16="http://schemas.microsoft.com/office/drawing/2014/main" id="{E1196283-E900-EE42-859C-5384B82D1ABF}"/>
              </a:ext>
            </a:extLst>
          </p:cNvPr>
          <p:cNvSpPr txBox="1"/>
          <p:nvPr/>
        </p:nvSpPr>
        <p:spPr>
          <a:xfrm>
            <a:off x="1110121" y="3949610"/>
            <a:ext cx="9971758" cy="369332"/>
          </a:xfrm>
          <a:prstGeom prst="rect">
            <a:avLst/>
          </a:prstGeom>
          <a:noFill/>
        </p:spPr>
        <p:txBody>
          <a:bodyPr wrap="square" rtlCol="0">
            <a:spAutoFit/>
          </a:bodyPr>
          <a:lstStyle/>
          <a:p>
            <a:pPr algn="ctr"/>
            <a:r>
              <a:rPr lang="en-US" sz="1800" b="0" i="0" u="none" strike="noStrike" baseline="0" dirty="0">
                <a:latin typeface="Arial" panose="020B0604020202020204" pitchFamily="34" charset="0"/>
                <a:cs typeface="Arial" panose="020B0604020202020204" pitchFamily="34" charset="0"/>
              </a:rPr>
              <a:t>Sandia National Laboratories</a:t>
            </a:r>
            <a:endParaRPr lang="en-US" sz="1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390CEDE-B7F2-F649-8314-06291267B63B}"/>
              </a:ext>
            </a:extLst>
          </p:cNvPr>
          <p:cNvSpPr/>
          <p:nvPr/>
        </p:nvSpPr>
        <p:spPr>
          <a:xfrm>
            <a:off x="8551293" y="5870484"/>
            <a:ext cx="3662013" cy="1015663"/>
          </a:xfrm>
          <a:prstGeom prst="rect">
            <a:avLst/>
          </a:prstGeom>
        </p:spPr>
        <p:txBody>
          <a:bodyPr wrap="square" anchor="b">
            <a:spAutoFit/>
          </a:bodyPr>
          <a:lstStyle/>
          <a:p>
            <a:r>
              <a:rPr lang="en-US" sz="1000" dirty="0"/>
              <a:t>Supported by the Laboratory Directed Research and Development program at Sandia National Laboratories, a </a:t>
            </a:r>
            <a:r>
              <a:rPr lang="en-US" sz="1000" dirty="0" err="1"/>
              <a:t>multimission</a:t>
            </a:r>
            <a:r>
              <a:rPr lang="en-US" sz="1000" dirty="0"/>
              <a:t> laboratory managed and operated by National Technology &amp; Engineering Solutions of Sandia, LLC, a wholly owned subsidiary of Honeywell International Inc., for the U.S. Department of Energy’s National Nuclear Security Administration under contract DE-NA0003525.</a:t>
            </a:r>
          </a:p>
        </p:txBody>
      </p:sp>
      <p:pic>
        <p:nvPicPr>
          <p:cNvPr id="14" name="Picture 13">
            <a:extLst>
              <a:ext uri="{FF2B5EF4-FFF2-40B4-BE49-F238E27FC236}">
                <a16:creationId xmlns:a16="http://schemas.microsoft.com/office/drawing/2014/main" id="{9204FC65-2BDA-034E-BA84-44335ED7D7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63742" y="5982242"/>
            <a:ext cx="1038177" cy="728160"/>
          </a:xfrm>
          <a:prstGeom prst="rect">
            <a:avLst/>
          </a:prstGeom>
        </p:spPr>
      </p:pic>
      <p:sp>
        <p:nvSpPr>
          <p:cNvPr id="16" name="TextBox 15">
            <a:extLst>
              <a:ext uri="{FF2B5EF4-FFF2-40B4-BE49-F238E27FC236}">
                <a16:creationId xmlns:a16="http://schemas.microsoft.com/office/drawing/2014/main" id="{ADC5F606-CC87-9D4F-BDD1-76CEE4058C61}"/>
              </a:ext>
            </a:extLst>
          </p:cNvPr>
          <p:cNvSpPr txBox="1"/>
          <p:nvPr/>
        </p:nvSpPr>
        <p:spPr>
          <a:xfrm>
            <a:off x="10362235" y="90116"/>
            <a:ext cx="1799964" cy="276999"/>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rPr>
              <a:t>SAND2022-14495 </a:t>
            </a:r>
            <a:r>
              <a:rPr lang="en-US" sz="1200" b="1" kern="0" dirty="0">
                <a:solidFill>
                  <a:srgbClr val="000000"/>
                </a:solidFill>
              </a:rPr>
              <a:t>PE</a:t>
            </a:r>
            <a:endParaRPr kumimoji="0" lang="en-US" sz="1200" b="1" i="0" u="none" strike="noStrike" kern="0" cap="none" spc="0" normalizeH="0" baseline="0" noProof="0" dirty="0">
              <a:ln>
                <a:noFill/>
              </a:ln>
              <a:solidFill>
                <a:srgbClr val="3C3C3C"/>
              </a:solidFill>
              <a:effectLst/>
              <a:uLnTx/>
              <a:uFillTx/>
              <a:latin typeface="Open Sans"/>
            </a:endParaRPr>
          </a:p>
        </p:txBody>
      </p:sp>
    </p:spTree>
    <p:extLst>
      <p:ext uri="{BB962C8B-B14F-4D97-AF65-F5344CB8AC3E}">
        <p14:creationId xmlns:p14="http://schemas.microsoft.com/office/powerpoint/2010/main" val="265553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9E07BD-C5E8-4565-97D4-EF145D3F20BB}"/>
              </a:ext>
            </a:extLst>
          </p:cNvPr>
          <p:cNvSpPr/>
          <p:nvPr/>
        </p:nvSpPr>
        <p:spPr>
          <a:xfrm>
            <a:off x="6823206" y="992367"/>
            <a:ext cx="1398848" cy="25019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2D69FA1-DD1D-A844-B9E5-C1E75A85D8AE}"/>
              </a:ext>
            </a:extLst>
          </p:cNvPr>
          <p:cNvSpPr/>
          <p:nvPr/>
        </p:nvSpPr>
        <p:spPr>
          <a:xfrm>
            <a:off x="10061333" y="996696"/>
            <a:ext cx="1398848" cy="25019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94967D-073B-A742-ACB7-9987844DDCA5}"/>
              </a:ext>
            </a:extLst>
          </p:cNvPr>
          <p:cNvSpPr/>
          <p:nvPr/>
        </p:nvSpPr>
        <p:spPr>
          <a:xfrm>
            <a:off x="7643725" y="992367"/>
            <a:ext cx="2974939" cy="25019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9847B-AF9C-42CA-BBA1-B268364E6A25}"/>
              </a:ext>
            </a:extLst>
          </p:cNvPr>
          <p:cNvSpPr>
            <a:spLocks noGrp="1"/>
          </p:cNvSpPr>
          <p:nvPr>
            <p:ph type="title"/>
          </p:nvPr>
        </p:nvSpPr>
        <p:spPr/>
        <p:txBody>
          <a:bodyPr>
            <a:normAutofit fontScale="90000"/>
          </a:bodyPr>
          <a:lstStyle/>
          <a:p>
            <a:r>
              <a:rPr lang="en-US" dirty="0"/>
              <a:t>Example – Problem Description</a:t>
            </a:r>
          </a:p>
        </p:txBody>
      </p:sp>
      <p:sp>
        <p:nvSpPr>
          <p:cNvPr id="6" name="Oval 5">
            <a:extLst>
              <a:ext uri="{FF2B5EF4-FFF2-40B4-BE49-F238E27FC236}">
                <a16:creationId xmlns:a16="http://schemas.microsoft.com/office/drawing/2014/main" id="{B1EC5785-5A5C-402F-A528-36320325F1EF}"/>
              </a:ext>
            </a:extLst>
          </p:cNvPr>
          <p:cNvSpPr/>
          <p:nvPr/>
        </p:nvSpPr>
        <p:spPr>
          <a:xfrm>
            <a:off x="7352620" y="1372484"/>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96CC72-CAD6-460C-8639-B0B7E9A705D0}"/>
              </a:ext>
            </a:extLst>
          </p:cNvPr>
          <p:cNvSpPr/>
          <p:nvPr/>
        </p:nvSpPr>
        <p:spPr>
          <a:xfrm>
            <a:off x="6156377" y="2119111"/>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7A6F49-532C-402D-B0EC-A22CF01591EC}"/>
              </a:ext>
            </a:extLst>
          </p:cNvPr>
          <p:cNvSpPr/>
          <p:nvPr/>
        </p:nvSpPr>
        <p:spPr>
          <a:xfrm>
            <a:off x="10760757" y="1979733"/>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F97D1E4-035C-431E-BEED-B8953C4B80D5}"/>
              </a:ext>
            </a:extLst>
          </p:cNvPr>
          <p:cNvSpPr/>
          <p:nvPr/>
        </p:nvSpPr>
        <p:spPr>
          <a:xfrm>
            <a:off x="8820717" y="2646688"/>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838618C-21FE-4641-BBE6-46DB68500BEB}"/>
              </a:ext>
            </a:extLst>
          </p:cNvPr>
          <p:cNvCxnSpPr>
            <a:cxnSpLocks/>
            <a:stCxn id="6" idx="6"/>
          </p:cNvCxnSpPr>
          <p:nvPr/>
        </p:nvCxnSpPr>
        <p:spPr>
          <a:xfrm>
            <a:off x="7831968" y="1607434"/>
            <a:ext cx="880958"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9F3024C2-536B-4E1E-BD5A-E48332A39D8A}"/>
              </a:ext>
            </a:extLst>
          </p:cNvPr>
          <p:cNvCxnSpPr>
            <a:cxnSpLocks/>
          </p:cNvCxnSpPr>
          <p:nvPr/>
        </p:nvCxnSpPr>
        <p:spPr>
          <a:xfrm>
            <a:off x="9300065" y="2792737"/>
            <a:ext cx="427155"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C33C3747-C75E-4A92-890A-F334F7A1C275}"/>
              </a:ext>
            </a:extLst>
          </p:cNvPr>
          <p:cNvCxnSpPr>
            <a:cxnSpLocks/>
          </p:cNvCxnSpPr>
          <p:nvPr/>
        </p:nvCxnSpPr>
        <p:spPr>
          <a:xfrm>
            <a:off x="11232464" y="2218361"/>
            <a:ext cx="548640"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D2E22995-F2AF-4890-9B67-46FD97B1802A}"/>
              </a:ext>
            </a:extLst>
          </p:cNvPr>
          <p:cNvCxnSpPr>
            <a:cxnSpLocks/>
            <a:stCxn id="7" idx="6"/>
          </p:cNvCxnSpPr>
          <p:nvPr/>
        </p:nvCxnSpPr>
        <p:spPr>
          <a:xfrm>
            <a:off x="6635725" y="2354061"/>
            <a:ext cx="956569"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21" name="Oval 20">
            <a:extLst>
              <a:ext uri="{FF2B5EF4-FFF2-40B4-BE49-F238E27FC236}">
                <a16:creationId xmlns:a16="http://schemas.microsoft.com/office/drawing/2014/main" id="{331F7D09-DE3D-4E1A-AFB8-1B1C0998CBCB}"/>
              </a:ext>
            </a:extLst>
          </p:cNvPr>
          <p:cNvSpPr/>
          <p:nvPr/>
        </p:nvSpPr>
        <p:spPr>
          <a:xfrm>
            <a:off x="7982380" y="3604676"/>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25A0D6F-8D8D-4259-82B4-7C200C1B2635}"/>
              </a:ext>
            </a:extLst>
          </p:cNvPr>
          <p:cNvSpPr txBox="1"/>
          <p:nvPr/>
        </p:nvSpPr>
        <p:spPr>
          <a:xfrm>
            <a:off x="8458330" y="3523780"/>
            <a:ext cx="119854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Streaming Particle</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37CDE95-C606-424D-BC7E-C9C51C3DD661}"/>
                  </a:ext>
                </a:extLst>
              </p:cNvPr>
              <p:cNvSpPr txBox="1"/>
              <p:nvPr/>
            </p:nvSpPr>
            <p:spPr>
              <a:xfrm>
                <a:off x="685713" y="1722920"/>
                <a:ext cx="4676926" cy="5862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𝜇</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ea typeface="Cambria Math" panose="02040503050406030204" pitchFamily="18" charset="0"/>
                            </a:rPr>
                            <m:t>𝜕𝜓</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𝑥</m:t>
                          </m:r>
                          <m:r>
                            <a:rPr lang="en-US" sz="2000" b="0" i="1" smtClean="0">
                              <a:solidFill>
                                <a:schemeClr val="tx1"/>
                              </a:solidFill>
                              <a:latin typeface="Cambria Math" panose="02040503050406030204" pitchFamily="18" charset="0"/>
                              <a:ea typeface="Cambria Math" panose="02040503050406030204" pitchFamily="18" charset="0"/>
                            </a:rPr>
                            <m:t>, </m:t>
                          </m:r>
                          <m:r>
                            <a:rPr lang="en-US" sz="2000" b="0" i="1" smtClean="0">
                              <a:solidFill>
                                <a:schemeClr val="tx1"/>
                              </a:solidFill>
                              <a:latin typeface="Cambria Math" panose="02040503050406030204" pitchFamily="18" charset="0"/>
                              <a:ea typeface="Cambria Math" panose="02040503050406030204" pitchFamily="18" charset="0"/>
                            </a:rPr>
                            <m:t>𝜇</m:t>
                          </m:r>
                          <m:r>
                            <a:rPr lang="en-US" sz="2000" b="0" i="1" smtClean="0">
                              <a:solidFill>
                                <a:schemeClr val="tx1"/>
                              </a:solidFill>
                              <a:latin typeface="Cambria Math" panose="02040503050406030204" pitchFamily="18" charset="0"/>
                              <a:ea typeface="Cambria Math" panose="02040503050406030204" pitchFamily="18" charset="0"/>
                            </a:rPr>
                            <m:t>, </m:t>
                          </m:r>
                          <m:r>
                            <a:rPr lang="en-US" sz="2000" b="0" i="1" smtClean="0">
                              <a:solidFill>
                                <a:schemeClr val="tx1"/>
                              </a:solidFill>
                              <a:latin typeface="Cambria Math" panose="02040503050406030204" pitchFamily="18" charset="0"/>
                              <a:ea typeface="Cambria Math" panose="02040503050406030204" pitchFamily="18" charset="0"/>
                            </a:rPr>
                            <m:t>𝜉</m:t>
                          </m:r>
                          <m:r>
                            <a:rPr lang="en-US" sz="2000" b="0" i="1" smtClean="0">
                              <a:solidFill>
                                <a:schemeClr val="tx1"/>
                              </a:solidFill>
                              <a:latin typeface="Cambria Math" panose="02040503050406030204" pitchFamily="18" charset="0"/>
                              <a:ea typeface="Cambria Math" panose="02040503050406030204" pitchFamily="18" charset="0"/>
                            </a:rPr>
                            <m:t>)</m:t>
                          </m:r>
                        </m:num>
                        <m:den>
                          <m:r>
                            <a:rPr lang="en-US" sz="2000" i="1">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𝑥</m:t>
                          </m:r>
                        </m:den>
                      </m:f>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Σ</m:t>
                          </m:r>
                        </m:e>
                        <m:sub>
                          <m:r>
                            <a:rPr lang="en-US" sz="2000" b="0" i="1" smtClean="0">
                              <a:solidFill>
                                <a:schemeClr val="tx1"/>
                              </a:solidFill>
                              <a:latin typeface="Cambria Math" panose="02040503050406030204" pitchFamily="18" charset="0"/>
                            </a:rPr>
                            <m:t>𝑡</m:t>
                          </m:r>
                        </m:sub>
                      </m:sSub>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𝜉</m:t>
                          </m:r>
                        </m:e>
                      </m:d>
                      <m:r>
                        <a:rPr lang="en-US" sz="2000" b="0" i="1" smtClean="0">
                          <a:solidFill>
                            <a:schemeClr val="tx1"/>
                          </a:solidFill>
                          <a:latin typeface="Cambria Math" panose="02040503050406030204" pitchFamily="18" charset="0"/>
                        </a:rPr>
                        <m:t>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𝜇</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𝜉</m:t>
                          </m:r>
                        </m:e>
                      </m:d>
                      <m:r>
                        <a:rPr lang="en-US" sz="2000" b="0" i="1" smtClean="0">
                          <a:solidFill>
                            <a:schemeClr val="tx1"/>
                          </a:solidFill>
                          <a:latin typeface="Cambria Math" panose="02040503050406030204" pitchFamily="18" charset="0"/>
                        </a:rPr>
                        <m:t>=0</m:t>
                      </m:r>
                    </m:oMath>
                  </m:oMathPara>
                </a14:m>
                <a:endParaRPr lang="en-US" sz="2000" dirty="0">
                  <a:solidFill>
                    <a:schemeClr val="tx1"/>
                  </a:solidFill>
                </a:endParaRPr>
              </a:p>
            </p:txBody>
          </p:sp>
        </mc:Choice>
        <mc:Fallback xmlns="">
          <p:sp>
            <p:nvSpPr>
              <p:cNvPr id="32" name="TextBox 31">
                <a:extLst>
                  <a:ext uri="{FF2B5EF4-FFF2-40B4-BE49-F238E27FC236}">
                    <a16:creationId xmlns:a16="http://schemas.microsoft.com/office/drawing/2014/main" id="{D37CDE95-C606-424D-BC7E-C9C51C3DD661}"/>
                  </a:ext>
                </a:extLst>
              </p:cNvPr>
              <p:cNvSpPr txBox="1">
                <a:spLocks noRot="1" noChangeAspect="1" noMove="1" noResize="1" noEditPoints="1" noAdjustHandles="1" noChangeArrowheads="1" noChangeShapeType="1" noTextEdit="1"/>
              </p:cNvSpPr>
              <p:nvPr/>
            </p:nvSpPr>
            <p:spPr>
              <a:xfrm>
                <a:off x="685713" y="1722920"/>
                <a:ext cx="4676926" cy="586251"/>
              </a:xfrm>
              <a:prstGeom prst="rect">
                <a:avLst/>
              </a:prstGeom>
              <a:blipFill>
                <a:blip r:embed="rId3"/>
                <a:stretch>
                  <a:fillRect t="-4255"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5564889-3404-C943-969A-3988C58439D8}"/>
                  </a:ext>
                </a:extLst>
              </p:cNvPr>
              <p:cNvSpPr txBox="1"/>
              <p:nvPr/>
            </p:nvSpPr>
            <p:spPr>
              <a:xfrm>
                <a:off x="1436745" y="2392398"/>
                <a:ext cx="312893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𝐿</m:t>
                      </m:r>
                      <m:r>
                        <a:rPr lang="en-US" sz="2000" b="0" i="1" smtClean="0">
                          <a:solidFill>
                            <a:schemeClr val="tx1"/>
                          </a:solidFill>
                          <a:latin typeface="Cambria Math" panose="02040503050406030204" pitchFamily="18" charset="0"/>
                        </a:rPr>
                        <m:t>,    −1≤</m:t>
                      </m:r>
                      <m:r>
                        <a:rPr lang="en-US" sz="2000" b="0" i="1" smtClean="0">
                          <a:solidFill>
                            <a:schemeClr val="tx1"/>
                          </a:solidFill>
                          <a:latin typeface="Cambria Math" panose="02040503050406030204" pitchFamily="18" charset="0"/>
                        </a:rPr>
                        <m:t>𝜇</m:t>
                      </m:r>
                      <m:r>
                        <a:rPr lang="en-US" sz="2000" b="0" i="1" smtClean="0">
                          <a:solidFill>
                            <a:schemeClr val="tx1"/>
                          </a:solidFill>
                          <a:latin typeface="Cambria Math" panose="02040503050406030204" pitchFamily="18" charset="0"/>
                        </a:rPr>
                        <m:t>≤1</m:t>
                      </m:r>
                    </m:oMath>
                  </m:oMathPara>
                </a14:m>
                <a:endParaRPr lang="en-US" sz="2000" dirty="0">
                  <a:solidFill>
                    <a:schemeClr val="tx1"/>
                  </a:solidFill>
                </a:endParaRPr>
              </a:p>
            </p:txBody>
          </p:sp>
        </mc:Choice>
        <mc:Fallback xmlns="">
          <p:sp>
            <p:nvSpPr>
              <p:cNvPr id="33" name="TextBox 32">
                <a:extLst>
                  <a:ext uri="{FF2B5EF4-FFF2-40B4-BE49-F238E27FC236}">
                    <a16:creationId xmlns:a16="http://schemas.microsoft.com/office/drawing/2014/main" id="{D5564889-3404-C943-969A-3988C58439D8}"/>
                  </a:ext>
                </a:extLst>
              </p:cNvPr>
              <p:cNvSpPr txBox="1">
                <a:spLocks noRot="1" noChangeAspect="1" noMove="1" noResize="1" noEditPoints="1" noAdjustHandles="1" noChangeArrowheads="1" noChangeShapeType="1" noTextEdit="1"/>
              </p:cNvSpPr>
              <p:nvPr/>
            </p:nvSpPr>
            <p:spPr>
              <a:xfrm>
                <a:off x="1436745" y="2392398"/>
                <a:ext cx="3128933" cy="307777"/>
              </a:xfrm>
              <a:prstGeom prst="rect">
                <a:avLst/>
              </a:prstGeom>
              <a:blipFill>
                <a:blip r:embed="rId4"/>
                <a:stretch>
                  <a:fillRect l="-1619" t="-8000" r="-1215"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13E2C81-88D9-6B40-A775-020B7C501F8E}"/>
                  </a:ext>
                </a:extLst>
              </p:cNvPr>
              <p:cNvSpPr txBox="1"/>
              <p:nvPr/>
            </p:nvSpPr>
            <p:spPr>
              <a:xfrm>
                <a:off x="476173" y="2724377"/>
                <a:ext cx="48810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0, </m:t>
                          </m:r>
                          <m:r>
                            <a:rPr lang="en-US" sz="2000" b="0" i="1" smtClean="0">
                              <a:solidFill>
                                <a:schemeClr val="tx1"/>
                              </a:solidFill>
                              <a:latin typeface="Cambria Math" panose="02040503050406030204" pitchFamily="18" charset="0"/>
                            </a:rPr>
                            <m:t>𝜇</m:t>
                          </m:r>
                        </m:e>
                      </m:d>
                      <m:r>
                        <a:rPr lang="en-US" sz="2000" b="0" i="1" smtClean="0">
                          <a:solidFill>
                            <a:schemeClr val="tx1"/>
                          </a:solidFill>
                          <a:latin typeface="Cambria Math" panose="02040503050406030204" pitchFamily="18" charset="0"/>
                        </a:rPr>
                        <m:t>=1, </m:t>
                      </m:r>
                      <m:r>
                        <a:rPr lang="en-US" sz="2000" b="0" i="1" smtClean="0">
                          <a:solidFill>
                            <a:schemeClr val="tx1"/>
                          </a:solidFill>
                          <a:latin typeface="Cambria Math" panose="02040503050406030204" pitchFamily="18" charset="0"/>
                        </a:rPr>
                        <m:t>𝜇</m:t>
                      </m:r>
                      <m:r>
                        <a:rPr lang="en-US" sz="2000" b="0" i="1" smtClean="0">
                          <a:solidFill>
                            <a:schemeClr val="tx1"/>
                          </a:solidFill>
                          <a:latin typeface="Cambria Math" panose="02040503050406030204" pitchFamily="18" charset="0"/>
                        </a:rPr>
                        <m:t>≥0,    </m:t>
                      </m:r>
                      <m:r>
                        <a:rPr lang="en-US" sz="2000" b="0" i="1" smtClean="0">
                          <a:solidFill>
                            <a:schemeClr val="tx1"/>
                          </a:solidFill>
                          <a:latin typeface="Cambria Math" panose="02040503050406030204" pitchFamily="18" charset="0"/>
                        </a:rPr>
                        <m:t>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𝐿</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𝜇</m:t>
                          </m:r>
                        </m:e>
                      </m:d>
                      <m:r>
                        <a:rPr lang="en-US" sz="2000" b="0" i="1" smtClean="0">
                          <a:solidFill>
                            <a:schemeClr val="tx1"/>
                          </a:solidFill>
                          <a:latin typeface="Cambria Math" panose="02040503050406030204" pitchFamily="18" charset="0"/>
                        </a:rPr>
                        <m:t>=0, </m:t>
                      </m:r>
                      <m:r>
                        <a:rPr lang="en-US" sz="2000" b="0" i="1" smtClean="0">
                          <a:solidFill>
                            <a:schemeClr val="tx1"/>
                          </a:solidFill>
                          <a:latin typeface="Cambria Math" panose="02040503050406030204" pitchFamily="18" charset="0"/>
                        </a:rPr>
                        <m:t>𝜇</m:t>
                      </m:r>
                      <m:r>
                        <a:rPr lang="en-US" sz="2000" b="0" i="1" smtClean="0">
                          <a:solidFill>
                            <a:schemeClr val="tx1"/>
                          </a:solidFill>
                          <a:latin typeface="Cambria Math" panose="02040503050406030204" pitchFamily="18" charset="0"/>
                        </a:rPr>
                        <m:t>&gt;0</m:t>
                      </m:r>
                    </m:oMath>
                  </m:oMathPara>
                </a14:m>
                <a:endParaRPr lang="en-US" sz="2000" dirty="0">
                  <a:solidFill>
                    <a:schemeClr val="tx1"/>
                  </a:solidFill>
                </a:endParaRPr>
              </a:p>
            </p:txBody>
          </p:sp>
        </mc:Choice>
        <mc:Fallback xmlns="">
          <p:sp>
            <p:nvSpPr>
              <p:cNvPr id="34" name="TextBox 33">
                <a:extLst>
                  <a:ext uri="{FF2B5EF4-FFF2-40B4-BE49-F238E27FC236}">
                    <a16:creationId xmlns:a16="http://schemas.microsoft.com/office/drawing/2014/main" id="{D13E2C81-88D9-6B40-A775-020B7C501F8E}"/>
                  </a:ext>
                </a:extLst>
              </p:cNvPr>
              <p:cNvSpPr txBox="1">
                <a:spLocks noRot="1" noChangeAspect="1" noMove="1" noResize="1" noEditPoints="1" noAdjustHandles="1" noChangeArrowheads="1" noChangeShapeType="1" noTextEdit="1"/>
              </p:cNvSpPr>
              <p:nvPr/>
            </p:nvSpPr>
            <p:spPr>
              <a:xfrm>
                <a:off x="476173" y="2724377"/>
                <a:ext cx="4881080" cy="307777"/>
              </a:xfrm>
              <a:prstGeom prst="rect">
                <a:avLst/>
              </a:prstGeom>
              <a:blipFill>
                <a:blip r:embed="rId5"/>
                <a:stretch>
                  <a:fillRect t="-8000"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A36025B-85F7-D547-8E69-BCEB495B6ECE}"/>
                  </a:ext>
                </a:extLst>
              </p:cNvPr>
              <p:cNvSpPr/>
              <p:nvPr/>
            </p:nvSpPr>
            <p:spPr>
              <a:xfrm>
                <a:off x="-852969" y="4417501"/>
                <a:ext cx="8175191" cy="553998"/>
              </a:xfrm>
              <a:prstGeom prst="rect">
                <a:avLst/>
              </a:prstGeom>
            </p:spPr>
            <p:txBody>
              <a:bodyPr wrap="square">
                <a:spAutoFit/>
              </a:bodyPr>
              <a:lstStyle/>
              <a:p>
                <a:pPr lvl="4">
                  <a:lnSpc>
                    <a:spcPct val="150000"/>
                  </a:lnSpc>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Σ</m:t>
                          </m:r>
                        </m:e>
                        <m:sub>
                          <m:r>
                            <a:rPr lang="en-US" sz="2000" i="1">
                              <a:solidFill>
                                <a:schemeClr val="tx1"/>
                              </a:solidFill>
                              <a:latin typeface="Cambria Math" panose="02040503050406030204" pitchFamily="18" charset="0"/>
                            </a:rPr>
                            <m:t>𝑡</m:t>
                          </m:r>
                        </m:sub>
                      </m:sSub>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𝜉</m:t>
                          </m:r>
                        </m:e>
                      </m:d>
                      <m:r>
                        <a:rPr lang="en-US" sz="2000" i="1">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m:rPr>
                                  <m:sty m:val="p"/>
                                </m:rPr>
                                <a:rPr lang="en-US" sz="2000" b="0" i="0" smtClean="0">
                                  <a:solidFill>
                                    <a:schemeClr val="tx1"/>
                                  </a:solidFill>
                                  <a:latin typeface="Cambria Math" panose="02040503050406030204" pitchFamily="18" charset="0"/>
                                </a:rPr>
                                <m:t>Σ</m:t>
                              </m:r>
                            </m:e>
                          </m:acc>
                        </m:e>
                        <m:sub>
                          <m:r>
                            <a:rPr lang="en-US" sz="2000" b="0" i="1" smtClean="0">
                              <a:solidFill>
                                <a:schemeClr val="tx1"/>
                              </a:solidFill>
                              <a:latin typeface="Cambria Math" panose="02040503050406030204" pitchFamily="18" charset="0"/>
                            </a:rPr>
                            <m:t>𝑡</m:t>
                          </m:r>
                        </m:sub>
                      </m:sSub>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Δ</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Σ</m:t>
                          </m:r>
                        </m:e>
                        <m:sub>
                          <m:r>
                            <a:rPr lang="en-US" sz="2000" i="1">
                              <a:solidFill>
                                <a:schemeClr val="tx1"/>
                              </a:solidFill>
                              <a:latin typeface="Cambria Math" panose="02040503050406030204" pitchFamily="18" charset="0"/>
                            </a:rPr>
                            <m:t>𝑡</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𝜉</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𝜉</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𝑈</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−1,1</m:t>
                          </m:r>
                        </m:e>
                      </m:d>
                    </m:oMath>
                  </m:oMathPara>
                </a14:m>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35" name="Rectangle 34">
                <a:extLst>
                  <a:ext uri="{FF2B5EF4-FFF2-40B4-BE49-F238E27FC236}">
                    <a16:creationId xmlns:a16="http://schemas.microsoft.com/office/drawing/2014/main" id="{8A36025B-85F7-D547-8E69-BCEB495B6ECE}"/>
                  </a:ext>
                </a:extLst>
              </p:cNvPr>
              <p:cNvSpPr>
                <a:spLocks noRot="1" noChangeAspect="1" noMove="1" noResize="1" noEditPoints="1" noAdjustHandles="1" noChangeArrowheads="1" noChangeShapeType="1" noTextEdit="1"/>
              </p:cNvSpPr>
              <p:nvPr/>
            </p:nvSpPr>
            <p:spPr>
              <a:xfrm>
                <a:off x="-852969" y="4417501"/>
                <a:ext cx="8175191" cy="553998"/>
              </a:xfrm>
              <a:prstGeom prst="rect">
                <a:avLst/>
              </a:prstGeom>
              <a:blipFill>
                <a:blip r:embed="rId6"/>
                <a:stretch>
                  <a:fillRect b="-454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950A95D-1880-234B-82E6-672DEF0CAEFE}"/>
              </a:ext>
            </a:extLst>
          </p:cNvPr>
          <p:cNvSpPr txBox="1"/>
          <p:nvPr/>
        </p:nvSpPr>
        <p:spPr>
          <a:xfrm>
            <a:off x="5480865" y="6076515"/>
            <a:ext cx="424635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Table I: 1D attenuation problem parameters.</a:t>
            </a:r>
          </a:p>
        </p:txBody>
      </p:sp>
      <p:pic>
        <p:nvPicPr>
          <p:cNvPr id="11" name="Picture 10">
            <a:extLst>
              <a:ext uri="{FF2B5EF4-FFF2-40B4-BE49-F238E27FC236}">
                <a16:creationId xmlns:a16="http://schemas.microsoft.com/office/drawing/2014/main" id="{FB76B1F3-DFD8-4949-23B6-C87677960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0621" y="4318902"/>
            <a:ext cx="6107936" cy="1819656"/>
          </a:xfrm>
          <a:prstGeom prst="rect">
            <a:avLst/>
          </a:prstGeom>
        </p:spPr>
      </p:pic>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28ACD497-E708-7723-A26C-F4F455B58B6A}"/>
                  </a:ext>
                </a:extLst>
              </p:cNvPr>
              <p:cNvSpPr/>
              <p:nvPr/>
            </p:nvSpPr>
            <p:spPr>
              <a:xfrm>
                <a:off x="-1666928" y="4819753"/>
                <a:ext cx="8175191" cy="496931"/>
              </a:xfrm>
              <a:prstGeom prst="rect">
                <a:avLst/>
              </a:prstGeom>
            </p:spPr>
            <p:txBody>
              <a:bodyPr wrap="square">
                <a:spAutoFit/>
              </a:bodyPr>
              <a:lstStyle/>
              <a:p>
                <a:pPr lvl="4">
                  <a:lnSpc>
                    <a:spcPct val="150000"/>
                  </a:lnSpc>
                </a:pPr>
                <a14:m>
                  <m:oMath xmlns:m="http://schemas.openxmlformats.org/officeDocument/2006/math">
                    <m:r>
                      <a:rPr lang="en-US" sz="2000" b="0" i="1" smtClean="0">
                        <a:solidFill>
                          <a:schemeClr val="tx1"/>
                        </a:solidFill>
                        <a:latin typeface="Cambria Math" panose="02040503050406030204" pitchFamily="18" charset="0"/>
                      </a:rPr>
                      <m:t>𝑐</m:t>
                    </m:r>
                    <m:r>
                      <a:rPr lang="en-US" sz="2000" b="0" i="1" smtClean="0">
                        <a:solidFill>
                          <a:schemeClr val="tx1"/>
                        </a:solidFill>
                        <a:latin typeface="Cambria Math" panose="02040503050406030204" pitchFamily="18" charset="0"/>
                      </a:rPr>
                      <m:t>= </m:t>
                    </m:r>
                    <m:sSub>
                      <m:sSubPr>
                        <m:ctrlPr>
                          <a:rPr lang="en-US" sz="2000" i="1" smtClean="0">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Σ</m:t>
                        </m:r>
                      </m:e>
                      <m:sub>
                        <m:r>
                          <a:rPr lang="en-US" sz="2000" b="0" i="1" smtClean="0">
                            <a:solidFill>
                              <a:schemeClr val="tx1"/>
                            </a:solidFill>
                            <a:latin typeface="Cambria Math" panose="02040503050406030204" pitchFamily="18" charset="0"/>
                          </a:rPr>
                          <m:t>𝑠</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m:rPr>
                            <m:sty m:val="p"/>
                          </m:rPr>
                          <a:rPr lang="en-US" sz="2000" b="0" i="0" smtClean="0">
                            <a:solidFill>
                              <a:schemeClr val="tx1"/>
                            </a:solidFill>
                            <a:latin typeface="Cambria Math" panose="02040503050406030204" pitchFamily="18" charset="0"/>
                          </a:rPr>
                          <m:t>Σ</m:t>
                        </m:r>
                      </m:e>
                      <m:sub>
                        <m:r>
                          <a:rPr lang="en-US" sz="2000" b="0" i="1" smtClean="0">
                            <a:solidFill>
                              <a:schemeClr val="tx1"/>
                            </a:solidFill>
                            <a:latin typeface="Cambria Math" panose="02040503050406030204" pitchFamily="18" charset="0"/>
                          </a:rPr>
                          <m:t>𝑡</m:t>
                        </m:r>
                      </m:sub>
                    </m:sSub>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𝜉</m:t>
                        </m:r>
                      </m:e>
                    </m:d>
                    <m:r>
                      <a:rPr lang="en-US" sz="2000" i="1">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𝑐</m:t>
                            </m:r>
                          </m:e>
                        </m:acc>
                      </m:e>
                      <m:sub>
                        <m:r>
                          <a:rPr lang="en-US" sz="2000" b="0" i="1" smtClean="0">
                            <a:solidFill>
                              <a:schemeClr val="bg1"/>
                            </a:solidFill>
                            <a:latin typeface="Cambria Math" panose="02040503050406030204" pitchFamily="18" charset="0"/>
                          </a:rPr>
                          <m:t>𝑡</m:t>
                        </m:r>
                      </m:sub>
                    </m:sSub>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Δ</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𝑐</m:t>
                        </m:r>
                      </m:e>
                      <m:sub>
                        <m:r>
                          <a:rPr lang="en-US" sz="2000" b="0" i="1" smtClean="0">
                            <a:solidFill>
                              <a:schemeClr val="bg1"/>
                            </a:solidFill>
                            <a:latin typeface="Cambria Math" panose="02040503050406030204" pitchFamily="18" charset="0"/>
                          </a:rPr>
                          <m:t>𝑡</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𝜉</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𝜉</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𝑈</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−1,1</m:t>
                        </m:r>
                      </m:e>
                    </m:d>
                  </m:oMath>
                </a14:m>
                <a:r>
                  <a:rPr lang="en-US" sz="2000" dirty="0">
                    <a:solidFill>
                      <a:schemeClr val="tx1"/>
                    </a:solidFill>
                    <a:latin typeface="Arial" panose="020B0604020202020204" pitchFamily="34" charset="0"/>
                    <a:cs typeface="Arial" panose="020B0604020202020204" pitchFamily="34" charset="0"/>
                  </a:rPr>
                  <a:t>    		</a:t>
                </a:r>
              </a:p>
            </p:txBody>
          </p:sp>
        </mc:Choice>
        <mc:Fallback xmlns="">
          <p:sp>
            <p:nvSpPr>
              <p:cNvPr id="27" name="Rectangle 26">
                <a:extLst>
                  <a:ext uri="{FF2B5EF4-FFF2-40B4-BE49-F238E27FC236}">
                    <a16:creationId xmlns:a16="http://schemas.microsoft.com/office/drawing/2014/main" id="{28ACD497-E708-7723-A26C-F4F455B58B6A}"/>
                  </a:ext>
                </a:extLst>
              </p:cNvPr>
              <p:cNvSpPr>
                <a:spLocks noRot="1" noChangeAspect="1" noMove="1" noResize="1" noEditPoints="1" noAdjustHandles="1" noChangeArrowheads="1" noChangeShapeType="1" noTextEdit="1"/>
              </p:cNvSpPr>
              <p:nvPr/>
            </p:nvSpPr>
            <p:spPr>
              <a:xfrm>
                <a:off x="-1666928" y="4819753"/>
                <a:ext cx="8175191" cy="496931"/>
              </a:xfrm>
              <a:prstGeom prst="rect">
                <a:avLst/>
              </a:prstGeom>
              <a:blipFill>
                <a:blip r:embed="rId8"/>
                <a:stretch>
                  <a:fillRect b="-15000"/>
                </a:stretch>
              </a:blipFill>
            </p:spPr>
            <p:txBody>
              <a:bodyPr/>
              <a:lstStyle/>
              <a:p>
                <a:r>
                  <a:rPr lang="en-US">
                    <a:noFill/>
                  </a:rPr>
                  <a:t> </a:t>
                </a:r>
              </a:p>
            </p:txBody>
          </p:sp>
        </mc:Fallback>
      </mc:AlternateContent>
      <p:sp>
        <p:nvSpPr>
          <p:cNvPr id="26" name="Slide Number Placeholder 6">
            <a:extLst>
              <a:ext uri="{FF2B5EF4-FFF2-40B4-BE49-F238E27FC236}">
                <a16:creationId xmlns:a16="http://schemas.microsoft.com/office/drawing/2014/main" id="{EE626EF3-12AC-E041-B394-A6B10801A016}"/>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10</a:t>
            </a:fld>
            <a:r>
              <a:rPr lang="en-US" sz="1200" dirty="0"/>
              <a:t>/20</a:t>
            </a:r>
          </a:p>
        </p:txBody>
      </p:sp>
    </p:spTree>
    <p:extLst>
      <p:ext uri="{BB962C8B-B14F-4D97-AF65-F5344CB8AC3E}">
        <p14:creationId xmlns:p14="http://schemas.microsoft.com/office/powerpoint/2010/main" val="4041153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38FF0-A6BF-54AB-0C5A-8612B7F5C14D}"/>
              </a:ext>
            </a:extLst>
          </p:cNvPr>
          <p:cNvPicPr>
            <a:picLocks noChangeAspect="1"/>
          </p:cNvPicPr>
          <p:nvPr/>
        </p:nvPicPr>
        <p:blipFill rotWithShape="1">
          <a:blip r:embed="rId3">
            <a:extLst>
              <a:ext uri="{28A0092B-C50C-407E-A947-70E740481C1C}">
                <a14:useLocalDpi xmlns:a14="http://schemas.microsoft.com/office/drawing/2010/main" val="0"/>
              </a:ext>
            </a:extLst>
          </a:blip>
          <a:srcRect b="59209"/>
          <a:stretch/>
        </p:blipFill>
        <p:spPr>
          <a:xfrm>
            <a:off x="372529" y="1258237"/>
            <a:ext cx="5524500" cy="1398734"/>
          </a:xfrm>
          <a:prstGeom prst="rect">
            <a:avLst/>
          </a:prstGeom>
        </p:spPr>
      </p:pic>
      <p:sp>
        <p:nvSpPr>
          <p:cNvPr id="23" name="Rectangle 22">
            <a:extLst>
              <a:ext uri="{FF2B5EF4-FFF2-40B4-BE49-F238E27FC236}">
                <a16:creationId xmlns:a16="http://schemas.microsoft.com/office/drawing/2014/main" id="{4C21E0E2-3FF5-5573-0778-CC07B302D9D5}"/>
              </a:ext>
            </a:extLst>
          </p:cNvPr>
          <p:cNvSpPr/>
          <p:nvPr/>
        </p:nvSpPr>
        <p:spPr>
          <a:xfrm>
            <a:off x="720648" y="1347706"/>
            <a:ext cx="4125782" cy="26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2629DDF-1511-0151-159E-D8022FBA3603}"/>
                  </a:ext>
                </a:extLst>
              </p:cNvPr>
              <p:cNvSpPr txBox="1"/>
              <p:nvPr/>
            </p:nvSpPr>
            <p:spPr>
              <a:xfrm>
                <a:off x="840828" y="1260282"/>
                <a:ext cx="4725944" cy="455766"/>
              </a:xfrm>
              <a:prstGeom prst="rect">
                <a:avLst/>
              </a:prstGeom>
              <a:noFill/>
            </p:spPr>
            <p:txBody>
              <a:bodyPr wrap="square">
                <a:spAutoFit/>
              </a:bodyPr>
              <a:lstStyle/>
              <a:p>
                <a:r>
                  <a:rPr lang="en-US" sz="2100" b="0" dirty="0">
                    <a:latin typeface="Arial" panose="020B0604020202020204" pitchFamily="34" charset="0"/>
                    <a:ea typeface="Cambria Math" panose="02040503050406030204" pitchFamily="18" charset="0"/>
                    <a:cs typeface="Arial" panose="020B0604020202020204" pitchFamily="34" charset="0"/>
                  </a:rPr>
                  <a:t>Sampling estimator: </a:t>
                </a:r>
                <a14:m>
                  <m:oMath xmlns:m="http://schemas.openxmlformats.org/officeDocument/2006/math">
                    <m:sSubSup>
                      <m:sSubSupPr>
                        <m:ctrlPr>
                          <a:rPr lang="en-US" sz="2100" b="0" i="1" smtClean="0">
                            <a:latin typeface="Cambria Math" panose="02040503050406030204" pitchFamily="18" charset="0"/>
                            <a:ea typeface="Cambria Math" panose="02040503050406030204" pitchFamily="18" charset="0"/>
                          </a:rPr>
                        </m:ctrlPr>
                      </m:sSubSupPr>
                      <m:e>
                        <m:r>
                          <a:rPr lang="en-US" sz="2100" b="0" i="1" smtClean="0">
                            <a:latin typeface="Cambria Math" panose="02040503050406030204" pitchFamily="18" charset="0"/>
                            <a:ea typeface="Cambria Math" panose="02040503050406030204" pitchFamily="18" charset="0"/>
                          </a:rPr>
                          <m:t>𝑆</m:t>
                        </m:r>
                      </m:e>
                      <m:sub>
                        <m:r>
                          <a:rPr lang="en-US" sz="2100" b="0" i="1" smtClean="0">
                            <a:latin typeface="Cambria Math" panose="02040503050406030204" pitchFamily="18" charset="0"/>
                            <a:ea typeface="Cambria Math" panose="02040503050406030204" pitchFamily="18" charset="0"/>
                          </a:rPr>
                          <m:t>𝑇</m:t>
                        </m:r>
                      </m:sub>
                      <m:sup>
                        <m:r>
                          <a:rPr lang="en-US" sz="2100" b="0" i="1" smtClean="0">
                            <a:latin typeface="Cambria Math" panose="02040503050406030204" pitchFamily="18" charset="0"/>
                            <a:ea typeface="Cambria Math" panose="02040503050406030204" pitchFamily="18" charset="0"/>
                          </a:rPr>
                          <m:t>2</m:t>
                        </m:r>
                      </m:sup>
                    </m:sSubSup>
                    <m:r>
                      <a:rPr lang="en-US" sz="2100" b="0" i="1" smtClean="0">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𝑟</m:t>
                        </m:r>
                      </m:e>
                      <m:sub>
                        <m:r>
                          <a:rPr lang="en-US" sz="2100" i="1">
                            <a:latin typeface="Cambria Math" panose="02040503050406030204" pitchFamily="18" charset="0"/>
                            <a:ea typeface="Cambria Math" panose="02040503050406030204" pitchFamily="18" charset="0"/>
                          </a:rPr>
                          <m:t>𝜉</m:t>
                        </m:r>
                      </m:sub>
                    </m:sSub>
                    <m:d>
                      <m:dPr>
                        <m:begChr m:val="["/>
                        <m:endChr m:val="]"/>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𝑇</m:t>
                        </m:r>
                      </m:e>
                    </m:d>
                  </m:oMath>
                </a14:m>
                <a:endParaRPr lang="en-US" sz="21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52629DDF-1511-0151-159E-D8022FBA3603}"/>
                  </a:ext>
                </a:extLst>
              </p:cNvPr>
              <p:cNvSpPr txBox="1">
                <a:spLocks noRot="1" noChangeAspect="1" noMove="1" noResize="1" noEditPoints="1" noAdjustHandles="1" noChangeArrowheads="1" noChangeShapeType="1" noTextEdit="1"/>
              </p:cNvSpPr>
              <p:nvPr/>
            </p:nvSpPr>
            <p:spPr>
              <a:xfrm>
                <a:off x="840828" y="1260282"/>
                <a:ext cx="4725944" cy="455766"/>
              </a:xfrm>
              <a:prstGeom prst="rect">
                <a:avLst/>
              </a:prstGeom>
              <a:blipFill>
                <a:blip r:embed="rId4"/>
                <a:stretch>
                  <a:fillRect l="-1340" t="-2703" b="-1621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Results – Attenuation Only</a:t>
            </a:r>
          </a:p>
        </p:txBody>
      </p:sp>
      <p:sp>
        <p:nvSpPr>
          <p:cNvPr id="20" name="Rectangle 19">
            <a:extLst>
              <a:ext uri="{FF2B5EF4-FFF2-40B4-BE49-F238E27FC236}">
                <a16:creationId xmlns:a16="http://schemas.microsoft.com/office/drawing/2014/main" id="{C4977FEE-B126-604A-B352-9C1DCFA2EFC9}"/>
              </a:ext>
            </a:extLst>
          </p:cNvPr>
          <p:cNvSpPr/>
          <p:nvPr/>
        </p:nvSpPr>
        <p:spPr>
          <a:xfrm>
            <a:off x="2927634" y="4982538"/>
            <a:ext cx="1448789" cy="230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DE0DDB-39C3-4F4A-87FB-8CC29E18E7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694" y="836942"/>
            <a:ext cx="5256500" cy="5319094"/>
          </a:xfrm>
          <a:prstGeom prst="rect">
            <a:avLst/>
          </a:prstGeom>
        </p:spPr>
      </p:pic>
      <p:sp>
        <p:nvSpPr>
          <p:cNvPr id="9" name="TextBox 8">
            <a:extLst>
              <a:ext uri="{FF2B5EF4-FFF2-40B4-BE49-F238E27FC236}">
                <a16:creationId xmlns:a16="http://schemas.microsoft.com/office/drawing/2014/main" id="{D9C83D1F-FDB7-3347-B6AF-FDAA34AF5201}"/>
              </a:ext>
            </a:extLst>
          </p:cNvPr>
          <p:cNvSpPr txBox="1"/>
          <p:nvPr/>
        </p:nvSpPr>
        <p:spPr>
          <a:xfrm>
            <a:off x="6414694" y="5997676"/>
            <a:ext cx="5542882"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I: 1D radiation transport problem (m=3). 25,000 variance deconvolution repetitions.</a:t>
            </a:r>
          </a:p>
        </p:txBody>
      </p:sp>
      <p:sp>
        <p:nvSpPr>
          <p:cNvPr id="5" name="TextBox 4">
            <a:extLst>
              <a:ext uri="{FF2B5EF4-FFF2-40B4-BE49-F238E27FC236}">
                <a16:creationId xmlns:a16="http://schemas.microsoft.com/office/drawing/2014/main" id="{4D2A6382-0C6F-03C5-6F1B-07501967CB92}"/>
              </a:ext>
            </a:extLst>
          </p:cNvPr>
          <p:cNvSpPr txBox="1"/>
          <p:nvPr/>
        </p:nvSpPr>
        <p:spPr>
          <a:xfrm>
            <a:off x="372529" y="2605128"/>
            <a:ext cx="6400800" cy="41549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Table II. Mean QoI and parametric variance. </a:t>
            </a:r>
          </a:p>
        </p:txBody>
      </p:sp>
      <p:sp>
        <p:nvSpPr>
          <p:cNvPr id="10" name="Rectangle 9">
            <a:extLst>
              <a:ext uri="{FF2B5EF4-FFF2-40B4-BE49-F238E27FC236}">
                <a16:creationId xmlns:a16="http://schemas.microsoft.com/office/drawing/2014/main" id="{559C8906-5177-66F7-5108-6E94C6EF16D3}"/>
              </a:ext>
            </a:extLst>
          </p:cNvPr>
          <p:cNvSpPr/>
          <p:nvPr/>
        </p:nvSpPr>
        <p:spPr>
          <a:xfrm>
            <a:off x="9585434" y="1229710"/>
            <a:ext cx="1765738" cy="103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D60AC0-ABE7-8557-8113-78A964E58D09}"/>
              </a:ext>
            </a:extLst>
          </p:cNvPr>
          <p:cNvSpPr/>
          <p:nvPr/>
        </p:nvSpPr>
        <p:spPr>
          <a:xfrm>
            <a:off x="9692640" y="1382110"/>
            <a:ext cx="1645920" cy="103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CB4CCC9-E264-F784-A16E-C252391E723A}"/>
              </a:ext>
            </a:extLst>
          </p:cNvPr>
          <p:cNvCxnSpPr>
            <a:cxnSpLocks/>
          </p:cNvCxnSpPr>
          <p:nvPr/>
        </p:nvCxnSpPr>
        <p:spPr>
          <a:xfrm flipH="1" flipV="1">
            <a:off x="9674352" y="1666875"/>
            <a:ext cx="5675" cy="3848620"/>
          </a:xfrm>
          <a:prstGeom prst="line">
            <a:avLst/>
          </a:prstGeom>
          <a:ln w="25400">
            <a:solidFill>
              <a:srgbClr val="0432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7B54F06-56CC-DD1E-C749-F22AFE3164F8}"/>
                  </a:ext>
                </a:extLst>
              </p:cNvPr>
              <p:cNvSpPr txBox="1"/>
              <p:nvPr/>
            </p:nvSpPr>
            <p:spPr>
              <a:xfrm>
                <a:off x="7190072" y="1258237"/>
                <a:ext cx="2502568" cy="542264"/>
              </a:xfrm>
              <a:prstGeom prst="rect">
                <a:avLst/>
              </a:prstGeom>
              <a:noFill/>
            </p:spPr>
            <p:txBody>
              <a:bodyPr wrap="square">
                <a:spAutoFit/>
              </a:bodyPr>
              <a:lstStyle/>
              <a:p>
                <a:pPr lvl="2"/>
                <a14:m>
                  <m:oMath xmlns:m="http://schemas.openxmlformats.org/officeDocument/2006/math">
                    <m:r>
                      <a:rPr lang="en-US" sz="1400" i="1" smtClean="0">
                        <a:solidFill>
                          <a:schemeClr val="accent3">
                            <a:lumMod val="50000"/>
                          </a:schemeClr>
                        </a:solidFill>
                        <a:latin typeface="Cambria Math" panose="02040503050406030204" pitchFamily="18" charset="0"/>
                        <a:ea typeface="Cambria Math" panose="02040503050406030204" pitchFamily="18" charset="0"/>
                      </a:rPr>
                      <m:t>𝕍</m:t>
                    </m:r>
                    <m:r>
                      <a:rPr lang="en-US" sz="1400" i="1" smtClean="0">
                        <a:solidFill>
                          <a:schemeClr val="accent3">
                            <a:lumMod val="50000"/>
                          </a:schemeClr>
                        </a:solidFill>
                        <a:latin typeface="Cambria Math" panose="02040503050406030204" pitchFamily="18" charset="0"/>
                        <a:ea typeface="Cambria Math" panose="02040503050406030204" pitchFamily="18" charset="0"/>
                      </a:rPr>
                      <m:t>𝑎</m:t>
                    </m:r>
                    <m:sSub>
                      <m:sSubPr>
                        <m:ctrlPr>
                          <a:rPr lang="en-US" sz="1400" i="1">
                            <a:solidFill>
                              <a:schemeClr val="accent3">
                                <a:lumMod val="50000"/>
                              </a:schemeClr>
                            </a:solidFill>
                            <a:latin typeface="Cambria Math" panose="02040503050406030204" pitchFamily="18" charset="0"/>
                            <a:ea typeface="Cambria Math" panose="02040503050406030204" pitchFamily="18" charset="0"/>
                          </a:rPr>
                        </m:ctrlPr>
                      </m:sSubPr>
                      <m:e>
                        <m:r>
                          <a:rPr lang="en-US" sz="1400" i="1">
                            <a:solidFill>
                              <a:schemeClr val="accent3">
                                <a:lumMod val="50000"/>
                              </a:schemeClr>
                            </a:solidFill>
                            <a:latin typeface="Cambria Math" panose="02040503050406030204" pitchFamily="18" charset="0"/>
                            <a:ea typeface="Cambria Math" panose="02040503050406030204" pitchFamily="18" charset="0"/>
                          </a:rPr>
                          <m:t>𝑟</m:t>
                        </m:r>
                      </m:e>
                      <m:sub>
                        <m:r>
                          <a:rPr lang="en-US" sz="1400" i="1">
                            <a:solidFill>
                              <a:schemeClr val="accent3">
                                <a:lumMod val="50000"/>
                              </a:schemeClr>
                            </a:solidFill>
                            <a:latin typeface="Cambria Math" panose="02040503050406030204" pitchFamily="18" charset="0"/>
                            <a:ea typeface="Cambria Math" panose="02040503050406030204" pitchFamily="18" charset="0"/>
                          </a:rPr>
                          <m:t>𝜉</m:t>
                        </m:r>
                      </m:sub>
                    </m:sSub>
                    <m:d>
                      <m:dPr>
                        <m:begChr m:val="["/>
                        <m:endChr m:val="]"/>
                        <m:ctrlPr>
                          <a:rPr lang="en-US" sz="1400" i="1">
                            <a:solidFill>
                              <a:schemeClr val="accent3">
                                <a:lumMod val="50000"/>
                              </a:schemeClr>
                            </a:solidFill>
                            <a:latin typeface="Cambria Math" panose="02040503050406030204" pitchFamily="18" charset="0"/>
                            <a:ea typeface="Cambria Math" panose="02040503050406030204" pitchFamily="18" charset="0"/>
                          </a:rPr>
                        </m:ctrlPr>
                      </m:dPr>
                      <m:e>
                        <m:r>
                          <a:rPr lang="en-US" sz="1400" b="0" i="1" smtClean="0">
                            <a:solidFill>
                              <a:schemeClr val="accent3">
                                <a:lumMod val="50000"/>
                              </a:schemeClr>
                            </a:solidFill>
                            <a:latin typeface="Cambria Math" panose="02040503050406030204" pitchFamily="18" charset="0"/>
                            <a:ea typeface="Cambria Math" panose="02040503050406030204" pitchFamily="18" charset="0"/>
                          </a:rPr>
                          <m:t>𝑇</m:t>
                        </m:r>
                      </m:e>
                    </m:d>
                  </m:oMath>
                </a14:m>
                <a:r>
                  <a:rPr lang="en-US" sz="1400" dirty="0">
                    <a:solidFill>
                      <a:schemeClr val="accent3">
                        <a:lumMod val="50000"/>
                      </a:schemeClr>
                    </a:solidFill>
                    <a:latin typeface="Arial" panose="020B0604020202020204" pitchFamily="34" charset="0"/>
                    <a:ea typeface="Cambria Math" panose="02040503050406030204" pitchFamily="18" charset="0"/>
                    <a:cs typeface="Arial" panose="020B0604020202020204" pitchFamily="34" charset="0"/>
                  </a:rPr>
                  <a:t>, Parametric</a:t>
                </a:r>
              </a:p>
            </p:txBody>
          </p:sp>
        </mc:Choice>
        <mc:Fallback xmlns="">
          <p:sp>
            <p:nvSpPr>
              <p:cNvPr id="19" name="TextBox 18">
                <a:extLst>
                  <a:ext uri="{FF2B5EF4-FFF2-40B4-BE49-F238E27FC236}">
                    <a16:creationId xmlns:a16="http://schemas.microsoft.com/office/drawing/2014/main" id="{47B54F06-56CC-DD1E-C749-F22AFE3164F8}"/>
                  </a:ext>
                </a:extLst>
              </p:cNvPr>
              <p:cNvSpPr txBox="1">
                <a:spLocks noRot="1" noChangeAspect="1" noMove="1" noResize="1" noEditPoints="1" noAdjustHandles="1" noChangeArrowheads="1" noChangeShapeType="1" noTextEdit="1"/>
              </p:cNvSpPr>
              <p:nvPr/>
            </p:nvSpPr>
            <p:spPr>
              <a:xfrm>
                <a:off x="7190072" y="1258237"/>
                <a:ext cx="2502568" cy="542264"/>
              </a:xfrm>
              <a:prstGeom prst="rect">
                <a:avLst/>
              </a:prstGeom>
              <a:blipFill>
                <a:blip r:embed="rId7"/>
                <a:stretch>
                  <a:fillRect t="-4545"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A564D95-A5EA-9128-F9D3-27FF5FA20293}"/>
                  </a:ext>
                </a:extLst>
              </p:cNvPr>
              <p:cNvSpPr txBox="1"/>
              <p:nvPr/>
            </p:nvSpPr>
            <p:spPr>
              <a:xfrm>
                <a:off x="8975101" y="2470416"/>
                <a:ext cx="2982475" cy="527132"/>
              </a:xfrm>
              <a:prstGeom prst="rect">
                <a:avLst/>
              </a:prstGeom>
              <a:noFill/>
            </p:spPr>
            <p:txBody>
              <a:bodyPr wrap="square">
                <a:spAutoFit/>
              </a:bodyPr>
              <a:lstStyle/>
              <a:p>
                <a:pPr lvl="2"/>
                <a14:m>
                  <m:oMath xmlns:m="http://schemas.openxmlformats.org/officeDocument/2006/math">
                    <m:r>
                      <a:rPr lang="en-US" sz="1400" i="1" smtClean="0">
                        <a:solidFill>
                          <a:srgbClr val="002060"/>
                        </a:solidFill>
                        <a:latin typeface="Cambria Math" panose="02040503050406030204" pitchFamily="18" charset="0"/>
                        <a:ea typeface="Cambria Math" panose="02040503050406030204" pitchFamily="18" charset="0"/>
                      </a:rPr>
                      <m:t>𝕍</m:t>
                    </m:r>
                    <m:r>
                      <a:rPr lang="en-US" sz="1400" i="1" smtClean="0">
                        <a:solidFill>
                          <a:srgbClr val="002060"/>
                        </a:solidFill>
                        <a:latin typeface="Cambria Math" panose="02040503050406030204" pitchFamily="18" charset="0"/>
                        <a:ea typeface="Cambria Math" panose="02040503050406030204" pitchFamily="18" charset="0"/>
                      </a:rPr>
                      <m:t>𝑎𝑟</m:t>
                    </m:r>
                    <m:d>
                      <m:dPr>
                        <m:begChr m:val="["/>
                        <m:endChr m:val="]"/>
                        <m:ctrlPr>
                          <a:rPr lang="en-US" sz="1400" i="1">
                            <a:solidFill>
                              <a:srgbClr val="002060"/>
                            </a:solidFill>
                            <a:latin typeface="Cambria Math" panose="02040503050406030204" pitchFamily="18" charset="0"/>
                            <a:ea typeface="Cambria Math" panose="02040503050406030204" pitchFamily="18" charset="0"/>
                          </a:rPr>
                        </m:ctrlPr>
                      </m:dPr>
                      <m:e>
                        <m:acc>
                          <m:accPr>
                            <m:chr m:val="̃"/>
                            <m:ctrlPr>
                              <a:rPr lang="en-US" sz="1400" i="1">
                                <a:solidFill>
                                  <a:srgbClr val="002060"/>
                                </a:solidFill>
                                <a:latin typeface="Cambria Math" panose="02040503050406030204" pitchFamily="18" charset="0"/>
                                <a:ea typeface="Cambria Math" panose="02040503050406030204" pitchFamily="18" charset="0"/>
                              </a:rPr>
                            </m:ctrlPr>
                          </m:accPr>
                          <m:e>
                            <m:r>
                              <a:rPr lang="en-US" sz="1400" b="0" i="1" smtClean="0">
                                <a:solidFill>
                                  <a:srgbClr val="002060"/>
                                </a:solidFill>
                                <a:latin typeface="Cambria Math" panose="02040503050406030204" pitchFamily="18" charset="0"/>
                                <a:ea typeface="Cambria Math" panose="02040503050406030204" pitchFamily="18" charset="0"/>
                              </a:rPr>
                              <m:t>𝑇</m:t>
                            </m:r>
                          </m:e>
                        </m:acc>
                        <m:r>
                          <a:rPr lang="en-US" sz="1400" i="1">
                            <a:solidFill>
                              <a:srgbClr val="002060"/>
                            </a:solidFill>
                            <a:latin typeface="Cambria Math" panose="02040503050406030204" pitchFamily="18" charset="0"/>
                            <a:ea typeface="Cambria Math" panose="02040503050406030204" pitchFamily="18" charset="0"/>
                          </a:rPr>
                          <m:t>(</m:t>
                        </m:r>
                        <m:r>
                          <a:rPr lang="en-US" sz="1400" i="1">
                            <a:solidFill>
                              <a:srgbClr val="002060"/>
                            </a:solidFill>
                            <a:latin typeface="Cambria Math" panose="02040503050406030204" pitchFamily="18" charset="0"/>
                            <a:ea typeface="Cambria Math" panose="02040503050406030204" pitchFamily="18" charset="0"/>
                          </a:rPr>
                          <m:t>𝜉</m:t>
                        </m:r>
                        <m:r>
                          <a:rPr lang="en-US" sz="1400" i="1">
                            <a:solidFill>
                              <a:srgbClr val="002060"/>
                            </a:solidFill>
                            <a:latin typeface="Cambria Math" panose="02040503050406030204" pitchFamily="18" charset="0"/>
                            <a:ea typeface="Cambria Math" panose="02040503050406030204" pitchFamily="18" charset="0"/>
                          </a:rPr>
                          <m:t>, </m:t>
                        </m:r>
                        <m:r>
                          <a:rPr lang="en-US" sz="1400" i="1">
                            <a:solidFill>
                              <a:srgbClr val="002060"/>
                            </a:solidFill>
                            <a:latin typeface="Cambria Math" panose="02040503050406030204" pitchFamily="18" charset="0"/>
                            <a:ea typeface="Cambria Math" panose="02040503050406030204" pitchFamily="18" charset="0"/>
                          </a:rPr>
                          <m:t>𝜂</m:t>
                        </m:r>
                        <m:r>
                          <a:rPr lang="en-US" sz="1400" i="1">
                            <a:solidFill>
                              <a:srgbClr val="002060"/>
                            </a:solidFill>
                            <a:latin typeface="Cambria Math" panose="02040503050406030204" pitchFamily="18" charset="0"/>
                            <a:ea typeface="Cambria Math" panose="02040503050406030204" pitchFamily="18" charset="0"/>
                          </a:rPr>
                          <m:t>)</m:t>
                        </m:r>
                      </m:e>
                    </m:d>
                  </m:oMath>
                </a14:m>
                <a:r>
                  <a:rPr lang="en-US" sz="1400" dirty="0">
                    <a:solidFill>
                      <a:srgbClr val="002060"/>
                    </a:solidFill>
                    <a:latin typeface="Arial" panose="020B0604020202020204" pitchFamily="34" charset="0"/>
                    <a:ea typeface="Cambria Math" panose="02040503050406030204" pitchFamily="18" charset="0"/>
                    <a:cs typeface="Arial" panose="020B0604020202020204" pitchFamily="34" charset="0"/>
                  </a:rPr>
                  <a:t>, </a:t>
                </a:r>
              </a:p>
              <a:p>
                <a:pPr lvl="2"/>
                <a:r>
                  <a:rPr lang="en-US" sz="1400" dirty="0">
                    <a:solidFill>
                      <a:srgbClr val="002060"/>
                    </a:solidFill>
                    <a:latin typeface="Arial" panose="020B0604020202020204" pitchFamily="34" charset="0"/>
                    <a:ea typeface="Cambria Math" panose="02040503050406030204" pitchFamily="18" charset="0"/>
                    <a:cs typeface="Arial" panose="020B0604020202020204" pitchFamily="34" charset="0"/>
                  </a:rPr>
                  <a:t>Total polluted</a:t>
                </a:r>
              </a:p>
            </p:txBody>
          </p:sp>
        </mc:Choice>
        <mc:Fallback xmlns="">
          <p:sp>
            <p:nvSpPr>
              <p:cNvPr id="21" name="TextBox 20">
                <a:extLst>
                  <a:ext uri="{FF2B5EF4-FFF2-40B4-BE49-F238E27FC236}">
                    <a16:creationId xmlns:a16="http://schemas.microsoft.com/office/drawing/2014/main" id="{FA564D95-A5EA-9128-F9D3-27FF5FA20293}"/>
                  </a:ext>
                </a:extLst>
              </p:cNvPr>
              <p:cNvSpPr txBox="1">
                <a:spLocks noRot="1" noChangeAspect="1" noMove="1" noResize="1" noEditPoints="1" noAdjustHandles="1" noChangeArrowheads="1" noChangeShapeType="1" noTextEdit="1"/>
              </p:cNvSpPr>
              <p:nvPr/>
            </p:nvSpPr>
            <p:spPr>
              <a:xfrm>
                <a:off x="8975101" y="2470416"/>
                <a:ext cx="2982475" cy="527132"/>
              </a:xfrm>
              <a:prstGeom prst="rect">
                <a:avLst/>
              </a:prstGeom>
              <a:blipFill>
                <a:blip r:embed="rId8"/>
                <a:stretch>
                  <a:fillRect t="-2326"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F490AB5-EEF7-544F-B9D1-9720D9381082}"/>
                  </a:ext>
                </a:extLst>
              </p:cNvPr>
              <p:cNvSpPr txBox="1"/>
              <p:nvPr/>
            </p:nvSpPr>
            <p:spPr>
              <a:xfrm>
                <a:off x="-1058594" y="3200062"/>
                <a:ext cx="7428829" cy="1782476"/>
              </a:xfrm>
              <a:prstGeom prst="rect">
                <a:avLst/>
              </a:prstGeom>
              <a:noFill/>
            </p:spPr>
            <p:txBody>
              <a:bodyPr wrap="square">
                <a:spAutoFit/>
              </a:bodyPr>
              <a:lstStyle/>
              <a:p>
                <a:pPr marL="1714500" lvl="3" indent="-342900">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Benchmark: </a:t>
                </a:r>
              </a:p>
              <a:p>
                <a:pPr lvl="4">
                  <a:buClr>
                    <a:schemeClr val="accent1"/>
                  </a:buClr>
                </a:pPr>
                <a:r>
                  <a:rPr lang="en-US" sz="2100" dirty="0">
                    <a:latin typeface="Arial" panose="020B0604020202020204" pitchFamily="34" charset="0"/>
                    <a:cs typeface="Arial" panose="020B0604020202020204" pitchFamily="34" charset="0"/>
                  </a:rPr>
                  <a:t>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𝑁</m:t>
                        </m:r>
                      </m:e>
                      <m:sub>
                        <m:r>
                          <a:rPr lang="en-US" sz="2100" i="1">
                            <a:latin typeface="Cambria Math" panose="02040503050406030204" pitchFamily="18" charset="0"/>
                          </a:rPr>
                          <m:t>𝜂</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10</m:t>
                        </m:r>
                      </m:e>
                      <m:sup>
                        <m:r>
                          <a:rPr lang="en-US" sz="2100" i="1">
                            <a:latin typeface="Cambria Math" panose="02040503050406030204" pitchFamily="18" charset="0"/>
                          </a:rPr>
                          <m:t>5</m:t>
                        </m:r>
                      </m:sup>
                    </m:sSup>
                    <m:r>
                      <a:rPr lang="en-US" sz="2100" i="1">
                        <a:latin typeface="Cambria Math" panose="02040503050406030204" pitchFamily="18" charset="0"/>
                      </a:rPr>
                      <m:t>, </m:t>
                    </m:r>
                    <m:sSub>
                      <m:sSubPr>
                        <m:ctrlPr>
                          <a:rPr lang="en-US" sz="2100" i="1">
                            <a:latin typeface="Cambria Math" panose="02040503050406030204" pitchFamily="18" charset="0"/>
                          </a:rPr>
                        </m:ctrlPr>
                      </m:sSubPr>
                      <m:e>
                        <m:r>
                          <a:rPr lang="en-US" sz="2100" i="1">
                            <a:latin typeface="Cambria Math" panose="02040503050406030204" pitchFamily="18" charset="0"/>
                          </a:rPr>
                          <m:t>𝑁</m:t>
                        </m:r>
                      </m:e>
                      <m:sub>
                        <m:r>
                          <a:rPr lang="en-US" sz="2100" i="1">
                            <a:latin typeface="Cambria Math" panose="02040503050406030204" pitchFamily="18" charset="0"/>
                          </a:rPr>
                          <m:t>𝜉</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10</m:t>
                        </m:r>
                      </m:e>
                      <m:sup>
                        <m:r>
                          <a:rPr lang="en-US" sz="2100" i="1">
                            <a:latin typeface="Cambria Math" panose="02040503050406030204" pitchFamily="18" charset="0"/>
                          </a:rPr>
                          <m:t>3</m:t>
                        </m:r>
                      </m:sup>
                    </m:sSup>
                    <m:r>
                      <a:rPr lang="en-US" sz="2100" i="1">
                        <a:latin typeface="Cambria Math" panose="02040503050406030204" pitchFamily="18" charset="0"/>
                      </a:rPr>
                      <m:t> (</m:t>
                    </m:r>
                    <m:r>
                      <a:rPr lang="en-US" sz="2100" i="1">
                        <a:latin typeface="Cambria Math" panose="02040503050406030204" pitchFamily="18" charset="0"/>
                      </a:rPr>
                      <m:t>𝐶</m:t>
                    </m:r>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10</m:t>
                        </m:r>
                      </m:e>
                      <m:sup>
                        <m:r>
                          <a:rPr lang="en-US" sz="2100" i="1">
                            <a:latin typeface="Cambria Math" panose="02040503050406030204" pitchFamily="18" charset="0"/>
                          </a:rPr>
                          <m:t>8</m:t>
                        </m:r>
                      </m:sup>
                    </m:sSup>
                    <m:r>
                      <a:rPr lang="en-US" sz="2100" i="1">
                        <a:latin typeface="Cambria Math" panose="02040503050406030204" pitchFamily="18" charset="0"/>
                      </a:rPr>
                      <m:t>)</m:t>
                    </m:r>
                  </m:oMath>
                </a14:m>
                <a:endParaRPr lang="en-US" sz="2100" dirty="0">
                  <a:latin typeface="Arial" panose="020B0604020202020204" pitchFamily="34" charset="0"/>
                  <a:cs typeface="Arial" panose="020B0604020202020204" pitchFamily="34" charset="0"/>
                </a:endParaRPr>
              </a:p>
              <a:p>
                <a:pPr marL="1714500" lvl="3" indent="-342900">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Variance deconvolution: </a:t>
                </a:r>
              </a:p>
              <a:p>
                <a:pPr lvl="3">
                  <a:buClr>
                    <a:schemeClr val="accent1"/>
                  </a:buClr>
                </a:pPr>
                <a:r>
                  <a:rPr lang="en-US" sz="2100" dirty="0">
                    <a:latin typeface="Arial" panose="020B0604020202020204" pitchFamily="34" charset="0"/>
                    <a:cs typeface="Arial" panose="020B0604020202020204" pitchFamily="34" charset="0"/>
                  </a:rPr>
                  <a:t>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𝑁</m:t>
                        </m:r>
                      </m:e>
                      <m:sub>
                        <m:r>
                          <a:rPr lang="en-US" sz="2100" i="1">
                            <a:latin typeface="Cambria Math" panose="02040503050406030204" pitchFamily="18" charset="0"/>
                          </a:rPr>
                          <m:t>𝜂</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10</m:t>
                        </m:r>
                      </m:e>
                      <m:sup>
                        <m:r>
                          <a:rPr lang="en-US" sz="2100" i="1">
                            <a:latin typeface="Cambria Math" panose="02040503050406030204" pitchFamily="18" charset="0"/>
                          </a:rPr>
                          <m:t>1</m:t>
                        </m:r>
                      </m:sup>
                    </m:sSup>
                    <m:r>
                      <a:rPr lang="en-US" sz="2100" i="1">
                        <a:latin typeface="Cambria Math" panose="02040503050406030204" pitchFamily="18" charset="0"/>
                      </a:rPr>
                      <m:t>, </m:t>
                    </m:r>
                    <m:sSub>
                      <m:sSubPr>
                        <m:ctrlPr>
                          <a:rPr lang="en-US" sz="2100" i="1">
                            <a:latin typeface="Cambria Math" panose="02040503050406030204" pitchFamily="18" charset="0"/>
                          </a:rPr>
                        </m:ctrlPr>
                      </m:sSubPr>
                      <m:e>
                        <m:r>
                          <a:rPr lang="en-US" sz="2100" i="1">
                            <a:latin typeface="Cambria Math" panose="02040503050406030204" pitchFamily="18" charset="0"/>
                          </a:rPr>
                          <m:t>𝑁</m:t>
                        </m:r>
                      </m:e>
                      <m:sub>
                        <m:r>
                          <a:rPr lang="en-US" sz="2100" i="1">
                            <a:latin typeface="Cambria Math" panose="02040503050406030204" pitchFamily="18" charset="0"/>
                          </a:rPr>
                          <m:t>𝜉</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10</m:t>
                        </m:r>
                      </m:e>
                      <m:sup>
                        <m:r>
                          <a:rPr lang="en-US" sz="2100" i="1">
                            <a:latin typeface="Cambria Math" panose="02040503050406030204" pitchFamily="18" charset="0"/>
                          </a:rPr>
                          <m:t>3</m:t>
                        </m:r>
                      </m:sup>
                    </m:sSup>
                    <m:r>
                      <a:rPr lang="en-US" sz="2100" i="1">
                        <a:latin typeface="Cambria Math" panose="02040503050406030204" pitchFamily="18" charset="0"/>
                      </a:rPr>
                      <m:t> </m:t>
                    </m:r>
                    <m:d>
                      <m:dPr>
                        <m:ctrlPr>
                          <a:rPr lang="en-US" sz="2100" i="1">
                            <a:latin typeface="Cambria Math" panose="02040503050406030204" pitchFamily="18" charset="0"/>
                          </a:rPr>
                        </m:ctrlPr>
                      </m:dPr>
                      <m:e>
                        <m:r>
                          <a:rPr lang="en-US" sz="2100" i="1">
                            <a:latin typeface="Cambria Math" panose="02040503050406030204" pitchFamily="18" charset="0"/>
                          </a:rPr>
                          <m:t>𝐶</m:t>
                        </m:r>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10</m:t>
                            </m:r>
                          </m:e>
                          <m:sup>
                            <m:r>
                              <a:rPr lang="en-US" sz="2100" i="1">
                                <a:latin typeface="Cambria Math" panose="02040503050406030204" pitchFamily="18" charset="0"/>
                              </a:rPr>
                              <m:t>4</m:t>
                            </m:r>
                          </m:sup>
                        </m:sSup>
                      </m:e>
                    </m:d>
                  </m:oMath>
                </a14:m>
                <a:endParaRPr lang="en-US" sz="2100" dirty="0">
                  <a:latin typeface="Arial" panose="020B0604020202020204" pitchFamily="34" charset="0"/>
                  <a:cs typeface="Arial" panose="020B0604020202020204" pitchFamily="34" charset="0"/>
                </a:endParaRPr>
              </a:p>
              <a:p>
                <a:pPr marL="1714500" lvl="3" indent="-342900">
                  <a:buClr>
                    <a:schemeClr val="accent1"/>
                  </a:buClr>
                  <a:buFont typeface="Arial" panose="020B0604020202020204" pitchFamily="34" charset="0"/>
                  <a:buChar char="•"/>
                </a:pPr>
                <a:endParaRPr lang="en-US" sz="2100" dirty="0"/>
              </a:p>
            </p:txBody>
          </p:sp>
        </mc:Choice>
        <mc:Fallback xmlns="">
          <p:sp>
            <p:nvSpPr>
              <p:cNvPr id="17" name="TextBox 16">
                <a:extLst>
                  <a:ext uri="{FF2B5EF4-FFF2-40B4-BE49-F238E27FC236}">
                    <a16:creationId xmlns:a16="http://schemas.microsoft.com/office/drawing/2014/main" id="{7F490AB5-EEF7-544F-B9D1-9720D9381082}"/>
                  </a:ext>
                </a:extLst>
              </p:cNvPr>
              <p:cNvSpPr txBox="1">
                <a:spLocks noRot="1" noChangeAspect="1" noMove="1" noResize="1" noEditPoints="1" noAdjustHandles="1" noChangeArrowheads="1" noChangeShapeType="1" noTextEdit="1"/>
              </p:cNvSpPr>
              <p:nvPr/>
            </p:nvSpPr>
            <p:spPr>
              <a:xfrm>
                <a:off x="-1058594" y="3200062"/>
                <a:ext cx="7428829" cy="1782476"/>
              </a:xfrm>
              <a:prstGeom prst="rect">
                <a:avLst/>
              </a:prstGeom>
              <a:blipFill>
                <a:blip r:embed="rId9"/>
                <a:stretch>
                  <a:fillRect t="-2143"/>
                </a:stretch>
              </a:blipFill>
            </p:spPr>
            <p:txBody>
              <a:bodyPr/>
              <a:lstStyle/>
              <a:p>
                <a:r>
                  <a:rPr lang="en-US">
                    <a:noFill/>
                  </a:rPr>
                  <a:t> </a:t>
                </a:r>
              </a:p>
            </p:txBody>
          </p:sp>
        </mc:Fallback>
      </mc:AlternateContent>
      <p:sp>
        <p:nvSpPr>
          <p:cNvPr id="25" name="Slide Number Placeholder 6">
            <a:extLst>
              <a:ext uri="{FF2B5EF4-FFF2-40B4-BE49-F238E27FC236}">
                <a16:creationId xmlns:a16="http://schemas.microsoft.com/office/drawing/2014/main" id="{38DB6195-9B6F-8E4F-8900-5120EE5A5DB8}"/>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11</a:t>
            </a:fld>
            <a:r>
              <a:rPr lang="en-US" sz="1200" dirty="0"/>
              <a:t>/20</a:t>
            </a:r>
          </a:p>
        </p:txBody>
      </p:sp>
    </p:spTree>
    <p:extLst>
      <p:ext uri="{BB962C8B-B14F-4D97-AF65-F5344CB8AC3E}">
        <p14:creationId xmlns:p14="http://schemas.microsoft.com/office/powerpoint/2010/main" val="254812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09D0C0-CD6E-6AF7-578D-B2B4B98D444B}"/>
              </a:ext>
            </a:extLst>
          </p:cNvPr>
          <p:cNvSpPr/>
          <p:nvPr/>
        </p:nvSpPr>
        <p:spPr>
          <a:xfrm>
            <a:off x="2793468" y="3244015"/>
            <a:ext cx="6335033" cy="6183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Numerical Study</a:t>
            </a:r>
          </a:p>
        </p:txBody>
      </p:sp>
      <mc:AlternateContent xmlns:mc="http://schemas.openxmlformats.org/markup-compatibility/2006" xmlns:a14="http://schemas.microsoft.com/office/drawing/2010/main">
        <mc:Choice Requires="a14">
          <p:sp>
            <p:nvSpPr>
              <p:cNvPr id="29" name="Text Placeholder 3">
                <a:extLst>
                  <a:ext uri="{FF2B5EF4-FFF2-40B4-BE49-F238E27FC236}">
                    <a16:creationId xmlns:a16="http://schemas.microsoft.com/office/drawing/2014/main" id="{9589EE70-CC88-E80C-1FE9-E7F6DDC3C529}"/>
                  </a:ext>
                </a:extLst>
              </p:cNvPr>
              <p:cNvSpPr txBox="1">
                <a:spLocks/>
              </p:cNvSpPr>
              <p:nvPr/>
            </p:nvSpPr>
            <p:spPr>
              <a:xfrm>
                <a:off x="559397" y="2740962"/>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Goal: accurate estimate of </a:t>
                </a:r>
                <a14:m>
                  <m:oMath xmlns:m="http://schemas.openxmlformats.org/officeDocument/2006/math">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𝑆</m:t>
                        </m:r>
                      </m:e>
                      <m:sup>
                        <m:r>
                          <a:rPr lang="en-US" i="1">
                            <a:solidFill>
                              <a:schemeClr val="tx1"/>
                            </a:solidFill>
                            <a:latin typeface="Cambria Math" panose="02040503050406030204" pitchFamily="18" charset="0"/>
                            <a:ea typeface="Cambria Math" panose="02040503050406030204" pitchFamily="18" charset="0"/>
                          </a:rPr>
                          <m:t>2</m:t>
                        </m:r>
                      </m:sup>
                    </m:sSup>
                  </m:oMath>
                </a14:m>
                <a:endParaRPr lang="en-US" dirty="0">
                  <a:solidFill>
                    <a:schemeClr val="tx1"/>
                  </a:solidFill>
                </a:endParaRPr>
              </a:p>
            </p:txBody>
          </p:sp>
        </mc:Choice>
        <mc:Fallback xmlns="">
          <p:sp>
            <p:nvSpPr>
              <p:cNvPr id="29" name="Text Placeholder 3">
                <a:extLst>
                  <a:ext uri="{FF2B5EF4-FFF2-40B4-BE49-F238E27FC236}">
                    <a16:creationId xmlns:a16="http://schemas.microsoft.com/office/drawing/2014/main" id="{9589EE70-CC88-E80C-1FE9-E7F6DDC3C529}"/>
                  </a:ext>
                </a:extLst>
              </p:cNvPr>
              <p:cNvSpPr txBox="1">
                <a:spLocks noRot="1" noChangeAspect="1" noMove="1" noResize="1" noEditPoints="1" noAdjustHandles="1" noChangeArrowheads="1" noChangeShapeType="1" noTextEdit="1"/>
              </p:cNvSpPr>
              <p:nvPr/>
            </p:nvSpPr>
            <p:spPr>
              <a:xfrm>
                <a:off x="559397" y="2740962"/>
                <a:ext cx="8227785" cy="523295"/>
              </a:xfrm>
              <a:prstGeom prst="rect">
                <a:avLst/>
              </a:prstGeom>
              <a:blipFill>
                <a:blip r:embed="rId3"/>
                <a:stretch>
                  <a:fillRect l="-616" t="-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4D633F8-ED7B-EE6B-2A2B-72238CF00D8E}"/>
                  </a:ext>
                </a:extLst>
              </p:cNvPr>
              <p:cNvSpPr txBox="1"/>
              <p:nvPr/>
            </p:nvSpPr>
            <p:spPr>
              <a:xfrm>
                <a:off x="2653983" y="3341217"/>
                <a:ext cx="6605064" cy="444224"/>
              </a:xfrm>
              <a:prstGeom prst="rect">
                <a:avLst/>
              </a:prstGeom>
              <a:noFill/>
            </p:spPr>
            <p:txBody>
              <a:bodyPr wrap="square">
                <a:spAutoFit/>
              </a:bodyPr>
              <a:lstStyle/>
              <a:p>
                <a:pPr algn="ctr"/>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For given cost, find </a:t>
                </a:r>
                <a14:m>
                  <m:oMath xmlns:m="http://schemas.openxmlformats.org/officeDocument/2006/math">
                    <m:sSub>
                      <m:sSubPr>
                        <m:ctrlPr>
                          <a:rPr lang="en-US" sz="2100" b="0" i="1" smtClean="0">
                            <a:solidFill>
                              <a:schemeClr val="tx1"/>
                            </a:solidFill>
                            <a:latin typeface="Cambria Math" panose="02040503050406030204" pitchFamily="18" charset="0"/>
                            <a:ea typeface="Cambria Math" panose="02040503050406030204" pitchFamily="18" charset="0"/>
                          </a:rPr>
                        </m:ctrlPr>
                      </m:sSubPr>
                      <m:e>
                        <m:r>
                          <a:rPr lang="en-US" sz="2100" b="0" i="1" smtClean="0">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𝜉</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and</a:t>
                </a:r>
                <a14:m>
                  <m:oMath xmlns:m="http://schemas.openxmlformats.org/officeDocument/2006/math">
                    <m:r>
                      <a:rPr lang="en-US" sz="2100" b="0" i="0" smtClean="0">
                        <a:solidFill>
                          <a:schemeClr val="tx1"/>
                        </a:solidFill>
                        <a:latin typeface="Cambria Math" panose="02040503050406030204" pitchFamily="18" charset="0"/>
                        <a:ea typeface="Cambria Math" panose="02040503050406030204" pitchFamily="18" charset="0"/>
                      </a:rPr>
                      <m:t> </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that minimize </a:t>
                </a:r>
                <a14:m>
                  <m:oMath xmlns:m="http://schemas.openxmlformats.org/officeDocument/2006/math">
                    <m:r>
                      <a:rPr lang="en-US" sz="2100" i="1" smtClean="0">
                        <a:solidFill>
                          <a:schemeClr val="tx1"/>
                        </a:solidFill>
                        <a:latin typeface="Cambria Math" panose="02040503050406030204" pitchFamily="18" charset="0"/>
                        <a:ea typeface="Cambria Math" panose="02040503050406030204" pitchFamily="18" charset="0"/>
                      </a:rPr>
                      <m:t>𝕍</m:t>
                    </m:r>
                    <m:r>
                      <a:rPr lang="en-US" sz="2100" i="1" smtClean="0">
                        <a:solidFill>
                          <a:schemeClr val="tx1"/>
                        </a:solidFill>
                        <a:latin typeface="Cambria Math" panose="02040503050406030204" pitchFamily="18" charset="0"/>
                        <a:ea typeface="Cambria Math" panose="02040503050406030204" pitchFamily="18" charset="0"/>
                      </a:rPr>
                      <m:t>𝑎𝑟</m:t>
                    </m:r>
                    <m:d>
                      <m:dPr>
                        <m:begChr m:val="["/>
                        <m:endChr m:val="]"/>
                        <m:ctrlPr>
                          <a:rPr lang="en-US" sz="2100" b="0" i="1" smtClean="0">
                            <a:solidFill>
                              <a:schemeClr val="tx1"/>
                            </a:solidFill>
                            <a:latin typeface="Cambria Math" panose="02040503050406030204" pitchFamily="18" charset="0"/>
                            <a:ea typeface="Cambria Math" panose="02040503050406030204" pitchFamily="18" charset="0"/>
                          </a:rPr>
                        </m:ctrlPr>
                      </m:dPr>
                      <m:e>
                        <m:sSup>
                          <m:sSupPr>
                            <m:ctrlPr>
                              <a:rPr lang="en-US" sz="2100" b="0" i="1" smtClean="0">
                                <a:solidFill>
                                  <a:schemeClr val="tx1"/>
                                </a:solidFill>
                                <a:latin typeface="Cambria Math" panose="02040503050406030204" pitchFamily="18" charset="0"/>
                                <a:ea typeface="Cambria Math" panose="02040503050406030204" pitchFamily="18" charset="0"/>
                              </a:rPr>
                            </m:ctrlPr>
                          </m:sSupPr>
                          <m:e>
                            <m:r>
                              <a:rPr lang="en-US" sz="2100" b="0" i="1" smtClean="0">
                                <a:solidFill>
                                  <a:schemeClr val="tx1"/>
                                </a:solidFill>
                                <a:latin typeface="Cambria Math" panose="02040503050406030204" pitchFamily="18" charset="0"/>
                                <a:ea typeface="Cambria Math" panose="02040503050406030204" pitchFamily="18" charset="0"/>
                              </a:rPr>
                              <m:t>𝑆</m:t>
                            </m:r>
                          </m:e>
                          <m:sup>
                            <m:r>
                              <a:rPr lang="en-US" sz="2100" b="0" i="1" smtClean="0">
                                <a:solidFill>
                                  <a:schemeClr val="tx1"/>
                                </a:solidFill>
                                <a:latin typeface="Cambria Math" panose="02040503050406030204" pitchFamily="18" charset="0"/>
                                <a:ea typeface="Cambria Math" panose="02040503050406030204" pitchFamily="18" charset="0"/>
                              </a:rPr>
                              <m:t>2</m:t>
                            </m:r>
                          </m:sup>
                        </m:sSup>
                      </m:e>
                    </m:d>
                  </m:oMath>
                </a14:m>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44D633F8-ED7B-EE6B-2A2B-72238CF00D8E}"/>
                  </a:ext>
                </a:extLst>
              </p:cNvPr>
              <p:cNvSpPr txBox="1">
                <a:spLocks noRot="1" noChangeAspect="1" noMove="1" noResize="1" noEditPoints="1" noAdjustHandles="1" noChangeArrowheads="1" noChangeShapeType="1" noTextEdit="1"/>
              </p:cNvSpPr>
              <p:nvPr/>
            </p:nvSpPr>
            <p:spPr>
              <a:xfrm>
                <a:off x="2653983" y="3341217"/>
                <a:ext cx="6605064" cy="444224"/>
              </a:xfrm>
              <a:prstGeom prst="rect">
                <a:avLst/>
              </a:prstGeom>
              <a:blipFill>
                <a:blip r:embed="rId4"/>
                <a:stretch>
                  <a:fillRect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3">
                <a:extLst>
                  <a:ext uri="{FF2B5EF4-FFF2-40B4-BE49-F238E27FC236}">
                    <a16:creationId xmlns:a16="http://schemas.microsoft.com/office/drawing/2014/main" id="{7968D6DE-33D0-6CFF-760D-8EB8C515117C}"/>
                  </a:ext>
                </a:extLst>
              </p:cNvPr>
              <p:cNvSpPr txBox="1">
                <a:spLocks/>
              </p:cNvSpPr>
              <p:nvPr/>
            </p:nvSpPr>
            <p:spPr>
              <a:xfrm>
                <a:off x="559397" y="1153669"/>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Sampling estimator </a:t>
                </a:r>
                <a14:m>
                  <m:oMath xmlns:m="http://schemas.openxmlformats.org/officeDocument/2006/math">
                    <m:r>
                      <a:rPr lang="en-US" i="1">
                        <a:latin typeface="Cambria Math" panose="02040503050406030204" pitchFamily="18" charset="0"/>
                        <a:ea typeface="Cambria Math" panose="02040503050406030204" pitchFamily="18" charset="0"/>
                      </a:rPr>
                      <m:t>𝕍</m:t>
                    </m:r>
                    <m:r>
                      <a:rPr lang="en-US" i="1">
                        <a:latin typeface="Cambria Math" panose="02040503050406030204" pitchFamily="18" charset="0"/>
                        <a:ea typeface="Cambria Math" panose="02040503050406030204" pitchFamily="18" charset="0"/>
                      </a:rPr>
                      <m:t>𝑎</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𝜉</m:t>
                        </m:r>
                      </m:sub>
                    </m:sSub>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𝑆</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𝑆</m:t>
                            </m:r>
                          </m:e>
                        </m:acc>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 </m:t>
                            </m:r>
                          </m:e>
                        </m:acc>
                      </m:e>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sub>
                    </m:sSub>
                  </m:oMath>
                </a14:m>
                <a:r>
                  <a:rPr lang="en-US" dirty="0"/>
                  <a:t>is unbiased</a:t>
                </a:r>
              </a:p>
            </p:txBody>
          </p:sp>
        </mc:Choice>
        <mc:Fallback xmlns="">
          <p:sp>
            <p:nvSpPr>
              <p:cNvPr id="14" name="Text Placeholder 3">
                <a:extLst>
                  <a:ext uri="{FF2B5EF4-FFF2-40B4-BE49-F238E27FC236}">
                    <a16:creationId xmlns:a16="http://schemas.microsoft.com/office/drawing/2014/main" id="{7968D6DE-33D0-6CFF-760D-8EB8C515117C}"/>
                  </a:ext>
                </a:extLst>
              </p:cNvPr>
              <p:cNvSpPr txBox="1">
                <a:spLocks noRot="1" noChangeAspect="1" noMove="1" noResize="1" noEditPoints="1" noAdjustHandles="1" noChangeArrowheads="1" noChangeShapeType="1" noTextEdit="1"/>
              </p:cNvSpPr>
              <p:nvPr/>
            </p:nvSpPr>
            <p:spPr>
              <a:xfrm>
                <a:off x="559397" y="1153669"/>
                <a:ext cx="8227785" cy="523295"/>
              </a:xfrm>
              <a:prstGeom prst="rect">
                <a:avLst/>
              </a:prstGeom>
              <a:blipFill>
                <a:blip r:embed="rId5"/>
                <a:stretch>
                  <a:fillRect l="-616" t="-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3">
                <a:extLst>
                  <a:ext uri="{FF2B5EF4-FFF2-40B4-BE49-F238E27FC236}">
                    <a16:creationId xmlns:a16="http://schemas.microsoft.com/office/drawing/2014/main" id="{6B7EC2EE-DA7E-B3DC-0CDA-75D2C8908BE8}"/>
                  </a:ext>
                </a:extLst>
              </p:cNvPr>
              <p:cNvSpPr txBox="1">
                <a:spLocks/>
              </p:cNvSpPr>
              <p:nvPr/>
            </p:nvSpPr>
            <p:spPr>
              <a:xfrm>
                <a:off x="559397" y="1947315"/>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Total estimator cost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b="0" i="0"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𝜉</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𝜂</m:t>
                        </m:r>
                      </m:sub>
                    </m:sSub>
                  </m:oMath>
                </a14:m>
                <a:endParaRPr lang="en-US" dirty="0"/>
              </a:p>
            </p:txBody>
          </p:sp>
        </mc:Choice>
        <mc:Fallback xmlns="">
          <p:sp>
            <p:nvSpPr>
              <p:cNvPr id="16" name="Text Placeholder 3">
                <a:extLst>
                  <a:ext uri="{FF2B5EF4-FFF2-40B4-BE49-F238E27FC236}">
                    <a16:creationId xmlns:a16="http://schemas.microsoft.com/office/drawing/2014/main" id="{6B7EC2EE-DA7E-B3DC-0CDA-75D2C8908BE8}"/>
                  </a:ext>
                </a:extLst>
              </p:cNvPr>
              <p:cNvSpPr txBox="1">
                <a:spLocks noRot="1" noChangeAspect="1" noMove="1" noResize="1" noEditPoints="1" noAdjustHandles="1" noChangeArrowheads="1" noChangeShapeType="1" noTextEdit="1"/>
              </p:cNvSpPr>
              <p:nvPr/>
            </p:nvSpPr>
            <p:spPr>
              <a:xfrm>
                <a:off x="559397" y="1947315"/>
                <a:ext cx="8227785" cy="523295"/>
              </a:xfrm>
              <a:prstGeom prst="rect">
                <a:avLst/>
              </a:prstGeom>
              <a:blipFill>
                <a:blip r:embed="rId6"/>
                <a:stretch>
                  <a:fillRect l="-616" t="-9302"/>
                </a:stretch>
              </a:blipFill>
            </p:spPr>
            <p:txBody>
              <a:bodyPr/>
              <a:lstStyle/>
              <a:p>
                <a:r>
                  <a:rPr lang="en-US">
                    <a:noFill/>
                  </a:rPr>
                  <a:t> </a:t>
                </a:r>
              </a:p>
            </p:txBody>
          </p:sp>
        </mc:Fallback>
      </mc:AlternateContent>
      <p:sp>
        <p:nvSpPr>
          <p:cNvPr id="11" name="Slide Number Placeholder 6">
            <a:extLst>
              <a:ext uri="{FF2B5EF4-FFF2-40B4-BE49-F238E27FC236}">
                <a16:creationId xmlns:a16="http://schemas.microsoft.com/office/drawing/2014/main" id="{F2D21E8E-FD79-0748-B211-E5E220EB0289}"/>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12</a:t>
            </a:fld>
            <a:r>
              <a:rPr lang="en-US" sz="1200" dirty="0"/>
              <a:t>/20</a:t>
            </a:r>
          </a:p>
        </p:txBody>
      </p:sp>
    </p:spTree>
    <p:extLst>
      <p:ext uri="{BB962C8B-B14F-4D97-AF65-F5344CB8AC3E}">
        <p14:creationId xmlns:p14="http://schemas.microsoft.com/office/powerpoint/2010/main" val="602627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64D614-4B6A-9740-90DD-059EFDD52F9D}"/>
              </a:ext>
            </a:extLst>
          </p:cNvPr>
          <p:cNvPicPr>
            <a:picLocks noChangeAspect="1"/>
          </p:cNvPicPr>
          <p:nvPr/>
        </p:nvPicPr>
        <p:blipFill rotWithShape="1">
          <a:blip r:embed="rId3">
            <a:extLst>
              <a:ext uri="{28A0092B-C50C-407E-A947-70E740481C1C}">
                <a14:useLocalDpi xmlns:a14="http://schemas.microsoft.com/office/drawing/2010/main" val="0"/>
              </a:ext>
            </a:extLst>
          </a:blip>
          <a:srcRect b="1827"/>
          <a:stretch/>
        </p:blipFill>
        <p:spPr>
          <a:xfrm>
            <a:off x="1308058" y="681036"/>
            <a:ext cx="8082117" cy="5199126"/>
          </a:xfrm>
          <a:prstGeom prst="rect">
            <a:avLst/>
          </a:prstGeom>
        </p:spPr>
      </p:pic>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Results – Transmittance in Attenuation Only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D2A6382-0C6F-03C5-6F1B-07501967CB92}"/>
                  </a:ext>
                </a:extLst>
              </p:cNvPr>
              <p:cNvSpPr txBox="1"/>
              <p:nvPr/>
            </p:nvSpPr>
            <p:spPr>
              <a:xfrm>
                <a:off x="805541" y="5762032"/>
                <a:ext cx="10580915" cy="6710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Figure II. </a:t>
                </a:r>
                <a14:m>
                  <m:oMath xmlns:m="http://schemas.openxmlformats.org/officeDocument/2006/math">
                    <m:r>
                      <a:rPr lang="en-US" b="0" i="1" smtClean="0">
                        <a:latin typeface="Cambria Math" panose="02040503050406030204" pitchFamily="18" charset="0"/>
                        <a:ea typeface="Cambria Math" panose="02040503050406030204" pitchFamily="18" charset="0"/>
                      </a:rPr>
                      <m:t>𝕍</m:t>
                    </m:r>
                    <m:r>
                      <a:rPr lang="en-US" b="0" i="1" smtClean="0">
                        <a:latin typeface="Cambria Math" panose="02040503050406030204" pitchFamily="18" charset="0"/>
                      </a:rPr>
                      <m:t>𝑎𝑟</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2</m:t>
                            </m:r>
                          </m:sup>
                        </m:sSup>
                      </m:e>
                    </m:d>
                  </m:oMath>
                </a14:m>
                <a:r>
                  <a:rPr lang="en-US" dirty="0">
                    <a:latin typeface="Arial" panose="020B0604020202020204" pitchFamily="34" charset="0"/>
                    <a:cs typeface="Arial" panose="020B0604020202020204" pitchFamily="34" charset="0"/>
                  </a:rPr>
                  <a:t> as a function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𝜂</m:t>
                        </m:r>
                      </m:sub>
                    </m:sSub>
                  </m:oMath>
                </a14:m>
                <a:r>
                  <a:rPr lang="en-US" dirty="0">
                    <a:latin typeface="Arial" panose="020B0604020202020204" pitchFamily="34" charset="0"/>
                    <a:cs typeface="Arial" panose="020B0604020202020204" pitchFamily="34" charset="0"/>
                  </a:rPr>
                  <a:t> for a variety of total estimator costs, log-log plot. Unfilled point is minimum </a:t>
                </a:r>
                <a14:m>
                  <m:oMath xmlns:m="http://schemas.openxmlformats.org/officeDocument/2006/math">
                    <m:r>
                      <a:rPr lang="en-US" i="1">
                        <a:latin typeface="Cambria Math" panose="02040503050406030204" pitchFamily="18" charset="0"/>
                        <a:ea typeface="Cambria Math" panose="02040503050406030204" pitchFamily="18" charset="0"/>
                      </a:rPr>
                      <m:t>𝕍</m:t>
                    </m:r>
                    <m:r>
                      <a:rPr lang="en-US" i="1">
                        <a:latin typeface="Cambria Math" panose="02040503050406030204" pitchFamily="18" charset="0"/>
                      </a:rPr>
                      <m:t>𝑎𝑟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2</m:t>
                            </m:r>
                          </m:sup>
                        </m:sSup>
                      </m:e>
                    </m:d>
                  </m:oMath>
                </a14:m>
                <a:r>
                  <a:rPr lang="en-US" dirty="0">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4D2A6382-0C6F-03C5-6F1B-07501967CB92}"/>
                  </a:ext>
                </a:extLst>
              </p:cNvPr>
              <p:cNvSpPr txBox="1">
                <a:spLocks noRot="1" noChangeAspect="1" noMove="1" noResize="1" noEditPoints="1" noAdjustHandles="1" noChangeArrowheads="1" noChangeShapeType="1" noTextEdit="1"/>
              </p:cNvSpPr>
              <p:nvPr/>
            </p:nvSpPr>
            <p:spPr>
              <a:xfrm>
                <a:off x="805541" y="5762032"/>
                <a:ext cx="10580915" cy="671018"/>
              </a:xfrm>
              <a:prstGeom prst="rect">
                <a:avLst/>
              </a:prstGeom>
              <a:blipFill>
                <a:blip r:embed="rId4"/>
                <a:stretch>
                  <a:fillRect l="-359" t="-555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8BFAC0-6376-E04D-869F-5CDE8C550B48}"/>
                  </a:ext>
                </a:extLst>
              </p:cNvPr>
              <p:cNvSpPr txBox="1"/>
              <p:nvPr/>
            </p:nvSpPr>
            <p:spPr>
              <a:xfrm>
                <a:off x="9174275" y="2834652"/>
                <a:ext cx="3017725" cy="863891"/>
              </a:xfrm>
              <a:prstGeom prst="rect">
                <a:avLst/>
              </a:prstGeom>
              <a:noFill/>
            </p:spPr>
            <p:txBody>
              <a:bodyPr wrap="square">
                <a:spAutoFit/>
              </a:bodyPr>
              <a:lstStyle/>
              <a:p>
                <a:pPr algn="ctr"/>
                <a:r>
                  <a:rPr lang="en-US" sz="2400" dirty="0">
                    <a:solidFill>
                      <a:srgbClr val="002060"/>
                    </a:solidFill>
                    <a:ea typeface="Cambria Math" panose="02040503050406030204" pitchFamily="18" charset="0"/>
                  </a:rPr>
                  <a:t>Total e</a:t>
                </a:r>
                <a:r>
                  <a:rPr lang="en-US" sz="2400" b="0" dirty="0">
                    <a:solidFill>
                      <a:srgbClr val="002060"/>
                    </a:solidFill>
                    <a:ea typeface="Cambria Math" panose="02040503050406030204" pitchFamily="18" charset="0"/>
                  </a:rPr>
                  <a:t>stimator cost </a:t>
                </a:r>
                <a:endParaRPr lang="en-US" sz="2400" dirty="0">
                  <a:solidFill>
                    <a:srgbClr val="002060"/>
                  </a:solidFill>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ea typeface="Cambria Math" panose="02040503050406030204" pitchFamily="18" charset="0"/>
                        </a:rPr>
                        <m:t>𝐶</m:t>
                      </m:r>
                      <m:r>
                        <a:rPr lang="en-US" sz="2400" b="0" i="1" smtClean="0">
                          <a:solidFill>
                            <a:srgbClr val="002060"/>
                          </a:solidFill>
                          <a:latin typeface="Cambria Math" panose="02040503050406030204" pitchFamily="18" charset="0"/>
                          <a:ea typeface="Cambria Math" panose="02040503050406030204" pitchFamily="18" charset="0"/>
                        </a:rPr>
                        <m:t>= </m:t>
                      </m:r>
                      <m:sSub>
                        <m:sSubPr>
                          <m:ctrlPr>
                            <a:rPr lang="en-US" sz="2400" i="1" smtClean="0">
                              <a:solidFill>
                                <a:srgbClr val="002060"/>
                              </a:solidFill>
                              <a:latin typeface="Cambria Math" panose="02040503050406030204" pitchFamily="18" charset="0"/>
                              <a:ea typeface="Cambria Math" panose="02040503050406030204" pitchFamily="18" charset="0"/>
                            </a:rPr>
                          </m:ctrlPr>
                        </m:sSubPr>
                        <m:e>
                          <m:r>
                            <a:rPr lang="en-US" sz="2400" i="1">
                              <a:solidFill>
                                <a:srgbClr val="002060"/>
                              </a:solidFill>
                              <a:latin typeface="Cambria Math" panose="02040503050406030204" pitchFamily="18" charset="0"/>
                              <a:ea typeface="Cambria Math" panose="02040503050406030204" pitchFamily="18" charset="0"/>
                            </a:rPr>
                            <m:t>𝑁</m:t>
                          </m:r>
                        </m:e>
                        <m:sub>
                          <m:r>
                            <a:rPr lang="en-US" sz="2400" b="0" i="1">
                              <a:solidFill>
                                <a:srgbClr val="002060"/>
                              </a:solidFill>
                              <a:latin typeface="Cambria Math" panose="02040503050406030204" pitchFamily="18" charset="0"/>
                              <a:ea typeface="Cambria Math" panose="02040503050406030204" pitchFamily="18" charset="0"/>
                            </a:rPr>
                            <m:t>𝜉</m:t>
                          </m:r>
                        </m:sub>
                      </m:sSub>
                      <m:r>
                        <a:rPr lang="en-US" sz="2400" b="0" i="1" smtClean="0">
                          <a:solidFill>
                            <a:srgbClr val="002060"/>
                          </a:solidFill>
                          <a:latin typeface="Cambria Math" panose="02040503050406030204" pitchFamily="18" charset="0"/>
                          <a:ea typeface="Cambria Math" panose="02040503050406030204" pitchFamily="18" charset="0"/>
                        </a:rPr>
                        <m:t> ×</m:t>
                      </m:r>
                      <m:sSub>
                        <m:sSubPr>
                          <m:ctrlPr>
                            <a:rPr lang="en-US" sz="2400" b="0" i="1" smtClean="0">
                              <a:solidFill>
                                <a:srgbClr val="002060"/>
                              </a:solidFill>
                              <a:latin typeface="Cambria Math" panose="02040503050406030204" pitchFamily="18" charset="0"/>
                              <a:ea typeface="Cambria Math" panose="02040503050406030204" pitchFamily="18" charset="0"/>
                            </a:rPr>
                          </m:ctrlPr>
                        </m:sSubPr>
                        <m:e>
                          <m:r>
                            <a:rPr lang="en-US" sz="2400" b="0" i="1" smtClean="0">
                              <a:solidFill>
                                <a:srgbClr val="002060"/>
                              </a:solidFill>
                              <a:latin typeface="Cambria Math" panose="02040503050406030204" pitchFamily="18" charset="0"/>
                              <a:ea typeface="Cambria Math" panose="02040503050406030204" pitchFamily="18" charset="0"/>
                            </a:rPr>
                            <m:t>𝑁</m:t>
                          </m:r>
                        </m:e>
                        <m:sub>
                          <m:r>
                            <a:rPr lang="en-US" sz="2400" b="0" i="1" smtClean="0">
                              <a:solidFill>
                                <a:srgbClr val="002060"/>
                              </a:solidFill>
                              <a:latin typeface="Cambria Math" panose="02040503050406030204" pitchFamily="18" charset="0"/>
                              <a:ea typeface="Cambria Math" panose="02040503050406030204" pitchFamily="18" charset="0"/>
                            </a:rPr>
                            <m:t>𝜂</m:t>
                          </m:r>
                        </m:sub>
                      </m:sSub>
                    </m:oMath>
                  </m:oMathPara>
                </a14:m>
                <a:endParaRPr lang="en-US" sz="2400" dirty="0">
                  <a:solidFill>
                    <a:srgbClr val="002060"/>
                  </a:solidFill>
                </a:endParaRPr>
              </a:p>
            </p:txBody>
          </p:sp>
        </mc:Choice>
        <mc:Fallback xmlns="">
          <p:sp>
            <p:nvSpPr>
              <p:cNvPr id="9" name="TextBox 8">
                <a:extLst>
                  <a:ext uri="{FF2B5EF4-FFF2-40B4-BE49-F238E27FC236}">
                    <a16:creationId xmlns:a16="http://schemas.microsoft.com/office/drawing/2014/main" id="{EB8BFAC0-6376-E04D-869F-5CDE8C550B48}"/>
                  </a:ext>
                </a:extLst>
              </p:cNvPr>
              <p:cNvSpPr txBox="1">
                <a:spLocks noRot="1" noChangeAspect="1" noMove="1" noResize="1" noEditPoints="1" noAdjustHandles="1" noChangeArrowheads="1" noChangeShapeType="1" noTextEdit="1"/>
              </p:cNvSpPr>
              <p:nvPr/>
            </p:nvSpPr>
            <p:spPr>
              <a:xfrm>
                <a:off x="9174275" y="2834652"/>
                <a:ext cx="3017725" cy="863891"/>
              </a:xfrm>
              <a:prstGeom prst="rect">
                <a:avLst/>
              </a:prstGeom>
              <a:blipFill>
                <a:blip r:embed="rId5"/>
                <a:stretch>
                  <a:fillRect t="-4348" b="-7246"/>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A301E46B-3405-A348-96E4-17852E1A676A}"/>
              </a:ext>
            </a:extLst>
          </p:cNvPr>
          <p:cNvSpPr/>
          <p:nvPr/>
        </p:nvSpPr>
        <p:spPr>
          <a:xfrm>
            <a:off x="4709664" y="1978640"/>
            <a:ext cx="586236" cy="3439805"/>
          </a:xfrm>
          <a:prstGeom prst="ellipse">
            <a:avLst/>
          </a:prstGeom>
          <a:noFill/>
          <a:ln w="57150">
            <a:solidFill>
              <a:srgbClr val="FFC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6">
            <a:extLst>
              <a:ext uri="{FF2B5EF4-FFF2-40B4-BE49-F238E27FC236}">
                <a16:creationId xmlns:a16="http://schemas.microsoft.com/office/drawing/2014/main" id="{916E3773-7AAE-4944-A995-3AABF3DD4115}"/>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13</a:t>
            </a:fld>
            <a:r>
              <a:rPr lang="en-US" sz="1200" dirty="0"/>
              <a:t>/20</a:t>
            </a:r>
          </a:p>
        </p:txBody>
      </p:sp>
    </p:spTree>
    <p:extLst>
      <p:ext uri="{BB962C8B-B14F-4D97-AF65-F5344CB8AC3E}">
        <p14:creationId xmlns:p14="http://schemas.microsoft.com/office/powerpoint/2010/main" val="1001005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Numerical Study</a:t>
            </a:r>
          </a:p>
        </p:txBody>
      </p:sp>
      <mc:AlternateContent xmlns:mc="http://schemas.openxmlformats.org/markup-compatibility/2006" xmlns:a14="http://schemas.microsoft.com/office/drawing/2010/main">
        <mc:Choice Requires="a14">
          <p:sp>
            <p:nvSpPr>
              <p:cNvPr id="29" name="Text Placeholder 3">
                <a:extLst>
                  <a:ext uri="{FF2B5EF4-FFF2-40B4-BE49-F238E27FC236}">
                    <a16:creationId xmlns:a16="http://schemas.microsoft.com/office/drawing/2014/main" id="{9589EE70-CC88-E80C-1FE9-E7F6DDC3C529}"/>
                  </a:ext>
                </a:extLst>
              </p:cNvPr>
              <p:cNvSpPr txBox="1">
                <a:spLocks/>
              </p:cNvSpPr>
              <p:nvPr/>
            </p:nvSpPr>
            <p:spPr>
              <a:xfrm>
                <a:off x="559397" y="2740962"/>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Goal: accurate estimate of </a:t>
                </a:r>
                <a14:m>
                  <m:oMath xmlns:m="http://schemas.openxmlformats.org/officeDocument/2006/math">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𝑆</m:t>
                        </m:r>
                      </m:e>
                      <m:sup>
                        <m:r>
                          <a:rPr lang="en-US" i="1">
                            <a:solidFill>
                              <a:schemeClr val="tx1"/>
                            </a:solidFill>
                            <a:latin typeface="Cambria Math" panose="02040503050406030204" pitchFamily="18" charset="0"/>
                            <a:ea typeface="Cambria Math" panose="02040503050406030204" pitchFamily="18" charset="0"/>
                          </a:rPr>
                          <m:t>2</m:t>
                        </m:r>
                      </m:sup>
                    </m:sSup>
                  </m:oMath>
                </a14:m>
                <a:endParaRPr lang="en-US" dirty="0">
                  <a:solidFill>
                    <a:schemeClr val="tx1"/>
                  </a:solidFill>
                </a:endParaRPr>
              </a:p>
            </p:txBody>
          </p:sp>
        </mc:Choice>
        <mc:Fallback xmlns="">
          <p:sp>
            <p:nvSpPr>
              <p:cNvPr id="29" name="Text Placeholder 3">
                <a:extLst>
                  <a:ext uri="{FF2B5EF4-FFF2-40B4-BE49-F238E27FC236}">
                    <a16:creationId xmlns:a16="http://schemas.microsoft.com/office/drawing/2014/main" id="{9589EE70-CC88-E80C-1FE9-E7F6DDC3C529}"/>
                  </a:ext>
                </a:extLst>
              </p:cNvPr>
              <p:cNvSpPr txBox="1">
                <a:spLocks noRot="1" noChangeAspect="1" noMove="1" noResize="1" noEditPoints="1" noAdjustHandles="1" noChangeArrowheads="1" noChangeShapeType="1" noTextEdit="1"/>
              </p:cNvSpPr>
              <p:nvPr/>
            </p:nvSpPr>
            <p:spPr>
              <a:xfrm>
                <a:off x="559397" y="2740962"/>
                <a:ext cx="8227785" cy="523295"/>
              </a:xfrm>
              <a:prstGeom prst="rect">
                <a:avLst/>
              </a:prstGeom>
              <a:blipFill>
                <a:blip r:embed="rId3"/>
                <a:stretch>
                  <a:fillRect l="-616" t="-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3">
                <a:extLst>
                  <a:ext uri="{FF2B5EF4-FFF2-40B4-BE49-F238E27FC236}">
                    <a16:creationId xmlns:a16="http://schemas.microsoft.com/office/drawing/2014/main" id="{7968D6DE-33D0-6CFF-760D-8EB8C515117C}"/>
                  </a:ext>
                </a:extLst>
              </p:cNvPr>
              <p:cNvSpPr txBox="1">
                <a:spLocks/>
              </p:cNvSpPr>
              <p:nvPr/>
            </p:nvSpPr>
            <p:spPr>
              <a:xfrm>
                <a:off x="559397" y="1153669"/>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Sampling estimator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𝑆</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𝕍</m:t>
                    </m:r>
                    <m:r>
                      <a:rPr lang="en-US" i="1">
                        <a:latin typeface="Cambria Math" panose="02040503050406030204" pitchFamily="18" charset="0"/>
                        <a:ea typeface="Cambria Math" panose="02040503050406030204" pitchFamily="18" charset="0"/>
                      </a:rPr>
                      <m:t>𝑎</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𝜉</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𝑇</m:t>
                        </m:r>
                      </m:e>
                    </m:d>
                  </m:oMath>
                </a14:m>
                <a:r>
                  <a:rPr lang="en-US" dirty="0"/>
                  <a:t> is unbiased</a:t>
                </a:r>
              </a:p>
            </p:txBody>
          </p:sp>
        </mc:Choice>
        <mc:Fallback xmlns="">
          <p:sp>
            <p:nvSpPr>
              <p:cNvPr id="14" name="Text Placeholder 3">
                <a:extLst>
                  <a:ext uri="{FF2B5EF4-FFF2-40B4-BE49-F238E27FC236}">
                    <a16:creationId xmlns:a16="http://schemas.microsoft.com/office/drawing/2014/main" id="{7968D6DE-33D0-6CFF-760D-8EB8C515117C}"/>
                  </a:ext>
                </a:extLst>
              </p:cNvPr>
              <p:cNvSpPr txBox="1">
                <a:spLocks noRot="1" noChangeAspect="1" noMove="1" noResize="1" noEditPoints="1" noAdjustHandles="1" noChangeArrowheads="1" noChangeShapeType="1" noTextEdit="1"/>
              </p:cNvSpPr>
              <p:nvPr/>
            </p:nvSpPr>
            <p:spPr>
              <a:xfrm>
                <a:off x="559397" y="1153669"/>
                <a:ext cx="8227785" cy="523295"/>
              </a:xfrm>
              <a:prstGeom prst="rect">
                <a:avLst/>
              </a:prstGeom>
              <a:blipFill>
                <a:blip r:embed="rId4"/>
                <a:stretch>
                  <a:fillRect l="-616" t="-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3">
                <a:extLst>
                  <a:ext uri="{FF2B5EF4-FFF2-40B4-BE49-F238E27FC236}">
                    <a16:creationId xmlns:a16="http://schemas.microsoft.com/office/drawing/2014/main" id="{6B7EC2EE-DA7E-B3DC-0CDA-75D2C8908BE8}"/>
                  </a:ext>
                </a:extLst>
              </p:cNvPr>
              <p:cNvSpPr txBox="1">
                <a:spLocks/>
              </p:cNvSpPr>
              <p:nvPr/>
            </p:nvSpPr>
            <p:spPr>
              <a:xfrm>
                <a:off x="559397" y="1947315"/>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Total estimator cost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a:rPr lang="en-US" b="0" i="0"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𝜉</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𝜂</m:t>
                        </m:r>
                      </m:sub>
                    </m:sSub>
                  </m:oMath>
                </a14:m>
                <a:endParaRPr lang="en-US" dirty="0"/>
              </a:p>
            </p:txBody>
          </p:sp>
        </mc:Choice>
        <mc:Fallback xmlns="">
          <p:sp>
            <p:nvSpPr>
              <p:cNvPr id="16" name="Text Placeholder 3">
                <a:extLst>
                  <a:ext uri="{FF2B5EF4-FFF2-40B4-BE49-F238E27FC236}">
                    <a16:creationId xmlns:a16="http://schemas.microsoft.com/office/drawing/2014/main" id="{6B7EC2EE-DA7E-B3DC-0CDA-75D2C8908BE8}"/>
                  </a:ext>
                </a:extLst>
              </p:cNvPr>
              <p:cNvSpPr txBox="1">
                <a:spLocks noRot="1" noChangeAspect="1" noMove="1" noResize="1" noEditPoints="1" noAdjustHandles="1" noChangeArrowheads="1" noChangeShapeType="1" noTextEdit="1"/>
              </p:cNvSpPr>
              <p:nvPr/>
            </p:nvSpPr>
            <p:spPr>
              <a:xfrm>
                <a:off x="559397" y="1947315"/>
                <a:ext cx="8227785" cy="523295"/>
              </a:xfrm>
              <a:prstGeom prst="rect">
                <a:avLst/>
              </a:prstGeom>
              <a:blipFill>
                <a:blip r:embed="rId5"/>
                <a:stretch>
                  <a:fillRect l="-616" t="-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688A17-D909-914D-A50D-242932A5A601}"/>
                  </a:ext>
                </a:extLst>
              </p:cNvPr>
              <p:cNvSpPr txBox="1"/>
              <p:nvPr/>
            </p:nvSpPr>
            <p:spPr>
              <a:xfrm>
                <a:off x="2864399" y="4037661"/>
                <a:ext cx="6184230" cy="681469"/>
              </a:xfrm>
              <a:prstGeom prst="rect">
                <a:avLst/>
              </a:prstGeom>
              <a:noFill/>
            </p:spPr>
            <p:txBody>
              <a:bodyPr wrap="square">
                <a:spAutoFit/>
              </a:bodyPr>
              <a:lstStyle/>
              <a:p>
                <a:pPr algn="ctr"/>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For given cost, find </a:t>
                </a:r>
                <a14:m>
                  <m:oMath xmlns:m="http://schemas.openxmlformats.org/officeDocument/2006/math">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where </a:t>
                </a:r>
                <a14:m>
                  <m:oMath xmlns:m="http://schemas.openxmlformats.org/officeDocument/2006/math">
                    <m:f>
                      <m:fPr>
                        <m:ctrlPr>
                          <a:rPr lang="en-US" sz="2100" b="0" i="1" smtClean="0">
                            <a:solidFill>
                              <a:schemeClr val="tx1"/>
                            </a:solidFill>
                            <a:latin typeface="Cambria Math" panose="02040503050406030204" pitchFamily="18" charset="0"/>
                            <a:ea typeface="Cambria Math" panose="02040503050406030204" pitchFamily="18" charset="0"/>
                          </a:rPr>
                        </m:ctrlPr>
                      </m:fPr>
                      <m:num>
                        <m:r>
                          <a:rPr lang="en-US" sz="2100" b="0" i="1" smtClean="0">
                            <a:solidFill>
                              <a:schemeClr val="tx1"/>
                            </a:solidFill>
                            <a:latin typeface="Cambria Math" panose="02040503050406030204" pitchFamily="18" charset="0"/>
                            <a:ea typeface="Cambria Math" panose="02040503050406030204" pitchFamily="18" charset="0"/>
                          </a:rPr>
                          <m:t>𝜕</m:t>
                        </m:r>
                        <m:r>
                          <a:rPr lang="en-US" sz="2100" i="1" smtClean="0">
                            <a:solidFill>
                              <a:schemeClr val="tx1"/>
                            </a:solidFill>
                            <a:latin typeface="Cambria Math" panose="02040503050406030204" pitchFamily="18" charset="0"/>
                            <a:ea typeface="Cambria Math" panose="02040503050406030204" pitchFamily="18" charset="0"/>
                          </a:rPr>
                          <m:t>𝕍</m:t>
                        </m:r>
                        <m:r>
                          <a:rPr lang="en-US" sz="2100" i="1" smtClean="0">
                            <a:solidFill>
                              <a:schemeClr val="tx1"/>
                            </a:solidFill>
                            <a:latin typeface="Cambria Math" panose="02040503050406030204" pitchFamily="18" charset="0"/>
                            <a:ea typeface="Cambria Math" panose="02040503050406030204" pitchFamily="18" charset="0"/>
                          </a:rPr>
                          <m:t>𝑎𝑟</m:t>
                        </m:r>
                        <m:d>
                          <m:dPr>
                            <m:begChr m:val="["/>
                            <m:endChr m:val="]"/>
                            <m:ctrlPr>
                              <a:rPr lang="en-US" sz="2100" b="0" i="1" smtClean="0">
                                <a:solidFill>
                                  <a:schemeClr val="tx1"/>
                                </a:solidFill>
                                <a:latin typeface="Cambria Math" panose="02040503050406030204" pitchFamily="18" charset="0"/>
                                <a:ea typeface="Cambria Math" panose="02040503050406030204" pitchFamily="18" charset="0"/>
                              </a:rPr>
                            </m:ctrlPr>
                          </m:dPr>
                          <m:e>
                            <m:sSup>
                              <m:sSupPr>
                                <m:ctrlPr>
                                  <a:rPr lang="en-US" sz="2100" b="0" i="1" smtClean="0">
                                    <a:solidFill>
                                      <a:schemeClr val="tx1"/>
                                    </a:solidFill>
                                    <a:latin typeface="Cambria Math" panose="02040503050406030204" pitchFamily="18" charset="0"/>
                                    <a:ea typeface="Cambria Math" panose="02040503050406030204" pitchFamily="18" charset="0"/>
                                  </a:rPr>
                                </m:ctrlPr>
                              </m:sSupPr>
                              <m:e>
                                <m:r>
                                  <a:rPr lang="en-US" sz="2100" b="0" i="1" smtClean="0">
                                    <a:solidFill>
                                      <a:schemeClr val="tx1"/>
                                    </a:solidFill>
                                    <a:latin typeface="Cambria Math" panose="02040503050406030204" pitchFamily="18" charset="0"/>
                                    <a:ea typeface="Cambria Math" panose="02040503050406030204" pitchFamily="18" charset="0"/>
                                  </a:rPr>
                                  <m:t>𝑆</m:t>
                                </m:r>
                              </m:e>
                              <m:sup>
                                <m:r>
                                  <a:rPr lang="en-US" sz="2100" b="0" i="1" smtClean="0">
                                    <a:solidFill>
                                      <a:schemeClr val="tx1"/>
                                    </a:solidFill>
                                    <a:latin typeface="Cambria Math" panose="02040503050406030204" pitchFamily="18" charset="0"/>
                                    <a:ea typeface="Cambria Math" panose="02040503050406030204" pitchFamily="18" charset="0"/>
                                  </a:rPr>
                                  <m:t>2</m:t>
                                </m:r>
                              </m:sup>
                            </m:sSup>
                          </m:e>
                        </m:d>
                      </m:num>
                      <m:den>
                        <m:r>
                          <a:rPr lang="en-US" sz="2100" b="0" i="1" smtClean="0">
                            <a:solidFill>
                              <a:schemeClr val="tx1"/>
                            </a:solidFill>
                            <a:latin typeface="Cambria Math" panose="02040503050406030204" pitchFamily="18" charset="0"/>
                            <a:ea typeface="Cambria Math" panose="02040503050406030204" pitchFamily="18" charset="0"/>
                          </a:rPr>
                          <m:t>𝜕</m:t>
                        </m:r>
                        <m:sSub>
                          <m:sSubPr>
                            <m:ctrlPr>
                              <a:rPr lang="en-US" sz="2100" b="0" i="1" smtClean="0">
                                <a:solidFill>
                                  <a:schemeClr val="tx1"/>
                                </a:solidFill>
                                <a:latin typeface="Cambria Math" panose="02040503050406030204" pitchFamily="18" charset="0"/>
                                <a:ea typeface="Cambria Math" panose="02040503050406030204" pitchFamily="18" charset="0"/>
                              </a:rPr>
                            </m:ctrlPr>
                          </m:sSubPr>
                          <m:e>
                            <m:r>
                              <a:rPr lang="en-US" sz="2100" b="0" i="1" smtClean="0">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den>
                    </m:f>
                    <m:r>
                      <a:rPr lang="en-US" sz="2100" b="0" i="1" smtClean="0">
                        <a:solidFill>
                          <a:schemeClr val="tx1"/>
                        </a:solidFill>
                        <a:latin typeface="Cambria Math" panose="02040503050406030204" pitchFamily="18" charset="0"/>
                        <a:ea typeface="Cambria Math" panose="02040503050406030204" pitchFamily="18" charset="0"/>
                      </a:rPr>
                      <m:t>=0</m:t>
                    </m:r>
                  </m:oMath>
                </a14:m>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77688A17-D909-914D-A50D-242932A5A601}"/>
                  </a:ext>
                </a:extLst>
              </p:cNvPr>
              <p:cNvSpPr txBox="1">
                <a:spLocks noRot="1" noChangeAspect="1" noMove="1" noResize="1" noEditPoints="1" noAdjustHandles="1" noChangeArrowheads="1" noChangeShapeType="1" noTextEdit="1"/>
              </p:cNvSpPr>
              <p:nvPr/>
            </p:nvSpPr>
            <p:spPr>
              <a:xfrm>
                <a:off x="2864399" y="4037661"/>
                <a:ext cx="6184230" cy="681469"/>
              </a:xfrm>
              <a:prstGeom prst="rect">
                <a:avLst/>
              </a:prstGeom>
              <a:blipFill>
                <a:blip r:embed="rId6"/>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26F00236-810F-F84B-B2AF-CF35E9572211}"/>
              </a:ext>
            </a:extLst>
          </p:cNvPr>
          <p:cNvSpPr/>
          <p:nvPr/>
        </p:nvSpPr>
        <p:spPr>
          <a:xfrm>
            <a:off x="2793468" y="3244015"/>
            <a:ext cx="6335033" cy="6183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2F871C-9E09-4442-B860-300D38412225}"/>
                  </a:ext>
                </a:extLst>
              </p:cNvPr>
              <p:cNvSpPr txBox="1"/>
              <p:nvPr/>
            </p:nvSpPr>
            <p:spPr>
              <a:xfrm>
                <a:off x="2653983" y="3341217"/>
                <a:ext cx="6605064" cy="444224"/>
              </a:xfrm>
              <a:prstGeom prst="rect">
                <a:avLst/>
              </a:prstGeom>
              <a:noFill/>
            </p:spPr>
            <p:txBody>
              <a:bodyPr wrap="square">
                <a:spAutoFit/>
              </a:bodyPr>
              <a:lstStyle/>
              <a:p>
                <a:pPr algn="ctr"/>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For given cost, find </a:t>
                </a:r>
                <a14:m>
                  <m:oMath xmlns:m="http://schemas.openxmlformats.org/officeDocument/2006/math">
                    <m:sSub>
                      <m:sSubPr>
                        <m:ctrlPr>
                          <a:rPr lang="en-US" sz="2100" b="0" i="1" smtClean="0">
                            <a:solidFill>
                              <a:schemeClr val="tx1"/>
                            </a:solidFill>
                            <a:latin typeface="Cambria Math" panose="02040503050406030204" pitchFamily="18" charset="0"/>
                            <a:ea typeface="Cambria Math" panose="02040503050406030204" pitchFamily="18" charset="0"/>
                          </a:rPr>
                        </m:ctrlPr>
                      </m:sSubPr>
                      <m:e>
                        <m:r>
                          <a:rPr lang="en-US" sz="2100" b="0" i="1" smtClean="0">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𝜉</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and</a:t>
                </a:r>
                <a14:m>
                  <m:oMath xmlns:m="http://schemas.openxmlformats.org/officeDocument/2006/math">
                    <m:r>
                      <a:rPr lang="en-US" sz="2100" b="0" i="0" smtClean="0">
                        <a:solidFill>
                          <a:schemeClr val="tx1"/>
                        </a:solidFill>
                        <a:latin typeface="Cambria Math" panose="02040503050406030204" pitchFamily="18" charset="0"/>
                        <a:ea typeface="Cambria Math" panose="02040503050406030204" pitchFamily="18" charset="0"/>
                      </a:rPr>
                      <m:t> </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that minimize </a:t>
                </a:r>
                <a14:m>
                  <m:oMath xmlns:m="http://schemas.openxmlformats.org/officeDocument/2006/math">
                    <m:r>
                      <a:rPr lang="en-US" sz="2100" i="1" smtClean="0">
                        <a:solidFill>
                          <a:schemeClr val="tx1"/>
                        </a:solidFill>
                        <a:latin typeface="Cambria Math" panose="02040503050406030204" pitchFamily="18" charset="0"/>
                        <a:ea typeface="Cambria Math" panose="02040503050406030204" pitchFamily="18" charset="0"/>
                      </a:rPr>
                      <m:t>𝕍</m:t>
                    </m:r>
                    <m:r>
                      <a:rPr lang="en-US" sz="2100" i="1" smtClean="0">
                        <a:solidFill>
                          <a:schemeClr val="tx1"/>
                        </a:solidFill>
                        <a:latin typeface="Cambria Math" panose="02040503050406030204" pitchFamily="18" charset="0"/>
                        <a:ea typeface="Cambria Math" panose="02040503050406030204" pitchFamily="18" charset="0"/>
                      </a:rPr>
                      <m:t>𝑎𝑟</m:t>
                    </m:r>
                    <m:d>
                      <m:dPr>
                        <m:begChr m:val="["/>
                        <m:endChr m:val="]"/>
                        <m:ctrlPr>
                          <a:rPr lang="en-US" sz="2100" b="0" i="1" smtClean="0">
                            <a:solidFill>
                              <a:schemeClr val="tx1"/>
                            </a:solidFill>
                            <a:latin typeface="Cambria Math" panose="02040503050406030204" pitchFamily="18" charset="0"/>
                            <a:ea typeface="Cambria Math" panose="02040503050406030204" pitchFamily="18" charset="0"/>
                          </a:rPr>
                        </m:ctrlPr>
                      </m:dPr>
                      <m:e>
                        <m:sSup>
                          <m:sSupPr>
                            <m:ctrlPr>
                              <a:rPr lang="en-US" sz="2100" b="0" i="1" smtClean="0">
                                <a:solidFill>
                                  <a:schemeClr val="tx1"/>
                                </a:solidFill>
                                <a:latin typeface="Cambria Math" panose="02040503050406030204" pitchFamily="18" charset="0"/>
                                <a:ea typeface="Cambria Math" panose="02040503050406030204" pitchFamily="18" charset="0"/>
                              </a:rPr>
                            </m:ctrlPr>
                          </m:sSupPr>
                          <m:e>
                            <m:r>
                              <a:rPr lang="en-US" sz="2100" b="0" i="1" smtClean="0">
                                <a:solidFill>
                                  <a:schemeClr val="tx1"/>
                                </a:solidFill>
                                <a:latin typeface="Cambria Math" panose="02040503050406030204" pitchFamily="18" charset="0"/>
                                <a:ea typeface="Cambria Math" panose="02040503050406030204" pitchFamily="18" charset="0"/>
                              </a:rPr>
                              <m:t>𝑆</m:t>
                            </m:r>
                          </m:e>
                          <m:sup>
                            <m:r>
                              <a:rPr lang="en-US" sz="2100" b="0" i="1" smtClean="0">
                                <a:solidFill>
                                  <a:schemeClr val="tx1"/>
                                </a:solidFill>
                                <a:latin typeface="Cambria Math" panose="02040503050406030204" pitchFamily="18" charset="0"/>
                                <a:ea typeface="Cambria Math" panose="02040503050406030204" pitchFamily="18" charset="0"/>
                              </a:rPr>
                              <m:t>2</m:t>
                            </m:r>
                          </m:sup>
                        </m:sSup>
                      </m:e>
                    </m:d>
                  </m:oMath>
                </a14:m>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902F871C-9E09-4442-B860-300D38412225}"/>
                  </a:ext>
                </a:extLst>
              </p:cNvPr>
              <p:cNvSpPr txBox="1">
                <a:spLocks noRot="1" noChangeAspect="1" noMove="1" noResize="1" noEditPoints="1" noAdjustHandles="1" noChangeArrowheads="1" noChangeShapeType="1" noTextEdit="1"/>
              </p:cNvSpPr>
              <p:nvPr/>
            </p:nvSpPr>
            <p:spPr>
              <a:xfrm>
                <a:off x="2653983" y="3341217"/>
                <a:ext cx="6605064" cy="444224"/>
              </a:xfrm>
              <a:prstGeom prst="rect">
                <a:avLst/>
              </a:prstGeom>
              <a:blipFill>
                <a:blip r:embed="rId7"/>
                <a:stretch>
                  <a:fillRect t="-5556" b="-16667"/>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69FF08F0-2E08-2A4F-A009-DDDE2E0F559B}"/>
              </a:ext>
            </a:extLst>
          </p:cNvPr>
          <p:cNvSpPr/>
          <p:nvPr/>
        </p:nvSpPr>
        <p:spPr>
          <a:xfrm>
            <a:off x="3032823" y="4069201"/>
            <a:ext cx="5847382" cy="6183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5" name="Slide Number Placeholder 6">
            <a:extLst>
              <a:ext uri="{FF2B5EF4-FFF2-40B4-BE49-F238E27FC236}">
                <a16:creationId xmlns:a16="http://schemas.microsoft.com/office/drawing/2014/main" id="{E4B48C3F-9E6F-554A-8B3E-581AD75217B3}"/>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14</a:t>
            </a:fld>
            <a:r>
              <a:rPr lang="en-US" sz="1200" dirty="0"/>
              <a:t>/20</a:t>
            </a:r>
          </a:p>
        </p:txBody>
      </p:sp>
    </p:spTree>
    <p:extLst>
      <p:ext uri="{BB962C8B-B14F-4D97-AF65-F5344CB8AC3E}">
        <p14:creationId xmlns:p14="http://schemas.microsoft.com/office/powerpoint/2010/main" val="2607890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Optimizing Estimator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688A17-D909-914D-A50D-242932A5A601}"/>
                  </a:ext>
                </a:extLst>
              </p:cNvPr>
              <p:cNvSpPr txBox="1"/>
              <p:nvPr/>
            </p:nvSpPr>
            <p:spPr>
              <a:xfrm>
                <a:off x="3003885" y="780573"/>
                <a:ext cx="6184230" cy="681469"/>
              </a:xfrm>
              <a:prstGeom prst="rect">
                <a:avLst/>
              </a:prstGeom>
              <a:noFill/>
            </p:spPr>
            <p:txBody>
              <a:bodyPr wrap="square">
                <a:spAutoFit/>
              </a:bodyPr>
              <a:lstStyle/>
              <a:p>
                <a:pPr algn="ctr"/>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For given cost, find </a:t>
                </a:r>
                <a14:m>
                  <m:oMath xmlns:m="http://schemas.openxmlformats.org/officeDocument/2006/math">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where </a:t>
                </a:r>
                <a14:m>
                  <m:oMath xmlns:m="http://schemas.openxmlformats.org/officeDocument/2006/math">
                    <m:f>
                      <m:fPr>
                        <m:ctrlPr>
                          <a:rPr lang="en-US" sz="2100" b="0" i="1" smtClean="0">
                            <a:solidFill>
                              <a:schemeClr val="tx1"/>
                            </a:solidFill>
                            <a:latin typeface="Cambria Math" panose="02040503050406030204" pitchFamily="18" charset="0"/>
                            <a:ea typeface="Cambria Math" panose="02040503050406030204" pitchFamily="18" charset="0"/>
                          </a:rPr>
                        </m:ctrlPr>
                      </m:fPr>
                      <m:num>
                        <m:r>
                          <a:rPr lang="en-US" sz="2100" b="0" i="1" smtClean="0">
                            <a:solidFill>
                              <a:schemeClr val="tx1"/>
                            </a:solidFill>
                            <a:latin typeface="Cambria Math" panose="02040503050406030204" pitchFamily="18" charset="0"/>
                            <a:ea typeface="Cambria Math" panose="02040503050406030204" pitchFamily="18" charset="0"/>
                          </a:rPr>
                          <m:t>𝜕</m:t>
                        </m:r>
                        <m:r>
                          <a:rPr lang="en-US" sz="2100" i="1" smtClean="0">
                            <a:solidFill>
                              <a:schemeClr val="tx1"/>
                            </a:solidFill>
                            <a:latin typeface="Cambria Math" panose="02040503050406030204" pitchFamily="18" charset="0"/>
                            <a:ea typeface="Cambria Math" panose="02040503050406030204" pitchFamily="18" charset="0"/>
                          </a:rPr>
                          <m:t>𝕍</m:t>
                        </m:r>
                        <m:r>
                          <a:rPr lang="en-US" sz="2100" i="1" smtClean="0">
                            <a:solidFill>
                              <a:schemeClr val="tx1"/>
                            </a:solidFill>
                            <a:latin typeface="Cambria Math" panose="02040503050406030204" pitchFamily="18" charset="0"/>
                            <a:ea typeface="Cambria Math" panose="02040503050406030204" pitchFamily="18" charset="0"/>
                          </a:rPr>
                          <m:t>𝑎𝑟</m:t>
                        </m:r>
                        <m:d>
                          <m:dPr>
                            <m:begChr m:val="["/>
                            <m:endChr m:val="]"/>
                            <m:ctrlPr>
                              <a:rPr lang="en-US" sz="2100" b="0" i="1" smtClean="0">
                                <a:solidFill>
                                  <a:schemeClr val="tx1"/>
                                </a:solidFill>
                                <a:latin typeface="Cambria Math" panose="02040503050406030204" pitchFamily="18" charset="0"/>
                                <a:ea typeface="Cambria Math" panose="02040503050406030204" pitchFamily="18" charset="0"/>
                              </a:rPr>
                            </m:ctrlPr>
                          </m:dPr>
                          <m:e>
                            <m:sSup>
                              <m:sSupPr>
                                <m:ctrlPr>
                                  <a:rPr lang="en-US" sz="2100" b="0" i="1" smtClean="0">
                                    <a:solidFill>
                                      <a:schemeClr val="tx1"/>
                                    </a:solidFill>
                                    <a:latin typeface="Cambria Math" panose="02040503050406030204" pitchFamily="18" charset="0"/>
                                    <a:ea typeface="Cambria Math" panose="02040503050406030204" pitchFamily="18" charset="0"/>
                                  </a:rPr>
                                </m:ctrlPr>
                              </m:sSupPr>
                              <m:e>
                                <m:r>
                                  <a:rPr lang="en-US" sz="2100" b="0" i="1" smtClean="0">
                                    <a:solidFill>
                                      <a:schemeClr val="tx1"/>
                                    </a:solidFill>
                                    <a:latin typeface="Cambria Math" panose="02040503050406030204" pitchFamily="18" charset="0"/>
                                    <a:ea typeface="Cambria Math" panose="02040503050406030204" pitchFamily="18" charset="0"/>
                                  </a:rPr>
                                  <m:t>𝑆</m:t>
                                </m:r>
                              </m:e>
                              <m:sup>
                                <m:r>
                                  <a:rPr lang="en-US" sz="2100" b="0" i="1" smtClean="0">
                                    <a:solidFill>
                                      <a:schemeClr val="tx1"/>
                                    </a:solidFill>
                                    <a:latin typeface="Cambria Math" panose="02040503050406030204" pitchFamily="18" charset="0"/>
                                    <a:ea typeface="Cambria Math" panose="02040503050406030204" pitchFamily="18" charset="0"/>
                                  </a:rPr>
                                  <m:t>2</m:t>
                                </m:r>
                              </m:sup>
                            </m:sSup>
                          </m:e>
                        </m:d>
                      </m:num>
                      <m:den>
                        <m:r>
                          <a:rPr lang="en-US" sz="2100" b="0" i="1" smtClean="0">
                            <a:solidFill>
                              <a:schemeClr val="tx1"/>
                            </a:solidFill>
                            <a:latin typeface="Cambria Math" panose="02040503050406030204" pitchFamily="18" charset="0"/>
                            <a:ea typeface="Cambria Math" panose="02040503050406030204" pitchFamily="18" charset="0"/>
                          </a:rPr>
                          <m:t>𝜕</m:t>
                        </m:r>
                        <m:sSub>
                          <m:sSubPr>
                            <m:ctrlPr>
                              <a:rPr lang="en-US" sz="2100" b="0" i="1" smtClean="0">
                                <a:solidFill>
                                  <a:schemeClr val="tx1"/>
                                </a:solidFill>
                                <a:latin typeface="Cambria Math" panose="02040503050406030204" pitchFamily="18" charset="0"/>
                                <a:ea typeface="Cambria Math" panose="02040503050406030204" pitchFamily="18" charset="0"/>
                              </a:rPr>
                            </m:ctrlPr>
                          </m:sSubPr>
                          <m:e>
                            <m:r>
                              <a:rPr lang="en-US" sz="2100" b="0" i="1" smtClean="0">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den>
                    </m:f>
                    <m:r>
                      <a:rPr lang="en-US" sz="2100" b="0" i="1" smtClean="0">
                        <a:solidFill>
                          <a:schemeClr val="tx1"/>
                        </a:solidFill>
                        <a:latin typeface="Cambria Math" panose="02040503050406030204" pitchFamily="18" charset="0"/>
                        <a:ea typeface="Cambria Math" panose="02040503050406030204" pitchFamily="18" charset="0"/>
                      </a:rPr>
                      <m:t>=0</m:t>
                    </m:r>
                  </m:oMath>
                </a14:m>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77688A17-D909-914D-A50D-242932A5A601}"/>
                  </a:ext>
                </a:extLst>
              </p:cNvPr>
              <p:cNvSpPr txBox="1">
                <a:spLocks noRot="1" noChangeAspect="1" noMove="1" noResize="1" noEditPoints="1" noAdjustHandles="1" noChangeArrowheads="1" noChangeShapeType="1" noTextEdit="1"/>
              </p:cNvSpPr>
              <p:nvPr/>
            </p:nvSpPr>
            <p:spPr>
              <a:xfrm>
                <a:off x="3003885" y="780573"/>
                <a:ext cx="6184230" cy="681469"/>
              </a:xfrm>
              <a:prstGeom prst="rect">
                <a:avLst/>
              </a:prstGeom>
              <a:blipFill>
                <a:blip r:embed="rId3"/>
                <a:stretch>
                  <a:fillRect b="-1818"/>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69FF08F0-2E08-2A4F-A009-DDDE2E0F559B}"/>
              </a:ext>
            </a:extLst>
          </p:cNvPr>
          <p:cNvSpPr/>
          <p:nvPr/>
        </p:nvSpPr>
        <p:spPr>
          <a:xfrm>
            <a:off x="3172309" y="807535"/>
            <a:ext cx="5847382" cy="6183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5" name="Text Placeholder 3">
            <a:extLst>
              <a:ext uri="{FF2B5EF4-FFF2-40B4-BE49-F238E27FC236}">
                <a16:creationId xmlns:a16="http://schemas.microsoft.com/office/drawing/2014/main" id="{0162FAE7-8F13-5147-9AB4-BBE6864DD311}"/>
              </a:ext>
            </a:extLst>
          </p:cNvPr>
          <p:cNvSpPr txBox="1">
            <a:spLocks/>
          </p:cNvSpPr>
          <p:nvPr/>
        </p:nvSpPr>
        <p:spPr>
          <a:xfrm>
            <a:off x="652420" y="1814069"/>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In general</a:t>
            </a:r>
            <a:endParaRPr lang="en-US" dirty="0"/>
          </a:p>
        </p:txBody>
      </p:sp>
      <mc:AlternateContent xmlns:mc="http://schemas.openxmlformats.org/markup-compatibility/2006" xmlns:a14="http://schemas.microsoft.com/office/drawing/2010/main">
        <mc:Choice Requires="a14">
          <p:sp>
            <p:nvSpPr>
              <p:cNvPr id="17" name="Text Placeholder 3">
                <a:extLst>
                  <a:ext uri="{FF2B5EF4-FFF2-40B4-BE49-F238E27FC236}">
                    <a16:creationId xmlns:a16="http://schemas.microsoft.com/office/drawing/2014/main" id="{183819AB-6B3D-8B42-B0F3-FB46BE4853DA}"/>
                  </a:ext>
                </a:extLst>
              </p:cNvPr>
              <p:cNvSpPr txBox="1">
                <a:spLocks/>
              </p:cNvSpPr>
              <p:nvPr/>
            </p:nvSpPr>
            <p:spPr>
              <a:xfrm>
                <a:off x="652419" y="3335556"/>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Applied to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𝑆</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𝑆</m:t>
                            </m:r>
                          </m:e>
                        </m:acc>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 </m:t>
                            </m:r>
                          </m:e>
                        </m:acc>
                      </m:e>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ea typeface="Cambria Math" panose="02040503050406030204" pitchFamily="18" charset="0"/>
                              </a:rPr>
                              <m:t>2</m:t>
                            </m:r>
                          </m:sup>
                        </m:sSup>
                      </m:sub>
                    </m:sSub>
                  </m:oMath>
                </a14:m>
                <a:endParaRPr lang="en-US" i="1" dirty="0">
                  <a:latin typeface="Cambria Math" panose="02040503050406030204" pitchFamily="18" charset="0"/>
                  <a:ea typeface="Cambria Math" panose="02040503050406030204" pitchFamily="18" charset="0"/>
                </a:endParaRPr>
              </a:p>
              <a:p>
                <a:endParaRPr lang="en-US" dirty="0"/>
              </a:p>
            </p:txBody>
          </p:sp>
        </mc:Choice>
        <mc:Fallback xmlns="">
          <p:sp>
            <p:nvSpPr>
              <p:cNvPr id="17" name="Text Placeholder 3">
                <a:extLst>
                  <a:ext uri="{FF2B5EF4-FFF2-40B4-BE49-F238E27FC236}">
                    <a16:creationId xmlns:a16="http://schemas.microsoft.com/office/drawing/2014/main" id="{183819AB-6B3D-8B42-B0F3-FB46BE4853DA}"/>
                  </a:ext>
                </a:extLst>
              </p:cNvPr>
              <p:cNvSpPr txBox="1">
                <a:spLocks noRot="1" noChangeAspect="1" noMove="1" noResize="1" noEditPoints="1" noAdjustHandles="1" noChangeArrowheads="1" noChangeShapeType="1" noTextEdit="1"/>
              </p:cNvSpPr>
              <p:nvPr/>
            </p:nvSpPr>
            <p:spPr>
              <a:xfrm>
                <a:off x="652419" y="3335556"/>
                <a:ext cx="8227785" cy="523295"/>
              </a:xfrm>
              <a:prstGeom prst="rect">
                <a:avLst/>
              </a:prstGeom>
              <a:blipFill>
                <a:blip r:embed="rId4"/>
                <a:stretch>
                  <a:fillRect l="-462" t="-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263CDA-B3F7-DA4F-8703-7E3F9AEFF5B6}"/>
                  </a:ext>
                </a:extLst>
              </p:cNvPr>
              <p:cNvSpPr txBox="1"/>
              <p:nvPr/>
            </p:nvSpPr>
            <p:spPr>
              <a:xfrm>
                <a:off x="3559215" y="2237216"/>
                <a:ext cx="5073568"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𝕍</m:t>
                      </m:r>
                      <m:r>
                        <a:rPr lang="en-US" sz="2100" b="0" i="1" smtClean="0">
                          <a:latin typeface="Cambria Math" panose="02040503050406030204" pitchFamily="18" charset="0"/>
                          <a:ea typeface="Cambria Math" panose="02040503050406030204" pitchFamily="18" charset="0"/>
                        </a:rPr>
                        <m:t>𝑎𝑟</m:t>
                      </m:r>
                      <m:d>
                        <m:dPr>
                          <m:begChr m:val="["/>
                          <m:endChr m:val="]"/>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𝑎</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𝑏</m:t>
                          </m:r>
                        </m:e>
                      </m:d>
                      <m:r>
                        <a:rPr lang="en-US" sz="2100" b="0" i="1" smtClean="0">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𝑎</m:t>
                          </m:r>
                        </m:e>
                      </m:d>
                      <m:r>
                        <a:rPr lang="en-US" sz="2100" b="0" i="1" smtClean="0">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𝑏</m:t>
                          </m:r>
                        </m:e>
                      </m:d>
                      <m:r>
                        <a:rPr lang="en-US" sz="2100" i="1">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ℂ</m:t>
                      </m:r>
                      <m:r>
                        <a:rPr lang="en-US" sz="2100" b="0" i="1" smtClean="0">
                          <a:latin typeface="Cambria Math" panose="02040503050406030204" pitchFamily="18" charset="0"/>
                          <a:ea typeface="Cambria Math" panose="02040503050406030204" pitchFamily="18" charset="0"/>
                        </a:rPr>
                        <m:t>𝑜𝑣</m:t>
                      </m:r>
                      <m:d>
                        <m:dPr>
                          <m:begChr m:val="["/>
                          <m:endChr m:val="]"/>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𝑎</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𝑏</m:t>
                          </m:r>
                        </m:e>
                      </m:d>
                    </m:oMath>
                  </m:oMathPara>
                </a14:m>
                <a:endParaRPr lang="en-US" sz="2100" dirty="0"/>
              </a:p>
            </p:txBody>
          </p:sp>
        </mc:Choice>
        <mc:Fallback xmlns="">
          <p:sp>
            <p:nvSpPr>
              <p:cNvPr id="3" name="TextBox 2">
                <a:extLst>
                  <a:ext uri="{FF2B5EF4-FFF2-40B4-BE49-F238E27FC236}">
                    <a16:creationId xmlns:a16="http://schemas.microsoft.com/office/drawing/2014/main" id="{E1263CDA-B3F7-DA4F-8703-7E3F9AEFF5B6}"/>
                  </a:ext>
                </a:extLst>
              </p:cNvPr>
              <p:cNvSpPr txBox="1">
                <a:spLocks noRot="1" noChangeAspect="1" noMove="1" noResize="1" noEditPoints="1" noAdjustHandles="1" noChangeArrowheads="1" noChangeShapeType="1" noTextEdit="1"/>
              </p:cNvSpPr>
              <p:nvPr/>
            </p:nvSpPr>
            <p:spPr>
              <a:xfrm>
                <a:off x="3559215" y="2237216"/>
                <a:ext cx="5073568" cy="323165"/>
              </a:xfrm>
              <a:prstGeom prst="rect">
                <a:avLst/>
              </a:prstGeom>
              <a:blipFill>
                <a:blip r:embed="rId5"/>
                <a:stretch>
                  <a:fillRect l="-499" t="-370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53C58B0-0720-CA4B-BBAB-A9CBA30864D0}"/>
                  </a:ext>
                </a:extLst>
              </p:cNvPr>
              <p:cNvSpPr/>
              <p:nvPr/>
            </p:nvSpPr>
            <p:spPr>
              <a:xfrm>
                <a:off x="3201970" y="3858851"/>
                <a:ext cx="5788059" cy="457113"/>
              </a:xfrm>
              <a:prstGeom prst="rect">
                <a:avLst/>
              </a:prstGeom>
            </p:spPr>
            <p:txBody>
              <a:bodyPr wrap="none">
                <a:spAutoFit/>
              </a:bodyPr>
              <a:lstStyle/>
              <a:p>
                <a:r>
                  <a:rPr lang="en-US" sz="2100" dirty="0">
                    <a:ea typeface="Cambria Math" panose="02040503050406030204" pitchFamily="18" charset="0"/>
                  </a:rPr>
                  <a:t> </a:t>
                </a:r>
                <a14:m>
                  <m:oMath xmlns:m="http://schemas.openxmlformats.org/officeDocument/2006/math">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𝑆</m:t>
                            </m:r>
                          </m:e>
                          <m:sup>
                            <m:r>
                              <a:rPr lang="en-US" sz="2100" i="1">
                                <a:latin typeface="Cambria Math" panose="02040503050406030204" pitchFamily="18" charset="0"/>
                                <a:ea typeface="Cambria Math" panose="02040503050406030204" pitchFamily="18" charset="0"/>
                              </a:rPr>
                              <m:t>2</m:t>
                            </m:r>
                          </m:sup>
                        </m:sSup>
                      </m:e>
                    </m:d>
                    <m:r>
                      <a:rPr lang="en-US" sz="2100"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𝑆</m:t>
                                </m:r>
                              </m:e>
                            </m:acc>
                          </m:e>
                          <m:sup>
                            <m:r>
                              <a:rPr lang="en-US" sz="2100" i="1">
                                <a:latin typeface="Cambria Math" panose="02040503050406030204" pitchFamily="18" charset="0"/>
                                <a:ea typeface="Cambria Math" panose="02040503050406030204" pitchFamily="18" charset="0"/>
                              </a:rPr>
                              <m:t>2</m:t>
                            </m:r>
                          </m:sup>
                        </m:sSup>
                      </m:e>
                    </m:d>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sSub>
                          <m:sSubPr>
                            <m:ctrlPr>
                              <a:rPr lang="en-US" sz="2100" i="1">
                                <a:latin typeface="Cambria Math" panose="02040503050406030204" pitchFamily="18" charset="0"/>
                                <a:ea typeface="Cambria Math" panose="02040503050406030204" pitchFamily="18" charset="0"/>
                              </a:rPr>
                            </m:ctrlPr>
                          </m:sSub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𝜇</m:t>
                                </m:r>
                                <m:r>
                                  <a:rPr lang="en-US" sz="2100" i="1">
                                    <a:latin typeface="Cambria Math" panose="02040503050406030204" pitchFamily="18" charset="0"/>
                                    <a:ea typeface="Cambria Math" panose="02040503050406030204" pitchFamily="18" charset="0"/>
                                  </a:rPr>
                                  <m:t> </m:t>
                                </m:r>
                              </m:e>
                            </m:acc>
                          </m:e>
                          <m:sub>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𝜎</m:t>
                                </m:r>
                              </m:e>
                              <m:sup>
                                <m:r>
                                  <a:rPr lang="en-US" sz="2100" i="1">
                                    <a:latin typeface="Cambria Math" panose="02040503050406030204" pitchFamily="18" charset="0"/>
                                    <a:ea typeface="Cambria Math" panose="02040503050406030204" pitchFamily="18" charset="0"/>
                                  </a:rPr>
                                  <m:t>2</m:t>
                                </m:r>
                              </m:sup>
                            </m:sSup>
                          </m:sub>
                        </m:sSub>
                      </m:e>
                    </m:d>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ℂ</m:t>
                    </m:r>
                    <m:r>
                      <a:rPr lang="en-US" sz="2100" i="1">
                        <a:latin typeface="Cambria Math" panose="02040503050406030204" pitchFamily="18" charset="0"/>
                        <a:ea typeface="Cambria Math" panose="02040503050406030204" pitchFamily="18" charset="0"/>
                      </a:rPr>
                      <m:t>𝑜𝑣</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𝑆</m:t>
                                </m:r>
                              </m:e>
                            </m:acc>
                          </m:e>
                          <m:sup>
                            <m:r>
                              <a:rPr lang="en-US" sz="2100" i="1">
                                <a:latin typeface="Cambria Math" panose="02040503050406030204" pitchFamily="18" charset="0"/>
                                <a:ea typeface="Cambria Math" panose="02040503050406030204" pitchFamily="18" charset="0"/>
                              </a:rPr>
                              <m:t>2</m:t>
                            </m:r>
                          </m:sup>
                        </m:sSup>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𝜇</m:t>
                                </m:r>
                                <m:r>
                                  <a:rPr lang="en-US" sz="2100" i="1">
                                    <a:latin typeface="Cambria Math" panose="02040503050406030204" pitchFamily="18" charset="0"/>
                                    <a:ea typeface="Cambria Math" panose="02040503050406030204" pitchFamily="18" charset="0"/>
                                  </a:rPr>
                                  <m:t> </m:t>
                                </m:r>
                              </m:e>
                            </m:acc>
                          </m:e>
                          <m:sub>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𝜎</m:t>
                                </m:r>
                              </m:e>
                              <m:sup>
                                <m:r>
                                  <a:rPr lang="en-US" sz="2100" i="1">
                                    <a:latin typeface="Cambria Math" panose="02040503050406030204" pitchFamily="18" charset="0"/>
                                    <a:ea typeface="Cambria Math" panose="02040503050406030204" pitchFamily="18" charset="0"/>
                                  </a:rPr>
                                  <m:t>2</m:t>
                                </m:r>
                              </m:sup>
                            </m:sSup>
                          </m:sub>
                        </m:sSub>
                      </m:e>
                    </m:d>
                  </m:oMath>
                </a14:m>
                <a:endParaRPr lang="en-US" sz="2100" dirty="0"/>
              </a:p>
            </p:txBody>
          </p:sp>
        </mc:Choice>
        <mc:Fallback xmlns="">
          <p:sp>
            <p:nvSpPr>
              <p:cNvPr id="4" name="Rectangle 3">
                <a:extLst>
                  <a:ext uri="{FF2B5EF4-FFF2-40B4-BE49-F238E27FC236}">
                    <a16:creationId xmlns:a16="http://schemas.microsoft.com/office/drawing/2014/main" id="{953C58B0-0720-CA4B-BBAB-A9CBA30864D0}"/>
                  </a:ext>
                </a:extLst>
              </p:cNvPr>
              <p:cNvSpPr>
                <a:spLocks noRot="1" noChangeAspect="1" noMove="1" noResize="1" noEditPoints="1" noAdjustHandles="1" noChangeArrowheads="1" noChangeShapeType="1" noTextEdit="1"/>
              </p:cNvSpPr>
              <p:nvPr/>
            </p:nvSpPr>
            <p:spPr>
              <a:xfrm>
                <a:off x="3201970" y="3858851"/>
                <a:ext cx="5788059" cy="457113"/>
              </a:xfrm>
              <a:prstGeom prst="rect">
                <a:avLst/>
              </a:prstGeom>
              <a:blipFill>
                <a:blip r:embed="rId6"/>
                <a:stretch>
                  <a:fillRect b="-10811"/>
                </a:stretch>
              </a:blipFill>
            </p:spPr>
            <p:txBody>
              <a:bodyPr/>
              <a:lstStyle/>
              <a:p>
                <a:r>
                  <a:rPr lang="en-US">
                    <a:noFill/>
                  </a:rPr>
                  <a:t> </a:t>
                </a:r>
              </a:p>
            </p:txBody>
          </p:sp>
        </mc:Fallback>
      </mc:AlternateContent>
      <p:sp>
        <p:nvSpPr>
          <p:cNvPr id="21" name="Slide Number Placeholder 6">
            <a:extLst>
              <a:ext uri="{FF2B5EF4-FFF2-40B4-BE49-F238E27FC236}">
                <a16:creationId xmlns:a16="http://schemas.microsoft.com/office/drawing/2014/main" id="{EF9FE769-3138-7C44-96AD-AC45407D0B8C}"/>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15</a:t>
            </a:fld>
            <a:r>
              <a:rPr lang="en-US" sz="1200" dirty="0"/>
              <a:t>/20</a:t>
            </a:r>
          </a:p>
        </p:txBody>
      </p:sp>
    </p:spTree>
    <p:extLst>
      <p:ext uri="{BB962C8B-B14F-4D97-AF65-F5344CB8AC3E}">
        <p14:creationId xmlns:p14="http://schemas.microsoft.com/office/powerpoint/2010/main" val="3885995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B202E-AD25-8045-9C54-5757BA6336E9}"/>
              </a:ext>
            </a:extLst>
          </p:cNvPr>
          <p:cNvPicPr>
            <a:picLocks noChangeAspect="1"/>
          </p:cNvPicPr>
          <p:nvPr/>
        </p:nvPicPr>
        <p:blipFill rotWithShape="1">
          <a:blip r:embed="rId2">
            <a:extLst>
              <a:ext uri="{28A0092B-C50C-407E-A947-70E740481C1C}">
                <a14:useLocalDpi xmlns:a14="http://schemas.microsoft.com/office/drawing/2010/main" val="0"/>
              </a:ext>
            </a:extLst>
          </a:blip>
          <a:srcRect l="6834" r="6044"/>
          <a:stretch/>
        </p:blipFill>
        <p:spPr>
          <a:xfrm>
            <a:off x="1006415" y="984250"/>
            <a:ext cx="10178215" cy="5422392"/>
          </a:xfrm>
          <a:prstGeom prst="rect">
            <a:avLst/>
          </a:prstGeom>
        </p:spPr>
      </p:pic>
      <p:sp>
        <p:nvSpPr>
          <p:cNvPr id="2" name="Title 1">
            <a:extLst>
              <a:ext uri="{FF2B5EF4-FFF2-40B4-BE49-F238E27FC236}">
                <a16:creationId xmlns:a16="http://schemas.microsoft.com/office/drawing/2014/main" id="{45E28DE5-8139-BB45-96F5-4E1EB75AB083}"/>
              </a:ext>
            </a:extLst>
          </p:cNvPr>
          <p:cNvSpPr>
            <a:spLocks noGrp="1"/>
          </p:cNvSpPr>
          <p:nvPr>
            <p:ph type="title"/>
          </p:nvPr>
        </p:nvSpPr>
        <p:spPr/>
        <p:txBody>
          <a:bodyPr>
            <a:normAutofit fontScale="90000"/>
          </a:bodyPr>
          <a:lstStyle/>
          <a:p>
            <a:r>
              <a:rPr lang="en-US" dirty="0"/>
              <a:t>Optimizing Estimator</a:t>
            </a:r>
          </a:p>
        </p:txBody>
      </p:sp>
      <p:sp>
        <p:nvSpPr>
          <p:cNvPr id="14" name="Arc 13">
            <a:extLst>
              <a:ext uri="{FF2B5EF4-FFF2-40B4-BE49-F238E27FC236}">
                <a16:creationId xmlns:a16="http://schemas.microsoft.com/office/drawing/2014/main" id="{8B24ACFD-52BF-F341-9990-0C47CCCAF22A}"/>
              </a:ext>
            </a:extLst>
          </p:cNvPr>
          <p:cNvSpPr/>
          <p:nvPr/>
        </p:nvSpPr>
        <p:spPr>
          <a:xfrm rot="16200000">
            <a:off x="1784350" y="1860550"/>
            <a:ext cx="2578100" cy="2616200"/>
          </a:xfrm>
          <a:prstGeom prst="arc">
            <a:avLst>
              <a:gd name="adj1" fmla="val 16200000"/>
              <a:gd name="adj2" fmla="val 21580781"/>
            </a:avLst>
          </a:prstGeom>
          <a:ln w="38100">
            <a:solidFill>
              <a:srgbClr val="FFCC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7FC80906-DD4B-5F48-80C5-34E44A645DD1}"/>
              </a:ext>
            </a:extLst>
          </p:cNvPr>
          <p:cNvSpPr/>
          <p:nvPr/>
        </p:nvSpPr>
        <p:spPr>
          <a:xfrm rot="16200000">
            <a:off x="6978650" y="1801368"/>
            <a:ext cx="2578100" cy="2616200"/>
          </a:xfrm>
          <a:prstGeom prst="arc">
            <a:avLst>
              <a:gd name="adj1" fmla="val 16200000"/>
              <a:gd name="adj2" fmla="val 21580781"/>
            </a:avLst>
          </a:prstGeom>
          <a:ln w="38100">
            <a:solidFill>
              <a:srgbClr val="FFCC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059714C-7F86-2342-8458-AADD895B7F3C}"/>
                  </a:ext>
                </a:extLst>
              </p:cNvPr>
              <p:cNvSpPr txBox="1"/>
              <p:nvPr/>
            </p:nvSpPr>
            <p:spPr>
              <a:xfrm>
                <a:off x="2990876" y="1576385"/>
                <a:ext cx="1984263" cy="894798"/>
              </a:xfrm>
              <a:prstGeom prst="ellipse">
                <a:avLst/>
              </a:prstGeom>
              <a:noFill/>
              <a:ln w="38100">
                <a:solidFill>
                  <a:srgbClr val="FFCC3A"/>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𝕍</m:t>
                          </m:r>
                          <m:r>
                            <a:rPr lang="en-US" b="0" i="1" smtClean="0">
                              <a:latin typeface="Cambria Math" panose="02040503050406030204" pitchFamily="18" charset="0"/>
                              <a:ea typeface="Cambria Math" panose="02040503050406030204" pitchFamily="18" charset="0"/>
                            </a:rPr>
                            <m:t>𝑎𝑟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𝑆</m:t>
                                  </m:r>
                                </m:e>
                                <m:sup>
                                  <m:r>
                                    <a:rPr lang="en-US" b="0" i="1" smtClean="0">
                                      <a:latin typeface="Cambria Math" panose="02040503050406030204" pitchFamily="18" charset="0"/>
                                      <a:ea typeface="Cambria Math" panose="02040503050406030204" pitchFamily="18" charset="0"/>
                                    </a:rPr>
                                    <m:t>2</m:t>
                                  </m:r>
                                </m:sup>
                              </m:sSup>
                            </m:e>
                          </m:d>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𝜂</m:t>
                              </m:r>
                            </m:sub>
                          </m:sSub>
                        </m:den>
                      </m:f>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7059714C-7F86-2342-8458-AADD895B7F3C}"/>
                  </a:ext>
                </a:extLst>
              </p:cNvPr>
              <p:cNvSpPr txBox="1">
                <a:spLocks noRot="1" noChangeAspect="1" noMove="1" noResize="1" noEditPoints="1" noAdjustHandles="1" noChangeArrowheads="1" noChangeShapeType="1" noTextEdit="1"/>
              </p:cNvSpPr>
              <p:nvPr/>
            </p:nvSpPr>
            <p:spPr>
              <a:xfrm>
                <a:off x="2990876" y="1576385"/>
                <a:ext cx="1984263" cy="894798"/>
              </a:xfrm>
              <a:prstGeom prst="ellipse">
                <a:avLst/>
              </a:prstGeom>
              <a:blipFill>
                <a:blip r:embed="rId3"/>
                <a:stretch>
                  <a:fillRect/>
                </a:stretch>
              </a:blipFill>
              <a:ln w="38100">
                <a:solidFill>
                  <a:srgbClr val="FFCC3A"/>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F5C04E-2090-C44F-84EF-A3B2A0B9DD68}"/>
                  </a:ext>
                </a:extLst>
              </p:cNvPr>
              <p:cNvSpPr txBox="1"/>
              <p:nvPr/>
            </p:nvSpPr>
            <p:spPr>
              <a:xfrm>
                <a:off x="8156448" y="1576385"/>
                <a:ext cx="1988050" cy="916978"/>
              </a:xfrm>
              <a:prstGeom prst="ellipse">
                <a:avLst/>
              </a:prstGeom>
              <a:noFill/>
              <a:ln w="38100">
                <a:solidFill>
                  <a:srgbClr val="FFCC3A"/>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𝕍</m:t>
                          </m:r>
                          <m:r>
                            <a:rPr lang="en-US" b="0" i="1" smtClean="0">
                              <a:latin typeface="Cambria Math" panose="02040503050406030204" pitchFamily="18" charset="0"/>
                              <a:ea typeface="Cambria Math" panose="02040503050406030204" pitchFamily="18" charset="0"/>
                            </a:rPr>
                            <m:t>𝑎𝑟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𝑆</m:t>
                                      </m:r>
                                    </m:e>
                                  </m:acc>
                                </m:e>
                                <m:sup>
                                  <m:r>
                                    <a:rPr lang="en-US" b="0" i="1" smtClean="0">
                                      <a:latin typeface="Cambria Math" panose="02040503050406030204" pitchFamily="18" charset="0"/>
                                      <a:ea typeface="Cambria Math" panose="02040503050406030204" pitchFamily="18" charset="0"/>
                                    </a:rPr>
                                    <m:t>2</m:t>
                                  </m:r>
                                </m:sup>
                              </m:sSup>
                            </m:e>
                          </m:d>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𝜂</m:t>
                              </m:r>
                            </m:sub>
                          </m:sSub>
                        </m:den>
                      </m:f>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8" name="TextBox 17">
                <a:extLst>
                  <a:ext uri="{FF2B5EF4-FFF2-40B4-BE49-F238E27FC236}">
                    <a16:creationId xmlns:a16="http://schemas.microsoft.com/office/drawing/2014/main" id="{3DF5C04E-2090-C44F-84EF-A3B2A0B9DD68}"/>
                  </a:ext>
                </a:extLst>
              </p:cNvPr>
              <p:cNvSpPr txBox="1">
                <a:spLocks noRot="1" noChangeAspect="1" noMove="1" noResize="1" noEditPoints="1" noAdjustHandles="1" noChangeArrowheads="1" noChangeShapeType="1" noTextEdit="1"/>
              </p:cNvSpPr>
              <p:nvPr/>
            </p:nvSpPr>
            <p:spPr>
              <a:xfrm>
                <a:off x="8156448" y="1576385"/>
                <a:ext cx="1988050" cy="916978"/>
              </a:xfrm>
              <a:prstGeom prst="ellipse">
                <a:avLst/>
              </a:prstGeom>
              <a:blipFill>
                <a:blip r:embed="rId4"/>
                <a:stretch>
                  <a:fillRect/>
                </a:stretch>
              </a:blipFill>
              <a:ln w="38100">
                <a:solidFill>
                  <a:srgbClr val="FFCC3A"/>
                </a:solidFill>
              </a:ln>
            </p:spPr>
            <p:txBody>
              <a:bodyPr/>
              <a:lstStyle/>
              <a:p>
                <a:r>
                  <a:rPr lang="en-US">
                    <a:noFill/>
                  </a:rPr>
                  <a:t> </a:t>
                </a:r>
              </a:p>
            </p:txBody>
          </p:sp>
        </mc:Fallback>
      </mc:AlternateContent>
      <p:sp>
        <p:nvSpPr>
          <p:cNvPr id="21" name="Slide Number Placeholder 6">
            <a:extLst>
              <a:ext uri="{FF2B5EF4-FFF2-40B4-BE49-F238E27FC236}">
                <a16:creationId xmlns:a16="http://schemas.microsoft.com/office/drawing/2014/main" id="{83952833-1721-5A48-AAEF-8359B231FB85}"/>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16</a:t>
            </a:fld>
            <a:r>
              <a:rPr lang="en-US" sz="1200" dirty="0"/>
              <a:t>/20</a:t>
            </a:r>
          </a:p>
        </p:txBody>
      </p:sp>
    </p:spTree>
    <p:extLst>
      <p:ext uri="{BB962C8B-B14F-4D97-AF65-F5344CB8AC3E}">
        <p14:creationId xmlns:p14="http://schemas.microsoft.com/office/powerpoint/2010/main" val="32126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FF08F0-2E08-2A4F-A009-DDDE2E0F559B}"/>
              </a:ext>
            </a:extLst>
          </p:cNvPr>
          <p:cNvSpPr/>
          <p:nvPr/>
        </p:nvSpPr>
        <p:spPr>
          <a:xfrm>
            <a:off x="1437964" y="936370"/>
            <a:ext cx="9316071" cy="6183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21A025-BDC1-C141-BC34-ABC62BFEE2AC}"/>
                  </a:ext>
                </a:extLst>
              </p:cNvPr>
              <p:cNvSpPr txBox="1"/>
              <p:nvPr/>
            </p:nvSpPr>
            <p:spPr>
              <a:xfrm>
                <a:off x="1667811" y="904830"/>
                <a:ext cx="8856379" cy="681469"/>
              </a:xfrm>
              <a:prstGeom prst="rect">
                <a:avLst/>
              </a:prstGeom>
              <a:noFill/>
              <a:ln>
                <a:noFill/>
              </a:ln>
            </p:spPr>
            <p:txBody>
              <a:bodyPr wrap="square">
                <a:spAutoFit/>
              </a:bodyPr>
              <a:lstStyle/>
              <a:p>
                <a:pPr algn="ctr"/>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For given cost, find </a:t>
                </a:r>
                <a14:m>
                  <m:oMath xmlns:m="http://schemas.openxmlformats.org/officeDocument/2006/math">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i="1">
                            <a:solidFill>
                              <a:schemeClr val="tx1"/>
                            </a:solidFill>
                            <a:latin typeface="Cambria Math" panose="02040503050406030204" pitchFamily="18" charset="0"/>
                            <a:ea typeface="Cambria Math" panose="02040503050406030204" pitchFamily="18" charset="0"/>
                          </a:rPr>
                          <m:t>𝜂</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where </a:t>
                </a:r>
                <a14:m>
                  <m:oMath xmlns:m="http://schemas.openxmlformats.org/officeDocument/2006/math">
                    <m:f>
                      <m:fPr>
                        <m:ctrlPr>
                          <a:rPr lang="en-US" sz="2100" i="1">
                            <a:solidFill>
                              <a:schemeClr val="tx1"/>
                            </a:solidFill>
                            <a:latin typeface="Cambria Math" panose="02040503050406030204" pitchFamily="18" charset="0"/>
                            <a:ea typeface="Cambria Math" panose="02040503050406030204" pitchFamily="18" charset="0"/>
                          </a:rPr>
                        </m:ctrlPr>
                      </m:fPr>
                      <m:num>
                        <m:r>
                          <a:rPr lang="en-US" sz="2100" i="1">
                            <a:solidFill>
                              <a:schemeClr val="tx1"/>
                            </a:solidFill>
                            <a:latin typeface="Cambria Math" panose="02040503050406030204" pitchFamily="18" charset="0"/>
                            <a:ea typeface="Cambria Math" panose="02040503050406030204" pitchFamily="18" charset="0"/>
                          </a:rPr>
                          <m:t>𝜕</m:t>
                        </m:r>
                        <m:r>
                          <a:rPr lang="en-US" sz="2100" i="1">
                            <a:solidFill>
                              <a:schemeClr val="tx1"/>
                            </a:solidFill>
                            <a:latin typeface="Cambria Math" panose="02040503050406030204" pitchFamily="18" charset="0"/>
                            <a:ea typeface="Cambria Math" panose="02040503050406030204" pitchFamily="18" charset="0"/>
                          </a:rPr>
                          <m:t>𝕍</m:t>
                        </m:r>
                        <m:r>
                          <a:rPr lang="en-US" sz="2100" i="1">
                            <a:solidFill>
                              <a:schemeClr val="tx1"/>
                            </a:solidFill>
                            <a:latin typeface="Cambria Math" panose="02040503050406030204" pitchFamily="18" charset="0"/>
                            <a:ea typeface="Cambria Math" panose="02040503050406030204" pitchFamily="18" charset="0"/>
                          </a:rPr>
                          <m:t>𝑎𝑟</m:t>
                        </m:r>
                        <m:d>
                          <m:dPr>
                            <m:begChr m:val="["/>
                            <m:endChr m:val="]"/>
                            <m:ctrlPr>
                              <a:rPr lang="en-US" sz="2100" i="1">
                                <a:solidFill>
                                  <a:schemeClr val="tx1"/>
                                </a:solidFill>
                                <a:latin typeface="Cambria Math" panose="02040503050406030204" pitchFamily="18" charset="0"/>
                                <a:ea typeface="Cambria Math" panose="02040503050406030204" pitchFamily="18" charset="0"/>
                              </a:rPr>
                            </m:ctrlPr>
                          </m:dPr>
                          <m:e>
                            <m:sSup>
                              <m:sSupPr>
                                <m:ctrlPr>
                                  <a:rPr lang="en-US" sz="2100" i="1">
                                    <a:solidFill>
                                      <a:schemeClr val="tx1"/>
                                    </a:solidFill>
                                    <a:latin typeface="Cambria Math" panose="02040503050406030204" pitchFamily="18" charset="0"/>
                                    <a:ea typeface="Cambria Math" panose="02040503050406030204" pitchFamily="18" charset="0"/>
                                  </a:rPr>
                                </m:ctrlPr>
                              </m:sSupPr>
                              <m:e>
                                <m:r>
                                  <a:rPr lang="en-US" sz="2100" i="1">
                                    <a:solidFill>
                                      <a:schemeClr val="tx1"/>
                                    </a:solidFill>
                                    <a:latin typeface="Cambria Math" panose="02040503050406030204" pitchFamily="18" charset="0"/>
                                    <a:ea typeface="Cambria Math" panose="02040503050406030204" pitchFamily="18" charset="0"/>
                                  </a:rPr>
                                  <m:t>𝑆</m:t>
                                </m:r>
                              </m:e>
                              <m:sup>
                                <m:r>
                                  <a:rPr lang="en-US" sz="2100" i="1">
                                    <a:solidFill>
                                      <a:schemeClr val="tx1"/>
                                    </a:solidFill>
                                    <a:latin typeface="Cambria Math" panose="02040503050406030204" pitchFamily="18" charset="0"/>
                                    <a:ea typeface="Cambria Math" panose="02040503050406030204" pitchFamily="18" charset="0"/>
                                  </a:rPr>
                                  <m:t>2</m:t>
                                </m:r>
                              </m:sup>
                            </m:sSup>
                          </m:e>
                        </m:d>
                      </m:num>
                      <m:den>
                        <m:r>
                          <a:rPr lang="en-US" sz="2100" i="1">
                            <a:solidFill>
                              <a:schemeClr val="tx1"/>
                            </a:solidFill>
                            <a:latin typeface="Cambria Math" panose="02040503050406030204" pitchFamily="18" charset="0"/>
                            <a:ea typeface="Cambria Math" panose="02040503050406030204" pitchFamily="18" charset="0"/>
                          </a:rPr>
                          <m:t>𝜕</m:t>
                        </m:r>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i="1">
                                <a:solidFill>
                                  <a:schemeClr val="tx1"/>
                                </a:solidFill>
                                <a:latin typeface="Cambria Math" panose="02040503050406030204" pitchFamily="18" charset="0"/>
                                <a:ea typeface="Cambria Math" panose="02040503050406030204" pitchFamily="18" charset="0"/>
                              </a:rPr>
                              <m:t>𝜂</m:t>
                            </m:r>
                          </m:sub>
                        </m:sSub>
                      </m:den>
                    </m:f>
                    <m:r>
                      <a:rPr lang="en-US" sz="2100" i="1">
                        <a:solidFill>
                          <a:schemeClr val="tx1"/>
                        </a:solidFill>
                        <a:latin typeface="Cambria Math" panose="02040503050406030204" pitchFamily="18" charset="0"/>
                        <a:ea typeface="Cambria Math" panose="02040503050406030204" pitchFamily="18" charset="0"/>
                      </a:rPr>
                      <m:t>=0</m:t>
                    </m:r>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by finding </a:t>
                </a:r>
                <a14:m>
                  <m:oMath xmlns:m="http://schemas.openxmlformats.org/officeDocument/2006/math">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where </a:t>
                </a:r>
                <a14:m>
                  <m:oMath xmlns:m="http://schemas.openxmlformats.org/officeDocument/2006/math">
                    <m:f>
                      <m:fPr>
                        <m:ctrlPr>
                          <a:rPr lang="en-US" sz="2100" b="0" i="1" smtClean="0">
                            <a:solidFill>
                              <a:schemeClr val="tx1"/>
                            </a:solidFill>
                            <a:latin typeface="Cambria Math" panose="02040503050406030204" pitchFamily="18" charset="0"/>
                            <a:ea typeface="Cambria Math" panose="02040503050406030204" pitchFamily="18" charset="0"/>
                          </a:rPr>
                        </m:ctrlPr>
                      </m:fPr>
                      <m:num>
                        <m:r>
                          <a:rPr lang="en-US" sz="2100" b="0" i="1" smtClean="0">
                            <a:solidFill>
                              <a:schemeClr val="tx1"/>
                            </a:solidFill>
                            <a:latin typeface="Cambria Math" panose="02040503050406030204" pitchFamily="18" charset="0"/>
                            <a:ea typeface="Cambria Math" panose="02040503050406030204" pitchFamily="18" charset="0"/>
                          </a:rPr>
                          <m:t>𝜕</m:t>
                        </m:r>
                        <m:r>
                          <a:rPr lang="en-US" sz="2100" i="1" smtClean="0">
                            <a:solidFill>
                              <a:schemeClr val="tx1"/>
                            </a:solidFill>
                            <a:latin typeface="Cambria Math" panose="02040503050406030204" pitchFamily="18" charset="0"/>
                            <a:ea typeface="Cambria Math" panose="02040503050406030204" pitchFamily="18" charset="0"/>
                          </a:rPr>
                          <m:t>𝕍</m:t>
                        </m:r>
                        <m:r>
                          <a:rPr lang="en-US" sz="2100" i="1" smtClean="0">
                            <a:solidFill>
                              <a:schemeClr val="tx1"/>
                            </a:solidFill>
                            <a:latin typeface="Cambria Math" panose="02040503050406030204" pitchFamily="18" charset="0"/>
                            <a:ea typeface="Cambria Math" panose="02040503050406030204" pitchFamily="18" charset="0"/>
                          </a:rPr>
                          <m:t>𝑎𝑟</m:t>
                        </m:r>
                        <m:d>
                          <m:dPr>
                            <m:begChr m:val="["/>
                            <m:endChr m:val="]"/>
                            <m:ctrlPr>
                              <a:rPr lang="en-US" sz="2100" b="0" i="1" smtClean="0">
                                <a:solidFill>
                                  <a:schemeClr val="tx1"/>
                                </a:solidFill>
                                <a:latin typeface="Cambria Math" panose="02040503050406030204" pitchFamily="18" charset="0"/>
                                <a:ea typeface="Cambria Math" panose="02040503050406030204" pitchFamily="18" charset="0"/>
                              </a:rPr>
                            </m:ctrlPr>
                          </m:dPr>
                          <m:e>
                            <m:sSup>
                              <m:sSupPr>
                                <m:ctrlPr>
                                  <a:rPr lang="en-US" sz="2100" b="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sSupPr>
                              <m:e>
                                <m:acc>
                                  <m:accPr>
                                    <m:chr m:val="̃"/>
                                    <m:ctrlPr>
                                      <a:rPr lang="en-US" sz="21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accPr>
                                  <m:e>
                                    <m:r>
                                      <a:rPr lang="en-US" sz="21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𝑆</m:t>
                                    </m:r>
                                  </m:e>
                                </m:acc>
                              </m:e>
                              <m:sup>
                                <m:r>
                                  <a:rPr lang="en-US" sz="2100" b="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2</m:t>
                                </m:r>
                              </m:sup>
                            </m:sSup>
                          </m:e>
                        </m:d>
                      </m:num>
                      <m:den>
                        <m:r>
                          <a:rPr lang="en-US" sz="2100" b="0" i="1" smtClean="0">
                            <a:solidFill>
                              <a:schemeClr val="tx1"/>
                            </a:solidFill>
                            <a:latin typeface="Cambria Math" panose="02040503050406030204" pitchFamily="18" charset="0"/>
                            <a:ea typeface="Cambria Math" panose="02040503050406030204" pitchFamily="18" charset="0"/>
                          </a:rPr>
                          <m:t>𝜕</m:t>
                        </m:r>
                        <m:sSub>
                          <m:sSubPr>
                            <m:ctrlPr>
                              <a:rPr lang="en-US" sz="2100" b="0" i="1" smtClean="0">
                                <a:solidFill>
                                  <a:schemeClr val="tx1"/>
                                </a:solidFill>
                                <a:latin typeface="Cambria Math" panose="02040503050406030204" pitchFamily="18" charset="0"/>
                                <a:ea typeface="Cambria Math" panose="02040503050406030204" pitchFamily="18" charset="0"/>
                              </a:rPr>
                            </m:ctrlPr>
                          </m:sSubPr>
                          <m:e>
                            <m:r>
                              <a:rPr lang="en-US" sz="2100" b="0" i="1" smtClean="0">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den>
                    </m:f>
                    <m:r>
                      <a:rPr lang="en-US" sz="2100" b="0" i="1" smtClean="0">
                        <a:solidFill>
                          <a:schemeClr val="tx1"/>
                        </a:solidFill>
                        <a:latin typeface="Cambria Math" panose="02040503050406030204" pitchFamily="18" charset="0"/>
                        <a:ea typeface="Cambria Math" panose="02040503050406030204" pitchFamily="18" charset="0"/>
                      </a:rPr>
                      <m:t>=0</m:t>
                    </m:r>
                  </m:oMath>
                </a14:m>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221A025-BDC1-C141-BC34-ABC62BFEE2AC}"/>
                  </a:ext>
                </a:extLst>
              </p:cNvPr>
              <p:cNvSpPr txBox="1">
                <a:spLocks noRot="1" noChangeAspect="1" noMove="1" noResize="1" noEditPoints="1" noAdjustHandles="1" noChangeArrowheads="1" noChangeShapeType="1" noTextEdit="1"/>
              </p:cNvSpPr>
              <p:nvPr/>
            </p:nvSpPr>
            <p:spPr>
              <a:xfrm>
                <a:off x="1667811" y="904830"/>
                <a:ext cx="8856379" cy="681469"/>
              </a:xfrm>
              <a:prstGeom prst="rect">
                <a:avLst/>
              </a:prstGeom>
              <a:blipFill>
                <a:blip r:embed="rId3"/>
                <a:stretch>
                  <a:fillRect l="-572" b="-1818"/>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Optimizing Estimator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53C58B0-0720-CA4B-BBAB-A9CBA30864D0}"/>
                  </a:ext>
                </a:extLst>
              </p:cNvPr>
              <p:cNvSpPr/>
              <p:nvPr/>
            </p:nvSpPr>
            <p:spPr>
              <a:xfrm>
                <a:off x="3822236" y="3558127"/>
                <a:ext cx="4547527" cy="9269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𝕍</m:t>
                      </m:r>
                      <m:r>
                        <a:rPr lang="en-US" sz="2100" i="1" smtClean="0">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𝑆</m:t>
                                  </m:r>
                                </m:e>
                              </m:acc>
                            </m:e>
                            <m:sup>
                              <m:r>
                                <a:rPr lang="en-US" sz="2100" i="1">
                                  <a:latin typeface="Cambria Math" panose="02040503050406030204" pitchFamily="18" charset="0"/>
                                  <a:ea typeface="Cambria Math" panose="02040503050406030204" pitchFamily="18" charset="0"/>
                                </a:rPr>
                                <m:t>2</m:t>
                              </m:r>
                            </m:sup>
                          </m:sSup>
                        </m:e>
                      </m:d>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4</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num>
                        <m:den>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den>
                      </m:f>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sSup>
                            <m:sSupPr>
                              <m:ctrlPr>
                                <a:rPr lang="en-US" sz="2100" b="0" i="1" smtClean="0">
                                  <a:latin typeface="Cambria Math" panose="02040503050406030204" pitchFamily="18" charset="0"/>
                                  <a:ea typeface="Cambria Math" panose="02040503050406030204" pitchFamily="18" charset="0"/>
                                </a:rPr>
                              </m:ctrlPr>
                            </m:sSupPr>
                            <m:e>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2</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e>
                              </m:d>
                            </m:e>
                            <m:sup>
                              <m:r>
                                <a:rPr lang="en-US" sz="2100" b="0" i="1" smtClean="0">
                                  <a:latin typeface="Cambria Math" panose="02040503050406030204" pitchFamily="18" charset="0"/>
                                  <a:ea typeface="Cambria Math" panose="02040503050406030204" pitchFamily="18" charset="0"/>
                                </a:rPr>
                                <m:t>2</m:t>
                              </m:r>
                            </m:sup>
                          </m:sSup>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1" smtClean="0">
                                  <a:latin typeface="Cambria Math" panose="02040503050406030204" pitchFamily="18" charset="0"/>
                                  <a:ea typeface="Cambria Math" panose="02040503050406030204" pitchFamily="18" charset="0"/>
                                </a:rPr>
                                <m:t>−3</m:t>
                              </m:r>
                            </m:e>
                          </m:d>
                        </m:num>
                        <m:den>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1" smtClean="0">
                              <a:latin typeface="Cambria Math" panose="02040503050406030204" pitchFamily="18" charset="0"/>
                              <a:ea typeface="Cambria Math" panose="02040503050406030204" pitchFamily="18" charset="0"/>
                            </a:rPr>
                            <m:t>−1)</m:t>
                          </m:r>
                        </m:den>
                      </m:f>
                    </m:oMath>
                  </m:oMathPara>
                </a14:m>
                <a:endParaRPr lang="en-US" sz="2100" dirty="0"/>
              </a:p>
            </p:txBody>
          </p:sp>
        </mc:Choice>
        <mc:Fallback xmlns="">
          <p:sp>
            <p:nvSpPr>
              <p:cNvPr id="4" name="Rectangle 3">
                <a:extLst>
                  <a:ext uri="{FF2B5EF4-FFF2-40B4-BE49-F238E27FC236}">
                    <a16:creationId xmlns:a16="http://schemas.microsoft.com/office/drawing/2014/main" id="{953C58B0-0720-CA4B-BBAB-A9CBA30864D0}"/>
                  </a:ext>
                </a:extLst>
              </p:cNvPr>
              <p:cNvSpPr>
                <a:spLocks noRot="1" noChangeAspect="1" noMove="1" noResize="1" noEditPoints="1" noAdjustHandles="1" noChangeArrowheads="1" noChangeShapeType="1" noTextEdit="1"/>
              </p:cNvSpPr>
              <p:nvPr/>
            </p:nvSpPr>
            <p:spPr>
              <a:xfrm>
                <a:off x="3822236" y="3558127"/>
                <a:ext cx="4547527" cy="926985"/>
              </a:xfrm>
              <a:prstGeom prst="rect">
                <a:avLst/>
              </a:prstGeom>
              <a:blipFill>
                <a:blip r:embed="rId4"/>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69A812-CEBE-A94A-B2A0-37B54D1B668A}"/>
                  </a:ext>
                </a:extLst>
              </p:cNvPr>
              <p:cNvSpPr/>
              <p:nvPr/>
            </p:nvSpPr>
            <p:spPr>
              <a:xfrm>
                <a:off x="3661419" y="2073636"/>
                <a:ext cx="4869153" cy="10347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𝕍</m:t>
                      </m:r>
                      <m:r>
                        <a:rPr lang="en-US" sz="2100" i="1" smtClean="0">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𝑄</m:t>
                              </m:r>
                            </m:e>
                          </m:acc>
                        </m:e>
                      </m:d>
                      <m:r>
                        <a:rPr lang="en-US" sz="2100" b="0" i="1" smtClean="0">
                          <a:latin typeface="Cambria Math" panose="02040503050406030204" pitchFamily="18" charset="0"/>
                          <a:ea typeface="Cambria Math" panose="02040503050406030204" pitchFamily="18" charset="0"/>
                        </a:rPr>
                        <m:t>≈</m:t>
                      </m:r>
                      <m:sSup>
                        <m:sSupPr>
                          <m:ctrlPr>
                            <a:rPr lang="en-US" sz="2100" b="0" i="1" smtClean="0">
                              <a:latin typeface="Cambria Math" panose="02040503050406030204" pitchFamily="18" charset="0"/>
                              <a:ea typeface="Cambria Math" panose="02040503050406030204" pitchFamily="18" charset="0"/>
                            </a:rPr>
                          </m:ctrlPr>
                        </m:sSupPr>
                        <m:e>
                          <m:acc>
                            <m:accPr>
                              <m:chr m:val="̃"/>
                              <m:ctrlPr>
                                <a:rPr lang="en-US" sz="210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𝑆</m:t>
                              </m:r>
                            </m:e>
                          </m:acc>
                        </m:e>
                        <m:sup>
                          <m:r>
                            <a:rPr lang="en-US" sz="2100" b="0" i="1" smtClean="0">
                              <a:latin typeface="Cambria Math" panose="02040503050406030204" pitchFamily="18" charset="0"/>
                              <a:ea typeface="Cambria Math" panose="02040503050406030204" pitchFamily="18" charset="0"/>
                            </a:rPr>
                            <m:t>2</m:t>
                          </m:r>
                        </m:sup>
                      </m:sSup>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1</m:t>
                          </m:r>
                        </m:num>
                        <m:den>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1" smtClean="0">
                              <a:latin typeface="Cambria Math" panose="02040503050406030204" pitchFamily="18" charset="0"/>
                              <a:ea typeface="Cambria Math" panose="02040503050406030204" pitchFamily="18" charset="0"/>
                            </a:rPr>
                            <m:t>−1</m:t>
                          </m:r>
                        </m:den>
                      </m:f>
                      <m:nary>
                        <m:naryPr>
                          <m:chr m:val="∑"/>
                          <m:ctrlPr>
                            <a:rPr lang="en-US" sz="2100" b="0" i="1" smtClean="0">
                              <a:latin typeface="Cambria Math" panose="02040503050406030204" pitchFamily="18" charset="0"/>
                              <a:ea typeface="Cambria Math" panose="02040503050406030204" pitchFamily="18" charset="0"/>
                            </a:rPr>
                          </m:ctrlPr>
                        </m:naryPr>
                        <m:sub>
                          <m:r>
                            <a:rPr lang="en-US" sz="2100" b="0" i="1" smtClean="0">
                              <a:latin typeface="Cambria Math" panose="02040503050406030204" pitchFamily="18" charset="0"/>
                              <a:ea typeface="Cambria Math" panose="02040503050406030204" pitchFamily="18" charset="0"/>
                            </a:rPr>
                            <m:t>𝑖</m:t>
                          </m:r>
                          <m:r>
                            <a:rPr lang="en-US" sz="2100" b="0" i="1" smtClean="0">
                              <a:latin typeface="Cambria Math" panose="02040503050406030204" pitchFamily="18" charset="0"/>
                              <a:ea typeface="Cambria Math" panose="02040503050406030204" pitchFamily="18" charset="0"/>
                            </a:rPr>
                            <m:t>=1</m:t>
                          </m:r>
                        </m:sub>
                        <m:sup>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sup>
                        <m:e>
                          <m:sSup>
                            <m:sSupPr>
                              <m:ctrlPr>
                                <a:rPr lang="en-US" sz="2100" b="0" i="1" smtClean="0">
                                  <a:latin typeface="Cambria Math" panose="02040503050406030204" pitchFamily="18" charset="0"/>
                                  <a:ea typeface="Cambria Math" panose="02040503050406030204" pitchFamily="18" charset="0"/>
                                </a:rPr>
                              </m:ctrlPr>
                            </m:sSupPr>
                            <m:e>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sub>
                                      <m:r>
                                        <a:rPr lang="en-US" sz="2100" b="0" i="1" smtClean="0">
                                          <a:latin typeface="Cambria Math" panose="02040503050406030204" pitchFamily="18" charset="0"/>
                                          <a:ea typeface="Cambria Math" panose="02040503050406030204" pitchFamily="18" charset="0"/>
                                        </a:rPr>
                                        <m:t>𝑖</m:t>
                                      </m:r>
                                    </m:sub>
                                  </m:sSub>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sub>
                                      <m:r>
                                        <a:rPr lang="en-US" sz="2100" b="0" i="1" smtClean="0">
                                          <a:latin typeface="Cambria Math" panose="02040503050406030204" pitchFamily="18" charset="0"/>
                                          <a:ea typeface="Cambria Math" panose="02040503050406030204" pitchFamily="18" charset="0"/>
                                        </a:rPr>
                                        <m:t>𝑎𝑣𝑔</m:t>
                                      </m:r>
                                    </m:sub>
                                  </m:sSub>
                                </m:e>
                              </m:d>
                            </m:e>
                            <m:sup>
                              <m:r>
                                <a:rPr lang="en-US" sz="2100" b="0" i="1" smtClean="0">
                                  <a:latin typeface="Cambria Math" panose="02040503050406030204" pitchFamily="18" charset="0"/>
                                  <a:ea typeface="Cambria Math" panose="02040503050406030204" pitchFamily="18" charset="0"/>
                                </a:rPr>
                                <m:t>2</m:t>
                              </m:r>
                            </m:sup>
                          </m:sSup>
                          <m:r>
                            <a:rPr lang="en-US" sz="2100" b="0" i="1" smtClean="0">
                              <a:latin typeface="Cambria Math" panose="02040503050406030204" pitchFamily="18" charset="0"/>
                              <a:ea typeface="Cambria Math" panose="02040503050406030204" pitchFamily="18" charset="0"/>
                            </a:rPr>
                            <m:t> </m:t>
                          </m:r>
                        </m:e>
                      </m:nary>
                    </m:oMath>
                  </m:oMathPara>
                </a14:m>
                <a:endParaRPr lang="en-US" sz="2100" dirty="0"/>
              </a:p>
            </p:txBody>
          </p:sp>
        </mc:Choice>
        <mc:Fallback xmlns="">
          <p:sp>
            <p:nvSpPr>
              <p:cNvPr id="11" name="Rectangle 10">
                <a:extLst>
                  <a:ext uri="{FF2B5EF4-FFF2-40B4-BE49-F238E27FC236}">
                    <a16:creationId xmlns:a16="http://schemas.microsoft.com/office/drawing/2014/main" id="{3E69A812-CEBE-A94A-B2A0-37B54D1B668A}"/>
                  </a:ext>
                </a:extLst>
              </p:cNvPr>
              <p:cNvSpPr>
                <a:spLocks noRot="1" noChangeAspect="1" noMove="1" noResize="1" noEditPoints="1" noAdjustHandles="1" noChangeArrowheads="1" noChangeShapeType="1" noTextEdit="1"/>
              </p:cNvSpPr>
              <p:nvPr/>
            </p:nvSpPr>
            <p:spPr>
              <a:xfrm>
                <a:off x="3661419" y="2073636"/>
                <a:ext cx="4869153" cy="1034707"/>
              </a:xfrm>
              <a:prstGeom prst="rect">
                <a:avLst/>
              </a:prstGeom>
              <a:blipFill>
                <a:blip r:embed="rId5"/>
                <a:stretch>
                  <a:fillRect t="-90361" b="-148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3">
                <a:extLst>
                  <a:ext uri="{FF2B5EF4-FFF2-40B4-BE49-F238E27FC236}">
                    <a16:creationId xmlns:a16="http://schemas.microsoft.com/office/drawing/2014/main" id="{D3B48094-4B24-7B4B-AA37-02B15D74703D}"/>
                  </a:ext>
                </a:extLst>
              </p:cNvPr>
              <p:cNvSpPr txBox="1">
                <a:spLocks/>
              </p:cNvSpPr>
              <p:nvPr/>
            </p:nvSpPr>
            <p:spPr>
              <a:xfrm>
                <a:off x="635669" y="1811988"/>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Reminder: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𝑆</m:t>
                            </m:r>
                          </m:e>
                        </m:acc>
                      </m:e>
                      <m:sup>
                        <m:r>
                          <a:rPr lang="en-US" i="1">
                            <a:latin typeface="Cambria Math" panose="02040503050406030204" pitchFamily="18" charset="0"/>
                            <a:ea typeface="Cambria Math" panose="02040503050406030204" pitchFamily="18" charset="0"/>
                          </a:rPr>
                          <m:t>2</m:t>
                        </m:r>
                      </m:sup>
                    </m:sSup>
                  </m:oMath>
                </a14:m>
                <a:r>
                  <a:rPr lang="en-US" dirty="0"/>
                  <a:t> is a sample estimate for </a:t>
                </a:r>
                <a14:m>
                  <m:oMath xmlns:m="http://schemas.openxmlformats.org/officeDocument/2006/math">
                    <m:r>
                      <a:rPr lang="en-US" i="1">
                        <a:latin typeface="Cambria Math" panose="02040503050406030204" pitchFamily="18" charset="0"/>
                        <a:ea typeface="Cambria Math" panose="02040503050406030204" pitchFamily="18" charset="0"/>
                      </a:rPr>
                      <m:t>𝕍</m:t>
                    </m:r>
                    <m:r>
                      <a:rPr lang="en-US" i="1">
                        <a:latin typeface="Cambria Math" panose="02040503050406030204" pitchFamily="18" charset="0"/>
                        <a:ea typeface="Cambria Math" panose="02040503050406030204" pitchFamily="18" charset="0"/>
                      </a:rPr>
                      <m:t>𝑎𝑟</m:t>
                    </m:r>
                    <m:d>
                      <m:dPr>
                        <m:begChr m:val="["/>
                        <m:endChr m:val="]"/>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𝑄</m:t>
                            </m:r>
                          </m:e>
                        </m:acc>
                      </m:e>
                    </m:d>
                  </m:oMath>
                </a14:m>
                <a:r>
                  <a:rPr lang="en-US" dirty="0"/>
                  <a:t> </a:t>
                </a:r>
              </a:p>
            </p:txBody>
          </p:sp>
        </mc:Choice>
        <mc:Fallback xmlns="">
          <p:sp>
            <p:nvSpPr>
              <p:cNvPr id="14" name="Text Placeholder 3">
                <a:extLst>
                  <a:ext uri="{FF2B5EF4-FFF2-40B4-BE49-F238E27FC236}">
                    <a16:creationId xmlns:a16="http://schemas.microsoft.com/office/drawing/2014/main" id="{D3B48094-4B24-7B4B-AA37-02B15D74703D}"/>
                  </a:ext>
                </a:extLst>
              </p:cNvPr>
              <p:cNvSpPr txBox="1">
                <a:spLocks noRot="1" noChangeAspect="1" noMove="1" noResize="1" noEditPoints="1" noAdjustHandles="1" noChangeArrowheads="1" noChangeShapeType="1" noTextEdit="1"/>
              </p:cNvSpPr>
              <p:nvPr/>
            </p:nvSpPr>
            <p:spPr>
              <a:xfrm>
                <a:off x="635669" y="1811988"/>
                <a:ext cx="8227785" cy="523295"/>
              </a:xfrm>
              <a:prstGeom prst="rect">
                <a:avLst/>
              </a:prstGeom>
              <a:blipFill>
                <a:blip r:embed="rId6"/>
                <a:stretch>
                  <a:fillRect l="-616" t="-9524"/>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AFFBD3B2-D873-6247-AC34-82B91EB8D8BC}"/>
              </a:ext>
            </a:extLst>
          </p:cNvPr>
          <p:cNvSpPr/>
          <p:nvPr/>
        </p:nvSpPr>
        <p:spPr>
          <a:xfrm>
            <a:off x="3172308" y="936370"/>
            <a:ext cx="5847382" cy="61838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8" name="Text Placeholder 3">
            <a:extLst>
              <a:ext uri="{FF2B5EF4-FFF2-40B4-BE49-F238E27FC236}">
                <a16:creationId xmlns:a16="http://schemas.microsoft.com/office/drawing/2014/main" id="{D2B40975-6A0F-DC4B-843B-D78DCF818261}"/>
              </a:ext>
            </a:extLst>
          </p:cNvPr>
          <p:cNvSpPr txBox="1">
            <a:spLocks/>
          </p:cNvSpPr>
          <p:nvPr/>
        </p:nvSpPr>
        <p:spPr>
          <a:xfrm>
            <a:off x="635669" y="3303334"/>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Variance of a sample estimator:</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688A17-D909-914D-A50D-242932A5A601}"/>
                  </a:ext>
                </a:extLst>
              </p:cNvPr>
              <p:cNvSpPr txBox="1"/>
              <p:nvPr/>
            </p:nvSpPr>
            <p:spPr>
              <a:xfrm>
                <a:off x="3550702" y="901602"/>
                <a:ext cx="5090599" cy="681469"/>
              </a:xfrm>
              <a:prstGeom prst="rect">
                <a:avLst/>
              </a:prstGeom>
              <a:noFill/>
            </p:spPr>
            <p:txBody>
              <a:bodyPr wrap="square">
                <a:spAutoFit/>
              </a:bodyPr>
              <a:lstStyle/>
              <a:p>
                <a:pPr algn="ctr"/>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For given cost, find </a:t>
                </a:r>
                <a14:m>
                  <m:oMath xmlns:m="http://schemas.openxmlformats.org/officeDocument/2006/math">
                    <m:sSub>
                      <m:sSubPr>
                        <m:ctrlPr>
                          <a:rPr lang="en-US" sz="2100" i="1">
                            <a:solidFill>
                              <a:schemeClr val="tx1"/>
                            </a:solidFill>
                            <a:latin typeface="Cambria Math" panose="02040503050406030204" pitchFamily="18" charset="0"/>
                            <a:ea typeface="Cambria Math" panose="02040503050406030204" pitchFamily="18" charset="0"/>
                          </a:rPr>
                        </m:ctrlPr>
                      </m:sSubPr>
                      <m:e>
                        <m:r>
                          <a:rPr lang="en-US" sz="2100" i="1">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oMath>
                </a14:m>
                <a:r>
                  <a:rPr lang="en-US" sz="2100" dirty="0">
                    <a:solidFill>
                      <a:schemeClr val="tx1"/>
                    </a:solidFill>
                    <a:latin typeface="Arial" panose="020B0604020202020204" pitchFamily="34" charset="0"/>
                    <a:ea typeface="Cambria Math" panose="02040503050406030204" pitchFamily="18" charset="0"/>
                    <a:cs typeface="Arial" panose="020B0604020202020204" pitchFamily="34" charset="0"/>
                  </a:rPr>
                  <a:t> where </a:t>
                </a:r>
                <a14:m>
                  <m:oMath xmlns:m="http://schemas.openxmlformats.org/officeDocument/2006/math">
                    <m:f>
                      <m:fPr>
                        <m:ctrlPr>
                          <a:rPr lang="en-US" sz="2100" b="0" i="1" smtClean="0">
                            <a:solidFill>
                              <a:schemeClr val="tx1"/>
                            </a:solidFill>
                            <a:latin typeface="Cambria Math" panose="02040503050406030204" pitchFamily="18" charset="0"/>
                            <a:ea typeface="Cambria Math" panose="02040503050406030204" pitchFamily="18" charset="0"/>
                          </a:rPr>
                        </m:ctrlPr>
                      </m:fPr>
                      <m:num>
                        <m:r>
                          <a:rPr lang="en-US" sz="2100" b="0" i="1" smtClean="0">
                            <a:solidFill>
                              <a:schemeClr val="tx1"/>
                            </a:solidFill>
                            <a:latin typeface="Cambria Math" panose="02040503050406030204" pitchFamily="18" charset="0"/>
                            <a:ea typeface="Cambria Math" panose="02040503050406030204" pitchFamily="18" charset="0"/>
                          </a:rPr>
                          <m:t>𝜕</m:t>
                        </m:r>
                        <m:r>
                          <a:rPr lang="en-US" sz="2100" i="1" smtClean="0">
                            <a:solidFill>
                              <a:schemeClr val="tx1"/>
                            </a:solidFill>
                            <a:latin typeface="Cambria Math" panose="02040503050406030204" pitchFamily="18" charset="0"/>
                            <a:ea typeface="Cambria Math" panose="02040503050406030204" pitchFamily="18" charset="0"/>
                          </a:rPr>
                          <m:t>𝕍</m:t>
                        </m:r>
                        <m:r>
                          <a:rPr lang="en-US" sz="2100" i="1" smtClean="0">
                            <a:solidFill>
                              <a:schemeClr val="tx1"/>
                            </a:solidFill>
                            <a:latin typeface="Cambria Math" panose="02040503050406030204" pitchFamily="18" charset="0"/>
                            <a:ea typeface="Cambria Math" panose="02040503050406030204" pitchFamily="18" charset="0"/>
                          </a:rPr>
                          <m:t>𝑎𝑟</m:t>
                        </m:r>
                        <m:d>
                          <m:dPr>
                            <m:begChr m:val="["/>
                            <m:endChr m:val="]"/>
                            <m:ctrlPr>
                              <a:rPr lang="en-US" sz="2100" b="0" i="1" smtClean="0">
                                <a:solidFill>
                                  <a:schemeClr val="tx1"/>
                                </a:solidFill>
                                <a:latin typeface="Cambria Math" panose="02040503050406030204" pitchFamily="18" charset="0"/>
                                <a:ea typeface="Cambria Math" panose="02040503050406030204" pitchFamily="18" charset="0"/>
                              </a:rPr>
                            </m:ctrlPr>
                          </m:dPr>
                          <m:e>
                            <m:sSup>
                              <m:sSupPr>
                                <m:ctrlPr>
                                  <a:rPr lang="en-US" sz="2100" b="0" i="1" smtClean="0">
                                    <a:solidFill>
                                      <a:schemeClr val="tx1"/>
                                    </a:solidFill>
                                    <a:latin typeface="Cambria Math" panose="02040503050406030204" pitchFamily="18" charset="0"/>
                                    <a:ea typeface="Cambria Math" panose="02040503050406030204" pitchFamily="18" charset="0"/>
                                  </a:rPr>
                                </m:ctrlPr>
                              </m:sSupPr>
                              <m:e>
                                <m:r>
                                  <a:rPr lang="en-US" sz="2100" b="0" i="1" smtClean="0">
                                    <a:solidFill>
                                      <a:schemeClr val="tx1"/>
                                    </a:solidFill>
                                    <a:latin typeface="Cambria Math" panose="02040503050406030204" pitchFamily="18" charset="0"/>
                                    <a:ea typeface="Cambria Math" panose="02040503050406030204" pitchFamily="18" charset="0"/>
                                  </a:rPr>
                                  <m:t>𝑆</m:t>
                                </m:r>
                              </m:e>
                              <m:sup>
                                <m:r>
                                  <a:rPr lang="en-US" sz="2100" b="0" i="1" smtClean="0">
                                    <a:solidFill>
                                      <a:schemeClr val="tx1"/>
                                    </a:solidFill>
                                    <a:latin typeface="Cambria Math" panose="02040503050406030204" pitchFamily="18" charset="0"/>
                                    <a:ea typeface="Cambria Math" panose="02040503050406030204" pitchFamily="18" charset="0"/>
                                  </a:rPr>
                                  <m:t>2</m:t>
                                </m:r>
                              </m:sup>
                            </m:sSup>
                          </m:e>
                        </m:d>
                      </m:num>
                      <m:den>
                        <m:r>
                          <a:rPr lang="en-US" sz="2100" b="0" i="1" smtClean="0">
                            <a:solidFill>
                              <a:schemeClr val="tx1"/>
                            </a:solidFill>
                            <a:latin typeface="Cambria Math" panose="02040503050406030204" pitchFamily="18" charset="0"/>
                            <a:ea typeface="Cambria Math" panose="02040503050406030204" pitchFamily="18" charset="0"/>
                          </a:rPr>
                          <m:t>𝜕</m:t>
                        </m:r>
                        <m:sSub>
                          <m:sSubPr>
                            <m:ctrlPr>
                              <a:rPr lang="en-US" sz="2100" b="0" i="1" smtClean="0">
                                <a:solidFill>
                                  <a:schemeClr val="tx1"/>
                                </a:solidFill>
                                <a:latin typeface="Cambria Math" panose="02040503050406030204" pitchFamily="18" charset="0"/>
                                <a:ea typeface="Cambria Math" panose="02040503050406030204" pitchFamily="18" charset="0"/>
                              </a:rPr>
                            </m:ctrlPr>
                          </m:sSubPr>
                          <m:e>
                            <m:r>
                              <a:rPr lang="en-US" sz="2100" b="0" i="1" smtClean="0">
                                <a:solidFill>
                                  <a:schemeClr val="tx1"/>
                                </a:solidFill>
                                <a:latin typeface="Cambria Math" panose="02040503050406030204" pitchFamily="18" charset="0"/>
                                <a:ea typeface="Cambria Math" panose="02040503050406030204" pitchFamily="18" charset="0"/>
                              </a:rPr>
                              <m:t>𝑁</m:t>
                            </m:r>
                          </m:e>
                          <m:sub>
                            <m:r>
                              <a:rPr lang="en-US" sz="2100" b="0" i="1" smtClean="0">
                                <a:solidFill>
                                  <a:schemeClr val="tx1"/>
                                </a:solidFill>
                                <a:latin typeface="Cambria Math" panose="02040503050406030204" pitchFamily="18" charset="0"/>
                                <a:ea typeface="Cambria Math" panose="02040503050406030204" pitchFamily="18" charset="0"/>
                              </a:rPr>
                              <m:t>𝜂</m:t>
                            </m:r>
                          </m:sub>
                        </m:sSub>
                      </m:den>
                    </m:f>
                    <m:r>
                      <a:rPr lang="en-US" sz="2100" b="0" i="1" smtClean="0">
                        <a:solidFill>
                          <a:schemeClr val="tx1"/>
                        </a:solidFill>
                        <a:latin typeface="Cambria Math" panose="02040503050406030204" pitchFamily="18" charset="0"/>
                        <a:ea typeface="Cambria Math" panose="02040503050406030204" pitchFamily="18" charset="0"/>
                      </a:rPr>
                      <m:t>=0</m:t>
                    </m:r>
                  </m:oMath>
                </a14:m>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77688A17-D909-914D-A50D-242932A5A601}"/>
                  </a:ext>
                </a:extLst>
              </p:cNvPr>
              <p:cNvSpPr txBox="1">
                <a:spLocks noRot="1" noChangeAspect="1" noMove="1" noResize="1" noEditPoints="1" noAdjustHandles="1" noChangeArrowheads="1" noChangeShapeType="1" noTextEdit="1"/>
              </p:cNvSpPr>
              <p:nvPr/>
            </p:nvSpPr>
            <p:spPr>
              <a:xfrm>
                <a:off x="3550702" y="901602"/>
                <a:ext cx="5090599" cy="681469"/>
              </a:xfrm>
              <a:prstGeom prst="rect">
                <a:avLst/>
              </a:prstGeom>
              <a:blipFill>
                <a:blip r:embed="rId7"/>
                <a:stretch>
                  <a:fillRect l="-748"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Placeholder 3">
                <a:extLst>
                  <a:ext uri="{FF2B5EF4-FFF2-40B4-BE49-F238E27FC236}">
                    <a16:creationId xmlns:a16="http://schemas.microsoft.com/office/drawing/2014/main" id="{23D73FF0-D389-C340-94C9-AC59B6597E95}"/>
                  </a:ext>
                </a:extLst>
              </p:cNvPr>
              <p:cNvSpPr txBox="1">
                <a:spLocks/>
              </p:cNvSpPr>
              <p:nvPr/>
            </p:nvSpPr>
            <p:spPr>
              <a:xfrm>
                <a:off x="791905" y="4732424"/>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ea typeface="Cambria Math" panose="02040503050406030204" pitchFamily="18" charset="0"/>
                  </a:rPr>
                  <a:t>where the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b="0" i="1" smtClean="0">
                            <a:latin typeface="Cambria Math" panose="02040503050406030204" pitchFamily="18" charset="0"/>
                            <a:ea typeface="Cambria Math" panose="02040503050406030204" pitchFamily="18" charset="0"/>
                          </a:rPr>
                          <m:t>𝑡h</m:t>
                        </m:r>
                      </m:sup>
                    </m:sSup>
                  </m:oMath>
                </a14:m>
                <a:r>
                  <a:rPr lang="en-US" dirty="0"/>
                  <a:t> moment of </a:t>
                </a:r>
                <a14:m>
                  <m:oMath xmlns:m="http://schemas.openxmlformats.org/officeDocument/2006/math">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𝑄</m:t>
                        </m:r>
                      </m:e>
                    </m:acc>
                  </m:oMath>
                </a14:m>
                <a:r>
                  <a:rPr lang="en-US" dirty="0"/>
                  <a:t> is:</a:t>
                </a:r>
              </a:p>
            </p:txBody>
          </p:sp>
        </mc:Choice>
        <mc:Fallback xmlns="">
          <p:sp>
            <p:nvSpPr>
              <p:cNvPr id="26" name="Text Placeholder 3">
                <a:extLst>
                  <a:ext uri="{FF2B5EF4-FFF2-40B4-BE49-F238E27FC236}">
                    <a16:creationId xmlns:a16="http://schemas.microsoft.com/office/drawing/2014/main" id="{23D73FF0-D389-C340-94C9-AC59B6597E95}"/>
                  </a:ext>
                </a:extLst>
              </p:cNvPr>
              <p:cNvSpPr txBox="1">
                <a:spLocks noRot="1" noChangeAspect="1" noMove="1" noResize="1" noEditPoints="1" noAdjustHandles="1" noChangeArrowheads="1" noChangeShapeType="1" noTextEdit="1"/>
              </p:cNvSpPr>
              <p:nvPr/>
            </p:nvSpPr>
            <p:spPr>
              <a:xfrm>
                <a:off x="791905" y="4732424"/>
                <a:ext cx="8227785" cy="523295"/>
              </a:xfrm>
              <a:prstGeom prst="rect">
                <a:avLst/>
              </a:prstGeom>
              <a:blipFill>
                <a:blip r:embed="rId8"/>
                <a:stretch>
                  <a:fillRect l="-770" t="-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2D93CE58-6EC8-844F-AB0C-3ACAAC529F8E}"/>
                  </a:ext>
                </a:extLst>
              </p:cNvPr>
              <p:cNvSpPr/>
              <p:nvPr/>
            </p:nvSpPr>
            <p:spPr>
              <a:xfrm>
                <a:off x="4508188" y="4923086"/>
                <a:ext cx="3175613" cy="6083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𝑘</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𝔼</m:t>
                      </m:r>
                      <m:d>
                        <m:dPr>
                          <m:begChr m:val="["/>
                          <m:endChr m:val="]"/>
                          <m:ctrlPr>
                            <a:rPr lang="en-US" sz="2100" b="0" i="1" smtClean="0">
                              <a:latin typeface="Cambria Math" panose="02040503050406030204" pitchFamily="18" charset="0"/>
                              <a:ea typeface="Cambria Math" panose="02040503050406030204" pitchFamily="18" charset="0"/>
                            </a:rPr>
                          </m:ctrlPr>
                        </m:dPr>
                        <m:e>
                          <m:sSup>
                            <m:sSupPr>
                              <m:ctrlPr>
                                <a:rPr lang="en-US" sz="2100" b="0" i="1" smtClean="0">
                                  <a:latin typeface="Cambria Math" panose="02040503050406030204" pitchFamily="18" charset="0"/>
                                  <a:ea typeface="Cambria Math" panose="02040503050406030204" pitchFamily="18" charset="0"/>
                                </a:rPr>
                              </m:ctrlPr>
                            </m:sSupPr>
                            <m:e>
                              <m:d>
                                <m:dPr>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r>
                                    <a:rPr lang="en-US" sz="2100" b="0" i="1" smtClean="0">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𝔼</m:t>
                                  </m:r>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e>
                              </m:d>
                            </m:e>
                            <m:sup>
                              <m:r>
                                <a:rPr lang="en-US" sz="2100" b="0" i="1" smtClean="0">
                                  <a:latin typeface="Cambria Math" panose="02040503050406030204" pitchFamily="18" charset="0"/>
                                  <a:ea typeface="Cambria Math" panose="02040503050406030204" pitchFamily="18" charset="0"/>
                                </a:rPr>
                                <m:t>𝑘</m:t>
                              </m:r>
                            </m:sup>
                          </m:sSup>
                        </m:e>
                      </m:d>
                    </m:oMath>
                  </m:oMathPara>
                </a14:m>
                <a:endParaRPr lang="en-US" sz="2100" dirty="0"/>
              </a:p>
            </p:txBody>
          </p:sp>
        </mc:Choice>
        <mc:Fallback xmlns="">
          <p:sp>
            <p:nvSpPr>
              <p:cNvPr id="27" name="Rectangle 26">
                <a:extLst>
                  <a:ext uri="{FF2B5EF4-FFF2-40B4-BE49-F238E27FC236}">
                    <a16:creationId xmlns:a16="http://schemas.microsoft.com/office/drawing/2014/main" id="{2D93CE58-6EC8-844F-AB0C-3ACAAC529F8E}"/>
                  </a:ext>
                </a:extLst>
              </p:cNvPr>
              <p:cNvSpPr>
                <a:spLocks noRot="1" noChangeAspect="1" noMove="1" noResize="1" noEditPoints="1" noAdjustHandles="1" noChangeArrowheads="1" noChangeShapeType="1" noTextEdit="1"/>
              </p:cNvSpPr>
              <p:nvPr/>
            </p:nvSpPr>
            <p:spPr>
              <a:xfrm>
                <a:off x="4508188" y="4923086"/>
                <a:ext cx="3175613" cy="608308"/>
              </a:xfrm>
              <a:prstGeom prst="rect">
                <a:avLst/>
              </a:prstGeom>
              <a:blipFill>
                <a:blip r:embed="rId9"/>
                <a:stretch>
                  <a:fillRect/>
                </a:stretch>
              </a:blipFill>
            </p:spPr>
            <p:txBody>
              <a:bodyPr/>
              <a:lstStyle/>
              <a:p>
                <a:r>
                  <a:rPr lang="en-US">
                    <a:noFill/>
                  </a:rPr>
                  <a:t> </a:t>
                </a:r>
              </a:p>
            </p:txBody>
          </p:sp>
        </mc:Fallback>
      </mc:AlternateContent>
      <p:sp>
        <p:nvSpPr>
          <p:cNvPr id="28" name="Slide Number Placeholder 6">
            <a:extLst>
              <a:ext uri="{FF2B5EF4-FFF2-40B4-BE49-F238E27FC236}">
                <a16:creationId xmlns:a16="http://schemas.microsoft.com/office/drawing/2014/main" id="{8FB28592-030F-1C4C-9259-F0F8775A7380}"/>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17</a:t>
            </a:fld>
            <a:r>
              <a:rPr lang="en-US" sz="1200" dirty="0"/>
              <a:t>/20</a:t>
            </a:r>
          </a:p>
        </p:txBody>
      </p:sp>
    </p:spTree>
    <p:extLst>
      <p:ext uri="{BB962C8B-B14F-4D97-AF65-F5344CB8AC3E}">
        <p14:creationId xmlns:p14="http://schemas.microsoft.com/office/powerpoint/2010/main" val="4063003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1.48148E-6 L -0.14271 -0.00116 " pathEditMode="relative" rAng="0" ptsTypes="AA">
                                      <p:cBhvr>
                                        <p:cTn id="6" dur="1000" fill="hold"/>
                                        <p:tgtEl>
                                          <p:spTgt spid="24"/>
                                        </p:tgtEl>
                                        <p:attrNameLst>
                                          <p:attrName>ppt_x</p:attrName>
                                          <p:attrName>ppt_y</p:attrName>
                                        </p:attrNameLst>
                                      </p:cBhvr>
                                      <p:rCtr x="-7135" y="-69"/>
                                    </p:animMotion>
                                  </p:childTnLst>
                                </p:cTn>
                              </p:par>
                              <p:par>
                                <p:cTn id="7" presetID="0" presetClass="path" presetSubtype="0" accel="50000" decel="50000" fill="hold" grpId="0" nodeType="withEffect">
                                  <p:stCondLst>
                                    <p:cond delay="0"/>
                                  </p:stCondLst>
                                  <p:childTnLst>
                                    <p:animMotion origin="layout" path="M 0 1.48148E-6 L -0.15651 -0.0007 " pathEditMode="relative" rAng="0" ptsTypes="AA">
                                      <p:cBhvr>
                                        <p:cTn id="8" dur="1000" fill="hold"/>
                                        <p:tgtEl>
                                          <p:spTgt spid="9"/>
                                        </p:tgtEl>
                                        <p:attrNameLst>
                                          <p:attrName>ppt_x</p:attrName>
                                          <p:attrName>ppt_y</p:attrName>
                                        </p:attrNameLst>
                                      </p:cBhvr>
                                      <p:rCtr x="-7826" y="-46"/>
                                    </p:animMotion>
                                  </p:childTnLst>
                                </p:cTn>
                              </p:par>
                              <p:par>
                                <p:cTn id="9" presetID="1" presetClass="exit" presetSubtype="0" fill="hold" grpId="1" nodeType="withEffect">
                                  <p:stCondLst>
                                    <p:cond delay="100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1" nodeType="withEffect">
                                  <p:stCondLst>
                                    <p:cond delay="100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4" grpId="0"/>
      <p:bldP spid="11" grpId="0"/>
      <p:bldP spid="14" grpId="0"/>
      <p:bldP spid="24" grpId="0" animBg="1"/>
      <p:bldP spid="24" grpId="1" animBg="1"/>
      <p:bldP spid="18" grpId="0"/>
      <p:bldP spid="9" grpId="0"/>
      <p:bldP spid="9" grpId="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Optimizing Estimator</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53C58B0-0720-CA4B-BBAB-A9CBA30864D0}"/>
                  </a:ext>
                </a:extLst>
              </p:cNvPr>
              <p:cNvSpPr/>
              <p:nvPr/>
            </p:nvSpPr>
            <p:spPr>
              <a:xfrm>
                <a:off x="3822236" y="839311"/>
                <a:ext cx="4547527" cy="9269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𝕍</m:t>
                      </m:r>
                      <m:r>
                        <a:rPr lang="en-US" sz="2100" i="1" smtClean="0">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𝑆</m:t>
                                  </m:r>
                                </m:e>
                              </m:acc>
                            </m:e>
                            <m:sup>
                              <m:r>
                                <a:rPr lang="en-US" sz="2100" i="1">
                                  <a:latin typeface="Cambria Math" panose="02040503050406030204" pitchFamily="18" charset="0"/>
                                  <a:ea typeface="Cambria Math" panose="02040503050406030204" pitchFamily="18" charset="0"/>
                                </a:rPr>
                                <m:t>2</m:t>
                              </m:r>
                            </m:sup>
                          </m:sSup>
                        </m:e>
                      </m:d>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4</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num>
                        <m:den>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den>
                      </m:f>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sSup>
                            <m:sSupPr>
                              <m:ctrlPr>
                                <a:rPr lang="en-US" sz="2100" b="0" i="1" smtClean="0">
                                  <a:latin typeface="Cambria Math" panose="02040503050406030204" pitchFamily="18" charset="0"/>
                                  <a:ea typeface="Cambria Math" panose="02040503050406030204" pitchFamily="18" charset="0"/>
                                </a:rPr>
                              </m:ctrlPr>
                            </m:sSupPr>
                            <m:e>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2</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e>
                              </m:d>
                            </m:e>
                            <m:sup>
                              <m:r>
                                <a:rPr lang="en-US" sz="2100" b="0" i="1" smtClean="0">
                                  <a:latin typeface="Cambria Math" panose="02040503050406030204" pitchFamily="18" charset="0"/>
                                  <a:ea typeface="Cambria Math" panose="02040503050406030204" pitchFamily="18" charset="0"/>
                                </a:rPr>
                                <m:t>2</m:t>
                              </m:r>
                            </m:sup>
                          </m:sSup>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1" smtClean="0">
                                  <a:latin typeface="Cambria Math" panose="02040503050406030204" pitchFamily="18" charset="0"/>
                                  <a:ea typeface="Cambria Math" panose="02040503050406030204" pitchFamily="18" charset="0"/>
                                </a:rPr>
                                <m:t>−3</m:t>
                              </m:r>
                            </m:e>
                          </m:d>
                        </m:num>
                        <m:den>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1" smtClean="0">
                              <a:latin typeface="Cambria Math" panose="02040503050406030204" pitchFamily="18" charset="0"/>
                              <a:ea typeface="Cambria Math" panose="02040503050406030204" pitchFamily="18" charset="0"/>
                            </a:rPr>
                            <m:t>−1)</m:t>
                          </m:r>
                        </m:den>
                      </m:f>
                    </m:oMath>
                  </m:oMathPara>
                </a14:m>
                <a:endParaRPr lang="en-US" sz="2100" dirty="0"/>
              </a:p>
            </p:txBody>
          </p:sp>
        </mc:Choice>
        <mc:Fallback xmlns="">
          <p:sp>
            <p:nvSpPr>
              <p:cNvPr id="4" name="Rectangle 3">
                <a:extLst>
                  <a:ext uri="{FF2B5EF4-FFF2-40B4-BE49-F238E27FC236}">
                    <a16:creationId xmlns:a16="http://schemas.microsoft.com/office/drawing/2014/main" id="{953C58B0-0720-CA4B-BBAB-A9CBA30864D0}"/>
                  </a:ext>
                </a:extLst>
              </p:cNvPr>
              <p:cNvSpPr>
                <a:spLocks noRot="1" noChangeAspect="1" noMove="1" noResize="1" noEditPoints="1" noAdjustHandles="1" noChangeArrowheads="1" noChangeShapeType="1" noTextEdit="1"/>
              </p:cNvSpPr>
              <p:nvPr/>
            </p:nvSpPr>
            <p:spPr>
              <a:xfrm>
                <a:off x="3822236" y="839311"/>
                <a:ext cx="4547527" cy="926985"/>
              </a:xfrm>
              <a:prstGeom prst="rect">
                <a:avLst/>
              </a:prstGeom>
              <a:blipFill>
                <a:blip r:embed="rId3"/>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1E8D0B9-D9C6-A74B-8C81-92292D4BD15F}"/>
                  </a:ext>
                </a:extLst>
              </p:cNvPr>
              <p:cNvSpPr/>
              <p:nvPr/>
            </p:nvSpPr>
            <p:spPr>
              <a:xfrm>
                <a:off x="3398081" y="2957848"/>
                <a:ext cx="5395836" cy="927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𝕍</m:t>
                      </m:r>
                      <m:r>
                        <a:rPr lang="en-US" sz="2100" i="1" smtClean="0">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𝑆</m:t>
                                  </m:r>
                                </m:e>
                              </m:acc>
                            </m:e>
                            <m:sup>
                              <m:r>
                                <a:rPr lang="en-US" sz="2100" i="1">
                                  <a:latin typeface="Cambria Math" panose="02040503050406030204" pitchFamily="18" charset="0"/>
                                  <a:ea typeface="Cambria Math" panose="02040503050406030204" pitchFamily="18" charset="0"/>
                                </a:rPr>
                                <m:t>2</m:t>
                              </m:r>
                            </m:sup>
                          </m:sSup>
                        </m:e>
                      </m:d>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f>
                        <m:fPr>
                          <m:ctrlPr>
                            <a:rPr lang="en-US" sz="2100" b="0" i="1" smtClean="0">
                              <a:latin typeface="Cambria Math" panose="02040503050406030204" pitchFamily="18" charset="0"/>
                              <a:ea typeface="Cambria Math" panose="02040503050406030204" pitchFamily="18" charset="0"/>
                            </a:rPr>
                          </m:ctrlPr>
                        </m:fPr>
                        <m:num>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4</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num>
                        <m:den>
                          <m:r>
                            <a:rPr lang="en-US" sz="2100" b="0" i="1" smtClean="0">
                              <a:latin typeface="Cambria Math" panose="02040503050406030204" pitchFamily="18" charset="0"/>
                              <a:ea typeface="Cambria Math" panose="02040503050406030204" pitchFamily="18" charset="0"/>
                            </a:rPr>
                            <m:t>𝐶</m:t>
                          </m:r>
                        </m:den>
                      </m:f>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sSup>
                            <m:sSupPr>
                              <m:ctrlPr>
                                <a:rPr lang="en-US" sz="2100" b="0" i="1" smtClean="0">
                                  <a:latin typeface="Cambria Math" panose="02040503050406030204" pitchFamily="18" charset="0"/>
                                  <a:ea typeface="Cambria Math" panose="02040503050406030204" pitchFamily="18" charset="0"/>
                                </a:rPr>
                              </m:ctrlPr>
                            </m:sSupPr>
                            <m:e>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2</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e>
                              </m:d>
                            </m:e>
                            <m:sup>
                              <m:r>
                                <a:rPr lang="en-US" sz="2100" b="0" i="1" smtClean="0">
                                  <a:latin typeface="Cambria Math" panose="02040503050406030204" pitchFamily="18" charset="0"/>
                                  <a:ea typeface="Cambria Math" panose="02040503050406030204" pitchFamily="18" charset="0"/>
                                </a:rPr>
                                <m:t>2</m:t>
                              </m:r>
                            </m:sup>
                          </m:sSup>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d>
                            <m:dPr>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𝐶</m:t>
                              </m:r>
                              <m:r>
                                <a:rPr lang="en-US" sz="2100" b="0" i="1" smtClean="0">
                                  <a:latin typeface="Cambria Math" panose="02040503050406030204" pitchFamily="18" charset="0"/>
                                  <a:ea typeface="Cambria Math" panose="02040503050406030204" pitchFamily="18" charset="0"/>
                                </a:rPr>
                                <m:t>−3</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e>
                          </m:d>
                        </m:num>
                        <m:den>
                          <m:r>
                            <a:rPr lang="en-US" sz="2100" b="0" i="1" smtClean="0">
                              <a:latin typeface="Cambria Math" panose="02040503050406030204" pitchFamily="18" charset="0"/>
                              <a:ea typeface="Cambria Math" panose="02040503050406030204" pitchFamily="18" charset="0"/>
                            </a:rPr>
                            <m:t>𝐶</m:t>
                          </m:r>
                          <m:r>
                            <a:rPr lang="en-US" sz="2100" b="0" i="1" smtClean="0">
                              <a:latin typeface="Cambria Math" panose="02040503050406030204" pitchFamily="18" charset="0"/>
                              <a:ea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𝐶</m:t>
                          </m:r>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r>
                            <a:rPr lang="en-US" sz="2100" b="0" i="1" smtClean="0">
                              <a:latin typeface="Cambria Math" panose="02040503050406030204" pitchFamily="18" charset="0"/>
                              <a:ea typeface="Cambria Math" panose="02040503050406030204" pitchFamily="18" charset="0"/>
                            </a:rPr>
                            <m:t>)</m:t>
                          </m:r>
                        </m:den>
                      </m:f>
                    </m:oMath>
                  </m:oMathPara>
                </a14:m>
                <a:endParaRPr lang="en-US" sz="2100" dirty="0"/>
              </a:p>
            </p:txBody>
          </p:sp>
        </mc:Choice>
        <mc:Fallback xmlns="">
          <p:sp>
            <p:nvSpPr>
              <p:cNvPr id="15" name="Rectangle 14">
                <a:extLst>
                  <a:ext uri="{FF2B5EF4-FFF2-40B4-BE49-F238E27FC236}">
                    <a16:creationId xmlns:a16="http://schemas.microsoft.com/office/drawing/2014/main" id="{91E8D0B9-D9C6-A74B-8C81-92292D4BD15F}"/>
                  </a:ext>
                </a:extLst>
              </p:cNvPr>
              <p:cNvSpPr>
                <a:spLocks noRot="1" noChangeAspect="1" noMove="1" noResize="1" noEditPoints="1" noAdjustHandles="1" noChangeArrowheads="1" noChangeShapeType="1" noTextEdit="1"/>
              </p:cNvSpPr>
              <p:nvPr/>
            </p:nvSpPr>
            <p:spPr>
              <a:xfrm>
                <a:off x="3398081" y="2957848"/>
                <a:ext cx="5395836" cy="927242"/>
              </a:xfrm>
              <a:prstGeom prst="rect">
                <a:avLst/>
              </a:prstGeom>
              <a:blipFill>
                <a:blip r:embed="rId4"/>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Placeholder 3">
                <a:extLst>
                  <a:ext uri="{FF2B5EF4-FFF2-40B4-BE49-F238E27FC236}">
                    <a16:creationId xmlns:a16="http://schemas.microsoft.com/office/drawing/2014/main" id="{F7180C27-4579-B041-AC2E-949CBE21F8F8}"/>
                  </a:ext>
                </a:extLst>
              </p:cNvPr>
              <p:cNvSpPr txBox="1">
                <a:spLocks/>
              </p:cNvSpPr>
              <p:nvPr/>
            </p:nvSpPr>
            <p:spPr>
              <a:xfrm>
                <a:off x="640080" y="2356740"/>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Independent variable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𝜂</m:t>
                        </m:r>
                      </m:sub>
                    </m:sSub>
                  </m:oMath>
                </a14:m>
                <a:endParaRPr lang="en-US" dirty="0"/>
              </a:p>
              <a:p>
                <a:endParaRPr lang="en-US" dirty="0"/>
              </a:p>
              <a:p>
                <a:endParaRPr lang="en-US" dirty="0"/>
              </a:p>
            </p:txBody>
          </p:sp>
        </mc:Choice>
        <mc:Fallback xmlns="">
          <p:sp>
            <p:nvSpPr>
              <p:cNvPr id="16" name="Text Placeholder 3">
                <a:extLst>
                  <a:ext uri="{FF2B5EF4-FFF2-40B4-BE49-F238E27FC236}">
                    <a16:creationId xmlns:a16="http://schemas.microsoft.com/office/drawing/2014/main" id="{F7180C27-4579-B041-AC2E-949CBE21F8F8}"/>
                  </a:ext>
                </a:extLst>
              </p:cNvPr>
              <p:cNvSpPr txBox="1">
                <a:spLocks noRot="1" noChangeAspect="1" noMove="1" noResize="1" noEditPoints="1" noAdjustHandles="1" noChangeArrowheads="1" noChangeShapeType="1" noTextEdit="1"/>
              </p:cNvSpPr>
              <p:nvPr/>
            </p:nvSpPr>
            <p:spPr>
              <a:xfrm>
                <a:off x="640080" y="2356740"/>
                <a:ext cx="8227785" cy="523295"/>
              </a:xfrm>
              <a:prstGeom prst="rect">
                <a:avLst/>
              </a:prstGeom>
              <a:blipFill>
                <a:blip r:embed="rId5"/>
                <a:stretch>
                  <a:fillRect l="-462" t="-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8C25901-A3B7-D645-A06D-78BB463E754D}"/>
                  </a:ext>
                </a:extLst>
              </p:cNvPr>
              <p:cNvSpPr/>
              <p:nvPr/>
            </p:nvSpPr>
            <p:spPr>
              <a:xfrm>
                <a:off x="3751870" y="2336209"/>
                <a:ext cx="1873462" cy="4442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m:t>
                      </m:r>
                      <m:r>
                        <a:rPr lang="en-US" sz="2100" i="1" smtClean="0">
                          <a:latin typeface="Cambria Math" panose="02040503050406030204" pitchFamily="18" charset="0"/>
                          <a:ea typeface="Cambria Math" panose="02040503050406030204" pitchFamily="18" charset="0"/>
                        </a:rPr>
                        <m:t>𝐶</m:t>
                      </m:r>
                      <m:r>
                        <a:rPr lang="en-US" sz="2100" i="1" smtClean="0">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𝜉</m:t>
                          </m:r>
                        </m:sub>
                      </m:sSub>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oMath>
                  </m:oMathPara>
                </a14:m>
                <a:endParaRPr lang="en-US" sz="2100" dirty="0"/>
              </a:p>
            </p:txBody>
          </p:sp>
        </mc:Choice>
        <mc:Fallback xmlns="">
          <p:sp>
            <p:nvSpPr>
              <p:cNvPr id="3" name="Rectangle 2">
                <a:extLst>
                  <a:ext uri="{FF2B5EF4-FFF2-40B4-BE49-F238E27FC236}">
                    <a16:creationId xmlns:a16="http://schemas.microsoft.com/office/drawing/2014/main" id="{D8C25901-A3B7-D645-A06D-78BB463E754D}"/>
                  </a:ext>
                </a:extLst>
              </p:cNvPr>
              <p:cNvSpPr>
                <a:spLocks noRot="1" noChangeAspect="1" noMove="1" noResize="1" noEditPoints="1" noAdjustHandles="1" noChangeArrowheads="1" noChangeShapeType="1" noTextEdit="1"/>
              </p:cNvSpPr>
              <p:nvPr/>
            </p:nvSpPr>
            <p:spPr>
              <a:xfrm>
                <a:off x="3751870" y="2336209"/>
                <a:ext cx="1873462" cy="444224"/>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78CDCF6-BBF5-4E40-8743-4921652B483D}"/>
                  </a:ext>
                </a:extLst>
              </p:cNvPr>
              <p:cNvSpPr/>
              <p:nvPr/>
            </p:nvSpPr>
            <p:spPr>
              <a:xfrm>
                <a:off x="5444037" y="2336209"/>
                <a:ext cx="1812547" cy="4442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𝜉</m:t>
                          </m:r>
                        </m:sub>
                      </m:sSub>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𝐶</m:t>
                      </m:r>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oMath>
                  </m:oMathPara>
                </a14:m>
                <a:endParaRPr lang="en-US" sz="2100" dirty="0"/>
              </a:p>
            </p:txBody>
          </p:sp>
        </mc:Choice>
        <mc:Fallback xmlns="">
          <p:sp>
            <p:nvSpPr>
              <p:cNvPr id="5" name="Rectangle 4">
                <a:extLst>
                  <a:ext uri="{FF2B5EF4-FFF2-40B4-BE49-F238E27FC236}">
                    <a16:creationId xmlns:a16="http://schemas.microsoft.com/office/drawing/2014/main" id="{778CDCF6-BBF5-4E40-8743-4921652B483D}"/>
                  </a:ext>
                </a:extLst>
              </p:cNvPr>
              <p:cNvSpPr>
                <a:spLocks noRot="1" noChangeAspect="1" noMove="1" noResize="1" noEditPoints="1" noAdjustHandles="1" noChangeArrowheads="1" noChangeShapeType="1" noTextEdit="1"/>
              </p:cNvSpPr>
              <p:nvPr/>
            </p:nvSpPr>
            <p:spPr>
              <a:xfrm>
                <a:off x="5444037" y="2336209"/>
                <a:ext cx="1812547" cy="444224"/>
              </a:xfrm>
              <a:prstGeom prst="rect">
                <a:avLst/>
              </a:prstGeom>
              <a:blipFill>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8F4ECD6-EE3F-CC48-8422-3C201E9A08D9}"/>
                  </a:ext>
                </a:extLst>
              </p:cNvPr>
              <p:cNvSpPr/>
              <p:nvPr/>
            </p:nvSpPr>
            <p:spPr>
              <a:xfrm>
                <a:off x="833212" y="3981340"/>
                <a:ext cx="10525574" cy="952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m:t>
                          </m:r>
                          <m:r>
                            <a:rPr lang="en-US" sz="2100" i="1" smtClean="0">
                              <a:latin typeface="Cambria Math" panose="02040503050406030204" pitchFamily="18" charset="0"/>
                              <a:ea typeface="Cambria Math" panose="02040503050406030204" pitchFamily="18" charset="0"/>
                            </a:rPr>
                            <m:t>𝕍</m:t>
                          </m:r>
                          <m:r>
                            <a:rPr lang="en-US" sz="2100" i="1" smtClean="0">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𝑆</m:t>
                                      </m:r>
                                    </m:e>
                                  </m:acc>
                                </m:e>
                                <m:sup>
                                  <m:r>
                                    <a:rPr lang="en-US" sz="2100" i="1">
                                      <a:latin typeface="Cambria Math" panose="02040503050406030204" pitchFamily="18" charset="0"/>
                                      <a:ea typeface="Cambria Math" panose="02040503050406030204" pitchFamily="18" charset="0"/>
                                    </a:rPr>
                                    <m:t>2</m:t>
                                  </m:r>
                                </m:sup>
                              </m:sSup>
                            </m:e>
                          </m:d>
                        </m:num>
                        <m:den>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den>
                      </m:f>
                      <m:r>
                        <a:rPr lang="en-US" sz="2100" b="0" i="1" smtClean="0">
                          <a:latin typeface="Cambria Math" panose="02040503050406030204" pitchFamily="18" charset="0"/>
                          <a:ea typeface="Cambria Math" panose="02040503050406030204" pitchFamily="18" charset="0"/>
                        </a:rPr>
                        <m:t>=</m:t>
                      </m:r>
                      <m:f>
                        <m:fPr>
                          <m:ctrlPr>
                            <a:rPr lang="en-US" sz="2100" i="1">
                              <a:latin typeface="Cambria Math" panose="02040503050406030204" pitchFamily="18" charset="0"/>
                              <a:ea typeface="Cambria Math" panose="02040503050406030204" pitchFamily="18" charset="0"/>
                            </a:rPr>
                          </m:ctrlPr>
                        </m:fPr>
                        <m:num>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𝜇</m:t>
                              </m:r>
                            </m:e>
                            <m:sub>
                              <m:r>
                                <a:rPr lang="en-US" sz="2100" i="1">
                                  <a:latin typeface="Cambria Math" panose="02040503050406030204" pitchFamily="18" charset="0"/>
                                  <a:ea typeface="Cambria Math" panose="02040503050406030204" pitchFamily="18" charset="0"/>
                                </a:rPr>
                                <m:t>4</m:t>
                              </m:r>
                            </m:sub>
                          </m:sSub>
                          <m:d>
                            <m:dPr>
                              <m:begChr m:val="["/>
                              <m:endChr m:val="]"/>
                              <m:ctrlPr>
                                <a:rPr lang="en-US" sz="2100" i="1">
                                  <a:latin typeface="Cambria Math" panose="02040503050406030204" pitchFamily="18" charset="0"/>
                                  <a:ea typeface="Cambria Math" panose="02040503050406030204" pitchFamily="18" charset="0"/>
                                </a:rPr>
                              </m:ctrlPr>
                            </m:d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𝑄</m:t>
                                  </m:r>
                                </m:e>
                              </m:acc>
                            </m:e>
                          </m:d>
                        </m:num>
                        <m:den>
                          <m:r>
                            <a:rPr lang="en-US" sz="2100" i="1">
                              <a:latin typeface="Cambria Math" panose="02040503050406030204" pitchFamily="18" charset="0"/>
                              <a:ea typeface="Cambria Math" panose="02040503050406030204" pitchFamily="18" charset="0"/>
                            </a:rPr>
                            <m:t>𝐶</m:t>
                          </m:r>
                        </m:den>
                      </m:f>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num>
                        <m:den>
                          <m:r>
                            <a:rPr lang="en-US" sz="2100" b="0" i="1" smtClean="0">
                              <a:latin typeface="Cambria Math" panose="02040503050406030204" pitchFamily="18" charset="0"/>
                              <a:ea typeface="Cambria Math" panose="02040503050406030204" pitchFamily="18" charset="0"/>
                            </a:rPr>
                            <m:t>𝐶</m:t>
                          </m:r>
                        </m:den>
                      </m:f>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4</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num>
                        <m:den>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den>
                      </m:f>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m:t>
                          </m:r>
                          <m:sSup>
                            <m:sSupPr>
                              <m:ctrlPr>
                                <a:rPr lang="en-US" sz="2100" b="0" i="1" smtClean="0">
                                  <a:latin typeface="Cambria Math" panose="02040503050406030204" pitchFamily="18" charset="0"/>
                                  <a:ea typeface="Cambria Math" panose="02040503050406030204" pitchFamily="18" charset="0"/>
                                </a:rPr>
                              </m:ctrlPr>
                            </m:sSupPr>
                            <m:e>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𝜇</m:t>
                                      </m:r>
                                    </m:e>
                                    <m:sub>
                                      <m:r>
                                        <a:rPr lang="en-US" sz="2100" b="0" i="1" smtClean="0">
                                          <a:latin typeface="Cambria Math" panose="02040503050406030204" pitchFamily="18" charset="0"/>
                                          <a:ea typeface="Cambria Math" panose="02040503050406030204" pitchFamily="18" charset="0"/>
                                        </a:rPr>
                                        <m:t>2</m:t>
                                      </m:r>
                                    </m:sub>
                                  </m:sSub>
                                  <m:d>
                                    <m:dPr>
                                      <m:begChr m:val="["/>
                                      <m:endChr m:val="]"/>
                                      <m:ctrlPr>
                                        <a:rPr lang="en-US" sz="2100" b="0" i="1" smtClean="0">
                                          <a:latin typeface="Cambria Math" panose="02040503050406030204" pitchFamily="18" charset="0"/>
                                          <a:ea typeface="Cambria Math" panose="02040503050406030204" pitchFamily="18" charset="0"/>
                                        </a:rPr>
                                      </m:ctrlPr>
                                    </m:dPr>
                                    <m:e>
                                      <m:acc>
                                        <m:accPr>
                                          <m:chr m:val="̃"/>
                                          <m:ctrlPr>
                                            <a:rPr lang="en-US" sz="2100" b="0" i="1" smtClean="0">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𝑄</m:t>
                                          </m:r>
                                        </m:e>
                                      </m:acc>
                                    </m:e>
                                  </m:d>
                                </m:e>
                              </m:d>
                            </m:e>
                            <m:sup>
                              <m:r>
                                <a:rPr lang="en-US" sz="2100" b="0" i="1" smtClean="0">
                                  <a:latin typeface="Cambria Math" panose="02040503050406030204" pitchFamily="18" charset="0"/>
                                  <a:ea typeface="Cambria Math" panose="02040503050406030204" pitchFamily="18" charset="0"/>
                                </a:rPr>
                                <m:t>2</m:t>
                              </m:r>
                            </m:sup>
                          </m:sSup>
                        </m:num>
                        <m:den>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den>
                      </m:f>
                      <m:f>
                        <m:fPr>
                          <m:ctrlPr>
                            <a:rPr lang="en-US" sz="2100" b="0" i="1" smtClean="0">
                              <a:latin typeface="Cambria Math" panose="02040503050406030204" pitchFamily="18" charset="0"/>
                              <a:ea typeface="Cambria Math" panose="02040503050406030204" pitchFamily="18" charset="0"/>
                            </a:rPr>
                          </m:ctrlPr>
                        </m:fPr>
                        <m:num>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d>
                            <m:dPr>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𝐶</m:t>
                              </m:r>
                              <m:r>
                                <a:rPr lang="en-US" sz="2100" i="1">
                                  <a:latin typeface="Cambria Math" panose="02040503050406030204" pitchFamily="18" charset="0"/>
                                  <a:ea typeface="Cambria Math" panose="02040503050406030204" pitchFamily="18" charset="0"/>
                                </a:rPr>
                                <m:t>−3</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e>
                          </m:d>
                        </m:num>
                        <m:den>
                          <m:r>
                            <a:rPr lang="en-US" sz="2100" i="1">
                              <a:latin typeface="Cambria Math" panose="02040503050406030204" pitchFamily="18" charset="0"/>
                              <a:ea typeface="Cambria Math" panose="02040503050406030204" pitchFamily="18" charset="0"/>
                            </a:rPr>
                            <m:t>𝐶</m:t>
                          </m:r>
                          <m:r>
                            <a:rPr lang="en-US" sz="2100" i="1">
                              <a:latin typeface="Cambria Math" panose="02040503050406030204" pitchFamily="18" charset="0"/>
                              <a:ea typeface="Cambria Math" panose="02040503050406030204" pitchFamily="18" charset="0"/>
                            </a:rPr>
                            <m:t> </m:t>
                          </m:r>
                          <m:d>
                            <m:dPr>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𝐶</m:t>
                              </m:r>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e>
                          </m:d>
                        </m:den>
                      </m:f>
                      <m:r>
                        <a:rPr lang="en-US" sz="2100" b="0" i="1" smtClean="0">
                          <a:latin typeface="Cambria Math" panose="02040503050406030204" pitchFamily="18" charset="0"/>
                          <a:ea typeface="Cambria Math" panose="02040503050406030204" pitchFamily="18" charset="0"/>
                        </a:rPr>
                        <m:t>−</m:t>
                      </m:r>
                      <m:f>
                        <m:fPr>
                          <m:ctrlPr>
                            <a:rPr lang="en-US" sz="2100" b="0" i="1" smtClean="0">
                              <a:latin typeface="Cambria Math" panose="02040503050406030204" pitchFamily="18" charset="0"/>
                              <a:ea typeface="Cambria Math" panose="02040503050406030204" pitchFamily="18" charset="0"/>
                            </a:rPr>
                          </m:ctrlPr>
                        </m:fPr>
                        <m:num>
                          <m:sSup>
                            <m:sSupPr>
                              <m:ctrlPr>
                                <a:rPr lang="en-US" sz="2100" i="1">
                                  <a:latin typeface="Cambria Math" panose="02040503050406030204" pitchFamily="18" charset="0"/>
                                  <a:ea typeface="Cambria Math" panose="02040503050406030204" pitchFamily="18" charset="0"/>
                                </a:rPr>
                              </m:ctrlPr>
                            </m:sSupPr>
                            <m:e>
                              <m:d>
                                <m:dPr>
                                  <m:ctrlPr>
                                    <a:rPr lang="en-US" sz="2100" i="1">
                                      <a:latin typeface="Cambria Math" panose="02040503050406030204" pitchFamily="18" charset="0"/>
                                      <a:ea typeface="Cambria Math" panose="02040503050406030204" pitchFamily="18" charset="0"/>
                                    </a:rPr>
                                  </m:ctrlPr>
                                </m:dPr>
                                <m:e>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𝜇</m:t>
                                      </m:r>
                                    </m:e>
                                    <m:sub>
                                      <m:r>
                                        <a:rPr lang="en-US" sz="2100" i="1">
                                          <a:latin typeface="Cambria Math" panose="02040503050406030204" pitchFamily="18" charset="0"/>
                                          <a:ea typeface="Cambria Math" panose="02040503050406030204" pitchFamily="18" charset="0"/>
                                        </a:rPr>
                                        <m:t>2</m:t>
                                      </m:r>
                                    </m:sub>
                                  </m:sSub>
                                  <m:d>
                                    <m:dPr>
                                      <m:begChr m:val="["/>
                                      <m:endChr m:val="]"/>
                                      <m:ctrlPr>
                                        <a:rPr lang="en-US" sz="2100" i="1">
                                          <a:latin typeface="Cambria Math" panose="02040503050406030204" pitchFamily="18" charset="0"/>
                                          <a:ea typeface="Cambria Math" panose="02040503050406030204" pitchFamily="18" charset="0"/>
                                        </a:rPr>
                                      </m:ctrlPr>
                                    </m:d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𝑄</m:t>
                                          </m:r>
                                        </m:e>
                                      </m:acc>
                                    </m:e>
                                  </m:d>
                                </m:e>
                              </m:d>
                            </m:e>
                            <m:sup>
                              <m:r>
                                <a:rPr lang="en-US" sz="2100" i="1">
                                  <a:latin typeface="Cambria Math" panose="02040503050406030204" pitchFamily="18" charset="0"/>
                                  <a:ea typeface="Cambria Math" panose="02040503050406030204" pitchFamily="18" charset="0"/>
                                </a:rPr>
                                <m:t>2</m:t>
                              </m:r>
                            </m:sup>
                          </m:sSup>
                          <m:d>
                            <m:dPr>
                              <m:ctrlPr>
                                <a:rPr lang="en-US" sz="2100" b="0" i="1" smtClean="0">
                                  <a:latin typeface="Cambria Math" panose="02040503050406030204" pitchFamily="18" charset="0"/>
                                  <a:ea typeface="Cambria Math" panose="02040503050406030204" pitchFamily="18" charset="0"/>
                                </a:rPr>
                              </m:ctrlPr>
                            </m:dPr>
                            <m:e>
                              <m:sSup>
                                <m:sSupPr>
                                  <m:ctrlPr>
                                    <a:rPr lang="en-US" sz="2100" b="0" i="1" smtClean="0">
                                      <a:latin typeface="Cambria Math" panose="02040503050406030204" pitchFamily="18" charset="0"/>
                                      <a:ea typeface="Cambria Math" panose="02040503050406030204" pitchFamily="18" charset="0"/>
                                    </a:rPr>
                                  </m:ctrlPr>
                                </m:sSupPr>
                                <m:e>
                                  <m:r>
                                    <a:rPr lang="en-US" sz="2100" b="0" i="1" smtClean="0">
                                      <a:latin typeface="Cambria Math" panose="02040503050406030204" pitchFamily="18" charset="0"/>
                                      <a:ea typeface="Cambria Math" panose="02040503050406030204" pitchFamily="18" charset="0"/>
                                    </a:rPr>
                                    <m:t>𝐶</m:t>
                                  </m:r>
                                </m:e>
                                <m:sup>
                                  <m:r>
                                    <a:rPr lang="en-US" sz="2100" b="0" i="1" smtClean="0">
                                      <a:latin typeface="Cambria Math" panose="02040503050406030204" pitchFamily="18" charset="0"/>
                                      <a:ea typeface="Cambria Math" panose="02040503050406030204" pitchFamily="18" charset="0"/>
                                    </a:rPr>
                                    <m:t>2</m:t>
                                  </m:r>
                                </m:sup>
                              </m:sSup>
                              <m:r>
                                <a:rPr lang="en-US" sz="2100" b="0" i="1" smtClean="0">
                                  <a:latin typeface="Cambria Math" panose="02040503050406030204" pitchFamily="18" charset="0"/>
                                  <a:ea typeface="Cambria Math" panose="02040503050406030204" pitchFamily="18" charset="0"/>
                                </a:rPr>
                                <m:t>−6</m:t>
                              </m:r>
                              <m:r>
                                <a:rPr lang="en-US" sz="2100" b="0" i="1" smtClean="0">
                                  <a:latin typeface="Cambria Math" panose="02040503050406030204" pitchFamily="18" charset="0"/>
                                  <a:ea typeface="Cambria Math" panose="02040503050406030204" pitchFamily="18" charset="0"/>
                                </a:rPr>
                                <m:t>𝐶</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Sub>
                              <m:r>
                                <a:rPr lang="en-US" sz="2100" b="0" i="1" smtClean="0">
                                  <a:latin typeface="Cambria Math" panose="02040503050406030204" pitchFamily="18" charset="0"/>
                                  <a:ea typeface="Cambria Math" panose="02040503050406030204" pitchFamily="18" charset="0"/>
                                </a:rPr>
                                <m:t>+2</m:t>
                              </m:r>
                              <m:sSubSup>
                                <m:sSubSupPr>
                                  <m:ctrlPr>
                                    <a:rPr lang="en-US" sz="2100" b="0" i="1" smtClean="0">
                                      <a:latin typeface="Cambria Math" panose="02040503050406030204" pitchFamily="18" charset="0"/>
                                      <a:ea typeface="Cambria Math" panose="02040503050406030204" pitchFamily="18" charset="0"/>
                                    </a:rPr>
                                  </m:ctrlPr>
                                </m:sSubSup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up>
                                  <m:r>
                                    <a:rPr lang="en-US" sz="2100" b="0" i="1" smtClean="0">
                                      <a:latin typeface="Cambria Math" panose="02040503050406030204" pitchFamily="18" charset="0"/>
                                      <a:ea typeface="Cambria Math" panose="02040503050406030204" pitchFamily="18" charset="0"/>
                                    </a:rPr>
                                    <m:t>2</m:t>
                                  </m:r>
                                </m:sup>
                              </m:sSubSup>
                            </m:e>
                          </m:d>
                        </m:num>
                        <m:den>
                          <m:r>
                            <a:rPr lang="en-US" sz="2100" b="0" i="1" smtClean="0">
                              <a:latin typeface="Cambria Math" panose="02040503050406030204" pitchFamily="18" charset="0"/>
                              <a:ea typeface="Cambria Math" panose="02040503050406030204" pitchFamily="18" charset="0"/>
                            </a:rPr>
                            <m:t>𝐶</m:t>
                          </m:r>
                          <m:d>
                            <m:dPr>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𝐶</m:t>
                              </m:r>
                              <m:r>
                                <a:rPr lang="en-US" sz="2100" b="0" i="1" smtClean="0">
                                  <a:latin typeface="Cambria Math" panose="02040503050406030204" pitchFamily="18" charset="0"/>
                                  <a:ea typeface="Cambria Math" panose="02040503050406030204" pitchFamily="18" charset="0"/>
                                </a:rPr>
                                <m:t>−</m:t>
                              </m:r>
                              <m:sSubSup>
                                <m:sSubSupPr>
                                  <m:ctrlPr>
                                    <a:rPr lang="en-US" sz="2100" b="0" i="1" smtClean="0">
                                      <a:latin typeface="Cambria Math" panose="02040503050406030204" pitchFamily="18" charset="0"/>
                                      <a:ea typeface="Cambria Math" panose="02040503050406030204" pitchFamily="18" charset="0"/>
                                    </a:rPr>
                                  </m:ctrlPr>
                                </m:sSubSupPr>
                                <m:e>
                                  <m:r>
                                    <a:rPr lang="en-US" sz="2100" b="0" i="1" smtClean="0">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𝜂</m:t>
                                  </m:r>
                                </m:sub>
                                <m:sup>
                                  <m:r>
                                    <a:rPr lang="en-US" sz="2100" b="0" i="1" smtClean="0">
                                      <a:latin typeface="Cambria Math" panose="02040503050406030204" pitchFamily="18" charset="0"/>
                                      <a:ea typeface="Cambria Math" panose="02040503050406030204" pitchFamily="18" charset="0"/>
                                    </a:rPr>
                                    <m:t>2</m:t>
                                  </m:r>
                                </m:sup>
                              </m:sSubSup>
                            </m:e>
                          </m:d>
                        </m:den>
                      </m:f>
                    </m:oMath>
                  </m:oMathPara>
                </a14:m>
                <a:endParaRPr lang="en-US" sz="2100" dirty="0"/>
              </a:p>
            </p:txBody>
          </p:sp>
        </mc:Choice>
        <mc:Fallback xmlns="">
          <p:sp>
            <p:nvSpPr>
              <p:cNvPr id="20" name="Rectangle 19">
                <a:extLst>
                  <a:ext uri="{FF2B5EF4-FFF2-40B4-BE49-F238E27FC236}">
                    <a16:creationId xmlns:a16="http://schemas.microsoft.com/office/drawing/2014/main" id="{18F4ECD6-EE3F-CC48-8422-3C201E9A08D9}"/>
                  </a:ext>
                </a:extLst>
              </p:cNvPr>
              <p:cNvSpPr>
                <a:spLocks noRot="1" noChangeAspect="1" noMove="1" noResize="1" noEditPoints="1" noAdjustHandles="1" noChangeArrowheads="1" noChangeShapeType="1" noTextEdit="1"/>
              </p:cNvSpPr>
              <p:nvPr/>
            </p:nvSpPr>
            <p:spPr>
              <a:xfrm>
                <a:off x="833212" y="3981340"/>
                <a:ext cx="10525574" cy="952697"/>
              </a:xfrm>
              <a:prstGeom prst="rect">
                <a:avLst/>
              </a:prstGeom>
              <a:blipFill>
                <a:blip r:embed="rId8"/>
                <a:stretch>
                  <a:fillRect b="-3896"/>
                </a:stretch>
              </a:blipFill>
            </p:spPr>
            <p:txBody>
              <a:bodyPr/>
              <a:lstStyle/>
              <a:p>
                <a:r>
                  <a:rPr lang="en-US">
                    <a:noFill/>
                  </a:rPr>
                  <a:t> </a:t>
                </a:r>
              </a:p>
            </p:txBody>
          </p:sp>
        </mc:Fallback>
      </mc:AlternateContent>
      <p:sp>
        <p:nvSpPr>
          <p:cNvPr id="21" name="Text Placeholder 3">
            <a:extLst>
              <a:ext uri="{FF2B5EF4-FFF2-40B4-BE49-F238E27FC236}">
                <a16:creationId xmlns:a16="http://schemas.microsoft.com/office/drawing/2014/main" id="{F89BC2CB-767C-0043-950F-319ABBC71087}"/>
              </a:ext>
            </a:extLst>
          </p:cNvPr>
          <p:cNvSpPr txBox="1">
            <a:spLocks/>
          </p:cNvSpPr>
          <p:nvPr/>
        </p:nvSpPr>
        <p:spPr>
          <a:xfrm>
            <a:off x="566132" y="5276724"/>
            <a:ext cx="8227785" cy="52329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The takeaway: this is a long equation, with many terms!</a:t>
            </a:r>
            <a:endParaRPr lang="en-US" dirty="0"/>
          </a:p>
          <a:p>
            <a:endParaRPr lang="en-US" dirty="0"/>
          </a:p>
          <a:p>
            <a:endParaRPr lang="en-US" dirty="0"/>
          </a:p>
        </p:txBody>
      </p:sp>
      <p:sp>
        <p:nvSpPr>
          <p:cNvPr id="22" name="Slide Number Placeholder 6">
            <a:extLst>
              <a:ext uri="{FF2B5EF4-FFF2-40B4-BE49-F238E27FC236}">
                <a16:creationId xmlns:a16="http://schemas.microsoft.com/office/drawing/2014/main" id="{3250731D-6587-B34A-A7C6-0513B90D88C3}"/>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18</a:t>
            </a:fld>
            <a:r>
              <a:rPr lang="en-US" sz="1200" dirty="0"/>
              <a:t>/20</a:t>
            </a:r>
          </a:p>
        </p:txBody>
      </p:sp>
    </p:spTree>
    <p:extLst>
      <p:ext uri="{BB962C8B-B14F-4D97-AF65-F5344CB8AC3E}">
        <p14:creationId xmlns:p14="http://schemas.microsoft.com/office/powerpoint/2010/main" val="603796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5"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0EDB45-EE08-0647-A8D1-2683E6C34791}"/>
              </a:ext>
            </a:extLst>
          </p:cNvPr>
          <p:cNvPicPr>
            <a:picLocks noChangeAspect="1"/>
          </p:cNvPicPr>
          <p:nvPr/>
        </p:nvPicPr>
        <p:blipFill rotWithShape="1">
          <a:blip r:embed="rId3">
            <a:extLst>
              <a:ext uri="{28A0092B-C50C-407E-A947-70E740481C1C}">
                <a14:useLocalDpi xmlns:a14="http://schemas.microsoft.com/office/drawing/2010/main" val="0"/>
              </a:ext>
            </a:extLst>
          </a:blip>
          <a:srcRect t="5026"/>
          <a:stretch/>
        </p:blipFill>
        <p:spPr>
          <a:xfrm>
            <a:off x="-53430" y="829057"/>
            <a:ext cx="7823819" cy="5572900"/>
          </a:xfrm>
          <a:prstGeom prst="rect">
            <a:avLst/>
          </a:prstGeom>
        </p:spPr>
      </p:pic>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Optimizing Estimator</a:t>
            </a:r>
          </a:p>
        </p:txBody>
      </p:sp>
      <mc:AlternateContent xmlns:mc="http://schemas.openxmlformats.org/markup-compatibility/2006" xmlns:a14="http://schemas.microsoft.com/office/drawing/2010/main">
        <mc:Choice Requires="a14">
          <p:sp>
            <p:nvSpPr>
              <p:cNvPr id="16" name="Text Placeholder 3">
                <a:extLst>
                  <a:ext uri="{FF2B5EF4-FFF2-40B4-BE49-F238E27FC236}">
                    <a16:creationId xmlns:a16="http://schemas.microsoft.com/office/drawing/2014/main" id="{F7180C27-4579-B041-AC2E-949CBE21F8F8}"/>
                  </a:ext>
                </a:extLst>
              </p:cNvPr>
              <p:cNvSpPr txBox="1">
                <a:spLocks/>
              </p:cNvSpPr>
              <p:nvPr/>
            </p:nvSpPr>
            <p:spPr>
              <a:xfrm>
                <a:off x="7086600" y="1984248"/>
                <a:ext cx="4808607" cy="1842364"/>
              </a:xfrm>
              <a:prstGeom prst="rect">
                <a:avLst/>
              </a:prstGeom>
            </p:spPr>
            <p:txBody>
              <a:bodyPr vert="horz" lIns="91440" tIns="45720" rIns="91440" bIns="0" rtlCol="0">
                <a:sp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Analytically calculate all terms in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𝕍</m:t>
                        </m:r>
                        <m:r>
                          <a:rPr lang="en-US" i="1">
                            <a:latin typeface="Cambria Math" panose="02040503050406030204" pitchFamily="18" charset="0"/>
                            <a:ea typeface="Cambria Math" panose="02040503050406030204" pitchFamily="18" charset="0"/>
                          </a:rPr>
                          <m:t>𝑎𝑟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𝑆</m:t>
                                    </m:r>
                                  </m:e>
                                </m:acc>
                              </m:e>
                              <m:sup>
                                <m:r>
                                  <a:rPr lang="en-US" i="1">
                                    <a:latin typeface="Cambria Math" panose="02040503050406030204" pitchFamily="18" charset="0"/>
                                    <a:ea typeface="Cambria Math" panose="02040503050406030204" pitchFamily="18" charset="0"/>
                                  </a:rPr>
                                  <m:t>2</m:t>
                                </m:r>
                              </m:sup>
                            </m:sSup>
                          </m:e>
                        </m:d>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𝜂</m:t>
                            </m:r>
                          </m:sub>
                        </m:sSub>
                      </m:den>
                    </m:f>
                  </m:oMath>
                </a14:m>
                <a:r>
                  <a:rPr lang="en-US" dirty="0">
                    <a:ea typeface="Cambria Math" panose="02040503050406030204" pitchFamily="18" charset="0"/>
                  </a:rPr>
                  <a:t> equation</a:t>
                </a:r>
              </a:p>
              <a:p>
                <a:r>
                  <a:rPr lang="en-US" dirty="0" err="1">
                    <a:ea typeface="Cambria Math" panose="02040503050406030204" pitchFamily="18" charset="0"/>
                  </a:rPr>
                  <a:t>scipy.optimize.brentq</a:t>
                </a:r>
                <a:r>
                  <a:rPr lang="en-US" dirty="0">
                    <a:ea typeface="Cambria Math" panose="02040503050406030204" pitchFamily="18" charset="0"/>
                  </a:rPr>
                  <a:t>() finds 0 of function on a given interval using Brent’s method </a:t>
                </a:r>
                <a:endParaRPr lang="en-US" dirty="0"/>
              </a:p>
            </p:txBody>
          </p:sp>
        </mc:Choice>
        <mc:Fallback xmlns="">
          <p:sp>
            <p:nvSpPr>
              <p:cNvPr id="16" name="Text Placeholder 3">
                <a:extLst>
                  <a:ext uri="{FF2B5EF4-FFF2-40B4-BE49-F238E27FC236}">
                    <a16:creationId xmlns:a16="http://schemas.microsoft.com/office/drawing/2014/main" id="{F7180C27-4579-B041-AC2E-949CBE21F8F8}"/>
                  </a:ext>
                </a:extLst>
              </p:cNvPr>
              <p:cNvSpPr txBox="1">
                <a:spLocks noRot="1" noChangeAspect="1" noMove="1" noResize="1" noEditPoints="1" noAdjustHandles="1" noChangeArrowheads="1" noChangeShapeType="1" noTextEdit="1"/>
              </p:cNvSpPr>
              <p:nvPr/>
            </p:nvSpPr>
            <p:spPr>
              <a:xfrm>
                <a:off x="7086600" y="1984248"/>
                <a:ext cx="4808607" cy="1842364"/>
              </a:xfrm>
              <a:prstGeom prst="rect">
                <a:avLst/>
              </a:prstGeom>
              <a:blipFill>
                <a:blip r:embed="rId4"/>
                <a:stretch>
                  <a:fillRect l="-1053" t="-3448" b="-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Placeholder 3">
                <a:extLst>
                  <a:ext uri="{FF2B5EF4-FFF2-40B4-BE49-F238E27FC236}">
                    <a16:creationId xmlns:a16="http://schemas.microsoft.com/office/drawing/2014/main" id="{ADCF9D3C-29C2-4E40-AD0A-06F382C27EDB}"/>
                  </a:ext>
                </a:extLst>
              </p:cNvPr>
              <p:cNvSpPr txBox="1">
                <a:spLocks/>
              </p:cNvSpPr>
              <p:nvPr/>
            </p:nvSpPr>
            <p:spPr>
              <a:xfrm>
                <a:off x="7083552" y="1277150"/>
                <a:ext cx="4808607" cy="668966"/>
              </a:xfrm>
              <a:prstGeom prst="rect">
                <a:avLst/>
              </a:prstGeom>
            </p:spPr>
            <p:txBody>
              <a:bodyPr vert="horz" lIns="91440" tIns="45720" rIns="91440" bIns="0" rtlCol="0">
                <a:sp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Analytically calculate all terms in </a:t>
                </a:r>
                <a14:m>
                  <m:oMath xmlns:m="http://schemas.openxmlformats.org/officeDocument/2006/math">
                    <m:r>
                      <a:rPr lang="en-US" i="1">
                        <a:latin typeface="Cambria Math" panose="02040503050406030204" pitchFamily="18" charset="0"/>
                        <a:ea typeface="Cambria Math" panose="02040503050406030204" pitchFamily="18" charset="0"/>
                      </a:rPr>
                      <m:t>𝕍</m:t>
                    </m:r>
                    <m:r>
                      <a:rPr lang="en-US" i="1">
                        <a:latin typeface="Cambria Math" panose="02040503050406030204" pitchFamily="18" charset="0"/>
                        <a:ea typeface="Cambria Math" panose="02040503050406030204" pitchFamily="18" charset="0"/>
                      </a:rPr>
                      <m:t>𝑎𝑟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𝑆</m:t>
                                </m:r>
                              </m:e>
                            </m:acc>
                          </m:e>
                          <m:sup>
                            <m:r>
                              <a:rPr lang="en-US" i="1">
                                <a:latin typeface="Cambria Math" panose="02040503050406030204" pitchFamily="18" charset="0"/>
                                <a:ea typeface="Cambria Math" panose="02040503050406030204" pitchFamily="18" charset="0"/>
                              </a:rPr>
                              <m:t>2</m:t>
                            </m:r>
                          </m:sup>
                        </m:sSup>
                      </m:e>
                    </m:d>
                  </m:oMath>
                </a14:m>
                <a:r>
                  <a:rPr lang="en-US" dirty="0">
                    <a:ea typeface="Cambria Math" panose="02040503050406030204" pitchFamily="18" charset="0"/>
                  </a:rPr>
                  <a:t> equation</a:t>
                </a:r>
              </a:p>
            </p:txBody>
          </p:sp>
        </mc:Choice>
        <mc:Fallback xmlns="">
          <p:sp>
            <p:nvSpPr>
              <p:cNvPr id="17" name="Text Placeholder 3">
                <a:extLst>
                  <a:ext uri="{FF2B5EF4-FFF2-40B4-BE49-F238E27FC236}">
                    <a16:creationId xmlns:a16="http://schemas.microsoft.com/office/drawing/2014/main" id="{ADCF9D3C-29C2-4E40-AD0A-06F382C27EDB}"/>
                  </a:ext>
                </a:extLst>
              </p:cNvPr>
              <p:cNvSpPr txBox="1">
                <a:spLocks noRot="1" noChangeAspect="1" noMove="1" noResize="1" noEditPoints="1" noAdjustHandles="1" noChangeArrowheads="1" noChangeShapeType="1" noTextEdit="1"/>
              </p:cNvSpPr>
              <p:nvPr/>
            </p:nvSpPr>
            <p:spPr>
              <a:xfrm>
                <a:off x="7083552" y="1277150"/>
                <a:ext cx="4808607" cy="668966"/>
              </a:xfrm>
              <a:prstGeom prst="rect">
                <a:avLst/>
              </a:prstGeom>
              <a:blipFill>
                <a:blip r:embed="rId5"/>
                <a:stretch>
                  <a:fillRect l="-1055" t="-9434" b="-18868"/>
                </a:stretch>
              </a:blipFill>
            </p:spPr>
            <p:txBody>
              <a:bodyPr/>
              <a:lstStyle/>
              <a:p>
                <a:r>
                  <a:rPr lang="en-US">
                    <a:noFill/>
                  </a:rPr>
                  <a:t> </a:t>
                </a:r>
              </a:p>
            </p:txBody>
          </p:sp>
        </mc:Fallback>
      </mc:AlternateContent>
      <p:sp>
        <p:nvSpPr>
          <p:cNvPr id="18" name="Text Placeholder 3">
            <a:extLst>
              <a:ext uri="{FF2B5EF4-FFF2-40B4-BE49-F238E27FC236}">
                <a16:creationId xmlns:a16="http://schemas.microsoft.com/office/drawing/2014/main" id="{DE55FE4C-371F-5243-A477-618BC99C960B}"/>
              </a:ext>
            </a:extLst>
          </p:cNvPr>
          <p:cNvSpPr txBox="1">
            <a:spLocks/>
          </p:cNvSpPr>
          <p:nvPr/>
        </p:nvSpPr>
        <p:spPr>
          <a:xfrm>
            <a:off x="7083552" y="3861050"/>
            <a:ext cx="4808607" cy="627864"/>
          </a:xfrm>
          <a:prstGeom prst="rect">
            <a:avLst/>
          </a:prstGeom>
        </p:spPr>
        <p:txBody>
          <a:bodyPr vert="horz" lIns="91440" tIns="45720" rIns="91440" bIns="0" rtlCol="0">
            <a:sp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ea typeface="Cambria Math" panose="02040503050406030204" pitchFamily="18" charset="0"/>
              </a:rPr>
              <a:t>Goal: pilot study to numerically calculate needed terms</a:t>
            </a:r>
          </a:p>
        </p:txBody>
      </p:sp>
      <p:sp>
        <p:nvSpPr>
          <p:cNvPr id="22" name="Slide Number Placeholder 6">
            <a:extLst>
              <a:ext uri="{FF2B5EF4-FFF2-40B4-BE49-F238E27FC236}">
                <a16:creationId xmlns:a16="http://schemas.microsoft.com/office/drawing/2014/main" id="{75A40D45-D77A-CD49-8FF1-C597346CD141}"/>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19</a:t>
            </a:fld>
            <a:r>
              <a:rPr lang="en-US" sz="1200" dirty="0"/>
              <a:t>/20</a:t>
            </a:r>
          </a:p>
        </p:txBody>
      </p:sp>
    </p:spTree>
    <p:extLst>
      <p:ext uri="{BB962C8B-B14F-4D97-AF65-F5344CB8AC3E}">
        <p14:creationId xmlns:p14="http://schemas.microsoft.com/office/powerpoint/2010/main" val="2973920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60EDC-9106-F840-B157-886B6D23335F}"/>
              </a:ext>
            </a:extLst>
          </p:cNvPr>
          <p:cNvPicPr>
            <a:picLocks noChangeAspect="1"/>
          </p:cNvPicPr>
          <p:nvPr/>
        </p:nvPicPr>
        <p:blipFill>
          <a:blip r:embed="rId2"/>
          <a:stretch>
            <a:fillRect/>
          </a:stretch>
        </p:blipFill>
        <p:spPr>
          <a:xfrm>
            <a:off x="0" y="0"/>
            <a:ext cx="12192000" cy="6858000"/>
          </a:xfrm>
          <a:prstGeom prst="rect">
            <a:avLst/>
          </a:prstGeom>
        </p:spPr>
      </p:pic>
      <p:pic>
        <p:nvPicPr>
          <p:cNvPr id="7" name="Years" descr="A picture containing logo&#10;&#10;Description automatically generated">
            <a:extLst>
              <a:ext uri="{FF2B5EF4-FFF2-40B4-BE49-F238E27FC236}">
                <a16:creationId xmlns:a16="http://schemas.microsoft.com/office/drawing/2014/main" id="{E304FB18-B11F-83B8-3293-C28291492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9" name="main arrow" descr="A picture containing arrow&#10;&#10;Description automatically generated">
            <a:extLst>
              <a:ext uri="{FF2B5EF4-FFF2-40B4-BE49-F238E27FC236}">
                <a16:creationId xmlns:a16="http://schemas.microsoft.com/office/drawing/2014/main" id="{08418E45-8B84-710E-0676-2A8EDFEA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11" name="top blue" descr="A picture containing silhouette, night sky&#10;&#10;Description automatically generated">
            <a:extLst>
              <a:ext uri="{FF2B5EF4-FFF2-40B4-BE49-F238E27FC236}">
                <a16:creationId xmlns:a16="http://schemas.microsoft.com/office/drawing/2014/main" id="{8F75A3A9-291B-2F3F-180D-C9B5E8EEB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13" name="purple" descr="A picture containing silhouette, night sky&#10;&#10;Description automatically generated">
            <a:extLst>
              <a:ext uri="{FF2B5EF4-FFF2-40B4-BE49-F238E27FC236}">
                <a16:creationId xmlns:a16="http://schemas.microsoft.com/office/drawing/2014/main" id="{6DD5E032-42E0-811B-D062-6E6C193984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15" name="green" descr="A picture containing diagram&#10;&#10;Description automatically generated">
            <a:extLst>
              <a:ext uri="{FF2B5EF4-FFF2-40B4-BE49-F238E27FC236}">
                <a16:creationId xmlns:a16="http://schemas.microsoft.com/office/drawing/2014/main" id="{58161F2D-F76A-C545-C53C-F472106CA4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17" name="bottom red" descr="Shape&#10;&#10;Description automatically generated with low confidence">
            <a:extLst>
              <a:ext uri="{FF2B5EF4-FFF2-40B4-BE49-F238E27FC236}">
                <a16:creationId xmlns:a16="http://schemas.microsoft.com/office/drawing/2014/main" id="{E9087DD2-6B09-0653-A14E-29268ED0DC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19" name="top red" descr="A picture containing text&#10;&#10;Description automatically generated">
            <a:extLst>
              <a:ext uri="{FF2B5EF4-FFF2-40B4-BE49-F238E27FC236}">
                <a16:creationId xmlns:a16="http://schemas.microsoft.com/office/drawing/2014/main" id="{B0890A61-108C-7AA5-E393-67F663E71A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5" name="bottom blue">
            <a:extLst>
              <a:ext uri="{FF2B5EF4-FFF2-40B4-BE49-F238E27FC236}">
                <a16:creationId xmlns:a16="http://schemas.microsoft.com/office/drawing/2014/main" id="{5B4C4C9D-9B90-D89E-D178-BEB715F2F4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pic>
        <p:nvPicPr>
          <p:cNvPr id="4" name="Picture 3">
            <a:extLst>
              <a:ext uri="{FF2B5EF4-FFF2-40B4-BE49-F238E27FC236}">
                <a16:creationId xmlns:a16="http://schemas.microsoft.com/office/drawing/2014/main" id="{2C7840C9-D756-BA4E-B047-E38C2D8A98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857"/>
            <a:ext cx="12192000" cy="6858000"/>
          </a:xfrm>
          <a:prstGeom prst="rect">
            <a:avLst/>
          </a:prstGeom>
        </p:spPr>
      </p:pic>
    </p:spTree>
    <p:extLst>
      <p:ext uri="{BB962C8B-B14F-4D97-AF65-F5344CB8AC3E}">
        <p14:creationId xmlns:p14="http://schemas.microsoft.com/office/powerpoint/2010/main" val="570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6C0D-B871-4C1C-8050-8FA32ADBB43B}"/>
              </a:ext>
            </a:extLst>
          </p:cNvPr>
          <p:cNvSpPr>
            <a:spLocks noGrp="1"/>
          </p:cNvSpPr>
          <p:nvPr>
            <p:ph type="title"/>
          </p:nvPr>
        </p:nvSpPr>
        <p:spPr/>
        <p:txBody>
          <a:bodyPr>
            <a:normAutofit fontScale="90000"/>
          </a:bodyPr>
          <a:lstStyle/>
          <a:p>
            <a:r>
              <a:rPr lang="en-US" dirty="0"/>
              <a:t>Bottom Line, at the Bottom</a:t>
            </a:r>
          </a:p>
        </p:txBody>
      </p:sp>
      <p:sp>
        <p:nvSpPr>
          <p:cNvPr id="6" name="Content Placeholder 2">
            <a:extLst>
              <a:ext uri="{FF2B5EF4-FFF2-40B4-BE49-F238E27FC236}">
                <a16:creationId xmlns:a16="http://schemas.microsoft.com/office/drawing/2014/main" id="{E86713FE-C7E4-9D45-9968-44907D1F53C7}"/>
              </a:ext>
            </a:extLst>
          </p:cNvPr>
          <p:cNvSpPr txBox="1">
            <a:spLocks/>
          </p:cNvSpPr>
          <p:nvPr/>
        </p:nvSpPr>
        <p:spPr>
          <a:xfrm>
            <a:off x="382814" y="1224870"/>
            <a:ext cx="11426372" cy="1084378"/>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dirty="0"/>
              <a:t>Able to perform UQ using Monte Carlo solver and use variance deconvolution to remove MC noise</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5BDE4FF9-491B-514B-A6D5-A347F1C07F1B}"/>
                  </a:ext>
                </a:extLst>
              </p:cNvPr>
              <p:cNvSpPr txBox="1">
                <a:spLocks/>
              </p:cNvSpPr>
              <p:nvPr/>
            </p:nvSpPr>
            <p:spPr>
              <a:xfrm>
                <a:off x="382814" y="2218937"/>
                <a:ext cx="11426372" cy="69477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dirty="0"/>
                  <a:t>Accurately estimate parametric variance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mn-cs"/>
                          </a:rPr>
                        </m:ctrlPr>
                      </m:sSupPr>
                      <m:e>
                        <m:r>
                          <a:rPr lang="en-US" sz="2000" i="1">
                            <a:solidFill>
                              <a:prstClr val="black"/>
                            </a:solidFill>
                            <a:latin typeface="Cambria Math" panose="02040503050406030204" pitchFamily="18" charset="0"/>
                            <a:ea typeface="Cambria Math" panose="02040503050406030204" pitchFamily="18" charset="0"/>
                            <a:cs typeface="+mn-cs"/>
                          </a:rPr>
                          <m:t>𝑆</m:t>
                        </m:r>
                      </m:e>
                      <m:sup>
                        <m:r>
                          <a:rPr lang="en-US" sz="2000" i="1">
                            <a:solidFill>
                              <a:prstClr val="black"/>
                            </a:solidFill>
                            <a:latin typeface="Cambria Math" panose="02040503050406030204" pitchFamily="18" charset="0"/>
                            <a:ea typeface="Cambria Math" panose="02040503050406030204" pitchFamily="18" charset="0"/>
                            <a:cs typeface="+mn-cs"/>
                          </a:rPr>
                          <m:t>2</m:t>
                        </m:r>
                      </m:sup>
                    </m:sSup>
                    <m:r>
                      <a:rPr lang="en-US" sz="2000" i="1">
                        <a:solidFill>
                          <a:prstClr val="black"/>
                        </a:solidFill>
                        <a:latin typeface="Cambria Math" panose="02040503050406030204" pitchFamily="18" charset="0"/>
                        <a:ea typeface="Cambria Math" panose="02040503050406030204" pitchFamily="18" charset="0"/>
                        <a:cs typeface="+mn-cs"/>
                      </a:rPr>
                      <m:t>≈</m:t>
                    </m:r>
                    <m:r>
                      <a:rPr lang="en-US" sz="2000" i="1">
                        <a:solidFill>
                          <a:prstClr val="black"/>
                        </a:solidFill>
                        <a:latin typeface="Cambria Math" panose="02040503050406030204" pitchFamily="18" charset="0"/>
                        <a:ea typeface="Cambria Math" panose="02040503050406030204" pitchFamily="18" charset="0"/>
                        <a:cs typeface="+mn-cs"/>
                      </a:rPr>
                      <m:t>𝕍</m:t>
                    </m:r>
                    <m:r>
                      <a:rPr lang="en-US" sz="2000" i="1">
                        <a:solidFill>
                          <a:prstClr val="black"/>
                        </a:solidFill>
                        <a:latin typeface="Cambria Math" panose="02040503050406030204" pitchFamily="18" charset="0"/>
                        <a:ea typeface="Cambria Math" panose="02040503050406030204" pitchFamily="18" charset="0"/>
                        <a:cs typeface="+mn-cs"/>
                      </a:rPr>
                      <m:t>𝑎</m:t>
                    </m:r>
                    <m:sSub>
                      <m:sSubPr>
                        <m:ctrlPr>
                          <a:rPr lang="en-US" sz="2000" i="1">
                            <a:solidFill>
                              <a:prstClr val="black"/>
                            </a:solidFill>
                            <a:latin typeface="Cambria Math" panose="02040503050406030204" pitchFamily="18" charset="0"/>
                            <a:ea typeface="Cambria Math" panose="02040503050406030204" pitchFamily="18" charset="0"/>
                            <a:cs typeface="+mn-cs"/>
                          </a:rPr>
                        </m:ctrlPr>
                      </m:sSubPr>
                      <m:e>
                        <m:r>
                          <a:rPr lang="en-US" sz="2000" i="1">
                            <a:solidFill>
                              <a:prstClr val="black"/>
                            </a:solidFill>
                            <a:latin typeface="Cambria Math" panose="02040503050406030204" pitchFamily="18" charset="0"/>
                            <a:ea typeface="Cambria Math" panose="02040503050406030204" pitchFamily="18" charset="0"/>
                            <a:cs typeface="+mn-cs"/>
                          </a:rPr>
                          <m:t>𝑟</m:t>
                        </m:r>
                      </m:e>
                      <m:sub>
                        <m:r>
                          <a:rPr lang="en-US" sz="2000" i="1">
                            <a:solidFill>
                              <a:prstClr val="black"/>
                            </a:solidFill>
                            <a:latin typeface="Cambria Math" panose="02040503050406030204" pitchFamily="18" charset="0"/>
                            <a:ea typeface="Cambria Math" panose="02040503050406030204" pitchFamily="18" charset="0"/>
                            <a:cs typeface="+mn-cs"/>
                          </a:rPr>
                          <m:t>𝜉</m:t>
                        </m:r>
                      </m:sub>
                    </m:sSub>
                    <m:d>
                      <m:dPr>
                        <m:begChr m:val="["/>
                        <m:endChr m:val="]"/>
                        <m:ctrlPr>
                          <a:rPr lang="en-US" sz="2000" i="1">
                            <a:solidFill>
                              <a:prstClr val="black"/>
                            </a:solidFill>
                            <a:latin typeface="Cambria Math" panose="02040503050406030204" pitchFamily="18" charset="0"/>
                            <a:ea typeface="Cambria Math" panose="02040503050406030204" pitchFamily="18" charset="0"/>
                            <a:cs typeface="+mn-cs"/>
                          </a:rPr>
                        </m:ctrlPr>
                      </m:dPr>
                      <m:e>
                        <m:r>
                          <a:rPr lang="en-US" sz="2000" i="1">
                            <a:solidFill>
                              <a:prstClr val="black"/>
                            </a:solidFill>
                            <a:latin typeface="Cambria Math" panose="02040503050406030204" pitchFamily="18" charset="0"/>
                            <a:ea typeface="Cambria Math" panose="02040503050406030204" pitchFamily="18" charset="0"/>
                            <a:cs typeface="+mn-cs"/>
                          </a:rPr>
                          <m:t>𝑇</m:t>
                        </m:r>
                      </m:e>
                    </m:d>
                  </m:oMath>
                </a14:m>
                <a:r>
                  <a:rPr lang="en-US" sz="2000" dirty="0">
                    <a:solidFill>
                      <a:prstClr val="black"/>
                    </a:solidFill>
                    <a:latin typeface="Calibri" panose="020F0502020204030204"/>
                    <a:cs typeface="+mn-cs"/>
                  </a:rPr>
                  <a:t> </a:t>
                </a:r>
                <a:endParaRPr lang="en-US" dirty="0"/>
              </a:p>
            </p:txBody>
          </p:sp>
        </mc:Choice>
        <mc:Fallback xmlns="">
          <p:sp>
            <p:nvSpPr>
              <p:cNvPr id="9" name="Content Placeholder 2">
                <a:extLst>
                  <a:ext uri="{FF2B5EF4-FFF2-40B4-BE49-F238E27FC236}">
                    <a16:creationId xmlns:a16="http://schemas.microsoft.com/office/drawing/2014/main" id="{5BDE4FF9-491B-514B-A6D5-A347F1C07F1B}"/>
                  </a:ext>
                </a:extLst>
              </p:cNvPr>
              <p:cNvSpPr txBox="1">
                <a:spLocks noRot="1" noChangeAspect="1" noMove="1" noResize="1" noEditPoints="1" noAdjustHandles="1" noChangeArrowheads="1" noChangeShapeType="1" noTextEdit="1"/>
              </p:cNvSpPr>
              <p:nvPr/>
            </p:nvSpPr>
            <p:spPr>
              <a:xfrm>
                <a:off x="382814" y="2218937"/>
                <a:ext cx="11426372" cy="694775"/>
              </a:xfrm>
              <a:prstGeom prst="rect">
                <a:avLst/>
              </a:prstGeom>
              <a:blipFill>
                <a:blip r:embed="rId3"/>
                <a:stretch>
                  <a:fillRect l="-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F8B711-2EF1-654F-AC34-772D18386DD3}"/>
                  </a:ext>
                </a:extLst>
              </p:cNvPr>
              <p:cNvSpPr txBox="1">
                <a:spLocks/>
              </p:cNvSpPr>
              <p:nvPr/>
            </p:nvSpPr>
            <p:spPr>
              <a:xfrm>
                <a:off x="382814" y="2853083"/>
                <a:ext cx="11426372" cy="731316"/>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dirty="0"/>
                  <a:t>Minimize </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cs typeface="+mn-cs"/>
                      </a:rPr>
                      <m:t>𝕍</m:t>
                    </m:r>
                    <m:r>
                      <a:rPr lang="en-US" sz="2000" i="1">
                        <a:solidFill>
                          <a:prstClr val="black"/>
                        </a:solidFill>
                        <a:latin typeface="Cambria Math" panose="02040503050406030204" pitchFamily="18" charset="0"/>
                        <a:ea typeface="Cambria Math" panose="02040503050406030204" pitchFamily="18" charset="0"/>
                        <a:cs typeface="+mn-cs"/>
                      </a:rPr>
                      <m:t>𝑎𝑟</m:t>
                    </m:r>
                    <m:d>
                      <m:dPr>
                        <m:begChr m:val="["/>
                        <m:endChr m:val="]"/>
                        <m:ctrlPr>
                          <a:rPr lang="en-US" sz="2000" i="1">
                            <a:solidFill>
                              <a:prstClr val="black"/>
                            </a:solidFill>
                            <a:latin typeface="Cambria Math" panose="02040503050406030204" pitchFamily="18" charset="0"/>
                            <a:ea typeface="Cambria Math" panose="02040503050406030204" pitchFamily="18" charset="0"/>
                            <a:cs typeface="+mn-cs"/>
                          </a:rPr>
                        </m:ctrlPr>
                      </m:dPr>
                      <m:e>
                        <m:sSup>
                          <m:sSupPr>
                            <m:ctrlPr>
                              <a:rPr lang="en-US" sz="2000" i="1">
                                <a:solidFill>
                                  <a:prstClr val="black"/>
                                </a:solidFill>
                                <a:latin typeface="Cambria Math" panose="02040503050406030204" pitchFamily="18" charset="0"/>
                                <a:ea typeface="Cambria Math" panose="02040503050406030204" pitchFamily="18" charset="0"/>
                                <a:cs typeface="+mn-cs"/>
                              </a:rPr>
                            </m:ctrlPr>
                          </m:sSupPr>
                          <m:e>
                            <m:r>
                              <a:rPr lang="en-US" sz="2000" i="1">
                                <a:solidFill>
                                  <a:prstClr val="black"/>
                                </a:solidFill>
                                <a:latin typeface="Cambria Math" panose="02040503050406030204" pitchFamily="18" charset="0"/>
                                <a:ea typeface="Cambria Math" panose="02040503050406030204" pitchFamily="18" charset="0"/>
                                <a:cs typeface="+mn-cs"/>
                              </a:rPr>
                              <m:t>𝑆</m:t>
                            </m:r>
                          </m:e>
                          <m:sup>
                            <m:r>
                              <a:rPr lang="en-US" sz="2000" i="1">
                                <a:solidFill>
                                  <a:prstClr val="black"/>
                                </a:solidFill>
                                <a:latin typeface="Cambria Math" panose="02040503050406030204" pitchFamily="18" charset="0"/>
                                <a:ea typeface="Cambria Math" panose="02040503050406030204" pitchFamily="18" charset="0"/>
                                <a:cs typeface="+mn-cs"/>
                              </a:rPr>
                              <m:t>2</m:t>
                            </m:r>
                          </m:sup>
                        </m:sSup>
                      </m:e>
                    </m:d>
                  </m:oMath>
                </a14:m>
                <a:r>
                  <a:rPr lang="en-US" dirty="0"/>
                  <a:t> for most accurate </a:t>
                </a:r>
                <a14:m>
                  <m:oMath xmlns:m="http://schemas.openxmlformats.org/officeDocument/2006/math">
                    <m:sSup>
                      <m:sSupPr>
                        <m:ctrlPr>
                          <a:rPr lang="en-US" sz="2000" i="1">
                            <a:solidFill>
                              <a:prstClr val="black"/>
                            </a:solidFill>
                            <a:latin typeface="Cambria Math" panose="02040503050406030204" pitchFamily="18" charset="0"/>
                            <a:ea typeface="Cambria Math" panose="02040503050406030204" pitchFamily="18" charset="0"/>
                            <a:cs typeface="+mn-cs"/>
                          </a:rPr>
                        </m:ctrlPr>
                      </m:sSupPr>
                      <m:e>
                        <m:r>
                          <a:rPr lang="en-US" sz="2000" i="1">
                            <a:solidFill>
                              <a:prstClr val="black"/>
                            </a:solidFill>
                            <a:latin typeface="Cambria Math" panose="02040503050406030204" pitchFamily="18" charset="0"/>
                            <a:ea typeface="Cambria Math" panose="02040503050406030204" pitchFamily="18" charset="0"/>
                            <a:cs typeface="+mn-cs"/>
                          </a:rPr>
                          <m:t>𝑆</m:t>
                        </m:r>
                      </m:e>
                      <m:sup>
                        <m:r>
                          <a:rPr lang="en-US" sz="2000" i="1">
                            <a:solidFill>
                              <a:prstClr val="black"/>
                            </a:solidFill>
                            <a:latin typeface="Cambria Math" panose="02040503050406030204" pitchFamily="18" charset="0"/>
                            <a:ea typeface="Cambria Math" panose="02040503050406030204" pitchFamily="18" charset="0"/>
                            <a:cs typeface="+mn-cs"/>
                          </a:rPr>
                          <m:t>2</m:t>
                        </m:r>
                      </m:sup>
                    </m:sSup>
                  </m:oMath>
                </a14:m>
                <a:r>
                  <a:rPr lang="en-US" dirty="0"/>
                  <a:t> estimate</a:t>
                </a:r>
              </a:p>
            </p:txBody>
          </p:sp>
        </mc:Choice>
        <mc:Fallback xmlns="">
          <p:sp>
            <p:nvSpPr>
              <p:cNvPr id="10" name="Content Placeholder 2">
                <a:extLst>
                  <a:ext uri="{FF2B5EF4-FFF2-40B4-BE49-F238E27FC236}">
                    <a16:creationId xmlns:a16="http://schemas.microsoft.com/office/drawing/2014/main" id="{80F8B711-2EF1-654F-AC34-772D18386DD3}"/>
                  </a:ext>
                </a:extLst>
              </p:cNvPr>
              <p:cNvSpPr txBox="1">
                <a:spLocks noRot="1" noChangeAspect="1" noMove="1" noResize="1" noEditPoints="1" noAdjustHandles="1" noChangeArrowheads="1" noChangeShapeType="1" noTextEdit="1"/>
              </p:cNvSpPr>
              <p:nvPr/>
            </p:nvSpPr>
            <p:spPr>
              <a:xfrm>
                <a:off x="382814" y="2853083"/>
                <a:ext cx="11426372" cy="731316"/>
              </a:xfrm>
              <a:prstGeom prst="rect">
                <a:avLst/>
              </a:prstGeom>
              <a:blipFill>
                <a:blip r:embed="rId4"/>
                <a:stretch>
                  <a:fillRect l="-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067C8E8-8938-1F4D-BB2F-20DBA127013C}"/>
                  </a:ext>
                </a:extLst>
              </p:cNvPr>
              <p:cNvSpPr txBox="1">
                <a:spLocks/>
              </p:cNvSpPr>
              <p:nvPr/>
            </p:nvSpPr>
            <p:spPr>
              <a:xfrm>
                <a:off x="382814" y="3469812"/>
                <a:ext cx="11426372" cy="694775"/>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dirty="0"/>
                  <a:t>Numerical study: found consistent trend in minimum </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cs typeface="+mn-cs"/>
                      </a:rPr>
                      <m:t>𝕍</m:t>
                    </m:r>
                    <m:r>
                      <a:rPr lang="en-US" sz="2000" i="1">
                        <a:solidFill>
                          <a:prstClr val="black"/>
                        </a:solidFill>
                        <a:latin typeface="Cambria Math" panose="02040503050406030204" pitchFamily="18" charset="0"/>
                        <a:ea typeface="Cambria Math" panose="02040503050406030204" pitchFamily="18" charset="0"/>
                        <a:cs typeface="+mn-cs"/>
                      </a:rPr>
                      <m:t>𝑎𝑟</m:t>
                    </m:r>
                    <m:d>
                      <m:dPr>
                        <m:begChr m:val="["/>
                        <m:endChr m:val="]"/>
                        <m:ctrlPr>
                          <a:rPr lang="en-US" sz="2000" i="1">
                            <a:solidFill>
                              <a:prstClr val="black"/>
                            </a:solidFill>
                            <a:latin typeface="Cambria Math" panose="02040503050406030204" pitchFamily="18" charset="0"/>
                            <a:ea typeface="Cambria Math" panose="02040503050406030204" pitchFamily="18" charset="0"/>
                            <a:cs typeface="+mn-cs"/>
                          </a:rPr>
                        </m:ctrlPr>
                      </m:dPr>
                      <m:e>
                        <m:sSup>
                          <m:sSupPr>
                            <m:ctrlPr>
                              <a:rPr lang="en-US" sz="2000" i="1">
                                <a:solidFill>
                                  <a:prstClr val="black"/>
                                </a:solidFill>
                                <a:latin typeface="Cambria Math" panose="02040503050406030204" pitchFamily="18" charset="0"/>
                                <a:ea typeface="Cambria Math" panose="02040503050406030204" pitchFamily="18" charset="0"/>
                                <a:cs typeface="+mn-cs"/>
                              </a:rPr>
                            </m:ctrlPr>
                          </m:sSupPr>
                          <m:e>
                            <m:r>
                              <a:rPr lang="en-US" sz="2000" i="1">
                                <a:solidFill>
                                  <a:prstClr val="black"/>
                                </a:solidFill>
                                <a:latin typeface="Cambria Math" panose="02040503050406030204" pitchFamily="18" charset="0"/>
                                <a:ea typeface="Cambria Math" panose="02040503050406030204" pitchFamily="18" charset="0"/>
                                <a:cs typeface="+mn-cs"/>
                              </a:rPr>
                              <m:t>𝑆</m:t>
                            </m:r>
                          </m:e>
                          <m:sup>
                            <m:r>
                              <a:rPr lang="en-US" sz="2000" i="1">
                                <a:solidFill>
                                  <a:prstClr val="black"/>
                                </a:solidFill>
                                <a:latin typeface="Cambria Math" panose="02040503050406030204" pitchFamily="18" charset="0"/>
                                <a:ea typeface="Cambria Math" panose="02040503050406030204" pitchFamily="18" charset="0"/>
                                <a:cs typeface="+mn-cs"/>
                              </a:rPr>
                              <m:t>2</m:t>
                            </m:r>
                          </m:sup>
                        </m:sSup>
                      </m:e>
                    </m:d>
                  </m:oMath>
                </a14:m>
                <a:r>
                  <a:rPr lang="en-US" dirty="0"/>
                  <a:t> as function of </a:t>
                </a:r>
                <a14:m>
                  <m:oMath xmlns:m="http://schemas.openxmlformats.org/officeDocument/2006/math">
                    <m:sSub>
                      <m:sSubPr>
                        <m:ctrlPr>
                          <a:rPr lang="en-US" sz="2000" b="0" i="1" smtClean="0">
                            <a:solidFill>
                              <a:prstClr val="black"/>
                            </a:solidFill>
                            <a:latin typeface="Cambria Math" panose="02040503050406030204" pitchFamily="18" charset="0"/>
                            <a:ea typeface="Cambria Math" panose="02040503050406030204" pitchFamily="18" charset="0"/>
                            <a:cs typeface="+mn-cs"/>
                          </a:rPr>
                        </m:ctrlPr>
                      </m:sSubPr>
                      <m:e>
                        <m:r>
                          <a:rPr lang="en-US" sz="2000" b="0" i="1" smtClean="0">
                            <a:solidFill>
                              <a:prstClr val="black"/>
                            </a:solidFill>
                            <a:latin typeface="Cambria Math" panose="02040503050406030204" pitchFamily="18" charset="0"/>
                            <a:ea typeface="Cambria Math" panose="02040503050406030204" pitchFamily="18" charset="0"/>
                            <a:cs typeface="+mn-cs"/>
                          </a:rPr>
                          <m:t>𝑁</m:t>
                        </m:r>
                      </m:e>
                      <m:sub>
                        <m:r>
                          <a:rPr lang="en-US" sz="2000" b="0" i="1" smtClean="0">
                            <a:solidFill>
                              <a:prstClr val="black"/>
                            </a:solidFill>
                            <a:latin typeface="Cambria Math" panose="02040503050406030204" pitchFamily="18" charset="0"/>
                            <a:ea typeface="Cambria Math" panose="02040503050406030204" pitchFamily="18" charset="0"/>
                            <a:cs typeface="+mn-cs"/>
                          </a:rPr>
                          <m:t>𝜂</m:t>
                        </m:r>
                      </m:sub>
                    </m:sSub>
                  </m:oMath>
                </a14:m>
                <a:endParaRPr lang="en-US" dirty="0"/>
              </a:p>
            </p:txBody>
          </p:sp>
        </mc:Choice>
        <mc:Fallback xmlns="">
          <p:sp>
            <p:nvSpPr>
              <p:cNvPr id="11" name="Content Placeholder 2">
                <a:extLst>
                  <a:ext uri="{FF2B5EF4-FFF2-40B4-BE49-F238E27FC236}">
                    <a16:creationId xmlns:a16="http://schemas.microsoft.com/office/drawing/2014/main" id="{B067C8E8-8938-1F4D-BB2F-20DBA127013C}"/>
                  </a:ext>
                </a:extLst>
              </p:cNvPr>
              <p:cNvSpPr txBox="1">
                <a:spLocks noRot="1" noChangeAspect="1" noMove="1" noResize="1" noEditPoints="1" noAdjustHandles="1" noChangeArrowheads="1" noChangeShapeType="1" noTextEdit="1"/>
              </p:cNvSpPr>
              <p:nvPr/>
            </p:nvSpPr>
            <p:spPr>
              <a:xfrm>
                <a:off x="382814" y="3469812"/>
                <a:ext cx="11426372" cy="694775"/>
              </a:xfrm>
              <a:prstGeom prst="rect">
                <a:avLst/>
              </a:prstGeom>
              <a:blipFill>
                <a:blip r:embed="rId5"/>
                <a:stretch>
                  <a:fillRect l="-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D3CFC770-A557-974B-91A7-B9D6499911C8}"/>
                  </a:ext>
                </a:extLst>
              </p:cNvPr>
              <p:cNvSpPr txBox="1">
                <a:spLocks/>
              </p:cNvSpPr>
              <p:nvPr/>
            </p:nvSpPr>
            <p:spPr>
              <a:xfrm>
                <a:off x="382814" y="4002919"/>
                <a:ext cx="11426372" cy="1823551"/>
              </a:xfrm>
              <a:prstGeom prst="rect">
                <a:avLst/>
              </a:prstGeom>
            </p:spPr>
            <p:txBody>
              <a:bodyPr vert="horz" lIns="91440" tIns="45720" rIns="91440" bIns="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dirty="0"/>
                  <a:t>Obtained closed-form expression for </a:t>
                </a:r>
                <a14:m>
                  <m:oMath xmlns:m="http://schemas.openxmlformats.org/officeDocument/2006/math">
                    <m:f>
                      <m:fPr>
                        <m:ctrlPr>
                          <a:rPr lang="en-US" sz="2000" i="1">
                            <a:solidFill>
                              <a:prstClr val="black"/>
                            </a:solidFill>
                            <a:latin typeface="Cambria Math" panose="02040503050406030204" pitchFamily="18" charset="0"/>
                            <a:ea typeface="Cambria Math" panose="02040503050406030204" pitchFamily="18" charset="0"/>
                            <a:cs typeface="+mn-cs"/>
                          </a:rPr>
                        </m:ctrlPr>
                      </m:fPr>
                      <m:num>
                        <m:r>
                          <a:rPr lang="en-US" sz="2000" i="1">
                            <a:solidFill>
                              <a:prstClr val="black"/>
                            </a:solidFill>
                            <a:latin typeface="Cambria Math" panose="02040503050406030204" pitchFamily="18" charset="0"/>
                            <a:ea typeface="Cambria Math" panose="02040503050406030204" pitchFamily="18" charset="0"/>
                            <a:cs typeface="+mn-cs"/>
                          </a:rPr>
                          <m:t>𝜕</m:t>
                        </m:r>
                        <m:r>
                          <a:rPr lang="en-US" sz="2000" i="1">
                            <a:solidFill>
                              <a:prstClr val="black"/>
                            </a:solidFill>
                            <a:latin typeface="Cambria Math" panose="02040503050406030204" pitchFamily="18" charset="0"/>
                            <a:ea typeface="Cambria Math" panose="02040503050406030204" pitchFamily="18" charset="0"/>
                            <a:cs typeface="+mn-cs"/>
                          </a:rPr>
                          <m:t>𝕍</m:t>
                        </m:r>
                        <m:r>
                          <a:rPr lang="en-US" sz="2000" i="1">
                            <a:solidFill>
                              <a:prstClr val="black"/>
                            </a:solidFill>
                            <a:latin typeface="Cambria Math" panose="02040503050406030204" pitchFamily="18" charset="0"/>
                            <a:ea typeface="Cambria Math" panose="02040503050406030204" pitchFamily="18" charset="0"/>
                            <a:cs typeface="+mn-cs"/>
                          </a:rPr>
                          <m:t>𝑎𝑟</m:t>
                        </m:r>
                        <m:d>
                          <m:dPr>
                            <m:begChr m:val="["/>
                            <m:endChr m:val="]"/>
                            <m:ctrlPr>
                              <a:rPr lang="en-US" sz="2000" i="1">
                                <a:solidFill>
                                  <a:prstClr val="black"/>
                                </a:solidFill>
                                <a:latin typeface="Cambria Math" panose="02040503050406030204" pitchFamily="18" charset="0"/>
                                <a:ea typeface="Cambria Math" panose="02040503050406030204" pitchFamily="18" charset="0"/>
                                <a:cs typeface="+mn-cs"/>
                              </a:rPr>
                            </m:ctrlPr>
                          </m:dPr>
                          <m:e>
                            <m:sSup>
                              <m:sSupPr>
                                <m:ctrlPr>
                                  <a:rPr lang="en-US" sz="2000" i="1">
                                    <a:solidFill>
                                      <a:prstClr val="black"/>
                                    </a:solidFill>
                                    <a:latin typeface="Cambria Math" panose="02040503050406030204" pitchFamily="18" charset="0"/>
                                    <a:ea typeface="Cambria Math" panose="02040503050406030204" pitchFamily="18" charset="0"/>
                                    <a:cs typeface="+mn-cs"/>
                                  </a:rPr>
                                </m:ctrlPr>
                              </m:sSupPr>
                              <m:e>
                                <m:r>
                                  <a:rPr lang="en-US" sz="2000" i="1">
                                    <a:solidFill>
                                      <a:prstClr val="black"/>
                                    </a:solidFill>
                                    <a:latin typeface="Cambria Math" panose="02040503050406030204" pitchFamily="18" charset="0"/>
                                    <a:ea typeface="Cambria Math" panose="02040503050406030204" pitchFamily="18" charset="0"/>
                                    <a:cs typeface="+mn-cs"/>
                                  </a:rPr>
                                  <m:t>𝑆</m:t>
                                </m:r>
                              </m:e>
                              <m:sup>
                                <m:r>
                                  <a:rPr lang="en-US" sz="2000" i="1">
                                    <a:solidFill>
                                      <a:prstClr val="black"/>
                                    </a:solidFill>
                                    <a:latin typeface="Cambria Math" panose="02040503050406030204" pitchFamily="18" charset="0"/>
                                    <a:ea typeface="Cambria Math" panose="02040503050406030204" pitchFamily="18" charset="0"/>
                                    <a:cs typeface="+mn-cs"/>
                                  </a:rPr>
                                  <m:t>2</m:t>
                                </m:r>
                              </m:sup>
                            </m:sSup>
                          </m:e>
                        </m:d>
                      </m:num>
                      <m:den>
                        <m:r>
                          <a:rPr lang="en-US" sz="2000" i="1">
                            <a:solidFill>
                              <a:prstClr val="black"/>
                            </a:solidFill>
                            <a:latin typeface="Cambria Math" panose="02040503050406030204" pitchFamily="18" charset="0"/>
                            <a:ea typeface="Cambria Math" panose="02040503050406030204" pitchFamily="18" charset="0"/>
                            <a:cs typeface="+mn-cs"/>
                          </a:rPr>
                          <m:t>𝜕</m:t>
                        </m:r>
                        <m:sSub>
                          <m:sSubPr>
                            <m:ctrlPr>
                              <a:rPr lang="en-US" sz="2000" i="1">
                                <a:solidFill>
                                  <a:prstClr val="black"/>
                                </a:solidFill>
                                <a:latin typeface="Cambria Math" panose="02040503050406030204" pitchFamily="18" charset="0"/>
                                <a:ea typeface="Cambria Math" panose="02040503050406030204" pitchFamily="18" charset="0"/>
                                <a:cs typeface="+mn-cs"/>
                              </a:rPr>
                            </m:ctrlPr>
                          </m:sSubPr>
                          <m:e>
                            <m:r>
                              <a:rPr lang="en-US" sz="2000" i="1">
                                <a:solidFill>
                                  <a:prstClr val="black"/>
                                </a:solidFill>
                                <a:latin typeface="Cambria Math" panose="02040503050406030204" pitchFamily="18" charset="0"/>
                                <a:ea typeface="Cambria Math" panose="02040503050406030204" pitchFamily="18" charset="0"/>
                                <a:cs typeface="+mn-cs"/>
                              </a:rPr>
                              <m:t>𝑁</m:t>
                            </m:r>
                          </m:e>
                          <m:sub>
                            <m:r>
                              <a:rPr lang="en-US" sz="2000" i="1">
                                <a:solidFill>
                                  <a:prstClr val="black"/>
                                </a:solidFill>
                                <a:latin typeface="Cambria Math" panose="02040503050406030204" pitchFamily="18" charset="0"/>
                                <a:ea typeface="Cambria Math" panose="02040503050406030204" pitchFamily="18" charset="0"/>
                                <a:cs typeface="+mn-cs"/>
                              </a:rPr>
                              <m:t>𝜂</m:t>
                            </m:r>
                          </m:sub>
                        </m:sSub>
                      </m:den>
                    </m:f>
                  </m:oMath>
                </a14:m>
                <a:r>
                  <a:rPr lang="en-US" dirty="0"/>
                  <a:t>, confirmed with analytic solution</a:t>
                </a:r>
              </a:p>
              <a:p>
                <a:pPr>
                  <a:lnSpc>
                    <a:spcPct val="150000"/>
                  </a:lnSpc>
                </a:pPr>
                <a:r>
                  <a:rPr lang="en-US" dirty="0"/>
                  <a:t>Current work: ability to calculate where </a:t>
                </a:r>
                <a14:m>
                  <m:oMath xmlns:m="http://schemas.openxmlformats.org/officeDocument/2006/math">
                    <m:f>
                      <m:fPr>
                        <m:ctrlPr>
                          <a:rPr lang="en-US" sz="2000" i="1">
                            <a:solidFill>
                              <a:prstClr val="black"/>
                            </a:solidFill>
                            <a:latin typeface="Cambria Math" panose="02040503050406030204" pitchFamily="18" charset="0"/>
                            <a:ea typeface="Cambria Math" panose="02040503050406030204" pitchFamily="18" charset="0"/>
                            <a:cs typeface="+mn-cs"/>
                          </a:rPr>
                        </m:ctrlPr>
                      </m:fPr>
                      <m:num>
                        <m:r>
                          <a:rPr lang="en-US" sz="2000" i="1">
                            <a:solidFill>
                              <a:prstClr val="black"/>
                            </a:solidFill>
                            <a:latin typeface="Cambria Math" panose="02040503050406030204" pitchFamily="18" charset="0"/>
                            <a:ea typeface="Cambria Math" panose="02040503050406030204" pitchFamily="18" charset="0"/>
                            <a:cs typeface="+mn-cs"/>
                          </a:rPr>
                          <m:t>𝜕</m:t>
                        </m:r>
                        <m:r>
                          <a:rPr lang="en-US" sz="2000" i="1">
                            <a:solidFill>
                              <a:prstClr val="black"/>
                            </a:solidFill>
                            <a:latin typeface="Cambria Math" panose="02040503050406030204" pitchFamily="18" charset="0"/>
                            <a:ea typeface="Cambria Math" panose="02040503050406030204" pitchFamily="18" charset="0"/>
                            <a:cs typeface="+mn-cs"/>
                          </a:rPr>
                          <m:t>𝕍</m:t>
                        </m:r>
                        <m:r>
                          <a:rPr lang="en-US" sz="2000" i="1">
                            <a:solidFill>
                              <a:prstClr val="black"/>
                            </a:solidFill>
                            <a:latin typeface="Cambria Math" panose="02040503050406030204" pitchFamily="18" charset="0"/>
                            <a:ea typeface="Cambria Math" panose="02040503050406030204" pitchFamily="18" charset="0"/>
                            <a:cs typeface="+mn-cs"/>
                          </a:rPr>
                          <m:t>𝑎𝑟</m:t>
                        </m:r>
                        <m:d>
                          <m:dPr>
                            <m:begChr m:val="["/>
                            <m:endChr m:val="]"/>
                            <m:ctrlPr>
                              <a:rPr lang="en-US" sz="2000" i="1">
                                <a:solidFill>
                                  <a:prstClr val="black"/>
                                </a:solidFill>
                                <a:latin typeface="Cambria Math" panose="02040503050406030204" pitchFamily="18" charset="0"/>
                                <a:ea typeface="Cambria Math" panose="02040503050406030204" pitchFamily="18" charset="0"/>
                                <a:cs typeface="+mn-cs"/>
                              </a:rPr>
                            </m:ctrlPr>
                          </m:dPr>
                          <m:e>
                            <m:sSup>
                              <m:sSupPr>
                                <m:ctrlPr>
                                  <a:rPr lang="en-US" sz="2000" i="1">
                                    <a:solidFill>
                                      <a:prstClr val="black"/>
                                    </a:solidFill>
                                    <a:latin typeface="Cambria Math" panose="02040503050406030204" pitchFamily="18" charset="0"/>
                                    <a:ea typeface="Cambria Math" panose="02040503050406030204" pitchFamily="18" charset="0"/>
                                    <a:cs typeface="+mn-cs"/>
                                  </a:rPr>
                                </m:ctrlPr>
                              </m:sSupPr>
                              <m:e>
                                <m:r>
                                  <a:rPr lang="en-US" sz="2000" i="1">
                                    <a:solidFill>
                                      <a:prstClr val="black"/>
                                    </a:solidFill>
                                    <a:latin typeface="Cambria Math" panose="02040503050406030204" pitchFamily="18" charset="0"/>
                                    <a:ea typeface="Cambria Math" panose="02040503050406030204" pitchFamily="18" charset="0"/>
                                    <a:cs typeface="+mn-cs"/>
                                  </a:rPr>
                                  <m:t>𝑆</m:t>
                                </m:r>
                              </m:e>
                              <m:sup>
                                <m:r>
                                  <a:rPr lang="en-US" sz="2000" i="1">
                                    <a:solidFill>
                                      <a:prstClr val="black"/>
                                    </a:solidFill>
                                    <a:latin typeface="Cambria Math" panose="02040503050406030204" pitchFamily="18" charset="0"/>
                                    <a:ea typeface="Cambria Math" panose="02040503050406030204" pitchFamily="18" charset="0"/>
                                    <a:cs typeface="+mn-cs"/>
                                  </a:rPr>
                                  <m:t>2</m:t>
                                </m:r>
                              </m:sup>
                            </m:sSup>
                          </m:e>
                        </m:d>
                      </m:num>
                      <m:den>
                        <m:r>
                          <a:rPr lang="en-US" sz="2000" i="1">
                            <a:solidFill>
                              <a:prstClr val="black"/>
                            </a:solidFill>
                            <a:latin typeface="Cambria Math" panose="02040503050406030204" pitchFamily="18" charset="0"/>
                            <a:ea typeface="Cambria Math" panose="02040503050406030204" pitchFamily="18" charset="0"/>
                            <a:cs typeface="+mn-cs"/>
                          </a:rPr>
                          <m:t>𝜕</m:t>
                        </m:r>
                        <m:sSub>
                          <m:sSubPr>
                            <m:ctrlPr>
                              <a:rPr lang="en-US" sz="2000" i="1">
                                <a:solidFill>
                                  <a:prstClr val="black"/>
                                </a:solidFill>
                                <a:latin typeface="Cambria Math" panose="02040503050406030204" pitchFamily="18" charset="0"/>
                                <a:ea typeface="Cambria Math" panose="02040503050406030204" pitchFamily="18" charset="0"/>
                                <a:cs typeface="+mn-cs"/>
                              </a:rPr>
                            </m:ctrlPr>
                          </m:sSubPr>
                          <m:e>
                            <m:r>
                              <a:rPr lang="en-US" sz="2000" i="1">
                                <a:solidFill>
                                  <a:prstClr val="black"/>
                                </a:solidFill>
                                <a:latin typeface="Cambria Math" panose="02040503050406030204" pitchFamily="18" charset="0"/>
                                <a:ea typeface="Cambria Math" panose="02040503050406030204" pitchFamily="18" charset="0"/>
                                <a:cs typeface="+mn-cs"/>
                              </a:rPr>
                              <m:t>𝑁</m:t>
                            </m:r>
                          </m:e>
                          <m:sub>
                            <m:r>
                              <a:rPr lang="en-US" sz="2000" i="1">
                                <a:solidFill>
                                  <a:prstClr val="black"/>
                                </a:solidFill>
                                <a:latin typeface="Cambria Math" panose="02040503050406030204" pitchFamily="18" charset="0"/>
                                <a:ea typeface="Cambria Math" panose="02040503050406030204" pitchFamily="18" charset="0"/>
                                <a:cs typeface="+mn-cs"/>
                              </a:rPr>
                              <m:t>𝜂</m:t>
                            </m:r>
                          </m:sub>
                        </m:sSub>
                      </m:den>
                    </m:f>
                    <m:r>
                      <a:rPr lang="en-US" sz="2000" b="0" i="1" smtClean="0">
                        <a:solidFill>
                          <a:prstClr val="black"/>
                        </a:solidFill>
                        <a:latin typeface="Cambria Math" panose="02040503050406030204" pitchFamily="18" charset="0"/>
                        <a:ea typeface="Cambria Math" panose="02040503050406030204" pitchFamily="18" charset="0"/>
                        <a:cs typeface="+mn-cs"/>
                      </a:rPr>
                      <m:t>=0</m:t>
                    </m:r>
                  </m:oMath>
                </a14:m>
                <a:r>
                  <a:rPr lang="en-US" dirty="0"/>
                  <a:t> from numerical pilot study</a:t>
                </a:r>
              </a:p>
            </p:txBody>
          </p:sp>
        </mc:Choice>
        <mc:Fallback xmlns="">
          <p:sp>
            <p:nvSpPr>
              <p:cNvPr id="12" name="Content Placeholder 2">
                <a:extLst>
                  <a:ext uri="{FF2B5EF4-FFF2-40B4-BE49-F238E27FC236}">
                    <a16:creationId xmlns:a16="http://schemas.microsoft.com/office/drawing/2014/main" id="{D3CFC770-A557-974B-91A7-B9D6499911C8}"/>
                  </a:ext>
                </a:extLst>
              </p:cNvPr>
              <p:cNvSpPr txBox="1">
                <a:spLocks noRot="1" noChangeAspect="1" noMove="1" noResize="1" noEditPoints="1" noAdjustHandles="1" noChangeArrowheads="1" noChangeShapeType="1" noTextEdit="1"/>
              </p:cNvSpPr>
              <p:nvPr/>
            </p:nvSpPr>
            <p:spPr>
              <a:xfrm>
                <a:off x="382814" y="4002919"/>
                <a:ext cx="11426372" cy="1823551"/>
              </a:xfrm>
              <a:prstGeom prst="rect">
                <a:avLst/>
              </a:prstGeom>
              <a:blipFill>
                <a:blip r:embed="rId6"/>
                <a:stretch>
                  <a:fillRect l="-444"/>
                </a:stretch>
              </a:blipFill>
            </p:spPr>
            <p:txBody>
              <a:bodyPr/>
              <a:lstStyle/>
              <a:p>
                <a:r>
                  <a:rPr lang="en-US">
                    <a:noFill/>
                  </a:rPr>
                  <a:t> </a:t>
                </a:r>
              </a:p>
            </p:txBody>
          </p:sp>
        </mc:Fallback>
      </mc:AlternateContent>
      <p:sp>
        <p:nvSpPr>
          <p:cNvPr id="13" name="Slide Number Placeholder 6">
            <a:extLst>
              <a:ext uri="{FF2B5EF4-FFF2-40B4-BE49-F238E27FC236}">
                <a16:creationId xmlns:a16="http://schemas.microsoft.com/office/drawing/2014/main" id="{F25D57C1-1A5E-0040-85CC-DEE87DD8B494}"/>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20</a:t>
            </a:fld>
            <a:r>
              <a:rPr lang="en-US" sz="1200" dirty="0"/>
              <a:t>/20</a:t>
            </a:r>
          </a:p>
        </p:txBody>
      </p:sp>
    </p:spTree>
    <p:extLst>
      <p:ext uri="{BB962C8B-B14F-4D97-AF65-F5344CB8AC3E}">
        <p14:creationId xmlns:p14="http://schemas.microsoft.com/office/powerpoint/2010/main" val="1920205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B3C86A-372D-9605-88B1-1BE1D785CAC4}"/>
              </a:ext>
            </a:extLst>
          </p:cNvPr>
          <p:cNvSpPr>
            <a:spLocks noGrp="1"/>
          </p:cNvSpPr>
          <p:nvPr>
            <p:ph type="title"/>
          </p:nvPr>
        </p:nvSpPr>
        <p:spPr>
          <a:xfrm>
            <a:off x="720646" y="3143887"/>
            <a:ext cx="10480752" cy="730689"/>
          </a:xfrm>
        </p:spPr>
        <p:txBody>
          <a:bodyPr>
            <a:noAutofit/>
          </a:bodyPr>
          <a:lstStyle/>
          <a:p>
            <a:pPr algn="ctr"/>
            <a:r>
              <a:rPr lang="en-US" sz="4000" dirty="0"/>
              <a:t>Thank you!</a:t>
            </a:r>
          </a:p>
        </p:txBody>
      </p:sp>
      <p:sp>
        <p:nvSpPr>
          <p:cNvPr id="4" name="Title 1">
            <a:extLst>
              <a:ext uri="{FF2B5EF4-FFF2-40B4-BE49-F238E27FC236}">
                <a16:creationId xmlns:a16="http://schemas.microsoft.com/office/drawing/2014/main" id="{DA95ADBB-3121-0942-8935-7FB7847BDC21}"/>
              </a:ext>
            </a:extLst>
          </p:cNvPr>
          <p:cNvSpPr txBox="1">
            <a:spLocks/>
          </p:cNvSpPr>
          <p:nvPr/>
        </p:nvSpPr>
        <p:spPr>
          <a:xfrm>
            <a:off x="0" y="0"/>
            <a:ext cx="10580915" cy="681036"/>
          </a:xfrm>
          <a:prstGeom prst="rect">
            <a:avLst/>
          </a:prstGeom>
          <a:solidFill>
            <a:schemeClr val="accent2"/>
          </a:solidFill>
          <a:ln>
            <a:solidFill>
              <a:schemeClr val="accent2"/>
            </a:solidFill>
          </a:ln>
        </p:spPr>
        <p:txBody>
          <a:bodyPr vert="horz" lIns="91440" tIns="640080" rIns="91440" bIns="548640" rtlCol="0" anchor="ctr">
            <a:normAutofit fontScale="25000" lnSpcReduction="20000"/>
          </a:bodyPr>
          <a:lstStyle>
            <a:lvl1pPr algn="l" defTabSz="6858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336002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D9653B-0DD5-1560-1658-68F514F280A6}"/>
              </a:ext>
            </a:extLst>
          </p:cNvPr>
          <p:cNvPicPr>
            <a:picLocks noChangeAspect="1"/>
          </p:cNvPicPr>
          <p:nvPr/>
        </p:nvPicPr>
        <p:blipFill rotWithShape="1">
          <a:blip r:embed="rId3">
            <a:extLst>
              <a:ext uri="{28A0092B-C50C-407E-A947-70E740481C1C}">
                <a14:useLocalDpi xmlns:a14="http://schemas.microsoft.com/office/drawing/2010/main" val="0"/>
              </a:ext>
            </a:extLst>
          </a:blip>
          <a:srcRect l="-1" r="-9326"/>
          <a:stretch/>
        </p:blipFill>
        <p:spPr>
          <a:xfrm>
            <a:off x="2093745" y="926911"/>
            <a:ext cx="7734558" cy="5090529"/>
          </a:xfrm>
          <a:prstGeom prst="rect">
            <a:avLst/>
          </a:prstGeom>
        </p:spPr>
      </p:pic>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a:xfrm>
            <a:off x="1" y="0"/>
            <a:ext cx="10383864" cy="681036"/>
          </a:xfrm>
        </p:spPr>
        <p:txBody>
          <a:bodyPr>
            <a:normAutofit fontScale="90000"/>
          </a:bodyPr>
          <a:lstStyle/>
          <a:p>
            <a:r>
              <a:rPr lang="en-US" dirty="0"/>
              <a:t>Results – Transmittance vs. Reflectance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D2A6382-0C6F-03C5-6F1B-07501967CB92}"/>
                  </a:ext>
                </a:extLst>
              </p:cNvPr>
              <p:cNvSpPr txBox="1"/>
              <p:nvPr/>
            </p:nvSpPr>
            <p:spPr>
              <a:xfrm>
                <a:off x="1463040" y="5852160"/>
                <a:ext cx="10121633" cy="6955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Figure IV. </a:t>
                </a:r>
                <a14:m>
                  <m:oMath xmlns:m="http://schemas.openxmlformats.org/officeDocument/2006/math">
                    <m:r>
                      <a:rPr lang="en-US" b="0" i="1" smtClean="0">
                        <a:latin typeface="Cambria Math" panose="02040503050406030204" pitchFamily="18" charset="0"/>
                        <a:ea typeface="Cambria Math" panose="02040503050406030204" pitchFamily="18" charset="0"/>
                      </a:rPr>
                      <m:t>𝕍</m:t>
                    </m:r>
                    <m:r>
                      <a:rPr lang="en-US" b="0" i="1" smtClean="0">
                        <a:latin typeface="Cambria Math" panose="02040503050406030204" pitchFamily="18" charset="0"/>
                      </a:rPr>
                      <m:t>𝑎𝑟</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2</m:t>
                            </m:r>
                          </m:sup>
                        </m:sSup>
                      </m:e>
                    </m:d>
                  </m:oMath>
                </a14:m>
                <a:r>
                  <a:rPr lang="en-US" dirty="0">
                    <a:latin typeface="Arial" panose="020B0604020202020204" pitchFamily="34" charset="0"/>
                    <a:cs typeface="Arial" panose="020B0604020202020204" pitchFamily="34" charset="0"/>
                  </a:rPr>
                  <a:t> as a function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𝜂</m:t>
                        </m:r>
                      </m:sub>
                    </m:sSub>
                  </m:oMath>
                </a14:m>
                <a:r>
                  <a:rPr lang="en-US" dirty="0">
                    <a:latin typeface="Arial" panose="020B0604020202020204" pitchFamily="34" charset="0"/>
                    <a:cs typeface="Arial" panose="020B0604020202020204" pitchFamily="34" charset="0"/>
                  </a:rPr>
                  <a:t> for the attenuation-only and scattering cases. Log-log plot, estimator cost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𝜉</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𝜂</m:t>
                        </m:r>
                      </m:sub>
                    </m:sSub>
                    <m:r>
                      <a:rPr lang="en-US" b="0" i="1" smtClean="0">
                        <a:latin typeface="Cambria Math" panose="02040503050406030204" pitchFamily="18" charset="0"/>
                        <a:ea typeface="Cambria Math" panose="02040503050406030204" pitchFamily="18" charset="0"/>
                      </a:rPr>
                      <m:t>=2000</m:t>
                    </m:r>
                  </m:oMath>
                </a14:m>
                <a:r>
                  <a:rPr lang="en-US" dirty="0">
                    <a:latin typeface="Arial" panose="020B0604020202020204" pitchFamily="34" charset="0"/>
                    <a:cs typeface="Arial" panose="020B0604020202020204" pitchFamily="34" charset="0"/>
                  </a:rPr>
                  <a:t>. Unfilled point is minimum </a:t>
                </a:r>
                <a14:m>
                  <m:oMath xmlns:m="http://schemas.openxmlformats.org/officeDocument/2006/math">
                    <m:r>
                      <a:rPr lang="en-US" i="1">
                        <a:latin typeface="Cambria Math" panose="02040503050406030204" pitchFamily="18" charset="0"/>
                        <a:ea typeface="Cambria Math" panose="02040503050406030204" pitchFamily="18" charset="0"/>
                      </a:rPr>
                      <m:t>𝕍</m:t>
                    </m:r>
                    <m:r>
                      <a:rPr lang="en-US" i="1">
                        <a:latin typeface="Cambria Math" panose="02040503050406030204" pitchFamily="18" charset="0"/>
                      </a:rPr>
                      <m:t>𝑎𝑟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2</m:t>
                            </m:r>
                          </m:sup>
                        </m:sSup>
                      </m:e>
                    </m:d>
                  </m:oMath>
                </a14:m>
                <a:r>
                  <a:rPr lang="en-US" dirty="0">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4D2A6382-0C6F-03C5-6F1B-07501967CB92}"/>
                  </a:ext>
                </a:extLst>
              </p:cNvPr>
              <p:cNvSpPr txBox="1">
                <a:spLocks noRot="1" noChangeAspect="1" noMove="1" noResize="1" noEditPoints="1" noAdjustHandles="1" noChangeArrowheads="1" noChangeShapeType="1" noTextEdit="1"/>
              </p:cNvSpPr>
              <p:nvPr/>
            </p:nvSpPr>
            <p:spPr>
              <a:xfrm>
                <a:off x="1463040" y="5852160"/>
                <a:ext cx="10121633" cy="695511"/>
              </a:xfrm>
              <a:prstGeom prst="rect">
                <a:avLst/>
              </a:prstGeom>
              <a:blipFill>
                <a:blip r:embed="rId4"/>
                <a:stretch>
                  <a:fillRect l="-501" t="-5357"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DD468E9-5A1B-1742-A17C-DB2C76B53596}"/>
                  </a:ext>
                </a:extLst>
              </p:cNvPr>
              <p:cNvSpPr txBox="1"/>
              <p:nvPr/>
            </p:nvSpPr>
            <p:spPr>
              <a:xfrm>
                <a:off x="9174275" y="2834652"/>
                <a:ext cx="3017725" cy="863891"/>
              </a:xfrm>
              <a:prstGeom prst="rect">
                <a:avLst/>
              </a:prstGeom>
              <a:noFill/>
            </p:spPr>
            <p:txBody>
              <a:bodyPr wrap="square">
                <a:spAutoFit/>
              </a:bodyPr>
              <a:lstStyle/>
              <a:p>
                <a:pPr algn="ctr"/>
                <a:r>
                  <a:rPr lang="en-US" sz="2400" dirty="0">
                    <a:solidFill>
                      <a:srgbClr val="002060"/>
                    </a:solidFill>
                    <a:ea typeface="Cambria Math" panose="02040503050406030204" pitchFamily="18" charset="0"/>
                  </a:rPr>
                  <a:t>Total e</a:t>
                </a:r>
                <a:r>
                  <a:rPr lang="en-US" sz="2400" b="0" dirty="0">
                    <a:solidFill>
                      <a:srgbClr val="002060"/>
                    </a:solidFill>
                    <a:ea typeface="Cambria Math" panose="02040503050406030204" pitchFamily="18" charset="0"/>
                  </a:rPr>
                  <a:t>stimator cost </a:t>
                </a:r>
                <a:endParaRPr lang="en-US" sz="2400" dirty="0">
                  <a:solidFill>
                    <a:srgbClr val="002060"/>
                  </a:solidFill>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rgbClr val="002060"/>
                          </a:solidFill>
                          <a:latin typeface="Cambria Math" panose="02040503050406030204" pitchFamily="18" charset="0"/>
                          <a:ea typeface="Cambria Math" panose="02040503050406030204" pitchFamily="18" charset="0"/>
                        </a:rPr>
                        <m:t>𝐶</m:t>
                      </m:r>
                      <m:r>
                        <a:rPr lang="en-US" sz="2400" b="0" i="1" smtClean="0">
                          <a:solidFill>
                            <a:srgbClr val="002060"/>
                          </a:solidFill>
                          <a:latin typeface="Cambria Math" panose="02040503050406030204" pitchFamily="18" charset="0"/>
                          <a:ea typeface="Cambria Math" panose="02040503050406030204" pitchFamily="18" charset="0"/>
                        </a:rPr>
                        <m:t>= </m:t>
                      </m:r>
                      <m:sSub>
                        <m:sSubPr>
                          <m:ctrlPr>
                            <a:rPr lang="en-US" sz="2400" i="1" smtClean="0">
                              <a:solidFill>
                                <a:srgbClr val="002060"/>
                              </a:solidFill>
                              <a:latin typeface="Cambria Math" panose="02040503050406030204" pitchFamily="18" charset="0"/>
                              <a:ea typeface="Cambria Math" panose="02040503050406030204" pitchFamily="18" charset="0"/>
                            </a:rPr>
                          </m:ctrlPr>
                        </m:sSubPr>
                        <m:e>
                          <m:r>
                            <a:rPr lang="en-US" sz="2400" i="1">
                              <a:solidFill>
                                <a:srgbClr val="002060"/>
                              </a:solidFill>
                              <a:latin typeface="Cambria Math" panose="02040503050406030204" pitchFamily="18" charset="0"/>
                              <a:ea typeface="Cambria Math" panose="02040503050406030204" pitchFamily="18" charset="0"/>
                            </a:rPr>
                            <m:t>𝑁</m:t>
                          </m:r>
                        </m:e>
                        <m:sub>
                          <m:r>
                            <a:rPr lang="en-US" sz="2400" b="0" i="1">
                              <a:solidFill>
                                <a:srgbClr val="002060"/>
                              </a:solidFill>
                              <a:latin typeface="Cambria Math" panose="02040503050406030204" pitchFamily="18" charset="0"/>
                              <a:ea typeface="Cambria Math" panose="02040503050406030204" pitchFamily="18" charset="0"/>
                            </a:rPr>
                            <m:t>𝜉</m:t>
                          </m:r>
                        </m:sub>
                      </m:sSub>
                      <m:r>
                        <a:rPr lang="en-US" sz="2400" b="0" i="1" smtClean="0">
                          <a:solidFill>
                            <a:srgbClr val="002060"/>
                          </a:solidFill>
                          <a:latin typeface="Cambria Math" panose="02040503050406030204" pitchFamily="18" charset="0"/>
                          <a:ea typeface="Cambria Math" panose="02040503050406030204" pitchFamily="18" charset="0"/>
                        </a:rPr>
                        <m:t> ×</m:t>
                      </m:r>
                      <m:sSub>
                        <m:sSubPr>
                          <m:ctrlPr>
                            <a:rPr lang="en-US" sz="2400" b="0" i="1" smtClean="0">
                              <a:solidFill>
                                <a:srgbClr val="002060"/>
                              </a:solidFill>
                              <a:latin typeface="Cambria Math" panose="02040503050406030204" pitchFamily="18" charset="0"/>
                              <a:ea typeface="Cambria Math" panose="02040503050406030204" pitchFamily="18" charset="0"/>
                            </a:rPr>
                          </m:ctrlPr>
                        </m:sSubPr>
                        <m:e>
                          <m:r>
                            <a:rPr lang="en-US" sz="2400" b="0" i="1" smtClean="0">
                              <a:solidFill>
                                <a:srgbClr val="002060"/>
                              </a:solidFill>
                              <a:latin typeface="Cambria Math" panose="02040503050406030204" pitchFamily="18" charset="0"/>
                              <a:ea typeface="Cambria Math" panose="02040503050406030204" pitchFamily="18" charset="0"/>
                            </a:rPr>
                            <m:t>𝑁</m:t>
                          </m:r>
                        </m:e>
                        <m:sub>
                          <m:r>
                            <a:rPr lang="en-US" sz="2400" b="0" i="1" smtClean="0">
                              <a:solidFill>
                                <a:srgbClr val="002060"/>
                              </a:solidFill>
                              <a:latin typeface="Cambria Math" panose="02040503050406030204" pitchFamily="18" charset="0"/>
                              <a:ea typeface="Cambria Math" panose="02040503050406030204" pitchFamily="18" charset="0"/>
                            </a:rPr>
                            <m:t>𝜂</m:t>
                          </m:r>
                        </m:sub>
                      </m:sSub>
                      <m:r>
                        <a:rPr lang="en-US" sz="2400" b="0" i="1" smtClean="0">
                          <a:solidFill>
                            <a:srgbClr val="002060"/>
                          </a:solidFill>
                          <a:latin typeface="Cambria Math" panose="02040503050406030204" pitchFamily="18" charset="0"/>
                          <a:ea typeface="Cambria Math" panose="02040503050406030204" pitchFamily="18" charset="0"/>
                        </a:rPr>
                        <m:t>=2000</m:t>
                      </m:r>
                    </m:oMath>
                  </m:oMathPara>
                </a14:m>
                <a:endParaRPr lang="en-US" sz="2400" dirty="0">
                  <a:solidFill>
                    <a:srgbClr val="002060"/>
                  </a:solidFill>
                </a:endParaRPr>
              </a:p>
            </p:txBody>
          </p:sp>
        </mc:Choice>
        <mc:Fallback xmlns="">
          <p:sp>
            <p:nvSpPr>
              <p:cNvPr id="10" name="TextBox 9">
                <a:extLst>
                  <a:ext uri="{FF2B5EF4-FFF2-40B4-BE49-F238E27FC236}">
                    <a16:creationId xmlns:a16="http://schemas.microsoft.com/office/drawing/2014/main" id="{9DD468E9-5A1B-1742-A17C-DB2C76B53596}"/>
                  </a:ext>
                </a:extLst>
              </p:cNvPr>
              <p:cNvSpPr txBox="1">
                <a:spLocks noRot="1" noChangeAspect="1" noMove="1" noResize="1" noEditPoints="1" noAdjustHandles="1" noChangeArrowheads="1" noChangeShapeType="1" noTextEdit="1"/>
              </p:cNvSpPr>
              <p:nvPr/>
            </p:nvSpPr>
            <p:spPr>
              <a:xfrm>
                <a:off x="9174275" y="2834652"/>
                <a:ext cx="3017725" cy="863891"/>
              </a:xfrm>
              <a:prstGeom prst="rect">
                <a:avLst/>
              </a:prstGeom>
              <a:blipFill>
                <a:blip r:embed="rId5"/>
                <a:stretch>
                  <a:fillRect t="-4348" b="-7246"/>
                </a:stretch>
              </a:blipFill>
            </p:spPr>
            <p:txBody>
              <a:bodyPr/>
              <a:lstStyle/>
              <a:p>
                <a:r>
                  <a:rPr lang="en-US">
                    <a:noFill/>
                  </a:rPr>
                  <a:t> </a:t>
                </a:r>
              </a:p>
            </p:txBody>
          </p:sp>
        </mc:Fallback>
      </mc:AlternateContent>
    </p:spTree>
    <p:extLst>
      <p:ext uri="{BB962C8B-B14F-4D97-AF65-F5344CB8AC3E}">
        <p14:creationId xmlns:p14="http://schemas.microsoft.com/office/powerpoint/2010/main" val="650704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Results – Transmittance vs. Reflectance</a:t>
            </a:r>
          </a:p>
        </p:txBody>
      </p:sp>
      <p:sp>
        <p:nvSpPr>
          <p:cNvPr id="20" name="Rectangle 19">
            <a:extLst>
              <a:ext uri="{FF2B5EF4-FFF2-40B4-BE49-F238E27FC236}">
                <a16:creationId xmlns:a16="http://schemas.microsoft.com/office/drawing/2014/main" id="{C4977FEE-B126-604A-B352-9C1DCFA2EFC9}"/>
              </a:ext>
            </a:extLst>
          </p:cNvPr>
          <p:cNvSpPr/>
          <p:nvPr/>
        </p:nvSpPr>
        <p:spPr>
          <a:xfrm>
            <a:off x="2927634" y="4982538"/>
            <a:ext cx="1448789" cy="230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A47882A-2A6B-B293-9A5C-CBBDB0A025BC}"/>
                  </a:ext>
                </a:extLst>
              </p:cNvPr>
              <p:cNvSpPr txBox="1"/>
              <p:nvPr/>
            </p:nvSpPr>
            <p:spPr>
              <a:xfrm>
                <a:off x="8526430" y="380793"/>
                <a:ext cx="2525539" cy="494559"/>
              </a:xfrm>
              <a:prstGeom prst="rect">
                <a:avLst/>
              </a:prstGeom>
              <a:noFill/>
            </p:spPr>
            <p:txBody>
              <a:bodyPr wrap="square">
                <a:spAutoFit/>
              </a:bodyPr>
              <a:lstStyle/>
              <a:p>
                <a14:m>
                  <m:oMath xmlns:m="http://schemas.openxmlformats.org/officeDocument/2006/math">
                    <m:sSub>
                      <m:sSubPr>
                        <m:ctrlPr>
                          <a:rPr lang="en-US" sz="2400" i="1" smtClean="0">
                            <a:solidFill>
                              <a:srgbClr val="002060"/>
                            </a:solidFill>
                            <a:latin typeface="Cambria Math" panose="02040503050406030204" pitchFamily="18" charset="0"/>
                            <a:ea typeface="Cambria Math" panose="02040503050406030204" pitchFamily="18" charset="0"/>
                          </a:rPr>
                        </m:ctrlPr>
                      </m:sSubPr>
                      <m:e>
                        <m:r>
                          <a:rPr lang="en-US" sz="2400" i="1">
                            <a:solidFill>
                              <a:srgbClr val="002060"/>
                            </a:solidFill>
                            <a:latin typeface="Cambria Math" panose="02040503050406030204" pitchFamily="18" charset="0"/>
                            <a:ea typeface="Cambria Math" panose="02040503050406030204" pitchFamily="18" charset="0"/>
                          </a:rPr>
                          <m:t>𝑁</m:t>
                        </m:r>
                      </m:e>
                      <m:sub>
                        <m:r>
                          <a:rPr lang="en-US" sz="2400" b="0" i="1">
                            <a:solidFill>
                              <a:srgbClr val="002060"/>
                            </a:solidFill>
                            <a:latin typeface="Cambria Math" panose="02040503050406030204" pitchFamily="18" charset="0"/>
                            <a:ea typeface="Cambria Math" panose="02040503050406030204" pitchFamily="18" charset="0"/>
                          </a:rPr>
                          <m:t>𝜉</m:t>
                        </m:r>
                      </m:sub>
                    </m:sSub>
                    <m:r>
                      <a:rPr lang="en-US" sz="2400" b="0" i="1" smtClean="0">
                        <a:solidFill>
                          <a:srgbClr val="002060"/>
                        </a:solidFill>
                        <a:latin typeface="Cambria Math" panose="02040503050406030204" pitchFamily="18" charset="0"/>
                        <a:ea typeface="Cambria Math" panose="02040503050406030204" pitchFamily="18" charset="0"/>
                      </a:rPr>
                      <m:t> ×</m:t>
                    </m:r>
                    <m:sSub>
                      <m:sSubPr>
                        <m:ctrlPr>
                          <a:rPr lang="en-US" sz="2400" b="0" i="1" smtClean="0">
                            <a:solidFill>
                              <a:srgbClr val="002060"/>
                            </a:solidFill>
                            <a:latin typeface="Cambria Math" panose="02040503050406030204" pitchFamily="18" charset="0"/>
                            <a:ea typeface="Cambria Math" panose="02040503050406030204" pitchFamily="18" charset="0"/>
                          </a:rPr>
                        </m:ctrlPr>
                      </m:sSubPr>
                      <m:e>
                        <m:r>
                          <a:rPr lang="en-US" sz="2400" b="0" i="1" smtClean="0">
                            <a:solidFill>
                              <a:srgbClr val="002060"/>
                            </a:solidFill>
                            <a:latin typeface="Cambria Math" panose="02040503050406030204" pitchFamily="18" charset="0"/>
                            <a:ea typeface="Cambria Math" panose="02040503050406030204" pitchFamily="18" charset="0"/>
                          </a:rPr>
                          <m:t>𝑁</m:t>
                        </m:r>
                      </m:e>
                      <m:sub>
                        <m:r>
                          <a:rPr lang="en-US" sz="2400" b="0" i="1" smtClean="0">
                            <a:solidFill>
                              <a:srgbClr val="002060"/>
                            </a:solidFill>
                            <a:latin typeface="Cambria Math" panose="02040503050406030204" pitchFamily="18" charset="0"/>
                            <a:ea typeface="Cambria Math" panose="02040503050406030204" pitchFamily="18" charset="0"/>
                          </a:rPr>
                          <m:t>𝜂</m:t>
                        </m:r>
                      </m:sub>
                    </m:sSub>
                    <m:r>
                      <a:rPr lang="en-US" sz="2400" b="0" i="1" smtClean="0">
                        <a:solidFill>
                          <a:srgbClr val="002060"/>
                        </a:solidFill>
                        <a:latin typeface="Cambria Math" panose="02040503050406030204" pitchFamily="18" charset="0"/>
                        <a:ea typeface="Cambria Math" panose="02040503050406030204" pitchFamily="18" charset="0"/>
                      </a:rPr>
                      <m:t>=2000</m:t>
                    </m:r>
                  </m:oMath>
                </a14:m>
                <a:r>
                  <a:rPr lang="en-US" sz="2400" dirty="0">
                    <a:solidFill>
                      <a:srgbClr val="002060"/>
                    </a:solidFill>
                  </a:rPr>
                  <a:t> </a:t>
                </a:r>
              </a:p>
            </p:txBody>
          </p:sp>
        </mc:Choice>
        <mc:Fallback xmlns="">
          <p:sp>
            <p:nvSpPr>
              <p:cNvPr id="27" name="TextBox 26">
                <a:extLst>
                  <a:ext uri="{FF2B5EF4-FFF2-40B4-BE49-F238E27FC236}">
                    <a16:creationId xmlns:a16="http://schemas.microsoft.com/office/drawing/2014/main" id="{6A47882A-2A6B-B293-9A5C-CBBDB0A025BC}"/>
                  </a:ext>
                </a:extLst>
              </p:cNvPr>
              <p:cNvSpPr txBox="1">
                <a:spLocks noRot="1" noChangeAspect="1" noMove="1" noResize="1" noEditPoints="1" noAdjustHandles="1" noChangeArrowheads="1" noChangeShapeType="1" noTextEdit="1"/>
              </p:cNvSpPr>
              <p:nvPr/>
            </p:nvSpPr>
            <p:spPr>
              <a:xfrm>
                <a:off x="8526430" y="380793"/>
                <a:ext cx="2525539" cy="494559"/>
              </a:xfrm>
              <a:prstGeom prst="rect">
                <a:avLst/>
              </a:prstGeom>
              <a:blipFill>
                <a:blip r:embed="rId3"/>
                <a:stretch>
                  <a:fillRect l="-500" b="-1219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66D48B4-FCB9-AF0B-1662-21FE71BEB1FB}"/>
              </a:ext>
            </a:extLst>
          </p:cNvPr>
          <p:cNvPicPr>
            <a:picLocks noChangeAspect="1"/>
          </p:cNvPicPr>
          <p:nvPr/>
        </p:nvPicPr>
        <p:blipFill>
          <a:blip r:embed="rId4"/>
          <a:stretch>
            <a:fillRect/>
          </a:stretch>
        </p:blipFill>
        <p:spPr>
          <a:xfrm>
            <a:off x="6095999" y="1171516"/>
            <a:ext cx="5765461" cy="4661803"/>
          </a:xfrm>
          <a:prstGeom prst="rect">
            <a:avLst/>
          </a:prstGeom>
        </p:spPr>
      </p:pic>
      <p:pic>
        <p:nvPicPr>
          <p:cNvPr id="6" name="Picture 5">
            <a:extLst>
              <a:ext uri="{FF2B5EF4-FFF2-40B4-BE49-F238E27FC236}">
                <a16:creationId xmlns:a16="http://schemas.microsoft.com/office/drawing/2014/main" id="{4532FA05-F977-9D4C-5EC7-05EB2A171302}"/>
              </a:ext>
            </a:extLst>
          </p:cNvPr>
          <p:cNvPicPr>
            <a:picLocks noChangeAspect="1"/>
          </p:cNvPicPr>
          <p:nvPr/>
        </p:nvPicPr>
        <p:blipFill>
          <a:blip r:embed="rId5"/>
          <a:stretch>
            <a:fillRect/>
          </a:stretch>
        </p:blipFill>
        <p:spPr>
          <a:xfrm>
            <a:off x="0" y="1171516"/>
            <a:ext cx="6096000" cy="4668580"/>
          </a:xfrm>
          <a:prstGeom prst="rect">
            <a:avLst/>
          </a:prstGeom>
        </p:spPr>
      </p:pic>
      <p:sp>
        <p:nvSpPr>
          <p:cNvPr id="7" name="Rectangle 6">
            <a:extLst>
              <a:ext uri="{FF2B5EF4-FFF2-40B4-BE49-F238E27FC236}">
                <a16:creationId xmlns:a16="http://schemas.microsoft.com/office/drawing/2014/main" id="{E054496E-FE3C-71CC-8E98-FA0AB336D9A4}"/>
              </a:ext>
            </a:extLst>
          </p:cNvPr>
          <p:cNvSpPr/>
          <p:nvPr/>
        </p:nvSpPr>
        <p:spPr>
          <a:xfrm>
            <a:off x="5937662" y="926911"/>
            <a:ext cx="320634" cy="41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090EA85-70E5-E769-518C-FE91FAB09B07}"/>
              </a:ext>
            </a:extLst>
          </p:cNvPr>
          <p:cNvSpPr txBox="1"/>
          <p:nvPr/>
        </p:nvSpPr>
        <p:spPr>
          <a:xfrm>
            <a:off x="1486433" y="5931089"/>
            <a:ext cx="971496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II: Variance deconvolution results for transmittance</a:t>
            </a:r>
          </a:p>
        </p:txBody>
      </p:sp>
      <p:pic>
        <p:nvPicPr>
          <p:cNvPr id="10" name="Picture 9">
            <a:extLst>
              <a:ext uri="{FF2B5EF4-FFF2-40B4-BE49-F238E27FC236}">
                <a16:creationId xmlns:a16="http://schemas.microsoft.com/office/drawing/2014/main" id="{C17232AB-0E9F-7B76-E247-FAF55E4FED9C}"/>
              </a:ext>
            </a:extLst>
          </p:cNvPr>
          <p:cNvPicPr>
            <a:picLocks noChangeAspect="1"/>
          </p:cNvPicPr>
          <p:nvPr/>
        </p:nvPicPr>
        <p:blipFill>
          <a:blip r:embed="rId5"/>
          <a:stretch>
            <a:fillRect/>
          </a:stretch>
        </p:blipFill>
        <p:spPr>
          <a:xfrm>
            <a:off x="3047998" y="1094710"/>
            <a:ext cx="6096000" cy="4668580"/>
          </a:xfrm>
          <a:prstGeom prst="rect">
            <a:avLst/>
          </a:prstGeom>
        </p:spPr>
      </p:pic>
      <p:sp>
        <p:nvSpPr>
          <p:cNvPr id="12" name="TextBox 11">
            <a:extLst>
              <a:ext uri="{FF2B5EF4-FFF2-40B4-BE49-F238E27FC236}">
                <a16:creationId xmlns:a16="http://schemas.microsoft.com/office/drawing/2014/main" id="{3CE242F3-548A-C63D-9378-0D3C29BD1170}"/>
              </a:ext>
            </a:extLst>
          </p:cNvPr>
          <p:cNvSpPr txBox="1"/>
          <p:nvPr/>
        </p:nvSpPr>
        <p:spPr>
          <a:xfrm>
            <a:off x="1486433" y="5931089"/>
            <a:ext cx="9714967"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Figure II: Variance deconvolution results for transmittance (left) and reflectance (right) in a problem with scattering. </a:t>
            </a:r>
          </a:p>
        </p:txBody>
      </p:sp>
    </p:spTree>
    <p:extLst>
      <p:ext uri="{BB962C8B-B14F-4D97-AF65-F5344CB8AC3E}">
        <p14:creationId xmlns:p14="http://schemas.microsoft.com/office/powerpoint/2010/main" val="3213182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Numerical Study Results</a:t>
            </a:r>
          </a:p>
        </p:txBody>
      </p:sp>
      <p:sp>
        <p:nvSpPr>
          <p:cNvPr id="20" name="Rectangle 19">
            <a:extLst>
              <a:ext uri="{FF2B5EF4-FFF2-40B4-BE49-F238E27FC236}">
                <a16:creationId xmlns:a16="http://schemas.microsoft.com/office/drawing/2014/main" id="{C4977FEE-B126-604A-B352-9C1DCFA2EFC9}"/>
              </a:ext>
            </a:extLst>
          </p:cNvPr>
          <p:cNvSpPr/>
          <p:nvPr/>
        </p:nvSpPr>
        <p:spPr>
          <a:xfrm>
            <a:off x="2927634" y="4982538"/>
            <a:ext cx="1448789" cy="230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D2A6382-0C6F-03C5-6F1B-07501967CB92}"/>
                  </a:ext>
                </a:extLst>
              </p:cNvPr>
              <p:cNvSpPr txBox="1"/>
              <p:nvPr/>
            </p:nvSpPr>
            <p:spPr>
              <a:xfrm>
                <a:off x="804671" y="5584409"/>
                <a:ext cx="10121633" cy="646331"/>
              </a:xfrm>
              <a:prstGeom prst="rect">
                <a:avLst/>
              </a:prstGeom>
              <a:noFill/>
            </p:spPr>
            <p:txBody>
              <a:bodyPr wrap="square" rtlCol="0">
                <a:spAutoFit/>
              </a:bodyPr>
              <a:lstStyle/>
              <a:p>
                <a:r>
                  <a:rPr lang="en-US" dirty="0"/>
                  <a:t>Table III. The variance (and MSE, where applicable) of the estimate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2</m:t>
                        </m:r>
                      </m:sup>
                    </m:sSup>
                  </m:oMath>
                </a14:m>
                <a:r>
                  <a:rPr lang="en-US" dirty="0"/>
                  <a:t> over 25,000 repetitions for both the attenuation-only and scattering problems.</a:t>
                </a:r>
              </a:p>
            </p:txBody>
          </p:sp>
        </mc:Choice>
        <mc:Fallback xmlns="">
          <p:sp>
            <p:nvSpPr>
              <p:cNvPr id="5" name="TextBox 4">
                <a:extLst>
                  <a:ext uri="{FF2B5EF4-FFF2-40B4-BE49-F238E27FC236}">
                    <a16:creationId xmlns:a16="http://schemas.microsoft.com/office/drawing/2014/main" id="{4D2A6382-0C6F-03C5-6F1B-07501967CB92}"/>
                  </a:ext>
                </a:extLst>
              </p:cNvPr>
              <p:cNvSpPr txBox="1">
                <a:spLocks noRot="1" noChangeAspect="1" noMove="1" noResize="1" noEditPoints="1" noAdjustHandles="1" noChangeArrowheads="1" noChangeShapeType="1" noTextEdit="1"/>
              </p:cNvSpPr>
              <p:nvPr/>
            </p:nvSpPr>
            <p:spPr>
              <a:xfrm>
                <a:off x="804671" y="5584409"/>
                <a:ext cx="10121633" cy="646331"/>
              </a:xfrm>
              <a:prstGeom prst="rect">
                <a:avLst/>
              </a:prstGeom>
              <a:blipFill>
                <a:blip r:embed="rId3"/>
                <a:stretch>
                  <a:fillRect l="-501" t="-3846" b="-1346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78BE93E-263C-5891-886A-182798A68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5696" y="910578"/>
            <a:ext cx="9626600" cy="4597400"/>
          </a:xfrm>
          <a:prstGeom prst="rect">
            <a:avLst/>
          </a:prstGeom>
        </p:spPr>
      </p:pic>
    </p:spTree>
    <p:extLst>
      <p:ext uri="{BB962C8B-B14F-4D97-AF65-F5344CB8AC3E}">
        <p14:creationId xmlns:p14="http://schemas.microsoft.com/office/powerpoint/2010/main" val="3807894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3310E07-21A5-D44F-9387-846404FBE5A2}"/>
                  </a:ext>
                </a:extLst>
              </p:cNvPr>
              <p:cNvSpPr/>
              <p:nvPr/>
            </p:nvSpPr>
            <p:spPr>
              <a:xfrm>
                <a:off x="1656916" y="1225296"/>
                <a:ext cx="8902109" cy="64235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rPr>
                        <m:t>𝕍</m:t>
                      </m:r>
                      <m:r>
                        <a:rPr lang="en-US" sz="2400" i="1" smtClean="0">
                          <a:solidFill>
                            <a:schemeClr val="bg1"/>
                          </a:solidFill>
                          <a:latin typeface="Cambria Math" panose="02040503050406030204" pitchFamily="18" charset="0"/>
                          <a:ea typeface="Cambria Math" panose="02040503050406030204" pitchFamily="18" charset="0"/>
                        </a:rPr>
                        <m:t>𝑎</m:t>
                      </m:r>
                      <m:sSub>
                        <m:sSubPr>
                          <m:ctrlPr>
                            <a:rPr lang="en-US" sz="2400" i="1">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𝑟</m:t>
                          </m:r>
                        </m:e>
                        <m:sub>
                          <m:r>
                            <a:rPr lang="en-US" sz="2400" i="1">
                              <a:solidFill>
                                <a:schemeClr val="bg1"/>
                              </a:solidFill>
                              <a:latin typeface="Cambria Math" panose="02040503050406030204" pitchFamily="18" charset="0"/>
                              <a:ea typeface="Cambria Math" panose="02040503050406030204" pitchFamily="18" charset="0"/>
                            </a:rPr>
                            <m:t>𝜉</m:t>
                          </m:r>
                        </m:sub>
                      </m:sSub>
                      <m:d>
                        <m:dPr>
                          <m:begChr m:val="["/>
                          <m:endChr m:val="]"/>
                          <m:ctrlPr>
                            <a:rPr lang="en-US" sz="2400" i="1">
                              <a:solidFill>
                                <a:schemeClr val="bg1"/>
                              </a:solidFill>
                              <a:latin typeface="Cambria Math" panose="02040503050406030204" pitchFamily="18" charset="0"/>
                              <a:ea typeface="Cambria Math" panose="02040503050406030204" pitchFamily="18" charset="0"/>
                            </a:rPr>
                          </m:ctrlPr>
                        </m:dPr>
                        <m:e>
                          <m:acc>
                            <m:accPr>
                              <m:chr m:val="̃"/>
                              <m:ctrlPr>
                                <a:rPr lang="en-US" sz="2400" i="1">
                                  <a:solidFill>
                                    <a:schemeClr val="bg1"/>
                                  </a:solidFill>
                                  <a:latin typeface="Cambria Math" panose="02040503050406030204" pitchFamily="18" charset="0"/>
                                  <a:ea typeface="Cambria Math" panose="02040503050406030204" pitchFamily="18" charset="0"/>
                                  <a:cs typeface="Arial" panose="020B0604020202020204" pitchFamily="34" charset="0"/>
                                </a:rPr>
                              </m:ctrlPr>
                            </m:accPr>
                            <m:e>
                              <m:r>
                                <a:rPr lang="en-US" sz="2400" i="1">
                                  <a:solidFill>
                                    <a:schemeClr val="bg1"/>
                                  </a:solidFill>
                                  <a:latin typeface="Cambria Math" panose="02040503050406030204" pitchFamily="18" charset="0"/>
                                  <a:ea typeface="Cambria Math" panose="02040503050406030204" pitchFamily="18" charset="0"/>
                                  <a:cs typeface="Arial" panose="020B0604020202020204" pitchFamily="34" charset="0"/>
                                </a:rPr>
                                <m:t>𝑇</m:t>
                              </m:r>
                            </m:e>
                          </m:acc>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𝜉</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𝜂</m:t>
                          </m:r>
                          <m:r>
                            <a:rPr lang="en-US" sz="2400" i="1">
                              <a:solidFill>
                                <a:schemeClr val="bg1"/>
                              </a:solidFill>
                              <a:latin typeface="Cambria Math" panose="02040503050406030204" pitchFamily="18" charset="0"/>
                              <a:ea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𝑇</m:t>
                                  </m:r>
                                </m:e>
                              </m:ac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m:t>
                              </m:r>
                            </m:e>
                          </m:d>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𝑇</m:t>
                                  </m:r>
                                </m:e>
                              </m:ac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m:t>
                              </m:r>
                            </m:e>
                          </m:d>
                        </m:e>
                      </m:d>
                    </m:oMath>
                  </m:oMathPara>
                </a14:m>
                <a:endParaRPr lang="en-US" sz="2400" dirty="0">
                  <a:latin typeface="Arial" panose="020B0604020202020204" pitchFamily="34" charset="0"/>
                  <a:cs typeface="Arial" panose="020B0604020202020204" pitchFamily="34" charset="0"/>
                </a:endParaRPr>
              </a:p>
            </p:txBody>
          </p:sp>
        </mc:Choice>
        <mc:Fallback xmlns="">
          <p:sp>
            <p:nvSpPr>
              <p:cNvPr id="8" name="Rectangle 7">
                <a:extLst>
                  <a:ext uri="{FF2B5EF4-FFF2-40B4-BE49-F238E27FC236}">
                    <a16:creationId xmlns:a16="http://schemas.microsoft.com/office/drawing/2014/main" id="{A3310E07-21A5-D44F-9387-846404FBE5A2}"/>
                  </a:ext>
                </a:extLst>
              </p:cNvPr>
              <p:cNvSpPr>
                <a:spLocks noRot="1" noChangeAspect="1" noMove="1" noResize="1" noEditPoints="1" noAdjustHandles="1" noChangeArrowheads="1" noChangeShapeType="1" noTextEdit="1"/>
              </p:cNvSpPr>
              <p:nvPr/>
            </p:nvSpPr>
            <p:spPr>
              <a:xfrm>
                <a:off x="1656916" y="1225296"/>
                <a:ext cx="8902109" cy="642355"/>
              </a:xfrm>
              <a:prstGeom prst="rect">
                <a:avLst/>
              </a:prstGeom>
              <a:blipFill>
                <a:blip r:embed="rId3"/>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6B58CB-A3E9-B845-A5EC-FEC7E9AC240D}"/>
                  </a:ext>
                </a:extLst>
              </p:cNvPr>
              <p:cNvSpPr txBox="1"/>
              <p:nvPr/>
            </p:nvSpPr>
            <p:spPr>
              <a:xfrm>
                <a:off x="2887578" y="2016019"/>
                <a:ext cx="5358063" cy="2470035"/>
              </a:xfrm>
              <a:prstGeom prst="rect">
                <a:avLst/>
              </a:prstGeom>
              <a:noFill/>
            </p:spPr>
            <p:txBody>
              <a:bodyPr wrap="square" rtlCol="0">
                <a:spAutoFit/>
              </a:bodyPr>
              <a:lstStyle/>
              <a:p>
                <a:pPr lvl="2" algn="ctr"/>
                <a14:m>
                  <m:oMath xmlns:m="http://schemas.openxmlformats.org/officeDocument/2006/math">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𝜉</m:t>
                            </m:r>
                          </m:sub>
                        </m:sSub>
                        <m:r>
                          <a:rPr lang="en-US" sz="2400" b="0" i="1" smtClean="0">
                            <a:latin typeface="Cambria Math" panose="02040503050406030204" pitchFamily="18" charset="0"/>
                            <a:ea typeface="Cambria Math" panose="02040503050406030204" pitchFamily="18" charset="0"/>
                          </a:rPr>
                          <m:t>−1</m:t>
                        </m:r>
                      </m:den>
                    </m:f>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𝜉</m:t>
                            </m:r>
                          </m:sub>
                        </m:sSub>
                      </m:sup>
                      <m:e>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acc>
                                  <m:accPr>
                                    <m:chr m:val="̃"/>
                                    <m:ctrlPr>
                                      <a:rPr lang="en-US"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𝑇</m:t>
                                    </m:r>
                                  </m:e>
                                </m:acc>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𝑖</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𝑇</m:t>
                                        </m:r>
                                      </m:e>
                                    </m:acc>
                                  </m:e>
                                  <m:sub>
                                    <m:r>
                                      <a:rPr lang="en-US" sz="2400" i="1">
                                        <a:latin typeface="Cambria Math" panose="02040503050406030204" pitchFamily="18" charset="0"/>
                                        <a:ea typeface="Cambria Math" panose="02040503050406030204" pitchFamily="18" charset="0"/>
                                      </a:rPr>
                                      <m:t>𝑎𝑣𝑔</m:t>
                                    </m:r>
                                  </m:sub>
                                </m:sSub>
                              </m:e>
                            </m:d>
                          </m:e>
                          <m:sup>
                            <m:r>
                              <a:rPr lang="en-US" sz="2400" b="0" i="1" smtClean="0">
                                <a:latin typeface="Cambria Math" panose="02040503050406030204" pitchFamily="18" charset="0"/>
                                <a:ea typeface="Cambria Math" panose="02040503050406030204" pitchFamily="18" charset="0"/>
                              </a:rPr>
                              <m:t>2</m:t>
                            </m:r>
                          </m:sup>
                        </m:sSup>
                      </m:e>
                    </m:nary>
                  </m:oMath>
                </a14:m>
                <a:r>
                  <a:rPr lang="en-US" sz="2400" dirty="0">
                    <a:latin typeface="Cambria Math" panose="02040503050406030204" pitchFamily="18" charset="0"/>
                    <a:ea typeface="Cambria Math" panose="02040503050406030204" pitchFamily="18" charset="0"/>
                    <a:cs typeface="Arial" panose="020B0604020202020204" pitchFamily="34" charset="0"/>
                  </a:rPr>
                  <a:t>	</a:t>
                </a:r>
              </a:p>
              <a:p>
                <a:pPr lvl="2" algn="ctr"/>
                <a:endParaRPr lang="en-US" sz="2400" i="1" dirty="0">
                  <a:latin typeface="Cambria Math" panose="02040503050406030204" pitchFamily="18" charset="0"/>
                  <a:ea typeface="Cambria Math" panose="02040503050406030204" pitchFamily="18" charset="0"/>
                </a:endParaRPr>
              </a:p>
              <a:p>
                <a:pPr lvl="2" algn="ctr"/>
                <a:r>
                  <a:rPr lang="en-US" sz="2400" i="1"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𝑇</m:t>
                        </m:r>
                      </m:e>
                    </m:acc>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e>
                    </m:d>
                    <m:r>
                      <a:rPr lang="en-US" sz="2400" b="0" i="1" smtClean="0">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sup>
                      <m:e>
                        <m:r>
                          <a:rPr lang="en-US" sz="2400" i="1">
                            <a:latin typeface="Cambria Math" panose="02040503050406030204" pitchFamily="18" charset="0"/>
                            <a:ea typeface="Cambria Math" panose="02040503050406030204" pitchFamily="18" charset="0"/>
                          </a:rPr>
                          <m:t>𝑓</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e>
                    </m:nary>
                  </m:oMath>
                </a14:m>
                <a:r>
                  <a:rPr lang="en-US" sz="2400" dirty="0">
                    <a:latin typeface="Cambria Math" panose="02040503050406030204" pitchFamily="18" charset="0"/>
                    <a:ea typeface="Cambria Math" panose="02040503050406030204" pitchFamily="18" charset="0"/>
                    <a:cs typeface="Arial" panose="020B0604020202020204" pitchFamily="34" charset="0"/>
                  </a:rPr>
                  <a:t>		</a:t>
                </a:r>
              </a:p>
              <a:p>
                <a:pPr marL="285750" indent="-285750" algn="ctr">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1D6B58CB-A3E9-B845-A5EC-FEC7E9AC240D}"/>
                  </a:ext>
                </a:extLst>
              </p:cNvPr>
              <p:cNvSpPr txBox="1">
                <a:spLocks noRot="1" noChangeAspect="1" noMove="1" noResize="1" noEditPoints="1" noAdjustHandles="1" noChangeArrowheads="1" noChangeShapeType="1" noTextEdit="1"/>
              </p:cNvSpPr>
              <p:nvPr/>
            </p:nvSpPr>
            <p:spPr>
              <a:xfrm>
                <a:off x="2887578" y="2016019"/>
                <a:ext cx="5358063" cy="2470035"/>
              </a:xfrm>
              <a:prstGeom prst="rect">
                <a:avLst/>
              </a:prstGeom>
              <a:blipFill>
                <a:blip r:embed="rId4"/>
                <a:stretch>
                  <a:fillRect t="-1938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Theory – Variance Deconvolution II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5899E80-6087-FB4F-9B82-5C64AC3BFFEC}"/>
                  </a:ext>
                </a:extLst>
              </p:cNvPr>
              <p:cNvSpPr/>
              <p:nvPr/>
            </p:nvSpPr>
            <p:spPr>
              <a:xfrm>
                <a:off x="1702710" y="1298448"/>
                <a:ext cx="2471057" cy="509498"/>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ea typeface="Cambria Math" panose="02040503050406030204" pitchFamily="18" charset="0"/>
                                  <a:cs typeface="Arial" panose="020B0604020202020204" pitchFamily="34" charset="0"/>
                                </a:rPr>
                              </m:ctrlPr>
                            </m:accPr>
                            <m:e>
                              <m:r>
                                <a:rPr lang="en-US" sz="2400" i="1">
                                  <a:latin typeface="Cambria Math" panose="02040503050406030204" pitchFamily="18" charset="0"/>
                                  <a:ea typeface="Cambria Math" panose="02040503050406030204" pitchFamily="18" charset="0"/>
                                  <a:cs typeface="Arial" panose="020B0604020202020204" pitchFamily="34" charset="0"/>
                                </a:rPr>
                                <m:t>𝑇</m:t>
                              </m:r>
                            </m:e>
                          </m:ac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m:t>
                          </m:r>
                        </m:e>
                      </m:d>
                    </m:oMath>
                  </m:oMathPara>
                </a14:m>
                <a:endParaRPr lang="en-US" sz="2400" dirty="0">
                  <a:latin typeface="Arial" panose="020B060402020202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C5899E80-6087-FB4F-9B82-5C64AC3BFFEC}"/>
                  </a:ext>
                </a:extLst>
              </p:cNvPr>
              <p:cNvSpPr>
                <a:spLocks noRot="1" noChangeAspect="1" noMove="1" noResize="1" noEditPoints="1" noAdjustHandles="1" noChangeArrowheads="1" noChangeShapeType="1" noTextEdit="1"/>
              </p:cNvSpPr>
              <p:nvPr/>
            </p:nvSpPr>
            <p:spPr>
              <a:xfrm>
                <a:off x="1702710" y="1298448"/>
                <a:ext cx="2471057" cy="509498"/>
              </a:xfrm>
              <a:prstGeom prst="rect">
                <a:avLst/>
              </a:prstGeom>
              <a:blipFill>
                <a:blip r:embed="rId5"/>
                <a:stretch>
                  <a:fillRect b="-121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F613771-54D3-A941-981F-20AC9319E35F}"/>
              </a:ext>
            </a:extLst>
          </p:cNvPr>
          <p:cNvSpPr txBox="1"/>
          <p:nvPr/>
        </p:nvSpPr>
        <p:spPr>
          <a:xfrm>
            <a:off x="10712924" y="1283840"/>
            <a:ext cx="62087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(11)</a:t>
            </a:r>
          </a:p>
        </p:txBody>
      </p:sp>
      <p:sp>
        <p:nvSpPr>
          <p:cNvPr id="9" name="TextBox 8">
            <a:extLst>
              <a:ext uri="{FF2B5EF4-FFF2-40B4-BE49-F238E27FC236}">
                <a16:creationId xmlns:a16="http://schemas.microsoft.com/office/drawing/2014/main" id="{4F67E8F7-072C-4449-B276-E0B2FF6E8820}"/>
              </a:ext>
            </a:extLst>
          </p:cNvPr>
          <p:cNvSpPr txBox="1"/>
          <p:nvPr/>
        </p:nvSpPr>
        <p:spPr>
          <a:xfrm>
            <a:off x="10703403" y="2075642"/>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(12)</a:t>
            </a:r>
          </a:p>
        </p:txBody>
      </p:sp>
      <p:sp>
        <p:nvSpPr>
          <p:cNvPr id="10" name="TextBox 9">
            <a:extLst>
              <a:ext uri="{FF2B5EF4-FFF2-40B4-BE49-F238E27FC236}">
                <a16:creationId xmlns:a16="http://schemas.microsoft.com/office/drawing/2014/main" id="{4B5EEE23-F523-634B-BB07-D9AEAA205E7E}"/>
              </a:ext>
            </a:extLst>
          </p:cNvPr>
          <p:cNvSpPr txBox="1"/>
          <p:nvPr/>
        </p:nvSpPr>
        <p:spPr>
          <a:xfrm>
            <a:off x="10794736" y="2966011"/>
            <a:ext cx="497252"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(8)</a:t>
            </a:r>
          </a:p>
        </p:txBody>
      </p:sp>
      <p:sp>
        <p:nvSpPr>
          <p:cNvPr id="13" name="Rectangle 12">
            <a:extLst>
              <a:ext uri="{FF2B5EF4-FFF2-40B4-BE49-F238E27FC236}">
                <a16:creationId xmlns:a16="http://schemas.microsoft.com/office/drawing/2014/main" id="{AF9332F4-2981-494D-90C0-699D476A5413}"/>
              </a:ext>
            </a:extLst>
          </p:cNvPr>
          <p:cNvSpPr/>
          <p:nvPr/>
        </p:nvSpPr>
        <p:spPr>
          <a:xfrm>
            <a:off x="3981157" y="2075642"/>
            <a:ext cx="4065563" cy="68162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022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rgbClr val="C1C1C1"/>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9" grpId="0"/>
      <p:bldP spid="10"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570C5F2-02B1-5044-8917-0659D62E7190}"/>
              </a:ext>
            </a:extLst>
          </p:cNvPr>
          <p:cNvSpPr/>
          <p:nvPr/>
        </p:nvSpPr>
        <p:spPr>
          <a:xfrm>
            <a:off x="4234586" y="5299936"/>
            <a:ext cx="3365793" cy="6423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E7DCDA1-519F-624B-9B4E-64B9A0D62B18}"/>
                  </a:ext>
                </a:extLst>
              </p:cNvPr>
              <p:cNvSpPr/>
              <p:nvPr/>
            </p:nvSpPr>
            <p:spPr>
              <a:xfrm>
                <a:off x="1644945" y="1232191"/>
                <a:ext cx="8902109" cy="64235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𝕍</m:t>
                      </m:r>
                      <m:r>
                        <a:rPr lang="en-US" sz="2400" i="1" smtClean="0">
                          <a:solidFill>
                            <a:schemeClr val="tx1"/>
                          </a:solidFill>
                          <a:latin typeface="Cambria Math" panose="02040503050406030204" pitchFamily="18" charset="0"/>
                          <a:ea typeface="Cambria Math" panose="02040503050406030204" pitchFamily="18" charset="0"/>
                        </a:rPr>
                        <m:t>𝑎</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𝑟</m:t>
                          </m:r>
                        </m:e>
                        <m:sub>
                          <m:r>
                            <a:rPr lang="en-US" sz="2400" i="1">
                              <a:solidFill>
                                <a:schemeClr val="tx1"/>
                              </a:solidFill>
                              <a:latin typeface="Cambria Math" panose="02040503050406030204" pitchFamily="18" charset="0"/>
                              <a:ea typeface="Cambria Math" panose="02040503050406030204" pitchFamily="18" charset="0"/>
                            </a:rPr>
                            <m:t>𝜉</m:t>
                          </m:r>
                        </m:sub>
                      </m:sSub>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acc>
                            <m:accPr>
                              <m:chr m:val="̃"/>
                              <m:ctrlPr>
                                <a:rPr lang="en-US" sz="2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accPr>
                            <m:e>
                              <m:r>
                                <a:rPr lang="en-US" sz="2400" i="1">
                                  <a:solidFill>
                                    <a:schemeClr val="tx1"/>
                                  </a:solidFill>
                                  <a:latin typeface="Cambria Math" panose="02040503050406030204" pitchFamily="18" charset="0"/>
                                  <a:ea typeface="Cambria Math" panose="02040503050406030204" pitchFamily="18" charset="0"/>
                                  <a:cs typeface="Arial" panose="020B0604020202020204" pitchFamily="34" charset="0"/>
                                </a:rPr>
                                <m:t>𝑇</m:t>
                              </m:r>
                            </m:e>
                          </m:acc>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𝜉</m:t>
                          </m:r>
                          <m:r>
                            <a:rPr lang="en-US" sz="2400" i="1">
                              <a:solidFill>
                                <a:schemeClr val="tx1"/>
                              </a:solidFill>
                              <a:latin typeface="Cambria Math" panose="02040503050406030204" pitchFamily="18" charset="0"/>
                              <a:ea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𝜂</m:t>
                          </m:r>
                          <m:r>
                            <a:rPr lang="en-US" sz="2400" i="1">
                              <a:solidFill>
                                <a:schemeClr val="tx1"/>
                              </a:solidFill>
                              <a:latin typeface="Cambria Math" panose="02040503050406030204" pitchFamily="18" charset="0"/>
                              <a:ea typeface="Cambria Math" panose="02040503050406030204" pitchFamily="18" charset="0"/>
                            </a:rPr>
                            <m:t>)</m:t>
                          </m:r>
                        </m:e>
                      </m:d>
                      <m:r>
                        <a:rPr lang="en-US" sz="2400" i="1">
                          <a:solidFill>
                            <a:schemeClr val="tx1"/>
                          </a:solidFill>
                          <a:latin typeface="Cambria Math" panose="02040503050406030204" pitchFamily="18" charset="0"/>
                          <a:ea typeface="Cambria Math" panose="02040503050406030204" pitchFamily="18" charset="0"/>
                        </a:rPr>
                        <m:t>=</m:t>
                      </m:r>
                      <m:r>
                        <a:rPr lang="en-US" sz="2400" i="1" smtClean="0">
                          <a:solidFill>
                            <a:schemeClr val="bg1"/>
                          </a:solidFill>
                          <a:latin typeface="Cambria Math" panose="02040503050406030204" pitchFamily="18" charset="0"/>
                          <a:ea typeface="Cambria Math" panose="02040503050406030204" pitchFamily="18" charset="0"/>
                        </a:rPr>
                        <m:t>𝕍</m:t>
                      </m:r>
                      <m:r>
                        <a:rPr lang="en-US" sz="2400" i="1" smtClean="0">
                          <a:solidFill>
                            <a:schemeClr val="bg1"/>
                          </a:solidFill>
                          <a:latin typeface="Cambria Math" panose="02040503050406030204" pitchFamily="18" charset="0"/>
                          <a:ea typeface="Cambria Math" panose="02040503050406030204" pitchFamily="18" charset="0"/>
                        </a:rPr>
                        <m:t>𝑎</m:t>
                      </m:r>
                      <m:sSub>
                        <m:sSubPr>
                          <m:ctrlPr>
                            <a:rPr lang="en-US" sz="2400" i="1">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𝑟</m:t>
                          </m:r>
                        </m:e>
                        <m:sub>
                          <m:r>
                            <a:rPr lang="en-US" sz="2400" i="1">
                              <a:solidFill>
                                <a:schemeClr val="bg1"/>
                              </a:solidFill>
                              <a:latin typeface="Cambria Math" panose="02040503050406030204" pitchFamily="18" charset="0"/>
                              <a:ea typeface="Cambria Math" panose="02040503050406030204" pitchFamily="18" charset="0"/>
                            </a:rPr>
                            <m:t>𝜉</m:t>
                          </m:r>
                        </m:sub>
                      </m:sSub>
                      <m:d>
                        <m:dPr>
                          <m:begChr m:val="["/>
                          <m:endChr m:val="]"/>
                          <m:ctrlPr>
                            <a:rPr lang="en-US" sz="2400" i="1">
                              <a:solidFill>
                                <a:schemeClr val="bg1"/>
                              </a:solidFill>
                              <a:latin typeface="Cambria Math" panose="02040503050406030204" pitchFamily="18" charset="0"/>
                              <a:ea typeface="Cambria Math" panose="02040503050406030204" pitchFamily="18" charset="0"/>
                            </a:rPr>
                          </m:ctrlPr>
                        </m:dPr>
                        <m:e>
                          <m:sSub>
                            <m:sSubPr>
                              <m:ctrlPr>
                                <a:rPr lang="en-US" sz="2400" i="1">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𝔼</m:t>
                              </m:r>
                            </m:e>
                            <m:sub>
                              <m:r>
                                <a:rPr lang="en-US" sz="2400" i="1">
                                  <a:solidFill>
                                    <a:schemeClr val="bg1"/>
                                  </a:solidFill>
                                  <a:latin typeface="Cambria Math" panose="02040503050406030204" pitchFamily="18" charset="0"/>
                                  <a:ea typeface="Cambria Math" panose="02040503050406030204" pitchFamily="18" charset="0"/>
                                </a:rPr>
                                <m:t>𝜂</m:t>
                              </m:r>
                            </m:sub>
                          </m:sSub>
                          <m:d>
                            <m:dPr>
                              <m:begChr m:val="["/>
                              <m:endChr m:val="]"/>
                              <m:ctrlPr>
                                <a:rPr lang="en-US" sz="2400" i="1">
                                  <a:solidFill>
                                    <a:schemeClr val="bg1"/>
                                  </a:solidFill>
                                  <a:latin typeface="Cambria Math" panose="02040503050406030204" pitchFamily="18" charset="0"/>
                                  <a:ea typeface="Cambria Math" panose="02040503050406030204" pitchFamily="18" charset="0"/>
                                </a:rPr>
                              </m:ctrlPr>
                            </m:dPr>
                            <m:e>
                              <m:acc>
                                <m:accPr>
                                  <m:chr m:val="̃"/>
                                  <m:ctrlPr>
                                    <a:rPr lang="en-US" sz="2400" i="1">
                                      <a:solidFill>
                                        <a:schemeClr val="bg1"/>
                                      </a:solidFill>
                                      <a:latin typeface="Cambria Math" panose="02040503050406030204" pitchFamily="18" charset="0"/>
                                      <a:ea typeface="Cambria Math" panose="02040503050406030204" pitchFamily="18" charset="0"/>
                                    </a:rPr>
                                  </m:ctrlPr>
                                </m:accPr>
                                <m:e>
                                  <m:r>
                                    <a:rPr lang="en-US" sz="2400" i="1">
                                      <a:solidFill>
                                        <a:schemeClr val="bg1"/>
                                      </a:solidFill>
                                      <a:latin typeface="Cambria Math" panose="02040503050406030204" pitchFamily="18" charset="0"/>
                                      <a:ea typeface="Cambria Math" panose="02040503050406030204" pitchFamily="18" charset="0"/>
                                    </a:rPr>
                                    <m:t>𝑇</m:t>
                                  </m:r>
                                </m:e>
                              </m:acc>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𝜉</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𝜂</m:t>
                              </m:r>
                              <m:r>
                                <a:rPr lang="en-US" sz="2400" i="1">
                                  <a:solidFill>
                                    <a:schemeClr val="bg1"/>
                                  </a:solidFill>
                                  <a:latin typeface="Cambria Math" panose="02040503050406030204" pitchFamily="18" charset="0"/>
                                  <a:ea typeface="Cambria Math" panose="02040503050406030204" pitchFamily="18" charset="0"/>
                                </a:rPr>
                                <m:t>)</m:t>
                              </m:r>
                            </m:e>
                          </m:d>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𝔼</m:t>
                          </m:r>
                        </m:e>
                        <m:sub>
                          <m:r>
                            <a:rPr lang="en-US" sz="2400" i="1">
                              <a:solidFill>
                                <a:schemeClr val="tx1"/>
                              </a:solidFill>
                              <a:latin typeface="Cambria Math" panose="02040503050406030204" pitchFamily="18" charset="0"/>
                              <a:ea typeface="Cambria Math" panose="02040503050406030204" pitchFamily="18" charset="0"/>
                            </a:rPr>
                            <m:t>𝜉</m:t>
                          </m:r>
                        </m:sub>
                      </m:sSub>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r>
                            <a:rPr lang="en-US" sz="2400" i="1">
                              <a:solidFill>
                                <a:schemeClr val="tx1"/>
                              </a:solidFill>
                              <a:latin typeface="Cambria Math" panose="02040503050406030204" pitchFamily="18" charset="0"/>
                              <a:ea typeface="Cambria Math" panose="02040503050406030204" pitchFamily="18" charset="0"/>
                            </a:rPr>
                            <m:t>𝕍</m:t>
                          </m:r>
                          <m:r>
                            <a:rPr lang="en-US" sz="2400" i="1">
                              <a:solidFill>
                                <a:schemeClr val="tx1"/>
                              </a:solidFill>
                              <a:latin typeface="Cambria Math" panose="02040503050406030204" pitchFamily="18" charset="0"/>
                              <a:ea typeface="Cambria Math" panose="02040503050406030204" pitchFamily="18" charset="0"/>
                            </a:rPr>
                            <m:t>𝑎</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𝑟</m:t>
                              </m:r>
                            </m:e>
                            <m:sub>
                              <m:r>
                                <a:rPr lang="en-US" sz="2400" i="1">
                                  <a:solidFill>
                                    <a:schemeClr val="tx1"/>
                                  </a:solidFill>
                                  <a:latin typeface="Cambria Math" panose="02040503050406030204" pitchFamily="18" charset="0"/>
                                  <a:ea typeface="Cambria Math" panose="02040503050406030204" pitchFamily="18" charset="0"/>
                                </a:rPr>
                                <m:t>𝜂</m:t>
                              </m:r>
                            </m:sub>
                          </m:sSub>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acc>
                                <m:accPr>
                                  <m:chr m:val="̃"/>
                                  <m:ctrlPr>
                                    <a:rPr lang="en-US" sz="2400" i="1">
                                      <a:solidFill>
                                        <a:schemeClr val="tx1"/>
                                      </a:solidFill>
                                      <a:latin typeface="Cambria Math" panose="02040503050406030204" pitchFamily="18" charset="0"/>
                                      <a:ea typeface="Cambria Math" panose="02040503050406030204" pitchFamily="18" charset="0"/>
                                    </a:rPr>
                                  </m:ctrlPr>
                                </m:accPr>
                                <m:e>
                                  <m:r>
                                    <a:rPr lang="en-US" sz="2400" i="1">
                                      <a:solidFill>
                                        <a:schemeClr val="tx1"/>
                                      </a:solidFill>
                                      <a:latin typeface="Cambria Math" panose="02040503050406030204" pitchFamily="18" charset="0"/>
                                      <a:ea typeface="Cambria Math" panose="02040503050406030204" pitchFamily="18" charset="0"/>
                                    </a:rPr>
                                    <m:t>𝑇</m:t>
                                  </m:r>
                                </m:e>
                              </m:acc>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𝜉</m:t>
                              </m:r>
                              <m:r>
                                <a:rPr lang="en-US" sz="2400" i="1">
                                  <a:solidFill>
                                    <a:schemeClr val="tx1"/>
                                  </a:solidFill>
                                  <a:latin typeface="Cambria Math" panose="02040503050406030204" pitchFamily="18" charset="0"/>
                                  <a:ea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𝜂</m:t>
                              </m:r>
                              <m:r>
                                <a:rPr lang="en-US" sz="2400" i="1">
                                  <a:solidFill>
                                    <a:schemeClr val="tx1"/>
                                  </a:solidFill>
                                  <a:latin typeface="Cambria Math" panose="02040503050406030204" pitchFamily="18" charset="0"/>
                                  <a:ea typeface="Cambria Math" panose="02040503050406030204" pitchFamily="18" charset="0"/>
                                </a:rPr>
                                <m:t>)</m:t>
                              </m:r>
                            </m:e>
                          </m:d>
                        </m:e>
                      </m:d>
                    </m:oMath>
                  </m:oMathPara>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22" name="Rectangle 21">
                <a:extLst>
                  <a:ext uri="{FF2B5EF4-FFF2-40B4-BE49-F238E27FC236}">
                    <a16:creationId xmlns:a16="http://schemas.microsoft.com/office/drawing/2014/main" id="{EE7DCDA1-519F-624B-9B4E-64B9A0D62B18}"/>
                  </a:ext>
                </a:extLst>
              </p:cNvPr>
              <p:cNvSpPr>
                <a:spLocks noRot="1" noChangeAspect="1" noMove="1" noResize="1" noEditPoints="1" noAdjustHandles="1" noChangeArrowheads="1" noChangeShapeType="1" noTextEdit="1"/>
              </p:cNvSpPr>
              <p:nvPr/>
            </p:nvSpPr>
            <p:spPr>
              <a:xfrm>
                <a:off x="1644945" y="1232191"/>
                <a:ext cx="8902109" cy="642355"/>
              </a:xfrm>
              <a:prstGeom prst="rect">
                <a:avLst/>
              </a:prstGeom>
              <a:blipFill>
                <a:blip r:embed="rId3"/>
                <a:stretch>
                  <a:fillRect b="-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6B58CB-A3E9-B845-A5EC-FEC7E9AC240D}"/>
                  </a:ext>
                </a:extLst>
              </p:cNvPr>
              <p:cNvSpPr txBox="1"/>
              <p:nvPr/>
            </p:nvSpPr>
            <p:spPr>
              <a:xfrm>
                <a:off x="2790686" y="3621472"/>
                <a:ext cx="5217695" cy="770339"/>
              </a:xfrm>
              <a:prstGeom prst="rect">
                <a:avLst/>
              </a:prstGeom>
              <a:noFill/>
            </p:spPr>
            <p:txBody>
              <a:bodyPr wrap="square" rtlCol="0">
                <a:spAutoFit/>
              </a:bodyPr>
              <a:lstStyle/>
              <a:p>
                <a:pPr lvl="2"/>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𝜂</m:t>
                                </m:r>
                              </m:sub>
                            </m:sSub>
                          </m:den>
                        </m:f>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m:t>
                            </m:r>
                          </m:sub>
                          <m:sup>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a:rPr lang="en-US" sz="2400" b="0" i="1" smtClean="0">
                                    <a:latin typeface="Cambria Math" panose="02040503050406030204" pitchFamily="18" charset="0"/>
                                    <a:ea typeface="Cambria Math" panose="02040503050406030204" pitchFamily="18" charset="0"/>
                                  </a:rPr>
                                  <m:t>𝜂</m:t>
                                </m:r>
                              </m:sub>
                            </m:sSub>
                          </m:sup>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𝜂</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𝜉</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𝜂</m:t>
                                    </m:r>
                                  </m:e>
                                  <m:sub>
                                    <m:r>
                                      <a:rPr lang="en-US" sz="2400" b="0" i="1" smtClean="0">
                                        <a:latin typeface="Cambria Math" panose="02040503050406030204" pitchFamily="18" charset="0"/>
                                        <a:ea typeface="Cambria Math" panose="02040503050406030204" pitchFamily="18" charset="0"/>
                                      </a:rPr>
                                      <m:t>𝑗</m:t>
                                    </m:r>
                                  </m:sub>
                                </m:sSub>
                              </m:e>
                            </m:d>
                            <m:r>
                              <a:rPr lang="en-US" sz="2400" b="0" i="1" smtClean="0">
                                <a:latin typeface="Cambria Math" panose="02040503050406030204" pitchFamily="18" charset="0"/>
                                <a:ea typeface="Cambria Math" panose="02040503050406030204" pitchFamily="18" charset="0"/>
                              </a:rPr>
                              <m:t>]</m:t>
                            </m:r>
                          </m:e>
                        </m:nary>
                      </m:e>
                    </m:d>
                    <m:r>
                      <m:rPr>
                        <m:nor/>
                      </m:rPr>
                      <a:rPr lang="en-US" sz="2400" dirty="0">
                        <a:latin typeface="Garamond" panose="02020404030301010803" pitchFamily="18" charset="0"/>
                      </a:rPr>
                      <m:t>	</m:t>
                    </m:r>
                  </m:oMath>
                </a14:m>
                <a:r>
                  <a:rPr lang="en-US" sz="2400" dirty="0">
                    <a:latin typeface="Garamond" panose="02020404030301010803" pitchFamily="18" charset="0"/>
                  </a:rPr>
                  <a:t> </a:t>
                </a:r>
              </a:p>
            </p:txBody>
          </p:sp>
        </mc:Choice>
        <mc:Fallback xmlns="">
          <p:sp>
            <p:nvSpPr>
              <p:cNvPr id="20" name="TextBox 19">
                <a:extLst>
                  <a:ext uri="{FF2B5EF4-FFF2-40B4-BE49-F238E27FC236}">
                    <a16:creationId xmlns:a16="http://schemas.microsoft.com/office/drawing/2014/main" id="{1D6B58CB-A3E9-B845-A5EC-FEC7E9AC240D}"/>
                  </a:ext>
                </a:extLst>
              </p:cNvPr>
              <p:cNvSpPr txBox="1">
                <a:spLocks noRot="1" noChangeAspect="1" noMove="1" noResize="1" noEditPoints="1" noAdjustHandles="1" noChangeArrowheads="1" noChangeShapeType="1" noTextEdit="1"/>
              </p:cNvSpPr>
              <p:nvPr/>
            </p:nvSpPr>
            <p:spPr>
              <a:xfrm>
                <a:off x="2790686" y="3621472"/>
                <a:ext cx="5217695" cy="770339"/>
              </a:xfrm>
              <a:prstGeom prst="rect">
                <a:avLst/>
              </a:prstGeom>
              <a:blipFill>
                <a:blip r:embed="rId4"/>
                <a:stretch>
                  <a:fillRect t="-59016" b="-9672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Theory – Variance Deconvolution III</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350936D-5E23-4B47-B49B-89028D3A9C2D}"/>
                  </a:ext>
                </a:extLst>
              </p:cNvPr>
              <p:cNvSpPr/>
              <p:nvPr/>
            </p:nvSpPr>
            <p:spPr>
              <a:xfrm>
                <a:off x="3857867" y="1223047"/>
                <a:ext cx="3389812" cy="457200"/>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𝑇</m:t>
                                  </m:r>
                                </m:e>
                              </m:ac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m:t>
                              </m:r>
                            </m:e>
                          </m:d>
                        </m:e>
                      </m:d>
                    </m:oMath>
                  </m:oMathPara>
                </a14:m>
                <a:endParaRPr lang="en-US" sz="2400" dirty="0">
                  <a:latin typeface="Arial" panose="020B0604020202020204" pitchFamily="34" charset="0"/>
                  <a:cs typeface="Arial" panose="020B0604020202020204" pitchFamily="34" charset="0"/>
                </a:endParaRPr>
              </a:p>
            </p:txBody>
          </p:sp>
        </mc:Choice>
        <mc:Fallback xmlns="">
          <p:sp>
            <p:nvSpPr>
              <p:cNvPr id="8" name="Rectangle 7">
                <a:extLst>
                  <a:ext uri="{FF2B5EF4-FFF2-40B4-BE49-F238E27FC236}">
                    <a16:creationId xmlns:a16="http://schemas.microsoft.com/office/drawing/2014/main" id="{2350936D-5E23-4B47-B49B-89028D3A9C2D}"/>
                  </a:ext>
                </a:extLst>
              </p:cNvPr>
              <p:cNvSpPr>
                <a:spLocks noRot="1" noChangeAspect="1" noMove="1" noResize="1" noEditPoints="1" noAdjustHandles="1" noChangeArrowheads="1" noChangeShapeType="1" noTextEdit="1"/>
              </p:cNvSpPr>
              <p:nvPr/>
            </p:nvSpPr>
            <p:spPr>
              <a:xfrm>
                <a:off x="3857867" y="1223047"/>
                <a:ext cx="3389812" cy="457200"/>
              </a:xfrm>
              <a:prstGeom prst="rect">
                <a:avLst/>
              </a:prstGeom>
              <a:blipFill>
                <a:blip r:embed="rId6"/>
                <a:stretch>
                  <a:fillRect b="-40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EE1D200-D2ED-0044-8B5B-262600B7A169}"/>
                  </a:ext>
                </a:extLst>
              </p:cNvPr>
              <p:cNvSpPr txBox="1"/>
              <p:nvPr/>
            </p:nvSpPr>
            <p:spPr>
              <a:xfrm>
                <a:off x="3638535" y="1766919"/>
                <a:ext cx="4198137" cy="914225"/>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sup>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𝑗</m:t>
                                        </m:r>
                                      </m:sub>
                                    </m:sSub>
                                  </m:e>
                                </m:d>
                              </m:e>
                            </m:nary>
                          </m:e>
                        </m:d>
                      </m:e>
                    </m:d>
                  </m:oMath>
                </a14:m>
                <a:r>
                  <a:rPr lang="en-US" sz="2400" dirty="0"/>
                  <a:t> </a:t>
                </a:r>
              </a:p>
            </p:txBody>
          </p:sp>
        </mc:Choice>
        <mc:Fallback xmlns="">
          <p:sp>
            <p:nvSpPr>
              <p:cNvPr id="4" name="TextBox 3">
                <a:extLst>
                  <a:ext uri="{FF2B5EF4-FFF2-40B4-BE49-F238E27FC236}">
                    <a16:creationId xmlns:a16="http://schemas.microsoft.com/office/drawing/2014/main" id="{0EE1D200-D2ED-0044-8B5B-262600B7A169}"/>
                  </a:ext>
                </a:extLst>
              </p:cNvPr>
              <p:cNvSpPr txBox="1">
                <a:spLocks noRot="1" noChangeAspect="1" noMove="1" noResize="1" noEditPoints="1" noAdjustHandles="1" noChangeArrowheads="1" noChangeShapeType="1" noTextEdit="1"/>
              </p:cNvSpPr>
              <p:nvPr/>
            </p:nvSpPr>
            <p:spPr>
              <a:xfrm>
                <a:off x="3638535" y="1766919"/>
                <a:ext cx="4198137" cy="914225"/>
              </a:xfrm>
              <a:prstGeom prst="rect">
                <a:avLst/>
              </a:prstGeom>
              <a:blipFill>
                <a:blip r:embed="rId7"/>
                <a:stretch>
                  <a:fillRect t="-39726" b="-72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080B42-EFA9-874E-82F8-BA771DECE1B0}"/>
                  </a:ext>
                </a:extLst>
              </p:cNvPr>
              <p:cNvSpPr txBox="1"/>
              <p:nvPr/>
            </p:nvSpPr>
            <p:spPr>
              <a:xfrm>
                <a:off x="3638535" y="2745011"/>
                <a:ext cx="4191276" cy="914225"/>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sup>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𝑗</m:t>
                                        </m:r>
                                      </m:sub>
                                    </m:sSub>
                                  </m:e>
                                </m:d>
                              </m:e>
                            </m:nary>
                          </m:e>
                        </m:d>
                      </m:e>
                    </m:d>
                  </m:oMath>
                </a14:m>
                <a:r>
                  <a:rPr lang="en-US" sz="2400" i="1" dirty="0">
                    <a:latin typeface="Cambria Math" panose="02040503050406030204" pitchFamily="18" charset="0"/>
                    <a:ea typeface="Cambria Math" panose="02040503050406030204" pitchFamily="18" charset="0"/>
                  </a:rPr>
                  <a:t> </a:t>
                </a:r>
              </a:p>
            </p:txBody>
          </p:sp>
        </mc:Choice>
        <mc:Fallback xmlns="">
          <p:sp>
            <p:nvSpPr>
              <p:cNvPr id="6" name="TextBox 5">
                <a:extLst>
                  <a:ext uri="{FF2B5EF4-FFF2-40B4-BE49-F238E27FC236}">
                    <a16:creationId xmlns:a16="http://schemas.microsoft.com/office/drawing/2014/main" id="{3F080B42-EFA9-874E-82F8-BA771DECE1B0}"/>
                  </a:ext>
                </a:extLst>
              </p:cNvPr>
              <p:cNvSpPr txBox="1">
                <a:spLocks noRot="1" noChangeAspect="1" noMove="1" noResize="1" noEditPoints="1" noAdjustHandles="1" noChangeArrowheads="1" noChangeShapeType="1" noTextEdit="1"/>
              </p:cNvSpPr>
              <p:nvPr/>
            </p:nvSpPr>
            <p:spPr>
              <a:xfrm>
                <a:off x="3638535" y="2745011"/>
                <a:ext cx="4191276" cy="914225"/>
              </a:xfrm>
              <a:prstGeom prst="rect">
                <a:avLst/>
              </a:prstGeom>
              <a:blipFill>
                <a:blip r:embed="rId8"/>
                <a:stretch>
                  <a:fillRect t="-40278" b="-7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66B771-779B-6C48-A39D-F99605148C88}"/>
                  </a:ext>
                </a:extLst>
              </p:cNvPr>
              <p:cNvSpPr txBox="1"/>
              <p:nvPr/>
            </p:nvSpPr>
            <p:spPr>
              <a:xfrm>
                <a:off x="4271167" y="4469371"/>
                <a:ext cx="3365793" cy="770339"/>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sup>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m:t>
                            </m:r>
                          </m:e>
                        </m:nary>
                      </m:e>
                    </m:d>
                  </m:oMath>
                </a14:m>
                <a:r>
                  <a:rPr lang="en-US" sz="2400" dirty="0">
                    <a:latin typeface="Garamond" panose="02020404030301010803" pitchFamily="18" charset="0"/>
                  </a:rPr>
                  <a:t> </a:t>
                </a:r>
              </a:p>
            </p:txBody>
          </p:sp>
        </mc:Choice>
        <mc:Fallback xmlns="">
          <p:sp>
            <p:nvSpPr>
              <p:cNvPr id="9" name="TextBox 8">
                <a:extLst>
                  <a:ext uri="{FF2B5EF4-FFF2-40B4-BE49-F238E27FC236}">
                    <a16:creationId xmlns:a16="http://schemas.microsoft.com/office/drawing/2014/main" id="{AF66B771-779B-6C48-A39D-F99605148C88}"/>
                  </a:ext>
                </a:extLst>
              </p:cNvPr>
              <p:cNvSpPr txBox="1">
                <a:spLocks noRot="1" noChangeAspect="1" noMove="1" noResize="1" noEditPoints="1" noAdjustHandles="1" noChangeArrowheads="1" noChangeShapeType="1" noTextEdit="1"/>
              </p:cNvSpPr>
              <p:nvPr/>
            </p:nvSpPr>
            <p:spPr>
              <a:xfrm>
                <a:off x="4271167" y="4469371"/>
                <a:ext cx="3365793" cy="770339"/>
              </a:xfrm>
              <a:prstGeom prst="rect">
                <a:avLst/>
              </a:prstGeom>
              <a:blipFill>
                <a:blip r:embed="rId9"/>
                <a:stretch>
                  <a:fillRect t="-56452" b="-93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46D077E-CB23-BC40-B88E-2D766C4339AF}"/>
                  </a:ext>
                </a:extLst>
              </p:cNvPr>
              <p:cNvSpPr txBox="1"/>
              <p:nvPr/>
            </p:nvSpPr>
            <p:spPr>
              <a:xfrm>
                <a:off x="4198006" y="5366841"/>
                <a:ext cx="3438954" cy="4943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𝑎𝑟</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𝑄</m:t>
                          </m:r>
                        </m:e>
                      </m:d>
                    </m:oMath>
                  </m:oMathPara>
                </a14:m>
                <a:endParaRPr lang="en-US" sz="2400" dirty="0">
                  <a:latin typeface="Garamond" panose="02020404030301010803" pitchFamily="18" charset="0"/>
                </a:endParaRPr>
              </a:p>
            </p:txBody>
          </p:sp>
        </mc:Choice>
        <mc:Fallback xmlns="">
          <p:sp>
            <p:nvSpPr>
              <p:cNvPr id="11" name="TextBox 10">
                <a:extLst>
                  <a:ext uri="{FF2B5EF4-FFF2-40B4-BE49-F238E27FC236}">
                    <a16:creationId xmlns:a16="http://schemas.microsoft.com/office/drawing/2014/main" id="{546D077E-CB23-BC40-B88E-2D766C4339AF}"/>
                  </a:ext>
                </a:extLst>
              </p:cNvPr>
              <p:cNvSpPr txBox="1">
                <a:spLocks noRot="1" noChangeAspect="1" noMove="1" noResize="1" noEditPoints="1" noAdjustHandles="1" noChangeArrowheads="1" noChangeShapeType="1" noTextEdit="1"/>
              </p:cNvSpPr>
              <p:nvPr/>
            </p:nvSpPr>
            <p:spPr>
              <a:xfrm>
                <a:off x="4198006" y="5366841"/>
                <a:ext cx="3438954" cy="494366"/>
              </a:xfrm>
              <a:prstGeom prst="rect">
                <a:avLst/>
              </a:prstGeom>
              <a:blipFill>
                <a:blip r:embed="rId10"/>
                <a:stretch>
                  <a:fillRect b="-15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2FEA288-9AC4-FE48-83BA-7F3D99B580C5}"/>
              </a:ext>
            </a:extLst>
          </p:cNvPr>
          <p:cNvSpPr txBox="1"/>
          <p:nvPr/>
        </p:nvSpPr>
        <p:spPr>
          <a:xfrm>
            <a:off x="10716768" y="2024247"/>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(13)</a:t>
            </a:r>
          </a:p>
        </p:txBody>
      </p:sp>
      <p:sp>
        <p:nvSpPr>
          <p:cNvPr id="15" name="TextBox 14">
            <a:extLst>
              <a:ext uri="{FF2B5EF4-FFF2-40B4-BE49-F238E27FC236}">
                <a16:creationId xmlns:a16="http://schemas.microsoft.com/office/drawing/2014/main" id="{9F92DD10-2FF5-8146-8E46-21C970E04C93}"/>
              </a:ext>
            </a:extLst>
          </p:cNvPr>
          <p:cNvSpPr txBox="1"/>
          <p:nvPr/>
        </p:nvSpPr>
        <p:spPr>
          <a:xfrm>
            <a:off x="10716768" y="2928482"/>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(14)</a:t>
            </a:r>
          </a:p>
        </p:txBody>
      </p:sp>
      <p:sp>
        <p:nvSpPr>
          <p:cNvPr id="16" name="TextBox 15">
            <a:extLst>
              <a:ext uri="{FF2B5EF4-FFF2-40B4-BE49-F238E27FC236}">
                <a16:creationId xmlns:a16="http://schemas.microsoft.com/office/drawing/2014/main" id="{6AAEDFB3-DD1B-9943-A30E-BC778E28F66B}"/>
              </a:ext>
            </a:extLst>
          </p:cNvPr>
          <p:cNvSpPr txBox="1"/>
          <p:nvPr/>
        </p:nvSpPr>
        <p:spPr>
          <a:xfrm>
            <a:off x="10716768" y="3818542"/>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(15)</a:t>
            </a:r>
          </a:p>
        </p:txBody>
      </p:sp>
      <p:sp>
        <p:nvSpPr>
          <p:cNvPr id="17" name="TextBox 16">
            <a:extLst>
              <a:ext uri="{FF2B5EF4-FFF2-40B4-BE49-F238E27FC236}">
                <a16:creationId xmlns:a16="http://schemas.microsoft.com/office/drawing/2014/main" id="{169DE4CC-ECC8-7742-9439-B5FC268C6DC7}"/>
              </a:ext>
            </a:extLst>
          </p:cNvPr>
          <p:cNvSpPr txBox="1"/>
          <p:nvPr/>
        </p:nvSpPr>
        <p:spPr>
          <a:xfrm>
            <a:off x="10716768" y="4647567"/>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(16)</a:t>
            </a:r>
          </a:p>
        </p:txBody>
      </p:sp>
      <p:sp>
        <p:nvSpPr>
          <p:cNvPr id="18" name="TextBox 17">
            <a:extLst>
              <a:ext uri="{FF2B5EF4-FFF2-40B4-BE49-F238E27FC236}">
                <a16:creationId xmlns:a16="http://schemas.microsoft.com/office/drawing/2014/main" id="{16EFE6C6-910D-E145-A9F7-937AC255E471}"/>
              </a:ext>
            </a:extLst>
          </p:cNvPr>
          <p:cNvSpPr txBox="1"/>
          <p:nvPr/>
        </p:nvSpPr>
        <p:spPr>
          <a:xfrm>
            <a:off x="10716768" y="5405086"/>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(17)</a:t>
            </a:r>
          </a:p>
        </p:txBody>
      </p:sp>
      <p:sp>
        <p:nvSpPr>
          <p:cNvPr id="19" name="TextBox 18">
            <a:extLst>
              <a:ext uri="{FF2B5EF4-FFF2-40B4-BE49-F238E27FC236}">
                <a16:creationId xmlns:a16="http://schemas.microsoft.com/office/drawing/2014/main" id="{AD7C9B25-82AA-6A42-BAE9-3031CBE7103B}"/>
              </a:ext>
            </a:extLst>
          </p:cNvPr>
          <p:cNvSpPr txBox="1"/>
          <p:nvPr/>
        </p:nvSpPr>
        <p:spPr>
          <a:xfrm>
            <a:off x="10716768" y="1280160"/>
            <a:ext cx="62087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553646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2"/>
                                        </p:tgtEl>
                                        <p:attrNameLst>
                                          <p:attrName>style.color</p:attrName>
                                        </p:attrNameLst>
                                      </p:cBhvr>
                                      <p:to>
                                        <a:srgbClr val="C1C1C1"/>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20" grpId="0"/>
      <p:bldP spid="4" grpId="0"/>
      <p:bldP spid="6" grpId="0"/>
      <p:bldP spid="9" grpId="0"/>
      <p:bldP spid="11" grpId="0"/>
      <p:bldP spid="14"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9C5DB3-DCBA-A84C-BB87-817439C66A2B}"/>
                  </a:ext>
                </a:extLst>
              </p:cNvPr>
              <p:cNvSpPr/>
              <p:nvPr/>
            </p:nvSpPr>
            <p:spPr>
              <a:xfrm>
                <a:off x="1644945" y="1229802"/>
                <a:ext cx="8902109" cy="64235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𝕍</m:t>
                      </m:r>
                      <m:r>
                        <a:rPr lang="en-US" sz="2400" i="1" smtClean="0">
                          <a:solidFill>
                            <a:schemeClr val="tx1"/>
                          </a:solidFill>
                          <a:latin typeface="Cambria Math" panose="02040503050406030204" pitchFamily="18" charset="0"/>
                          <a:ea typeface="Cambria Math" panose="02040503050406030204" pitchFamily="18" charset="0"/>
                        </a:rPr>
                        <m:t>𝑎</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𝑟</m:t>
                          </m:r>
                        </m:e>
                        <m:sub>
                          <m:r>
                            <a:rPr lang="en-US" sz="2400" i="1">
                              <a:solidFill>
                                <a:schemeClr val="tx1"/>
                              </a:solidFill>
                              <a:latin typeface="Cambria Math" panose="02040503050406030204" pitchFamily="18" charset="0"/>
                              <a:ea typeface="Cambria Math" panose="02040503050406030204" pitchFamily="18" charset="0"/>
                            </a:rPr>
                            <m:t>𝜉</m:t>
                          </m:r>
                        </m:sub>
                      </m:sSub>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acc>
                            <m:accPr>
                              <m:chr m:val="̃"/>
                              <m:ctrlPr>
                                <a:rPr lang="en-US" sz="2400" i="1">
                                  <a:solidFill>
                                    <a:schemeClr val="tx1"/>
                                  </a:solidFill>
                                  <a:latin typeface="Cambria Math" panose="02040503050406030204" pitchFamily="18" charset="0"/>
                                  <a:ea typeface="Cambria Math" panose="02040503050406030204" pitchFamily="18" charset="0"/>
                                  <a:cs typeface="Arial" panose="020B0604020202020204" pitchFamily="34" charset="0"/>
                                </a:rPr>
                              </m:ctrlPr>
                            </m:accPr>
                            <m:e>
                              <m:r>
                                <a:rPr lang="en-US" sz="2400" i="1">
                                  <a:solidFill>
                                    <a:schemeClr val="tx1"/>
                                  </a:solidFill>
                                  <a:latin typeface="Cambria Math" panose="02040503050406030204" pitchFamily="18" charset="0"/>
                                  <a:ea typeface="Cambria Math" panose="02040503050406030204" pitchFamily="18" charset="0"/>
                                  <a:cs typeface="Arial" panose="020B0604020202020204" pitchFamily="34" charset="0"/>
                                </a:rPr>
                                <m:t>𝑇</m:t>
                              </m:r>
                            </m:e>
                          </m:acc>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𝜉</m:t>
                          </m:r>
                          <m:r>
                            <a:rPr lang="en-US" sz="2400" i="1">
                              <a:solidFill>
                                <a:schemeClr val="tx1"/>
                              </a:solidFill>
                              <a:latin typeface="Cambria Math" panose="02040503050406030204" pitchFamily="18" charset="0"/>
                              <a:ea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𝜂</m:t>
                          </m:r>
                          <m:r>
                            <a:rPr lang="en-US" sz="2400" i="1">
                              <a:solidFill>
                                <a:schemeClr val="tx1"/>
                              </a:solidFill>
                              <a:latin typeface="Cambria Math" panose="02040503050406030204" pitchFamily="18" charset="0"/>
                              <a:ea typeface="Cambria Math" panose="02040503050406030204" pitchFamily="18" charset="0"/>
                            </a:rPr>
                            <m:t>)</m:t>
                          </m:r>
                        </m:e>
                      </m:d>
                      <m:r>
                        <a:rPr lang="en-US" sz="2400" i="1">
                          <a:solidFill>
                            <a:schemeClr val="tx1"/>
                          </a:solidFill>
                          <a:latin typeface="Cambria Math" panose="02040503050406030204" pitchFamily="18" charset="0"/>
                          <a:ea typeface="Cambria Math" panose="02040503050406030204" pitchFamily="18" charset="0"/>
                        </a:rPr>
                        <m:t>=</m:t>
                      </m:r>
                      <m:r>
                        <a:rPr lang="en-US" sz="2400" i="1" smtClean="0">
                          <a:solidFill>
                            <a:schemeClr val="tx1"/>
                          </a:solidFill>
                          <a:latin typeface="Cambria Math" panose="02040503050406030204" pitchFamily="18" charset="0"/>
                          <a:ea typeface="Cambria Math" panose="02040503050406030204" pitchFamily="18" charset="0"/>
                        </a:rPr>
                        <m:t>𝕍</m:t>
                      </m:r>
                      <m:r>
                        <a:rPr lang="en-US" sz="2400" i="1" smtClean="0">
                          <a:solidFill>
                            <a:schemeClr val="tx1"/>
                          </a:solidFill>
                          <a:latin typeface="Cambria Math" panose="02040503050406030204" pitchFamily="18" charset="0"/>
                          <a:ea typeface="Cambria Math" panose="02040503050406030204" pitchFamily="18" charset="0"/>
                        </a:rPr>
                        <m:t>𝑎</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𝑟</m:t>
                          </m:r>
                        </m:e>
                        <m:sub>
                          <m:r>
                            <a:rPr lang="en-US" sz="2400" i="1">
                              <a:solidFill>
                                <a:schemeClr val="tx1"/>
                              </a:solidFill>
                              <a:latin typeface="Cambria Math" panose="02040503050406030204" pitchFamily="18" charset="0"/>
                              <a:ea typeface="Cambria Math" panose="02040503050406030204" pitchFamily="18" charset="0"/>
                            </a:rPr>
                            <m:t>𝜉</m:t>
                          </m:r>
                        </m:sub>
                      </m:sSub>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𝔼</m:t>
                              </m:r>
                            </m:e>
                            <m:sub>
                              <m:r>
                                <a:rPr lang="en-US" sz="2400" i="1">
                                  <a:solidFill>
                                    <a:schemeClr val="tx1"/>
                                  </a:solidFill>
                                  <a:latin typeface="Cambria Math" panose="02040503050406030204" pitchFamily="18" charset="0"/>
                                  <a:ea typeface="Cambria Math" panose="02040503050406030204" pitchFamily="18" charset="0"/>
                                </a:rPr>
                                <m:t>𝜂</m:t>
                              </m:r>
                            </m:sub>
                          </m:sSub>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acc>
                                <m:accPr>
                                  <m:chr m:val="̃"/>
                                  <m:ctrlPr>
                                    <a:rPr lang="en-US" sz="2400" i="1">
                                      <a:solidFill>
                                        <a:schemeClr val="tx1"/>
                                      </a:solidFill>
                                      <a:latin typeface="Cambria Math" panose="02040503050406030204" pitchFamily="18" charset="0"/>
                                      <a:ea typeface="Cambria Math" panose="02040503050406030204" pitchFamily="18" charset="0"/>
                                    </a:rPr>
                                  </m:ctrlPr>
                                </m:accPr>
                                <m:e>
                                  <m:r>
                                    <a:rPr lang="en-US" sz="2400" i="1">
                                      <a:solidFill>
                                        <a:schemeClr val="tx1"/>
                                      </a:solidFill>
                                      <a:latin typeface="Cambria Math" panose="02040503050406030204" pitchFamily="18" charset="0"/>
                                      <a:ea typeface="Cambria Math" panose="02040503050406030204" pitchFamily="18" charset="0"/>
                                    </a:rPr>
                                    <m:t>𝑇</m:t>
                                  </m:r>
                                </m:e>
                              </m:acc>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𝜉</m:t>
                              </m:r>
                              <m:r>
                                <a:rPr lang="en-US" sz="2400" i="1">
                                  <a:solidFill>
                                    <a:schemeClr val="tx1"/>
                                  </a:solidFill>
                                  <a:latin typeface="Cambria Math" panose="02040503050406030204" pitchFamily="18" charset="0"/>
                                  <a:ea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𝜂</m:t>
                              </m:r>
                              <m:r>
                                <a:rPr lang="en-US" sz="2400" i="1">
                                  <a:solidFill>
                                    <a:schemeClr val="tx1"/>
                                  </a:solidFill>
                                  <a:latin typeface="Cambria Math" panose="02040503050406030204" pitchFamily="18" charset="0"/>
                                  <a:ea typeface="Cambria Math" panose="02040503050406030204" pitchFamily="18" charset="0"/>
                                </a:rPr>
                                <m:t>)</m:t>
                              </m:r>
                            </m:e>
                          </m:d>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smtClean="0">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𝔼</m:t>
                          </m:r>
                        </m:e>
                        <m:sub>
                          <m:r>
                            <a:rPr lang="en-US" sz="2400" i="1">
                              <a:solidFill>
                                <a:schemeClr val="bg1"/>
                              </a:solidFill>
                              <a:latin typeface="Cambria Math" panose="02040503050406030204" pitchFamily="18" charset="0"/>
                              <a:ea typeface="Cambria Math" panose="02040503050406030204" pitchFamily="18" charset="0"/>
                            </a:rPr>
                            <m:t>𝜉</m:t>
                          </m:r>
                        </m:sub>
                      </m:sSub>
                      <m:d>
                        <m:dPr>
                          <m:begChr m:val="["/>
                          <m:endChr m:val="]"/>
                          <m:ctrlPr>
                            <a:rPr lang="en-US" sz="2400" i="1">
                              <a:solidFill>
                                <a:schemeClr val="bg1"/>
                              </a:solidFill>
                              <a:latin typeface="Cambria Math" panose="02040503050406030204" pitchFamily="18" charset="0"/>
                              <a:ea typeface="Cambria Math" panose="02040503050406030204" pitchFamily="18" charset="0"/>
                            </a:rPr>
                          </m:ctrlPr>
                        </m:dPr>
                        <m:e>
                          <m:r>
                            <a:rPr lang="en-US" sz="2400" i="1">
                              <a:solidFill>
                                <a:schemeClr val="bg1"/>
                              </a:solidFill>
                              <a:latin typeface="Cambria Math" panose="02040503050406030204" pitchFamily="18" charset="0"/>
                              <a:ea typeface="Cambria Math" panose="02040503050406030204" pitchFamily="18" charset="0"/>
                            </a:rPr>
                            <m:t>𝕍</m:t>
                          </m:r>
                          <m:r>
                            <a:rPr lang="en-US" sz="2400" i="1">
                              <a:solidFill>
                                <a:schemeClr val="bg1"/>
                              </a:solidFill>
                              <a:latin typeface="Cambria Math" panose="02040503050406030204" pitchFamily="18" charset="0"/>
                              <a:ea typeface="Cambria Math" panose="02040503050406030204" pitchFamily="18" charset="0"/>
                            </a:rPr>
                            <m:t>𝑎</m:t>
                          </m:r>
                          <m:sSub>
                            <m:sSubPr>
                              <m:ctrlPr>
                                <a:rPr lang="en-US" sz="2400" i="1">
                                  <a:solidFill>
                                    <a:schemeClr val="bg1"/>
                                  </a:solidFill>
                                  <a:latin typeface="Cambria Math" panose="02040503050406030204" pitchFamily="18" charset="0"/>
                                  <a:ea typeface="Cambria Math" panose="02040503050406030204" pitchFamily="18" charset="0"/>
                                </a:rPr>
                              </m:ctrlPr>
                            </m:sSubPr>
                            <m:e>
                              <m:r>
                                <a:rPr lang="en-US" sz="2400" i="1">
                                  <a:solidFill>
                                    <a:schemeClr val="bg1"/>
                                  </a:solidFill>
                                  <a:latin typeface="Cambria Math" panose="02040503050406030204" pitchFamily="18" charset="0"/>
                                  <a:ea typeface="Cambria Math" panose="02040503050406030204" pitchFamily="18" charset="0"/>
                                </a:rPr>
                                <m:t>𝑟</m:t>
                              </m:r>
                            </m:e>
                            <m:sub>
                              <m:r>
                                <a:rPr lang="en-US" sz="2400" i="1">
                                  <a:solidFill>
                                    <a:schemeClr val="bg1"/>
                                  </a:solidFill>
                                  <a:latin typeface="Cambria Math" panose="02040503050406030204" pitchFamily="18" charset="0"/>
                                  <a:ea typeface="Cambria Math" panose="02040503050406030204" pitchFamily="18" charset="0"/>
                                </a:rPr>
                                <m:t>𝜂</m:t>
                              </m:r>
                            </m:sub>
                          </m:sSub>
                          <m:d>
                            <m:dPr>
                              <m:begChr m:val="["/>
                              <m:endChr m:val="]"/>
                              <m:ctrlPr>
                                <a:rPr lang="en-US" sz="2400" i="1">
                                  <a:solidFill>
                                    <a:schemeClr val="bg1"/>
                                  </a:solidFill>
                                  <a:latin typeface="Cambria Math" panose="02040503050406030204" pitchFamily="18" charset="0"/>
                                  <a:ea typeface="Cambria Math" panose="02040503050406030204" pitchFamily="18" charset="0"/>
                                </a:rPr>
                              </m:ctrlPr>
                            </m:dPr>
                            <m:e>
                              <m:acc>
                                <m:accPr>
                                  <m:chr m:val="̃"/>
                                  <m:ctrlPr>
                                    <a:rPr lang="en-US" sz="2400" i="1">
                                      <a:solidFill>
                                        <a:schemeClr val="bg1"/>
                                      </a:solidFill>
                                      <a:latin typeface="Cambria Math" panose="02040503050406030204" pitchFamily="18" charset="0"/>
                                      <a:ea typeface="Cambria Math" panose="02040503050406030204" pitchFamily="18" charset="0"/>
                                    </a:rPr>
                                  </m:ctrlPr>
                                </m:accPr>
                                <m:e>
                                  <m:r>
                                    <a:rPr lang="en-US" sz="2400" i="1">
                                      <a:solidFill>
                                        <a:schemeClr val="bg1"/>
                                      </a:solidFill>
                                      <a:latin typeface="Cambria Math" panose="02040503050406030204" pitchFamily="18" charset="0"/>
                                      <a:ea typeface="Cambria Math" panose="02040503050406030204" pitchFamily="18" charset="0"/>
                                    </a:rPr>
                                    <m:t>𝑇</m:t>
                                  </m:r>
                                </m:e>
                              </m:acc>
                              <m:r>
                                <a:rPr lang="en-US"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𝜉</m:t>
                              </m:r>
                              <m:r>
                                <a:rPr lang="en-US" sz="2400" i="1">
                                  <a:solidFill>
                                    <a:schemeClr val="bg1"/>
                                  </a:solidFill>
                                  <a:latin typeface="Cambria Math" panose="02040503050406030204" pitchFamily="18" charset="0"/>
                                  <a:ea typeface="Cambria Math" panose="02040503050406030204" pitchFamily="18" charset="0"/>
                                </a:rPr>
                                <m:t>, </m:t>
                              </m:r>
                              <m:r>
                                <a:rPr lang="en-US" sz="2400" i="1">
                                  <a:solidFill>
                                    <a:schemeClr val="bg1"/>
                                  </a:solidFill>
                                  <a:latin typeface="Cambria Math" panose="02040503050406030204" pitchFamily="18" charset="0"/>
                                  <a:ea typeface="Cambria Math" panose="02040503050406030204" pitchFamily="18" charset="0"/>
                                </a:rPr>
                                <m:t>𝜂</m:t>
                              </m:r>
                              <m:r>
                                <a:rPr lang="en-US" sz="2400" i="1">
                                  <a:solidFill>
                                    <a:schemeClr val="bg1"/>
                                  </a:solidFill>
                                  <a:latin typeface="Cambria Math" panose="02040503050406030204" pitchFamily="18" charset="0"/>
                                  <a:ea typeface="Cambria Math" panose="02040503050406030204" pitchFamily="18" charset="0"/>
                                </a:rPr>
                                <m:t>)</m:t>
                              </m:r>
                            </m:e>
                          </m:d>
                        </m:e>
                      </m:d>
                    </m:oMath>
                  </m:oMathPara>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6" name="Rectangle 15">
                <a:extLst>
                  <a:ext uri="{FF2B5EF4-FFF2-40B4-BE49-F238E27FC236}">
                    <a16:creationId xmlns:a16="http://schemas.microsoft.com/office/drawing/2014/main" id="{BB9C5DB3-DCBA-A84C-BB87-817439C66A2B}"/>
                  </a:ext>
                </a:extLst>
              </p:cNvPr>
              <p:cNvSpPr>
                <a:spLocks noRot="1" noChangeAspect="1" noMove="1" noResize="1" noEditPoints="1" noAdjustHandles="1" noChangeArrowheads="1" noChangeShapeType="1" noTextEdit="1"/>
              </p:cNvSpPr>
              <p:nvPr/>
            </p:nvSpPr>
            <p:spPr>
              <a:xfrm>
                <a:off x="1644945" y="1229802"/>
                <a:ext cx="8902109" cy="64235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6B58CB-A3E9-B845-A5EC-FEC7E9AC240D}"/>
                  </a:ext>
                </a:extLst>
              </p:cNvPr>
              <p:cNvSpPr txBox="1"/>
              <p:nvPr/>
            </p:nvSpPr>
            <p:spPr>
              <a:xfrm>
                <a:off x="2670747" y="1924618"/>
                <a:ext cx="6537807" cy="770339"/>
              </a:xfrm>
              <a:prstGeom prst="rect">
                <a:avLst/>
              </a:prstGeom>
              <a:noFill/>
            </p:spPr>
            <p:txBody>
              <a:bodyPr wrap="square" rtlCol="0">
                <a:spAutoFit/>
              </a:bodyPr>
              <a:lstStyle/>
              <a:p>
                <a:pPr lvl="2"/>
                <a14:m>
                  <m:oMath xmlns:m="http://schemas.openxmlformats.org/officeDocument/2006/math">
                    <m:r>
                      <a:rPr lang="en-US" sz="2400" i="1" smtClean="0">
                        <a:latin typeface="Cambria Math" panose="02040503050406030204" pitchFamily="18" charset="0"/>
                        <a:ea typeface="Cambria Math" panose="02040503050406030204" pitchFamily="18" charset="0"/>
                      </a:rPr>
                      <m:t>𝕍</m:t>
                    </m:r>
                    <m:r>
                      <a:rPr lang="en-US" sz="2400" i="1" smtClean="0">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𝑇</m:t>
                            </m:r>
                          </m:e>
                        </m:ac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sup>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𝑗</m:t>
                                    </m:r>
                                  </m:sub>
                                </m:sSub>
                              </m:e>
                            </m:d>
                          </m:e>
                        </m:nary>
                      </m:e>
                    </m:d>
                    <m:r>
                      <a:rPr lang="en-US" sz="2400" b="0" i="1" smtClean="0">
                        <a:latin typeface="Cambria Math" panose="02040503050406030204" pitchFamily="18" charset="0"/>
                        <a:ea typeface="Cambria Math" panose="02040503050406030204" pitchFamily="18" charset="0"/>
                      </a:rPr>
                      <m:t> </m:t>
                    </m:r>
                  </m:oMath>
                </a14:m>
                <a:r>
                  <a:rPr lang="en-US" sz="2400" i="1" dirty="0">
                    <a:latin typeface="Cambria Math" panose="02040503050406030204" pitchFamily="18" charset="0"/>
                    <a:ea typeface="Cambria Math" panose="02040503050406030204" pitchFamily="18" charset="0"/>
                  </a:rPr>
                  <a:t> </a:t>
                </a:r>
              </a:p>
            </p:txBody>
          </p:sp>
        </mc:Choice>
        <mc:Fallback xmlns="">
          <p:sp>
            <p:nvSpPr>
              <p:cNvPr id="20" name="TextBox 19">
                <a:extLst>
                  <a:ext uri="{FF2B5EF4-FFF2-40B4-BE49-F238E27FC236}">
                    <a16:creationId xmlns:a16="http://schemas.microsoft.com/office/drawing/2014/main" id="{1D6B58CB-A3E9-B845-A5EC-FEC7E9AC240D}"/>
                  </a:ext>
                </a:extLst>
              </p:cNvPr>
              <p:cNvSpPr txBox="1">
                <a:spLocks noRot="1" noChangeAspect="1" noMove="1" noResize="1" noEditPoints="1" noAdjustHandles="1" noChangeArrowheads="1" noChangeShapeType="1" noTextEdit="1"/>
              </p:cNvSpPr>
              <p:nvPr/>
            </p:nvSpPr>
            <p:spPr>
              <a:xfrm>
                <a:off x="2670747" y="1924618"/>
                <a:ext cx="6537807" cy="770339"/>
              </a:xfrm>
              <a:prstGeom prst="rect">
                <a:avLst/>
              </a:prstGeom>
              <a:blipFill>
                <a:blip r:embed="rId4"/>
                <a:stretch>
                  <a:fillRect t="-58065" b="-9354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Theory – Variance Deconvolution IV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90FC6D3-6AF8-DD47-BF18-FCB2DC4955EC}"/>
                  </a:ext>
                </a:extLst>
              </p:cNvPr>
              <p:cNvSpPr/>
              <p:nvPr/>
            </p:nvSpPr>
            <p:spPr>
              <a:xfrm>
                <a:off x="6601067" y="1229802"/>
                <a:ext cx="3203598" cy="64235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𝜉</m:t>
                          </m:r>
                        </m:sub>
                      </m:sSub>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𝑇</m:t>
                                  </m:r>
                                </m:e>
                              </m:acc>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r>
                                <a:rPr lang="en-US" sz="2400" i="1">
                                  <a:latin typeface="Cambria Math" panose="02040503050406030204" pitchFamily="18" charset="0"/>
                                  <a:ea typeface="Cambria Math" panose="02040503050406030204" pitchFamily="18" charset="0"/>
                                </a:rPr>
                                <m:t>)</m:t>
                              </m:r>
                            </m:e>
                          </m:d>
                        </m:e>
                      </m:d>
                    </m:oMath>
                  </m:oMathPara>
                </a14:m>
                <a:endParaRPr lang="en-US" sz="2400" dirty="0">
                  <a:latin typeface="Arial" panose="020B0604020202020204" pitchFamily="34" charset="0"/>
                  <a:cs typeface="Arial" panose="020B0604020202020204" pitchFamily="34" charset="0"/>
                </a:endParaRPr>
              </a:p>
            </p:txBody>
          </p:sp>
        </mc:Choice>
        <mc:Fallback xmlns="">
          <p:sp>
            <p:nvSpPr>
              <p:cNvPr id="8" name="Rectangle 7">
                <a:extLst>
                  <a:ext uri="{FF2B5EF4-FFF2-40B4-BE49-F238E27FC236}">
                    <a16:creationId xmlns:a16="http://schemas.microsoft.com/office/drawing/2014/main" id="{B90FC6D3-6AF8-DD47-BF18-FCB2DC4955EC}"/>
                  </a:ext>
                </a:extLst>
              </p:cNvPr>
              <p:cNvSpPr>
                <a:spLocks noRot="1" noChangeAspect="1" noMove="1" noResize="1" noEditPoints="1" noAdjustHandles="1" noChangeArrowheads="1" noChangeShapeType="1" noTextEdit="1"/>
              </p:cNvSpPr>
              <p:nvPr/>
            </p:nvSpPr>
            <p:spPr>
              <a:xfrm>
                <a:off x="6601067" y="1229802"/>
                <a:ext cx="3203598" cy="64235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0B0A6A-2866-2844-BFDA-1AAF77B44BB3}"/>
                  </a:ext>
                </a:extLst>
              </p:cNvPr>
              <p:cNvSpPr txBox="1"/>
              <p:nvPr/>
            </p:nvSpPr>
            <p:spPr>
              <a:xfrm>
                <a:off x="4508930" y="2781829"/>
                <a:ext cx="3500317" cy="725007"/>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up>
                            <m:r>
                              <a:rPr lang="en-US" sz="2400" i="1">
                                <a:latin typeface="Cambria Math" panose="02040503050406030204" pitchFamily="18" charset="0"/>
                                <a:ea typeface="Cambria Math" panose="02040503050406030204" pitchFamily="18" charset="0"/>
                              </a:rPr>
                              <m:t>2</m:t>
                            </m:r>
                          </m:sup>
                        </m:sSubSup>
                      </m:den>
                    </m:f>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sup>
                          <m:e>
                            <m:r>
                              <a:rPr lang="en-US" sz="2400" i="1">
                                <a:latin typeface="Cambria Math" panose="02040503050406030204" pitchFamily="18" charset="0"/>
                                <a:ea typeface="Cambria Math" panose="02040503050406030204" pitchFamily="18" charset="0"/>
                              </a:rPr>
                              <m:t>𝑓</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e>
                        </m:nary>
                      </m:e>
                    </m:d>
                  </m:oMath>
                </a14:m>
                <a:r>
                  <a:rPr lang="en-US" sz="2400" dirty="0">
                    <a:latin typeface="Cambria Math" panose="02040503050406030204" pitchFamily="18" charset="0"/>
                    <a:ea typeface="Cambria Math" panose="02040503050406030204" pitchFamily="18" charset="0"/>
                  </a:rPr>
                  <a:t> </a:t>
                </a:r>
              </a:p>
            </p:txBody>
          </p:sp>
        </mc:Choice>
        <mc:Fallback xmlns="">
          <p:sp>
            <p:nvSpPr>
              <p:cNvPr id="4" name="TextBox 3">
                <a:extLst>
                  <a:ext uri="{FF2B5EF4-FFF2-40B4-BE49-F238E27FC236}">
                    <a16:creationId xmlns:a16="http://schemas.microsoft.com/office/drawing/2014/main" id="{F10B0A6A-2866-2844-BFDA-1AAF77B44BB3}"/>
                  </a:ext>
                </a:extLst>
              </p:cNvPr>
              <p:cNvSpPr txBox="1">
                <a:spLocks noRot="1" noChangeAspect="1" noMove="1" noResize="1" noEditPoints="1" noAdjustHandles="1" noChangeArrowheads="1" noChangeShapeType="1" noTextEdit="1"/>
              </p:cNvSpPr>
              <p:nvPr/>
            </p:nvSpPr>
            <p:spPr>
              <a:xfrm>
                <a:off x="4508930" y="2781829"/>
                <a:ext cx="3500317" cy="725007"/>
              </a:xfrm>
              <a:prstGeom prst="rect">
                <a:avLst/>
              </a:prstGeom>
              <a:blipFill>
                <a:blip r:embed="rId6"/>
                <a:stretch>
                  <a:fillRect t="-67241" b="-10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CDCC24-67E7-C642-8744-AB57B3686D07}"/>
                  </a:ext>
                </a:extLst>
              </p:cNvPr>
              <p:cNvSpPr txBox="1"/>
              <p:nvPr/>
            </p:nvSpPr>
            <p:spPr>
              <a:xfrm>
                <a:off x="4530346" y="3415941"/>
                <a:ext cx="3443379" cy="725007"/>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up>
                            <m:r>
                              <a:rPr lang="en-US" sz="2400" i="1">
                                <a:latin typeface="Cambria Math" panose="02040503050406030204" pitchFamily="18" charset="0"/>
                                <a:ea typeface="Cambria Math" panose="02040503050406030204" pitchFamily="18" charset="0"/>
                              </a:rPr>
                              <m:t>2</m:t>
                            </m:r>
                          </m:sup>
                        </m:sSubSup>
                      </m:den>
                    </m:f>
                    <m:nary>
                      <m:naryPr>
                        <m:chr m:val="∑"/>
                        <m:ctrlPr>
                          <a:rPr lang="en-US" sz="2400" i="1">
                            <a:latin typeface="Cambria Math" panose="02040503050406030204" pitchFamily="18" charset="0"/>
                            <a:ea typeface="Cambria Math" panose="02040503050406030204" pitchFamily="18" charset="0"/>
                          </a:rPr>
                        </m:ctrlPr>
                      </m:naryPr>
                      <m:sub>
                        <m:r>
                          <m:rPr>
                            <m:brk m:alnAt="23"/>
                          </m:rPr>
                          <a:rPr lang="en-US" sz="2400" i="1">
                            <a:latin typeface="Cambria Math" panose="02040503050406030204" pitchFamily="18" charset="0"/>
                            <a:ea typeface="Cambria Math" panose="02040503050406030204" pitchFamily="18" charset="0"/>
                          </a:rPr>
                          <m:t>𝑗</m:t>
                        </m:r>
                        <m:r>
                          <a:rPr lang="en-US" sz="2400" i="1">
                            <a:latin typeface="Cambria Math" panose="02040503050406030204" pitchFamily="18" charset="0"/>
                            <a:ea typeface="Cambria Math" panose="02040503050406030204" pitchFamily="18" charset="0"/>
                          </a:rPr>
                          <m:t>=1</m:t>
                        </m:r>
                      </m:sub>
                      <m: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sup>
                      <m:e>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𝑓</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𝜂</m:t>
                                </m:r>
                              </m:e>
                              <m:sub>
                                <m:r>
                                  <a:rPr lang="en-US" sz="2400" i="1">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m:t>
                            </m:r>
                          </m:e>
                        </m:d>
                      </m:e>
                    </m:nary>
                  </m:oMath>
                </a14:m>
                <a:r>
                  <a:rPr lang="en-US" sz="2400" dirty="0">
                    <a:latin typeface="Cambria Math" panose="02040503050406030204" pitchFamily="18" charset="0"/>
                    <a:ea typeface="Cambria Math" panose="02040503050406030204" pitchFamily="18" charset="0"/>
                  </a:rPr>
                  <a:t> </a:t>
                </a:r>
              </a:p>
            </p:txBody>
          </p:sp>
        </mc:Choice>
        <mc:Fallback xmlns="">
          <p:sp>
            <p:nvSpPr>
              <p:cNvPr id="9" name="TextBox 8">
                <a:extLst>
                  <a:ext uri="{FF2B5EF4-FFF2-40B4-BE49-F238E27FC236}">
                    <a16:creationId xmlns:a16="http://schemas.microsoft.com/office/drawing/2014/main" id="{20CDCC24-67E7-C642-8744-AB57B3686D07}"/>
                  </a:ext>
                </a:extLst>
              </p:cNvPr>
              <p:cNvSpPr txBox="1">
                <a:spLocks noRot="1" noChangeAspect="1" noMove="1" noResize="1" noEditPoints="1" noAdjustHandles="1" noChangeArrowheads="1" noChangeShapeType="1" noTextEdit="1"/>
              </p:cNvSpPr>
              <p:nvPr/>
            </p:nvSpPr>
            <p:spPr>
              <a:xfrm>
                <a:off x="4530346" y="3415941"/>
                <a:ext cx="3443379" cy="725007"/>
              </a:xfrm>
              <a:prstGeom prst="rect">
                <a:avLst/>
              </a:prstGeom>
              <a:blipFill>
                <a:blip r:embed="rId7"/>
                <a:stretch>
                  <a:fillRect t="-67241"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5B692D-EED9-8E42-834D-732EBE16BF2E}"/>
                  </a:ext>
                </a:extLst>
              </p:cNvPr>
              <p:cNvSpPr txBox="1"/>
              <p:nvPr/>
            </p:nvSpPr>
            <p:spPr>
              <a:xfrm>
                <a:off x="4669807" y="4050053"/>
                <a:ext cx="3256404" cy="705321"/>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up>
                            <m:r>
                              <a:rPr lang="en-US" sz="2400" i="1">
                                <a:latin typeface="Cambria Math" panose="02040503050406030204" pitchFamily="18" charset="0"/>
                                <a:ea typeface="Cambria Math" panose="02040503050406030204" pitchFamily="18" charset="0"/>
                              </a:rPr>
                              <m:t>2</m:t>
                            </m:r>
                          </m:sup>
                        </m:sSubSup>
                      </m:den>
                    </m:f>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e>
                        </m:d>
                      </m:e>
                    </m:d>
                    <m:r>
                      <a:rPr lang="en-US" sz="2400" i="1">
                        <a:latin typeface="Cambria Math" panose="02040503050406030204" pitchFamily="18" charset="0"/>
                        <a:ea typeface="Cambria Math" panose="02040503050406030204" pitchFamily="18" charset="0"/>
                      </a:rPr>
                      <m:t>)</m:t>
                    </m:r>
                  </m:oMath>
                </a14:m>
                <a:r>
                  <a:rPr lang="en-US" sz="2400" dirty="0">
                    <a:latin typeface="Cambria Math" panose="02040503050406030204" pitchFamily="18" charset="0"/>
                    <a:ea typeface="Cambria Math" panose="02040503050406030204" pitchFamily="18" charset="0"/>
                  </a:rPr>
                  <a:t> </a:t>
                </a:r>
              </a:p>
            </p:txBody>
          </p:sp>
        </mc:Choice>
        <mc:Fallback xmlns="">
          <p:sp>
            <p:nvSpPr>
              <p:cNvPr id="11" name="TextBox 10">
                <a:extLst>
                  <a:ext uri="{FF2B5EF4-FFF2-40B4-BE49-F238E27FC236}">
                    <a16:creationId xmlns:a16="http://schemas.microsoft.com/office/drawing/2014/main" id="{DC5B692D-EED9-8E42-834D-732EBE16BF2E}"/>
                  </a:ext>
                </a:extLst>
              </p:cNvPr>
              <p:cNvSpPr txBox="1">
                <a:spLocks noRot="1" noChangeAspect="1" noMove="1" noResize="1" noEditPoints="1" noAdjustHandles="1" noChangeArrowheads="1" noChangeShapeType="1" noTextEdit="1"/>
              </p:cNvSpPr>
              <p:nvPr/>
            </p:nvSpPr>
            <p:spPr>
              <a:xfrm>
                <a:off x="4669807" y="4050053"/>
                <a:ext cx="3256404" cy="705321"/>
              </a:xfrm>
              <a:prstGeom prst="rect">
                <a:avLst/>
              </a:prstGeom>
              <a:blipFill>
                <a:blip r:embed="rId8"/>
                <a:stretch>
                  <a:fillRect b="-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ECA22CA-96EC-DD4D-8BC9-946AA158CF64}"/>
                  </a:ext>
                </a:extLst>
              </p:cNvPr>
              <p:cNvSpPr txBox="1"/>
              <p:nvPr/>
            </p:nvSpPr>
            <p:spPr>
              <a:xfrm>
                <a:off x="5106561" y="4602064"/>
                <a:ext cx="1897443" cy="747064"/>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𝕍</m:t>
                        </m:r>
                        <m:r>
                          <a:rPr lang="en-US" sz="2400" i="1">
                            <a:latin typeface="Cambria Math" panose="02040503050406030204" pitchFamily="18" charset="0"/>
                            <a:ea typeface="Cambria Math" panose="02040503050406030204" pitchFamily="18" charset="0"/>
                          </a:rPr>
                          <m:t>𝑎</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𝑟</m:t>
                            </m:r>
                          </m:e>
                          <m:sub>
                            <m:r>
                              <a:rPr lang="en-US" sz="2400" i="1">
                                <a:latin typeface="Cambria Math" panose="02040503050406030204" pitchFamily="18" charset="0"/>
                                <a:ea typeface="Cambria Math" panose="02040503050406030204" pitchFamily="18" charset="0"/>
                              </a:rPr>
                              <m:t>𝜂</m:t>
                            </m:r>
                          </m:sub>
                        </m:sSub>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𝜂</m:t>
                                </m:r>
                              </m:e>
                            </m:d>
                          </m:e>
                        </m:d>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oMath>
                </a14:m>
                <a:r>
                  <a:rPr lang="en-US" sz="2400" dirty="0">
                    <a:latin typeface="Cambria Math" panose="02040503050406030204" pitchFamily="18" charset="0"/>
                    <a:ea typeface="Cambria Math" panose="02040503050406030204" pitchFamily="18" charset="0"/>
                  </a:rPr>
                  <a:t> </a:t>
                </a:r>
              </a:p>
            </p:txBody>
          </p:sp>
        </mc:Choice>
        <mc:Fallback xmlns="">
          <p:sp>
            <p:nvSpPr>
              <p:cNvPr id="12" name="TextBox 11">
                <a:extLst>
                  <a:ext uri="{FF2B5EF4-FFF2-40B4-BE49-F238E27FC236}">
                    <a16:creationId xmlns:a16="http://schemas.microsoft.com/office/drawing/2014/main" id="{1ECA22CA-96EC-DD4D-8BC9-946AA158CF64}"/>
                  </a:ext>
                </a:extLst>
              </p:cNvPr>
              <p:cNvSpPr txBox="1">
                <a:spLocks noRot="1" noChangeAspect="1" noMove="1" noResize="1" noEditPoints="1" noAdjustHandles="1" noChangeArrowheads="1" noChangeShapeType="1" noTextEdit="1"/>
              </p:cNvSpPr>
              <p:nvPr/>
            </p:nvSpPr>
            <p:spPr>
              <a:xfrm>
                <a:off x="5106561" y="4602064"/>
                <a:ext cx="1897443" cy="747064"/>
              </a:xfrm>
              <a:prstGeom prst="rect">
                <a:avLst/>
              </a:prstGeom>
              <a:blipFill>
                <a:blip r:embed="rId9"/>
                <a:stretch>
                  <a:fillRect b="-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D970FE2-9C5A-A045-A515-20BAC21C7B90}"/>
                  </a:ext>
                </a:extLst>
              </p:cNvPr>
              <p:cNvSpPr txBox="1"/>
              <p:nvPr/>
            </p:nvSpPr>
            <p:spPr>
              <a:xfrm>
                <a:off x="5385130" y="5245834"/>
                <a:ext cx="1159356" cy="772199"/>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𝜂</m:t>
                            </m:r>
                          </m:sub>
                          <m:sup>
                            <m:r>
                              <a:rPr lang="en-US" sz="2400" i="1">
                                <a:latin typeface="Cambria Math" panose="02040503050406030204" pitchFamily="18" charset="0"/>
                                <a:ea typeface="Cambria Math" panose="02040503050406030204" pitchFamily="18" charset="0"/>
                              </a:rPr>
                              <m:t>2</m:t>
                            </m:r>
                          </m:sup>
                        </m:sSubSup>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𝜉</m:t>
                            </m:r>
                          </m:e>
                        </m:d>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oMath>
                </a14:m>
                <a:r>
                  <a:rPr lang="en-US" sz="2400" dirty="0">
                    <a:latin typeface="Cambria Math" panose="02040503050406030204" pitchFamily="18" charset="0"/>
                    <a:ea typeface="Cambria Math" panose="02040503050406030204" pitchFamily="18" charset="0"/>
                  </a:rPr>
                  <a:t> </a:t>
                </a:r>
              </a:p>
            </p:txBody>
          </p:sp>
        </mc:Choice>
        <mc:Fallback xmlns="">
          <p:sp>
            <p:nvSpPr>
              <p:cNvPr id="13" name="TextBox 12">
                <a:extLst>
                  <a:ext uri="{FF2B5EF4-FFF2-40B4-BE49-F238E27FC236}">
                    <a16:creationId xmlns:a16="http://schemas.microsoft.com/office/drawing/2014/main" id="{4D970FE2-9C5A-A045-A515-20BAC21C7B90}"/>
                  </a:ext>
                </a:extLst>
              </p:cNvPr>
              <p:cNvSpPr txBox="1">
                <a:spLocks noRot="1" noChangeAspect="1" noMove="1" noResize="1" noEditPoints="1" noAdjustHandles="1" noChangeArrowheads="1" noChangeShapeType="1" noTextEdit="1"/>
              </p:cNvSpPr>
              <p:nvPr/>
            </p:nvSpPr>
            <p:spPr>
              <a:xfrm>
                <a:off x="5385130" y="5245834"/>
                <a:ext cx="1159356" cy="772199"/>
              </a:xfrm>
              <a:prstGeom prst="rect">
                <a:avLst/>
              </a:prstGeom>
              <a:blipFill>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7F0FB0-7AC0-884D-A0CE-9E493D8F83C2}"/>
                  </a:ext>
                </a:extLst>
              </p:cNvPr>
              <p:cNvSpPr txBox="1"/>
              <p:nvPr/>
            </p:nvSpPr>
            <p:spPr>
              <a:xfrm>
                <a:off x="4961327" y="5883738"/>
                <a:ext cx="1904880" cy="698012"/>
              </a:xfrm>
              <a:prstGeom prst="rect">
                <a:avLst/>
              </a:prstGeom>
              <a:noFill/>
            </p:spPr>
            <p:txBody>
              <a:bodyPr wrap="none" rtlCol="0">
                <a:spAutoFit/>
              </a:bodyPr>
              <a:lstStyle/>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𝑁</m:t>
                                </m:r>
                              </m:e>
                              <m:sub>
                                <m:r>
                                  <a:rPr lang="en-US" sz="2400" i="1">
                                    <a:latin typeface="Cambria Math" panose="02040503050406030204" pitchFamily="18" charset="0"/>
                                    <a:ea typeface="Cambria Math" panose="02040503050406030204" pitchFamily="18" charset="0"/>
                                  </a:rPr>
                                  <m:t>𝜂</m:t>
                                </m:r>
                              </m:sub>
                            </m:sSub>
                          </m:den>
                        </m:f>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ea typeface="Cambria Math" panose="02040503050406030204" pitchFamily="18" charset="0"/>
                          </a:rPr>
                          <m:t>𝜉</m:t>
                        </m:r>
                      </m:sub>
                    </m:sSub>
                    <m:r>
                      <a:rPr lang="en-US" sz="2400"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𝜂</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𝜉</m:t>
                    </m:r>
                    <m:r>
                      <a:rPr lang="en-US" sz="2400" i="1">
                        <a:latin typeface="Cambria Math" panose="02040503050406030204" pitchFamily="18" charset="0"/>
                        <a:ea typeface="Cambria Math" panose="02040503050406030204" pitchFamily="18" charset="0"/>
                      </a:rPr>
                      <m:t>)</m:t>
                    </m:r>
                  </m:oMath>
                </a14:m>
                <a:r>
                  <a:rPr lang="en-US" sz="2400" dirty="0">
                    <a:latin typeface="Cambria Math" panose="02040503050406030204" pitchFamily="18" charset="0"/>
                    <a:ea typeface="Cambria Math" panose="02040503050406030204" pitchFamily="18" charset="0"/>
                  </a:rPr>
                  <a:t>] </a:t>
                </a:r>
              </a:p>
            </p:txBody>
          </p:sp>
        </mc:Choice>
        <mc:Fallback xmlns="">
          <p:sp>
            <p:nvSpPr>
              <p:cNvPr id="14" name="TextBox 13">
                <a:extLst>
                  <a:ext uri="{FF2B5EF4-FFF2-40B4-BE49-F238E27FC236}">
                    <a16:creationId xmlns:a16="http://schemas.microsoft.com/office/drawing/2014/main" id="{0C7F0FB0-7AC0-884D-A0CE-9E493D8F83C2}"/>
                  </a:ext>
                </a:extLst>
              </p:cNvPr>
              <p:cNvSpPr txBox="1">
                <a:spLocks noRot="1" noChangeAspect="1" noMove="1" noResize="1" noEditPoints="1" noAdjustHandles="1" noChangeArrowheads="1" noChangeShapeType="1" noTextEdit="1"/>
              </p:cNvSpPr>
              <p:nvPr/>
            </p:nvSpPr>
            <p:spPr>
              <a:xfrm>
                <a:off x="4961327" y="5883738"/>
                <a:ext cx="1904880" cy="698012"/>
              </a:xfrm>
              <a:prstGeom prst="rect">
                <a:avLst/>
              </a:prstGeom>
              <a:blipFill>
                <a:blip r:embed="rId11"/>
                <a:stretch>
                  <a:fillRect r="-662" b="-178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B128197E-CE62-BD48-B6C8-35E73EBDF01A}"/>
              </a:ext>
            </a:extLst>
          </p:cNvPr>
          <p:cNvSpPr txBox="1"/>
          <p:nvPr/>
        </p:nvSpPr>
        <p:spPr>
          <a:xfrm>
            <a:off x="10699836" y="2104321"/>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(18)</a:t>
            </a:r>
          </a:p>
        </p:txBody>
      </p:sp>
      <p:sp>
        <p:nvSpPr>
          <p:cNvPr id="18" name="TextBox 17">
            <a:extLst>
              <a:ext uri="{FF2B5EF4-FFF2-40B4-BE49-F238E27FC236}">
                <a16:creationId xmlns:a16="http://schemas.microsoft.com/office/drawing/2014/main" id="{F8B802A9-B206-FA40-AFAC-49BF26EEF961}"/>
              </a:ext>
            </a:extLst>
          </p:cNvPr>
          <p:cNvSpPr txBox="1"/>
          <p:nvPr/>
        </p:nvSpPr>
        <p:spPr>
          <a:xfrm>
            <a:off x="10699836" y="2896897"/>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(19)</a:t>
            </a:r>
          </a:p>
        </p:txBody>
      </p:sp>
      <p:sp>
        <p:nvSpPr>
          <p:cNvPr id="19" name="TextBox 18">
            <a:extLst>
              <a:ext uri="{FF2B5EF4-FFF2-40B4-BE49-F238E27FC236}">
                <a16:creationId xmlns:a16="http://schemas.microsoft.com/office/drawing/2014/main" id="{D5649D43-0314-8C47-A26F-865C9023551A}"/>
              </a:ext>
            </a:extLst>
          </p:cNvPr>
          <p:cNvSpPr txBox="1"/>
          <p:nvPr/>
        </p:nvSpPr>
        <p:spPr>
          <a:xfrm>
            <a:off x="10700484" y="3502058"/>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(20)</a:t>
            </a:r>
          </a:p>
        </p:txBody>
      </p:sp>
      <p:sp>
        <p:nvSpPr>
          <p:cNvPr id="21" name="TextBox 20">
            <a:extLst>
              <a:ext uri="{FF2B5EF4-FFF2-40B4-BE49-F238E27FC236}">
                <a16:creationId xmlns:a16="http://schemas.microsoft.com/office/drawing/2014/main" id="{6BDED407-EF88-E04C-8802-DA6214AE3866}"/>
              </a:ext>
            </a:extLst>
          </p:cNvPr>
          <p:cNvSpPr txBox="1"/>
          <p:nvPr/>
        </p:nvSpPr>
        <p:spPr>
          <a:xfrm>
            <a:off x="10699836" y="4198152"/>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(21)</a:t>
            </a:r>
          </a:p>
        </p:txBody>
      </p:sp>
      <p:sp>
        <p:nvSpPr>
          <p:cNvPr id="22" name="TextBox 21">
            <a:extLst>
              <a:ext uri="{FF2B5EF4-FFF2-40B4-BE49-F238E27FC236}">
                <a16:creationId xmlns:a16="http://schemas.microsoft.com/office/drawing/2014/main" id="{D044AEC3-DF87-2C46-88D7-6D568F7BB1D0}"/>
              </a:ext>
            </a:extLst>
          </p:cNvPr>
          <p:cNvSpPr txBox="1"/>
          <p:nvPr/>
        </p:nvSpPr>
        <p:spPr>
          <a:xfrm>
            <a:off x="10716768" y="1280160"/>
            <a:ext cx="62087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(11)</a:t>
            </a:r>
          </a:p>
        </p:txBody>
      </p:sp>
      <p:sp>
        <p:nvSpPr>
          <p:cNvPr id="23" name="TextBox 22">
            <a:extLst>
              <a:ext uri="{FF2B5EF4-FFF2-40B4-BE49-F238E27FC236}">
                <a16:creationId xmlns:a16="http://schemas.microsoft.com/office/drawing/2014/main" id="{F68B5987-C3DB-D14D-97C2-4035F1B6758B}"/>
              </a:ext>
            </a:extLst>
          </p:cNvPr>
          <p:cNvSpPr txBox="1"/>
          <p:nvPr/>
        </p:nvSpPr>
        <p:spPr>
          <a:xfrm>
            <a:off x="10699836" y="4765120"/>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(22)</a:t>
            </a:r>
          </a:p>
        </p:txBody>
      </p:sp>
      <p:sp>
        <p:nvSpPr>
          <p:cNvPr id="24" name="TextBox 23">
            <a:extLst>
              <a:ext uri="{FF2B5EF4-FFF2-40B4-BE49-F238E27FC236}">
                <a16:creationId xmlns:a16="http://schemas.microsoft.com/office/drawing/2014/main" id="{494693FE-452B-D14A-A479-6AAC4CBF0C8F}"/>
              </a:ext>
            </a:extLst>
          </p:cNvPr>
          <p:cNvSpPr txBox="1"/>
          <p:nvPr/>
        </p:nvSpPr>
        <p:spPr>
          <a:xfrm>
            <a:off x="10699836" y="5427372"/>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(23)</a:t>
            </a:r>
          </a:p>
        </p:txBody>
      </p:sp>
      <p:sp>
        <p:nvSpPr>
          <p:cNvPr id="26" name="TextBox 25">
            <a:extLst>
              <a:ext uri="{FF2B5EF4-FFF2-40B4-BE49-F238E27FC236}">
                <a16:creationId xmlns:a16="http://schemas.microsoft.com/office/drawing/2014/main" id="{4A724821-6B03-514F-B19C-223F19E08015}"/>
              </a:ext>
            </a:extLst>
          </p:cNvPr>
          <p:cNvSpPr txBox="1"/>
          <p:nvPr/>
        </p:nvSpPr>
        <p:spPr>
          <a:xfrm>
            <a:off x="10694272" y="6007652"/>
            <a:ext cx="639919"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(24)</a:t>
            </a:r>
          </a:p>
        </p:txBody>
      </p:sp>
      <p:sp>
        <p:nvSpPr>
          <p:cNvPr id="28" name="Rectangle 27">
            <a:extLst>
              <a:ext uri="{FF2B5EF4-FFF2-40B4-BE49-F238E27FC236}">
                <a16:creationId xmlns:a16="http://schemas.microsoft.com/office/drawing/2014/main" id="{E7E3F6F5-BED0-7343-8DAD-D6A140327D89}"/>
              </a:ext>
            </a:extLst>
          </p:cNvPr>
          <p:cNvSpPr/>
          <p:nvPr/>
        </p:nvSpPr>
        <p:spPr>
          <a:xfrm>
            <a:off x="4825218" y="5909304"/>
            <a:ext cx="2040989" cy="74706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829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rgbClr val="C1C1C1"/>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4" grpId="0"/>
      <p:bldP spid="9" grpId="0"/>
      <p:bldP spid="11" grpId="0"/>
      <p:bldP spid="12" grpId="0"/>
      <p:bldP spid="13" grpId="0"/>
      <p:bldP spid="14" grpId="0"/>
      <p:bldP spid="17" grpId="0"/>
      <p:bldP spid="18" grpId="0"/>
      <p:bldP spid="19" grpId="0"/>
      <p:bldP spid="21" grpId="0"/>
      <p:bldP spid="23" grpId="0"/>
      <p:bldP spid="24" grpId="0"/>
      <p:bldP spid="26"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33E5-457A-4B95-9B85-6E7EAF0F6E71}"/>
              </a:ext>
            </a:extLst>
          </p:cNvPr>
          <p:cNvSpPr>
            <a:spLocks noGrp="1"/>
          </p:cNvSpPr>
          <p:nvPr>
            <p:ph type="title"/>
          </p:nvPr>
        </p:nvSpPr>
        <p:spPr>
          <a:xfrm>
            <a:off x="0" y="0"/>
            <a:ext cx="10580915" cy="681036"/>
          </a:xfrm>
        </p:spPr>
        <p:txBody>
          <a:bodyPr>
            <a:normAutofit fontScale="90000"/>
          </a:bodyPr>
          <a:lstStyle/>
          <a:p>
            <a:r>
              <a:rPr lang="en-US" dirty="0"/>
              <a:t>Bottom Line, Up Front</a:t>
            </a:r>
          </a:p>
        </p:txBody>
      </p:sp>
      <p:sp>
        <p:nvSpPr>
          <p:cNvPr id="3" name="Content Placeholder 2">
            <a:extLst>
              <a:ext uri="{FF2B5EF4-FFF2-40B4-BE49-F238E27FC236}">
                <a16:creationId xmlns:a16="http://schemas.microsoft.com/office/drawing/2014/main" id="{62A13E5A-1F07-443A-92FA-62E5474B36D2}"/>
              </a:ext>
            </a:extLst>
          </p:cNvPr>
          <p:cNvSpPr>
            <a:spLocks noGrp="1"/>
          </p:cNvSpPr>
          <p:nvPr>
            <p:ph idx="1"/>
          </p:nvPr>
        </p:nvSpPr>
        <p:spPr/>
        <p:txBody>
          <a:bodyPr/>
          <a:lstStyle/>
          <a:p>
            <a:r>
              <a:rPr lang="en-US" dirty="0"/>
              <a:t>Uncertainty quantification: what variance does uncertain input cause?</a:t>
            </a:r>
          </a:p>
          <a:p>
            <a:r>
              <a:rPr lang="en-US" dirty="0"/>
              <a:t>Monte Carlo transport solvers contribute additional noise</a:t>
            </a:r>
          </a:p>
          <a:p>
            <a:endParaRPr lang="en-US" dirty="0"/>
          </a:p>
          <a:p>
            <a:r>
              <a:rPr lang="en-US" dirty="0"/>
              <a:t>Variance deconvolution: separate out noise from Monte Carlo solver without having to over-resolve</a:t>
            </a:r>
          </a:p>
          <a:p>
            <a:r>
              <a:rPr lang="en-US" dirty="0"/>
              <a:t>Goal: method to find optimum problem configuration for efficient UQ</a:t>
            </a:r>
          </a:p>
        </p:txBody>
      </p:sp>
      <p:sp>
        <p:nvSpPr>
          <p:cNvPr id="7" name="Slide Number Placeholder 6">
            <a:extLst>
              <a:ext uri="{FF2B5EF4-FFF2-40B4-BE49-F238E27FC236}">
                <a16:creationId xmlns:a16="http://schemas.microsoft.com/office/drawing/2014/main" id="{86B7FC1D-3934-0D4A-9AE8-2DB29459A1DB}"/>
              </a:ext>
            </a:extLst>
          </p:cNvPr>
          <p:cNvSpPr>
            <a:spLocks noGrp="1"/>
          </p:cNvSpPr>
          <p:nvPr>
            <p:ph type="sldNum" sz="quarter" idx="12"/>
          </p:nvPr>
        </p:nvSpPr>
        <p:spPr/>
        <p:txBody>
          <a:bodyPr/>
          <a:lstStyle/>
          <a:p>
            <a:fld id="{A7B37A42-1143-48FC-B4BA-4801294DBEED}" type="slidenum">
              <a:rPr lang="en-US" sz="1200" smtClean="0"/>
              <a:t>3</a:t>
            </a:fld>
            <a:r>
              <a:rPr lang="en-US" sz="1200" dirty="0"/>
              <a:t>/20</a:t>
            </a:r>
          </a:p>
        </p:txBody>
      </p:sp>
    </p:spTree>
    <p:extLst>
      <p:ext uri="{BB962C8B-B14F-4D97-AF65-F5344CB8AC3E}">
        <p14:creationId xmlns:p14="http://schemas.microsoft.com/office/powerpoint/2010/main" val="153804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Placeholder 3">
                <a:extLst>
                  <a:ext uri="{FF2B5EF4-FFF2-40B4-BE49-F238E27FC236}">
                    <a16:creationId xmlns:a16="http://schemas.microsoft.com/office/drawing/2014/main" id="{8B8E5BB6-DFB8-114E-9F54-0E288633F0F0}"/>
                  </a:ext>
                </a:extLst>
              </p:cNvPr>
              <p:cNvSpPr txBox="1">
                <a:spLocks/>
              </p:cNvSpPr>
              <p:nvPr/>
            </p:nvSpPr>
            <p:spPr>
              <a:xfrm>
                <a:off x="382814" y="3196470"/>
                <a:ext cx="11426372" cy="1673287"/>
              </a:xfrm>
              <a:prstGeom prst="rect">
                <a:avLst/>
              </a:prstGeom>
            </p:spPr>
            <p:txBody>
              <a:bodyPr vert="horz" lIns="91440" tIns="45720" rIns="91440" bIns="0" rtlCol="0">
                <a:no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dirty="0"/>
                  <a:t>Sampling UQ algorithm:</a:t>
                </a:r>
              </a:p>
              <a:p>
                <a:pPr marL="685800" lvl="1" indent="-342900">
                  <a:buFont typeface="+mj-lt"/>
                  <a:buAutoNum type="arabicPeriod"/>
                </a:pPr>
                <a:r>
                  <a:rPr lang="en-US" sz="2100" dirty="0"/>
                  <a:t>Sample UQ parameter </a:t>
                </a:r>
                <a14:m>
                  <m:oMath xmlns:m="http://schemas.openxmlformats.org/officeDocument/2006/math">
                    <m:r>
                      <a:rPr lang="en-US" sz="2100" i="1">
                        <a:latin typeface="Cambria Math" panose="02040503050406030204" pitchFamily="18" charset="0"/>
                      </a:rPr>
                      <m:t>𝜉</m:t>
                    </m:r>
                  </m:oMath>
                </a14:m>
                <a:endParaRPr lang="en-US" sz="2100" dirty="0"/>
              </a:p>
              <a:p>
                <a:pPr marL="685800" lvl="1" indent="-342900">
                  <a:buFont typeface="+mj-lt"/>
                  <a:buAutoNum type="arabicPeriod"/>
                </a:pPr>
                <a:r>
                  <a:rPr lang="en-US" sz="2100" dirty="0"/>
                  <a:t>Solve for </a:t>
                </a:r>
                <a:r>
                  <a:rPr lang="en-US" sz="2100" dirty="0" err="1"/>
                  <a:t>QoI</a:t>
                </a:r>
                <a:r>
                  <a:rPr lang="en-US" sz="2100" dirty="0"/>
                  <a:t> </a:t>
                </a:r>
                <a14:m>
                  <m:oMath xmlns:m="http://schemas.openxmlformats.org/officeDocument/2006/math">
                    <m:r>
                      <a:rPr lang="en-US" sz="2100" i="1">
                        <a:latin typeface="Cambria Math" panose="02040503050406030204" pitchFamily="18" charset="0"/>
                      </a:rPr>
                      <m:t>𝑄</m:t>
                    </m:r>
                    <m:d>
                      <m:dPr>
                        <m:ctrlPr>
                          <a:rPr lang="en-US" sz="2100" i="1">
                            <a:latin typeface="Cambria Math" panose="02040503050406030204" pitchFamily="18" charset="0"/>
                          </a:rPr>
                        </m:ctrlPr>
                      </m:dPr>
                      <m:e>
                        <m:r>
                          <a:rPr lang="en-US" sz="2100" i="1">
                            <a:latin typeface="Cambria Math" panose="02040503050406030204" pitchFamily="18" charset="0"/>
                          </a:rPr>
                          <m:t>𝜉</m:t>
                        </m:r>
                      </m:e>
                    </m:d>
                  </m:oMath>
                </a14:m>
                <a:r>
                  <a:rPr lang="en-US" sz="2100" dirty="0"/>
                  <a:t> with existing solver</a:t>
                </a:r>
              </a:p>
              <a:p>
                <a:pPr marL="685800" lvl="1" indent="-342900">
                  <a:buFont typeface="+mj-lt"/>
                  <a:buAutoNum type="arabicPeriod"/>
                </a:pPr>
                <a:r>
                  <a:rPr lang="en-US" sz="2100" dirty="0"/>
                  <a:t>Repeat for a number of UQ samples</a:t>
                </a:r>
              </a:p>
              <a:p>
                <a:pPr marL="685800" lvl="1" indent="-342900">
                  <a:buFont typeface="+mj-lt"/>
                  <a:buAutoNum type="arabicPeriod"/>
                </a:pPr>
                <a:r>
                  <a:rPr lang="en-US" sz="2100" dirty="0"/>
                  <a:t>Evaluate statistics, e.g. </a:t>
                </a:r>
                <a14:m>
                  <m:oMath xmlns:m="http://schemas.openxmlformats.org/officeDocument/2006/math">
                    <m:r>
                      <a:rPr lang="en-US" sz="2100" i="1">
                        <a:latin typeface="Cambria Math" panose="02040503050406030204" pitchFamily="18" charset="0"/>
                        <a:ea typeface="Cambria Math" panose="02040503050406030204" pitchFamily="18" charset="0"/>
                      </a:rPr>
                      <m:t>𝔼</m:t>
                    </m:r>
                    <m:r>
                      <a:rPr lang="en-US" sz="2100" i="1">
                        <a:latin typeface="Cambria Math" panose="02040503050406030204" pitchFamily="18" charset="0"/>
                        <a:ea typeface="Cambria Math" panose="02040503050406030204" pitchFamily="18" charset="0"/>
                      </a:rPr>
                      <m:t> </m:t>
                    </m:r>
                    <m:d>
                      <m:dPr>
                        <m:begChr m:val="["/>
                        <m:endChr m:val="]"/>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𝑄</m:t>
                        </m:r>
                      </m:e>
                    </m:d>
                  </m:oMath>
                </a14:m>
                <a:r>
                  <a:rPr lang="en-US" sz="2100" dirty="0"/>
                  <a:t> and </a:t>
                </a:r>
                <a14:m>
                  <m:oMath xmlns:m="http://schemas.openxmlformats.org/officeDocument/2006/math">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𝑄</m:t>
                        </m:r>
                      </m:e>
                    </m:d>
                  </m:oMath>
                </a14:m>
                <a:r>
                  <a:rPr lang="en-US" sz="2100" dirty="0"/>
                  <a:t>, over UQ space</a:t>
                </a:r>
              </a:p>
              <a:p>
                <a:endParaRPr lang="en-US" dirty="0"/>
              </a:p>
              <a:p>
                <a:endParaRPr lang="en-US" dirty="0"/>
              </a:p>
              <a:p>
                <a:endParaRPr lang="en-US" dirty="0"/>
              </a:p>
            </p:txBody>
          </p:sp>
        </mc:Choice>
        <mc:Fallback xmlns="">
          <p:sp>
            <p:nvSpPr>
              <p:cNvPr id="8" name="Text Placeholder 3">
                <a:extLst>
                  <a:ext uri="{FF2B5EF4-FFF2-40B4-BE49-F238E27FC236}">
                    <a16:creationId xmlns:a16="http://schemas.microsoft.com/office/drawing/2014/main" id="{8B8E5BB6-DFB8-114E-9F54-0E288633F0F0}"/>
                  </a:ext>
                </a:extLst>
              </p:cNvPr>
              <p:cNvSpPr txBox="1">
                <a:spLocks noRot="1" noChangeAspect="1" noMove="1" noResize="1" noEditPoints="1" noAdjustHandles="1" noChangeArrowheads="1" noChangeShapeType="1" noTextEdit="1"/>
              </p:cNvSpPr>
              <p:nvPr/>
            </p:nvSpPr>
            <p:spPr>
              <a:xfrm>
                <a:off x="382814" y="3196470"/>
                <a:ext cx="11426372" cy="1673287"/>
              </a:xfrm>
              <a:prstGeom prst="rect">
                <a:avLst/>
              </a:prstGeom>
              <a:blipFill>
                <a:blip r:embed="rId3"/>
                <a:stretch>
                  <a:fillRect l="-444" t="-4580" b="-1068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7F9847B-AF9C-42CA-BBA1-B268364E6A25}"/>
              </a:ext>
            </a:extLst>
          </p:cNvPr>
          <p:cNvSpPr>
            <a:spLocks noGrp="1"/>
          </p:cNvSpPr>
          <p:nvPr>
            <p:ph type="title"/>
          </p:nvPr>
        </p:nvSpPr>
        <p:spPr/>
        <p:txBody>
          <a:bodyPr>
            <a:normAutofit fontScale="90000"/>
          </a:bodyPr>
          <a:lstStyle/>
          <a:p>
            <a:r>
              <a:rPr lang="en-US" dirty="0"/>
              <a:t>Background – Uncertainty Quantification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69B1069-EA70-4FB3-91DE-EDE32237ABCC}"/>
                  </a:ext>
                </a:extLst>
              </p:cNvPr>
              <p:cNvSpPr>
                <a:spLocks noGrp="1"/>
              </p:cNvSpPr>
              <p:nvPr>
                <p:ph idx="1"/>
              </p:nvPr>
            </p:nvSpPr>
            <p:spPr>
              <a:xfrm>
                <a:off x="382814" y="1225296"/>
                <a:ext cx="8227785" cy="2114585"/>
              </a:xfrm>
            </p:spPr>
            <p:txBody>
              <a:bodyPr>
                <a:noAutofit/>
              </a:bodyPr>
              <a:lstStyle/>
              <a:p>
                <a:pPr marL="342900" indent="-342900">
                  <a:buFont typeface="Arial" panose="020B0604020202020204" pitchFamily="34" charset="0"/>
                  <a:buChar char="•"/>
                </a:pPr>
                <a:r>
                  <a:rPr lang="en-US" dirty="0"/>
                  <a:t>Quantity of interest (</a:t>
                </a:r>
                <a:r>
                  <a:rPr lang="en-US" dirty="0" err="1"/>
                  <a:t>QoI</a:t>
                </a:r>
                <a:r>
                  <a:rPr lang="en-US" dirty="0"/>
                  <a:t>): </a:t>
                </a:r>
                <a14:m>
                  <m:oMath xmlns:m="http://schemas.openxmlformats.org/officeDocument/2006/math">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𝜉</m:t>
                        </m:r>
                      </m:e>
                    </m:d>
                  </m:oMath>
                </a14:m>
                <a:endParaRPr lang="en-US" dirty="0"/>
              </a:p>
              <a:p>
                <a:pPr marL="342900" indent="-342900">
                  <a:buFont typeface="Arial" panose="020B0604020202020204" pitchFamily="34" charset="0"/>
                  <a:buChar char="•"/>
                </a:pPr>
                <a:r>
                  <a:rPr lang="en-US" dirty="0"/>
                  <a:t> </a:t>
                </a:r>
                <a:r>
                  <a:rPr lang="en-US" i="1" dirty="0" err="1"/>
                  <a:t>p</a:t>
                </a:r>
                <a:r>
                  <a:rPr lang="en-US" i="1" baseline="30000" dirty="0" err="1"/>
                  <a:t>th</a:t>
                </a:r>
                <a:r>
                  <a:rPr lang="en-US" i="1" dirty="0"/>
                  <a:t> </a:t>
                </a:r>
                <a:r>
                  <a:rPr lang="en-US" dirty="0"/>
                  <a:t>moment equation </a:t>
                </a:r>
              </a:p>
              <a:p>
                <a:pPr lvl="1"/>
                <a14:m>
                  <m:oMath xmlns:m="http://schemas.openxmlformats.org/officeDocument/2006/math">
                    <m:r>
                      <a:rPr lang="en-US" sz="2100" i="1">
                        <a:latin typeface="Cambria Math" panose="02040503050406030204" pitchFamily="18" charset="0"/>
                        <a:ea typeface="Cambria Math" panose="02040503050406030204" pitchFamily="18" charset="0"/>
                      </a:rPr>
                      <m:t>𝔼</m:t>
                    </m:r>
                    <m:r>
                      <a:rPr lang="en-US" sz="2100" i="1">
                        <a:latin typeface="Cambria Math" panose="02040503050406030204" pitchFamily="18" charset="0"/>
                        <a:ea typeface="Cambria Math" panose="02040503050406030204" pitchFamily="18" charset="0"/>
                      </a:rPr>
                      <m:t> </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𝑄</m:t>
                            </m:r>
                          </m:e>
                          <m:sup>
                            <m:r>
                              <a:rPr lang="en-US" sz="2100" i="1">
                                <a:latin typeface="Cambria Math" panose="02040503050406030204" pitchFamily="18" charset="0"/>
                                <a:ea typeface="Cambria Math" panose="02040503050406030204" pitchFamily="18" charset="0"/>
                              </a:rPr>
                              <m:t>𝑝</m:t>
                            </m:r>
                          </m:sup>
                        </m:sSup>
                      </m:e>
                    </m:d>
                    <m:r>
                      <a:rPr lang="en-US" sz="2100" i="1">
                        <a:latin typeface="Cambria Math" panose="02040503050406030204" pitchFamily="18" charset="0"/>
                        <a:ea typeface="Cambria Math" panose="02040503050406030204" pitchFamily="18" charset="0"/>
                      </a:rPr>
                      <m:t>= </m:t>
                    </m:r>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1</m:t>
                        </m:r>
                      </m:num>
                      <m:den>
                        <m:r>
                          <a:rPr lang="en-US" sz="2100" i="1">
                            <a:latin typeface="Cambria Math" panose="02040503050406030204" pitchFamily="18" charset="0"/>
                            <a:ea typeface="Cambria Math" panose="02040503050406030204" pitchFamily="18" charset="0"/>
                          </a:rPr>
                          <m:t>𝑁</m:t>
                        </m:r>
                      </m:den>
                    </m:f>
                    <m:nary>
                      <m:naryPr>
                        <m:chr m:val="∑"/>
                        <m:ctrlPr>
                          <a:rPr lang="en-US" sz="2100" i="1">
                            <a:latin typeface="Cambria Math" panose="02040503050406030204" pitchFamily="18" charset="0"/>
                            <a:ea typeface="Cambria Math" panose="02040503050406030204" pitchFamily="18" charset="0"/>
                          </a:rPr>
                        </m:ctrlPr>
                      </m:naryPr>
                      <m:sub>
                        <m:r>
                          <m:rPr>
                            <m:brk m:alnAt="23"/>
                          </m:rPr>
                          <a:rPr lang="en-US" sz="2100" i="1">
                            <a:latin typeface="Cambria Math" panose="02040503050406030204" pitchFamily="18" charset="0"/>
                            <a:ea typeface="Cambria Math" panose="02040503050406030204" pitchFamily="18" charset="0"/>
                          </a:rPr>
                          <m:t>𝑖</m:t>
                        </m:r>
                        <m:r>
                          <a:rPr lang="en-US" sz="2100" i="1">
                            <a:latin typeface="Cambria Math" panose="02040503050406030204" pitchFamily="18" charset="0"/>
                            <a:ea typeface="Cambria Math" panose="02040503050406030204" pitchFamily="18" charset="0"/>
                          </a:rPr>
                          <m:t>=1</m:t>
                        </m:r>
                      </m:sub>
                      <m:sup>
                        <m:r>
                          <a:rPr lang="en-US" sz="2100" i="1">
                            <a:latin typeface="Cambria Math" panose="02040503050406030204" pitchFamily="18" charset="0"/>
                            <a:ea typeface="Cambria Math" panose="02040503050406030204" pitchFamily="18" charset="0"/>
                          </a:rPr>
                          <m:t>𝑁</m:t>
                        </m:r>
                      </m:sup>
                      <m:e>
                        <m:sSubSup>
                          <m:sSubSupPr>
                            <m:ctrlPr>
                              <a:rPr lang="en-US" sz="2100" i="1">
                                <a:latin typeface="Cambria Math" panose="02040503050406030204" pitchFamily="18" charset="0"/>
                                <a:ea typeface="Cambria Math" panose="02040503050406030204" pitchFamily="18" charset="0"/>
                              </a:rPr>
                            </m:ctrlPr>
                          </m:sSubSupPr>
                          <m:e>
                            <m:r>
                              <a:rPr lang="en-US" sz="2100" i="1">
                                <a:latin typeface="Cambria Math" panose="02040503050406030204" pitchFamily="18" charset="0"/>
                                <a:ea typeface="Cambria Math" panose="02040503050406030204" pitchFamily="18" charset="0"/>
                              </a:rPr>
                              <m:t>𝑄</m:t>
                            </m:r>
                          </m:e>
                          <m:sub>
                            <m:r>
                              <a:rPr lang="en-US" sz="2100" i="1">
                                <a:latin typeface="Cambria Math" panose="02040503050406030204" pitchFamily="18" charset="0"/>
                                <a:ea typeface="Cambria Math" panose="02040503050406030204" pitchFamily="18" charset="0"/>
                              </a:rPr>
                              <m:t>𝑖</m:t>
                            </m:r>
                          </m:sub>
                          <m:sup>
                            <m:r>
                              <a:rPr lang="en-US" sz="2100" i="1">
                                <a:latin typeface="Cambria Math" panose="02040503050406030204" pitchFamily="18" charset="0"/>
                                <a:ea typeface="Cambria Math" panose="02040503050406030204" pitchFamily="18" charset="0"/>
                              </a:rPr>
                              <m:t>𝑝</m:t>
                            </m:r>
                          </m:sup>
                        </m:sSubSup>
                      </m:e>
                    </m:nary>
                  </m:oMath>
                </a14:m>
                <a:r>
                  <a:rPr lang="en-US" sz="2100" i="1" dirty="0">
                    <a:ea typeface="Cambria Math" panose="02040503050406030204" pitchFamily="18" charset="0"/>
                  </a:rPr>
                  <a:t>		</a:t>
                </a:r>
              </a:p>
              <a:p>
                <a:pPr lvl="1"/>
                <a14:m>
                  <m:oMath xmlns:m="http://schemas.openxmlformats.org/officeDocument/2006/math">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𝑄</m:t>
                        </m:r>
                      </m:e>
                    </m:d>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𝔼</m:t>
                    </m:r>
                    <m:d>
                      <m:dPr>
                        <m:begChr m:val="["/>
                        <m:endChr m:val="]"/>
                        <m:ctrlPr>
                          <a:rPr lang="en-US" sz="2100" i="1">
                            <a:latin typeface="Cambria Math" panose="02040503050406030204" pitchFamily="18" charset="0"/>
                            <a:ea typeface="Cambria Math" panose="02040503050406030204" pitchFamily="18" charset="0"/>
                          </a:rPr>
                        </m:ctrlPr>
                      </m:dPr>
                      <m:e>
                        <m:sSup>
                          <m:sSupPr>
                            <m:ctrlPr>
                              <a:rPr lang="en-US" sz="2100" i="1">
                                <a:latin typeface="Cambria Math" panose="02040503050406030204" pitchFamily="18" charset="0"/>
                                <a:ea typeface="Cambria Math" panose="02040503050406030204" pitchFamily="18" charset="0"/>
                              </a:rPr>
                            </m:ctrlPr>
                          </m:sSupPr>
                          <m:e>
                            <m:r>
                              <a:rPr lang="en-US" sz="2100" i="1">
                                <a:latin typeface="Cambria Math" panose="02040503050406030204" pitchFamily="18" charset="0"/>
                                <a:ea typeface="Cambria Math" panose="02040503050406030204" pitchFamily="18" charset="0"/>
                              </a:rPr>
                              <m:t>𝑄</m:t>
                            </m:r>
                          </m:e>
                          <m:sup>
                            <m:r>
                              <a:rPr lang="en-US" sz="2100" i="1">
                                <a:latin typeface="Cambria Math" panose="02040503050406030204" pitchFamily="18" charset="0"/>
                                <a:ea typeface="Cambria Math" panose="02040503050406030204" pitchFamily="18" charset="0"/>
                              </a:rPr>
                              <m:t>2</m:t>
                            </m:r>
                          </m:sup>
                        </m:sSup>
                      </m:e>
                    </m:d>
                    <m:r>
                      <a:rPr lang="en-US" sz="2100"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𝔼</m:t>
                    </m:r>
                    <m:sSup>
                      <m:sSupPr>
                        <m:ctrlPr>
                          <a:rPr lang="en-US" sz="2100" i="1">
                            <a:latin typeface="Cambria Math" panose="02040503050406030204" pitchFamily="18" charset="0"/>
                            <a:ea typeface="Cambria Math" panose="02040503050406030204" pitchFamily="18" charset="0"/>
                          </a:rPr>
                        </m:ctrlPr>
                      </m:sSupPr>
                      <m:e>
                        <m:d>
                          <m:dPr>
                            <m:begChr m:val="["/>
                            <m:endChr m:val="]"/>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𝑄</m:t>
                            </m:r>
                          </m:e>
                        </m:d>
                      </m:e>
                      <m:sup>
                        <m:r>
                          <a:rPr lang="en-US" sz="2100" i="1">
                            <a:latin typeface="Cambria Math" panose="02040503050406030204" pitchFamily="18" charset="0"/>
                            <a:ea typeface="Cambria Math" panose="02040503050406030204" pitchFamily="18" charset="0"/>
                          </a:rPr>
                          <m:t>2</m:t>
                        </m:r>
                      </m:sup>
                    </m:sSup>
                  </m:oMath>
                </a14:m>
                <a:r>
                  <a:rPr lang="en-US" sz="2100" dirty="0"/>
                  <a:t>	</a:t>
                </a:r>
              </a:p>
            </p:txBody>
          </p:sp>
        </mc:Choice>
        <mc:Fallback xmlns="">
          <p:sp>
            <p:nvSpPr>
              <p:cNvPr id="4" name="Text Placeholder 3">
                <a:extLst>
                  <a:ext uri="{FF2B5EF4-FFF2-40B4-BE49-F238E27FC236}">
                    <a16:creationId xmlns:a16="http://schemas.microsoft.com/office/drawing/2014/main" id="{E69B1069-EA70-4FB3-91DE-EDE32237ABCC}"/>
                  </a:ext>
                </a:extLst>
              </p:cNvPr>
              <p:cNvSpPr>
                <a:spLocks noGrp="1" noRot="1" noChangeAspect="1" noMove="1" noResize="1" noEditPoints="1" noAdjustHandles="1" noChangeArrowheads="1" noChangeShapeType="1" noTextEdit="1"/>
              </p:cNvSpPr>
              <p:nvPr>
                <p:ph idx="1"/>
              </p:nvPr>
            </p:nvSpPr>
            <p:spPr>
              <a:xfrm>
                <a:off x="382814" y="1225296"/>
                <a:ext cx="8227785" cy="2114585"/>
              </a:xfrm>
              <a:blipFill>
                <a:blip r:embed="rId4"/>
                <a:stretch>
                  <a:fillRect l="-616" t="-2994"/>
                </a:stretch>
              </a:blipFill>
            </p:spPr>
            <p:txBody>
              <a:bodyPr/>
              <a:lstStyle/>
              <a:p>
                <a:r>
                  <a:rPr lang="en-US">
                    <a:noFill/>
                  </a:rPr>
                  <a:t> </a:t>
                </a:r>
              </a:p>
            </p:txBody>
          </p:sp>
        </mc:Fallback>
      </mc:AlternateContent>
      <p:sp>
        <p:nvSpPr>
          <p:cNvPr id="11" name="Slide Number Placeholder 6">
            <a:extLst>
              <a:ext uri="{FF2B5EF4-FFF2-40B4-BE49-F238E27FC236}">
                <a16:creationId xmlns:a16="http://schemas.microsoft.com/office/drawing/2014/main" id="{D0F10FA1-1CF3-624B-AD53-E8D2B11541E1}"/>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4</a:t>
            </a:fld>
            <a:r>
              <a:rPr lang="en-US" sz="1200" dirty="0"/>
              <a:t>/20</a:t>
            </a:r>
          </a:p>
        </p:txBody>
      </p:sp>
    </p:spTree>
    <p:extLst>
      <p:ext uri="{BB962C8B-B14F-4D97-AF65-F5344CB8AC3E}">
        <p14:creationId xmlns:p14="http://schemas.microsoft.com/office/powerpoint/2010/main" val="4000954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6509237-8B9A-8042-8CAE-87583F4EE53A}"/>
              </a:ext>
            </a:extLst>
          </p:cNvPr>
          <p:cNvSpPr/>
          <p:nvPr/>
        </p:nvSpPr>
        <p:spPr>
          <a:xfrm>
            <a:off x="1012874" y="2641543"/>
            <a:ext cx="4052579" cy="492529"/>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446F92E-6100-634A-B75A-F123F0D0F910}"/>
                  </a:ext>
                </a:extLst>
              </p:cNvPr>
              <p:cNvSpPr/>
              <p:nvPr/>
            </p:nvSpPr>
            <p:spPr>
              <a:xfrm>
                <a:off x="-710826" y="2621498"/>
                <a:ext cx="6535275" cy="496931"/>
              </a:xfrm>
              <a:prstGeom prst="rect">
                <a:avLst/>
              </a:prstGeom>
              <a:noFill/>
            </p:spPr>
            <p:txBody>
              <a:bodyPr wrap="square">
                <a:spAutoFit/>
              </a:bodyPr>
              <a:lstStyle/>
              <a:p>
                <a:pPr lvl="4">
                  <a:lnSpc>
                    <a:spcPct val="150000"/>
                  </a:lnSpc>
                </a:pPr>
                <a14:m>
                  <m:oMath xmlns:m="http://schemas.openxmlformats.org/officeDocument/2006/math">
                    <m:sSub>
                      <m:sSubPr>
                        <m:ctrlPr>
                          <a:rPr lang="en-US" sz="2000" i="1" smtClean="0">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Σ</m:t>
                        </m:r>
                      </m:e>
                      <m:sub>
                        <m:r>
                          <a:rPr lang="en-US" sz="2000" i="1">
                            <a:solidFill>
                              <a:schemeClr val="tx1"/>
                            </a:solidFill>
                            <a:latin typeface="Cambria Math" panose="02040503050406030204" pitchFamily="18" charset="0"/>
                          </a:rPr>
                          <m:t>𝑡</m:t>
                        </m:r>
                      </m:sub>
                    </m:sSub>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𝜉</m:t>
                        </m:r>
                      </m:e>
                    </m:d>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Σ</m:t>
                        </m:r>
                      </m:e>
                      <m:sub>
                        <m:r>
                          <a:rPr lang="en-US" sz="2000" i="1">
                            <a:solidFill>
                              <a:schemeClr val="tx1"/>
                            </a:solidFill>
                            <a:latin typeface="Cambria Math" panose="02040503050406030204" pitchFamily="18" charset="0"/>
                          </a:rPr>
                          <m:t>𝑡</m:t>
                        </m:r>
                      </m:sub>
                    </m:sSub>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Δ</m:t>
                    </m:r>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Σ</m:t>
                        </m:r>
                      </m:e>
                      <m:sub>
                        <m:r>
                          <a:rPr lang="en-US" sz="2000" i="1">
                            <a:solidFill>
                              <a:schemeClr val="tx1"/>
                            </a:solidFill>
                            <a:latin typeface="Cambria Math" panose="02040503050406030204" pitchFamily="18" charset="0"/>
                          </a:rPr>
                          <m:t>𝑡</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𝜉</m:t>
                    </m:r>
                  </m:oMath>
                </a14:m>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b="0" i="0"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𝜉</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𝑈</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−1,1</m:t>
                        </m:r>
                      </m:e>
                    </m:d>
                  </m:oMath>
                </a14:m>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5446F92E-6100-634A-B75A-F123F0D0F910}"/>
                  </a:ext>
                </a:extLst>
              </p:cNvPr>
              <p:cNvSpPr>
                <a:spLocks noRot="1" noChangeAspect="1" noMove="1" noResize="1" noEditPoints="1" noAdjustHandles="1" noChangeArrowheads="1" noChangeShapeType="1" noTextEdit="1"/>
              </p:cNvSpPr>
              <p:nvPr/>
            </p:nvSpPr>
            <p:spPr>
              <a:xfrm>
                <a:off x="-710826" y="2621498"/>
                <a:ext cx="6535275" cy="496931"/>
              </a:xfrm>
              <a:prstGeom prst="rect">
                <a:avLst/>
              </a:prstGeom>
              <a:blipFill>
                <a:blip r:embed="rId3"/>
                <a:stretch>
                  <a:fillRect b="-19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D9AA9FD-C7E2-F840-BAD0-0EDC708A30E9}"/>
                  </a:ext>
                </a:extLst>
              </p:cNvPr>
              <p:cNvSpPr txBox="1"/>
              <p:nvPr/>
            </p:nvSpPr>
            <p:spPr>
              <a:xfrm>
                <a:off x="2001602" y="3406670"/>
                <a:ext cx="7027488" cy="3145669"/>
              </a:xfrm>
              <a:prstGeom prst="rect">
                <a:avLst/>
              </a:prstGeom>
              <a:noFill/>
            </p:spPr>
            <p:txBody>
              <a:bodyPr wrap="square" rtlCol="0">
                <a:spAutoFit/>
              </a:bodyPr>
              <a:lstStyle/>
              <a:p>
                <a:pPr lvl="1">
                  <a:lnSpc>
                    <a:spcPts val="2400"/>
                  </a:lnSpc>
                  <a:buClr>
                    <a:schemeClr val="accent1"/>
                  </a:buClr>
                </a:pPr>
                <a:r>
                  <a:rPr lang="en-US" sz="2000" dirty="0">
                    <a:solidFill>
                      <a:schemeClr val="tx1"/>
                    </a:solidFill>
                    <a:latin typeface="Arial" panose="020B0604020202020204" pitchFamily="34" charset="0"/>
                    <a:cs typeface="Arial" panose="020B0604020202020204" pitchFamily="34" charset="0"/>
                  </a:rPr>
                  <a:t>		</a:t>
                </a:r>
                <a:r>
                  <a:rPr lang="en-US" sz="2000" u="sng" dirty="0">
                    <a:solidFill>
                      <a:schemeClr val="tx1"/>
                    </a:solidFill>
                    <a:latin typeface="Arial" panose="020B0604020202020204" pitchFamily="34" charset="0"/>
                    <a:cs typeface="Arial" panose="020B0604020202020204" pitchFamily="34" charset="0"/>
                  </a:rPr>
                  <a:t>UQ Sampling Algorithm</a:t>
                </a:r>
              </a:p>
              <a:p>
                <a:pPr marL="342900" indent="-342900">
                  <a:lnSpc>
                    <a:spcPts val="2400"/>
                  </a:lnSpc>
                  <a:buClr>
                    <a:schemeClr val="accent1"/>
                  </a:buClr>
                  <a:buAutoNum type="arabicPeriod"/>
                </a:pPr>
                <a:r>
                  <a:rPr lang="en-US" sz="2000" dirty="0">
                    <a:solidFill>
                      <a:schemeClr val="tx1"/>
                    </a:solidFill>
                    <a:latin typeface="Arial" panose="020B0604020202020204" pitchFamily="34" charset="0"/>
                    <a:cs typeface="Arial" panose="020B0604020202020204" pitchFamily="34" charset="0"/>
                  </a:rPr>
                  <a:t>Sample UQ parameter </a:t>
                </a:r>
                <a14:m>
                  <m:oMath xmlns:m="http://schemas.openxmlformats.org/officeDocument/2006/math">
                    <m:r>
                      <a:rPr lang="en-US" sz="2000" b="0" i="1">
                        <a:solidFill>
                          <a:schemeClr val="tx1"/>
                        </a:solidFill>
                        <a:latin typeface="Cambria Math" panose="02040503050406030204" pitchFamily="18" charset="0"/>
                      </a:rPr>
                      <m:t>𝜉</m:t>
                    </m:r>
                  </m:oMath>
                </a14:m>
                <a:endParaRPr lang="en-US" sz="2000" dirty="0">
                  <a:solidFill>
                    <a:schemeClr val="tx1"/>
                  </a:solidFill>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r>
                  <a:rPr lang="en-US" sz="2000" dirty="0">
                    <a:solidFill>
                      <a:schemeClr val="tx1"/>
                    </a:solidFill>
                    <a:latin typeface="Arial" panose="020B0604020202020204" pitchFamily="34" charset="0"/>
                    <a:cs typeface="Arial" panose="020B0604020202020204" pitchFamily="34" charset="0"/>
                  </a:rPr>
                  <a:t>Solve for </a:t>
                </a:r>
                <a:r>
                  <a:rPr lang="en-US" sz="2000" dirty="0" err="1">
                    <a:solidFill>
                      <a:schemeClr val="tx1"/>
                    </a:solidFill>
                    <a:latin typeface="Arial" panose="020B0604020202020204" pitchFamily="34" charset="0"/>
                    <a:cs typeface="Arial" panose="020B0604020202020204" pitchFamily="34" charset="0"/>
                  </a:rPr>
                  <a:t>QoI</a:t>
                </a: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000" b="0" i="1">
                        <a:solidFill>
                          <a:schemeClr val="tx1"/>
                        </a:solidFill>
                        <a:latin typeface="Cambria Math" panose="02040503050406030204" pitchFamily="18" charset="0"/>
                      </a:rPr>
                      <m:t>𝑄</m:t>
                    </m:r>
                    <m:d>
                      <m:dPr>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𝜉</m:t>
                        </m:r>
                      </m:e>
                    </m:d>
                    <m:r>
                      <a:rPr lang="en-US" sz="2000" b="0" i="1" smtClean="0">
                        <a:solidFill>
                          <a:schemeClr val="tx1"/>
                        </a:solidFill>
                        <a:latin typeface="Cambria Math" panose="02040503050406030204" pitchFamily="18" charset="0"/>
                      </a:rPr>
                      <m:t>:</m:t>
                    </m:r>
                  </m:oMath>
                </a14:m>
                <a:endParaRPr lang="en-US" sz="2000" b="0" dirty="0">
                  <a:solidFill>
                    <a:schemeClr val="tx1"/>
                  </a:solidFill>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endParaRPr lang="en-US" sz="2000" dirty="0">
                  <a:solidFill>
                    <a:schemeClr val="tx1"/>
                  </a:solidFill>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endParaRPr lang="en-US" sz="2000" dirty="0">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endParaRPr lang="en-US" sz="2000" dirty="0">
                  <a:solidFill>
                    <a:schemeClr val="tx1"/>
                  </a:solidFill>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endParaRPr lang="en-US" sz="2000" dirty="0">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endParaRPr lang="en-US" sz="2000" dirty="0">
                  <a:solidFill>
                    <a:schemeClr val="tx1"/>
                  </a:solidFill>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r>
                  <a:rPr lang="en-US" sz="2000" dirty="0">
                    <a:solidFill>
                      <a:schemeClr val="tx1"/>
                    </a:solidFill>
                    <a:latin typeface="Arial" panose="020B0604020202020204" pitchFamily="34" charset="0"/>
                    <a:cs typeface="Arial" panose="020B0604020202020204" pitchFamily="34" charset="0"/>
                  </a:rPr>
                  <a:t>Repeat for number of UQ samples</a:t>
                </a:r>
              </a:p>
              <a:p>
                <a:pPr marL="342900" indent="-342900">
                  <a:lnSpc>
                    <a:spcPts val="2400"/>
                  </a:lnSpc>
                  <a:buClr>
                    <a:schemeClr val="accent1"/>
                  </a:buClr>
                  <a:buAutoNum type="arabicPeriod"/>
                </a:pPr>
                <a:r>
                  <a:rPr lang="en-US" sz="2000" dirty="0">
                    <a:solidFill>
                      <a:schemeClr val="tx1"/>
                    </a:solidFill>
                    <a:latin typeface="Arial" panose="020B0604020202020204" pitchFamily="34" charset="0"/>
                    <a:cs typeface="Arial" panose="020B0604020202020204" pitchFamily="34" charset="0"/>
                  </a:rPr>
                  <a:t>Perform UQ analysis</a:t>
                </a:r>
              </a:p>
            </p:txBody>
          </p:sp>
        </mc:Choice>
        <mc:Fallback xmlns="">
          <p:sp>
            <p:nvSpPr>
              <p:cNvPr id="22" name="TextBox 21">
                <a:extLst>
                  <a:ext uri="{FF2B5EF4-FFF2-40B4-BE49-F238E27FC236}">
                    <a16:creationId xmlns:a16="http://schemas.microsoft.com/office/drawing/2014/main" id="{FD9AA9FD-C7E2-F840-BAD0-0EDC708A30E9}"/>
                  </a:ext>
                </a:extLst>
              </p:cNvPr>
              <p:cNvSpPr txBox="1">
                <a:spLocks noRot="1" noChangeAspect="1" noMove="1" noResize="1" noEditPoints="1" noAdjustHandles="1" noChangeArrowheads="1" noChangeShapeType="1" noTextEdit="1"/>
              </p:cNvSpPr>
              <p:nvPr/>
            </p:nvSpPr>
            <p:spPr>
              <a:xfrm>
                <a:off x="2001602" y="3406670"/>
                <a:ext cx="7027488" cy="3145669"/>
              </a:xfrm>
              <a:prstGeom prst="rect">
                <a:avLst/>
              </a:prstGeom>
              <a:blipFill>
                <a:blip r:embed="rId4"/>
                <a:stretch>
                  <a:fillRect l="-722" t="-1210" b="-3629"/>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1E58F369-3FB5-4657-BB8E-B3930DFA9212}"/>
              </a:ext>
            </a:extLst>
          </p:cNvPr>
          <p:cNvSpPr txBox="1"/>
          <p:nvPr/>
        </p:nvSpPr>
        <p:spPr>
          <a:xfrm>
            <a:off x="2001602" y="3703626"/>
            <a:ext cx="7027488" cy="2862322"/>
          </a:xfrm>
          <a:prstGeom prst="rect">
            <a:avLst/>
          </a:prstGeom>
          <a:noFill/>
        </p:spPr>
        <p:txBody>
          <a:bodyPr wrap="square" rtlCol="0">
            <a:spAutoFit/>
          </a:bodyPr>
          <a:lstStyle/>
          <a:p>
            <a:pPr marL="342900" indent="-342900">
              <a:lnSpc>
                <a:spcPts val="2400"/>
              </a:lnSpc>
              <a:buClr>
                <a:schemeClr val="accent1"/>
              </a:buClr>
              <a:buAutoNum type="arabicPeriod"/>
            </a:pPr>
            <a:endParaRPr lang="en-US" sz="2000" dirty="0">
              <a:latin typeface="Arial" panose="020B0604020202020204" pitchFamily="34" charset="0"/>
              <a:cs typeface="Arial" panose="020B0604020202020204" pitchFamily="34" charset="0"/>
            </a:endParaRPr>
          </a:p>
          <a:p>
            <a:pPr marL="342900" indent="-342900">
              <a:lnSpc>
                <a:spcPts val="2400"/>
              </a:lnSpc>
              <a:buClr>
                <a:schemeClr val="accent1"/>
              </a:buClr>
              <a:buAutoNum type="arabicPeriod"/>
            </a:pPr>
            <a:r>
              <a:rPr lang="en-US" sz="2000" dirty="0">
                <a:latin typeface="Arial" panose="020B0604020202020204" pitchFamily="34" charset="0"/>
                <a:cs typeface="Arial" panose="020B0604020202020204" pitchFamily="34" charset="0"/>
              </a:rPr>
              <a:t>Initialize particle </a:t>
            </a:r>
          </a:p>
          <a:p>
            <a:pPr marL="342900" indent="-342900">
              <a:lnSpc>
                <a:spcPts val="2400"/>
              </a:lnSpc>
              <a:buClr>
                <a:schemeClr val="accent1"/>
              </a:buClr>
              <a:buAutoNum type="arabicPeriod"/>
            </a:pPr>
            <a:r>
              <a:rPr lang="en-US" sz="2000" dirty="0">
                <a:latin typeface="Arial" panose="020B0604020202020204" pitchFamily="34" charset="0"/>
                <a:cs typeface="Arial" panose="020B0604020202020204" pitchFamily="34" charset="0"/>
              </a:rPr>
              <a:t>Sample distance to next collision               </a:t>
            </a:r>
          </a:p>
          <a:p>
            <a:pPr marL="342900" indent="-342900">
              <a:lnSpc>
                <a:spcPts val="2400"/>
              </a:lnSpc>
              <a:buClr>
                <a:schemeClr val="accent1"/>
              </a:buClr>
              <a:buAutoNum type="arabicPeriod"/>
            </a:pPr>
            <a:r>
              <a:rPr lang="en-US" sz="2000" dirty="0">
                <a:latin typeface="Arial" panose="020B0604020202020204" pitchFamily="34" charset="0"/>
                <a:cs typeface="Arial" panose="020B0604020202020204" pitchFamily="34" charset="0"/>
              </a:rPr>
              <a:t>Stream particle – boundary? collision?</a:t>
            </a:r>
          </a:p>
          <a:p>
            <a:pPr marL="342900" indent="-342900">
              <a:lnSpc>
                <a:spcPts val="2400"/>
              </a:lnSpc>
              <a:buClr>
                <a:schemeClr val="accent1"/>
              </a:buClr>
              <a:buAutoNum type="arabicPeriod"/>
            </a:pPr>
            <a:r>
              <a:rPr lang="en-US" sz="2000" dirty="0">
                <a:latin typeface="Arial" panose="020B0604020202020204" pitchFamily="34" charset="0"/>
                <a:cs typeface="Arial" panose="020B0604020202020204" pitchFamily="34" charset="0"/>
              </a:rPr>
              <a:t>Continue until particle is either absorbed or exits system</a:t>
            </a:r>
          </a:p>
          <a:p>
            <a:pPr marL="342900" indent="-342900">
              <a:lnSpc>
                <a:spcPts val="2400"/>
              </a:lnSpc>
              <a:buClr>
                <a:schemeClr val="accent1"/>
              </a:buClr>
              <a:buAutoNum type="arabicPeriod"/>
            </a:pPr>
            <a:r>
              <a:rPr lang="en-US" sz="2000" dirty="0">
                <a:latin typeface="Arial" panose="020B0604020202020204" pitchFamily="34" charset="0"/>
                <a:cs typeface="Arial" panose="020B0604020202020204" pitchFamily="34" charset="0"/>
              </a:rPr>
              <a:t>Start again with a new particle until all particles have finished</a:t>
            </a:r>
          </a:p>
          <a:p>
            <a:pPr marL="342900" indent="-342900">
              <a:lnSpc>
                <a:spcPts val="2400"/>
              </a:lnSpc>
              <a:buClr>
                <a:schemeClr val="accent1"/>
              </a:buClr>
              <a:buAutoNum type="arabicPeriod"/>
            </a:pPr>
            <a:r>
              <a:rPr lang="en-US" sz="2000" dirty="0">
                <a:latin typeface="Arial" panose="020B0604020202020204" pitchFamily="34" charset="0"/>
                <a:cs typeface="Arial" panose="020B0604020202020204" pitchFamily="34" charset="0"/>
              </a:rPr>
              <a:t>Repeat for all histories, then average quantities of interest </a:t>
            </a:r>
          </a:p>
          <a:p>
            <a:pPr marL="342900" indent="-342900">
              <a:lnSpc>
                <a:spcPts val="2400"/>
              </a:lnSpc>
              <a:buClr>
                <a:schemeClr val="accent1"/>
              </a:buClr>
              <a:buAutoNum type="arabicPeriod"/>
            </a:pPr>
            <a:endParaRPr lang="en-US" sz="2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7F9847B-AF9C-42CA-BBA1-B268364E6A25}"/>
              </a:ext>
            </a:extLst>
          </p:cNvPr>
          <p:cNvSpPr>
            <a:spLocks noGrp="1"/>
          </p:cNvSpPr>
          <p:nvPr>
            <p:ph type="title"/>
          </p:nvPr>
        </p:nvSpPr>
        <p:spPr/>
        <p:txBody>
          <a:bodyPr>
            <a:normAutofit fontScale="90000"/>
          </a:bodyPr>
          <a:lstStyle/>
          <a:p>
            <a:r>
              <a:rPr lang="en-US" dirty="0"/>
              <a:t>Background – Monte Carlo Particle Transport</a:t>
            </a:r>
          </a:p>
        </p:txBody>
      </p:sp>
      <p:sp>
        <p:nvSpPr>
          <p:cNvPr id="5" name="Rectangle 4">
            <a:extLst>
              <a:ext uri="{FF2B5EF4-FFF2-40B4-BE49-F238E27FC236}">
                <a16:creationId xmlns:a16="http://schemas.microsoft.com/office/drawing/2014/main" id="{879E07BD-C5E8-4565-97D4-EF145D3F20BB}"/>
              </a:ext>
            </a:extLst>
          </p:cNvPr>
          <p:cNvSpPr/>
          <p:nvPr/>
        </p:nvSpPr>
        <p:spPr>
          <a:xfrm>
            <a:off x="6823205" y="992367"/>
            <a:ext cx="4661767" cy="250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1EC5785-5A5C-402F-A528-36320325F1EF}"/>
              </a:ext>
            </a:extLst>
          </p:cNvPr>
          <p:cNvSpPr/>
          <p:nvPr/>
        </p:nvSpPr>
        <p:spPr>
          <a:xfrm>
            <a:off x="7352620" y="1372484"/>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CE96CC72-CAD6-460C-8639-B0B7E9A705D0}"/>
              </a:ext>
            </a:extLst>
          </p:cNvPr>
          <p:cNvSpPr/>
          <p:nvPr/>
        </p:nvSpPr>
        <p:spPr>
          <a:xfrm>
            <a:off x="6156377" y="2119111"/>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4F7A6F49-532C-402D-B0EC-A22CF01591EC}"/>
              </a:ext>
            </a:extLst>
          </p:cNvPr>
          <p:cNvSpPr/>
          <p:nvPr/>
        </p:nvSpPr>
        <p:spPr>
          <a:xfrm>
            <a:off x="10760757" y="1979733"/>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6F97D1E4-035C-431E-BEED-B8953C4B80D5}"/>
              </a:ext>
            </a:extLst>
          </p:cNvPr>
          <p:cNvSpPr/>
          <p:nvPr/>
        </p:nvSpPr>
        <p:spPr>
          <a:xfrm>
            <a:off x="8820717" y="2646688"/>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1838618C-21FE-4641-BBE6-46DB68500BEB}"/>
              </a:ext>
            </a:extLst>
          </p:cNvPr>
          <p:cNvCxnSpPr>
            <a:cxnSpLocks/>
            <a:stCxn id="6" idx="6"/>
          </p:cNvCxnSpPr>
          <p:nvPr/>
        </p:nvCxnSpPr>
        <p:spPr>
          <a:xfrm>
            <a:off x="7831968" y="1607434"/>
            <a:ext cx="880958"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9F3024C2-536B-4E1E-BD5A-E48332A39D8A}"/>
              </a:ext>
            </a:extLst>
          </p:cNvPr>
          <p:cNvCxnSpPr>
            <a:cxnSpLocks/>
          </p:cNvCxnSpPr>
          <p:nvPr/>
        </p:nvCxnSpPr>
        <p:spPr>
          <a:xfrm>
            <a:off x="9300065" y="2792737"/>
            <a:ext cx="427155"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C33C3747-C75E-4A92-890A-F334F7A1C275}"/>
              </a:ext>
            </a:extLst>
          </p:cNvPr>
          <p:cNvCxnSpPr>
            <a:cxnSpLocks/>
          </p:cNvCxnSpPr>
          <p:nvPr/>
        </p:nvCxnSpPr>
        <p:spPr>
          <a:xfrm>
            <a:off x="11232464" y="2218361"/>
            <a:ext cx="548640"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D2E22995-F2AF-4890-9B67-46FD97B1802A}"/>
              </a:ext>
            </a:extLst>
          </p:cNvPr>
          <p:cNvCxnSpPr>
            <a:cxnSpLocks/>
            <a:stCxn id="7" idx="6"/>
          </p:cNvCxnSpPr>
          <p:nvPr/>
        </p:nvCxnSpPr>
        <p:spPr>
          <a:xfrm>
            <a:off x="6635725" y="2354061"/>
            <a:ext cx="956569" cy="0"/>
          </a:xfrm>
          <a:prstGeom prst="straightConnector1">
            <a:avLst/>
          </a:prstGeom>
          <a:ln>
            <a:solidFill>
              <a:schemeClr val="accent5">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24" name="TextBox 23">
            <a:extLst>
              <a:ext uri="{FF2B5EF4-FFF2-40B4-BE49-F238E27FC236}">
                <a16:creationId xmlns:a16="http://schemas.microsoft.com/office/drawing/2014/main" id="{D67060AF-8ED1-42A0-A182-075CC2079447}"/>
              </a:ext>
            </a:extLst>
          </p:cNvPr>
          <p:cNvSpPr txBox="1"/>
          <p:nvPr/>
        </p:nvSpPr>
        <p:spPr>
          <a:xfrm>
            <a:off x="6624636" y="3421891"/>
            <a:ext cx="69758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x=0</a:t>
            </a:r>
          </a:p>
        </p:txBody>
      </p:sp>
      <p:sp>
        <p:nvSpPr>
          <p:cNvPr id="25" name="TextBox 24">
            <a:extLst>
              <a:ext uri="{FF2B5EF4-FFF2-40B4-BE49-F238E27FC236}">
                <a16:creationId xmlns:a16="http://schemas.microsoft.com/office/drawing/2014/main" id="{0B6E8602-1B78-4222-85F4-714B5C02AEFD}"/>
              </a:ext>
            </a:extLst>
          </p:cNvPr>
          <p:cNvSpPr txBox="1"/>
          <p:nvPr/>
        </p:nvSpPr>
        <p:spPr>
          <a:xfrm>
            <a:off x="11219764" y="3477614"/>
            <a:ext cx="69758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x=L</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FF0A55E-A4BC-374C-9BC4-95AE077BFAB0}"/>
                  </a:ext>
                </a:extLst>
              </p:cNvPr>
              <p:cNvSpPr txBox="1"/>
              <p:nvPr/>
            </p:nvSpPr>
            <p:spPr>
              <a:xfrm>
                <a:off x="1" y="1228229"/>
                <a:ext cx="5968896" cy="586251"/>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𝜇</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𝜇</m:t>
                          </m:r>
                          <m:r>
                            <a:rPr lang="en-US" sz="2000" b="0" i="1" smtClean="0">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Σ</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𝜇</m:t>
                          </m:r>
                        </m:e>
                      </m:d>
                      <m:r>
                        <a:rPr lang="en-US" sz="2000" b="0" i="1" smtClean="0">
                          <a:latin typeface="Cambria Math" panose="02040503050406030204" pitchFamily="18" charset="0"/>
                        </a:rPr>
                        <m:t>=0</m:t>
                      </m:r>
                    </m:oMath>
                  </m:oMathPara>
                </a14:m>
                <a:endParaRPr lang="en-US" sz="20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BFF0A55E-A4BC-374C-9BC4-95AE077BFAB0}"/>
                  </a:ext>
                </a:extLst>
              </p:cNvPr>
              <p:cNvSpPr txBox="1">
                <a:spLocks noRot="1" noChangeAspect="1" noMove="1" noResize="1" noEditPoints="1" noAdjustHandles="1" noChangeArrowheads="1" noChangeShapeType="1" noTextEdit="1"/>
              </p:cNvSpPr>
              <p:nvPr/>
            </p:nvSpPr>
            <p:spPr>
              <a:xfrm>
                <a:off x="1" y="1228229"/>
                <a:ext cx="5968896" cy="586251"/>
              </a:xfrm>
              <a:prstGeom prst="rect">
                <a:avLst/>
              </a:prstGeom>
              <a:blipFill>
                <a:blip r:embed="rId5"/>
                <a:stretch>
                  <a:fillRect t="-416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BADD429-F78F-A34D-898C-1339E6D65DCC}"/>
                  </a:ext>
                </a:extLst>
              </p:cNvPr>
              <p:cNvSpPr txBox="1"/>
              <p:nvPr/>
            </p:nvSpPr>
            <p:spPr>
              <a:xfrm>
                <a:off x="-38392" y="1821563"/>
                <a:ext cx="596889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𝐿</m:t>
                      </m:r>
                      <m:r>
                        <a:rPr lang="en-US" sz="2000" b="0" i="1" smtClean="0">
                          <a:latin typeface="Cambria Math" panose="02040503050406030204" pitchFamily="18" charset="0"/>
                        </a:rPr>
                        <m:t>,    −1≤</m:t>
                      </m:r>
                      <m:r>
                        <a:rPr lang="en-US" sz="2000" b="0" i="1" smtClean="0">
                          <a:latin typeface="Cambria Math" panose="02040503050406030204" pitchFamily="18" charset="0"/>
                        </a:rPr>
                        <m:t>𝜇</m:t>
                      </m:r>
                      <m:r>
                        <a:rPr lang="en-US" sz="2000" b="0" i="1" smtClean="0">
                          <a:latin typeface="Cambria Math" panose="02040503050406030204" pitchFamily="18" charset="0"/>
                        </a:rPr>
                        <m:t>≤1</m:t>
                      </m:r>
                    </m:oMath>
                  </m:oMathPara>
                </a14:m>
                <a:endParaRPr lang="en-US" sz="2000" dirty="0"/>
              </a:p>
            </p:txBody>
          </p:sp>
        </mc:Choice>
        <mc:Fallback xmlns="">
          <p:sp>
            <p:nvSpPr>
              <p:cNvPr id="20" name="TextBox 19">
                <a:extLst>
                  <a:ext uri="{FF2B5EF4-FFF2-40B4-BE49-F238E27FC236}">
                    <a16:creationId xmlns:a16="http://schemas.microsoft.com/office/drawing/2014/main" id="{EBADD429-F78F-A34D-898C-1339E6D65DCC}"/>
                  </a:ext>
                </a:extLst>
              </p:cNvPr>
              <p:cNvSpPr txBox="1">
                <a:spLocks noRot="1" noChangeAspect="1" noMove="1" noResize="1" noEditPoints="1" noAdjustHandles="1" noChangeArrowheads="1" noChangeShapeType="1" noTextEdit="1"/>
              </p:cNvSpPr>
              <p:nvPr/>
            </p:nvSpPr>
            <p:spPr>
              <a:xfrm>
                <a:off x="-38392" y="1821563"/>
                <a:ext cx="5968896" cy="307777"/>
              </a:xfrm>
              <a:prstGeom prst="rect">
                <a:avLst/>
              </a:prstGeom>
              <a:blipFill>
                <a:blip r:embed="rId6"/>
                <a:stretch>
                  <a:fillRect t="-8000"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1D3F33E-DBDB-5C4C-B0E5-E6DFA665A723}"/>
                  </a:ext>
                </a:extLst>
              </p:cNvPr>
              <p:cNvSpPr txBox="1"/>
              <p:nvPr/>
            </p:nvSpPr>
            <p:spPr>
              <a:xfrm>
                <a:off x="-38393" y="2231553"/>
                <a:ext cx="596889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0, </m:t>
                          </m:r>
                          <m:r>
                            <a:rPr lang="en-US" sz="2000" b="0" i="1" smtClean="0">
                              <a:latin typeface="Cambria Math" panose="02040503050406030204" pitchFamily="18" charset="0"/>
                            </a:rPr>
                            <m:t>𝜇</m:t>
                          </m:r>
                        </m:e>
                      </m:d>
                      <m:r>
                        <a:rPr lang="en-US" sz="2000" b="0" i="1" smtClean="0">
                          <a:latin typeface="Cambria Math" panose="02040503050406030204" pitchFamily="18" charset="0"/>
                        </a:rPr>
                        <m:t>=1, </m:t>
                      </m:r>
                      <m:r>
                        <a:rPr lang="en-US" sz="2000" b="0" i="1" smtClean="0">
                          <a:latin typeface="Cambria Math" panose="02040503050406030204" pitchFamily="18" charset="0"/>
                        </a:rPr>
                        <m:t>𝜇</m:t>
                      </m:r>
                      <m:r>
                        <a:rPr lang="en-US" sz="2000" b="0" i="1" smtClean="0">
                          <a:latin typeface="Cambria Math" panose="02040503050406030204" pitchFamily="18" charset="0"/>
                        </a:rPr>
                        <m:t>≥0,  </m:t>
                      </m:r>
                      <m:r>
                        <a:rPr lang="en-US" sz="2000" b="0" i="1" smtClean="0">
                          <a:latin typeface="Cambria Math" panose="02040503050406030204" pitchFamily="18" charset="0"/>
                        </a:rPr>
                        <m:t>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𝐿</m:t>
                          </m:r>
                          <m:r>
                            <a:rPr lang="en-US" sz="2000" b="0" i="1" smtClean="0">
                              <a:latin typeface="Cambria Math" panose="02040503050406030204" pitchFamily="18" charset="0"/>
                            </a:rPr>
                            <m:t>, </m:t>
                          </m:r>
                          <m:r>
                            <a:rPr lang="en-US" sz="2000" b="0" i="1" smtClean="0">
                              <a:latin typeface="Cambria Math" panose="02040503050406030204" pitchFamily="18" charset="0"/>
                            </a:rPr>
                            <m:t>𝜇</m:t>
                          </m:r>
                        </m:e>
                      </m:d>
                      <m:r>
                        <a:rPr lang="en-US" sz="2000" b="0" i="1" smtClean="0">
                          <a:latin typeface="Cambria Math" panose="02040503050406030204" pitchFamily="18" charset="0"/>
                        </a:rPr>
                        <m:t>=0, </m:t>
                      </m:r>
                      <m:r>
                        <a:rPr lang="en-US" sz="2000" b="0" i="1" smtClean="0">
                          <a:latin typeface="Cambria Math" panose="02040503050406030204" pitchFamily="18" charset="0"/>
                        </a:rPr>
                        <m:t>𝜇</m:t>
                      </m:r>
                      <m:r>
                        <a:rPr lang="en-US" sz="2000" b="0" i="1" smtClean="0">
                          <a:latin typeface="Cambria Math" panose="02040503050406030204" pitchFamily="18" charset="0"/>
                        </a:rPr>
                        <m:t>&gt;0</m:t>
                      </m:r>
                    </m:oMath>
                  </m:oMathPara>
                </a14:m>
                <a:endParaRPr lang="en-US" sz="2000" dirty="0"/>
              </a:p>
            </p:txBody>
          </p:sp>
        </mc:Choice>
        <mc:Fallback xmlns="">
          <p:sp>
            <p:nvSpPr>
              <p:cNvPr id="28" name="TextBox 27">
                <a:extLst>
                  <a:ext uri="{FF2B5EF4-FFF2-40B4-BE49-F238E27FC236}">
                    <a16:creationId xmlns:a16="http://schemas.microsoft.com/office/drawing/2014/main" id="{11D3F33E-DBDB-5C4C-B0E5-E6DFA665A723}"/>
                  </a:ext>
                </a:extLst>
              </p:cNvPr>
              <p:cNvSpPr txBox="1">
                <a:spLocks noRot="1" noChangeAspect="1" noMove="1" noResize="1" noEditPoints="1" noAdjustHandles="1" noChangeArrowheads="1" noChangeShapeType="1" noTextEdit="1"/>
              </p:cNvSpPr>
              <p:nvPr/>
            </p:nvSpPr>
            <p:spPr>
              <a:xfrm>
                <a:off x="-38393" y="2231553"/>
                <a:ext cx="5968897" cy="307777"/>
              </a:xfrm>
              <a:prstGeom prst="rect">
                <a:avLst/>
              </a:prstGeom>
              <a:blipFill>
                <a:blip r:embed="rId7"/>
                <a:stretch>
                  <a:fillRect t="-7692" b="-3461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9B7FAEC-94FB-F945-8F28-DC5E51F6815F}"/>
              </a:ext>
            </a:extLst>
          </p:cNvPr>
          <p:cNvSpPr txBox="1"/>
          <p:nvPr/>
        </p:nvSpPr>
        <p:spPr>
          <a:xfrm>
            <a:off x="3768283" y="3703626"/>
            <a:ext cx="3252651" cy="400110"/>
          </a:xfrm>
          <a:prstGeom prst="rect">
            <a:avLst/>
          </a:prstGeom>
          <a:noFill/>
        </p:spPr>
        <p:txBody>
          <a:bodyPr wrap="square" rtlCol="0">
            <a:spAutoFit/>
          </a:bodyPr>
          <a:lstStyle/>
          <a:p>
            <a:r>
              <a:rPr lang="en-US" sz="2000" u="sng" dirty="0">
                <a:latin typeface="Arial" panose="020B0604020202020204" pitchFamily="34" charset="0"/>
                <a:cs typeface="Arial" panose="020B0604020202020204" pitchFamily="34" charset="0"/>
              </a:rPr>
              <a:t>Monte Carlo Transport</a:t>
            </a:r>
          </a:p>
        </p:txBody>
      </p:sp>
      <p:sp>
        <p:nvSpPr>
          <p:cNvPr id="27" name="Oval 26">
            <a:extLst>
              <a:ext uri="{FF2B5EF4-FFF2-40B4-BE49-F238E27FC236}">
                <a16:creationId xmlns:a16="http://schemas.microsoft.com/office/drawing/2014/main" id="{9DA05BE8-4FAD-4A4E-9B18-4C448EFCBDB7}"/>
              </a:ext>
            </a:extLst>
          </p:cNvPr>
          <p:cNvSpPr/>
          <p:nvPr/>
        </p:nvSpPr>
        <p:spPr>
          <a:xfrm>
            <a:off x="7982380" y="3604676"/>
            <a:ext cx="479348" cy="4699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A72A818-B97B-C742-8C75-2F17D1608697}"/>
              </a:ext>
            </a:extLst>
          </p:cNvPr>
          <p:cNvSpPr txBox="1"/>
          <p:nvPr/>
        </p:nvSpPr>
        <p:spPr>
          <a:xfrm>
            <a:off x="8458330" y="3523780"/>
            <a:ext cx="119854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Streaming Particle</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9D2B5EA-4EC2-216F-7BB7-A8D35E52B0B2}"/>
                  </a:ext>
                </a:extLst>
              </p:cNvPr>
              <p:cNvSpPr txBox="1"/>
              <p:nvPr/>
            </p:nvSpPr>
            <p:spPr>
              <a:xfrm>
                <a:off x="9115015" y="4389727"/>
                <a:ext cx="2797454" cy="1179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𝑄</m:t>
                      </m:r>
                      <m:r>
                        <a:rPr lang="en-US" sz="1800"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𝑁</m:t>
                          </m:r>
                        </m:den>
                      </m:f>
                      <m:nary>
                        <m:naryPr>
                          <m:chr m:val="∑"/>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𝑁</m:t>
                          </m:r>
                        </m:sup>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𝑗</m:t>
                              </m:r>
                            </m:sub>
                          </m:sSub>
                        </m:e>
                      </m:nary>
                      <m:box>
                        <m:boxPr>
                          <m:ctrlPr>
                            <a:rPr lang="en-US" b="0" i="1" smtClean="0">
                              <a:latin typeface="Cambria Math" panose="02040503050406030204" pitchFamily="18" charset="0"/>
                              <a:ea typeface="Cambria Math" panose="02040503050406030204" pitchFamily="18" charset="0"/>
                            </a:rPr>
                          </m:ctrlPr>
                        </m:boxPr>
                        <m:e>
                          <m:r>
                            <a:rPr lang="en-US" b="0" i="1" smtClean="0">
                              <a:latin typeface="Cambria Math" panose="02040503050406030204" pitchFamily="18" charset="0"/>
                              <a:ea typeface="Cambria Math" panose="02040503050406030204" pitchFamily="18" charset="0"/>
                            </a:rPr>
                            <m:t>≔</m:t>
                          </m:r>
                        </m:e>
                      </m:box>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𝑄</m:t>
                          </m:r>
                        </m:e>
                      </m:acc>
                    </m:oMath>
                  </m:oMathPara>
                </a14:m>
                <a:endParaRPr lang="en-US" dirty="0"/>
              </a:p>
              <a:p>
                <a:endParaRPr lang="en-US" dirty="0"/>
              </a:p>
            </p:txBody>
          </p:sp>
        </mc:Choice>
        <mc:Fallback xmlns="">
          <p:sp>
            <p:nvSpPr>
              <p:cNvPr id="33" name="TextBox 32">
                <a:extLst>
                  <a:ext uri="{FF2B5EF4-FFF2-40B4-BE49-F238E27FC236}">
                    <a16:creationId xmlns:a16="http://schemas.microsoft.com/office/drawing/2014/main" id="{39D2B5EA-4EC2-216F-7BB7-A8D35E52B0B2}"/>
                  </a:ext>
                </a:extLst>
              </p:cNvPr>
              <p:cNvSpPr txBox="1">
                <a:spLocks noRot="1" noChangeAspect="1" noMove="1" noResize="1" noEditPoints="1" noAdjustHandles="1" noChangeArrowheads="1" noChangeShapeType="1" noTextEdit="1"/>
              </p:cNvSpPr>
              <p:nvPr/>
            </p:nvSpPr>
            <p:spPr>
              <a:xfrm>
                <a:off x="9115015" y="4389727"/>
                <a:ext cx="2797454" cy="1179554"/>
              </a:xfrm>
              <a:prstGeom prst="rect">
                <a:avLst/>
              </a:prstGeom>
              <a:blipFill>
                <a:blip r:embed="rId8"/>
                <a:stretch>
                  <a:fillRect t="-70213" b="-85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0C5871A-0A3B-E717-2E13-589017025D52}"/>
                  </a:ext>
                </a:extLst>
              </p:cNvPr>
              <p:cNvSpPr txBox="1"/>
              <p:nvPr/>
            </p:nvSpPr>
            <p:spPr>
              <a:xfrm>
                <a:off x="8183792" y="5318154"/>
                <a:ext cx="6602360" cy="502253"/>
              </a:xfrm>
              <a:prstGeom prst="rect">
                <a:avLst/>
              </a:prstGeom>
              <a:noFill/>
            </p:spPr>
            <p:txBody>
              <a:bodyPr wrap="square">
                <a:spAutoFit/>
              </a:bodyPr>
              <a:lstStyle/>
              <a:p>
                <a:pPr lvl="1"/>
                <a14:m>
                  <m:oMath xmlns:m="http://schemas.openxmlformats.org/officeDocument/2006/math">
                    <m:r>
                      <a:rPr lang="en-US" sz="1800" i="1" smtClean="0">
                        <a:latin typeface="Cambria Math" panose="02040503050406030204" pitchFamily="18" charset="0"/>
                        <a:ea typeface="Cambria Math" panose="02040503050406030204" pitchFamily="18" charset="0"/>
                      </a:rPr>
                      <m:t>𝕍</m:t>
                    </m:r>
                    <m:r>
                      <a:rPr lang="en-US" sz="1800" i="1" smtClean="0">
                        <a:latin typeface="Cambria Math" panose="02040503050406030204" pitchFamily="18" charset="0"/>
                        <a:ea typeface="Cambria Math" panose="02040503050406030204" pitchFamily="18" charset="0"/>
                      </a:rPr>
                      <m:t>𝑎𝑟</m:t>
                    </m:r>
                    <m:d>
                      <m:dPr>
                        <m:begChr m:val="["/>
                        <m:endChr m:val="]"/>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𝑓</m:t>
                        </m:r>
                      </m:e>
                    </m:d>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𝜎</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𝑁</m:t>
                        </m:r>
                        <m:r>
                          <a:rPr lang="en-US" sz="1800" b="0" i="1" smtClean="0">
                            <a:latin typeface="Cambria Math" panose="02040503050406030204" pitchFamily="18" charset="0"/>
                            <a:ea typeface="Cambria Math" panose="02040503050406030204" pitchFamily="18" charset="0"/>
                          </a:rPr>
                          <m:t>−1 </m:t>
                        </m:r>
                      </m:den>
                    </m:f>
                    <m:sSup>
                      <m:sSupPr>
                        <m:ctrlPr>
                          <a:rPr lang="en-US" sz="1800" b="0" i="1" smtClean="0">
                            <a:latin typeface="Cambria Math" panose="02040503050406030204" pitchFamily="18" charset="0"/>
                            <a:ea typeface="Cambria Math" panose="02040503050406030204" pitchFamily="18" charset="0"/>
                          </a:rPr>
                        </m:ctrlPr>
                      </m:sSupPr>
                      <m:e>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𝑗</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d>
                              <m:dPr>
                                <m:ctrlPr>
                                  <a:rPr lang="en-US" sz="1800" b="0" i="1" smtClean="0">
                                    <a:latin typeface="Cambria Math" panose="02040503050406030204" pitchFamily="18" charset="0"/>
                                    <a:ea typeface="Cambria Math" panose="02040503050406030204" pitchFamily="18" charset="0"/>
                                  </a:rPr>
                                </m:ctrlPr>
                              </m:dPr>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𝑓</m:t>
                                    </m:r>
                                  </m:e>
                                  <m:sub>
                                    <m:r>
                                      <a:rPr lang="en-US" sz="1800" b="0" i="1" smtClean="0">
                                        <a:latin typeface="Cambria Math" panose="02040503050406030204" pitchFamily="18" charset="0"/>
                                        <a:ea typeface="Cambria Math" panose="02040503050406030204" pitchFamily="18" charset="0"/>
                                      </a:rPr>
                                      <m:t>𝑗</m:t>
                                    </m:r>
                                  </m:sub>
                                </m:sSub>
                                <m:r>
                                  <a:rPr lang="en-US" sz="1800" b="0" i="1" smtClean="0">
                                    <a:latin typeface="Cambria Math" panose="02040503050406030204" pitchFamily="18" charset="0"/>
                                    <a:ea typeface="Cambria Math" panose="02040503050406030204" pitchFamily="18" charset="0"/>
                                  </a:rPr>
                                  <m:t>−</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𝑄</m:t>
                                    </m:r>
                                  </m:e>
                                </m:acc>
                              </m:e>
                            </m:d>
                          </m:e>
                        </m:nary>
                      </m:e>
                      <m:sup>
                        <m:r>
                          <a:rPr lang="en-US" sz="1800" b="0" i="1" smtClean="0">
                            <a:latin typeface="Cambria Math" panose="02040503050406030204" pitchFamily="18" charset="0"/>
                            <a:ea typeface="Cambria Math" panose="02040503050406030204" pitchFamily="18" charset="0"/>
                          </a:rPr>
                          <m:t>2</m:t>
                        </m:r>
                      </m:sup>
                    </m:sSup>
                  </m:oMath>
                </a14:m>
                <a:r>
                  <a:rPr lang="en-US" sz="1800" dirty="0">
                    <a:latin typeface="Arial" panose="020B0604020202020204" pitchFamily="34" charset="0"/>
                    <a:cs typeface="Arial" panose="020B0604020202020204" pitchFamily="34" charset="0"/>
                  </a:rPr>
                  <a:t>	</a:t>
                </a:r>
              </a:p>
            </p:txBody>
          </p:sp>
        </mc:Choice>
        <mc:Fallback xmlns="">
          <p:sp>
            <p:nvSpPr>
              <p:cNvPr id="34" name="TextBox 33">
                <a:extLst>
                  <a:ext uri="{FF2B5EF4-FFF2-40B4-BE49-F238E27FC236}">
                    <a16:creationId xmlns:a16="http://schemas.microsoft.com/office/drawing/2014/main" id="{B0C5871A-0A3B-E717-2E13-589017025D52}"/>
                  </a:ext>
                </a:extLst>
              </p:cNvPr>
              <p:cNvSpPr txBox="1">
                <a:spLocks noRot="1" noChangeAspect="1" noMove="1" noResize="1" noEditPoints="1" noAdjustHandles="1" noChangeArrowheads="1" noChangeShapeType="1" noTextEdit="1"/>
              </p:cNvSpPr>
              <p:nvPr/>
            </p:nvSpPr>
            <p:spPr>
              <a:xfrm>
                <a:off x="8183792" y="5318154"/>
                <a:ext cx="6602360" cy="502253"/>
              </a:xfrm>
              <a:prstGeom prst="rect">
                <a:avLst/>
              </a:prstGeom>
              <a:blipFill>
                <a:blip r:embed="rId9"/>
                <a:stretch>
                  <a:fillRect t="-65854" b="-112195"/>
                </a:stretch>
              </a:blipFill>
            </p:spPr>
            <p:txBody>
              <a:bodyPr/>
              <a:lstStyle/>
              <a:p>
                <a:r>
                  <a:rPr lang="en-US">
                    <a:noFill/>
                  </a:rPr>
                  <a:t> </a:t>
                </a:r>
              </a:p>
            </p:txBody>
          </p:sp>
        </mc:Fallback>
      </mc:AlternateContent>
      <p:sp>
        <p:nvSpPr>
          <p:cNvPr id="32" name="Slide Number Placeholder 6">
            <a:extLst>
              <a:ext uri="{FF2B5EF4-FFF2-40B4-BE49-F238E27FC236}">
                <a16:creationId xmlns:a16="http://schemas.microsoft.com/office/drawing/2014/main" id="{5FEED02A-A5E7-5F49-9EE5-0B011536FE79}"/>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5</a:t>
            </a:fld>
            <a:r>
              <a:rPr lang="en-US" sz="1200" dirty="0"/>
              <a:t>/20</a:t>
            </a:r>
          </a:p>
        </p:txBody>
      </p:sp>
    </p:spTree>
    <p:extLst>
      <p:ext uri="{BB962C8B-B14F-4D97-AF65-F5344CB8AC3E}">
        <p14:creationId xmlns:p14="http://schemas.microsoft.com/office/powerpoint/2010/main" val="129571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1000" fill="hold"/>
                                        <p:tgtEl>
                                          <p:spTgt spid="26"/>
                                        </p:tgtEl>
                                      </p:cBhvr>
                                      <p:by x="70000" y="70000"/>
                                    </p:animScale>
                                  </p:childTnLst>
                                </p:cTn>
                              </p:par>
                              <p:par>
                                <p:cTn id="13" presetID="0" presetClass="path" presetSubtype="0" accel="50000" decel="50000" fill="hold" grpId="1" nodeType="withEffect">
                                  <p:stCondLst>
                                    <p:cond delay="0"/>
                                  </p:stCondLst>
                                  <p:childTnLst>
                                    <p:animMotion origin="layout" path="M -0.03177 -1.11111E-6 L -3.75E-6 -1.11111E-6 " pathEditMode="relative" rAng="0" ptsTypes="AA">
                                      <p:cBhvr>
                                        <p:cTn id="14" dur="1000" fill="hold"/>
                                        <p:tgtEl>
                                          <p:spTgt spid="26"/>
                                        </p:tgtEl>
                                        <p:attrNameLst>
                                          <p:attrName>ppt_x</p:attrName>
                                          <p:attrName>ppt_y</p:attrName>
                                        </p:attrNameLst>
                                      </p:cBhvr>
                                      <p:rCtr x="1589" y="0"/>
                                    </p:animMotion>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p:bldP spid="22" grpId="0"/>
      <p:bldP spid="26" grpId="0"/>
      <p:bldP spid="26"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Theory – Estimator Statistics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AF9DB2-5E3D-49FE-B28D-F1B6FFA8036C}"/>
                  </a:ext>
                </a:extLst>
              </p:cNvPr>
              <p:cNvSpPr txBox="1"/>
              <p:nvPr/>
            </p:nvSpPr>
            <p:spPr>
              <a:xfrm>
                <a:off x="440319" y="1157866"/>
                <a:ext cx="11557231" cy="1001941"/>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Uncertain parameter </a:t>
                </a:r>
                <a14:m>
                  <m:oMath xmlns:m="http://schemas.openxmlformats.org/officeDocument/2006/math">
                    <m:sSub>
                      <m:sSubPr>
                        <m:ctrlPr>
                          <a:rPr lang="en-US" sz="2100" b="0" i="1" smtClean="0">
                            <a:latin typeface="Cambria Math" panose="02040503050406030204" pitchFamily="18" charset="0"/>
                          </a:rPr>
                        </m:ctrlPr>
                      </m:sSubPr>
                      <m:e>
                        <m:r>
                          <m:rPr>
                            <m:sty m:val="p"/>
                          </m:rPr>
                          <a:rPr lang="en-US" sz="2100" b="0" i="0" smtClean="0">
                            <a:latin typeface="Cambria Math" panose="02040503050406030204" pitchFamily="18" charset="0"/>
                          </a:rPr>
                          <m:t>Σ</m:t>
                        </m:r>
                      </m:e>
                      <m:sub>
                        <m:r>
                          <a:rPr lang="en-US" sz="2100" b="0" i="1" smtClean="0">
                            <a:latin typeface="Cambria Math" panose="02040503050406030204" pitchFamily="18" charset="0"/>
                          </a:rPr>
                          <m:t>𝑡</m:t>
                        </m:r>
                      </m:sub>
                    </m:sSub>
                  </m:oMath>
                </a14:m>
                <a:endParaRPr lang="en-US" sz="2100" dirty="0">
                  <a:latin typeface="Arial" panose="020B0604020202020204" pitchFamily="34" charset="0"/>
                  <a:cs typeface="Arial" panose="020B0604020202020204" pitchFamily="34" charset="0"/>
                </a:endParaRPr>
              </a:p>
              <a:p>
                <a:pPr lvl="4">
                  <a:lnSpc>
                    <a:spcPct val="150000"/>
                  </a:lnSpc>
                  <a:buClr>
                    <a:schemeClr val="accent1"/>
                  </a:buClr>
                </a:pPr>
                <a:r>
                  <a:rPr lang="en-US" sz="2100" b="0" dirty="0">
                    <a:latin typeface="Arial" panose="020B0604020202020204" pitchFamily="34" charset="0"/>
                    <a:cs typeface="Arial" panose="020B0604020202020204" pitchFamily="34" charset="0"/>
                  </a:rPr>
                  <a:t>	</a:t>
                </a:r>
                <a14:m>
                  <m:oMath xmlns:m="http://schemas.openxmlformats.org/officeDocument/2006/math">
                    <m:sSub>
                      <m:sSubPr>
                        <m:ctrlPr>
                          <a:rPr lang="en-US" sz="2100" b="0" i="1" smtClean="0">
                            <a:latin typeface="Cambria Math" panose="02040503050406030204" pitchFamily="18" charset="0"/>
                          </a:rPr>
                        </m:ctrlPr>
                      </m:sSubPr>
                      <m:e>
                        <m:r>
                          <m:rPr>
                            <m:sty m:val="p"/>
                          </m:rPr>
                          <a:rPr lang="en-US" sz="2100" b="0" i="0" smtClean="0">
                            <a:latin typeface="Cambria Math" panose="02040503050406030204" pitchFamily="18" charset="0"/>
                          </a:rPr>
                          <m:t>Σ</m:t>
                        </m:r>
                      </m:e>
                      <m:sub>
                        <m:r>
                          <a:rPr lang="en-US" sz="2100" b="0" i="1" smtClean="0">
                            <a:latin typeface="Cambria Math" panose="02040503050406030204" pitchFamily="18" charset="0"/>
                          </a:rPr>
                          <m:t>𝑡</m:t>
                        </m:r>
                      </m:sub>
                    </m:sSub>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𝜉</m:t>
                        </m:r>
                      </m:e>
                    </m:d>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r>
                          <m:rPr>
                            <m:sty m:val="p"/>
                          </m:rPr>
                          <a:rPr lang="en-US" sz="2100" b="0" i="0" smtClean="0">
                            <a:latin typeface="Cambria Math" panose="02040503050406030204" pitchFamily="18" charset="0"/>
                          </a:rPr>
                          <m:t>Σ</m:t>
                        </m:r>
                      </m:e>
                      <m:sub>
                        <m:r>
                          <a:rPr lang="en-US" sz="2100" b="0" i="1" smtClean="0">
                            <a:latin typeface="Cambria Math" panose="02040503050406030204" pitchFamily="18" charset="0"/>
                          </a:rPr>
                          <m:t>𝑡</m:t>
                        </m:r>
                      </m:sub>
                    </m:sSub>
                    <m:r>
                      <a:rPr lang="en-US" sz="2100" b="0" i="1" smtClean="0">
                        <a:latin typeface="Cambria Math" panose="02040503050406030204" pitchFamily="18" charset="0"/>
                      </a:rPr>
                      <m:t>+</m:t>
                    </m:r>
                    <m:r>
                      <m:rPr>
                        <m:sty m:val="p"/>
                      </m:rPr>
                      <a:rPr lang="en-US" sz="2100" b="0" i="0" smtClean="0">
                        <a:latin typeface="Cambria Math" panose="02040503050406030204" pitchFamily="18" charset="0"/>
                      </a:rPr>
                      <m:t>Δ</m:t>
                    </m:r>
                    <m:sSub>
                      <m:sSubPr>
                        <m:ctrlPr>
                          <a:rPr lang="en-US" sz="2100" b="0" i="1" smtClean="0">
                            <a:latin typeface="Cambria Math" panose="02040503050406030204" pitchFamily="18" charset="0"/>
                          </a:rPr>
                        </m:ctrlPr>
                      </m:sSubPr>
                      <m:e>
                        <m:r>
                          <m:rPr>
                            <m:sty m:val="p"/>
                          </m:rPr>
                          <a:rPr lang="en-US" sz="2100" b="0" i="0" smtClean="0">
                            <a:latin typeface="Cambria Math" panose="02040503050406030204" pitchFamily="18" charset="0"/>
                          </a:rPr>
                          <m:t>Σ</m:t>
                        </m:r>
                      </m:e>
                      <m:sub>
                        <m:r>
                          <a:rPr lang="en-US" sz="2100" b="0" i="1" smtClean="0">
                            <a:latin typeface="Cambria Math" panose="02040503050406030204" pitchFamily="18" charset="0"/>
                          </a:rPr>
                          <m:t>𝑡</m:t>
                        </m:r>
                      </m:sub>
                    </m:sSub>
                    <m:r>
                      <a:rPr lang="en-US" sz="2100" b="0" i="1" smtClean="0">
                        <a:latin typeface="Cambria Math" panose="02040503050406030204" pitchFamily="18" charset="0"/>
                      </a:rPr>
                      <m:t>∗</m:t>
                    </m:r>
                    <m:r>
                      <a:rPr lang="en-US" sz="2100" b="0" i="1" smtClean="0">
                        <a:latin typeface="Cambria Math" panose="02040503050406030204" pitchFamily="18" charset="0"/>
                      </a:rPr>
                      <m:t>𝜉</m:t>
                    </m:r>
                  </m:oMath>
                </a14:m>
                <a:r>
                  <a:rPr lang="en-US" sz="2100" dirty="0">
                    <a:latin typeface="Arial" panose="020B0604020202020204" pitchFamily="34" charset="0"/>
                    <a:cs typeface="Arial" panose="020B0604020202020204" pitchFamily="34" charset="0"/>
                  </a:rPr>
                  <a:t>, </a:t>
                </a:r>
                <a14:m>
                  <m:oMath xmlns:m="http://schemas.openxmlformats.org/officeDocument/2006/math">
                    <m:r>
                      <a:rPr lang="en-US" sz="2100" i="1">
                        <a:latin typeface="Cambria Math" panose="02040503050406030204" pitchFamily="18" charset="0"/>
                      </a:rPr>
                      <m:t>𝜉</m:t>
                    </m:r>
                    <m:r>
                      <a:rPr lang="en-US" sz="2100" i="1">
                        <a:latin typeface="Cambria Math" panose="02040503050406030204" pitchFamily="18" charset="0"/>
                      </a:rPr>
                      <m:t>~ </m:t>
                    </m:r>
                    <m:r>
                      <a:rPr lang="en-US" sz="2100" i="1">
                        <a:latin typeface="Cambria Math" panose="02040503050406030204" pitchFamily="18" charset="0"/>
                      </a:rPr>
                      <m:t>𝑈</m:t>
                    </m:r>
                    <m:r>
                      <a:rPr lang="en-US" sz="2100" i="1">
                        <a:latin typeface="Cambria Math" panose="02040503050406030204" pitchFamily="18" charset="0"/>
                      </a:rPr>
                      <m:t>(−1,1) </m:t>
                    </m:r>
                  </m:oMath>
                </a14:m>
                <a:r>
                  <a:rPr lang="en-US" sz="21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94AF9DB2-5E3D-49FE-B28D-F1B6FFA8036C}"/>
                  </a:ext>
                </a:extLst>
              </p:cNvPr>
              <p:cNvSpPr txBox="1">
                <a:spLocks noRot="1" noChangeAspect="1" noMove="1" noResize="1" noEditPoints="1" noAdjustHandles="1" noChangeArrowheads="1" noChangeShapeType="1" noTextEdit="1"/>
              </p:cNvSpPr>
              <p:nvPr/>
            </p:nvSpPr>
            <p:spPr>
              <a:xfrm>
                <a:off x="440319" y="1157866"/>
                <a:ext cx="11557231" cy="1001941"/>
              </a:xfrm>
              <a:prstGeom prst="rect">
                <a:avLst/>
              </a:prstGeom>
              <a:blipFill>
                <a:blip r:embed="rId3"/>
                <a:stretch>
                  <a:fillRect l="-439" b="-10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9C59289-457A-3341-A5B6-127526482AF8}"/>
              </a:ext>
            </a:extLst>
          </p:cNvPr>
          <p:cNvSpPr txBox="1"/>
          <p:nvPr/>
        </p:nvSpPr>
        <p:spPr>
          <a:xfrm>
            <a:off x="440317" y="5164973"/>
            <a:ext cx="5974549" cy="524887"/>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Average code response </a:t>
            </a:r>
            <a:r>
              <a:rPr lang="en-US" sz="2100" dirty="0">
                <a:ea typeface="Cambria Math" panose="02040503050406030204" pitchFamily="18" charset="0"/>
              </a:rPr>
              <a:t>	</a:t>
            </a:r>
            <a:endParaRPr lang="en-US" sz="21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9FEDBA-C40C-2F4E-A2E8-E230D6BC980A}"/>
                  </a:ext>
                </a:extLst>
              </p:cNvPr>
              <p:cNvSpPr txBox="1"/>
              <p:nvPr/>
            </p:nvSpPr>
            <p:spPr>
              <a:xfrm>
                <a:off x="440319" y="2581669"/>
                <a:ext cx="11557231" cy="517193"/>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Parameter uncertainty </a:t>
                </a:r>
                <a14:m>
                  <m:oMath xmlns:m="http://schemas.openxmlformats.org/officeDocument/2006/math">
                    <m:r>
                      <a:rPr lang="en-US" sz="2100" b="0" i="1" smtClean="0">
                        <a:latin typeface="Cambria Math" panose="02040503050406030204" pitchFamily="18" charset="0"/>
                      </a:rPr>
                      <m:t>𝜉</m:t>
                    </m:r>
                  </m:oMath>
                </a14:m>
                <a:r>
                  <a:rPr lang="en-US" sz="2100" i="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and Monte Carlo solver uncertainty </a:t>
                </a:r>
                <a14:m>
                  <m:oMath xmlns:m="http://schemas.openxmlformats.org/officeDocument/2006/math">
                    <m:r>
                      <a:rPr lang="en-US" sz="2100" b="0" i="1" smtClean="0">
                        <a:latin typeface="Cambria Math" panose="02040503050406030204" pitchFamily="18" charset="0"/>
                      </a:rPr>
                      <m:t>𝜂</m:t>
                    </m:r>
                  </m:oMath>
                </a14:m>
                <a:endParaRPr lang="en-US" sz="2100" i="1"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29FEDBA-C40C-2F4E-A2E8-E230D6BC980A}"/>
                  </a:ext>
                </a:extLst>
              </p:cNvPr>
              <p:cNvSpPr txBox="1">
                <a:spLocks noRot="1" noChangeAspect="1" noMove="1" noResize="1" noEditPoints="1" noAdjustHandles="1" noChangeArrowheads="1" noChangeShapeType="1" noTextEdit="1"/>
              </p:cNvSpPr>
              <p:nvPr/>
            </p:nvSpPr>
            <p:spPr>
              <a:xfrm>
                <a:off x="440319" y="2581669"/>
                <a:ext cx="11557231" cy="517193"/>
              </a:xfrm>
              <a:prstGeom prst="rect">
                <a:avLst/>
              </a:prstGeom>
              <a:blipFill>
                <a:blip r:embed="rId4"/>
                <a:stretch>
                  <a:fillRect l="-439"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4342CC9-87AD-DA44-84B1-790026C03DE3}"/>
                  </a:ext>
                </a:extLst>
              </p:cNvPr>
              <p:cNvSpPr txBox="1"/>
              <p:nvPr/>
            </p:nvSpPr>
            <p:spPr>
              <a:xfrm>
                <a:off x="1134310" y="3815458"/>
                <a:ext cx="7571303" cy="444224"/>
              </a:xfrm>
              <a:prstGeom prst="rect">
                <a:avLst/>
              </a:prstGeom>
              <a:noFill/>
            </p:spPr>
            <p:txBody>
              <a:bodyPr wrap="none" rtlCol="0">
                <a:spAutoFit/>
              </a:bodyPr>
              <a:lstStyle/>
              <a:p>
                <a14:m>
                  <m:oMath xmlns:m="http://schemas.openxmlformats.org/officeDocument/2006/math">
                    <m:r>
                      <a:rPr lang="en-US" sz="2100" i="1" smtClean="0">
                        <a:latin typeface="Cambria Math" panose="02040503050406030204" pitchFamily="18" charset="0"/>
                      </a:rPr>
                      <m:t>𝑇</m:t>
                    </m:r>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𝜉</m:t>
                            </m:r>
                          </m:e>
                          <m:sub>
                            <m:r>
                              <a:rPr lang="en-US" sz="2100" i="1">
                                <a:latin typeface="Cambria Math" panose="02040503050406030204" pitchFamily="18" charset="0"/>
                              </a:rPr>
                              <m:t>𝑖</m:t>
                            </m:r>
                          </m:sub>
                        </m:sSub>
                      </m:e>
                    </m:d>
                    <m:r>
                      <a:rPr lang="en-US" sz="2100" i="1">
                        <a:latin typeface="Cambria Math" panose="02040503050406030204" pitchFamily="18" charset="0"/>
                      </a:rPr>
                      <m:t>= </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𝔼</m:t>
                        </m:r>
                      </m:e>
                      <m:sub>
                        <m:r>
                          <a:rPr lang="en-US" sz="2100" i="1">
                            <a:latin typeface="Cambria Math" panose="02040503050406030204" pitchFamily="18" charset="0"/>
                            <a:ea typeface="Cambria Math" panose="02040503050406030204" pitchFamily="18" charset="0"/>
                          </a:rPr>
                          <m:t>𝜂</m:t>
                        </m:r>
                      </m:sub>
                    </m:sSub>
                    <m:d>
                      <m:dPr>
                        <m:begChr m:val="["/>
                        <m:endChr m:val="]"/>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𝑓</m:t>
                        </m:r>
                        <m:d>
                          <m:dPr>
                            <m:ctrlPr>
                              <a:rPr lang="en-US" sz="2100" i="1">
                                <a:latin typeface="Cambria Math" panose="02040503050406030204" pitchFamily="18" charset="0"/>
                                <a:ea typeface="Cambria Math" panose="02040503050406030204" pitchFamily="18" charset="0"/>
                              </a:rPr>
                            </m:ctrlPr>
                          </m:dPr>
                          <m:e>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𝜉</m:t>
                                </m:r>
                              </m:e>
                              <m:sub>
                                <m:r>
                                  <a:rPr lang="en-US" sz="2100" i="1">
                                    <a:latin typeface="Cambria Math" panose="02040503050406030204" pitchFamily="18" charset="0"/>
                                    <a:ea typeface="Cambria Math" panose="02040503050406030204" pitchFamily="18" charset="0"/>
                                  </a:rPr>
                                  <m:t>𝑖</m:t>
                                </m:r>
                              </m:sub>
                            </m:sSub>
                            <m:r>
                              <a:rPr lang="en-US" sz="2100"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𝜂</m:t>
                            </m:r>
                          </m:e>
                        </m:d>
                      </m:e>
                    </m:d>
                    <m:r>
                      <a:rPr lang="en-US" sz="2100" b="0" i="1" smtClean="0">
                        <a:latin typeface="Cambria Math" panose="02040503050406030204" pitchFamily="18" charset="0"/>
                        <a:ea typeface="Cambria Math" panose="02040503050406030204" pitchFamily="18" charset="0"/>
                      </a:rPr>
                      <m:t> </m:t>
                    </m:r>
                  </m:oMath>
                </a14:m>
                <a:r>
                  <a:rPr lang="en-US" sz="2100" i="1" dirty="0">
                    <a:latin typeface="Arial" panose="020B0604020202020204" pitchFamily="34" charset="0"/>
                    <a:cs typeface="Arial" panose="020B0604020202020204" pitchFamily="34" charset="0"/>
                  </a:rPr>
                  <a:t>						</a:t>
                </a:r>
              </a:p>
            </p:txBody>
          </p:sp>
        </mc:Choice>
        <mc:Fallback xmlns="">
          <p:sp>
            <p:nvSpPr>
              <p:cNvPr id="9" name="TextBox 8">
                <a:extLst>
                  <a:ext uri="{FF2B5EF4-FFF2-40B4-BE49-F238E27FC236}">
                    <a16:creationId xmlns:a16="http://schemas.microsoft.com/office/drawing/2014/main" id="{E4342CC9-87AD-DA44-84B1-790026C03DE3}"/>
                  </a:ext>
                </a:extLst>
              </p:cNvPr>
              <p:cNvSpPr txBox="1">
                <a:spLocks noRot="1" noChangeAspect="1" noMove="1" noResize="1" noEditPoints="1" noAdjustHandles="1" noChangeArrowheads="1" noChangeShapeType="1" noTextEdit="1"/>
              </p:cNvSpPr>
              <p:nvPr/>
            </p:nvSpPr>
            <p:spPr>
              <a:xfrm>
                <a:off x="1134310" y="3815458"/>
                <a:ext cx="7571303" cy="444224"/>
              </a:xfrm>
              <a:prstGeom prst="rect">
                <a:avLst/>
              </a:prstGeom>
              <a:blipFill>
                <a:blip r:embed="rId5"/>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289225-D1D7-7C46-AF92-BDF605201FAE}"/>
                  </a:ext>
                </a:extLst>
              </p:cNvPr>
              <p:cNvSpPr txBox="1"/>
              <p:nvPr/>
            </p:nvSpPr>
            <p:spPr>
              <a:xfrm>
                <a:off x="3427592" y="3479673"/>
                <a:ext cx="3214150" cy="10629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m:t>
                      </m:r>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1</m:t>
                          </m:r>
                        </m:num>
                        <m:den>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den>
                      </m:f>
                      <m:nary>
                        <m:naryPr>
                          <m:chr m:val="∑"/>
                          <m:ctrlPr>
                            <a:rPr lang="en-US" sz="2100" i="1">
                              <a:latin typeface="Cambria Math" panose="02040503050406030204" pitchFamily="18" charset="0"/>
                              <a:ea typeface="Cambria Math" panose="02040503050406030204" pitchFamily="18" charset="0"/>
                            </a:rPr>
                          </m:ctrlPr>
                        </m:naryPr>
                        <m:sub>
                          <m:r>
                            <a:rPr lang="en-US" sz="2100" b="0" i="1" smtClean="0">
                              <a:latin typeface="Cambria Math" panose="02040503050406030204" pitchFamily="18" charset="0"/>
                              <a:ea typeface="Cambria Math" panose="02040503050406030204" pitchFamily="18" charset="0"/>
                            </a:rPr>
                            <m:t>𝑗</m:t>
                          </m:r>
                          <m:r>
                            <a:rPr lang="en-US" sz="2100" i="1">
                              <a:latin typeface="Cambria Math" panose="02040503050406030204" pitchFamily="18" charset="0"/>
                              <a:ea typeface="Cambria Math" panose="02040503050406030204" pitchFamily="18" charset="0"/>
                            </a:rPr>
                            <m:t>=1</m:t>
                          </m:r>
                        </m:sub>
                        <m:sup>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sup>
                        <m:e>
                          <m:r>
                            <a:rPr lang="en-US" sz="2100" i="1">
                              <a:latin typeface="Cambria Math" panose="02040503050406030204" pitchFamily="18" charset="0"/>
                              <a:ea typeface="Cambria Math" panose="02040503050406030204" pitchFamily="18" charset="0"/>
                            </a:rPr>
                            <m:t>𝑓</m:t>
                          </m:r>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𝜉</m:t>
                              </m:r>
                            </m:e>
                            <m:sub>
                              <m:r>
                                <a:rPr lang="en-US" sz="2100" i="1">
                                  <a:latin typeface="Cambria Math" panose="02040503050406030204" pitchFamily="18" charset="0"/>
                                  <a:ea typeface="Cambria Math" panose="02040503050406030204" pitchFamily="18" charset="0"/>
                                </a:rPr>
                                <m:t>𝑖</m:t>
                              </m:r>
                            </m:sub>
                          </m:sSub>
                          <m:r>
                            <a:rPr lang="en-US" sz="2100" i="1">
                              <a:latin typeface="Cambria Math" panose="02040503050406030204" pitchFamily="18" charset="0"/>
                              <a:ea typeface="Cambria Math" panose="02040503050406030204" pitchFamily="18" charset="0"/>
                            </a:rPr>
                            <m:t>, </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𝜂</m:t>
                              </m:r>
                            </m:e>
                            <m:sub>
                              <m:r>
                                <a:rPr lang="en-US" sz="2100" i="1">
                                  <a:latin typeface="Cambria Math" panose="02040503050406030204" pitchFamily="18" charset="0"/>
                                  <a:ea typeface="Cambria Math" panose="02040503050406030204" pitchFamily="18" charset="0"/>
                                </a:rPr>
                                <m:t>𝑗</m:t>
                              </m:r>
                            </m:sub>
                          </m:sSub>
                          <m:r>
                            <a:rPr lang="en-US" sz="2100" i="1">
                              <a:latin typeface="Cambria Math" panose="02040503050406030204" pitchFamily="18" charset="0"/>
                              <a:ea typeface="Cambria Math" panose="02040503050406030204" pitchFamily="18" charset="0"/>
                            </a:rPr>
                            <m:t>)</m:t>
                          </m:r>
                        </m:e>
                      </m:nary>
                      <m:box>
                        <m:boxPr>
                          <m:ctrlPr>
                            <a:rPr lang="en-US" sz="2100" i="1" smtClean="0">
                              <a:latin typeface="Cambria Math" panose="02040503050406030204" pitchFamily="18" charset="0"/>
                              <a:ea typeface="Cambria Math" panose="02040503050406030204" pitchFamily="18" charset="0"/>
                            </a:rPr>
                          </m:ctrlPr>
                        </m:boxPr>
                        <m:e>
                          <m:r>
                            <a:rPr lang="en-US" sz="2100" i="1" smtClean="0">
                              <a:latin typeface="Cambria Math" panose="02040503050406030204" pitchFamily="18" charset="0"/>
                              <a:ea typeface="Cambria Math" panose="02040503050406030204" pitchFamily="18" charset="0"/>
                            </a:rPr>
                            <m:t>≔</m:t>
                          </m:r>
                        </m:e>
                      </m:box>
                      <m:acc>
                        <m:accPr>
                          <m:chr m:val="̃"/>
                          <m:ctrlPr>
                            <a:rPr lang="en-US" sz="2100" i="1">
                              <a:latin typeface="Cambria Math" panose="02040503050406030204" pitchFamily="18" charset="0"/>
                            </a:rPr>
                          </m:ctrlPr>
                        </m:accPr>
                        <m:e>
                          <m:r>
                            <a:rPr lang="en-US" sz="2100" i="1">
                              <a:latin typeface="Cambria Math" panose="02040503050406030204" pitchFamily="18" charset="0"/>
                            </a:rPr>
                            <m:t>𝑇</m:t>
                          </m:r>
                        </m:e>
                      </m:acc>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𝜉</m:t>
                              </m:r>
                            </m:e>
                            <m:sub>
                              <m:r>
                                <a:rPr lang="en-US" sz="2100" i="1">
                                  <a:latin typeface="Cambria Math" panose="02040503050406030204" pitchFamily="18" charset="0"/>
                                </a:rPr>
                                <m:t>𝑖</m:t>
                              </m:r>
                            </m:sub>
                          </m:sSub>
                        </m:e>
                      </m:d>
                    </m:oMath>
                  </m:oMathPara>
                </a14:m>
                <a:endParaRPr lang="en-US" sz="2100" dirty="0"/>
              </a:p>
            </p:txBody>
          </p:sp>
        </mc:Choice>
        <mc:Fallback xmlns="">
          <p:sp>
            <p:nvSpPr>
              <p:cNvPr id="4" name="TextBox 3">
                <a:extLst>
                  <a:ext uri="{FF2B5EF4-FFF2-40B4-BE49-F238E27FC236}">
                    <a16:creationId xmlns:a16="http://schemas.microsoft.com/office/drawing/2014/main" id="{BD289225-D1D7-7C46-AF92-BDF605201FAE}"/>
                  </a:ext>
                </a:extLst>
              </p:cNvPr>
              <p:cNvSpPr txBox="1">
                <a:spLocks noRot="1" noChangeAspect="1" noMove="1" noResize="1" noEditPoints="1" noAdjustHandles="1" noChangeArrowheads="1" noChangeShapeType="1" noTextEdit="1"/>
              </p:cNvSpPr>
              <p:nvPr/>
            </p:nvSpPr>
            <p:spPr>
              <a:xfrm>
                <a:off x="3427592" y="3479673"/>
                <a:ext cx="3214150" cy="1062920"/>
              </a:xfrm>
              <a:prstGeom prst="rect">
                <a:avLst/>
              </a:prstGeom>
              <a:blipFill>
                <a:blip r:embed="rId6"/>
                <a:stretch>
                  <a:fillRect l="-7874" t="-89412" b="-1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3EF8E72-83C9-1503-3BFE-03228BD8165F}"/>
                  </a:ext>
                </a:extLst>
              </p:cNvPr>
              <p:cNvSpPr txBox="1"/>
              <p:nvPr/>
            </p:nvSpPr>
            <p:spPr>
              <a:xfrm>
                <a:off x="440318" y="2960281"/>
                <a:ext cx="11557231" cy="517193"/>
              </a:xfrm>
              <a:prstGeom prst="rect">
                <a:avLst/>
              </a:prstGeom>
              <a:noFill/>
            </p:spPr>
            <p:txBody>
              <a:bodyPr wrap="square" rtlCol="0">
                <a:spAutoFit/>
              </a:bodyPr>
              <a:lstStyle/>
              <a:p>
                <a:pPr lvl="6">
                  <a:lnSpc>
                    <a:spcPct val="150000"/>
                  </a:lnSpc>
                  <a:buClr>
                    <a:schemeClr val="accent1"/>
                  </a:buClr>
                </a:pPr>
                <a14:m>
                  <m:oMath xmlns:m="http://schemas.openxmlformats.org/officeDocument/2006/math">
                    <m:r>
                      <a:rPr lang="en-US" sz="2100" b="0" i="1" smtClean="0">
                        <a:latin typeface="Cambria Math" panose="02040503050406030204" pitchFamily="18" charset="0"/>
                      </a:rPr>
                      <m:t>𝑓</m:t>
                    </m:r>
                    <m:r>
                      <a:rPr lang="en-US" sz="2100" b="0" i="1" smtClean="0">
                        <a:latin typeface="Cambria Math" panose="02040503050406030204" pitchFamily="18" charset="0"/>
                      </a:rPr>
                      <m:t>=</m:t>
                    </m:r>
                    <m:r>
                      <a:rPr lang="en-US" sz="2100" b="0" i="1" smtClean="0">
                        <a:latin typeface="Cambria Math" panose="02040503050406030204" pitchFamily="18" charset="0"/>
                      </a:rPr>
                      <m:t>𝑓</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𝜉</m:t>
                        </m:r>
                        <m:r>
                          <a:rPr lang="en-US" sz="2100" b="0" i="1" smtClean="0">
                            <a:latin typeface="Cambria Math" panose="02040503050406030204" pitchFamily="18" charset="0"/>
                          </a:rPr>
                          <m:t>, </m:t>
                        </m:r>
                        <m:r>
                          <a:rPr lang="en-US" sz="2100" b="0" i="1" smtClean="0">
                            <a:latin typeface="Cambria Math" panose="02040503050406030204" pitchFamily="18" charset="0"/>
                          </a:rPr>
                          <m:t>𝜂</m:t>
                        </m:r>
                      </m:e>
                    </m:d>
                  </m:oMath>
                </a14:m>
                <a:r>
                  <a:rPr lang="en-US" sz="2100" b="0" i="1" dirty="0">
                    <a:latin typeface="Arial" panose="020B0604020202020204" pitchFamily="34" charset="0"/>
                    <a:cs typeface="Arial" panose="020B0604020202020204" pitchFamily="34" charset="0"/>
                  </a:rPr>
                  <a:t>						 	</a:t>
                </a:r>
                <a:endParaRPr lang="en-US" sz="2100" b="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03EF8E72-83C9-1503-3BFE-03228BD8165F}"/>
                  </a:ext>
                </a:extLst>
              </p:cNvPr>
              <p:cNvSpPr txBox="1">
                <a:spLocks noRot="1" noChangeAspect="1" noMove="1" noResize="1" noEditPoints="1" noAdjustHandles="1" noChangeArrowheads="1" noChangeShapeType="1" noTextEdit="1"/>
              </p:cNvSpPr>
              <p:nvPr/>
            </p:nvSpPr>
            <p:spPr>
              <a:xfrm>
                <a:off x="440318" y="2960281"/>
                <a:ext cx="11557231" cy="517193"/>
              </a:xfrm>
              <a:prstGeom prst="rect">
                <a:avLst/>
              </a:prstGeom>
              <a:blipFill>
                <a:blip r:embed="rId7"/>
                <a:stretch>
                  <a:fillRect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1F03F0-167E-0A49-10DB-B368D92A3BFC}"/>
                  </a:ext>
                </a:extLst>
              </p:cNvPr>
              <p:cNvSpPr txBox="1"/>
              <p:nvPr/>
            </p:nvSpPr>
            <p:spPr>
              <a:xfrm>
                <a:off x="1034553" y="5347313"/>
                <a:ext cx="5974549" cy="1370696"/>
              </a:xfrm>
              <a:prstGeom prst="rect">
                <a:avLst/>
              </a:prstGeom>
              <a:noFill/>
            </p:spPr>
            <p:txBody>
              <a:bodyPr wrap="square" rtlCol="0">
                <a:spAutoFit/>
              </a:bodyPr>
              <a:lstStyle/>
              <a:p>
                <a:pPr algn="ctr">
                  <a:lnSpc>
                    <a:spcPct val="150000"/>
                  </a:lnSpc>
                  <a:buClr>
                    <a:schemeClr val="accent1"/>
                  </a:buClr>
                </a:pPr>
                <a:r>
                  <a:rPr lang="en-US" sz="2100" dirty="0">
                    <a:ea typeface="Cambria Math" panose="02040503050406030204" pitchFamily="18" charset="0"/>
                  </a:rPr>
                  <a:t>	</a:t>
                </a:r>
                <a14:m>
                  <m:oMath xmlns:m="http://schemas.openxmlformats.org/officeDocument/2006/math">
                    <m:sSub>
                      <m:sSubPr>
                        <m:ctrlPr>
                          <a:rPr lang="en-US" sz="2100" b="0" i="1" smtClean="0">
                            <a:latin typeface="Cambria Math" panose="02040503050406030204" pitchFamily="18" charset="0"/>
                            <a:ea typeface="Cambria Math" panose="02040503050406030204" pitchFamily="18" charset="0"/>
                          </a:rPr>
                        </m:ctrlPr>
                      </m:sSubPr>
                      <m:e>
                        <m:r>
                          <m:rPr>
                            <m:sty m:val="p"/>
                          </m:rPr>
                          <a:rPr lang="el-GR" sz="2100" i="1">
                            <a:latin typeface="Cambria Math" panose="02040503050406030204" pitchFamily="18" charset="0"/>
                            <a:ea typeface="Cambria Math" panose="02040503050406030204" pitchFamily="18" charset="0"/>
                          </a:rPr>
                          <m:t>Ε</m:t>
                        </m:r>
                      </m:e>
                      <m:sub>
                        <m:r>
                          <a:rPr lang="en-US" sz="2100" b="0" i="1" smtClean="0">
                            <a:latin typeface="Cambria Math" panose="02040503050406030204" pitchFamily="18" charset="0"/>
                            <a:ea typeface="Cambria Math" panose="02040503050406030204" pitchFamily="18" charset="0"/>
                          </a:rPr>
                          <m:t>𝜉</m:t>
                        </m:r>
                      </m:sub>
                    </m:sSub>
                    <m:d>
                      <m:dPr>
                        <m:begChr m:val="["/>
                        <m:endChr m:val="]"/>
                        <m:ctrlPr>
                          <a:rPr lang="en-US" sz="2100" i="1">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𝑇</m:t>
                        </m:r>
                      </m:e>
                    </m:d>
                    <m:r>
                      <m:rPr>
                        <m:nor/>
                      </m:rPr>
                      <a:rPr lang="en-US" sz="2100" i="1" dirty="0">
                        <a:latin typeface="Arial" panose="020B0604020202020204" pitchFamily="34" charset="0"/>
                        <a:ea typeface="Cambria Math" panose="02040503050406030204" pitchFamily="18" charset="0"/>
                        <a:cs typeface="Arial" panose="020B0604020202020204" pitchFamily="34" charset="0"/>
                      </a:rPr>
                      <m:t>					</m:t>
                    </m:r>
                    <m:r>
                      <a:rPr lang="en-US" sz="2100" b="0" i="1" dirty="0" smtClean="0">
                        <a:latin typeface="Cambria Math" panose="02040503050406030204" pitchFamily="18" charset="0"/>
                        <a:ea typeface="Cambria Math" panose="02040503050406030204" pitchFamily="18" charset="0"/>
                      </a:rPr>
                      <m:t>≈</m:t>
                    </m:r>
                    <m:f>
                      <m:fPr>
                        <m:ctrlPr>
                          <a:rPr lang="en-US" sz="2100" b="0" i="1" dirty="0" smtClean="0">
                            <a:latin typeface="Cambria Math" panose="02040503050406030204" pitchFamily="18" charset="0"/>
                            <a:ea typeface="Cambria Math" panose="02040503050406030204" pitchFamily="18" charset="0"/>
                          </a:rPr>
                        </m:ctrlPr>
                      </m:fPr>
                      <m:num>
                        <m:r>
                          <a:rPr lang="en-US" sz="2100" b="0" i="1" dirty="0" smtClean="0">
                            <a:latin typeface="Cambria Math" panose="02040503050406030204" pitchFamily="18" charset="0"/>
                            <a:ea typeface="Cambria Math" panose="02040503050406030204" pitchFamily="18" charset="0"/>
                          </a:rPr>
                          <m:t>1</m:t>
                        </m:r>
                      </m:num>
                      <m:den>
                        <m:sSub>
                          <m:sSubPr>
                            <m:ctrlPr>
                              <a:rPr lang="en-US" sz="2100" b="0" i="1" dirty="0" smtClean="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𝑁</m:t>
                            </m:r>
                          </m:e>
                          <m:sub>
                            <m:r>
                              <a:rPr lang="en-US" sz="2100" b="0" i="1" dirty="0" smtClean="0">
                                <a:latin typeface="Cambria Math" panose="02040503050406030204" pitchFamily="18" charset="0"/>
                                <a:ea typeface="Cambria Math" panose="02040503050406030204" pitchFamily="18" charset="0"/>
                              </a:rPr>
                              <m:t>𝜉</m:t>
                            </m:r>
                          </m:sub>
                        </m:sSub>
                      </m:den>
                    </m:f>
                    <m:nary>
                      <m:naryPr>
                        <m:chr m:val="∑"/>
                        <m:ctrlPr>
                          <a:rPr lang="en-US" sz="2100" b="0" i="1" dirty="0" smtClean="0">
                            <a:latin typeface="Cambria Math" panose="02040503050406030204" pitchFamily="18" charset="0"/>
                            <a:ea typeface="Cambria Math" panose="02040503050406030204" pitchFamily="18" charset="0"/>
                          </a:rPr>
                        </m:ctrlPr>
                      </m:naryPr>
                      <m:sub>
                        <m:r>
                          <m:rPr>
                            <m:brk m:alnAt="23"/>
                          </m:rPr>
                          <a:rPr lang="en-US" sz="2100" b="0" i="1" dirty="0" smtClean="0">
                            <a:latin typeface="Cambria Math" panose="02040503050406030204" pitchFamily="18" charset="0"/>
                            <a:ea typeface="Cambria Math" panose="02040503050406030204" pitchFamily="18" charset="0"/>
                          </a:rPr>
                          <m:t>𝑖</m:t>
                        </m:r>
                        <m:r>
                          <a:rPr lang="en-US" sz="2100" b="0" i="1" dirty="0" smtClean="0">
                            <a:latin typeface="Cambria Math" panose="02040503050406030204" pitchFamily="18" charset="0"/>
                            <a:ea typeface="Cambria Math" panose="02040503050406030204" pitchFamily="18" charset="0"/>
                          </a:rPr>
                          <m:t>=1</m:t>
                        </m:r>
                      </m:sub>
                      <m:sup>
                        <m:sSub>
                          <m:sSubPr>
                            <m:ctrlPr>
                              <a:rPr lang="en-US" sz="2100" b="0" i="1" dirty="0" smtClean="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𝑁</m:t>
                            </m:r>
                          </m:e>
                          <m:sub>
                            <m:r>
                              <a:rPr lang="en-US" sz="2100" b="0" i="1" dirty="0" smtClean="0">
                                <a:latin typeface="Cambria Math" panose="02040503050406030204" pitchFamily="18" charset="0"/>
                                <a:ea typeface="Cambria Math" panose="02040503050406030204" pitchFamily="18" charset="0"/>
                              </a:rPr>
                              <m:t>𝜉</m:t>
                            </m:r>
                          </m:sub>
                        </m:sSub>
                      </m:sup>
                      <m:e>
                        <m:acc>
                          <m:accPr>
                            <m:chr m:val="̃"/>
                            <m:ctrlPr>
                              <a:rPr lang="en-US" sz="2100" b="0" i="1" dirty="0" smtClean="0">
                                <a:latin typeface="Cambria Math" panose="02040503050406030204" pitchFamily="18" charset="0"/>
                                <a:ea typeface="Cambria Math" panose="02040503050406030204" pitchFamily="18" charset="0"/>
                                <a:cs typeface="Arial" panose="020B0604020202020204" pitchFamily="34" charset="0"/>
                              </a:rPr>
                            </m:ctrlPr>
                          </m:accPr>
                          <m:e>
                            <m:r>
                              <a:rPr lang="en-US" sz="2100" b="0" i="1" dirty="0" smtClean="0">
                                <a:latin typeface="Cambria Math" panose="02040503050406030204" pitchFamily="18" charset="0"/>
                                <a:ea typeface="Cambria Math" panose="02040503050406030204" pitchFamily="18" charset="0"/>
                                <a:cs typeface="Arial" panose="020B0604020202020204" pitchFamily="34" charset="0"/>
                              </a:rPr>
                              <m:t>𝑇</m:t>
                            </m:r>
                          </m:e>
                        </m:acc>
                        <m:d>
                          <m:dPr>
                            <m:ctrlPr>
                              <a:rPr lang="en-US" sz="2100" b="0" i="1" dirty="0" smtClean="0">
                                <a:latin typeface="Cambria Math" panose="02040503050406030204" pitchFamily="18" charset="0"/>
                                <a:ea typeface="Cambria Math" panose="02040503050406030204" pitchFamily="18" charset="0"/>
                              </a:rPr>
                            </m:ctrlPr>
                          </m:dPr>
                          <m:e>
                            <m:sSub>
                              <m:sSubPr>
                                <m:ctrlPr>
                                  <a:rPr lang="en-US" sz="2100" b="0" i="1" dirty="0" smtClean="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𝜉</m:t>
                                </m:r>
                              </m:e>
                              <m:sub>
                                <m:r>
                                  <a:rPr lang="en-US" sz="2100" b="0" i="1" dirty="0" smtClean="0">
                                    <a:latin typeface="Cambria Math" panose="02040503050406030204" pitchFamily="18" charset="0"/>
                                    <a:ea typeface="Cambria Math" panose="02040503050406030204" pitchFamily="18" charset="0"/>
                                  </a:rPr>
                                  <m:t>𝑖</m:t>
                                </m:r>
                              </m:sub>
                            </m:sSub>
                          </m:e>
                        </m:d>
                        <m:r>
                          <a:rPr lang="en-US" sz="2100" b="0" i="1" dirty="0" smtClean="0">
                            <a:latin typeface="Cambria Math" panose="02040503050406030204" pitchFamily="18" charset="0"/>
                            <a:ea typeface="Cambria Math" panose="02040503050406030204" pitchFamily="18" charset="0"/>
                          </a:rPr>
                          <m:t> </m:t>
                        </m:r>
                      </m:e>
                    </m:nary>
                  </m:oMath>
                </a14:m>
                <a:r>
                  <a:rPr lang="en-US" sz="2100" dirty="0">
                    <a:latin typeface="Arial" panose="020B0604020202020204" pitchFamily="34" charset="0"/>
                    <a:cs typeface="Arial" panose="020B0604020202020204" pitchFamily="34" charset="0"/>
                  </a:rPr>
                  <a:t>	</a:t>
                </a:r>
              </a:p>
              <a:p>
                <a:pPr algn="ctr">
                  <a:lnSpc>
                    <a:spcPct val="150000"/>
                  </a:lnSpc>
                  <a:buClr>
                    <a:schemeClr val="accent1"/>
                  </a:buClr>
                </a:pPr>
                <a:r>
                  <a:rPr lang="en-US" sz="2100" dirty="0">
                    <a:ea typeface="Cambria Math" panose="02040503050406030204" pitchFamily="18" charset="0"/>
                  </a:rPr>
                  <a:t>	</a:t>
                </a:r>
                <a:endParaRPr lang="en-US" sz="21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8F1F03F0-167E-0A49-10DB-B368D92A3BFC}"/>
                  </a:ext>
                </a:extLst>
              </p:cNvPr>
              <p:cNvSpPr txBox="1">
                <a:spLocks noRot="1" noChangeAspect="1" noMove="1" noResize="1" noEditPoints="1" noAdjustHandles="1" noChangeArrowheads="1" noChangeShapeType="1" noTextEdit="1"/>
              </p:cNvSpPr>
              <p:nvPr/>
            </p:nvSpPr>
            <p:spPr>
              <a:xfrm>
                <a:off x="1034553" y="5347313"/>
                <a:ext cx="5974549" cy="1370696"/>
              </a:xfrm>
              <a:prstGeom prst="rect">
                <a:avLst/>
              </a:prstGeom>
              <a:blipFill>
                <a:blip r:embed="rId8"/>
                <a:stretch>
                  <a:fillRect t="-9174" b="-12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91EC009-02EF-3DBA-3E2E-BE130591880D}"/>
                  </a:ext>
                </a:extLst>
              </p:cNvPr>
              <p:cNvSpPr txBox="1"/>
              <p:nvPr/>
            </p:nvSpPr>
            <p:spPr>
              <a:xfrm>
                <a:off x="1401010" y="4639080"/>
                <a:ext cx="2484106" cy="767390"/>
              </a:xfrm>
              <a:prstGeom prst="rect">
                <a:avLst/>
              </a:prstGeom>
              <a:noFill/>
            </p:spPr>
            <p:txBody>
              <a:bodyPr wrap="square">
                <a:spAutoFit/>
              </a:bodyPr>
              <a:lstStyle/>
              <a:p>
                <a:pPr lvl="1"/>
                <a14:m>
                  <m:oMath xmlns:m="http://schemas.openxmlformats.org/officeDocument/2006/math">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𝑟</m:t>
                        </m:r>
                      </m:e>
                      <m:sub>
                        <m:r>
                          <a:rPr lang="en-US" sz="2100" b="0" i="1" smtClean="0">
                            <a:latin typeface="Cambria Math" panose="02040503050406030204" pitchFamily="18" charset="0"/>
                            <a:ea typeface="Cambria Math" panose="02040503050406030204" pitchFamily="18" charset="0"/>
                          </a:rPr>
                          <m:t>𝜂</m:t>
                        </m:r>
                      </m:sub>
                    </m:sSub>
                    <m:d>
                      <m:dPr>
                        <m:begChr m:val="["/>
                        <m:endChr m:val="]"/>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𝑓</m:t>
                        </m:r>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𝜉</m:t>
                                </m:r>
                              </m:e>
                              <m:sub>
                                <m:r>
                                  <a:rPr lang="en-US" sz="2100" b="0" i="1" smtClean="0">
                                    <a:latin typeface="Cambria Math" panose="02040503050406030204" pitchFamily="18" charset="0"/>
                                    <a:ea typeface="Cambria Math" panose="02040503050406030204" pitchFamily="18" charset="0"/>
                                  </a:rPr>
                                  <m:t>𝑖</m:t>
                                </m:r>
                              </m:sub>
                            </m:sSub>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𝜂</m:t>
                            </m:r>
                          </m:e>
                        </m:d>
                      </m:e>
                    </m:d>
                    <m:r>
                      <a:rPr lang="en-US" sz="2100" b="0" i="1" smtClean="0">
                        <a:latin typeface="Cambria Math" panose="02040503050406030204" pitchFamily="18" charset="0"/>
                        <a:ea typeface="Cambria Math" panose="02040503050406030204" pitchFamily="18" charset="0"/>
                      </a:rPr>
                      <m:t> </m:t>
                    </m:r>
                  </m:oMath>
                </a14:m>
                <a:r>
                  <a:rPr lang="en-US" sz="2100" dirty="0">
                    <a:latin typeface="Arial" panose="020B0604020202020204" pitchFamily="34" charset="0"/>
                    <a:cs typeface="Arial" panose="020B0604020202020204" pitchFamily="34" charset="0"/>
                  </a:rPr>
                  <a:t>	</a:t>
                </a:r>
              </a:p>
            </p:txBody>
          </p:sp>
        </mc:Choice>
        <mc:Fallback xmlns="">
          <p:sp>
            <p:nvSpPr>
              <p:cNvPr id="12" name="TextBox 11">
                <a:extLst>
                  <a:ext uri="{FF2B5EF4-FFF2-40B4-BE49-F238E27FC236}">
                    <a16:creationId xmlns:a16="http://schemas.microsoft.com/office/drawing/2014/main" id="{F91EC009-02EF-3DBA-3E2E-BE130591880D}"/>
                  </a:ext>
                </a:extLst>
              </p:cNvPr>
              <p:cNvSpPr txBox="1">
                <a:spLocks noRot="1" noChangeAspect="1" noMove="1" noResize="1" noEditPoints="1" noAdjustHandles="1" noChangeArrowheads="1" noChangeShapeType="1" noTextEdit="1"/>
              </p:cNvSpPr>
              <p:nvPr/>
            </p:nvSpPr>
            <p:spPr>
              <a:xfrm>
                <a:off x="1401010" y="4639080"/>
                <a:ext cx="2484106" cy="76739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17D01B-AB4F-092B-31C0-BB91DA0FC31B}"/>
                  </a:ext>
                </a:extLst>
              </p:cNvPr>
              <p:cNvSpPr txBox="1"/>
              <p:nvPr/>
            </p:nvSpPr>
            <p:spPr>
              <a:xfrm>
                <a:off x="3427592" y="4301096"/>
                <a:ext cx="5017271" cy="10629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ea typeface="Cambria Math" panose="02040503050406030204" pitchFamily="18" charset="0"/>
                        </a:rPr>
                        <m:t>≈</m:t>
                      </m:r>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1</m:t>
                          </m:r>
                        </m:num>
                        <m:den>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r>
                            <a:rPr lang="en-US" sz="2100" b="0" i="1" smtClean="0">
                              <a:latin typeface="Cambria Math" panose="02040503050406030204" pitchFamily="18" charset="0"/>
                              <a:ea typeface="Cambria Math" panose="02040503050406030204" pitchFamily="18" charset="0"/>
                            </a:rPr>
                            <m:t>−1</m:t>
                          </m:r>
                        </m:den>
                      </m:f>
                      <m:nary>
                        <m:naryPr>
                          <m:chr m:val="∑"/>
                          <m:ctrlPr>
                            <a:rPr lang="en-US" sz="2100" i="1">
                              <a:latin typeface="Cambria Math" panose="02040503050406030204" pitchFamily="18" charset="0"/>
                              <a:ea typeface="Cambria Math" panose="02040503050406030204" pitchFamily="18" charset="0"/>
                            </a:rPr>
                          </m:ctrlPr>
                        </m:naryPr>
                        <m:sub>
                          <m:r>
                            <a:rPr lang="en-US" sz="2100" b="0" i="1" smtClean="0">
                              <a:latin typeface="Cambria Math" panose="02040503050406030204" pitchFamily="18" charset="0"/>
                              <a:ea typeface="Cambria Math" panose="02040503050406030204" pitchFamily="18" charset="0"/>
                            </a:rPr>
                            <m:t>𝑗</m:t>
                          </m:r>
                          <m:r>
                            <a:rPr lang="en-US" sz="2100" i="1">
                              <a:latin typeface="Cambria Math" panose="02040503050406030204" pitchFamily="18" charset="0"/>
                              <a:ea typeface="Cambria Math" panose="02040503050406030204" pitchFamily="18" charset="0"/>
                            </a:rPr>
                            <m:t>=1</m:t>
                          </m:r>
                        </m:sub>
                        <m:sup>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sup>
                        <m:e>
                          <m:d>
                            <m:dPr>
                              <m:ctrlPr>
                                <a:rPr lang="en-US" sz="2100" b="0" i="1" smtClean="0">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𝑓</m:t>
                              </m:r>
                              <m:d>
                                <m:dPr>
                                  <m:ctrlPr>
                                    <a:rPr lang="en-US" sz="2100" i="1">
                                      <a:latin typeface="Cambria Math" panose="02040503050406030204" pitchFamily="18" charset="0"/>
                                      <a:ea typeface="Cambria Math" panose="02040503050406030204" pitchFamily="18" charset="0"/>
                                    </a:rPr>
                                  </m:ctrlPr>
                                </m:dPr>
                                <m:e>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𝜉</m:t>
                                      </m:r>
                                    </m:e>
                                    <m:sub>
                                      <m:r>
                                        <a:rPr lang="en-US" sz="2100" i="1">
                                          <a:latin typeface="Cambria Math" panose="02040503050406030204" pitchFamily="18" charset="0"/>
                                          <a:ea typeface="Cambria Math" panose="02040503050406030204" pitchFamily="18" charset="0"/>
                                        </a:rPr>
                                        <m:t>𝑖</m:t>
                                      </m:r>
                                    </m:sub>
                                  </m:sSub>
                                  <m:r>
                                    <a:rPr lang="en-US" sz="2100" i="1">
                                      <a:latin typeface="Cambria Math" panose="02040503050406030204" pitchFamily="18" charset="0"/>
                                      <a:ea typeface="Cambria Math" panose="02040503050406030204" pitchFamily="18" charset="0"/>
                                    </a:rPr>
                                    <m:t>, </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𝜂</m:t>
                                      </m:r>
                                    </m:e>
                                    <m:sub>
                                      <m:r>
                                        <a:rPr lang="en-US" sz="2100" i="1">
                                          <a:latin typeface="Cambria Math" panose="02040503050406030204" pitchFamily="18" charset="0"/>
                                          <a:ea typeface="Cambria Math" panose="02040503050406030204" pitchFamily="18" charset="0"/>
                                        </a:rPr>
                                        <m:t>𝑗</m:t>
                                      </m:r>
                                    </m:sub>
                                  </m:sSub>
                                </m:e>
                              </m:d>
                              <m:r>
                                <a:rPr lang="en-US" sz="2100" b="0" i="1" smtClean="0">
                                  <a:latin typeface="Cambria Math" panose="02040503050406030204" pitchFamily="18" charset="0"/>
                                  <a:ea typeface="Cambria Math" panose="02040503050406030204" pitchFamily="18" charset="0"/>
                                </a:rPr>
                                <m:t>−</m:t>
                              </m:r>
                              <m:acc>
                                <m:accPr>
                                  <m:chr m:val="̃"/>
                                  <m:ctrlPr>
                                    <a:rPr lang="en-US" sz="2100" i="1">
                                      <a:latin typeface="Cambria Math" panose="02040503050406030204" pitchFamily="18" charset="0"/>
                                    </a:rPr>
                                  </m:ctrlPr>
                                </m:accPr>
                                <m:e>
                                  <m:r>
                                    <a:rPr lang="en-US" sz="2100" i="1">
                                      <a:latin typeface="Cambria Math" panose="02040503050406030204" pitchFamily="18" charset="0"/>
                                    </a:rPr>
                                    <m:t>𝑇</m:t>
                                  </m:r>
                                </m:e>
                              </m:acc>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𝜉</m:t>
                                      </m:r>
                                    </m:e>
                                    <m:sub>
                                      <m:r>
                                        <a:rPr lang="en-US" sz="2100" i="1">
                                          <a:latin typeface="Cambria Math" panose="02040503050406030204" pitchFamily="18" charset="0"/>
                                        </a:rPr>
                                        <m:t>𝑖</m:t>
                                      </m:r>
                                    </m:sub>
                                  </m:sSub>
                                </m:e>
                              </m:d>
                            </m:e>
                          </m:d>
                        </m:e>
                      </m:nary>
                      <m:box>
                        <m:boxPr>
                          <m:ctrlPr>
                            <a:rPr lang="en-US" sz="2100" i="1" smtClean="0">
                              <a:latin typeface="Cambria Math" panose="02040503050406030204" pitchFamily="18" charset="0"/>
                              <a:ea typeface="Cambria Math" panose="02040503050406030204" pitchFamily="18" charset="0"/>
                            </a:rPr>
                          </m:ctrlPr>
                        </m:boxPr>
                        <m:e>
                          <m:r>
                            <a:rPr lang="en-US" sz="2100" i="1" smtClean="0">
                              <a:latin typeface="Cambria Math" panose="02040503050406030204" pitchFamily="18" charset="0"/>
                              <a:ea typeface="Cambria Math" panose="02040503050406030204" pitchFamily="18" charset="0"/>
                            </a:rPr>
                            <m:t>≔</m:t>
                          </m:r>
                        </m:e>
                      </m:box>
                      <m:sSubSup>
                        <m:sSubSupPr>
                          <m:ctrlPr>
                            <a:rPr lang="en-US" sz="2100" b="0" i="1" smtClean="0">
                              <a:latin typeface="Cambria Math" panose="02040503050406030204" pitchFamily="18" charset="0"/>
                              <a:ea typeface="Cambria Math" panose="02040503050406030204" pitchFamily="18" charset="0"/>
                            </a:rPr>
                          </m:ctrlPr>
                        </m:sSubSupPr>
                        <m:e>
                          <m:r>
                            <a:rPr lang="en-US" sz="2100" b="0" i="1" smtClean="0">
                              <a:latin typeface="Cambria Math" panose="02040503050406030204" pitchFamily="18" charset="0"/>
                            </a:rPr>
                            <m:t>𝜎</m:t>
                          </m:r>
                        </m:e>
                        <m:sub>
                          <m:r>
                            <a:rPr lang="en-US" sz="2100" b="0" i="1" smtClean="0">
                              <a:latin typeface="Cambria Math" panose="02040503050406030204" pitchFamily="18" charset="0"/>
                            </a:rPr>
                            <m:t>𝜂</m:t>
                          </m:r>
                        </m:sub>
                        <m:sup>
                          <m:r>
                            <a:rPr lang="en-US" sz="2100" b="0" i="1" smtClean="0">
                              <a:latin typeface="Cambria Math" panose="02040503050406030204" pitchFamily="18" charset="0"/>
                            </a:rPr>
                            <m:t>2</m:t>
                          </m:r>
                        </m:sup>
                      </m:sSubSup>
                      <m:d>
                        <m:dPr>
                          <m:ctrlPr>
                            <a:rPr lang="en-US" sz="2100" b="0" i="1" smtClean="0">
                              <a:latin typeface="Cambria Math" panose="02040503050406030204" pitchFamily="18" charset="0"/>
                            </a:rPr>
                          </m:ctrlPr>
                        </m:dPr>
                        <m:e>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𝜉</m:t>
                              </m:r>
                            </m:e>
                            <m:sub>
                              <m:r>
                                <a:rPr lang="en-US" sz="2100" b="0" i="1" smtClean="0">
                                  <a:latin typeface="Cambria Math" panose="02040503050406030204" pitchFamily="18" charset="0"/>
                                </a:rPr>
                                <m:t>𝑖</m:t>
                              </m:r>
                            </m:sub>
                          </m:sSub>
                        </m:e>
                      </m:d>
                    </m:oMath>
                  </m:oMathPara>
                </a14:m>
                <a:endParaRPr lang="en-US" sz="2100" dirty="0"/>
              </a:p>
            </p:txBody>
          </p:sp>
        </mc:Choice>
        <mc:Fallback xmlns="">
          <p:sp>
            <p:nvSpPr>
              <p:cNvPr id="13" name="TextBox 12">
                <a:extLst>
                  <a:ext uri="{FF2B5EF4-FFF2-40B4-BE49-F238E27FC236}">
                    <a16:creationId xmlns:a16="http://schemas.microsoft.com/office/drawing/2014/main" id="{0F17D01B-AB4F-092B-31C0-BB91DA0FC31B}"/>
                  </a:ext>
                </a:extLst>
              </p:cNvPr>
              <p:cNvSpPr txBox="1">
                <a:spLocks noRot="1" noChangeAspect="1" noMove="1" noResize="1" noEditPoints="1" noAdjustHandles="1" noChangeArrowheads="1" noChangeShapeType="1" noTextEdit="1"/>
              </p:cNvSpPr>
              <p:nvPr/>
            </p:nvSpPr>
            <p:spPr>
              <a:xfrm>
                <a:off x="3427592" y="4301096"/>
                <a:ext cx="5017271" cy="1062920"/>
              </a:xfrm>
              <a:prstGeom prst="rect">
                <a:avLst/>
              </a:prstGeom>
              <a:blipFill>
                <a:blip r:embed="rId10"/>
                <a:stretch>
                  <a:fillRect t="-90476" b="-142857"/>
                </a:stretch>
              </a:blipFill>
            </p:spPr>
            <p:txBody>
              <a:bodyPr/>
              <a:lstStyle/>
              <a:p>
                <a:r>
                  <a:rPr lang="en-US">
                    <a:noFill/>
                  </a:rPr>
                  <a:t> </a:t>
                </a:r>
              </a:p>
            </p:txBody>
          </p:sp>
        </mc:Fallback>
      </mc:AlternateContent>
      <p:sp>
        <p:nvSpPr>
          <p:cNvPr id="19" name="Slide Number Placeholder 6">
            <a:extLst>
              <a:ext uri="{FF2B5EF4-FFF2-40B4-BE49-F238E27FC236}">
                <a16:creationId xmlns:a16="http://schemas.microsoft.com/office/drawing/2014/main" id="{9C26B1AD-600A-1443-A2FB-3A5353CDF5FA}"/>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6</a:t>
            </a:fld>
            <a:r>
              <a:rPr lang="en-US" sz="1200" dirty="0"/>
              <a:t>/20</a:t>
            </a:r>
          </a:p>
        </p:txBody>
      </p:sp>
    </p:spTree>
    <p:extLst>
      <p:ext uri="{BB962C8B-B14F-4D97-AF65-F5344CB8AC3E}">
        <p14:creationId xmlns:p14="http://schemas.microsoft.com/office/powerpoint/2010/main" val="2360886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4" grpId="0"/>
      <p:bldP spid="17" grpId="0"/>
      <p:bldP spid="1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E5B1EB2-2C0A-0741-B5D9-A897C6EC72C0}"/>
                  </a:ext>
                </a:extLst>
              </p:cNvPr>
              <p:cNvSpPr txBox="1"/>
              <p:nvPr/>
            </p:nvSpPr>
            <p:spPr>
              <a:xfrm>
                <a:off x="384048" y="3719464"/>
                <a:ext cx="8311506" cy="1219949"/>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Applied to solver response</a:t>
                </a:r>
              </a:p>
              <a:p>
                <a:pPr marL="285750" indent="-285750">
                  <a:buClr>
                    <a:schemeClr val="accent1"/>
                  </a:buClr>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lvl="1">
                  <a:buClr>
                    <a:schemeClr val="accent1"/>
                  </a:buClr>
                </a:pPr>
                <a:r>
                  <a:rPr lang="en-US" sz="2100" dirty="0">
                    <a:ea typeface="Cambria Math" panose="02040503050406030204" pitchFamily="18" charset="0"/>
                  </a:rPr>
                  <a:t>		</a:t>
                </a:r>
                <a14:m>
                  <m:oMath xmlns:m="http://schemas.openxmlformats.org/officeDocument/2006/math">
                    <m:r>
                      <a:rPr lang="en-US" sz="2100" i="1" smtClean="0">
                        <a:latin typeface="Cambria Math" panose="02040503050406030204" pitchFamily="18" charset="0"/>
                        <a:ea typeface="Cambria Math" panose="02040503050406030204" pitchFamily="18" charset="0"/>
                      </a:rPr>
                      <m:t>𝕍</m:t>
                    </m:r>
                    <m:r>
                      <a:rPr lang="en-US" sz="2100" i="1" smtClean="0">
                        <a:latin typeface="Cambria Math" panose="02040503050406030204" pitchFamily="18" charset="0"/>
                        <a:ea typeface="Cambria Math" panose="02040503050406030204" pitchFamily="18" charset="0"/>
                      </a:rPr>
                      <m:t>𝑎𝑟</m:t>
                    </m:r>
                    <m:d>
                      <m:dPr>
                        <m:begChr m:val="["/>
                        <m:endChr m:val="]"/>
                        <m:ctrlPr>
                          <a:rPr lang="en-US" sz="2100" i="1">
                            <a:latin typeface="Cambria Math" panose="02040503050406030204" pitchFamily="18" charset="0"/>
                            <a:ea typeface="Cambria Math" panose="02040503050406030204" pitchFamily="18" charset="0"/>
                          </a:rPr>
                        </m:ctrlPr>
                      </m:dPr>
                      <m:e>
                        <m:acc>
                          <m:accPr>
                            <m:chr m:val="̃"/>
                            <m:ctrlPr>
                              <a:rPr lang="en-US" sz="2100" i="1">
                                <a:latin typeface="Cambria Math" panose="02040503050406030204" pitchFamily="18" charset="0"/>
                                <a:ea typeface="Cambria Math" panose="02040503050406030204" pitchFamily="18" charset="0"/>
                                <a:cs typeface="Arial" panose="020B0604020202020204" pitchFamily="34" charset="0"/>
                              </a:rPr>
                            </m:ctrlPr>
                          </m:accPr>
                          <m:e>
                            <m:r>
                              <a:rPr lang="en-US" sz="2100" i="1">
                                <a:latin typeface="Cambria Math" panose="02040503050406030204" pitchFamily="18" charset="0"/>
                                <a:ea typeface="Cambria Math" panose="02040503050406030204" pitchFamily="18" charset="0"/>
                                <a:cs typeface="Arial" panose="020B0604020202020204" pitchFamily="34" charset="0"/>
                              </a:rPr>
                              <m:t>𝑇</m:t>
                            </m:r>
                          </m:e>
                        </m:acc>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𝜉</m:t>
                        </m:r>
                        <m:r>
                          <a:rPr lang="en-US" sz="2100"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𝜂</m:t>
                        </m:r>
                        <m:r>
                          <a:rPr lang="en-US" sz="2100" i="1">
                            <a:latin typeface="Cambria Math" panose="02040503050406030204" pitchFamily="18" charset="0"/>
                            <a:ea typeface="Cambria Math" panose="02040503050406030204" pitchFamily="18" charset="0"/>
                          </a:rPr>
                          <m:t>)</m:t>
                        </m:r>
                      </m:e>
                    </m:d>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𝑟</m:t>
                        </m:r>
                      </m:e>
                      <m:sub>
                        <m:r>
                          <a:rPr lang="en-US" sz="2100" i="1">
                            <a:latin typeface="Cambria Math" panose="02040503050406030204" pitchFamily="18" charset="0"/>
                            <a:ea typeface="Cambria Math" panose="02040503050406030204" pitchFamily="18" charset="0"/>
                          </a:rPr>
                          <m:t>𝜉</m:t>
                        </m:r>
                      </m:sub>
                    </m:sSub>
                    <m:d>
                      <m:dPr>
                        <m:begChr m:val="["/>
                        <m:endChr m:val="]"/>
                        <m:ctrlPr>
                          <a:rPr lang="en-US" sz="2100" i="1">
                            <a:latin typeface="Cambria Math" panose="02040503050406030204" pitchFamily="18" charset="0"/>
                            <a:ea typeface="Cambria Math" panose="02040503050406030204" pitchFamily="18" charset="0"/>
                          </a:rPr>
                        </m:ctrlPr>
                      </m:dPr>
                      <m:e>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𝔼</m:t>
                            </m:r>
                          </m:e>
                          <m:sub>
                            <m:r>
                              <a:rPr lang="en-US" sz="2100" i="1">
                                <a:latin typeface="Cambria Math" panose="02040503050406030204" pitchFamily="18" charset="0"/>
                                <a:ea typeface="Cambria Math" panose="02040503050406030204" pitchFamily="18" charset="0"/>
                              </a:rPr>
                              <m:t>𝜂</m:t>
                            </m:r>
                          </m:sub>
                        </m:sSub>
                        <m:d>
                          <m:dPr>
                            <m:begChr m:val="["/>
                            <m:endChr m:val="]"/>
                            <m:ctrlPr>
                              <a:rPr lang="en-US" sz="2100" i="1">
                                <a:latin typeface="Cambria Math" panose="02040503050406030204" pitchFamily="18" charset="0"/>
                                <a:ea typeface="Cambria Math" panose="02040503050406030204" pitchFamily="18" charset="0"/>
                              </a:rPr>
                            </m:ctrlPr>
                          </m:d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𝑇</m:t>
                                </m:r>
                              </m:e>
                            </m:acc>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𝜉</m:t>
                            </m:r>
                            <m:r>
                              <a:rPr lang="en-US" sz="2100"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𝜂</m:t>
                            </m:r>
                            <m:r>
                              <a:rPr lang="en-US" sz="2100" i="1">
                                <a:latin typeface="Cambria Math" panose="02040503050406030204" pitchFamily="18" charset="0"/>
                                <a:ea typeface="Cambria Math" panose="02040503050406030204" pitchFamily="18" charset="0"/>
                              </a:rPr>
                              <m:t>)</m:t>
                            </m:r>
                          </m:e>
                        </m:d>
                      </m:e>
                    </m:d>
                    <m:r>
                      <a:rPr lang="en-US" sz="2100" i="1">
                        <a:latin typeface="Cambria Math" panose="02040503050406030204" pitchFamily="18" charset="0"/>
                        <a:ea typeface="Cambria Math" panose="02040503050406030204" pitchFamily="18" charset="0"/>
                      </a:rPr>
                      <m:t>+</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𝔼</m:t>
                        </m:r>
                      </m:e>
                      <m:sub>
                        <m:r>
                          <a:rPr lang="en-US" sz="2100" i="1">
                            <a:latin typeface="Cambria Math" panose="02040503050406030204" pitchFamily="18" charset="0"/>
                            <a:ea typeface="Cambria Math" panose="02040503050406030204" pitchFamily="18" charset="0"/>
                          </a:rPr>
                          <m:t>𝜉</m:t>
                        </m:r>
                      </m:sub>
                    </m:sSub>
                    <m:d>
                      <m:dPr>
                        <m:begChr m:val="["/>
                        <m:endChr m:val="]"/>
                        <m:ctrlPr>
                          <a:rPr lang="en-US" sz="2100" i="1">
                            <a:latin typeface="Cambria Math" panose="02040503050406030204" pitchFamily="18" charset="0"/>
                            <a:ea typeface="Cambria Math" panose="02040503050406030204" pitchFamily="18" charset="0"/>
                          </a:rPr>
                        </m:ctrlPr>
                      </m:dPr>
                      <m:e>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𝑟</m:t>
                            </m:r>
                          </m:e>
                          <m:sub>
                            <m:r>
                              <a:rPr lang="en-US" sz="2100" i="1">
                                <a:latin typeface="Cambria Math" panose="02040503050406030204" pitchFamily="18" charset="0"/>
                                <a:ea typeface="Cambria Math" panose="02040503050406030204" pitchFamily="18" charset="0"/>
                              </a:rPr>
                              <m:t>𝜂</m:t>
                            </m:r>
                          </m:sub>
                        </m:sSub>
                        <m:d>
                          <m:dPr>
                            <m:begChr m:val="["/>
                            <m:endChr m:val="]"/>
                            <m:ctrlPr>
                              <a:rPr lang="en-US" sz="2100" i="1">
                                <a:latin typeface="Cambria Math" panose="02040503050406030204" pitchFamily="18" charset="0"/>
                                <a:ea typeface="Cambria Math" panose="02040503050406030204" pitchFamily="18" charset="0"/>
                              </a:rPr>
                            </m:ctrlPr>
                          </m:dPr>
                          <m:e>
                            <m:acc>
                              <m:accPr>
                                <m:chr m:val="̃"/>
                                <m:ctrlPr>
                                  <a:rPr lang="en-US" sz="2100" i="1">
                                    <a:latin typeface="Cambria Math" panose="02040503050406030204" pitchFamily="18" charset="0"/>
                                    <a:ea typeface="Cambria Math" panose="02040503050406030204" pitchFamily="18" charset="0"/>
                                  </a:rPr>
                                </m:ctrlPr>
                              </m:accPr>
                              <m:e>
                                <m:r>
                                  <a:rPr lang="en-US" sz="2100" i="1">
                                    <a:latin typeface="Cambria Math" panose="02040503050406030204" pitchFamily="18" charset="0"/>
                                    <a:ea typeface="Cambria Math" panose="02040503050406030204" pitchFamily="18" charset="0"/>
                                  </a:rPr>
                                  <m:t>𝑇</m:t>
                                </m:r>
                              </m:e>
                            </m:acc>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𝜉</m:t>
                            </m:r>
                            <m:r>
                              <a:rPr lang="en-US" sz="2100"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𝜂</m:t>
                            </m:r>
                            <m:r>
                              <a:rPr lang="en-US" sz="2100" i="1">
                                <a:latin typeface="Cambria Math" panose="02040503050406030204" pitchFamily="18" charset="0"/>
                                <a:ea typeface="Cambria Math" panose="02040503050406030204" pitchFamily="18" charset="0"/>
                              </a:rPr>
                              <m:t>)</m:t>
                            </m:r>
                          </m:e>
                        </m:d>
                      </m:e>
                    </m:d>
                  </m:oMath>
                </a14:m>
                <a:endParaRPr lang="en-US" sz="2100" dirty="0"/>
              </a:p>
            </p:txBody>
          </p:sp>
        </mc:Choice>
        <mc:Fallback xmlns="">
          <p:sp>
            <p:nvSpPr>
              <p:cNvPr id="5" name="TextBox 4">
                <a:extLst>
                  <a:ext uri="{FF2B5EF4-FFF2-40B4-BE49-F238E27FC236}">
                    <a16:creationId xmlns:a16="http://schemas.microsoft.com/office/drawing/2014/main" id="{8E5B1EB2-2C0A-0741-B5D9-A897C6EC72C0}"/>
                  </a:ext>
                </a:extLst>
              </p:cNvPr>
              <p:cNvSpPr txBox="1">
                <a:spLocks noRot="1" noChangeAspect="1" noMove="1" noResize="1" noEditPoints="1" noAdjustHandles="1" noChangeArrowheads="1" noChangeShapeType="1" noTextEdit="1"/>
              </p:cNvSpPr>
              <p:nvPr/>
            </p:nvSpPr>
            <p:spPr>
              <a:xfrm>
                <a:off x="384048" y="3719464"/>
                <a:ext cx="8311506" cy="1219949"/>
              </a:xfrm>
              <a:prstGeom prst="rect">
                <a:avLst/>
              </a:prstGeom>
              <a:blipFill>
                <a:blip r:embed="rId3"/>
                <a:stretch>
                  <a:fillRect l="-610" t="-3093"/>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A5B6BD3A-CD0B-5843-A981-AE37680E4050}"/>
              </a:ext>
            </a:extLst>
          </p:cNvPr>
          <p:cNvSpPr/>
          <p:nvPr/>
        </p:nvSpPr>
        <p:spPr>
          <a:xfrm>
            <a:off x="2160652" y="4303201"/>
            <a:ext cx="6449948" cy="63621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6B58CB-A3E9-B845-A5EC-FEC7E9AC240D}"/>
                  </a:ext>
                </a:extLst>
              </p:cNvPr>
              <p:cNvSpPr txBox="1"/>
              <p:nvPr/>
            </p:nvSpPr>
            <p:spPr>
              <a:xfrm>
                <a:off x="384048" y="2179836"/>
                <a:ext cx="9055374" cy="138499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Law of total variance</a:t>
                </a:r>
              </a:p>
              <a:p>
                <a:pPr marL="285750" indent="-285750">
                  <a:buClr>
                    <a:schemeClr val="accent1"/>
                  </a:buClr>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lvl="4">
                  <a:buClr>
                    <a:schemeClr val="accent1"/>
                  </a:buClr>
                </a:pPr>
                <a14:m>
                  <m:oMath xmlns:m="http://schemas.openxmlformats.org/officeDocument/2006/math">
                    <m:r>
                      <a:rPr lang="en-US" sz="2100" i="1" smtClean="0">
                        <a:latin typeface="Cambria Math" panose="02040503050406030204" pitchFamily="18" charset="0"/>
                        <a:ea typeface="Cambria Math" panose="02040503050406030204" pitchFamily="18" charset="0"/>
                      </a:rPr>
                      <m:t>𝕍</m:t>
                    </m:r>
                    <m:r>
                      <a:rPr lang="en-US" sz="2100" b="0" i="1" smtClean="0">
                        <a:latin typeface="Cambria Math" panose="02040503050406030204" pitchFamily="18" charset="0"/>
                        <a:ea typeface="Cambria Math" panose="02040503050406030204" pitchFamily="18" charset="0"/>
                      </a:rPr>
                      <m:t>𝑎</m:t>
                    </m:r>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𝑟</m:t>
                        </m:r>
                      </m:e>
                      <m:sub>
                        <m:r>
                          <a:rPr lang="en-US" sz="2100" b="0" i="1" smtClean="0">
                            <a:latin typeface="Cambria Math" panose="02040503050406030204" pitchFamily="18" charset="0"/>
                            <a:ea typeface="Cambria Math" panose="02040503050406030204" pitchFamily="18" charset="0"/>
                          </a:rPr>
                          <m:t>𝑌</m:t>
                        </m:r>
                      </m:sub>
                    </m:sSub>
                    <m:d>
                      <m:dPr>
                        <m:begChr m:val="["/>
                        <m:endChr m:val="]"/>
                        <m:ctrlPr>
                          <a:rPr lang="en-US" sz="2100" b="0" i="1" smtClean="0">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𝑍</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𝑋</m:t>
                        </m:r>
                        <m:r>
                          <a:rPr lang="en-US" sz="2100" b="0" i="1" smtClean="0">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𝑌</m:t>
                        </m:r>
                        <m:r>
                          <a:rPr lang="en-US" sz="2100" b="0" i="1" smtClean="0">
                            <a:latin typeface="Cambria Math" panose="02040503050406030204" pitchFamily="18" charset="0"/>
                            <a:ea typeface="Cambria Math" panose="02040503050406030204" pitchFamily="18" charset="0"/>
                          </a:rPr>
                          <m:t>)</m:t>
                        </m:r>
                      </m:e>
                    </m:d>
                    <m:r>
                      <a:rPr lang="en-US" sz="2100" b="0" i="1" smtClean="0">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b="0" i="1" smtClean="0">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𝑟</m:t>
                        </m:r>
                      </m:e>
                      <m:sub>
                        <m:r>
                          <a:rPr lang="en-US" sz="2100" b="0" i="1" smtClean="0">
                            <a:latin typeface="Cambria Math" panose="02040503050406030204" pitchFamily="18" charset="0"/>
                            <a:ea typeface="Cambria Math" panose="02040503050406030204" pitchFamily="18" charset="0"/>
                          </a:rPr>
                          <m:t>𝑌</m:t>
                        </m:r>
                      </m:sub>
                    </m:sSub>
                    <m:d>
                      <m:dPr>
                        <m:begChr m:val="["/>
                        <m:endChr m:val="]"/>
                        <m:ctrlPr>
                          <a:rPr lang="en-US" sz="2100" i="1">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𝔼</m:t>
                            </m:r>
                          </m:e>
                          <m:sub>
                            <m:r>
                              <a:rPr lang="en-US" sz="2100" b="0" i="1" smtClean="0">
                                <a:latin typeface="Cambria Math" panose="02040503050406030204" pitchFamily="18" charset="0"/>
                                <a:ea typeface="Cambria Math" panose="02040503050406030204" pitchFamily="18" charset="0"/>
                              </a:rPr>
                              <m:t>𝑋</m:t>
                            </m:r>
                          </m:sub>
                        </m:sSub>
                        <m:r>
                          <a:rPr lang="en-US" sz="2100" i="1">
                            <a:latin typeface="Cambria Math" panose="02040503050406030204" pitchFamily="18" charset="0"/>
                            <a:ea typeface="Cambria Math" panose="02040503050406030204" pitchFamily="18" charset="0"/>
                          </a:rPr>
                          <m:t>[</m:t>
                        </m:r>
                        <m:r>
                          <a:rPr lang="en-US" sz="2100" b="0" i="1" smtClean="0">
                            <a:latin typeface="Cambria Math" panose="02040503050406030204" pitchFamily="18" charset="0"/>
                            <a:ea typeface="Cambria Math" panose="02040503050406030204" pitchFamily="18" charset="0"/>
                          </a:rPr>
                          <m:t>𝑍</m:t>
                        </m:r>
                        <m:r>
                          <a:rPr lang="en-US" sz="2100" b="0" i="1" smtClean="0">
                            <a:latin typeface="Cambria Math" panose="02040503050406030204" pitchFamily="18" charset="0"/>
                            <a:ea typeface="Cambria Math" panose="02040503050406030204" pitchFamily="18" charset="0"/>
                          </a:rPr>
                          <m:t>]</m:t>
                        </m:r>
                      </m:e>
                    </m:d>
                    <m:r>
                      <a:rPr lang="en-US" sz="2100" b="0" i="1" smtClean="0">
                        <a:latin typeface="Cambria Math" panose="02040503050406030204" pitchFamily="18" charset="0"/>
                        <a:ea typeface="Cambria Math" panose="02040503050406030204" pitchFamily="18" charset="0"/>
                      </a:rPr>
                      <m:t>+</m:t>
                    </m:r>
                    <m:sSub>
                      <m:sSubPr>
                        <m:ctrlPr>
                          <a:rPr lang="en-US" sz="2100" b="0" i="1" smtClean="0">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𝔼</m:t>
                        </m:r>
                      </m:e>
                      <m:sub>
                        <m:r>
                          <a:rPr lang="en-US" sz="2100" b="0" i="1" smtClean="0">
                            <a:latin typeface="Cambria Math" panose="02040503050406030204" pitchFamily="18" charset="0"/>
                            <a:ea typeface="Cambria Math" panose="02040503050406030204" pitchFamily="18" charset="0"/>
                          </a:rPr>
                          <m:t>𝑌</m:t>
                        </m:r>
                      </m:sub>
                    </m:sSub>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b="0" i="1" smtClean="0">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𝑟</m:t>
                        </m:r>
                      </m:e>
                      <m:sub>
                        <m:r>
                          <a:rPr lang="en-US" sz="2100" b="0" i="1" smtClean="0">
                            <a:latin typeface="Cambria Math" panose="02040503050406030204" pitchFamily="18" charset="0"/>
                            <a:ea typeface="Cambria Math" panose="02040503050406030204" pitchFamily="18" charset="0"/>
                          </a:rPr>
                          <m:t>𝑋</m:t>
                        </m:r>
                      </m:sub>
                    </m:sSub>
                    <m:d>
                      <m:dPr>
                        <m:begChr m:val="["/>
                        <m:endChr m:val="]"/>
                        <m:ctrlPr>
                          <a:rPr lang="en-US" sz="2100" i="1">
                            <a:latin typeface="Cambria Math" panose="02040503050406030204" pitchFamily="18" charset="0"/>
                            <a:ea typeface="Cambria Math" panose="02040503050406030204" pitchFamily="18" charset="0"/>
                          </a:rPr>
                        </m:ctrlPr>
                      </m:dPr>
                      <m:e>
                        <m:r>
                          <a:rPr lang="en-US" sz="2100" b="0" i="1" smtClean="0">
                            <a:latin typeface="Cambria Math" panose="02040503050406030204" pitchFamily="18" charset="0"/>
                            <a:ea typeface="Cambria Math" panose="02040503050406030204" pitchFamily="18" charset="0"/>
                          </a:rPr>
                          <m:t>𝑍</m:t>
                        </m:r>
                      </m:e>
                    </m:d>
                    <m:r>
                      <a:rPr lang="en-US" sz="2100" i="1">
                        <a:latin typeface="Cambria Math" panose="02040503050406030204" pitchFamily="18" charset="0"/>
                        <a:ea typeface="Cambria Math" panose="02040503050406030204" pitchFamily="18" charset="0"/>
                      </a:rPr>
                      <m:t>]</m:t>
                    </m:r>
                  </m:oMath>
                </a14:m>
                <a:r>
                  <a:rPr lang="en-US" sz="2100" dirty="0">
                    <a:latin typeface="Arial" panose="020B0604020202020204" pitchFamily="34" charset="0"/>
                    <a:cs typeface="Arial" panose="020B0604020202020204" pitchFamily="34" charset="0"/>
                  </a:rPr>
                  <a:t>					</a:t>
                </a:r>
              </a:p>
            </p:txBody>
          </p:sp>
        </mc:Choice>
        <mc:Fallback xmlns="">
          <p:sp>
            <p:nvSpPr>
              <p:cNvPr id="20" name="TextBox 19">
                <a:extLst>
                  <a:ext uri="{FF2B5EF4-FFF2-40B4-BE49-F238E27FC236}">
                    <a16:creationId xmlns:a16="http://schemas.microsoft.com/office/drawing/2014/main" id="{1D6B58CB-A3E9-B845-A5EC-FEC7E9AC240D}"/>
                  </a:ext>
                </a:extLst>
              </p:cNvPr>
              <p:cNvSpPr txBox="1">
                <a:spLocks noRot="1" noChangeAspect="1" noMove="1" noResize="1" noEditPoints="1" noAdjustHandles="1" noChangeArrowheads="1" noChangeShapeType="1" noTextEdit="1"/>
              </p:cNvSpPr>
              <p:nvPr/>
            </p:nvSpPr>
            <p:spPr>
              <a:xfrm>
                <a:off x="384048" y="2179836"/>
                <a:ext cx="9055374" cy="1384995"/>
              </a:xfrm>
              <a:prstGeom prst="rect">
                <a:avLst/>
              </a:prstGeom>
              <a:blipFill>
                <a:blip r:embed="rId4"/>
                <a:stretch>
                  <a:fillRect l="-560" t="-272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Theory – Variance Deconvolution 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1A14F8-BACE-CB4A-BA20-4308BC6F750D}"/>
                  </a:ext>
                </a:extLst>
              </p:cNvPr>
              <p:cNvSpPr txBox="1"/>
              <p:nvPr/>
            </p:nvSpPr>
            <p:spPr>
              <a:xfrm>
                <a:off x="384048" y="1225296"/>
                <a:ext cx="8226552" cy="110363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100" b="0" dirty="0">
                    <a:latin typeface="Arial" panose="020B0604020202020204" pitchFamily="34" charset="0"/>
                    <a:cs typeface="Arial" panose="020B0604020202020204" pitchFamily="34" charset="0"/>
                  </a:rPr>
                  <a:t>Goal: </a:t>
                </a:r>
                <a14:m>
                  <m:oMath xmlns:m="http://schemas.openxmlformats.org/officeDocument/2006/math">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𝑎𝑟</m:t>
                    </m:r>
                    <m:d>
                      <m:dPr>
                        <m:begChr m:val="["/>
                        <m:endChr m:val="]"/>
                        <m:ctrlPr>
                          <a:rPr lang="en-US" sz="2100" b="0" i="1" smtClean="0">
                            <a:latin typeface="Cambria Math" panose="02040503050406030204" pitchFamily="18" charset="0"/>
                          </a:rPr>
                        </m:ctrlPr>
                      </m:dPr>
                      <m:e>
                        <m:r>
                          <a:rPr lang="en-US" sz="2100" b="0" i="1" smtClean="0">
                            <a:latin typeface="Cambria Math" panose="02040503050406030204" pitchFamily="18" charset="0"/>
                          </a:rPr>
                          <m:t>𝑇</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𝜉</m:t>
                            </m:r>
                          </m:e>
                        </m:d>
                      </m:e>
                    </m:d>
                  </m:oMath>
                </a14:m>
                <a:endParaRPr lang="en-US" sz="2100" b="0" i="1" dirty="0">
                  <a:latin typeface="Cambria Math" panose="02040503050406030204" pitchFamily="18" charset="0"/>
                </a:endParaRPr>
              </a:p>
              <a:p>
                <a:pPr algn="ctr">
                  <a:buClr>
                    <a:schemeClr val="accent1"/>
                  </a:buClr>
                </a:pPr>
                <a:r>
                  <a:rPr lang="en-US" sz="2100" b="0" dirty="0"/>
                  <a:t>			</a:t>
                </a:r>
                <a14:m>
                  <m:oMath xmlns:m="http://schemas.openxmlformats.org/officeDocument/2006/math">
                    <m:r>
                      <a:rPr lang="en-US" sz="2100" b="0" i="1" smtClean="0">
                        <a:latin typeface="Cambria Math" panose="02040503050406030204" pitchFamily="18" charset="0"/>
                      </a:rPr>
                      <m:t>=</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𝑟</m:t>
                        </m:r>
                      </m:e>
                      <m:sub>
                        <m:r>
                          <a:rPr lang="en-US" sz="2100" b="0" i="1" smtClean="0">
                            <a:latin typeface="Cambria Math" panose="02040503050406030204" pitchFamily="18" charset="0"/>
                          </a:rPr>
                          <m:t>𝜉</m:t>
                        </m:r>
                      </m:sub>
                    </m:sSub>
                    <m:d>
                      <m:dPr>
                        <m:begChr m:val="["/>
                        <m:endChr m:val="]"/>
                        <m:ctrlPr>
                          <a:rPr lang="en-US" sz="2100" b="0" i="1" smtClean="0">
                            <a:latin typeface="Cambria Math" panose="02040503050406030204" pitchFamily="18" charset="0"/>
                          </a:rPr>
                        </m:ctrlPr>
                      </m:dPr>
                      <m:e>
                        <m:r>
                          <a:rPr lang="en-US" sz="2100" b="0" i="1" smtClean="0">
                            <a:latin typeface="Cambria Math" panose="02040503050406030204" pitchFamily="18" charset="0"/>
                          </a:rPr>
                          <m:t>𝑇</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𝜉</m:t>
                            </m:r>
                            <m:r>
                              <a:rPr lang="en-US" sz="2100" b="0" i="1" smtClean="0">
                                <a:latin typeface="Cambria Math" panose="02040503050406030204" pitchFamily="18" charset="0"/>
                              </a:rPr>
                              <m:t>, </m:t>
                            </m:r>
                            <m:r>
                              <a:rPr lang="en-US" sz="2100" b="0" i="1" smtClean="0">
                                <a:latin typeface="Cambria Math" panose="02040503050406030204" pitchFamily="18" charset="0"/>
                              </a:rPr>
                              <m:t>𝜂</m:t>
                            </m:r>
                          </m:e>
                        </m:d>
                      </m:e>
                    </m:d>
                    <m:r>
                      <a:rPr lang="en-US" sz="2100" b="0" i="1" smtClean="0">
                        <a:latin typeface="Cambria Math" panose="02040503050406030204" pitchFamily="18" charset="0"/>
                      </a:rPr>
                      <m:t>≈</m:t>
                    </m:r>
                    <m:r>
                      <a:rPr lang="en-US" sz="2100" i="1">
                        <a:latin typeface="Cambria Math" panose="02040503050406030204" pitchFamily="18" charset="0"/>
                        <a:ea typeface="Cambria Math" panose="02040503050406030204" pitchFamily="18" charset="0"/>
                      </a:rPr>
                      <m:t>𝕍</m:t>
                    </m:r>
                    <m:r>
                      <a:rPr lang="en-US" sz="2100" i="1">
                        <a:latin typeface="Cambria Math" panose="02040503050406030204" pitchFamily="18" charset="0"/>
                        <a:ea typeface="Cambria Math" panose="02040503050406030204" pitchFamily="18" charset="0"/>
                      </a:rPr>
                      <m:t>𝑎</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𝑟</m:t>
                        </m:r>
                      </m:e>
                      <m:sub>
                        <m:r>
                          <a:rPr lang="en-US" sz="2100" b="0" i="1" smtClean="0">
                            <a:latin typeface="Cambria Math" panose="02040503050406030204" pitchFamily="18" charset="0"/>
                            <a:ea typeface="Cambria Math" panose="02040503050406030204" pitchFamily="18" charset="0"/>
                          </a:rPr>
                          <m:t>𝜉</m:t>
                        </m:r>
                      </m:sub>
                    </m:sSub>
                    <m:d>
                      <m:dPr>
                        <m:begChr m:val="["/>
                        <m:endChr m:val="]"/>
                        <m:ctrlPr>
                          <a:rPr lang="en-US" sz="2100" i="1">
                            <a:latin typeface="Cambria Math" panose="02040503050406030204" pitchFamily="18" charset="0"/>
                            <a:ea typeface="Cambria Math" panose="02040503050406030204" pitchFamily="18" charset="0"/>
                          </a:rPr>
                        </m:ctrlPr>
                      </m:dPr>
                      <m:e>
                        <m:acc>
                          <m:accPr>
                            <m:chr m:val="̃"/>
                            <m:ctrlPr>
                              <a:rPr lang="en-US" sz="2100" i="1">
                                <a:latin typeface="Cambria Math" panose="02040503050406030204" pitchFamily="18" charset="0"/>
                                <a:ea typeface="Cambria Math" panose="02040503050406030204" pitchFamily="18" charset="0"/>
                              </a:rPr>
                            </m:ctrlPr>
                          </m:accPr>
                          <m:e>
                            <m:r>
                              <a:rPr lang="en-US" sz="2100" b="0" i="1" smtClean="0">
                                <a:latin typeface="Cambria Math" panose="02040503050406030204" pitchFamily="18" charset="0"/>
                                <a:ea typeface="Cambria Math" panose="02040503050406030204" pitchFamily="18" charset="0"/>
                              </a:rPr>
                              <m:t>𝑇</m:t>
                            </m:r>
                          </m:e>
                        </m:acc>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𝜉</m:t>
                        </m:r>
                        <m:r>
                          <a:rPr lang="en-US" sz="2100" i="1">
                            <a:latin typeface="Cambria Math" panose="02040503050406030204" pitchFamily="18" charset="0"/>
                            <a:ea typeface="Cambria Math" panose="02040503050406030204" pitchFamily="18" charset="0"/>
                          </a:rPr>
                          <m:t>, </m:t>
                        </m:r>
                        <m:r>
                          <a:rPr lang="en-US" sz="2100" i="1">
                            <a:latin typeface="Cambria Math" panose="02040503050406030204" pitchFamily="18" charset="0"/>
                            <a:ea typeface="Cambria Math" panose="02040503050406030204" pitchFamily="18" charset="0"/>
                          </a:rPr>
                          <m:t>𝜂</m:t>
                        </m:r>
                        <m:r>
                          <a:rPr lang="en-US" sz="2100" i="1">
                            <a:latin typeface="Cambria Math" panose="02040503050406030204" pitchFamily="18" charset="0"/>
                            <a:ea typeface="Cambria Math" panose="02040503050406030204" pitchFamily="18" charset="0"/>
                          </a:rPr>
                          <m:t>)</m:t>
                        </m:r>
                      </m:e>
                    </m:d>
                  </m:oMath>
                </a14:m>
                <a:r>
                  <a:rPr lang="en-US" sz="2100" i="1" dirty="0">
                    <a:latin typeface="Arial" panose="020B0604020202020204" pitchFamily="34" charset="0"/>
                    <a:cs typeface="Arial" panose="020B0604020202020204" pitchFamily="34" charset="0"/>
                  </a:rPr>
                  <a:t>		</a:t>
                </a:r>
                <a:endParaRPr lang="en-US" sz="21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FC1A14F8-BACE-CB4A-BA20-4308BC6F750D}"/>
                  </a:ext>
                </a:extLst>
              </p:cNvPr>
              <p:cNvSpPr txBox="1">
                <a:spLocks noRot="1" noChangeAspect="1" noMove="1" noResize="1" noEditPoints="1" noAdjustHandles="1" noChangeArrowheads="1" noChangeShapeType="1" noTextEdit="1"/>
              </p:cNvSpPr>
              <p:nvPr/>
            </p:nvSpPr>
            <p:spPr>
              <a:xfrm>
                <a:off x="384048" y="1225296"/>
                <a:ext cx="8226552" cy="1103635"/>
              </a:xfrm>
              <a:prstGeom prst="rect">
                <a:avLst/>
              </a:prstGeom>
              <a:blipFill>
                <a:blip r:embed="rId5"/>
                <a:stretch>
                  <a:fillRect l="-616" t="-3448"/>
                </a:stretch>
              </a:blipFill>
            </p:spPr>
            <p:txBody>
              <a:bodyPr/>
              <a:lstStyle/>
              <a:p>
                <a:r>
                  <a:rPr lang="en-US">
                    <a:noFill/>
                  </a:rPr>
                  <a:t> </a:t>
                </a:r>
              </a:p>
            </p:txBody>
          </p:sp>
        </mc:Fallback>
      </mc:AlternateContent>
      <p:sp>
        <p:nvSpPr>
          <p:cNvPr id="10" name="Slide Number Placeholder 6">
            <a:extLst>
              <a:ext uri="{FF2B5EF4-FFF2-40B4-BE49-F238E27FC236}">
                <a16:creationId xmlns:a16="http://schemas.microsoft.com/office/drawing/2014/main" id="{103F7EC6-EEB9-6643-8009-9705DFE78E96}"/>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7</a:t>
            </a:fld>
            <a:r>
              <a:rPr lang="en-US" sz="1200" dirty="0"/>
              <a:t>/20</a:t>
            </a:r>
          </a:p>
        </p:txBody>
      </p:sp>
    </p:spTree>
    <p:extLst>
      <p:ext uri="{BB962C8B-B14F-4D97-AF65-F5344CB8AC3E}">
        <p14:creationId xmlns:p14="http://schemas.microsoft.com/office/powerpoint/2010/main" val="874795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309C86-3125-7840-9BE4-4532FE9DDB7D}"/>
              </a:ext>
            </a:extLst>
          </p:cNvPr>
          <p:cNvSpPr/>
          <p:nvPr/>
        </p:nvSpPr>
        <p:spPr>
          <a:xfrm>
            <a:off x="3239589" y="3137150"/>
            <a:ext cx="1410788" cy="97935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D6B58CB-A3E9-B845-A5EC-FEC7E9AC240D}"/>
                  </a:ext>
                </a:extLst>
              </p:cNvPr>
              <p:cNvSpPr txBox="1"/>
              <p:nvPr/>
            </p:nvSpPr>
            <p:spPr>
              <a:xfrm>
                <a:off x="463564" y="1193211"/>
                <a:ext cx="12192000" cy="734047"/>
              </a:xfrm>
              <a:prstGeom prst="rect">
                <a:avLst/>
              </a:prstGeom>
              <a:noFill/>
            </p:spPr>
            <p:txBody>
              <a:bodyPr wrap="square" rtlCol="0">
                <a:spAutoFit/>
              </a:bodyPr>
              <a:lstStyle/>
              <a:p>
                <a:pPr lvl="2"/>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𝕍</m:t>
                      </m:r>
                      <m:r>
                        <a:rPr lang="en-US" sz="2800" i="1" smtClean="0">
                          <a:latin typeface="Cambria Math" panose="02040503050406030204" pitchFamily="18" charset="0"/>
                          <a:ea typeface="Cambria Math" panose="02040503050406030204" pitchFamily="18" charset="0"/>
                        </a:rPr>
                        <m:t>𝑎𝑟</m:t>
                      </m:r>
                      <m:d>
                        <m:dPr>
                          <m:begChr m:val="["/>
                          <m:endChr m:val="]"/>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𝜉</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ea typeface="Cambria Math" panose="02040503050406030204" pitchFamily="18" charset="0"/>
                            </a:rPr>
                            <m:t>)</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𝕍</m:t>
                      </m:r>
                      <m:r>
                        <a:rPr lang="en-US" sz="2800" i="1">
                          <a:latin typeface="Cambria Math" panose="02040503050406030204" pitchFamily="18" charset="0"/>
                          <a:ea typeface="Cambria Math" panose="02040503050406030204" pitchFamily="18" charset="0"/>
                        </a:rPr>
                        <m:t>𝑎</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𝜉</m:t>
                          </m:r>
                        </m:sub>
                      </m:sSub>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𝔼</m:t>
                              </m:r>
                            </m:e>
                            <m:sub>
                              <m:r>
                                <a:rPr lang="en-US" sz="2800" i="1">
                                  <a:latin typeface="Cambria Math" panose="02040503050406030204" pitchFamily="18" charset="0"/>
                                  <a:ea typeface="Cambria Math" panose="02040503050406030204" pitchFamily="18" charset="0"/>
                                </a:rPr>
                                <m:t>𝜂</m:t>
                              </m:r>
                            </m:sub>
                          </m:sSub>
                          <m:d>
                            <m:dPr>
                              <m:begChr m:val="["/>
                              <m:endChr m:val="]"/>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𝜉</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ea typeface="Cambria Math" panose="02040503050406030204" pitchFamily="18" charset="0"/>
                                </a:rPr>
                                <m:t>)</m:t>
                              </m:r>
                            </m:e>
                          </m:d>
                        </m:e>
                      </m:d>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𝔼</m:t>
                          </m:r>
                        </m:e>
                        <m:sub>
                          <m:r>
                            <a:rPr lang="en-US" sz="2800" i="1">
                              <a:latin typeface="Cambria Math" panose="02040503050406030204" pitchFamily="18" charset="0"/>
                              <a:ea typeface="Cambria Math" panose="02040503050406030204" pitchFamily="18" charset="0"/>
                            </a:rPr>
                            <m:t>𝜉</m:t>
                          </m:r>
                        </m:sub>
                      </m:sSub>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𝕍</m:t>
                          </m:r>
                          <m:r>
                            <a:rPr lang="en-US" sz="2800" i="1">
                              <a:latin typeface="Cambria Math" panose="02040503050406030204" pitchFamily="18" charset="0"/>
                              <a:ea typeface="Cambria Math" panose="02040503050406030204" pitchFamily="18" charset="0"/>
                            </a:rPr>
                            <m:t>𝑎</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𝜂</m:t>
                              </m:r>
                            </m:sub>
                          </m:sSub>
                          <m:d>
                            <m:dPr>
                              <m:begChr m:val="["/>
                              <m:endChr m:val="]"/>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𝜉</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ea typeface="Cambria Math" panose="02040503050406030204" pitchFamily="18" charset="0"/>
                                </a:rPr>
                                <m:t>)</m:t>
                              </m:r>
                            </m:e>
                          </m:d>
                        </m:e>
                      </m:d>
                      <m:r>
                        <m:rPr>
                          <m:nor/>
                        </m:rPr>
                        <a:rPr lang="en-US" sz="2800" dirty="0">
                          <a:latin typeface="+mj-lt"/>
                        </a:rPr>
                        <m:t>	</m:t>
                      </m:r>
                    </m:oMath>
                  </m:oMathPara>
                </a14:m>
                <a:endParaRPr lang="en-US" sz="2800" i="1" dirty="0">
                  <a:latin typeface="+mj-lt"/>
                  <a:ea typeface="Cambria Math" panose="02040503050406030204" pitchFamily="18" charset="0"/>
                </a:endParaRPr>
              </a:p>
            </p:txBody>
          </p:sp>
        </mc:Choice>
        <mc:Fallback xmlns="">
          <p:sp>
            <p:nvSpPr>
              <p:cNvPr id="20" name="TextBox 19">
                <a:extLst>
                  <a:ext uri="{FF2B5EF4-FFF2-40B4-BE49-F238E27FC236}">
                    <a16:creationId xmlns:a16="http://schemas.microsoft.com/office/drawing/2014/main" id="{1D6B58CB-A3E9-B845-A5EC-FEC7E9AC240D}"/>
                  </a:ext>
                </a:extLst>
              </p:cNvPr>
              <p:cNvSpPr txBox="1">
                <a:spLocks noRot="1" noChangeAspect="1" noMove="1" noResize="1" noEditPoints="1" noAdjustHandles="1" noChangeArrowheads="1" noChangeShapeType="1" noTextEdit="1"/>
              </p:cNvSpPr>
              <p:nvPr/>
            </p:nvSpPr>
            <p:spPr>
              <a:xfrm>
                <a:off x="463564" y="1193211"/>
                <a:ext cx="12192000" cy="734047"/>
              </a:xfrm>
              <a:prstGeom prst="rect">
                <a:avLst/>
              </a:prstGeom>
              <a:blipFill>
                <a:blip r:embed="rId3"/>
                <a:stretch>
                  <a:fillRect b="-344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Theory – Variance Deconvolution II</a:t>
            </a:r>
          </a:p>
        </p:txBody>
      </p:sp>
      <p:sp>
        <p:nvSpPr>
          <p:cNvPr id="5" name="TextBox 4">
            <a:extLst>
              <a:ext uri="{FF2B5EF4-FFF2-40B4-BE49-F238E27FC236}">
                <a16:creationId xmlns:a16="http://schemas.microsoft.com/office/drawing/2014/main" id="{BEAED2B2-94C2-174B-AD05-30E7C9A9C7FF}"/>
              </a:ext>
            </a:extLst>
          </p:cNvPr>
          <p:cNvSpPr txBox="1"/>
          <p:nvPr/>
        </p:nvSpPr>
        <p:spPr>
          <a:xfrm>
            <a:off x="2997264" y="4499183"/>
            <a:ext cx="1895437" cy="738664"/>
          </a:xfrm>
          <a:prstGeom prst="rect">
            <a:avLst/>
          </a:prstGeom>
          <a:noFill/>
        </p:spPr>
        <p:txBody>
          <a:bodyPr wrap="square" rtlCol="0">
            <a:spAutoFit/>
          </a:bodyPr>
          <a:lstStyle/>
          <a:p>
            <a:pPr algn="ctr"/>
            <a:r>
              <a:rPr lang="en-US" sz="2100" dirty="0">
                <a:latin typeface="Arial" panose="020B0604020202020204" pitchFamily="34" charset="0"/>
                <a:cs typeface="Arial" panose="020B0604020202020204" pitchFamily="34" charset="0"/>
              </a:rPr>
              <a:t>Parametric variance</a:t>
            </a:r>
          </a:p>
        </p:txBody>
      </p:sp>
      <p:sp>
        <p:nvSpPr>
          <p:cNvPr id="6" name="TextBox 5">
            <a:extLst>
              <a:ext uri="{FF2B5EF4-FFF2-40B4-BE49-F238E27FC236}">
                <a16:creationId xmlns:a16="http://schemas.microsoft.com/office/drawing/2014/main" id="{8E3F7E50-DADA-4B4D-AEE3-0FF0588BB372}"/>
              </a:ext>
            </a:extLst>
          </p:cNvPr>
          <p:cNvSpPr txBox="1"/>
          <p:nvPr/>
        </p:nvSpPr>
        <p:spPr>
          <a:xfrm>
            <a:off x="5013305" y="4499183"/>
            <a:ext cx="2016041" cy="738664"/>
          </a:xfrm>
          <a:prstGeom prst="rect">
            <a:avLst/>
          </a:prstGeom>
          <a:noFill/>
        </p:spPr>
        <p:txBody>
          <a:bodyPr wrap="square" rtlCol="0">
            <a:spAutoFit/>
          </a:bodyPr>
          <a:lstStyle/>
          <a:p>
            <a:pPr algn="ctr"/>
            <a:r>
              <a:rPr lang="en-US" sz="2100" dirty="0">
                <a:latin typeface="Arial" panose="020B0604020202020204" pitchFamily="34" charset="0"/>
                <a:cs typeface="Arial" panose="020B0604020202020204" pitchFamily="34" charset="0"/>
              </a:rPr>
              <a:t>Total (polluted) variance</a:t>
            </a:r>
          </a:p>
        </p:txBody>
      </p:sp>
      <p:sp>
        <p:nvSpPr>
          <p:cNvPr id="7" name="TextBox 6">
            <a:extLst>
              <a:ext uri="{FF2B5EF4-FFF2-40B4-BE49-F238E27FC236}">
                <a16:creationId xmlns:a16="http://schemas.microsoft.com/office/drawing/2014/main" id="{725E6305-D0BD-5D42-A452-7686CCB2ABA5}"/>
              </a:ext>
            </a:extLst>
          </p:cNvPr>
          <p:cNvSpPr txBox="1"/>
          <p:nvPr/>
        </p:nvSpPr>
        <p:spPr>
          <a:xfrm>
            <a:off x="7149950" y="4176018"/>
            <a:ext cx="2997265" cy="1061829"/>
          </a:xfrm>
          <a:prstGeom prst="rect">
            <a:avLst/>
          </a:prstGeom>
          <a:noFill/>
        </p:spPr>
        <p:txBody>
          <a:bodyPr wrap="square" rtlCol="0">
            <a:spAutoFit/>
          </a:bodyPr>
          <a:lstStyle/>
          <a:p>
            <a:pPr algn="ctr"/>
            <a:r>
              <a:rPr lang="en-US" sz="2100" dirty="0">
                <a:latin typeface="Arial" panose="020B0604020202020204" pitchFamily="34" charset="0"/>
                <a:cs typeface="Arial" panose="020B0604020202020204" pitchFamily="34" charset="0"/>
              </a:rPr>
              <a:t>Average </a:t>
            </a:r>
          </a:p>
          <a:p>
            <a:pPr algn="ctr"/>
            <a:r>
              <a:rPr lang="en-US" sz="2100" dirty="0">
                <a:latin typeface="Arial" panose="020B0604020202020204" pitchFamily="34" charset="0"/>
                <a:cs typeface="Arial" panose="020B0604020202020204" pitchFamily="34" charset="0"/>
              </a:rPr>
              <a:t>Monte Carlo Transport solver variance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9AD7F7-8565-F74C-8FEF-38C59E59222C}"/>
                  </a:ext>
                </a:extLst>
              </p:cNvPr>
              <p:cNvSpPr txBox="1"/>
              <p:nvPr/>
            </p:nvSpPr>
            <p:spPr>
              <a:xfrm>
                <a:off x="3336904" y="1988838"/>
                <a:ext cx="6436506" cy="1027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𝕍</m:t>
                      </m:r>
                      <m:r>
                        <a:rPr lang="en-US" sz="2800" i="1" smtClean="0">
                          <a:latin typeface="Cambria Math" panose="02040503050406030204" pitchFamily="18" charset="0"/>
                          <a:ea typeface="Cambria Math" panose="02040503050406030204" pitchFamily="18" charset="0"/>
                        </a:rPr>
                        <m:t>𝑎𝑟</m:t>
                      </m:r>
                      <m:d>
                        <m:dPr>
                          <m:begChr m:val="["/>
                          <m:endChr m:val="]"/>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𝑇</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𝜉</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ea typeface="Cambria Math" panose="02040503050406030204" pitchFamily="18" charset="0"/>
                            </a:rPr>
                            <m:t>)</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𝕍</m:t>
                      </m:r>
                      <m:r>
                        <a:rPr lang="en-US" sz="2800" i="1">
                          <a:latin typeface="Cambria Math" panose="02040503050406030204" pitchFamily="18" charset="0"/>
                          <a:ea typeface="Cambria Math" panose="02040503050406030204" pitchFamily="18" charset="0"/>
                        </a:rPr>
                        <m:t>𝑎</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𝜉</m:t>
                          </m:r>
                        </m:sub>
                      </m:sSub>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𝑇</m:t>
                          </m:r>
                        </m:e>
                      </m:d>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𝜂</m:t>
                              </m:r>
                            </m:sub>
                          </m:sSub>
                        </m:den>
                      </m:f>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𝔼</m:t>
                          </m:r>
                        </m:e>
                        <m:sub>
                          <m:r>
                            <a:rPr lang="en-US" sz="2800" i="1">
                              <a:latin typeface="Cambria Math" panose="02040503050406030204" pitchFamily="18" charset="0"/>
                              <a:ea typeface="Cambria Math" panose="02040503050406030204" pitchFamily="18" charset="0"/>
                            </a:rPr>
                            <m:t>𝜉</m:t>
                          </m:r>
                        </m:sub>
                      </m:sSub>
                      <m:d>
                        <m:dPr>
                          <m:begChr m:val="["/>
                          <m:endChr m:val="]"/>
                          <m:ctrlPr>
                            <a:rPr lang="en-US" sz="2800" i="1">
                              <a:latin typeface="Cambria Math" panose="02040503050406030204" pitchFamily="18" charset="0"/>
                              <a:ea typeface="Cambria Math" panose="02040503050406030204" pitchFamily="18" charset="0"/>
                            </a:rPr>
                          </m:ctrlPr>
                        </m:dPr>
                        <m:e>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i="1">
                                  <a:latin typeface="Cambria Math" panose="02040503050406030204" pitchFamily="18" charset="0"/>
                                  <a:ea typeface="Cambria Math" panose="02040503050406030204" pitchFamily="18" charset="0"/>
                                </a:rPr>
                                <m:t>𝜂</m:t>
                              </m:r>
                            </m:sub>
                            <m:sup>
                              <m:r>
                                <a:rPr lang="en-US" sz="2800" i="1">
                                  <a:latin typeface="Cambria Math" panose="02040503050406030204" pitchFamily="18" charset="0"/>
                                  <a:ea typeface="Cambria Math" panose="02040503050406030204" pitchFamily="18" charset="0"/>
                                </a:rPr>
                                <m:t>2</m:t>
                              </m:r>
                            </m:sup>
                          </m:sSub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𝜉</m:t>
                          </m:r>
                          <m:r>
                            <a:rPr lang="en-US" sz="2800" b="0" i="1" smtClean="0">
                              <a:latin typeface="Cambria Math" panose="02040503050406030204" pitchFamily="18" charset="0"/>
                              <a:ea typeface="Cambria Math" panose="02040503050406030204" pitchFamily="18" charset="0"/>
                            </a:rPr>
                            <m:t>)</m:t>
                          </m:r>
                        </m:e>
                      </m:d>
                      <m:r>
                        <m:rPr>
                          <m:nor/>
                        </m:rPr>
                        <a:rPr lang="en-US" sz="2800" dirty="0"/>
                        <m:t>					</m:t>
                      </m:r>
                    </m:oMath>
                  </m:oMathPara>
                </a14:m>
                <a:endParaRPr lang="en-US" sz="2800" dirty="0"/>
              </a:p>
            </p:txBody>
          </p:sp>
        </mc:Choice>
        <mc:Fallback xmlns="">
          <p:sp>
            <p:nvSpPr>
              <p:cNvPr id="4" name="TextBox 3">
                <a:extLst>
                  <a:ext uri="{FF2B5EF4-FFF2-40B4-BE49-F238E27FC236}">
                    <a16:creationId xmlns:a16="http://schemas.microsoft.com/office/drawing/2014/main" id="{E69AD7F7-8565-F74C-8FEF-38C59E59222C}"/>
                  </a:ext>
                </a:extLst>
              </p:cNvPr>
              <p:cNvSpPr txBox="1">
                <a:spLocks noRot="1" noChangeAspect="1" noMove="1" noResize="1" noEditPoints="1" noAdjustHandles="1" noChangeArrowheads="1" noChangeShapeType="1" noTextEdit="1"/>
              </p:cNvSpPr>
              <p:nvPr/>
            </p:nvSpPr>
            <p:spPr>
              <a:xfrm>
                <a:off x="3336904" y="1988838"/>
                <a:ext cx="6436506" cy="1027012"/>
              </a:xfrm>
              <a:prstGeom prst="rect">
                <a:avLst/>
              </a:prstGeom>
              <a:blipFill>
                <a:blip r:embed="rId4"/>
                <a:stretch>
                  <a:fillRect b="-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E414290-F444-EA44-BD8E-FBAAC3891C22}"/>
                  </a:ext>
                </a:extLst>
              </p:cNvPr>
              <p:cNvSpPr txBox="1"/>
              <p:nvPr/>
            </p:nvSpPr>
            <p:spPr>
              <a:xfrm>
                <a:off x="3162392" y="3089492"/>
                <a:ext cx="6593472" cy="1027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𝕍</m:t>
                      </m:r>
                      <m:r>
                        <a:rPr lang="en-US" sz="2800" i="1" smtClean="0">
                          <a:latin typeface="Cambria Math" panose="02040503050406030204" pitchFamily="18" charset="0"/>
                          <a:ea typeface="Cambria Math" panose="02040503050406030204" pitchFamily="18" charset="0"/>
                        </a:rPr>
                        <m:t>𝑎</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𝜉</m:t>
                          </m:r>
                        </m:sub>
                      </m:sSub>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𝑇</m:t>
                          </m:r>
                        </m:e>
                      </m:d>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𝕍</m:t>
                      </m:r>
                      <m:r>
                        <a:rPr lang="en-US" sz="2800" i="1">
                          <a:latin typeface="Cambria Math" panose="02040503050406030204" pitchFamily="18" charset="0"/>
                          <a:ea typeface="Cambria Math" panose="02040503050406030204" pitchFamily="18" charset="0"/>
                        </a:rPr>
                        <m:t>𝑎𝑟</m:t>
                      </m:r>
                      <m:d>
                        <m:dPr>
                          <m:begChr m:val="["/>
                          <m:endChr m:val="]"/>
                          <m:ctrlPr>
                            <a:rPr lang="en-US" sz="2800" i="1">
                              <a:latin typeface="Cambria Math" panose="02040503050406030204" pitchFamily="18" charset="0"/>
                              <a:ea typeface="Cambria Math" panose="02040503050406030204" pitchFamily="18" charset="0"/>
                            </a:rPr>
                          </m:ctrlPr>
                        </m:d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𝑇</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𝜉</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𝜂</m:t>
                          </m:r>
                          <m:r>
                            <a:rPr lang="en-US" sz="2800" i="1">
                              <a:latin typeface="Cambria Math" panose="02040503050406030204" pitchFamily="18" charset="0"/>
                              <a:ea typeface="Cambria Math" panose="02040503050406030204" pitchFamily="18" charset="0"/>
                            </a:rPr>
                            <m:t>)</m:t>
                          </m:r>
                        </m:e>
                      </m:d>
                      <m:r>
                        <a:rPr lang="en-US" sz="2800" i="1">
                          <a:latin typeface="Cambria Math" panose="02040503050406030204" pitchFamily="18" charset="0"/>
                          <a:ea typeface="Cambria Math" panose="02040503050406030204" pitchFamily="18" charset="0"/>
                        </a:rPr>
                        <m:t>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𝑁</m:t>
                              </m:r>
                            </m:e>
                            <m:sub>
                              <m:r>
                                <a:rPr lang="en-US" sz="2800" i="1">
                                  <a:latin typeface="Cambria Math" panose="02040503050406030204" pitchFamily="18" charset="0"/>
                                  <a:ea typeface="Cambria Math" panose="02040503050406030204" pitchFamily="18" charset="0"/>
                                </a:rPr>
                                <m:t>𝜂</m:t>
                              </m:r>
                            </m:sub>
                          </m:sSub>
                        </m:den>
                      </m:f>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𝔼</m:t>
                          </m:r>
                        </m:e>
                        <m:sub>
                          <m:r>
                            <a:rPr lang="en-US" sz="2800" i="1">
                              <a:latin typeface="Cambria Math" panose="02040503050406030204" pitchFamily="18" charset="0"/>
                              <a:ea typeface="Cambria Math" panose="02040503050406030204" pitchFamily="18" charset="0"/>
                            </a:rPr>
                            <m:t>𝜉</m:t>
                          </m:r>
                        </m:sub>
                      </m:sSub>
                      <m:d>
                        <m:dPr>
                          <m:begChr m:val="["/>
                          <m:endChr m:val="]"/>
                          <m:ctrlPr>
                            <a:rPr lang="en-US" sz="2800" i="1">
                              <a:latin typeface="Cambria Math" panose="02040503050406030204" pitchFamily="18" charset="0"/>
                              <a:ea typeface="Cambria Math" panose="02040503050406030204" pitchFamily="18" charset="0"/>
                            </a:rPr>
                          </m:ctrlPr>
                        </m:dPr>
                        <m:e>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ea typeface="Cambria Math" panose="02040503050406030204" pitchFamily="18" charset="0"/>
                                </a:rPr>
                                <m:t>𝜂</m:t>
                              </m:r>
                            </m:sub>
                            <m:sup>
                              <m:r>
                                <a:rPr lang="en-US" sz="2800" b="0" i="1" smtClean="0">
                                  <a:latin typeface="Cambria Math" panose="02040503050406030204" pitchFamily="18" charset="0"/>
                                  <a:ea typeface="Cambria Math" panose="02040503050406030204" pitchFamily="18" charset="0"/>
                                </a:rPr>
                                <m:t>2</m:t>
                              </m:r>
                            </m:sup>
                          </m:sSub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𝜉</m:t>
                              </m:r>
                            </m:e>
                          </m:d>
                          <m:r>
                            <a:rPr lang="en-US" sz="2800" i="1">
                              <a:latin typeface="Cambria Math" panose="02040503050406030204" pitchFamily="18" charset="0"/>
                              <a:ea typeface="Cambria Math" panose="02040503050406030204" pitchFamily="18" charset="0"/>
                            </a:rPr>
                            <m:t> </m:t>
                          </m:r>
                        </m:e>
                      </m:d>
                    </m:oMath>
                  </m:oMathPara>
                </a14:m>
                <a:endParaRPr lang="en-US" sz="2800" dirty="0"/>
              </a:p>
            </p:txBody>
          </p:sp>
        </mc:Choice>
        <mc:Fallback xmlns="">
          <p:sp>
            <p:nvSpPr>
              <p:cNvPr id="15" name="TextBox 14">
                <a:extLst>
                  <a:ext uri="{FF2B5EF4-FFF2-40B4-BE49-F238E27FC236}">
                    <a16:creationId xmlns:a16="http://schemas.microsoft.com/office/drawing/2014/main" id="{CE414290-F444-EA44-BD8E-FBAAC3891C22}"/>
                  </a:ext>
                </a:extLst>
              </p:cNvPr>
              <p:cNvSpPr txBox="1">
                <a:spLocks noRot="1" noChangeAspect="1" noMove="1" noResize="1" noEditPoints="1" noAdjustHandles="1" noChangeArrowheads="1" noChangeShapeType="1" noTextEdit="1"/>
              </p:cNvSpPr>
              <p:nvPr/>
            </p:nvSpPr>
            <p:spPr>
              <a:xfrm>
                <a:off x="3162392" y="3089492"/>
                <a:ext cx="6593472" cy="1027012"/>
              </a:xfrm>
              <a:prstGeom prst="rect">
                <a:avLst/>
              </a:prstGeom>
              <a:blipFill>
                <a:blip r:embed="rId5"/>
                <a:stretch>
                  <a:fillRect b="-3704"/>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B3F1C16-A47B-4AD2-0B59-0298C18A0389}"/>
              </a:ext>
            </a:extLst>
          </p:cNvPr>
          <p:cNvSpPr/>
          <p:nvPr/>
        </p:nvSpPr>
        <p:spPr>
          <a:xfrm>
            <a:off x="5882503" y="2018698"/>
            <a:ext cx="1345308" cy="97935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6">
            <a:extLst>
              <a:ext uri="{FF2B5EF4-FFF2-40B4-BE49-F238E27FC236}">
                <a16:creationId xmlns:a16="http://schemas.microsoft.com/office/drawing/2014/main" id="{BD38361D-18D2-1246-B21D-3309E5D22DD0}"/>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8</a:t>
            </a:fld>
            <a:r>
              <a:rPr lang="en-US" sz="1200" dirty="0"/>
              <a:t>/20</a:t>
            </a:r>
          </a:p>
        </p:txBody>
      </p:sp>
    </p:spTree>
    <p:extLst>
      <p:ext uri="{BB962C8B-B14F-4D97-AF65-F5344CB8AC3E}">
        <p14:creationId xmlns:p14="http://schemas.microsoft.com/office/powerpoint/2010/main" val="2995809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7" grpId="0"/>
      <p:bldP spid="4" grpId="0"/>
      <p:bldP spid="15"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6B5EAF5-8983-824E-B2DD-826B6ECE5225}"/>
                  </a:ext>
                </a:extLst>
              </p:cNvPr>
              <p:cNvSpPr txBox="1"/>
              <p:nvPr/>
            </p:nvSpPr>
            <p:spPr>
              <a:xfrm>
                <a:off x="2772058" y="6092574"/>
                <a:ext cx="6184230" cy="759952"/>
              </a:xfrm>
              <a:prstGeom prst="rect">
                <a:avLst/>
              </a:prstGeom>
              <a:noFill/>
            </p:spPr>
            <p:txBody>
              <a:bodyPr wrap="square">
                <a:spAutoFit/>
              </a:bodyPr>
              <a:lstStyle/>
              <a:p>
                <a:pPr lvl="2"/>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𝕍</m:t>
                      </m:r>
                      <m:r>
                        <a:rPr lang="en-US" sz="2000" i="1" smtClean="0">
                          <a:latin typeface="Cambria Math" panose="02040503050406030204" pitchFamily="18" charset="0"/>
                          <a:ea typeface="Cambria Math" panose="02040503050406030204" pitchFamily="18" charset="0"/>
                        </a:rPr>
                        <m:t>𝑎</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𝑟</m:t>
                          </m:r>
                        </m:e>
                        <m:sub>
                          <m:r>
                            <a:rPr lang="en-US" sz="2000" i="1">
                              <a:latin typeface="Cambria Math" panose="02040503050406030204" pitchFamily="18" charset="0"/>
                              <a:ea typeface="Cambria Math" panose="02040503050406030204" pitchFamily="18" charset="0"/>
                            </a:rPr>
                            <m:t>𝜉</m:t>
                          </m:r>
                        </m:sub>
                      </m:sSub>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𝑇</m:t>
                          </m:r>
                        </m:e>
                      </m:d>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𝕍</m:t>
                      </m:r>
                      <m:r>
                        <a:rPr lang="en-US" sz="2000" i="1">
                          <a:latin typeface="Cambria Math" panose="02040503050406030204" pitchFamily="18" charset="0"/>
                          <a:ea typeface="Cambria Math" panose="02040503050406030204" pitchFamily="18" charset="0"/>
                        </a:rPr>
                        <m:t>𝑎𝑟</m:t>
                      </m:r>
                      <m:d>
                        <m:dPr>
                          <m:begChr m:val="["/>
                          <m:endChr m:val="]"/>
                          <m:ctrlPr>
                            <a:rPr lang="en-US" sz="2000" i="1">
                              <a:latin typeface="Cambria Math" panose="02040503050406030204" pitchFamily="18" charset="0"/>
                              <a:ea typeface="Cambria Math" panose="02040503050406030204" pitchFamily="18" charset="0"/>
                            </a:rPr>
                          </m:ctrlPr>
                        </m:dPr>
                        <m:e>
                          <m:acc>
                            <m:accPr>
                              <m:chr m:val="̃"/>
                              <m:ctrlPr>
                                <a:rPr lang="en-US" sz="2000" i="1">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𝑇</m:t>
                              </m:r>
                            </m:e>
                          </m:ac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𝜉</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𝜂</m:t>
                          </m:r>
                          <m:r>
                            <a:rPr lang="en-US" sz="2000" i="1">
                              <a:latin typeface="Cambria Math" panose="02040503050406030204" pitchFamily="18" charset="0"/>
                              <a:ea typeface="Cambria Math" panose="02040503050406030204" pitchFamily="18" charset="0"/>
                            </a:rPr>
                            <m:t>)</m:t>
                          </m:r>
                        </m:e>
                      </m:d>
                      <m:r>
                        <a:rPr lang="en-US" sz="2000" b="0" i="1" smtClean="0">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𝜂</m:t>
                              </m:r>
                            </m:sub>
                          </m:sSub>
                        </m:den>
                      </m:f>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𝔼</m:t>
                          </m:r>
                        </m:e>
                        <m:sub>
                          <m:r>
                            <a:rPr lang="en-US" sz="2000" i="1">
                              <a:latin typeface="Cambria Math" panose="02040503050406030204" pitchFamily="18" charset="0"/>
                              <a:ea typeface="Cambria Math" panose="02040503050406030204" pitchFamily="18" charset="0"/>
                            </a:rPr>
                            <m:t>𝜉</m:t>
                          </m:r>
                        </m:sub>
                      </m:sSub>
                      <m:d>
                        <m:dPr>
                          <m:begChr m:val="["/>
                          <m:endChr m:val="]"/>
                          <m:ctrlPr>
                            <a:rPr lang="en-US" sz="2000" i="1">
                              <a:latin typeface="Cambria Math" panose="02040503050406030204" pitchFamily="18" charset="0"/>
                              <a:ea typeface="Cambria Math" panose="02040503050406030204" pitchFamily="18" charset="0"/>
                            </a:rPr>
                          </m:ctrlPr>
                        </m:dPr>
                        <m:e>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𝜂</m:t>
                              </m:r>
                            </m:sub>
                            <m:sup>
                              <m:r>
                                <a:rPr lang="en-US" sz="2000" i="1">
                                  <a:latin typeface="Cambria Math" panose="02040503050406030204" pitchFamily="18" charset="0"/>
                                  <a:ea typeface="Cambria Math" panose="02040503050406030204" pitchFamily="18" charset="0"/>
                                </a:rPr>
                                <m:t>2</m:t>
                              </m:r>
                            </m:sup>
                          </m:sSubSup>
                          <m:r>
                            <a:rPr lang="en-US" sz="2000" i="1">
                              <a:latin typeface="Cambria Math" panose="02040503050406030204" pitchFamily="18" charset="0"/>
                              <a:ea typeface="Cambria Math" panose="02040503050406030204" pitchFamily="18" charset="0"/>
                            </a:rPr>
                            <m:t> </m:t>
                          </m:r>
                        </m:e>
                      </m:d>
                    </m:oMath>
                  </m:oMathPara>
                </a14:m>
                <a:endParaRPr lang="en-US" sz="20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06B5EAF5-8983-824E-B2DD-826B6ECE5225}"/>
                  </a:ext>
                </a:extLst>
              </p:cNvPr>
              <p:cNvSpPr txBox="1">
                <a:spLocks noRot="1" noChangeAspect="1" noMove="1" noResize="1" noEditPoints="1" noAdjustHandles="1" noChangeArrowheads="1" noChangeShapeType="1" noTextEdit="1"/>
              </p:cNvSpPr>
              <p:nvPr/>
            </p:nvSpPr>
            <p:spPr>
              <a:xfrm>
                <a:off x="2772058" y="6092574"/>
                <a:ext cx="6184230" cy="759952"/>
              </a:xfrm>
              <a:prstGeom prst="rect">
                <a:avLst/>
              </a:prstGeom>
              <a:blipFill>
                <a:blip r:embed="rId3"/>
                <a:stretch>
                  <a:fillRect b="-3279"/>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CC6087B8-ABE8-AF49-9E89-2D68B97BF848}"/>
              </a:ext>
            </a:extLst>
          </p:cNvPr>
          <p:cNvSpPr/>
          <p:nvPr/>
        </p:nvSpPr>
        <p:spPr>
          <a:xfrm>
            <a:off x="3513581" y="6125020"/>
            <a:ext cx="4557932" cy="66356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0736868-56A9-F44A-9947-4CC5ACB3FE21}"/>
              </a:ext>
            </a:extLst>
          </p:cNvPr>
          <p:cNvSpPr txBox="1"/>
          <p:nvPr/>
        </p:nvSpPr>
        <p:spPr>
          <a:xfrm>
            <a:off x="223664" y="3359028"/>
            <a:ext cx="11297344" cy="415498"/>
          </a:xfrm>
          <a:prstGeom prst="rect">
            <a:avLst/>
          </a:prstGeom>
          <a:noFill/>
        </p:spPr>
        <p:txBody>
          <a:bodyPr wrap="square" rtlCol="0">
            <a:spAutoFit/>
          </a:bodyPr>
          <a:lstStyle/>
          <a:p>
            <a:pPr marL="1371600" lvl="2" indent="-457200">
              <a:buClr>
                <a:schemeClr val="accent1"/>
              </a:buClr>
              <a:buFont typeface="+mj-lt"/>
              <a:buAutoNum type="alphaLcParenR" startAt="4"/>
            </a:pPr>
            <a:r>
              <a:rPr lang="en-US" sz="2100" dirty="0">
                <a:latin typeface="Arial" panose="020B0604020202020204" pitchFamily="34" charset="0"/>
                <a:cs typeface="Arial" panose="020B0604020202020204" pitchFamily="34" charset="0"/>
              </a:rPr>
              <a:t>Calculate</a:t>
            </a:r>
          </a:p>
        </p:txBody>
      </p:sp>
      <p:pic>
        <p:nvPicPr>
          <p:cNvPr id="13" name="Picture 12">
            <a:extLst>
              <a:ext uri="{FF2B5EF4-FFF2-40B4-BE49-F238E27FC236}">
                <a16:creationId xmlns:a16="http://schemas.microsoft.com/office/drawing/2014/main" id="{8A009185-D2F7-974B-A9D3-27C3AA0520A1}"/>
              </a:ext>
            </a:extLst>
          </p:cNvPr>
          <p:cNvPicPr>
            <a:picLocks noChangeAspect="1"/>
          </p:cNvPicPr>
          <p:nvPr/>
        </p:nvPicPr>
        <p:blipFill rotWithShape="1">
          <a:blip r:embed="rId4"/>
          <a:srcRect t="7965" b="6980"/>
          <a:stretch/>
        </p:blipFill>
        <p:spPr>
          <a:xfrm>
            <a:off x="9074207" y="3800530"/>
            <a:ext cx="2755301" cy="868941"/>
          </a:xfrm>
          <a:prstGeom prst="rect">
            <a:avLst/>
          </a:prstGeom>
        </p:spPr>
      </p:pic>
      <p:sp>
        <p:nvSpPr>
          <p:cNvPr id="22" name="TextBox 21">
            <a:extLst>
              <a:ext uri="{FF2B5EF4-FFF2-40B4-BE49-F238E27FC236}">
                <a16:creationId xmlns:a16="http://schemas.microsoft.com/office/drawing/2014/main" id="{4E332D9E-4284-B046-97A0-C2C6E1CD3F5D}"/>
              </a:ext>
            </a:extLst>
          </p:cNvPr>
          <p:cNvSpPr txBox="1"/>
          <p:nvPr/>
        </p:nvSpPr>
        <p:spPr>
          <a:xfrm>
            <a:off x="223664" y="4294001"/>
            <a:ext cx="11455914" cy="638380"/>
          </a:xfrm>
          <a:prstGeom prst="rect">
            <a:avLst/>
          </a:prstGeom>
          <a:noFill/>
        </p:spPr>
        <p:txBody>
          <a:bodyPr wrap="square" rtlCol="0">
            <a:spAutoFit/>
          </a:bodyPr>
          <a:lstStyle/>
          <a:p>
            <a:pPr marL="457200" indent="-457200">
              <a:lnSpc>
                <a:spcPct val="200000"/>
              </a:lnSpc>
              <a:buClr>
                <a:schemeClr val="accent1"/>
              </a:buClr>
              <a:buFont typeface="+mj-lt"/>
              <a:buAutoNum type="arabicPeriod" startAt="4"/>
            </a:pPr>
            <a:r>
              <a:rPr lang="en-US" sz="2100" dirty="0">
                <a:latin typeface="Arial" panose="020B0604020202020204" pitchFamily="34" charset="0"/>
                <a:cs typeface="Arial" panose="020B0604020202020204" pitchFamily="34" charset="0"/>
              </a:rPr>
              <a:t>Calculate sample variance of solutions from Monte Carlo simulations over parameter space: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043ABBC-734B-B149-B249-648B8A622DEB}"/>
                  </a:ext>
                </a:extLst>
              </p:cNvPr>
              <p:cNvSpPr txBox="1"/>
              <p:nvPr/>
            </p:nvSpPr>
            <p:spPr>
              <a:xfrm>
                <a:off x="223664" y="1156919"/>
                <a:ext cx="11297344" cy="767261"/>
              </a:xfrm>
              <a:prstGeom prst="rect">
                <a:avLst/>
              </a:prstGeom>
              <a:noFill/>
            </p:spPr>
            <p:txBody>
              <a:bodyPr wrap="square" rtlCol="0">
                <a:spAutoFit/>
              </a:bodyPr>
              <a:lstStyle/>
              <a:p>
                <a:pPr marL="457200" indent="-457200">
                  <a:buClr>
                    <a:schemeClr val="accent1"/>
                  </a:buClr>
                  <a:buFont typeface="+mj-lt"/>
                  <a:buAutoNum type="arabicPeriod" startAt="2"/>
                </a:pPr>
                <a:r>
                  <a:rPr lang="en-US" sz="2100" dirty="0">
                    <a:latin typeface="Arial" panose="020B0604020202020204" pitchFamily="34" charset="0"/>
                    <a:cs typeface="Arial" panose="020B0604020202020204" pitchFamily="34" charset="0"/>
                  </a:rPr>
                  <a:t>For </a:t>
                </a:r>
                <a:r>
                  <a:rPr lang="en-US" sz="2100" i="1" dirty="0" err="1">
                    <a:latin typeface="Arial" panose="020B0604020202020204" pitchFamily="34" charset="0"/>
                    <a:cs typeface="Arial" panose="020B0604020202020204" pitchFamily="34" charset="0"/>
                  </a:rPr>
                  <a:t>i</a:t>
                </a:r>
                <a:r>
                  <a:rPr lang="en-US" sz="2100" dirty="0">
                    <a:latin typeface="Arial" panose="020B0604020202020204" pitchFamily="34" charset="0"/>
                    <a:cs typeface="Arial" panose="020B0604020202020204" pitchFamily="34" charset="0"/>
                  </a:rPr>
                  <a:t>  = 1:</a:t>
                </a:r>
                <a14:m>
                  <m:oMath xmlns:m="http://schemas.openxmlformats.org/officeDocument/2006/math">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𝑁</m:t>
                        </m:r>
                      </m:e>
                      <m:sub>
                        <m:r>
                          <a:rPr lang="en-US" sz="2100" b="0" i="1" smtClean="0">
                            <a:latin typeface="Cambria Math" panose="02040503050406030204" pitchFamily="18" charset="0"/>
                          </a:rPr>
                          <m:t>𝜉</m:t>
                        </m:r>
                      </m:sub>
                    </m:sSub>
                  </m:oMath>
                </a14:m>
                <a:endParaRPr lang="en-US" sz="2100" dirty="0">
                  <a:latin typeface="Arial" panose="020B0604020202020204" pitchFamily="34" charset="0"/>
                  <a:cs typeface="Arial" panose="020B0604020202020204" pitchFamily="34" charset="0"/>
                </a:endParaRPr>
              </a:p>
              <a:p>
                <a:pPr marL="1371600" lvl="2" indent="-457200">
                  <a:buClr>
                    <a:schemeClr val="accent1"/>
                  </a:buClr>
                  <a:buFont typeface="+mj-lt"/>
                  <a:buAutoNum type="alphaLcParenR"/>
                </a:pPr>
                <a:r>
                  <a:rPr lang="en-US" sz="2100" dirty="0">
                    <a:latin typeface="Arial" panose="020B0604020202020204" pitchFamily="34" charset="0"/>
                    <a:cs typeface="Arial" panose="020B0604020202020204" pitchFamily="34" charset="0"/>
                  </a:rPr>
                  <a:t>Sample </a:t>
                </a:r>
                <a14:m>
                  <m:oMath xmlns:m="http://schemas.openxmlformats.org/officeDocument/2006/math">
                    <m:r>
                      <a:rPr lang="en-US" sz="2100" b="0" i="1" smtClean="0">
                        <a:latin typeface="Cambria Math" panose="02040503050406030204" pitchFamily="18" charset="0"/>
                      </a:rPr>
                      <m:t>𝜉</m:t>
                    </m:r>
                  </m:oMath>
                </a14:m>
                <a:r>
                  <a:rPr lang="en-US" sz="2100" dirty="0">
                    <a:latin typeface="Arial" panose="020B0604020202020204" pitchFamily="34" charset="0"/>
                    <a:cs typeface="Arial" panose="020B0604020202020204" pitchFamily="34" charset="0"/>
                  </a:rPr>
                  <a:t> and calculate </a:t>
                </a:r>
                <a14:m>
                  <m:oMath xmlns:m="http://schemas.openxmlformats.org/officeDocument/2006/math">
                    <m:sSub>
                      <m:sSubPr>
                        <m:ctrlPr>
                          <a:rPr lang="en-US" sz="2100" b="0" i="1" smtClean="0">
                            <a:latin typeface="Cambria Math" panose="02040503050406030204" pitchFamily="18" charset="0"/>
                          </a:rPr>
                        </m:ctrlPr>
                      </m:sSubPr>
                      <m:e>
                        <m:r>
                          <m:rPr>
                            <m:sty m:val="p"/>
                          </m:rPr>
                          <a:rPr lang="en-US" sz="2100" b="0" i="0" smtClean="0">
                            <a:latin typeface="Cambria Math" panose="02040503050406030204" pitchFamily="18" charset="0"/>
                          </a:rPr>
                          <m:t>Σ</m:t>
                        </m:r>
                      </m:e>
                      <m:sub>
                        <m:r>
                          <a:rPr lang="en-US" sz="2100" b="0" i="1" smtClean="0">
                            <a:latin typeface="Cambria Math" panose="02040503050406030204" pitchFamily="18" charset="0"/>
                          </a:rPr>
                          <m:t>𝑡</m:t>
                        </m:r>
                      </m:sub>
                    </m:sSub>
                    <m:d>
                      <m:dPr>
                        <m:ctrlPr>
                          <a:rPr lang="en-US" sz="2100" b="0" i="1" smtClean="0">
                            <a:latin typeface="Cambria Math" panose="02040503050406030204" pitchFamily="18" charset="0"/>
                          </a:rPr>
                        </m:ctrlPr>
                      </m:dPr>
                      <m:e>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𝜉</m:t>
                            </m:r>
                          </m:e>
                          <m:sub>
                            <m:r>
                              <a:rPr lang="en-US" sz="2100" b="0" i="1" smtClean="0">
                                <a:latin typeface="Cambria Math" panose="02040503050406030204" pitchFamily="18" charset="0"/>
                              </a:rPr>
                              <m:t>𝑖</m:t>
                            </m:r>
                          </m:sub>
                        </m:sSub>
                      </m:e>
                    </m:d>
                  </m:oMath>
                </a14:m>
                <a:endParaRPr lang="en-US" sz="21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7043ABBC-734B-B149-B249-648B8A622DEB}"/>
                  </a:ext>
                </a:extLst>
              </p:cNvPr>
              <p:cNvSpPr txBox="1">
                <a:spLocks noRot="1" noChangeAspect="1" noMove="1" noResize="1" noEditPoints="1" noAdjustHandles="1" noChangeArrowheads="1" noChangeShapeType="1" noTextEdit="1"/>
              </p:cNvSpPr>
              <p:nvPr/>
            </p:nvSpPr>
            <p:spPr>
              <a:xfrm>
                <a:off x="223664" y="1156919"/>
                <a:ext cx="11297344" cy="767261"/>
              </a:xfrm>
              <a:prstGeom prst="rect">
                <a:avLst/>
              </a:prstGeom>
              <a:blipFill>
                <a:blip r:embed="rId5"/>
                <a:stretch>
                  <a:fillRect l="-562" t="-3226" b="-1290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A2064D-1307-487F-809B-63FEC12CB82F}"/>
              </a:ext>
            </a:extLst>
          </p:cNvPr>
          <p:cNvSpPr>
            <a:spLocks noGrp="1"/>
          </p:cNvSpPr>
          <p:nvPr>
            <p:ph type="title"/>
          </p:nvPr>
        </p:nvSpPr>
        <p:spPr/>
        <p:txBody>
          <a:bodyPr>
            <a:normAutofit fontScale="90000"/>
          </a:bodyPr>
          <a:lstStyle/>
          <a:p>
            <a:r>
              <a:rPr lang="en-US" dirty="0"/>
              <a:t>Solver Algorithm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7FE415-6C29-EA4C-AF11-969EB3903CE5}"/>
                  </a:ext>
                </a:extLst>
              </p:cNvPr>
              <p:cNvSpPr txBox="1"/>
              <p:nvPr/>
            </p:nvSpPr>
            <p:spPr>
              <a:xfrm>
                <a:off x="223664" y="478143"/>
                <a:ext cx="11297344" cy="708143"/>
              </a:xfrm>
              <a:prstGeom prst="rect">
                <a:avLst/>
              </a:prstGeom>
              <a:noFill/>
            </p:spPr>
            <p:txBody>
              <a:bodyPr wrap="square" rtlCol="0">
                <a:spAutoFit/>
              </a:bodyPr>
              <a:lstStyle/>
              <a:p>
                <a:pPr marL="457200" indent="-457200">
                  <a:lnSpc>
                    <a:spcPct val="200000"/>
                  </a:lnSpc>
                  <a:buClr>
                    <a:schemeClr val="accent1"/>
                  </a:buClr>
                  <a:buFont typeface="+mj-lt"/>
                  <a:buAutoNum type="arabicPeriod"/>
                </a:pPr>
                <a:r>
                  <a:rPr lang="en-US" sz="2100" dirty="0">
                    <a:latin typeface="Arial" panose="020B0604020202020204" pitchFamily="34" charset="0"/>
                    <a:cs typeface="Arial" panose="020B0604020202020204" pitchFamily="34" charset="0"/>
                  </a:rPr>
                  <a:t>Determine number of realizations </a:t>
                </a:r>
                <a14:m>
                  <m:oMath xmlns:m="http://schemas.openxmlformats.org/officeDocument/2006/math">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b="0" i="1" smtClean="0">
                            <a:latin typeface="Cambria Math" panose="02040503050406030204" pitchFamily="18" charset="0"/>
                            <a:ea typeface="Cambria Math" panose="02040503050406030204" pitchFamily="18" charset="0"/>
                          </a:rPr>
                          <m:t>𝜉</m:t>
                        </m:r>
                      </m:sub>
                    </m:sSub>
                    <m:r>
                      <a:rPr lang="en-US" sz="2100" b="0" i="0" smtClean="0">
                        <a:latin typeface="Cambria Math" panose="02040503050406030204" pitchFamily="18" charset="0"/>
                        <a:ea typeface="Cambria Math" panose="02040503050406030204" pitchFamily="18" charset="0"/>
                      </a:rPr>
                      <m:t> </m:t>
                    </m:r>
                  </m:oMath>
                </a14:m>
                <a:r>
                  <a:rPr lang="en-US" sz="2100" dirty="0">
                    <a:latin typeface="Arial" panose="020B0604020202020204" pitchFamily="34" charset="0"/>
                    <a:cs typeface="Arial" panose="020B0604020202020204" pitchFamily="34" charset="0"/>
                  </a:rPr>
                  <a:t>and number of histories </a:t>
                </a:r>
                <a14:m>
                  <m:oMath xmlns:m="http://schemas.openxmlformats.org/officeDocument/2006/math">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oMath>
                </a14:m>
                <a:endParaRPr lang="en-US" sz="210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467FE415-6C29-EA4C-AF11-969EB3903CE5}"/>
                  </a:ext>
                </a:extLst>
              </p:cNvPr>
              <p:cNvSpPr txBox="1">
                <a:spLocks noRot="1" noChangeAspect="1" noMove="1" noResize="1" noEditPoints="1" noAdjustHandles="1" noChangeArrowheads="1" noChangeShapeType="1" noTextEdit="1"/>
              </p:cNvSpPr>
              <p:nvPr/>
            </p:nvSpPr>
            <p:spPr>
              <a:xfrm>
                <a:off x="223664" y="478143"/>
                <a:ext cx="11297344" cy="708143"/>
              </a:xfrm>
              <a:prstGeom prst="rect">
                <a:avLst/>
              </a:prstGeom>
              <a:blipFill>
                <a:blip r:embed="rId6"/>
                <a:stretch>
                  <a:fillRect l="-562" b="-10714"/>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49F95C2-1F1B-8948-BD1A-7BCF6A8315F4}"/>
              </a:ext>
            </a:extLst>
          </p:cNvPr>
          <p:cNvPicPr>
            <a:picLocks noChangeAspect="1"/>
          </p:cNvPicPr>
          <p:nvPr/>
        </p:nvPicPr>
        <p:blipFill rotWithShape="1">
          <a:blip r:embed="rId7"/>
          <a:srcRect l="2732" t="2565" r="1139" b="16312"/>
          <a:stretch/>
        </p:blipFill>
        <p:spPr>
          <a:xfrm>
            <a:off x="2846370" y="3108912"/>
            <a:ext cx="5225143" cy="7829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E364054-03C0-B946-9FBD-4D3C7C94BCFB}"/>
                  </a:ext>
                </a:extLst>
              </p:cNvPr>
              <p:cNvSpPr txBox="1"/>
              <p:nvPr/>
            </p:nvSpPr>
            <p:spPr>
              <a:xfrm>
                <a:off x="223664" y="2709530"/>
                <a:ext cx="11297344" cy="639534"/>
              </a:xfrm>
              <a:prstGeom prst="rect">
                <a:avLst/>
              </a:prstGeom>
              <a:noFill/>
            </p:spPr>
            <p:txBody>
              <a:bodyPr wrap="square" rtlCol="0">
                <a:spAutoFit/>
              </a:bodyPr>
              <a:lstStyle/>
              <a:p>
                <a:pPr marL="1371600" lvl="2" indent="-457200">
                  <a:buClr>
                    <a:schemeClr val="accent1"/>
                  </a:buClr>
                  <a:buFont typeface="+mj-lt"/>
                  <a:buAutoNum type="alphaLcParenR" startAt="3"/>
                </a:pPr>
                <a:r>
                  <a:rPr lang="en-US" sz="2100" dirty="0">
                    <a:latin typeface="Arial" panose="020B0604020202020204" pitchFamily="34" charset="0"/>
                    <a:cs typeface="Arial" panose="020B0604020202020204" pitchFamily="34" charset="0"/>
                  </a:rPr>
                  <a:t>Calculate </a:t>
                </a:r>
                <a14:m>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𝑇</m:t>
                        </m:r>
                      </m:e>
                    </m:acc>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𝜉</m:t>
                            </m:r>
                          </m:e>
                          <m:sub>
                            <m:r>
                              <a:rPr lang="en-US" sz="2100" i="1">
                                <a:latin typeface="Cambria Math" panose="02040503050406030204" pitchFamily="18" charset="0"/>
                              </a:rPr>
                              <m:t>𝑖</m:t>
                            </m:r>
                          </m:sub>
                        </m:sSub>
                      </m:e>
                    </m:d>
                    <m:r>
                      <a:rPr lang="en-US" sz="2100" i="1">
                        <a:latin typeface="Cambria Math" panose="02040503050406030204" pitchFamily="18" charset="0"/>
                      </a:rPr>
                      <m:t>= </m:t>
                    </m:r>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1</m:t>
                        </m:r>
                      </m:num>
                      <m:den>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den>
                    </m:f>
                    <m:nary>
                      <m:naryPr>
                        <m:chr m:val="∑"/>
                        <m:ctrlPr>
                          <a:rPr lang="en-US" sz="2100" i="1">
                            <a:latin typeface="Cambria Math" panose="02040503050406030204" pitchFamily="18" charset="0"/>
                            <a:ea typeface="Cambria Math" panose="02040503050406030204" pitchFamily="18" charset="0"/>
                          </a:rPr>
                        </m:ctrlPr>
                      </m:naryPr>
                      <m:sub>
                        <m:r>
                          <m:rPr>
                            <m:brk m:alnAt="23"/>
                          </m:rPr>
                          <a:rPr lang="en-US" sz="2100" i="1">
                            <a:latin typeface="Cambria Math" panose="02040503050406030204" pitchFamily="18" charset="0"/>
                            <a:ea typeface="Cambria Math" panose="02040503050406030204" pitchFamily="18" charset="0"/>
                          </a:rPr>
                          <m:t>𝑗</m:t>
                        </m:r>
                        <m:r>
                          <a:rPr lang="en-US" sz="2100" i="1">
                            <a:latin typeface="Cambria Math" panose="02040503050406030204" pitchFamily="18" charset="0"/>
                            <a:ea typeface="Cambria Math" panose="02040503050406030204" pitchFamily="18" charset="0"/>
                          </a:rPr>
                          <m:t>=1</m:t>
                        </m:r>
                      </m:sub>
                      <m:sup>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𝑁</m:t>
                            </m:r>
                          </m:e>
                          <m:sub>
                            <m:r>
                              <a:rPr lang="en-US" sz="2100" i="1">
                                <a:latin typeface="Cambria Math" panose="02040503050406030204" pitchFamily="18" charset="0"/>
                                <a:ea typeface="Cambria Math" panose="02040503050406030204" pitchFamily="18" charset="0"/>
                              </a:rPr>
                              <m:t>𝜂</m:t>
                            </m:r>
                          </m:sub>
                        </m:sSub>
                      </m:sup>
                      <m:e>
                        <m:r>
                          <a:rPr lang="en-US" sz="2100" i="1">
                            <a:latin typeface="Cambria Math" panose="02040503050406030204" pitchFamily="18" charset="0"/>
                            <a:ea typeface="Cambria Math" panose="02040503050406030204" pitchFamily="18" charset="0"/>
                          </a:rPr>
                          <m:t>𝑓</m:t>
                        </m:r>
                        <m:d>
                          <m:dPr>
                            <m:ctrlPr>
                              <a:rPr lang="en-US" sz="2100" i="1">
                                <a:latin typeface="Cambria Math" panose="02040503050406030204" pitchFamily="18" charset="0"/>
                                <a:ea typeface="Cambria Math" panose="02040503050406030204" pitchFamily="18" charset="0"/>
                              </a:rPr>
                            </m:ctrlPr>
                          </m:dPr>
                          <m:e>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𝜉</m:t>
                                </m:r>
                              </m:e>
                              <m:sub>
                                <m:r>
                                  <a:rPr lang="en-US" sz="2100" i="1">
                                    <a:latin typeface="Cambria Math" panose="02040503050406030204" pitchFamily="18" charset="0"/>
                                    <a:ea typeface="Cambria Math" panose="02040503050406030204" pitchFamily="18" charset="0"/>
                                  </a:rPr>
                                  <m:t>𝑖</m:t>
                                </m:r>
                              </m:sub>
                            </m:sSub>
                            <m:r>
                              <a:rPr lang="en-US" sz="2100" i="1">
                                <a:latin typeface="Cambria Math" panose="02040503050406030204" pitchFamily="18" charset="0"/>
                                <a:ea typeface="Cambria Math" panose="02040503050406030204" pitchFamily="18" charset="0"/>
                              </a:rPr>
                              <m:t>, </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𝜂</m:t>
                                </m:r>
                              </m:e>
                              <m:sub>
                                <m:r>
                                  <a:rPr lang="en-US" sz="2100" i="1">
                                    <a:latin typeface="Cambria Math" panose="02040503050406030204" pitchFamily="18" charset="0"/>
                                    <a:ea typeface="Cambria Math" panose="02040503050406030204" pitchFamily="18" charset="0"/>
                                  </a:rPr>
                                  <m:t>𝑗</m:t>
                                </m:r>
                              </m:sub>
                            </m:sSub>
                          </m:e>
                        </m:d>
                        <m:r>
                          <a:rPr lang="en-US" sz="2100" b="0" i="1" smtClean="0">
                            <a:latin typeface="Cambria Math" panose="02040503050406030204" pitchFamily="18" charset="0"/>
                            <a:ea typeface="Cambria Math" panose="02040503050406030204" pitchFamily="18" charset="0"/>
                          </a:rPr>
                          <m:t> </m:t>
                        </m:r>
                      </m:e>
                    </m:nary>
                  </m:oMath>
                </a14:m>
                <a:r>
                  <a:rPr lang="en-US" sz="2100" dirty="0">
                    <a:latin typeface="Arial" panose="020B0604020202020204" pitchFamily="34" charset="0"/>
                    <a:cs typeface="Arial" panose="020B0604020202020204" pitchFamily="34" charset="0"/>
                  </a:rPr>
                  <a:t>		</a:t>
                </a:r>
              </a:p>
            </p:txBody>
          </p:sp>
        </mc:Choice>
        <mc:Fallback xmlns="">
          <p:sp>
            <p:nvSpPr>
              <p:cNvPr id="18" name="TextBox 17">
                <a:extLst>
                  <a:ext uri="{FF2B5EF4-FFF2-40B4-BE49-F238E27FC236}">
                    <a16:creationId xmlns:a16="http://schemas.microsoft.com/office/drawing/2014/main" id="{8E364054-03C0-B946-9FBD-4D3C7C94BCFB}"/>
                  </a:ext>
                </a:extLst>
              </p:cNvPr>
              <p:cNvSpPr txBox="1">
                <a:spLocks noRot="1" noChangeAspect="1" noMove="1" noResize="1" noEditPoints="1" noAdjustHandles="1" noChangeArrowheads="1" noChangeShapeType="1" noTextEdit="1"/>
              </p:cNvSpPr>
              <p:nvPr/>
            </p:nvSpPr>
            <p:spPr>
              <a:xfrm>
                <a:off x="223664" y="2709530"/>
                <a:ext cx="11297344" cy="639534"/>
              </a:xfrm>
              <a:prstGeom prst="rect">
                <a:avLst/>
              </a:prstGeom>
              <a:blipFill>
                <a:blip r:embed="rId8"/>
                <a:stretch>
                  <a:fillRect t="-61538" b="-9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4692D96-96B8-DD4D-9516-5A2B9C84AE0D}"/>
                  </a:ext>
                </a:extLst>
              </p:cNvPr>
              <p:cNvSpPr txBox="1"/>
              <p:nvPr/>
            </p:nvSpPr>
            <p:spPr>
              <a:xfrm>
                <a:off x="2412788" y="4895445"/>
                <a:ext cx="5877925" cy="629083"/>
              </a:xfrm>
              <a:prstGeom prst="rect">
                <a:avLst/>
              </a:prstGeom>
              <a:noFill/>
            </p:spPr>
            <p:txBody>
              <a:bodyPr wrap="square" rtlCol="0">
                <a:spAutoFit/>
              </a:bodyPr>
              <a:lstStyle/>
              <a:p>
                <a:pPr lvl="2"/>
                <a14:m>
                  <m:oMath xmlns:m="http://schemas.openxmlformats.org/officeDocument/2006/math">
                    <m:r>
                      <a:rPr lang="en-US" sz="2000" i="1" smtClean="0">
                        <a:latin typeface="Cambria Math" panose="02040503050406030204" pitchFamily="18" charset="0"/>
                        <a:ea typeface="Cambria Math" panose="02040503050406030204" pitchFamily="18" charset="0"/>
                      </a:rPr>
                      <m:t>𝕍</m:t>
                    </m:r>
                    <m:r>
                      <a:rPr lang="en-US" sz="2000" i="1" smtClean="0">
                        <a:latin typeface="Cambria Math" panose="02040503050406030204" pitchFamily="18" charset="0"/>
                        <a:ea typeface="Cambria Math" panose="02040503050406030204" pitchFamily="18" charset="0"/>
                      </a:rPr>
                      <m:t>𝑎</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𝜉</m:t>
                        </m:r>
                      </m:sub>
                    </m:sSub>
                    <m:d>
                      <m:dPr>
                        <m:begChr m:val="["/>
                        <m:endChr m:val="]"/>
                        <m:ctrlPr>
                          <a:rPr lang="en-US" sz="2000" i="1">
                            <a:latin typeface="Cambria Math" panose="02040503050406030204" pitchFamily="18" charset="0"/>
                            <a:ea typeface="Cambria Math" panose="02040503050406030204" pitchFamily="18" charset="0"/>
                          </a:rPr>
                        </m:ctrlPr>
                      </m:dPr>
                      <m:e>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𝑇</m:t>
                            </m:r>
                          </m:e>
                        </m:acc>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𝜉</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𝜂</m:t>
                        </m:r>
                        <m:r>
                          <a:rPr lang="en-US" sz="2000" i="1">
                            <a:latin typeface="Cambria Math" panose="02040503050406030204" pitchFamily="18" charset="0"/>
                            <a:ea typeface="Cambria Math" panose="02040503050406030204" pitchFamily="18" charset="0"/>
                          </a:rPr>
                          <m:t>)</m:t>
                        </m:r>
                      </m:e>
                    </m:d>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𝜉</m:t>
                            </m:r>
                          </m:sub>
                        </m:sSub>
                        <m:r>
                          <a:rPr lang="en-US" sz="2000" i="1">
                            <a:latin typeface="Cambria Math" panose="02040503050406030204" pitchFamily="18" charset="0"/>
                            <a:ea typeface="Cambria Math" panose="02040503050406030204" pitchFamily="18" charset="0"/>
                          </a:rPr>
                          <m:t>−1</m:t>
                        </m:r>
                      </m:den>
                    </m:f>
                    <m:nary>
                      <m:naryPr>
                        <m:chr m:val="∑"/>
                        <m:ctrlPr>
                          <a:rPr lang="en-US" sz="2000" i="1">
                            <a:latin typeface="Cambria Math" panose="02040503050406030204" pitchFamily="18" charset="0"/>
                            <a:ea typeface="Cambria Math" panose="02040503050406030204" pitchFamily="18" charset="0"/>
                          </a:rPr>
                        </m:ctrlPr>
                      </m:naryPr>
                      <m:sub>
                        <m:r>
                          <m:rPr>
                            <m:brk m:alnAt="23"/>
                          </m:rP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=1</m:t>
                        </m:r>
                      </m:sub>
                      <m:sup>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𝜉</m:t>
                            </m:r>
                          </m:sub>
                        </m:sSub>
                      </m:sup>
                      <m:e>
                        <m:sSup>
                          <m:sSupPr>
                            <m:ctrlPr>
                              <a:rPr lang="en-US" sz="2000" i="1">
                                <a:latin typeface="Cambria Math" panose="02040503050406030204" pitchFamily="18" charset="0"/>
                                <a:ea typeface="Cambria Math" panose="02040503050406030204" pitchFamily="18" charset="0"/>
                              </a:rPr>
                            </m:ctrlPr>
                          </m:sSupPr>
                          <m:e>
                            <m:d>
                              <m:dPr>
                                <m:ctrlPr>
                                  <a:rPr lang="en-US" sz="2000" i="1">
                                    <a:latin typeface="Cambria Math" panose="02040503050406030204" pitchFamily="18" charset="0"/>
                                    <a:ea typeface="Cambria Math" panose="02040503050406030204" pitchFamily="18" charset="0"/>
                                  </a:rPr>
                                </m:ctrlPr>
                              </m:dPr>
                              <m:e>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𝑇</m:t>
                                    </m:r>
                                  </m:e>
                                </m:acc>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𝜉</m:t>
                                        </m:r>
                                      </m:e>
                                      <m:sub>
                                        <m:r>
                                          <a:rPr lang="en-US" sz="2000" i="1">
                                            <a:latin typeface="Cambria Math" panose="02040503050406030204" pitchFamily="18" charset="0"/>
                                            <a:ea typeface="Cambria Math" panose="02040503050406030204" pitchFamily="18" charset="0"/>
                                          </a:rPr>
                                          <m:t>𝑖</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𝑇</m:t>
                                        </m:r>
                                      </m:e>
                                    </m:acc>
                                  </m:e>
                                  <m:sub>
                                    <m:r>
                                      <a:rPr lang="en-US" sz="2000" i="1">
                                        <a:latin typeface="Cambria Math" panose="02040503050406030204" pitchFamily="18" charset="0"/>
                                        <a:ea typeface="Cambria Math" panose="02040503050406030204" pitchFamily="18" charset="0"/>
                                      </a:rPr>
                                      <m:t>𝑎𝑣𝑔</m:t>
                                    </m:r>
                                  </m:sub>
                                </m:sSub>
                              </m:e>
                            </m:d>
                          </m:e>
                          <m:sup>
                            <m:r>
                              <a:rPr lang="en-US" sz="2000" i="1">
                                <a:latin typeface="Cambria Math" panose="02040503050406030204" pitchFamily="18" charset="0"/>
                                <a:ea typeface="Cambria Math" panose="02040503050406030204" pitchFamily="18" charset="0"/>
                              </a:rPr>
                              <m:t>2</m:t>
                            </m:r>
                          </m:sup>
                        </m:sSup>
                      </m:e>
                    </m:nary>
                  </m:oMath>
                </a14:m>
                <a:r>
                  <a:rPr lang="en-US" sz="2000" dirty="0">
                    <a:latin typeface="Arial" panose="020B0604020202020204" pitchFamily="34" charset="0"/>
                    <a:cs typeface="Arial" panose="020B0604020202020204" pitchFamily="34" charset="0"/>
                  </a:rPr>
                  <a:t> </a:t>
                </a:r>
              </a:p>
            </p:txBody>
          </p:sp>
        </mc:Choice>
        <mc:Fallback xmlns="">
          <p:sp>
            <p:nvSpPr>
              <p:cNvPr id="23" name="TextBox 22">
                <a:extLst>
                  <a:ext uri="{FF2B5EF4-FFF2-40B4-BE49-F238E27FC236}">
                    <a16:creationId xmlns:a16="http://schemas.microsoft.com/office/drawing/2014/main" id="{44692D96-96B8-DD4D-9516-5A2B9C84AE0D}"/>
                  </a:ext>
                </a:extLst>
              </p:cNvPr>
              <p:cNvSpPr txBox="1">
                <a:spLocks noRot="1" noChangeAspect="1" noMove="1" noResize="1" noEditPoints="1" noAdjustHandles="1" noChangeArrowheads="1" noChangeShapeType="1" noTextEdit="1"/>
              </p:cNvSpPr>
              <p:nvPr/>
            </p:nvSpPr>
            <p:spPr>
              <a:xfrm>
                <a:off x="2412788" y="4895445"/>
                <a:ext cx="5877925" cy="629083"/>
              </a:xfrm>
              <a:prstGeom prst="rect">
                <a:avLst/>
              </a:prstGeom>
              <a:blipFill>
                <a:blip r:embed="rId9"/>
                <a:stretch>
                  <a:fillRect t="-56863" b="-90196"/>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B64106F0-DF29-C14A-B7E0-CE693DA1899F}"/>
              </a:ext>
            </a:extLst>
          </p:cNvPr>
          <p:cNvSpPr txBox="1"/>
          <p:nvPr/>
        </p:nvSpPr>
        <p:spPr>
          <a:xfrm>
            <a:off x="223664" y="5442242"/>
            <a:ext cx="11744672" cy="738664"/>
          </a:xfrm>
          <a:prstGeom prst="rect">
            <a:avLst/>
          </a:prstGeom>
          <a:noFill/>
        </p:spPr>
        <p:txBody>
          <a:bodyPr wrap="square" rtlCol="0">
            <a:spAutoFit/>
          </a:bodyPr>
          <a:lstStyle/>
          <a:p>
            <a:pPr marL="457200" indent="-457200">
              <a:buClr>
                <a:schemeClr val="accent1"/>
              </a:buClr>
              <a:buFont typeface="+mj-lt"/>
              <a:buAutoNum type="arabicPeriod" startAt="5"/>
            </a:pPr>
            <a:r>
              <a:rPr lang="en-US" sz="2100" dirty="0">
                <a:latin typeface="Arial" panose="020B0604020202020204" pitchFamily="34" charset="0"/>
                <a:cs typeface="Arial" panose="020B0604020202020204" pitchFamily="34" charset="0"/>
              </a:rPr>
              <a:t>Solve for the true variance over the parameter space by removing the average stochastic MC 	noise from the measured solution variance:</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3EC12CD-9983-CC44-962D-D65BC5F0C1CF}"/>
                  </a:ext>
                </a:extLst>
              </p:cNvPr>
              <p:cNvSpPr txBox="1"/>
              <p:nvPr/>
            </p:nvSpPr>
            <p:spPr>
              <a:xfrm>
                <a:off x="223663" y="1780160"/>
                <a:ext cx="6728387" cy="992451"/>
              </a:xfrm>
              <a:prstGeom prst="rect">
                <a:avLst/>
              </a:prstGeom>
              <a:noFill/>
            </p:spPr>
            <p:txBody>
              <a:bodyPr wrap="square">
                <a:spAutoFit/>
              </a:bodyPr>
              <a:lstStyle/>
              <a:p>
                <a:pPr marL="1371600" lvl="2" indent="-457200">
                  <a:lnSpc>
                    <a:spcPct val="150000"/>
                  </a:lnSpc>
                  <a:buClr>
                    <a:schemeClr val="accent1"/>
                  </a:buClr>
                  <a:buFont typeface="+mj-lt"/>
                  <a:buAutoNum type="alphaLcParenR" startAt="2"/>
                </a:pPr>
                <a:r>
                  <a:rPr lang="en-US" sz="2100" dirty="0">
                    <a:latin typeface="Arial" panose="020B0604020202020204" pitchFamily="34" charset="0"/>
                    <a:cs typeface="Arial" panose="020B0604020202020204" pitchFamily="34" charset="0"/>
                  </a:rPr>
                  <a:t>For </a:t>
                </a:r>
                <a:r>
                  <a:rPr lang="en-US" sz="2100" i="1" dirty="0">
                    <a:latin typeface="Arial" panose="020B0604020202020204" pitchFamily="34" charset="0"/>
                    <a:cs typeface="Arial" panose="020B0604020202020204" pitchFamily="34" charset="0"/>
                  </a:rPr>
                  <a:t>j</a:t>
                </a:r>
                <a:r>
                  <a:rPr lang="en-US" sz="2100" dirty="0">
                    <a:latin typeface="Arial" panose="020B0604020202020204" pitchFamily="34" charset="0"/>
                    <a:cs typeface="Arial" panose="020B0604020202020204" pitchFamily="34" charset="0"/>
                  </a:rPr>
                  <a:t> = 1: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𝑁</m:t>
                        </m:r>
                      </m:e>
                      <m:sub>
                        <m:r>
                          <a:rPr lang="en-US" sz="2100" b="0" i="1" smtClean="0">
                            <a:latin typeface="Cambria Math" panose="02040503050406030204" pitchFamily="18" charset="0"/>
                          </a:rPr>
                          <m:t>𝜂</m:t>
                        </m:r>
                      </m:sub>
                    </m:sSub>
                  </m:oMath>
                </a14:m>
                <a:endParaRPr lang="en-US" sz="2100" dirty="0">
                  <a:latin typeface="Arial" panose="020B0604020202020204" pitchFamily="34" charset="0"/>
                  <a:cs typeface="Arial" panose="020B0604020202020204" pitchFamily="34" charset="0"/>
                </a:endParaRPr>
              </a:p>
              <a:p>
                <a:pPr marL="1714500" lvl="3" indent="-342900">
                  <a:buClr>
                    <a:schemeClr val="accent1"/>
                  </a:buClr>
                  <a:buFont typeface="Arial" panose="020B0604020202020204" pitchFamily="34" charset="0"/>
                  <a:buChar char="•"/>
                </a:pPr>
                <a:r>
                  <a:rPr lang="en-US" sz="2100" dirty="0">
                    <a:latin typeface="Arial" panose="020B0604020202020204" pitchFamily="34" charset="0"/>
                    <a:cs typeface="Arial" panose="020B0604020202020204" pitchFamily="34" charset="0"/>
                  </a:rPr>
                  <a:t>	Run simulation to compute </a:t>
                </a:r>
                <a14:m>
                  <m:oMath xmlns:m="http://schemas.openxmlformats.org/officeDocument/2006/math">
                    <m:r>
                      <a:rPr lang="en-US" sz="2100" i="1">
                        <a:latin typeface="Cambria Math" panose="02040503050406030204" pitchFamily="18" charset="0"/>
                        <a:ea typeface="Cambria Math" panose="02040503050406030204" pitchFamily="18" charset="0"/>
                      </a:rPr>
                      <m:t>𝑓</m:t>
                    </m:r>
                    <m:d>
                      <m:dPr>
                        <m:ctrlPr>
                          <a:rPr lang="en-US" sz="2100" b="0" i="1" smtClean="0">
                            <a:latin typeface="Cambria Math" panose="02040503050406030204" pitchFamily="18" charset="0"/>
                            <a:ea typeface="Cambria Math" panose="02040503050406030204" pitchFamily="18" charset="0"/>
                          </a:rPr>
                        </m:ctrlPr>
                      </m:dPr>
                      <m:e>
                        <m:sSub>
                          <m:sSubPr>
                            <m:ctrlPr>
                              <a:rPr lang="en-US" sz="2100" b="0" i="1" smtClean="0">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𝜉</m:t>
                            </m:r>
                          </m:e>
                          <m:sub>
                            <m:r>
                              <a:rPr lang="en-US" sz="2100" b="0" i="1" smtClean="0">
                                <a:latin typeface="Cambria Math" panose="02040503050406030204" pitchFamily="18" charset="0"/>
                                <a:ea typeface="Cambria Math" panose="02040503050406030204" pitchFamily="18" charset="0"/>
                              </a:rPr>
                              <m:t>𝑖</m:t>
                            </m:r>
                          </m:sub>
                        </m:sSub>
                        <m:r>
                          <a:rPr lang="en-US" sz="2100" i="1">
                            <a:latin typeface="Cambria Math" panose="02040503050406030204" pitchFamily="18" charset="0"/>
                            <a:ea typeface="Cambria Math" panose="02040503050406030204" pitchFamily="18" charset="0"/>
                          </a:rPr>
                          <m:t>, </m:t>
                        </m:r>
                        <m:sSub>
                          <m:sSubPr>
                            <m:ctrlPr>
                              <a:rPr lang="en-US" sz="2100" i="1">
                                <a:latin typeface="Cambria Math" panose="02040503050406030204" pitchFamily="18" charset="0"/>
                                <a:ea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𝜂</m:t>
                            </m:r>
                          </m:e>
                          <m:sub>
                            <m:r>
                              <a:rPr lang="en-US" sz="2100" i="1">
                                <a:latin typeface="Cambria Math" panose="02040503050406030204" pitchFamily="18" charset="0"/>
                                <a:ea typeface="Cambria Math" panose="02040503050406030204" pitchFamily="18" charset="0"/>
                              </a:rPr>
                              <m:t>𝑗</m:t>
                            </m:r>
                          </m:sub>
                        </m:sSub>
                      </m:e>
                    </m:d>
                  </m:oMath>
                </a14:m>
                <a:endParaRPr lang="en-US" sz="2100" dirty="0"/>
              </a:p>
            </p:txBody>
          </p:sp>
        </mc:Choice>
        <mc:Fallback xmlns="">
          <p:sp>
            <p:nvSpPr>
              <p:cNvPr id="26" name="TextBox 25">
                <a:extLst>
                  <a:ext uri="{FF2B5EF4-FFF2-40B4-BE49-F238E27FC236}">
                    <a16:creationId xmlns:a16="http://schemas.microsoft.com/office/drawing/2014/main" id="{D3EC12CD-9983-CC44-962D-D65BC5F0C1CF}"/>
                  </a:ext>
                </a:extLst>
              </p:cNvPr>
              <p:cNvSpPr txBox="1">
                <a:spLocks noRot="1" noChangeAspect="1" noMove="1" noResize="1" noEditPoints="1" noAdjustHandles="1" noChangeArrowheads="1" noChangeShapeType="1" noTextEdit="1"/>
              </p:cNvSpPr>
              <p:nvPr/>
            </p:nvSpPr>
            <p:spPr>
              <a:xfrm>
                <a:off x="223663" y="1780160"/>
                <a:ext cx="6728387" cy="992451"/>
              </a:xfrm>
              <a:prstGeom prst="rect">
                <a:avLst/>
              </a:prstGeom>
              <a:blipFill>
                <a:blip r:embed="rId10"/>
                <a:stretch>
                  <a:fillRect b="-7595"/>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099E13D2-F9C8-E842-91FD-B9F767F22917}"/>
              </a:ext>
            </a:extLst>
          </p:cNvPr>
          <p:cNvSpPr txBox="1"/>
          <p:nvPr/>
        </p:nvSpPr>
        <p:spPr>
          <a:xfrm>
            <a:off x="223664" y="3776161"/>
            <a:ext cx="9000473" cy="638380"/>
          </a:xfrm>
          <a:prstGeom prst="rect">
            <a:avLst/>
          </a:prstGeom>
          <a:noFill/>
        </p:spPr>
        <p:txBody>
          <a:bodyPr wrap="square">
            <a:spAutoFit/>
          </a:bodyPr>
          <a:lstStyle/>
          <a:p>
            <a:pPr marL="457200" indent="-457200">
              <a:lnSpc>
                <a:spcPct val="200000"/>
              </a:lnSpc>
              <a:buClr>
                <a:schemeClr val="accent1"/>
              </a:buClr>
              <a:buFont typeface="+mj-lt"/>
              <a:buAutoNum type="arabicPeriod" startAt="3"/>
            </a:pPr>
            <a:r>
              <a:rPr lang="en-US" sz="2100" dirty="0">
                <a:latin typeface="Arial" panose="020B0604020202020204" pitchFamily="34" charset="0"/>
                <a:cs typeface="Arial" panose="020B0604020202020204" pitchFamily="34" charset="0"/>
              </a:rPr>
              <a:t>Calculate average of stochastic noise over the whole parameter space:</a:t>
            </a:r>
          </a:p>
        </p:txBody>
      </p:sp>
      <p:sp>
        <p:nvSpPr>
          <p:cNvPr id="20" name="Slide Number Placeholder 6">
            <a:extLst>
              <a:ext uri="{FF2B5EF4-FFF2-40B4-BE49-F238E27FC236}">
                <a16:creationId xmlns:a16="http://schemas.microsoft.com/office/drawing/2014/main" id="{B8ECEB6C-7E96-FD4C-BA68-E3079CF3846A}"/>
              </a:ext>
            </a:extLst>
          </p:cNvPr>
          <p:cNvSpPr>
            <a:spLocks noGrp="1"/>
          </p:cNvSpPr>
          <p:nvPr>
            <p:ph type="sldNum" sz="quarter" idx="12"/>
          </p:nvPr>
        </p:nvSpPr>
        <p:spPr>
          <a:xfrm>
            <a:off x="8610600" y="6356351"/>
            <a:ext cx="2743200" cy="365125"/>
          </a:xfrm>
        </p:spPr>
        <p:txBody>
          <a:bodyPr/>
          <a:lstStyle/>
          <a:p>
            <a:fld id="{A7B37A42-1143-48FC-B4BA-4801294DBEED}" type="slidenum">
              <a:rPr lang="en-US" sz="1200" smtClean="0"/>
              <a:t>9</a:t>
            </a:fld>
            <a:r>
              <a:rPr lang="en-US" sz="1200" dirty="0"/>
              <a:t>/20</a:t>
            </a:r>
          </a:p>
        </p:txBody>
      </p:sp>
    </p:spTree>
    <p:extLst>
      <p:ext uri="{BB962C8B-B14F-4D97-AF65-F5344CB8AC3E}">
        <p14:creationId xmlns:p14="http://schemas.microsoft.com/office/powerpoint/2010/main" val="3611263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P spid="27" grpId="0"/>
      <p:bldP spid="22" grpId="0"/>
      <p:bldP spid="16" grpId="0"/>
      <p:bldP spid="18" grpId="0"/>
      <p:bldP spid="23" grpId="0"/>
      <p:bldP spid="24" grpId="0"/>
      <p:bldP spid="26" grpId="0"/>
      <p:bldP spid="28" grpId="0"/>
    </p:bldLst>
  </p:timing>
</p:sld>
</file>

<file path=ppt/theme/theme1.xml><?xml version="1.0" encoding="utf-8"?>
<a:theme xmlns:a="http://schemas.openxmlformats.org/drawingml/2006/main" name="cement_orange_theme">
  <a:themeElements>
    <a:clrScheme name="Custom 1">
      <a:dk1>
        <a:sysClr val="windowText" lastClr="000000"/>
      </a:dk1>
      <a:lt1>
        <a:sysClr val="window" lastClr="FFFFFF"/>
      </a:lt1>
      <a:dk2>
        <a:srgbClr val="44546A"/>
      </a:dk2>
      <a:lt2>
        <a:srgbClr val="E7E6E6"/>
      </a:lt2>
      <a:accent1>
        <a:srgbClr val="C55A11"/>
      </a:accent1>
      <a:accent2>
        <a:srgbClr val="FAEFEA"/>
      </a:accent2>
      <a:accent3>
        <a:srgbClr val="757070"/>
      </a:accent3>
      <a:accent4>
        <a:srgbClr val="C55A11"/>
      </a:accent4>
      <a:accent5>
        <a:srgbClr val="C55A11"/>
      </a:accent5>
      <a:accent6>
        <a:srgbClr val="C55A1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ment_orange_theme" id="{FB7C661A-3F36-401C-90DC-3C1ADCCD91FE}" vid="{C8073B22-F2E6-4040-BC5C-9922886DA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3381</TotalTime>
  <Words>5343</Words>
  <Application>Microsoft Macintosh PowerPoint</Application>
  <PresentationFormat>Widescreen</PresentationFormat>
  <Paragraphs>500</Paragraphs>
  <Slides>27</Slides>
  <Notes>23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Garamond</vt:lpstr>
      <vt:lpstr>Open Sans</vt:lpstr>
      <vt:lpstr>cement_orange_theme</vt:lpstr>
      <vt:lpstr>Optimizing the Performance of a Variance Deconvolution Estimator </vt:lpstr>
      <vt:lpstr>PowerPoint Presentation</vt:lpstr>
      <vt:lpstr>Bottom Line, Up Front</vt:lpstr>
      <vt:lpstr>Background – Uncertainty Quantification</vt:lpstr>
      <vt:lpstr>Background – Monte Carlo Particle Transport</vt:lpstr>
      <vt:lpstr>Theory – Estimator Statistics</vt:lpstr>
      <vt:lpstr>Theory – Variance Deconvolution I</vt:lpstr>
      <vt:lpstr>Theory – Variance Deconvolution II</vt:lpstr>
      <vt:lpstr>Solver Algorithm </vt:lpstr>
      <vt:lpstr>Example – Problem Description</vt:lpstr>
      <vt:lpstr>Results – Attenuation Only</vt:lpstr>
      <vt:lpstr>Numerical Study</vt:lpstr>
      <vt:lpstr>Results – Transmittance in Attenuation Only</vt:lpstr>
      <vt:lpstr>Numerical Study</vt:lpstr>
      <vt:lpstr>Optimizing Estimator</vt:lpstr>
      <vt:lpstr>Optimizing Estimator</vt:lpstr>
      <vt:lpstr>Optimizing Estimator</vt:lpstr>
      <vt:lpstr>Optimizing Estimator</vt:lpstr>
      <vt:lpstr>Optimizing Estimator</vt:lpstr>
      <vt:lpstr>Bottom Line, at the Bottom</vt:lpstr>
      <vt:lpstr>Thank you!</vt:lpstr>
      <vt:lpstr>Results – Transmittance vs. Reflectance</vt:lpstr>
      <vt:lpstr>Results – Transmittance vs. Reflectance</vt:lpstr>
      <vt:lpstr>Numerical Study Results</vt:lpstr>
      <vt:lpstr>Theory – Variance Deconvolution II</vt:lpstr>
      <vt:lpstr>Theory – Variance Deconvolution III</vt:lpstr>
      <vt:lpstr>Theory – Variance Deconvolution IV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Reynolds</dc:creator>
  <cp:lastModifiedBy>Clements,Kayla B</cp:lastModifiedBy>
  <cp:revision>43</cp:revision>
  <dcterms:created xsi:type="dcterms:W3CDTF">2021-09-09T14:45:18Z</dcterms:created>
  <dcterms:modified xsi:type="dcterms:W3CDTF">2022-10-20T21:25:47Z</dcterms:modified>
</cp:coreProperties>
</file>