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0" r:id="rId2"/>
    <p:sldId id="334" r:id="rId3"/>
    <p:sldId id="338" r:id="rId4"/>
    <p:sldId id="275" r:id="rId5"/>
    <p:sldId id="301" r:id="rId6"/>
    <p:sldId id="312" r:id="rId7"/>
    <p:sldId id="314" r:id="rId8"/>
    <p:sldId id="315" r:id="rId9"/>
    <p:sldId id="316" r:id="rId10"/>
    <p:sldId id="322" r:id="rId11"/>
    <p:sldId id="337" r:id="rId12"/>
    <p:sldId id="317" r:id="rId13"/>
    <p:sldId id="326" r:id="rId14"/>
    <p:sldId id="343" r:id="rId15"/>
    <p:sldId id="344" r:id="rId16"/>
    <p:sldId id="342" r:id="rId17"/>
    <p:sldId id="336" r:id="rId18"/>
    <p:sldId id="360" r:id="rId19"/>
    <p:sldId id="359" r:id="rId20"/>
    <p:sldId id="341" r:id="rId21"/>
    <p:sldId id="346" r:id="rId22"/>
    <p:sldId id="361" r:id="rId23"/>
    <p:sldId id="351" r:id="rId24"/>
    <p:sldId id="329" r:id="rId25"/>
    <p:sldId id="356" r:id="rId26"/>
    <p:sldId id="355" r:id="rId27"/>
    <p:sldId id="348" r:id="rId28"/>
    <p:sldId id="362" r:id="rId29"/>
    <p:sldId id="295" r:id="rId30"/>
    <p:sldId id="308" r:id="rId31"/>
    <p:sldId id="349" r:id="rId32"/>
    <p:sldId id="345" r:id="rId33"/>
    <p:sldId id="350" r:id="rId34"/>
    <p:sldId id="352" r:id="rId35"/>
    <p:sldId id="353" r:id="rId36"/>
    <p:sldId id="354" r:id="rId37"/>
    <p:sldId id="357" r:id="rId38"/>
    <p:sldId id="358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51DE-8C73-6841-81E7-ADD499FA3485}" type="datetimeFigureOut">
              <a:rPr lang="nl-NL" smtClean="0"/>
              <a:t>03/09/18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EA0C-E5C4-AA42-82AB-B71AD7C694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680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2FBF-AD10-324B-8EB6-E40E5B61CB86}" type="datetimeFigureOut">
              <a:rPr lang="en-US" smtClean="0"/>
              <a:t>03/09/18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ACA3D-6435-B84C-9109-D7B61E90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5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3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with James (and combined with sticky</a:t>
            </a:r>
            <a:r>
              <a:rPr lang="en-US" baseline="0" dirty="0" smtClean="0"/>
              <a:t> notes exercise?) 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bye</a:t>
            </a:r>
            <a:r>
              <a:rPr lang="en-US" baseline="0" dirty="0" smtClean="0"/>
              <a:t> (list for PARTHENOS Newsletter, mention flyers, website, </a:t>
            </a:r>
            <a:r>
              <a:rPr lang="en-US" baseline="0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add contact James?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mention at the end. Will be made available online.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3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bye</a:t>
            </a:r>
            <a:r>
              <a:rPr lang="en-US" baseline="0" dirty="0" smtClean="0"/>
              <a:t> (list for PARTHENOS Newsletter, mention flyers, website, </a:t>
            </a:r>
            <a:r>
              <a:rPr lang="en-US" baseline="0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add contact James?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Handraising</a:t>
            </a:r>
            <a:r>
              <a:rPr lang="en-US" baseline="0" dirty="0" smtClean="0"/>
              <a:t>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Activity, discuss with your </a:t>
            </a:r>
            <a:r>
              <a:rPr lang="en-US" dirty="0" err="1" smtClean="0"/>
              <a:t>neighbour</a:t>
            </a:r>
            <a:r>
              <a:rPr lang="en-US" dirty="0" smtClean="0"/>
              <a:t> (10 min).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one action</a:t>
            </a:r>
            <a:r>
              <a:rPr lang="en-US" baseline="0" dirty="0" smtClean="0"/>
              <a:t> point on a sticky note and put it on the 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3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20 years of relentless</a:t>
            </a:r>
            <a:r>
              <a:rPr lang="en-US" baseline="0" dirty="0" smtClean="0"/>
              <a:t> campaigning, only about 25% of published articles are publicly accessible (</a:t>
            </a:r>
            <a:r>
              <a:rPr lang="en-US" baseline="0" dirty="0" err="1" smtClean="0"/>
              <a:t>Piwowar</a:t>
            </a:r>
            <a:r>
              <a:rPr lang="en-US" baseline="0" dirty="0" smtClean="0"/>
              <a:t> et al.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3B9E-F3B5-6D4F-9A7D-392AD0732982}" type="datetime1">
              <a:rPr lang="en-US" smtClean="0"/>
              <a:t>03/09/18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C630-F6C6-994F-AE18-8D08C1B648D4}" type="datetime1">
              <a:rPr lang="en-US" smtClean="0"/>
              <a:t>03/09/18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EBB-E6DE-104C-9A71-AF3AD67C5838}" type="datetime1">
              <a:rPr lang="en-US" smtClean="0"/>
              <a:t>03/09/18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81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Picture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6" y="425470"/>
            <a:ext cx="8229599" cy="393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Font typeface="Raleway"/>
              <a:buNone/>
              <a:defRPr sz="2400" b="1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6" y="2619796"/>
            <a:ext cx="4800599" cy="24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5806443" y="1724824"/>
            <a:ext cx="2880359" cy="3651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Raleway"/>
              <a:buNone/>
              <a:defRPr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Raleway"/>
              <a:buNone/>
              <a:defRPr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Raleway"/>
              <a:buNone/>
              <a:defRPr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Raleway"/>
              <a:buNone/>
              <a:defRPr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6" y="2163404"/>
            <a:ext cx="4800599" cy="353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Font typeface="Arial"/>
              <a:buNone/>
              <a:defRPr sz="2000" b="0" i="0" u="none" strike="noStrike" cap="non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8754"/>
              </a:buClr>
              <a:buFont typeface="Arial"/>
              <a:buNone/>
              <a:defRPr sz="2000" b="0" i="0" u="none" strike="noStrike" cap="none">
                <a:solidFill>
                  <a:srgbClr val="3F875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8754"/>
              </a:buClr>
              <a:buFont typeface="Arial"/>
              <a:buNone/>
              <a:defRPr sz="2000" b="0" i="0" u="none" strike="noStrike" cap="none">
                <a:solidFill>
                  <a:srgbClr val="3F875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8754"/>
              </a:buClr>
              <a:buFont typeface="Arial"/>
              <a:buNone/>
              <a:defRPr sz="2000" b="0" i="0" u="none" strike="noStrike" cap="none">
                <a:solidFill>
                  <a:srgbClr val="3F875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8754"/>
              </a:buClr>
              <a:buFont typeface="Arial"/>
              <a:buNone/>
              <a:defRPr sz="2000" b="0" i="0" u="none" strike="noStrike" cap="none">
                <a:solidFill>
                  <a:srgbClr val="3F875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12957" y="6223011"/>
            <a:ext cx="273844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5138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1D9E-BE24-004E-BF5C-D6D33360D05E}" type="datetime1">
              <a:rPr lang="en-US" smtClean="0"/>
              <a:t>03/09/18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A63-E46D-2042-8497-6A2C5C2B2115}" type="datetime1">
              <a:rPr lang="en-US" smtClean="0"/>
              <a:t>03/09/18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99CB-0CB9-C24E-99B9-8188087C7ED6}" type="datetime1">
              <a:rPr lang="en-US" smtClean="0"/>
              <a:t>03/09/18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39B6-AFC5-1D40-A4B8-B4D093A47A45}" type="datetime1">
              <a:rPr lang="en-US" smtClean="0"/>
              <a:t>03/09/18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35AE-2F4D-664C-BF09-2A765C86F55B}" type="datetime1">
              <a:rPr lang="en-US" smtClean="0"/>
              <a:t>03/09/18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0B62-DBA1-0F4D-AC20-0600CE6C5537}" type="datetime1">
              <a:rPr lang="en-US" smtClean="0"/>
              <a:t>03/09/18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E195-ECD7-254F-8765-0BAF4CE11997}" type="datetime1">
              <a:rPr lang="en-US" smtClean="0"/>
              <a:t>03/09/18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817-B6C5-164D-8D29-6FE16FA745F2}" type="datetime1">
              <a:rPr lang="en-US" smtClean="0"/>
              <a:t>03/09/18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827F-7623-514A-8E8F-632F2784F261}" type="datetime1">
              <a:rPr lang="en-US" smtClean="0"/>
              <a:t>03/09/18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reativecommons.org/choose/zero/waiv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flic.kr/p/mzq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7554/eLife.16800" TargetMode="External"/><Relationship Id="rId4" Type="http://schemas.openxmlformats.org/officeDocument/2006/relationships/hyperlink" Target="https://zenodo.org/record/1285575%23.W09yZH59jO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Open-access_repository" TargetMode="External"/><Relationship Id="rId3" Type="http://schemas.openxmlformats.org/officeDocument/2006/relationships/hyperlink" Target="https://osc.universityofcalifornia.edu/2015/12/a-social-networking-site-is-not-an-open-access-repository/" TargetMode="Externa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s://riviste.unimi.it/interfaces/index" TargetMode="External"/><Relationship Id="rId12" Type="http://schemas.openxmlformats.org/officeDocument/2006/relationships/hyperlink" Target="http://dah-journal.org/current.html" TargetMode="External"/><Relationship Id="rId13" Type="http://schemas.openxmlformats.org/officeDocument/2006/relationships/hyperlink" Target="https://sites.google.com/site/theyearsworkinmedievalism/home" TargetMode="External"/><Relationship Id="rId14" Type="http://schemas.openxmlformats.org/officeDocument/2006/relationships/hyperlink" Target="http://www.medieval.udl.cat/en/imago/List-of-journals/" TargetMode="External"/><Relationship Id="rId15" Type="http://schemas.openxmlformats.org/officeDocument/2006/relationships/hyperlink" Target="http://www.zfdg.de/" TargetMode="External"/><Relationship Id="rId16" Type="http://schemas.openxmlformats.org/officeDocument/2006/relationships/hyperlink" Target="https://sites01.lsu.edu/faculty/jgellri/sample-page/periodical-publications-journals-in-medieval-studi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egruyter.com/view/j/opth" TargetMode="External"/><Relationship Id="rId3" Type="http://schemas.openxmlformats.org/officeDocument/2006/relationships/hyperlink" Target="https://journal.digitalmedievalist.org/" TargetMode="External"/><Relationship Id="rId4" Type="http://schemas.openxmlformats.org/officeDocument/2006/relationships/hyperlink" Target="https://ceraejournal.com/" TargetMode="External"/><Relationship Id="rId5" Type="http://schemas.openxmlformats.org/officeDocument/2006/relationships/hyperlink" Target="https://www.oeaw.ac.at/fileadmin/Institute/imafo/webpaper_medieval_worlds/webpaper.html" TargetMode="External"/><Relationship Id="rId6" Type="http://schemas.openxmlformats.org/officeDocument/2006/relationships/hyperlink" Target="http://www.ehumanista.ucsb.edu" TargetMode="External"/><Relationship Id="rId7" Type="http://schemas.openxmlformats.org/officeDocument/2006/relationships/hyperlink" Target="http://quod.lib.umich.edu/f/frag/" TargetMode="External"/><Relationship Id="rId8" Type="http://schemas.openxmlformats.org/officeDocument/2006/relationships/hyperlink" Target="http://www.mun.ca/mst/heroicage/" TargetMode="External"/><Relationship Id="rId9" Type="http://schemas.openxmlformats.org/officeDocument/2006/relationships/hyperlink" Target="https://cma.gbv.de/z/pages" TargetMode="External"/><Relationship Id="rId10" Type="http://schemas.openxmlformats.org/officeDocument/2006/relationships/hyperlink" Target="http://digihubb.centre.ubbcluj.ro/journal/index.php/digitali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rmeos.eu/" TargetMode="External"/><Relationship Id="rId3" Type="http://schemas.openxmlformats.org/officeDocument/2006/relationships/hyperlink" Target="http://oad.simmons.edu/oadwiki/Publishers_of_OA_book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abooks.org/" TargetMode="External"/><Relationship Id="rId4" Type="http://schemas.openxmlformats.org/officeDocument/2006/relationships/hyperlink" Target="http://www.knowledgeunlatched.org/" TargetMode="External"/><Relationship Id="rId5" Type="http://schemas.openxmlformats.org/officeDocument/2006/relationships/hyperlink" Target="https://www.openlibhums.org/" TargetMode="External"/><Relationship Id="rId6" Type="http://schemas.openxmlformats.org/officeDocument/2006/relationships/hyperlink" Target="http://v2.sherpa.ac.uk/opendoa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aj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parthenos-project.eu/sample-page/manage-improve-and-open-up-your-research-and-data/" TargetMode="External"/><Relationship Id="rId4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3data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twitter.com/erik_kwakkel/status/2513497728568688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gshare.com/articles/Using_social_media_to_get_a_career_boost/6605084" TargetMode="External"/><Relationship Id="rId3" Type="http://schemas.openxmlformats.org/officeDocument/2006/relationships/hyperlink" Target="https://www.forschung-und-lehre.de/zeitfragen/was-hat-die-wissenschaft-vom-social-media-prinzip-341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ugent.be/pirenne/en/news-events/news/podcast-vanderputten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book.fosteropenscience.eu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hyperlink" Target="https://book.fosteropenscience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inkmedia" TargetMode="External"/><Relationship Id="rId5" Type="http://schemas.openxmlformats.org/officeDocument/2006/relationships/hyperlink" Target="https://flic.kr/p/JoVNh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s://creativecommons.org/licenses/by-nc-sa/2.0/" TargetMode="External"/><Relationship Id="rId5" Type="http://schemas.openxmlformats.org/officeDocument/2006/relationships/hyperlink" Target="https://flic.kr/p/7Ww83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wuttke@fh-potsdam.de" TargetMode="External"/><Relationship Id="rId4" Type="http://schemas.openxmlformats.org/officeDocument/2006/relationships/hyperlink" Target="http://www.parthenos-project.eu" TargetMode="External"/><Relationship Id="rId5" Type="http://schemas.openxmlformats.org/officeDocument/2006/relationships/hyperlink" Target="https://www.youtube.com/channel/UCnKJnFo_IFfoAI3VH51t1hw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mooc.github.io/site/" TargetMode="External"/><Relationship Id="rId4" Type="http://schemas.openxmlformats.org/officeDocument/2006/relationships/hyperlink" Target="https://101innovations.wordpress.com/" TargetMode="External"/><Relationship Id="rId5" Type="http://schemas.openxmlformats.org/officeDocument/2006/relationships/hyperlink" Target="https://os.helmholtz.de/bewusstsein-schaerfen/workshops/webinare/" TargetMode="External"/><Relationship Id="rId6" Type="http://schemas.openxmlformats.org/officeDocument/2006/relationships/hyperlink" Target="https://ec.europa.eu/research/openscience/index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steropenscience.eu/learning/what-is-open-scienc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parthenos-project.eu/sample-page/intro-to-ri/research-impact/" TargetMode="External"/><Relationship Id="rId4" Type="http://schemas.openxmlformats.org/officeDocument/2006/relationships/hyperlink" Target="https://pfern.github.io/OSODOS/gitbook/" TargetMode="External"/><Relationship Id="rId5" Type="http://schemas.openxmlformats.org/officeDocument/2006/relationships/hyperlink" Target="https://rdmpromotion.rbind.i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ining.parthenos-project.eu/sample-page/manage-improve-and-open-up-your-research-and-data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1302349" TargetMode="External"/><Relationship Id="rId4" Type="http://schemas.openxmlformats.org/officeDocument/2006/relationships/hyperlink" Target="http://www.auswhn.org.au/blog/can-historians-best-use-twitter/" TargetMode="External"/><Relationship Id="rId5" Type="http://schemas.openxmlformats.org/officeDocument/2006/relationships/hyperlink" Target="https://dhdhi.hypotheses.org/1072" TargetMode="External"/><Relationship Id="rId6" Type="http://schemas.openxmlformats.org/officeDocument/2006/relationships/hyperlink" Target="http://ullyot.ucalgaryblogs.ca/2012/02/24/on-blogging-in-the-digital-humanities/" TargetMode="External"/><Relationship Id="rId7" Type="http://schemas.openxmlformats.org/officeDocument/2006/relationships/hyperlink" Target="http://ullyot.ucalgaryblogs.ca/2012/02/24/on-blogging-in-english-203/%23more-561" TargetMode="External"/><Relationship Id="rId8" Type="http://schemas.openxmlformats.org/officeDocument/2006/relationships/hyperlink" Target="http://www.dcc.ac.uk/resources/how-guides/write-lay-summary" TargetMode="External"/><Relationship Id="rId9" Type="http://schemas.openxmlformats.org/officeDocument/2006/relationships/hyperlink" Target="https://hypotheses.org/" TargetMode="External"/><Relationship Id="rId10" Type="http://schemas.openxmlformats.org/officeDocument/2006/relationships/hyperlink" Target="https://medievalbooks.nl/about-m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gshare.com/articles/Using_social_media_to_get_a_career_boost/660508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enr.eu" TargetMode="External"/><Relationship Id="rId4" Type="http://schemas.openxmlformats.org/officeDocument/2006/relationships/hyperlink" Target="https://ifph.hypothese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kfn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101innovations.wordpress.com/workflow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hyperlink" Target="https://kib.ki.se/en/publish-analyse/open-acces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group/fairgroup/fairprinciples" TargetMode="External"/><Relationship Id="rId4" Type="http://schemas.openxmlformats.org/officeDocument/2006/relationships/hyperlink" Target="http://training.parthenos-project.eu/sample-page/ehumanities-eheritage-webinar-series/webinar-work-with-research-infrastructures/wrap-up-materials/" TargetMode="External"/><Relationship Id="rId5" Type="http://schemas.openxmlformats.org/officeDocument/2006/relationships/hyperlink" Target="http://training.parthenos-project.eu/sample-page/manage-improve-and-open-up-your-research-and-data/" TargetMode="External"/><Relationship Id="rId6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wuttke@fh-potsdam.de" TargetMode="External"/><Relationship Id="rId4" Type="http://schemas.openxmlformats.org/officeDocument/2006/relationships/hyperlink" Target="http://www.parthenos-project.eu" TargetMode="External"/><Relationship Id="rId5" Type="http://schemas.openxmlformats.org/officeDocument/2006/relationships/hyperlink" Target="https://www.youtube.com/channel/UCnKJnFo_IFfoAI3VH51t1hw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fosteropenscience.eu/content/what-open-science-introduc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steropenscience.eu/content/what-open-science-introdu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4988"/>
            <a:ext cx="6400800" cy="1344227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395263"/>
            <a:ext cx="9144000" cy="2340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Ulrike Wuttke </a:t>
            </a:r>
            <a:b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(</a:t>
            </a:r>
            <a:r>
              <a:rPr lang="en-GB" sz="1600" dirty="0" err="1" smtClean="0">
                <a:solidFill>
                  <a:srgbClr val="000000"/>
                </a:solidFill>
              </a:rPr>
              <a:t>ORCiD</a:t>
            </a:r>
            <a:r>
              <a:rPr lang="en-GB" sz="1600" dirty="0" smtClean="0">
                <a:solidFill>
                  <a:srgbClr val="000000"/>
                </a:solidFill>
              </a:rPr>
              <a:t> 0000-0002-8217-4025)</a:t>
            </a:r>
            <a:r>
              <a:rPr lang="en-GB" sz="1600" dirty="0" smtClean="0"/>
              <a:t>, </a:t>
            </a:r>
            <a:r>
              <a:rPr lang="en-GB" sz="1600" dirty="0"/>
              <a:t>University of Applied Sciences </a:t>
            </a:r>
            <a:r>
              <a:rPr lang="en-GB" sz="1600" dirty="0" smtClean="0"/>
              <a:t>Potsdam / PARTHENOS</a:t>
            </a:r>
            <a:endParaRPr lang="en-US" sz="1600" dirty="0">
              <a:solidFill>
                <a:srgbClr val="558ED5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 smtClean="0"/>
              <a:t>Twitter: @</a:t>
            </a:r>
            <a:r>
              <a:rPr lang="en-GB" sz="1600" dirty="0" err="1" smtClean="0"/>
              <a:t>UWuttke</a:t>
            </a:r>
            <a:r>
              <a:rPr lang="en-GB" sz="1600" dirty="0"/>
              <a:t> | </a:t>
            </a:r>
            <a:r>
              <a:rPr lang="en-GB" sz="1600" dirty="0" smtClean="0"/>
              <a:t>@PARTHENOS_EU</a:t>
            </a:r>
          </a:p>
          <a:p>
            <a:pPr>
              <a:lnSpc>
                <a:spcPct val="150000"/>
              </a:lnSpc>
            </a:pPr>
            <a:endParaRPr lang="en-GB" sz="1200" b="1" dirty="0" smtClean="0"/>
          </a:p>
          <a:p>
            <a:pPr>
              <a:lnSpc>
                <a:spcPct val="150000"/>
              </a:lnSpc>
            </a:pPr>
            <a:r>
              <a:rPr lang="en-GB" sz="1200" b="1" dirty="0" smtClean="0"/>
              <a:t>Slides </a:t>
            </a:r>
            <a:r>
              <a:rPr lang="en-GB" sz="1200" b="1" dirty="0"/>
              <a:t>DOI</a:t>
            </a:r>
            <a:r>
              <a:rPr lang="en-GB" sz="1200" dirty="0" smtClean="0"/>
              <a:t>: </a:t>
            </a:r>
            <a:r>
              <a:rPr lang="pt-BR" sz="1200" dirty="0"/>
              <a:t>10.5281/zenodo.</a:t>
            </a:r>
            <a:r>
              <a:rPr lang="pt-BR" sz="1200" dirty="0" smtClean="0"/>
              <a:t>1408007 </a:t>
            </a:r>
            <a:endParaRPr lang="en-GB" sz="1200" dirty="0" smtClean="0"/>
          </a:p>
          <a:p>
            <a:pPr>
              <a:lnSpc>
                <a:spcPct val="150000"/>
              </a:lnSpc>
            </a:pPr>
            <a:r>
              <a:rPr lang="en-GB" sz="1100" dirty="0"/>
              <a:t>This project has received funding from the </a:t>
            </a:r>
            <a:r>
              <a:rPr lang="en-GB" sz="1100" dirty="0" smtClean="0"/>
              <a:t>European </a:t>
            </a:r>
            <a:r>
              <a:rPr lang="en-GB" sz="1100" dirty="0"/>
              <a:t>Union’s Horizon 2020 research and innovation </a:t>
            </a:r>
            <a:r>
              <a:rPr lang="en-GB" sz="1100" dirty="0" smtClean="0"/>
              <a:t>programme </a:t>
            </a:r>
            <a:r>
              <a:rPr lang="en-GB" sz="1100" dirty="0"/>
              <a:t>under grant agreement No </a:t>
            </a:r>
            <a:r>
              <a:rPr lang="en-GB" sz="1100" dirty="0" smtClean="0"/>
              <a:t>654119. </a:t>
            </a:r>
          </a:p>
          <a:p>
            <a:pPr lvl="0">
              <a:lnSpc>
                <a:spcPct val="150000"/>
              </a:lnSpc>
            </a:pPr>
            <a:r>
              <a:rPr lang="en-GB" sz="1100" dirty="0">
                <a:solidFill>
                  <a:srgbClr val="666666"/>
                </a:solidFill>
              </a:rPr>
              <a:t>Unless otherwise stated the content of these slides is </a:t>
            </a:r>
            <a:r>
              <a:rPr lang="en-GB" sz="1100" u="sng" dirty="0">
                <a:solidFill>
                  <a:srgbClr val="666666"/>
                </a:solidFill>
                <a:hlinkClick r:id="rId2"/>
              </a:rPr>
              <a:t>CCO</a:t>
            </a:r>
            <a:r>
              <a:rPr lang="en-GB" sz="1100" dirty="0">
                <a:solidFill>
                  <a:srgbClr val="666666"/>
                </a:solidFill>
              </a:rPr>
              <a:t>. Please consider giving credits when using them. I am happy to hear if you found them useful. </a:t>
            </a:r>
            <a:r>
              <a:rPr lang="en-GB" sz="11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178867"/>
            <a:ext cx="405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28.08.2018 </a:t>
            </a:r>
            <a:r>
              <a:rPr lang="en-GB" dirty="0" smtClean="0"/>
              <a:t>| Tampere University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Carmen Annual Meeting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b="1" dirty="0" smtClean="0"/>
          </a:p>
          <a:p>
            <a:pPr algn="ctr"/>
            <a:r>
              <a:rPr lang="en-GB" b="1" dirty="0" smtClean="0"/>
              <a:t> </a:t>
            </a:r>
            <a:endParaRPr lang="en-US" b="1" dirty="0"/>
          </a:p>
        </p:txBody>
      </p:sp>
      <p:pic>
        <p:nvPicPr>
          <p:cNvPr id="9" name="Shape 91" descr="Logo_FHP_Horizontal.jpe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946" y="692425"/>
            <a:ext cx="2150755" cy="1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ARTHENOS_logo_w_descrip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22" y="92275"/>
            <a:ext cx="2086973" cy="679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09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to make your medieval Research more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isible with Open Scholarship Methods and Tools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/>
              <a:t>Advantages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research</a:t>
            </a:r>
            <a:r>
              <a:rPr lang="de-DE" b="1" dirty="0" smtClean="0"/>
              <a:t>(</a:t>
            </a:r>
            <a:r>
              <a:rPr lang="de-DE" b="1" dirty="0" err="1" smtClean="0"/>
              <a:t>ers</a:t>
            </a:r>
            <a:r>
              <a:rPr lang="de-DE" b="1" dirty="0" smtClean="0"/>
              <a:t>)</a:t>
            </a:r>
            <a:endParaRPr lang="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Higher </a:t>
            </a:r>
            <a:r>
              <a:rPr lang="en-GB" sz="2800" b="1" dirty="0" smtClean="0"/>
              <a:t>reproducibility</a:t>
            </a:r>
            <a:r>
              <a:rPr lang="en-GB" sz="2800" dirty="0" smtClean="0"/>
              <a:t> of </a:t>
            </a:r>
            <a:br>
              <a:rPr lang="en-GB" sz="2800" dirty="0" smtClean="0"/>
            </a:br>
            <a:r>
              <a:rPr lang="en-GB" sz="2800" dirty="0" smtClean="0"/>
              <a:t>research findings</a:t>
            </a:r>
          </a:p>
          <a:p>
            <a:r>
              <a:rPr lang="en-GB" sz="2800" dirty="0" smtClean="0"/>
              <a:t>Higher </a:t>
            </a:r>
            <a:r>
              <a:rPr lang="en-GB" sz="2800" b="1" dirty="0" smtClean="0"/>
              <a:t>transparency</a:t>
            </a:r>
            <a:r>
              <a:rPr lang="en-GB" sz="2800" dirty="0" smtClean="0"/>
              <a:t> of </a:t>
            </a:r>
            <a:br>
              <a:rPr lang="en-GB" sz="2800" dirty="0" smtClean="0"/>
            </a:br>
            <a:r>
              <a:rPr lang="en-GB" sz="2800" dirty="0" smtClean="0"/>
              <a:t>research methods and </a:t>
            </a:r>
            <a:br>
              <a:rPr lang="en-GB" sz="2800" dirty="0" smtClean="0"/>
            </a:br>
            <a:r>
              <a:rPr lang="en-GB" sz="2800" dirty="0" smtClean="0"/>
              <a:t>evaluation</a:t>
            </a:r>
          </a:p>
          <a:p>
            <a:r>
              <a:rPr lang="en-GB" sz="2800" dirty="0" smtClean="0"/>
              <a:t>Researchers and research </a:t>
            </a:r>
            <a:br>
              <a:rPr lang="en-GB" sz="2800" dirty="0" smtClean="0"/>
            </a:br>
            <a:r>
              <a:rPr lang="en-GB" sz="2800" dirty="0" smtClean="0"/>
              <a:t>institutions </a:t>
            </a:r>
            <a:r>
              <a:rPr lang="en-GB" sz="2800" b="1" dirty="0" smtClean="0"/>
              <a:t>save money </a:t>
            </a:r>
            <a:r>
              <a:rPr lang="en-GB" sz="2800" b="1" dirty="0"/>
              <a:t>and time </a:t>
            </a:r>
            <a:r>
              <a:rPr lang="en-GB" sz="2800" b="1" dirty="0" smtClean="0"/>
              <a:t> </a:t>
            </a:r>
          </a:p>
          <a:p>
            <a:r>
              <a:rPr lang="en-GB" sz="2800" dirty="0"/>
              <a:t>Higher (societal) </a:t>
            </a:r>
            <a:r>
              <a:rPr lang="en-GB" sz="2800" b="1" dirty="0"/>
              <a:t>impact</a:t>
            </a:r>
            <a:r>
              <a:rPr lang="en-GB" sz="2800" dirty="0"/>
              <a:t> of </a:t>
            </a:r>
            <a:r>
              <a:rPr lang="en-GB" sz="2800" dirty="0" smtClean="0"/>
              <a:t>research(</a:t>
            </a:r>
            <a:r>
              <a:rPr lang="en-GB" sz="2800" dirty="0" err="1" smtClean="0"/>
              <a:t>ers</a:t>
            </a:r>
            <a:r>
              <a:rPr lang="en-GB" sz="28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GB" sz="2800" dirty="0" smtClean="0"/>
              <a:t> Open Science gets research </a:t>
            </a:r>
            <a:r>
              <a:rPr lang="en-GB" sz="2800" b="1" dirty="0" smtClean="0"/>
              <a:t>out of the Ivory Towers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10</a:t>
            </a:fld>
            <a:endParaRPr lang="en-US"/>
          </a:p>
        </p:txBody>
      </p:sp>
      <p:pic>
        <p:nvPicPr>
          <p:cNvPr id="5" name="Afbeelding 4" descr="Screen Shot 2018-08-17 at 14.3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41" y="1339890"/>
            <a:ext cx="3835780" cy="287006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040946" y="4196998"/>
            <a:ext cx="3740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>
                <a:solidFill>
                  <a:srgbClr val="7F7F7F"/>
                </a:solidFill>
              </a:rPr>
              <a:t>Picture: open </a:t>
            </a:r>
            <a:r>
              <a:rPr lang="nl-NL" sz="1200" dirty="0" err="1" smtClean="0">
                <a:solidFill>
                  <a:srgbClr val="7F7F7F"/>
                </a:solidFill>
              </a:rPr>
              <a:t>by</a:t>
            </a:r>
            <a:r>
              <a:rPr lang="nl-NL" sz="1200" dirty="0" smtClean="0">
                <a:solidFill>
                  <a:srgbClr val="7F7F7F"/>
                </a:solidFill>
              </a:rPr>
              <a:t> velkr0 CC BY 2.0,</a:t>
            </a:r>
            <a:r>
              <a:rPr lang="nl-NL" sz="1200" dirty="0" smtClean="0"/>
              <a:t> </a:t>
            </a:r>
            <a:r>
              <a:rPr lang="nl-NL" sz="1200" dirty="0" smtClean="0">
                <a:hlinkClick r:id="rId3"/>
              </a:rPr>
              <a:t>https</a:t>
            </a:r>
            <a:r>
              <a:rPr lang="nl-NL" sz="1200" dirty="0">
                <a:hlinkClick r:id="rId3"/>
              </a:rPr>
              <a:t>://flic.kr/p/</a:t>
            </a:r>
            <a:r>
              <a:rPr lang="nl-NL" sz="1200" dirty="0" smtClean="0">
                <a:hlinkClick r:id="rId3"/>
              </a:rPr>
              <a:t>mzqM</a:t>
            </a:r>
            <a:r>
              <a:rPr lang="nl-NL" sz="1200" dirty="0" smtClean="0"/>
              <a:t>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3348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creen Shot 2018-07-18 at 19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481" y="1827072"/>
            <a:ext cx="4178434" cy="22897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Open Science, what‘s in there for you?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sz="4500" b="1" dirty="0" smtClean="0"/>
              <a:t>Benefits of Open Research Practices for Researchers:</a:t>
            </a:r>
            <a:endParaRPr lang="de-DE" dirty="0" smtClean="0"/>
          </a:p>
          <a:p>
            <a:pPr lvl="0"/>
            <a:r>
              <a:rPr lang="en-GB" sz="4500" dirty="0" smtClean="0"/>
              <a:t>Open Publications get </a:t>
            </a:r>
            <a:br>
              <a:rPr lang="en-GB" sz="4500" dirty="0" smtClean="0"/>
            </a:br>
            <a:r>
              <a:rPr lang="en-GB" sz="4500" dirty="0" smtClean="0"/>
              <a:t>more citations</a:t>
            </a:r>
          </a:p>
          <a:p>
            <a:pPr lvl="0"/>
            <a:r>
              <a:rPr lang="en-GB" sz="4500" dirty="0" smtClean="0"/>
              <a:t>Gain higher media attention</a:t>
            </a:r>
          </a:p>
          <a:p>
            <a:pPr lvl="0"/>
            <a:r>
              <a:rPr lang="en-GB" sz="4500" dirty="0" smtClean="0"/>
              <a:t>Higher chances for </a:t>
            </a:r>
            <a:br>
              <a:rPr lang="en-GB" sz="4500" dirty="0" smtClean="0"/>
            </a:br>
            <a:r>
              <a:rPr lang="en-GB" sz="4500" dirty="0" smtClean="0"/>
              <a:t>research collaborations</a:t>
            </a:r>
          </a:p>
          <a:p>
            <a:pPr lvl="0"/>
            <a:r>
              <a:rPr lang="en-GB" sz="4500" dirty="0" smtClean="0"/>
              <a:t>Better job opportunities</a:t>
            </a:r>
          </a:p>
          <a:p>
            <a:pPr lvl="0"/>
            <a:r>
              <a:rPr lang="en-GB" sz="4500" dirty="0" smtClean="0"/>
              <a:t>Better funding opportunities</a:t>
            </a:r>
          </a:p>
          <a:p>
            <a:r>
              <a:rPr lang="en-GB" sz="4500" dirty="0" smtClean="0"/>
              <a:t>Higher (team) effectiveness and sustainability</a:t>
            </a:r>
          </a:p>
          <a:p>
            <a:r>
              <a:rPr lang="en-GB" sz="4500" dirty="0" smtClean="0"/>
              <a:t>Stand in for your ideals</a:t>
            </a:r>
          </a:p>
          <a:p>
            <a:r>
              <a:rPr lang="mr-IN" sz="4500" dirty="0" smtClean="0"/>
              <a:t>…</a:t>
            </a:r>
            <a:endParaRPr lang="en-GB" sz="4500" dirty="0" smtClean="0"/>
          </a:p>
          <a:p>
            <a:endParaRPr lang="de-DE" dirty="0"/>
          </a:p>
          <a:p>
            <a:pPr marL="0" indent="0">
              <a:buNone/>
            </a:pPr>
            <a:endParaRPr lang="de-DE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950" y="6220500"/>
            <a:ext cx="901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Read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McKiernan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E. C. et al. (2016).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open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helps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researchers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succeed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eLife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e16800.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http://doi.org/10.7554/eLife.16800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angle 3"/>
          <p:cNvSpPr/>
          <p:nvPr/>
        </p:nvSpPr>
        <p:spPr>
          <a:xfrm>
            <a:off x="5047297" y="4040742"/>
            <a:ext cx="4407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Picture: </a:t>
            </a:r>
            <a:r>
              <a:rPr lang="en-US" sz="1200" dirty="0" smtClean="0">
                <a:solidFill>
                  <a:srgbClr val="7F7F7F"/>
                </a:solidFill>
                <a:hlinkClick r:id="rId4"/>
              </a:rPr>
              <a:t>https</a:t>
            </a:r>
            <a:r>
              <a:rPr lang="en-US" sz="1200" dirty="0">
                <a:solidFill>
                  <a:srgbClr val="7F7F7F"/>
                </a:solidFill>
                <a:hlinkClick r:id="rId4"/>
              </a:rPr>
              <a:t>://zenodo.org/record/1285575#.</a:t>
            </a:r>
            <a:r>
              <a:rPr lang="en-US" sz="1200" dirty="0" smtClean="0">
                <a:solidFill>
                  <a:srgbClr val="7F7F7F"/>
                </a:solidFill>
                <a:hlinkClick r:id="rId4"/>
              </a:rPr>
              <a:t>W09yZH59jOR</a:t>
            </a:r>
            <a:r>
              <a:rPr lang="en-US" sz="1200" dirty="0" smtClean="0">
                <a:solidFill>
                  <a:srgbClr val="7F7F7F"/>
                </a:solidFill>
              </a:rPr>
              <a:t> </a:t>
            </a:r>
            <a:br>
              <a:rPr lang="en-US" sz="1200" dirty="0" smtClean="0">
                <a:solidFill>
                  <a:srgbClr val="7F7F7F"/>
                </a:solidFill>
              </a:rPr>
            </a:br>
            <a:r>
              <a:rPr lang="en-US" sz="1200" dirty="0" smtClean="0">
                <a:solidFill>
                  <a:srgbClr val="7F7F7F"/>
                </a:solidFill>
              </a:rPr>
              <a:t>(Melanie </a:t>
            </a:r>
            <a:r>
              <a:rPr lang="en-US" sz="1200" dirty="0" err="1" smtClean="0">
                <a:solidFill>
                  <a:srgbClr val="7F7F7F"/>
                </a:solidFill>
              </a:rPr>
              <a:t>Imming</a:t>
            </a:r>
            <a:r>
              <a:rPr lang="en-US" sz="1200" dirty="0" smtClean="0">
                <a:solidFill>
                  <a:srgbClr val="7F7F7F"/>
                </a:solidFill>
              </a:rPr>
              <a:t>, John Tennant, CC0)  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9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concepts of open </a:t>
            </a:r>
            <a:r>
              <a:rPr lang="en-GB" dirty="0" smtClean="0"/>
              <a:t>scientific research </a:t>
            </a:r>
            <a:r>
              <a:rPr lang="en-GB" dirty="0"/>
              <a:t>practices and scholarly </a:t>
            </a:r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03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smtClean="0"/>
              <a:t>Key </a:t>
            </a:r>
            <a:r>
              <a:rPr lang="de-DE" b="1" dirty="0" err="1" smtClean="0"/>
              <a:t>Concept</a:t>
            </a:r>
            <a:r>
              <a:rPr lang="de-DE" b="1" dirty="0" smtClean="0"/>
              <a:t>: Open Access </a:t>
            </a:r>
            <a:r>
              <a:rPr lang="de-DE" b="1" dirty="0" err="1" smtClean="0"/>
              <a:t>to</a:t>
            </a:r>
            <a:r>
              <a:rPr lang="de-DE" b="1" dirty="0" smtClean="0"/>
              <a:t> Research Outputs</a:t>
            </a:r>
            <a:endParaRPr lang="d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What is it about? </a:t>
            </a:r>
            <a:r>
              <a:rPr lang="en-GB" dirty="0"/>
              <a:t>O</a:t>
            </a:r>
            <a:r>
              <a:rPr lang="en-GB" dirty="0" smtClean="0"/>
              <a:t>nline (peer</a:t>
            </a:r>
            <a:r>
              <a:rPr lang="en-GB" dirty="0"/>
              <a:t>-</a:t>
            </a:r>
            <a:r>
              <a:rPr lang="en-GB" dirty="0" smtClean="0"/>
              <a:t>reviewed) </a:t>
            </a:r>
            <a:r>
              <a:rPr lang="en-GB" dirty="0"/>
              <a:t>scholarly </a:t>
            </a:r>
            <a:r>
              <a:rPr lang="en-GB" dirty="0" smtClean="0"/>
              <a:t>output: </a:t>
            </a:r>
            <a:r>
              <a:rPr lang="en-GB" dirty="0"/>
              <a:t>free to read, with limited or no copyright or licensing </a:t>
            </a:r>
            <a:r>
              <a:rPr lang="en-GB" dirty="0" smtClean="0"/>
              <a:t>restrictions (articles, monographs, etc.)</a:t>
            </a:r>
            <a:endParaRPr lang="en-GB" b="1" dirty="0" smtClean="0"/>
          </a:p>
          <a:p>
            <a:r>
              <a:rPr lang="en-GB" dirty="0" err="1" smtClean="0"/>
              <a:t>Academia.edu</a:t>
            </a:r>
            <a:r>
              <a:rPr lang="en-GB" dirty="0" smtClean="0"/>
              <a:t> and Research Gate are commercial networks, not Open Access repositories (definition Open Access r</a:t>
            </a:r>
            <a:r>
              <a:rPr lang="en-GB" dirty="0"/>
              <a:t>epository: </a:t>
            </a:r>
            <a:r>
              <a:rPr lang="en-GB" dirty="0">
                <a:hlinkClick r:id="rId2"/>
              </a:rPr>
              <a:t>https://en.wikipedia.org/wiki/Open-</a:t>
            </a:r>
            <a:r>
              <a:rPr lang="en-GB" dirty="0" smtClean="0">
                <a:hlinkClick r:id="rId2"/>
              </a:rPr>
              <a:t>access_repository</a:t>
            </a:r>
            <a:r>
              <a:rPr lang="en-GB" dirty="0" smtClean="0"/>
              <a:t>)  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Ask your library or university press!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3374" y="6236295"/>
            <a:ext cx="7985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Further reading: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://osc.universityofcalifornia.edu/2015/12/a-social-networking-site-is-not-an-open-access-repository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148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smtClean="0"/>
              <a:t>Key </a:t>
            </a:r>
            <a:r>
              <a:rPr lang="de-DE" b="1" dirty="0" err="1" smtClean="0"/>
              <a:t>Concept</a:t>
            </a:r>
            <a:r>
              <a:rPr lang="de-DE" b="1" dirty="0" smtClean="0"/>
              <a:t>: Open Access </a:t>
            </a:r>
            <a:r>
              <a:rPr lang="de-DE" b="1" dirty="0" err="1" smtClean="0"/>
              <a:t>to</a:t>
            </a:r>
            <a:r>
              <a:rPr lang="de-DE" b="1" dirty="0" smtClean="0"/>
              <a:t> Research Outputs (</a:t>
            </a:r>
            <a:r>
              <a:rPr lang="de-DE" b="1" dirty="0" err="1" smtClean="0"/>
              <a:t>Medieval</a:t>
            </a:r>
            <a:r>
              <a:rPr lang="de-DE" b="1" dirty="0" smtClean="0"/>
              <a:t> Studies)</a:t>
            </a:r>
            <a:endParaRPr lang="d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b="1" dirty="0" smtClean="0"/>
              <a:t>Open Access Journals:</a:t>
            </a:r>
          </a:p>
          <a:p>
            <a:r>
              <a:rPr lang="en-GB" sz="1800" b="1" dirty="0" smtClean="0"/>
              <a:t>Open Theology: </a:t>
            </a: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://www.degruyter.com/view/j/</a:t>
            </a:r>
            <a:r>
              <a:rPr lang="en-GB" sz="1800" dirty="0" smtClean="0">
                <a:hlinkClick r:id="rId2"/>
              </a:rPr>
              <a:t>opth</a:t>
            </a:r>
            <a:endParaRPr lang="en-GB" sz="1800" dirty="0" smtClean="0"/>
          </a:p>
          <a:p>
            <a:r>
              <a:rPr lang="en-GB" sz="1800" b="1" dirty="0"/>
              <a:t>Digital </a:t>
            </a:r>
            <a:r>
              <a:rPr lang="en-GB" sz="1800" b="1" dirty="0" smtClean="0"/>
              <a:t>Medievalist: </a:t>
            </a:r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://journal.digitalmedievalist.org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r>
              <a:rPr lang="en-GB" sz="1800" b="1" dirty="0" err="1" smtClean="0"/>
              <a:t>Cerae</a:t>
            </a:r>
            <a:r>
              <a:rPr lang="en-GB" sz="1800" dirty="0" smtClean="0"/>
              <a:t>: An Australasian Journal of Medieval and Early </a:t>
            </a:r>
            <a:r>
              <a:rPr lang="en-GB" sz="1800" dirty="0"/>
              <a:t>Modern </a:t>
            </a:r>
            <a:r>
              <a:rPr lang="en-GB" sz="1800" dirty="0" err="1" smtClean="0"/>
              <a:t>Studies:</a:t>
            </a:r>
            <a:r>
              <a:rPr lang="en-GB" sz="1800" dirty="0" err="1" smtClean="0">
                <a:hlinkClick r:id="rId4"/>
              </a:rPr>
              <a:t>https</a:t>
            </a:r>
            <a:r>
              <a:rPr lang="en-GB" sz="1800" dirty="0">
                <a:hlinkClick r:id="rId4"/>
              </a:rPr>
              <a:t>://ceraejournal.com</a:t>
            </a:r>
            <a:r>
              <a:rPr lang="en-GB" sz="1800" dirty="0" smtClean="0">
                <a:hlinkClick r:id="rId4"/>
              </a:rPr>
              <a:t>/</a:t>
            </a:r>
            <a:endParaRPr lang="en-GB" sz="1800" dirty="0" smtClean="0"/>
          </a:p>
          <a:p>
            <a:r>
              <a:rPr lang="en-GB" sz="1800" b="1" dirty="0" smtClean="0"/>
              <a:t>Medieval Worlds</a:t>
            </a:r>
            <a:r>
              <a:rPr lang="en-GB" sz="1800" dirty="0" smtClean="0"/>
              <a:t>: </a:t>
            </a:r>
            <a:br>
              <a:rPr lang="en-GB" sz="1800" dirty="0" smtClean="0"/>
            </a:br>
            <a:r>
              <a:rPr lang="en-GB" sz="1800" dirty="0" smtClean="0">
                <a:hlinkClick r:id="rId5"/>
              </a:rPr>
              <a:t>https</a:t>
            </a:r>
            <a:r>
              <a:rPr lang="en-GB" sz="1800" dirty="0">
                <a:hlinkClick r:id="rId5"/>
              </a:rPr>
              <a:t>://www.oeaw.ac.at/fileadmin/Institute/imafo/webpaper_medieval_worlds/</a:t>
            </a:r>
            <a:r>
              <a:rPr lang="en-GB" sz="1800" dirty="0" smtClean="0">
                <a:hlinkClick r:id="rId5"/>
              </a:rPr>
              <a:t>webpaper.html</a:t>
            </a:r>
            <a:endParaRPr lang="en-GB" sz="1800" dirty="0" smtClean="0"/>
          </a:p>
          <a:p>
            <a:r>
              <a:rPr lang="en-GB" sz="1800" b="1" dirty="0" err="1" smtClean="0"/>
              <a:t>eHumanista</a:t>
            </a:r>
            <a:r>
              <a:rPr lang="en-GB" sz="1800" dirty="0" smtClean="0"/>
              <a:t>: </a:t>
            </a:r>
            <a:r>
              <a:rPr lang="en-GB" sz="1800" dirty="0">
                <a:hlinkClick r:id="rId6"/>
              </a:rPr>
              <a:t>http://</a:t>
            </a:r>
            <a:r>
              <a:rPr lang="en-GB" sz="1800" dirty="0" smtClean="0">
                <a:hlinkClick r:id="rId6"/>
              </a:rPr>
              <a:t>www.ehumanista.ucsb.edu</a:t>
            </a:r>
            <a:endParaRPr lang="en-GB" sz="1800" dirty="0" smtClean="0"/>
          </a:p>
          <a:p>
            <a:r>
              <a:rPr lang="en-GB" sz="1800" b="1" dirty="0" smtClean="0"/>
              <a:t>Fragments</a:t>
            </a:r>
            <a:r>
              <a:rPr lang="en-GB" sz="1800" dirty="0" smtClean="0"/>
              <a:t>: </a:t>
            </a:r>
            <a:r>
              <a:rPr lang="en-GB" sz="1800" dirty="0">
                <a:hlinkClick r:id="rId7"/>
              </a:rPr>
              <a:t>http://quod.lib.umich.edu/f/frag/</a:t>
            </a:r>
            <a:endParaRPr lang="en-GB" sz="1800" dirty="0" smtClean="0"/>
          </a:p>
          <a:p>
            <a:r>
              <a:rPr lang="en-GB" sz="1800" b="1" dirty="0" smtClean="0"/>
              <a:t>The Heroic Age</a:t>
            </a:r>
            <a:r>
              <a:rPr lang="en-GB" sz="1800" dirty="0" smtClean="0"/>
              <a:t>: </a:t>
            </a:r>
            <a:r>
              <a:rPr lang="en-GB" sz="1800" dirty="0">
                <a:hlinkClick r:id="rId8"/>
              </a:rPr>
              <a:t>http://www.mun.ca/mst/heroicage/</a:t>
            </a:r>
            <a:endParaRPr lang="en-GB" sz="1800" dirty="0" smtClean="0"/>
          </a:p>
          <a:p>
            <a:r>
              <a:rPr lang="en-GB" sz="1800" b="1" dirty="0" err="1" smtClean="0"/>
              <a:t>Concilium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medii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aev</a:t>
            </a:r>
            <a:r>
              <a:rPr lang="en-GB" sz="1800" dirty="0" err="1" smtClean="0"/>
              <a:t>i</a:t>
            </a:r>
            <a:r>
              <a:rPr lang="en-GB" sz="1800" dirty="0"/>
              <a:t> </a:t>
            </a:r>
            <a:r>
              <a:rPr lang="en-GB" sz="1800" dirty="0" smtClean="0"/>
              <a:t>(Bronze OA): </a:t>
            </a:r>
            <a:r>
              <a:rPr lang="en-GB" sz="1800" dirty="0">
                <a:hlinkClick r:id="rId9"/>
              </a:rPr>
              <a:t>https://cma.gbv.de/z/</a:t>
            </a:r>
            <a:r>
              <a:rPr lang="en-GB" sz="1800" dirty="0" smtClean="0">
                <a:hlinkClick r:id="rId9"/>
              </a:rPr>
              <a:t>pages</a:t>
            </a:r>
            <a:endParaRPr lang="en-GB" sz="1800" dirty="0" smtClean="0"/>
          </a:p>
          <a:p>
            <a:r>
              <a:rPr lang="en-GB" sz="1800" b="1" dirty="0" err="1"/>
              <a:t>Studia</a:t>
            </a:r>
            <a:r>
              <a:rPr lang="en-GB" sz="1800" b="1" dirty="0"/>
              <a:t> </a:t>
            </a:r>
            <a:r>
              <a:rPr lang="en-GB" sz="1800" b="1" dirty="0" err="1"/>
              <a:t>Universitatis</a:t>
            </a:r>
            <a:r>
              <a:rPr lang="en-GB" sz="1800" b="1" dirty="0"/>
              <a:t> </a:t>
            </a:r>
            <a:r>
              <a:rPr lang="en-GB" sz="1800" b="1" dirty="0" err="1"/>
              <a:t>Babeș-Bolyai</a:t>
            </a:r>
            <a:r>
              <a:rPr lang="en-GB" sz="1800" b="1" dirty="0"/>
              <a:t> </a:t>
            </a:r>
            <a:r>
              <a:rPr lang="en-GB" sz="1800" b="1" dirty="0" err="1" smtClean="0"/>
              <a:t>Digitalia</a:t>
            </a:r>
            <a:r>
              <a:rPr lang="en-GB" sz="1800" dirty="0"/>
              <a:t>: </a:t>
            </a:r>
            <a:r>
              <a:rPr lang="en-GB" sz="1800" dirty="0">
                <a:hlinkClick r:id="rId10"/>
              </a:rPr>
              <a:t>http://digihubb.centre.ubbcluj.ro/journal/index.php/</a:t>
            </a:r>
            <a:r>
              <a:rPr lang="en-GB" sz="1800" dirty="0" smtClean="0">
                <a:hlinkClick r:id="rId10"/>
              </a:rPr>
              <a:t>digitalia</a:t>
            </a:r>
            <a:endParaRPr lang="en-GB" sz="1800" dirty="0" smtClean="0"/>
          </a:p>
          <a:p>
            <a:r>
              <a:rPr lang="en-GB" sz="1800" b="1" dirty="0"/>
              <a:t>Interfaces</a:t>
            </a:r>
            <a:r>
              <a:rPr lang="en-GB" sz="1800" dirty="0"/>
              <a:t>:  </a:t>
            </a:r>
            <a:r>
              <a:rPr lang="en-GB" sz="1800" dirty="0">
                <a:hlinkClick r:id="rId11"/>
              </a:rPr>
              <a:t>https://riviste.unimi.it/interfaces/</a:t>
            </a:r>
            <a:r>
              <a:rPr lang="en-GB" sz="1800" dirty="0" smtClean="0">
                <a:hlinkClick r:id="rId11"/>
              </a:rPr>
              <a:t>index</a:t>
            </a:r>
            <a:endParaRPr lang="en-GB" sz="1800" dirty="0" smtClean="0"/>
          </a:p>
          <a:p>
            <a:r>
              <a:rPr lang="en-GB" sz="1800" b="1" dirty="0"/>
              <a:t>International Journal of Digital Art </a:t>
            </a:r>
            <a:r>
              <a:rPr lang="en-GB" sz="1800" b="1" dirty="0" smtClean="0"/>
              <a:t>History</a:t>
            </a:r>
            <a:r>
              <a:rPr lang="en-GB" sz="1800" dirty="0" smtClean="0"/>
              <a:t>: </a:t>
            </a:r>
            <a:r>
              <a:rPr lang="en-GB" sz="1800" dirty="0">
                <a:hlinkClick r:id="rId12"/>
              </a:rPr>
              <a:t>http://dah-journal.org/</a:t>
            </a:r>
            <a:r>
              <a:rPr lang="en-GB" sz="1800" dirty="0" smtClean="0">
                <a:hlinkClick r:id="rId12"/>
              </a:rPr>
              <a:t>current.html</a:t>
            </a:r>
            <a:endParaRPr lang="en-GB" sz="1800" dirty="0" smtClean="0"/>
          </a:p>
          <a:p>
            <a:r>
              <a:rPr lang="en-GB" sz="1800" b="1" dirty="0" smtClean="0"/>
              <a:t>The Year’s Work </a:t>
            </a:r>
            <a:r>
              <a:rPr lang="en-GB" sz="1800" b="1" dirty="0"/>
              <a:t>in Medievalism</a:t>
            </a:r>
            <a:r>
              <a:rPr lang="en-GB" sz="1800" dirty="0"/>
              <a:t>: </a:t>
            </a:r>
            <a:r>
              <a:rPr lang="en-GB" sz="1800" dirty="0">
                <a:hlinkClick r:id="rId13"/>
              </a:rPr>
              <a:t>https://sites.google.com/site/theyearsworkinmedievalism/</a:t>
            </a:r>
            <a:r>
              <a:rPr lang="en-GB" sz="1800" dirty="0" smtClean="0">
                <a:hlinkClick r:id="rId13"/>
              </a:rPr>
              <a:t>home</a:t>
            </a:r>
            <a:endParaRPr lang="en-GB" sz="1800" dirty="0" smtClean="0"/>
          </a:p>
          <a:p>
            <a:r>
              <a:rPr lang="en-GB" sz="1800" b="1" dirty="0" smtClean="0"/>
              <a:t>Imago </a:t>
            </a:r>
            <a:r>
              <a:rPr lang="en-GB" sz="1800" b="1" dirty="0" err="1" smtClean="0"/>
              <a:t>Temporis</a:t>
            </a:r>
            <a:r>
              <a:rPr lang="en-GB" sz="1800" b="1" dirty="0" smtClean="0"/>
              <a:t> Medium </a:t>
            </a:r>
            <a:r>
              <a:rPr lang="en-GB" sz="1800" b="1" dirty="0" err="1" smtClean="0"/>
              <a:t>Aevum</a:t>
            </a:r>
            <a:r>
              <a:rPr lang="en-GB" sz="1800" dirty="0" smtClean="0"/>
              <a:t>: </a:t>
            </a:r>
            <a:r>
              <a:rPr lang="en-GB" sz="1800" dirty="0"/>
              <a:t> </a:t>
            </a:r>
            <a:r>
              <a:rPr lang="en-GB" sz="1800" dirty="0">
                <a:hlinkClick r:id="rId14"/>
              </a:rPr>
              <a:t>http://www.medieval.udl.cat/en/imago/List-of-</a:t>
            </a:r>
            <a:r>
              <a:rPr lang="en-GB" sz="1800">
                <a:hlinkClick r:id="rId14"/>
              </a:rPr>
              <a:t>journals</a:t>
            </a:r>
            <a:r>
              <a:rPr lang="en-GB" sz="1800" smtClean="0">
                <a:hlinkClick r:id="rId14"/>
              </a:rPr>
              <a:t>/</a:t>
            </a:r>
            <a:r>
              <a:rPr lang="en-GB" sz="1800" smtClean="0"/>
              <a:t> </a:t>
            </a:r>
            <a:endParaRPr lang="en-GB" sz="1800" dirty="0" smtClean="0"/>
          </a:p>
          <a:p>
            <a:r>
              <a:rPr lang="en-GB" sz="1800" b="1" dirty="0" err="1" smtClean="0"/>
              <a:t>Zeitschrift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für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Digitale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Geisteswissenschaften</a:t>
            </a:r>
            <a:r>
              <a:rPr lang="en-GB" sz="1800" dirty="0"/>
              <a:t>: </a:t>
            </a:r>
            <a:r>
              <a:rPr lang="en-GB" sz="1800" dirty="0">
                <a:hlinkClick r:id="rId15"/>
              </a:rPr>
              <a:t>http://www.zfdg.de</a:t>
            </a:r>
            <a:r>
              <a:rPr lang="en-GB" sz="1800" dirty="0" smtClean="0">
                <a:hlinkClick r:id="rId15"/>
              </a:rPr>
              <a:t>/</a:t>
            </a:r>
            <a:r>
              <a:rPr lang="en-GB" sz="1800" dirty="0" smtClean="0"/>
              <a:t> </a:t>
            </a:r>
          </a:p>
          <a:p>
            <a:r>
              <a:rPr lang="mr-IN" sz="1800" dirty="0" smtClean="0"/>
              <a:t>…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000" y="6286500"/>
            <a:ext cx="6763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More medieval journals (OA, non OA, some available via </a:t>
            </a:r>
            <a:r>
              <a:rPr lang="en-US" sz="1200" dirty="0">
                <a:solidFill>
                  <a:srgbClr val="7F7F7F"/>
                </a:solidFill>
              </a:rPr>
              <a:t>Project </a:t>
            </a:r>
            <a:r>
              <a:rPr lang="en-US" sz="1200" dirty="0" smtClean="0">
                <a:solidFill>
                  <a:srgbClr val="7F7F7F"/>
                </a:solidFill>
              </a:rPr>
              <a:t>Muse): </a:t>
            </a:r>
          </a:p>
          <a:p>
            <a:r>
              <a:rPr lang="en-US" sz="1200" dirty="0" smtClean="0">
                <a:hlinkClick r:id="rId16"/>
              </a:rPr>
              <a:t>https</a:t>
            </a:r>
            <a:r>
              <a:rPr lang="en-US" sz="1200" dirty="0">
                <a:hlinkClick r:id="rId16"/>
              </a:rPr>
              <a:t>://sites01.lsu.edu/faculty/jgellri/sample-page/periodical-publications-journals-in-medieval-studies</a:t>
            </a:r>
            <a:r>
              <a:rPr lang="en-US" sz="1200" dirty="0" smtClean="0">
                <a:hlinkClick r:id="rId16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70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smtClean="0"/>
              <a:t>Key </a:t>
            </a:r>
            <a:r>
              <a:rPr lang="de-DE" b="1" dirty="0" err="1" smtClean="0"/>
              <a:t>Concept</a:t>
            </a:r>
            <a:r>
              <a:rPr lang="de-DE" b="1" dirty="0" smtClean="0"/>
              <a:t>: Open Access </a:t>
            </a:r>
            <a:r>
              <a:rPr lang="de-DE" b="1" dirty="0" err="1" smtClean="0"/>
              <a:t>to</a:t>
            </a:r>
            <a:r>
              <a:rPr lang="de-DE" b="1" dirty="0" smtClean="0"/>
              <a:t> Research Outputs (</a:t>
            </a:r>
            <a:r>
              <a:rPr lang="de-DE" b="1" dirty="0" err="1" smtClean="0"/>
              <a:t>Medieval</a:t>
            </a:r>
            <a:r>
              <a:rPr lang="de-DE" b="1" dirty="0" smtClean="0"/>
              <a:t> Studies)</a:t>
            </a:r>
            <a:endParaRPr lang="d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OA monographs:</a:t>
            </a:r>
          </a:p>
          <a:p>
            <a:r>
              <a:rPr lang="en-GB" sz="1800" b="1" dirty="0" smtClean="0"/>
              <a:t>HIRMEOS</a:t>
            </a:r>
            <a:r>
              <a:rPr lang="en-GB" sz="1800" dirty="0" smtClean="0"/>
              <a:t> (High Integration of Research Monographs in the European Open Science Infrastructure): </a:t>
            </a:r>
            <a:r>
              <a:rPr lang="en-GB" sz="1800" dirty="0" smtClean="0">
                <a:hlinkClick r:id="rId2"/>
              </a:rPr>
              <a:t>http://www.hirmeos.eu/</a:t>
            </a:r>
            <a:endParaRPr lang="en-GB" sz="1800" dirty="0" smtClean="0"/>
          </a:p>
          <a:p>
            <a:r>
              <a:rPr lang="en-GB" sz="1800" b="1" dirty="0" smtClean="0"/>
              <a:t>University Presses </a:t>
            </a:r>
            <a:r>
              <a:rPr lang="en-GB" sz="1800" dirty="0" smtClean="0"/>
              <a:t>are often dedicated to Open Access Monographs</a:t>
            </a:r>
          </a:p>
          <a:p>
            <a:r>
              <a:rPr lang="en-GB" sz="1800" dirty="0" smtClean="0"/>
              <a:t>List of publishers of Open Access books: </a:t>
            </a:r>
            <a:r>
              <a:rPr lang="en-GB" sz="1800" dirty="0" smtClean="0">
                <a:hlinkClick r:id="rId3"/>
              </a:rPr>
              <a:t>http://oad.simmons.edu/oadwiki/Publishers_of_OA_books</a:t>
            </a:r>
            <a:r>
              <a:rPr lang="en-GB" sz="1800" dirty="0" smtClean="0"/>
              <a:t>  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smtClean="0"/>
              <a:t>Key </a:t>
            </a:r>
            <a:r>
              <a:rPr lang="de-DE" b="1" dirty="0" err="1" smtClean="0"/>
              <a:t>Concept</a:t>
            </a:r>
            <a:r>
              <a:rPr lang="de-DE" b="1" dirty="0" smtClean="0"/>
              <a:t>: Open Access </a:t>
            </a:r>
            <a:r>
              <a:rPr lang="de-DE" b="1" dirty="0" err="1" smtClean="0"/>
              <a:t>to</a:t>
            </a:r>
            <a:r>
              <a:rPr lang="de-DE" b="1" dirty="0" smtClean="0"/>
              <a:t> Research Outputs</a:t>
            </a:r>
            <a:endParaRPr lang="d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 smtClean="0"/>
              <a:t>But </a:t>
            </a:r>
            <a:r>
              <a:rPr lang="en-GB" sz="4000" dirty="0"/>
              <a:t>I still haven’t found what I am looking </a:t>
            </a:r>
            <a:r>
              <a:rPr lang="en-GB" sz="4000" dirty="0" smtClean="0"/>
              <a:t>for:</a:t>
            </a:r>
          </a:p>
          <a:p>
            <a:pPr marL="0" indent="0">
              <a:buNone/>
            </a:pPr>
            <a:endParaRPr lang="en-GB" sz="4000" b="1" dirty="0" smtClean="0"/>
          </a:p>
          <a:p>
            <a:r>
              <a:rPr lang="en-GB" sz="3100" b="1" dirty="0" smtClean="0"/>
              <a:t>Directory </a:t>
            </a:r>
            <a:r>
              <a:rPr lang="en-GB" sz="3100" b="1" dirty="0"/>
              <a:t>of Open Access </a:t>
            </a:r>
            <a:r>
              <a:rPr lang="en-GB" sz="3100" b="1" dirty="0" smtClean="0"/>
              <a:t>Journals</a:t>
            </a:r>
            <a:r>
              <a:rPr lang="en-GB" sz="3100" dirty="0"/>
              <a:t>: </a:t>
            </a:r>
            <a:r>
              <a:rPr lang="en-GB" sz="3100" dirty="0">
                <a:hlinkClick r:id="rId2"/>
              </a:rPr>
              <a:t>https://</a:t>
            </a:r>
            <a:r>
              <a:rPr lang="en-GB" sz="3100" dirty="0" smtClean="0">
                <a:hlinkClick r:id="rId2"/>
              </a:rPr>
              <a:t>doaj.org</a:t>
            </a:r>
            <a:endParaRPr lang="en-GB" sz="3100" dirty="0" smtClean="0"/>
          </a:p>
          <a:p>
            <a:r>
              <a:rPr lang="en-GB" sz="3100" b="1" dirty="0" smtClean="0"/>
              <a:t>Directory of Open Access Books</a:t>
            </a:r>
            <a:r>
              <a:rPr lang="en-GB" sz="3100" dirty="0"/>
              <a:t>: </a:t>
            </a:r>
            <a:r>
              <a:rPr lang="en-GB" sz="3100" dirty="0">
                <a:hlinkClick r:id="rId3"/>
              </a:rPr>
              <a:t>https://www.doabooks.org</a:t>
            </a:r>
            <a:r>
              <a:rPr lang="en-GB" sz="3100" dirty="0" smtClean="0">
                <a:hlinkClick r:id="rId3"/>
              </a:rPr>
              <a:t>/</a:t>
            </a:r>
            <a:endParaRPr lang="en-GB" sz="3100" dirty="0" smtClean="0"/>
          </a:p>
          <a:p>
            <a:r>
              <a:rPr lang="en-GB" sz="3100" b="1" dirty="0" smtClean="0"/>
              <a:t>Knowledge Unlatched</a:t>
            </a:r>
            <a:r>
              <a:rPr lang="en-GB" sz="3100" dirty="0" smtClean="0"/>
              <a:t>: </a:t>
            </a:r>
            <a:r>
              <a:rPr lang="en-GB" sz="3100" dirty="0" smtClean="0">
                <a:hlinkClick r:id="rId4"/>
              </a:rPr>
              <a:t>http</a:t>
            </a:r>
            <a:r>
              <a:rPr lang="en-GB" sz="3100" dirty="0">
                <a:hlinkClick r:id="rId4"/>
              </a:rPr>
              <a:t>://www.knowledgeunlatched.org</a:t>
            </a:r>
            <a:r>
              <a:rPr lang="en-GB" sz="3100" dirty="0" smtClean="0">
                <a:hlinkClick r:id="rId4"/>
              </a:rPr>
              <a:t>/</a:t>
            </a:r>
            <a:endParaRPr lang="en-GB" sz="3100" dirty="0" smtClean="0"/>
          </a:p>
          <a:p>
            <a:r>
              <a:rPr lang="en-GB" sz="3100" b="1" dirty="0" smtClean="0"/>
              <a:t>Open Library of </a:t>
            </a:r>
            <a:r>
              <a:rPr lang="en-GB" sz="3100" b="1" dirty="0"/>
              <a:t>the Humanities</a:t>
            </a:r>
            <a:r>
              <a:rPr lang="en-GB" sz="3100" dirty="0"/>
              <a:t>: </a:t>
            </a:r>
            <a:r>
              <a:rPr lang="en-GB" sz="3100" dirty="0">
                <a:hlinkClick r:id="rId5"/>
              </a:rPr>
              <a:t>https://www.openlibhums.org</a:t>
            </a:r>
            <a:r>
              <a:rPr lang="en-GB" sz="3100" dirty="0" smtClean="0">
                <a:hlinkClick r:id="rId5"/>
              </a:rPr>
              <a:t>/</a:t>
            </a:r>
            <a:endParaRPr lang="en-GB" sz="3100" dirty="0" smtClean="0"/>
          </a:p>
          <a:p>
            <a:r>
              <a:rPr lang="en-GB" sz="3100" b="1" dirty="0" smtClean="0"/>
              <a:t>Directory </a:t>
            </a:r>
            <a:r>
              <a:rPr lang="en-GB" sz="3100" b="1" dirty="0"/>
              <a:t>of Open Access Repositories</a:t>
            </a:r>
            <a:r>
              <a:rPr lang="en-GB" sz="3100" dirty="0"/>
              <a:t>: </a:t>
            </a:r>
            <a:r>
              <a:rPr lang="en-GB" sz="3100" dirty="0">
                <a:hlinkClick r:id="rId6"/>
              </a:rPr>
              <a:t>http://v2.sherpa.ac.uk/opendoar</a:t>
            </a:r>
            <a:r>
              <a:rPr lang="en-GB" sz="3100" dirty="0" smtClean="0">
                <a:hlinkClick r:id="rId6"/>
              </a:rPr>
              <a:t>/</a:t>
            </a:r>
            <a:endParaRPr lang="en-GB" sz="3100" dirty="0" smtClean="0"/>
          </a:p>
          <a:p>
            <a:r>
              <a:rPr lang="en-GB" sz="3100" dirty="0" smtClean="0"/>
              <a:t>Found a journal! </a:t>
            </a:r>
          </a:p>
          <a:p>
            <a:r>
              <a:rPr lang="en-GB" sz="3100" dirty="0" smtClean="0"/>
              <a:t>Flip a journal!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What is it about? Online publication</a:t>
            </a:r>
            <a:br>
              <a:rPr lang="en-GB" sz="2600" dirty="0" smtClean="0"/>
            </a:br>
            <a:r>
              <a:rPr lang="en-GB" sz="2600" dirty="0" smtClean="0"/>
              <a:t>of research data for access and </a:t>
            </a:r>
            <a:br>
              <a:rPr lang="en-GB" sz="2600" dirty="0" smtClean="0"/>
            </a:br>
            <a:r>
              <a:rPr lang="en-GB" sz="2600" dirty="0" smtClean="0"/>
              <a:t>reuse</a:t>
            </a:r>
          </a:p>
          <a:p>
            <a:r>
              <a:rPr lang="en-GB" sz="2600" dirty="0"/>
              <a:t>Data Management Planning and </a:t>
            </a:r>
            <a:r>
              <a:rPr lang="en-GB" sz="2600" dirty="0" smtClean="0"/>
              <a:t>FAIR </a:t>
            </a:r>
            <a:r>
              <a:rPr lang="en-GB" sz="2600" dirty="0"/>
              <a:t>Principles</a:t>
            </a:r>
          </a:p>
          <a:p>
            <a:r>
              <a:rPr lang="en-GB" sz="2600" dirty="0" smtClean="0"/>
              <a:t>Poses challenges, is discipline specific</a:t>
            </a:r>
          </a:p>
          <a:p>
            <a:r>
              <a:rPr lang="en-GB" sz="2600" dirty="0" smtClean="0"/>
              <a:t>Use tools to register and find research data (e.g. re3data: </a:t>
            </a:r>
            <a:r>
              <a:rPr lang="en-GB" sz="2600" dirty="0" smtClean="0">
                <a:hlinkClick r:id="rId2"/>
              </a:rPr>
              <a:t>https://www.re3data.org/</a:t>
            </a:r>
            <a:r>
              <a:rPr lang="en-GB" sz="2600" dirty="0" smtClean="0"/>
              <a:t>)</a:t>
            </a:r>
          </a:p>
          <a:p>
            <a:r>
              <a:rPr lang="en-GB" sz="2600" dirty="0" smtClean="0"/>
              <a:t>Make use of infrastructural support (research infrastructures, cultural heritage institutions, libraries, data centres)</a:t>
            </a:r>
          </a:p>
          <a:p>
            <a:pPr>
              <a:buFont typeface="Wingdings" charset="2"/>
              <a:buChar char="Ø"/>
            </a:pPr>
            <a:r>
              <a:rPr lang="en-GB" sz="2600" dirty="0" smtClean="0"/>
              <a:t>Ask your library and research data manager!</a:t>
            </a:r>
          </a:p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375" y="6203691"/>
            <a:ext cx="8439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Based on the PARTHENOS </a:t>
            </a:r>
            <a:r>
              <a:rPr lang="en-US" sz="1200" b="1" dirty="0">
                <a:solidFill>
                  <a:srgbClr val="7F7F7F"/>
                </a:solidFill>
              </a:rPr>
              <a:t>Training </a:t>
            </a:r>
            <a:r>
              <a:rPr lang="en-US" sz="1200" b="1" dirty="0" smtClean="0">
                <a:solidFill>
                  <a:srgbClr val="7F7F7F"/>
                </a:solidFill>
              </a:rPr>
              <a:t>Module “Manage, Improve and Open Up your Research and Data” </a:t>
            </a:r>
            <a:br>
              <a:rPr lang="en-US" sz="1200" b="1" dirty="0" smtClean="0">
                <a:solidFill>
                  <a:srgbClr val="7F7F7F"/>
                </a:solidFill>
              </a:rPr>
            </a:br>
            <a:r>
              <a:rPr lang="en-US" sz="1000" dirty="0" smtClean="0">
                <a:solidFill>
                  <a:srgbClr val="7F7F7F"/>
                </a:solidFill>
              </a:rPr>
              <a:t>(</a:t>
            </a:r>
            <a:r>
              <a:rPr lang="en-US" sz="1000" dirty="0" smtClean="0">
                <a:solidFill>
                  <a:srgbClr val="7F7F7F"/>
                </a:solidFill>
                <a:hlinkClick r:id="rId3"/>
              </a:rPr>
              <a:t>http</a:t>
            </a:r>
            <a:r>
              <a:rPr lang="en-US" sz="1000" dirty="0">
                <a:solidFill>
                  <a:srgbClr val="7F7F7F"/>
                </a:solidFill>
                <a:hlinkClick r:id="rId3"/>
              </a:rPr>
              <a:t>://training.parthenos-project.eu/sample-page/manage-improve-and-open-up-your-research-and-data</a:t>
            </a:r>
            <a:r>
              <a:rPr lang="en-US" sz="1000" dirty="0" smtClean="0">
                <a:solidFill>
                  <a:srgbClr val="7F7F7F"/>
                </a:solidFill>
                <a:hlinkClick r:id="rId3"/>
              </a:rPr>
              <a:t>/</a:t>
            </a:r>
            <a:r>
              <a:rPr lang="en-US" sz="1000" dirty="0">
                <a:solidFill>
                  <a:srgbClr val="7F7F7F"/>
                </a:solidFill>
              </a:rPr>
              <a:t>) CC-BY-NC 4.0 </a:t>
            </a:r>
            <a:r>
              <a:rPr lang="en-US" sz="1000" dirty="0" smtClean="0">
                <a:solidFill>
                  <a:srgbClr val="7F7F7F"/>
                </a:solidFill>
              </a:rPr>
              <a:t/>
            </a:r>
            <a:br>
              <a:rPr lang="en-US" sz="1000" dirty="0" smtClean="0">
                <a:solidFill>
                  <a:srgbClr val="7F7F7F"/>
                </a:solidFill>
              </a:rPr>
            </a:br>
            <a:r>
              <a:rPr lang="en-US" sz="1000" dirty="0" smtClean="0">
                <a:solidFill>
                  <a:srgbClr val="7F7F7F"/>
                </a:solidFill>
              </a:rPr>
              <a:t>(</a:t>
            </a:r>
            <a:r>
              <a:rPr lang="en-US" sz="1000" dirty="0">
                <a:solidFill>
                  <a:srgbClr val="7F7F7F"/>
                </a:solidFill>
                <a:hlinkClick r:id="rId4"/>
              </a:rPr>
              <a:t>https://creativecommons.org/licenses/by-nc/4.0</a:t>
            </a:r>
            <a:r>
              <a:rPr lang="en-US" sz="1000" dirty="0" smtClean="0">
                <a:solidFill>
                  <a:srgbClr val="7F7F7F"/>
                </a:solidFill>
                <a:hlinkClick r:id="rId4"/>
              </a:rPr>
              <a:t>/</a:t>
            </a:r>
            <a:r>
              <a:rPr lang="en-US" sz="1000" dirty="0" smtClean="0">
                <a:solidFill>
                  <a:srgbClr val="7F7F7F"/>
                </a:solidFill>
              </a:rPr>
              <a:t>)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42428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/>
              <a:t>Key </a:t>
            </a:r>
            <a:r>
              <a:rPr lang="de-DE" b="1" dirty="0" err="1"/>
              <a:t>Concept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b="1" dirty="0" smtClean="0"/>
              <a:t>Open Data</a:t>
            </a:r>
            <a:endParaRPr lang="de" b="1" dirty="0"/>
          </a:p>
        </p:txBody>
      </p:sp>
    </p:spTree>
    <p:extLst>
      <p:ext uri="{BB962C8B-B14F-4D97-AF65-F5344CB8AC3E}">
        <p14:creationId xmlns:p14="http://schemas.microsoft.com/office/powerpoint/2010/main" val="396508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42428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/>
              <a:t>Good</a:t>
            </a:r>
            <a:r>
              <a:rPr lang="de-DE" b="1" dirty="0"/>
              <a:t> Data Management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good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 smtClean="0"/>
              <a:t>!</a:t>
            </a:r>
            <a:endParaRPr lang="de-DE" b="1" dirty="0"/>
          </a:p>
        </p:txBody>
      </p:sp>
      <p:pic>
        <p:nvPicPr>
          <p:cNvPr id="2" name="Afbeelding 1" descr="Lost USB Sticks at IMC Leeds 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21" y="1130135"/>
            <a:ext cx="4708019" cy="470801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388120" y="5869670"/>
            <a:ext cx="569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rgbClr val="7F7F7F"/>
                </a:solidFill>
              </a:rPr>
              <a:t>Link </a:t>
            </a:r>
            <a:r>
              <a:rPr lang="nl-NL" sz="1200" dirty="0" err="1" smtClean="0">
                <a:solidFill>
                  <a:srgbClr val="7F7F7F"/>
                </a:solidFill>
              </a:rPr>
              <a:t>to</a:t>
            </a:r>
            <a:r>
              <a:rPr lang="nl-NL" sz="1200" dirty="0" smtClean="0">
                <a:solidFill>
                  <a:srgbClr val="7F7F7F"/>
                </a:solidFill>
              </a:rPr>
              <a:t> </a:t>
            </a:r>
            <a:r>
              <a:rPr lang="nl-NL" sz="1200" dirty="0" err="1" smtClean="0">
                <a:solidFill>
                  <a:srgbClr val="7F7F7F"/>
                </a:solidFill>
              </a:rPr>
              <a:t>original</a:t>
            </a:r>
            <a:r>
              <a:rPr lang="nl-NL" sz="1200" dirty="0" smtClean="0">
                <a:solidFill>
                  <a:srgbClr val="7F7F7F"/>
                </a:solidFill>
              </a:rPr>
              <a:t> </a:t>
            </a:r>
            <a:r>
              <a:rPr lang="nl-NL" sz="1200" dirty="0" err="1" smtClean="0">
                <a:solidFill>
                  <a:srgbClr val="7F7F7F"/>
                </a:solidFill>
              </a:rPr>
              <a:t>tweet</a:t>
            </a:r>
            <a:r>
              <a:rPr lang="nl-NL" sz="1200" dirty="0" smtClean="0">
                <a:solidFill>
                  <a:srgbClr val="7F7F7F"/>
                </a:solidFill>
              </a:rPr>
              <a:t>: </a:t>
            </a:r>
            <a:r>
              <a:rPr lang="nl-NL" sz="1200" dirty="0" err="1" smtClean="0"/>
              <a:t>https</a:t>
            </a:r>
            <a:r>
              <a:rPr lang="nl-NL" sz="1200" dirty="0"/>
              <a:t>://</a:t>
            </a:r>
            <a:r>
              <a:rPr lang="nl-NL" sz="1200" dirty="0" err="1"/>
              <a:t>twitter.com</a:t>
            </a:r>
            <a:r>
              <a:rPr lang="nl-NL" sz="1200" dirty="0"/>
              <a:t>/</a:t>
            </a:r>
            <a:r>
              <a:rPr lang="nl-NL" sz="1200" dirty="0" err="1"/>
              <a:t>IMC_Leeds</a:t>
            </a:r>
            <a:r>
              <a:rPr lang="nl-NL" sz="1200" dirty="0"/>
              <a:t>/status</a:t>
            </a:r>
            <a:r>
              <a:rPr lang="nl-NL" sz="1200" dirty="0" smtClean="0"/>
              <a:t>/1017062144280588290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5291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What it is about? Science </a:t>
            </a:r>
            <a:br>
              <a:rPr lang="en-GB" sz="2400" dirty="0" smtClean="0"/>
            </a:br>
            <a:r>
              <a:rPr lang="en-GB" sz="2400" dirty="0" smtClean="0"/>
              <a:t>Communication in the digital age. </a:t>
            </a:r>
            <a:br>
              <a:rPr lang="en-GB" sz="2400" dirty="0" smtClean="0"/>
            </a:br>
            <a:r>
              <a:rPr lang="en-GB" sz="2400" dirty="0" smtClean="0"/>
              <a:t>Stay ahead and mobilise the </a:t>
            </a:r>
            <a:br>
              <a:rPr lang="en-GB" sz="2400" dirty="0" smtClean="0"/>
            </a:br>
            <a:r>
              <a:rPr lang="en-GB" sz="2400" dirty="0" smtClean="0"/>
              <a:t>power of networks. Not only about </a:t>
            </a:r>
            <a:br>
              <a:rPr lang="en-GB" sz="2400" dirty="0" smtClean="0"/>
            </a:br>
            <a:r>
              <a:rPr lang="en-GB" sz="2400" dirty="0" smtClean="0"/>
              <a:t>cats, although sometimes it is </a:t>
            </a:r>
            <a:r>
              <a:rPr lang="mr-IN" sz="2400" dirty="0" smtClean="0"/>
              <a:t>…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en-GB" sz="2400" dirty="0" smtClean="0"/>
              <a:t>Using social media </a:t>
            </a:r>
            <a:r>
              <a:rPr lang="en-GB" sz="2400" b="1" dirty="0" smtClean="0"/>
              <a:t>strategically</a:t>
            </a:r>
          </a:p>
          <a:p>
            <a:pPr>
              <a:buFontTx/>
              <a:buChar char="-"/>
            </a:pPr>
            <a:r>
              <a:rPr lang="en-GB" sz="2400" dirty="0" smtClean="0"/>
              <a:t>adds to your academic </a:t>
            </a:r>
            <a:r>
              <a:rPr lang="en-GB" sz="2400" b="1" dirty="0" smtClean="0"/>
              <a:t>skills</a:t>
            </a:r>
            <a:r>
              <a:rPr lang="en-GB" sz="2400" dirty="0" smtClean="0"/>
              <a:t> (flex </a:t>
            </a:r>
            <a:br>
              <a:rPr lang="en-GB" sz="2400" dirty="0" smtClean="0"/>
            </a:br>
            <a:r>
              <a:rPr lang="en-GB" sz="2400" dirty="0" smtClean="0"/>
              <a:t>your writing muscles, digital </a:t>
            </a:r>
            <a:br>
              <a:rPr lang="en-GB" sz="2400" dirty="0" smtClean="0"/>
            </a:br>
            <a:r>
              <a:rPr lang="en-GB" sz="2400" dirty="0" smtClean="0"/>
              <a:t>competency)</a:t>
            </a:r>
          </a:p>
          <a:p>
            <a:pPr>
              <a:buFontTx/>
              <a:buChar char="-"/>
            </a:pPr>
            <a:r>
              <a:rPr lang="en-GB" sz="2400" dirty="0" smtClean="0"/>
              <a:t>can improve </a:t>
            </a:r>
            <a:r>
              <a:rPr lang="en-GB" sz="2400" dirty="0"/>
              <a:t>your </a:t>
            </a:r>
            <a:r>
              <a:rPr lang="en-GB" sz="2400" b="1" dirty="0"/>
              <a:t>career</a:t>
            </a:r>
            <a:r>
              <a:rPr lang="en-GB" sz="2400" dirty="0"/>
              <a:t> (scientific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r>
              <a:rPr lang="en-GB" sz="2400" dirty="0"/>
              <a:t>societal </a:t>
            </a:r>
            <a:r>
              <a:rPr lang="en-GB" sz="2400" dirty="0" smtClean="0"/>
              <a:t>impact: show </a:t>
            </a:r>
            <a:r>
              <a:rPr lang="en-GB" sz="2400" dirty="0"/>
              <a:t>your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expertise </a:t>
            </a:r>
            <a:r>
              <a:rPr lang="en-GB" sz="2400" dirty="0"/>
              <a:t>and form a network</a:t>
            </a:r>
            <a:r>
              <a:rPr lang="en-GB" sz="2400" dirty="0" smtClean="0"/>
              <a:t>)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1846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smtClean="0"/>
              <a:t>Key </a:t>
            </a:r>
            <a:r>
              <a:rPr lang="de-DE" b="1" dirty="0" err="1" smtClean="0"/>
              <a:t>concept</a:t>
            </a:r>
            <a:r>
              <a:rPr lang="de-DE" b="1" dirty="0" smtClean="0"/>
              <a:t>: </a:t>
            </a:r>
            <a:r>
              <a:rPr lang="de-DE" b="1" dirty="0" err="1" smtClean="0"/>
              <a:t>Social</a:t>
            </a:r>
            <a:r>
              <a:rPr lang="de-DE" b="1" dirty="0" smtClean="0"/>
              <a:t> Media &amp; Blogging</a:t>
            </a:r>
            <a:endParaRPr lang="de" b="1" dirty="0"/>
          </a:p>
        </p:txBody>
      </p:sp>
      <p:pic>
        <p:nvPicPr>
          <p:cNvPr id="5" name="Afbeelding 4" descr="Screen Shot 2018-08-17 at 14.0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35" y="1360694"/>
            <a:ext cx="3913165" cy="4888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0865" y="6054714"/>
            <a:ext cx="417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Link to the original tweet: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://twitter.com/erik_kwakkel/status/</a:t>
            </a:r>
            <a:r>
              <a:rPr lang="en-US" sz="1200" dirty="0" smtClean="0">
                <a:hlinkClick r:id="rId3"/>
              </a:rPr>
              <a:t>251349772856868864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75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0974" y="6223011"/>
            <a:ext cx="273844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9EB091-F66D-B046-8AA2-FEBCA6DCB1EE}" type="slidenum">
              <a:rPr lang="en-US">
                <a:solidFill>
                  <a:prstClr val="white"/>
                </a:solidFill>
                <a:latin typeface="Raleway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white"/>
              </a:solidFill>
              <a:latin typeface="Raleway" charset="0"/>
            </a:endParaRPr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57200" y="425451"/>
            <a:ext cx="8229600" cy="393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leway" charset="0"/>
              </a:rPr>
              <a:t>PARTHENOS FACTS</a:t>
            </a:r>
            <a:endParaRPr lang="en-US" dirty="0">
              <a:latin typeface="Raleway" charset="0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idx="1"/>
          </p:nvPr>
        </p:nvSpPr>
        <p:spPr>
          <a:xfrm>
            <a:off x="672152" y="1173713"/>
            <a:ext cx="4800600" cy="472118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PARTHENOS is a Horizon 2020 project (European Commission, </a:t>
            </a:r>
            <a:br>
              <a:rPr lang="en-GB" sz="1800" dirty="0" smtClean="0">
                <a:solidFill>
                  <a:srgbClr val="000000"/>
                </a:solidFill>
                <a:latin typeface="Raleway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12 million EUR)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Aim: strengthen the cohesion of heritage related E-research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Running time: </a:t>
            </a:r>
            <a:br>
              <a:rPr lang="en-GB" sz="1800" dirty="0" smtClean="0">
                <a:solidFill>
                  <a:srgbClr val="000000"/>
                </a:solidFill>
                <a:latin typeface="Raleway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1 May 2015 - 30 April 2019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PARTHENOS has 16 partners from 9 European countries, including the two humanistic research infrastructures CLARIN ERIC and DARIAH ERIC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PARTHENOS Coordinator: PIN </a:t>
            </a:r>
            <a:r>
              <a:rPr lang="en-GB" sz="1800" dirty="0" err="1" smtClean="0">
                <a:solidFill>
                  <a:srgbClr val="000000"/>
                </a:solidFill>
                <a:latin typeface="Raleway" charset="0"/>
              </a:rPr>
              <a:t>Scrl</a:t>
            </a: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 </a:t>
            </a:r>
            <a:br>
              <a:rPr lang="en-GB" sz="1800" dirty="0" smtClean="0">
                <a:solidFill>
                  <a:srgbClr val="000000"/>
                </a:solidFill>
                <a:latin typeface="Raleway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Raleway" charset="0"/>
              </a:rPr>
              <a:t>(Educational and Scientific Services for the University of Florence, Italy)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Raleway" charset="0"/>
            </a:endParaRPr>
          </a:p>
          <a:p>
            <a:endParaRPr lang="en-US" sz="1600" dirty="0">
              <a:solidFill>
                <a:srgbClr val="000000"/>
              </a:solidFill>
              <a:latin typeface="Raleway" charset="0"/>
            </a:endParaRPr>
          </a:p>
        </p:txBody>
      </p:sp>
      <p:pic>
        <p:nvPicPr>
          <p:cNvPr id="2" name="Picture 1" descr="Screen Shot 2017-07-10 at 16.56.2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79" y="1867398"/>
            <a:ext cx="3290324" cy="3478019"/>
          </a:xfrm>
          <a:prstGeom prst="rect">
            <a:avLst/>
          </a:prstGeom>
        </p:spPr>
      </p:pic>
      <p:pic>
        <p:nvPicPr>
          <p:cNvPr id="6" name="Shape 91" descr="Logo_FHP_Horizontal.jpe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946" y="692425"/>
            <a:ext cx="2150755" cy="1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ARTHENOS_logo_w_descrip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22" y="92275"/>
            <a:ext cx="2086973" cy="6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Share your ideas-in-progress and research results in forms that are </a:t>
            </a:r>
            <a:r>
              <a:rPr lang="en-GB" b="1" dirty="0" smtClean="0"/>
              <a:t>more immediate and interesting </a:t>
            </a:r>
            <a:r>
              <a:rPr lang="en-GB" dirty="0" smtClean="0"/>
              <a:t>than traditional academic publishing</a:t>
            </a:r>
          </a:p>
          <a:p>
            <a:r>
              <a:rPr lang="en-GB" dirty="0" smtClean="0"/>
              <a:t>Open up your research process: </a:t>
            </a:r>
            <a:r>
              <a:rPr lang="en-GB" b="1" dirty="0" smtClean="0"/>
              <a:t>transparency</a:t>
            </a:r>
          </a:p>
          <a:p>
            <a:r>
              <a:rPr lang="en-GB" dirty="0" smtClean="0"/>
              <a:t>Find </a:t>
            </a:r>
            <a:r>
              <a:rPr lang="en-GB" b="1" dirty="0" smtClean="0"/>
              <a:t>collaborative solutions </a:t>
            </a:r>
            <a:r>
              <a:rPr lang="en-GB" dirty="0" smtClean="0"/>
              <a:t>to problems (peer-to-peer-review, wisdom of the crowd)</a:t>
            </a:r>
          </a:p>
          <a:p>
            <a:r>
              <a:rPr lang="en-GB" dirty="0"/>
              <a:t>Write a lay summary to describe your research approach and findings to make your research </a:t>
            </a:r>
            <a:r>
              <a:rPr lang="en-GB" b="1" dirty="0"/>
              <a:t>accessible to non-experts</a:t>
            </a:r>
          </a:p>
          <a:p>
            <a:r>
              <a:rPr lang="en-GB" b="1" dirty="0" smtClean="0"/>
              <a:t>Stay informed </a:t>
            </a:r>
            <a:r>
              <a:rPr lang="en-GB" dirty="0" smtClean="0"/>
              <a:t>about latest developments, conferences, calls etc.</a:t>
            </a:r>
          </a:p>
          <a:p>
            <a:r>
              <a:rPr lang="en-GB" dirty="0" smtClean="0"/>
              <a:t>Tools: Hypotheses / </a:t>
            </a:r>
            <a:r>
              <a:rPr lang="en-GB" dirty="0" err="1" smtClean="0"/>
              <a:t>WordPress</a:t>
            </a:r>
            <a:r>
              <a:rPr lang="en-GB" dirty="0" smtClean="0"/>
              <a:t> / Twitter / Facebook /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 smtClean="0"/>
              <a:t>Social</a:t>
            </a:r>
            <a:r>
              <a:rPr lang="de-DE" b="1" dirty="0" smtClean="0"/>
              <a:t> Media &amp; Blogging</a:t>
            </a:r>
            <a:endParaRPr lang="de" b="1" dirty="0"/>
          </a:p>
        </p:txBody>
      </p:sp>
    </p:spTree>
    <p:extLst>
      <p:ext uri="{BB962C8B-B14F-4D97-AF65-F5344CB8AC3E}">
        <p14:creationId xmlns:p14="http://schemas.microsoft.com/office/powerpoint/2010/main" val="169616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Contribute to Wikipedia and other collaborative initiatives or start your own </a:t>
            </a:r>
          </a:p>
          <a:p>
            <a:r>
              <a:rPr lang="en-GB" sz="2400" dirty="0" smtClean="0"/>
              <a:t>Make (YouTube) videos and podcasts, organise webinars </a:t>
            </a:r>
          </a:p>
          <a:p>
            <a:r>
              <a:rPr lang="en-GB" sz="2400" dirty="0" smtClean="0"/>
              <a:t>Organise practical workshops that include the public </a:t>
            </a:r>
          </a:p>
          <a:p>
            <a:r>
              <a:rPr lang="en-GB" sz="2400" dirty="0" smtClean="0"/>
              <a:t>Be aware of drawbacks (time commitment, privacy issues, </a:t>
            </a:r>
            <a:br>
              <a:rPr lang="en-GB" sz="2400" dirty="0" smtClean="0"/>
            </a:br>
            <a:r>
              <a:rPr lang="en-GB" sz="2400" dirty="0" smtClean="0"/>
              <a:t>prejudices): Think and act strategically!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 smtClean="0"/>
              <a:t>Social</a:t>
            </a:r>
            <a:r>
              <a:rPr lang="de-DE" b="1" dirty="0" smtClean="0"/>
              <a:t> Media &amp; Blogging</a:t>
            </a:r>
            <a:endParaRPr lang="de" b="1" dirty="0"/>
          </a:p>
        </p:txBody>
      </p:sp>
      <p:sp>
        <p:nvSpPr>
          <p:cNvPr id="5" name="TextBox 1"/>
          <p:cNvSpPr txBox="1"/>
          <p:nvPr/>
        </p:nvSpPr>
        <p:spPr>
          <a:xfrm>
            <a:off x="104199" y="6067672"/>
            <a:ext cx="7879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Read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de-DE" sz="1200" dirty="0" smtClean="0"/>
              <a:t> </a:t>
            </a:r>
          </a:p>
          <a:p>
            <a:r>
              <a:rPr lang="de-DE" sz="1200" dirty="0" smtClean="0">
                <a:solidFill>
                  <a:srgbClr val="7F7F7F"/>
                </a:solidFill>
              </a:rPr>
              <a:t>- </a:t>
            </a:r>
            <a:r>
              <a:rPr lang="en-US" sz="1200" dirty="0" smtClean="0">
                <a:solidFill>
                  <a:srgbClr val="7F7F7F"/>
                </a:solidFill>
              </a:rPr>
              <a:t>Jon </a:t>
            </a:r>
            <a:r>
              <a:rPr lang="en-US" sz="1200" dirty="0">
                <a:solidFill>
                  <a:srgbClr val="7F7F7F"/>
                </a:solidFill>
              </a:rPr>
              <a:t>Tennant: Using social media to get a career boost, </a:t>
            </a:r>
            <a:r>
              <a:rPr lang="en-US" sz="1200" dirty="0" smtClean="0">
                <a:solidFill>
                  <a:srgbClr val="7F7F7F"/>
                </a:solidFill>
              </a:rPr>
              <a:t/>
            </a:r>
            <a:br>
              <a:rPr lang="en-US" sz="1200" dirty="0" smtClean="0">
                <a:solidFill>
                  <a:srgbClr val="7F7F7F"/>
                </a:solidFill>
              </a:rPr>
            </a:br>
            <a:r>
              <a:rPr lang="en-US" sz="1200" dirty="0" smtClean="0">
                <a:solidFill>
                  <a:srgbClr val="7F7F7F"/>
                </a:solidFill>
                <a:hlinkClick r:id="rId2"/>
              </a:rPr>
              <a:t>https</a:t>
            </a:r>
            <a:r>
              <a:rPr lang="en-US" sz="1200" dirty="0">
                <a:solidFill>
                  <a:srgbClr val="7F7F7F"/>
                </a:solidFill>
                <a:hlinkClick r:id="rId2"/>
              </a:rPr>
              <a:t>://figshare.com/articles/Using_social_media_to_get_a_career_boost/6605084</a:t>
            </a:r>
            <a:endParaRPr lang="de-DE" sz="1200" dirty="0" smtClean="0">
              <a:solidFill>
                <a:srgbClr val="7F7F7F"/>
              </a:solidFill>
            </a:endParaRPr>
          </a:p>
          <a:p>
            <a:r>
              <a:rPr lang="de-DE" sz="1200" dirty="0" smtClean="0">
                <a:solidFill>
                  <a:srgbClr val="7F7F7F"/>
                </a:solidFill>
              </a:rPr>
              <a:t>- Isabelle Peters, </a:t>
            </a:r>
            <a:r>
              <a:rPr lang="de-DE" sz="1200" dirty="0" smtClean="0">
                <a:solidFill>
                  <a:srgbClr val="7F7F7F"/>
                </a:solidFill>
                <a:hlinkClick r:id="rId3"/>
              </a:rPr>
              <a:t>https</a:t>
            </a:r>
            <a:r>
              <a:rPr lang="de-DE" sz="1200" dirty="0">
                <a:solidFill>
                  <a:srgbClr val="7F7F7F"/>
                </a:solidFill>
                <a:hlinkClick r:id="rId3"/>
              </a:rPr>
              <a:t>://www.forschung-und-lehre.de/zeitfragen/was-hat-die-wissenschaft-vom-social-media-prinzip-341</a:t>
            </a:r>
            <a:r>
              <a:rPr lang="de-DE" sz="1200" dirty="0" smtClean="0">
                <a:solidFill>
                  <a:srgbClr val="7F7F7F"/>
                </a:solidFill>
                <a:hlinkClick r:id="rId3"/>
              </a:rPr>
              <a:t>/</a:t>
            </a:r>
            <a:r>
              <a:rPr lang="de-DE" sz="1200" dirty="0" smtClean="0">
                <a:solidFill>
                  <a:srgbClr val="7F7F7F"/>
                </a:solidFill>
              </a:rPr>
              <a:t> </a:t>
            </a:r>
            <a:endParaRPr lang="de-DE" sz="1200" dirty="0">
              <a:solidFill>
                <a:srgbClr val="7F7F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 smtClean="0"/>
              <a:t>Social</a:t>
            </a:r>
            <a:r>
              <a:rPr lang="de-DE" b="1" dirty="0" smtClean="0"/>
              <a:t> Media &amp; Blogging</a:t>
            </a:r>
            <a:endParaRPr lang="de" b="1" dirty="0"/>
          </a:p>
        </p:txBody>
      </p:sp>
      <p:pic>
        <p:nvPicPr>
          <p:cNvPr id="2" name="Afbeelding 1" descr="Screen Shot 2018-08-17 at 14.2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92" y="1385986"/>
            <a:ext cx="6589447" cy="412190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40818" y="5486604"/>
            <a:ext cx="6605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7F7F7F"/>
                </a:solidFill>
              </a:rPr>
              <a:t> Screenshot </a:t>
            </a:r>
            <a:r>
              <a:rPr lang="nl-NL" sz="1200" dirty="0" err="1">
                <a:solidFill>
                  <a:srgbClr val="7F7F7F"/>
                </a:solidFill>
              </a:rPr>
              <a:t>from</a:t>
            </a:r>
            <a:r>
              <a:rPr lang="nl-NL" sz="1200" dirty="0">
                <a:solidFill>
                  <a:srgbClr val="7F7F7F"/>
                </a:solidFill>
              </a:rPr>
              <a:t>: </a:t>
            </a:r>
            <a:r>
              <a:rPr lang="nl-NL" sz="1200" dirty="0" smtClean="0">
                <a:hlinkClick r:id="rId3"/>
              </a:rPr>
              <a:t>https</a:t>
            </a:r>
            <a:r>
              <a:rPr lang="nl-NL" sz="1200" dirty="0">
                <a:hlinkClick r:id="rId3"/>
              </a:rPr>
              <a:t>://www.ugent.be/pirenne/en/news-events/news/podcast-</a:t>
            </a:r>
            <a:r>
              <a:rPr lang="nl-NL" sz="1200" dirty="0" smtClean="0">
                <a:hlinkClick r:id="rId3"/>
              </a:rPr>
              <a:t>vanderputten.htm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788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731" y="113278"/>
            <a:ext cx="5487275" cy="59811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0" y="6094400"/>
            <a:ext cx="914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dirty="0">
                <a:solidFill>
                  <a:srgbClr val="666666"/>
                </a:solidFill>
              </a:rPr>
              <a:t>Source Picture: From “The Open Science Training Handbook” v.1.0, 2018, </a:t>
            </a:r>
            <a:r>
              <a:rPr lang="de" sz="1200" u="sng" dirty="0">
                <a:solidFill>
                  <a:srgbClr val="666666"/>
                </a:solidFill>
                <a:hlinkClick r:id="rId4"/>
              </a:rPr>
              <a:t>https://book.fosteropenscience.eu/</a:t>
            </a:r>
            <a:endParaRPr sz="1200" dirty="0">
              <a:solidFill>
                <a:srgbClr val="666666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369029" y="446500"/>
            <a:ext cx="4364825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rgbClr val="008000"/>
                </a:solidFill>
              </a:rPr>
              <a:t>Activity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What will you do next to become an </a:t>
            </a:r>
            <a:r>
              <a:rPr lang="en-GB" sz="3200" b="1" dirty="0" smtClean="0"/>
              <a:t>Open Science Champion</a:t>
            </a:r>
            <a:r>
              <a:rPr lang="en-GB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1924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0053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5" y="711066"/>
            <a:ext cx="1520021" cy="1413144"/>
          </a:xfrm>
          <a:prstGeom prst="rect">
            <a:avLst/>
          </a:prstGeom>
        </p:spPr>
      </p:pic>
      <p:pic>
        <p:nvPicPr>
          <p:cNvPr id="7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0607" y="29237"/>
            <a:ext cx="2753394" cy="2638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Discuss with your neighbour </a:t>
            </a:r>
            <a:br>
              <a:rPr lang="en-GB" b="1" dirty="0" smtClean="0"/>
            </a:br>
            <a:r>
              <a:rPr lang="en-GB" b="1" dirty="0" smtClean="0"/>
              <a:t>&amp; Take your pick: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Provide Green Open Access</a:t>
            </a:r>
            <a:r>
              <a:rPr lang="en-GB" dirty="0" smtClean="0"/>
              <a:t> to legal copies of your articles and monographs (or preprints) in Open Access repositories</a:t>
            </a:r>
          </a:p>
          <a:p>
            <a:r>
              <a:rPr lang="en-GB" b="1" dirty="0" smtClean="0"/>
              <a:t>Chose for immediate Open Access publication of articles and monographs </a:t>
            </a:r>
            <a:r>
              <a:rPr lang="en-GB" dirty="0" smtClean="0"/>
              <a:t>(Gold Open Access)</a:t>
            </a:r>
          </a:p>
          <a:p>
            <a:r>
              <a:rPr lang="en-GB" dirty="0" smtClean="0"/>
              <a:t>Share your </a:t>
            </a:r>
            <a:r>
              <a:rPr lang="en-GB" b="1" dirty="0" smtClean="0"/>
              <a:t>data</a:t>
            </a:r>
            <a:r>
              <a:rPr lang="en-GB" dirty="0" smtClean="0"/>
              <a:t> (make a Data Management Plan) and other materials, e.g. </a:t>
            </a:r>
            <a:r>
              <a:rPr lang="en-GB" b="1" dirty="0" smtClean="0"/>
              <a:t>teaching materials </a:t>
            </a:r>
            <a:r>
              <a:rPr lang="en-GB" dirty="0" smtClean="0"/>
              <a:t>(as Open Educational Resources), presentation slides, bibliographies etc.</a:t>
            </a:r>
          </a:p>
          <a:p>
            <a:r>
              <a:rPr lang="en-GB" b="1" dirty="0"/>
              <a:t>Practice Open Peer </a:t>
            </a:r>
            <a:r>
              <a:rPr lang="en-GB" b="1" dirty="0" smtClean="0"/>
              <a:t>Review</a:t>
            </a:r>
            <a:endParaRPr lang="en-GB" dirty="0" smtClean="0"/>
          </a:p>
          <a:p>
            <a:r>
              <a:rPr lang="en-GB" b="1" dirty="0"/>
              <a:t>Get an </a:t>
            </a:r>
            <a:r>
              <a:rPr lang="en-GB" b="1" dirty="0" err="1"/>
              <a:t>ORCiD</a:t>
            </a:r>
            <a:r>
              <a:rPr lang="en-GB" dirty="0"/>
              <a:t> (Open Researcher Contributor Identification Initiative)</a:t>
            </a:r>
          </a:p>
          <a:p>
            <a:r>
              <a:rPr lang="en-GB" dirty="0"/>
              <a:t>Join </a:t>
            </a:r>
            <a:r>
              <a:rPr lang="en-GB" b="1" dirty="0"/>
              <a:t>Twitter</a:t>
            </a:r>
            <a:r>
              <a:rPr lang="en-GB" dirty="0"/>
              <a:t> </a:t>
            </a:r>
            <a:r>
              <a:rPr lang="en-GB" dirty="0" smtClean="0"/>
              <a:t>and start to connect and share</a:t>
            </a:r>
          </a:p>
          <a:p>
            <a:r>
              <a:rPr lang="en-GB" dirty="0"/>
              <a:t>S</a:t>
            </a:r>
            <a:r>
              <a:rPr lang="en-GB" dirty="0" smtClean="0"/>
              <a:t>tart </a:t>
            </a:r>
            <a:r>
              <a:rPr lang="en-GB" dirty="0"/>
              <a:t>a </a:t>
            </a:r>
            <a:r>
              <a:rPr lang="en-GB" b="1" dirty="0" smtClean="0"/>
              <a:t>blog </a:t>
            </a:r>
          </a:p>
          <a:p>
            <a:r>
              <a:rPr lang="en-GB" dirty="0" smtClean="0"/>
              <a:t>Get </a:t>
            </a:r>
            <a:r>
              <a:rPr lang="en-GB" b="1" dirty="0" smtClean="0"/>
              <a:t>social media training</a:t>
            </a:r>
            <a:r>
              <a:rPr lang="en-GB" dirty="0" smtClean="0"/>
              <a:t> and </a:t>
            </a:r>
            <a:r>
              <a:rPr lang="en-GB" b="1" dirty="0" smtClean="0"/>
              <a:t>training in journalistic writing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24</a:t>
            </a:fld>
            <a:endParaRPr lang="en-US"/>
          </a:p>
        </p:txBody>
      </p:sp>
      <p:sp>
        <p:nvSpPr>
          <p:cNvPr id="8" name="Shape 92"/>
          <p:cNvSpPr txBox="1"/>
          <p:nvPr/>
        </p:nvSpPr>
        <p:spPr>
          <a:xfrm>
            <a:off x="0" y="6094400"/>
            <a:ext cx="914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dirty="0">
                <a:solidFill>
                  <a:srgbClr val="666666"/>
                </a:solidFill>
              </a:rPr>
              <a:t>Source Picture: From “The Open Science Training Handbook” v.1.0, 2018, </a:t>
            </a:r>
            <a:r>
              <a:rPr lang="de" sz="1200" u="sng" dirty="0">
                <a:solidFill>
                  <a:srgbClr val="666666"/>
                </a:solidFill>
                <a:hlinkClick r:id="rId5"/>
              </a:rPr>
              <a:t>https://book.fosteropenscience.eu/</a:t>
            </a:r>
            <a:endParaRPr sz="12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2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and Needs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04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The long and winding road to Open Science...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Lack of awareness </a:t>
            </a:r>
          </a:p>
          <a:p>
            <a:r>
              <a:rPr lang="en-GB" dirty="0" smtClean="0"/>
              <a:t>Lack of (suitable) services </a:t>
            </a:r>
            <a:br>
              <a:rPr lang="en-GB" dirty="0" smtClean="0"/>
            </a:br>
            <a:r>
              <a:rPr lang="en-GB" dirty="0" smtClean="0"/>
              <a:t>and tools</a:t>
            </a:r>
          </a:p>
          <a:p>
            <a:r>
              <a:rPr lang="en-GB" dirty="0" smtClean="0"/>
              <a:t>Need for training </a:t>
            </a:r>
            <a:br>
              <a:rPr lang="en-GB" dirty="0" smtClean="0"/>
            </a:br>
            <a:r>
              <a:rPr lang="en-GB" dirty="0" smtClean="0"/>
              <a:t>(theory &amp; </a:t>
            </a:r>
            <a:r>
              <a:rPr lang="en-GB" dirty="0" err="1" smtClean="0"/>
              <a:t>upskilling</a:t>
            </a:r>
            <a:r>
              <a:rPr lang="en-GB" dirty="0" smtClean="0"/>
              <a:t>)</a:t>
            </a:r>
          </a:p>
          <a:p>
            <a:r>
              <a:rPr lang="en-GB" dirty="0" smtClean="0"/>
              <a:t>Lack of incentives &amp; rewards</a:t>
            </a:r>
          </a:p>
          <a:p>
            <a:r>
              <a:rPr lang="en-GB" dirty="0" smtClean="0"/>
              <a:t>Fears, e.g. doubts about effects on career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 Survey at the end of the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Afbeelding 4" descr="Screen Shot 2018-08-17 at 14.5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05" y="907057"/>
            <a:ext cx="3284980" cy="327529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596205" y="4226065"/>
            <a:ext cx="328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rgbClr val="7F7F7F"/>
                </a:solidFill>
              </a:rPr>
              <a:t>Picture: Road </a:t>
            </a:r>
            <a:r>
              <a:rPr lang="nl-NL" sz="1200" dirty="0" err="1" smtClean="0">
                <a:solidFill>
                  <a:srgbClr val="7F7F7F"/>
                </a:solidFill>
              </a:rPr>
              <a:t>Sign</a:t>
            </a:r>
            <a:r>
              <a:rPr lang="nl-NL" sz="1200" dirty="0" smtClean="0">
                <a:solidFill>
                  <a:srgbClr val="7F7F7F"/>
                </a:solidFill>
              </a:rPr>
              <a:t> </a:t>
            </a:r>
            <a:r>
              <a:rPr lang="nl-NL" sz="1200" dirty="0" err="1" smtClean="0">
                <a:solidFill>
                  <a:srgbClr val="7F7F7F"/>
                </a:solidFill>
              </a:rPr>
              <a:t>by</a:t>
            </a:r>
            <a:r>
              <a:rPr lang="nl-NL" sz="1200" dirty="0" smtClean="0">
                <a:solidFill>
                  <a:srgbClr val="7F7F7F"/>
                </a:solidFill>
              </a:rPr>
              <a:t> Free Images</a:t>
            </a:r>
          </a:p>
          <a:p>
            <a:r>
              <a:rPr lang="nl-NL" sz="1200" dirty="0" smtClean="0">
                <a:solidFill>
                  <a:srgbClr val="7F7F7F"/>
                </a:solidFill>
                <a:hlinkClick r:id="rId4"/>
              </a:rPr>
              <a:t>(www.inkmedia</a:t>
            </a:r>
            <a:r>
              <a:rPr lang="nl-NL" sz="1200" dirty="0" smtClean="0">
                <a:solidFill>
                  <a:srgbClr val="7F7F7F"/>
                </a:solidFill>
              </a:rPr>
              <a:t>), CC BY 2.0</a:t>
            </a:r>
            <a:r>
              <a:rPr lang="nl-NL" sz="1200" dirty="0" smtClean="0"/>
              <a:t>   </a:t>
            </a:r>
            <a:br>
              <a:rPr lang="nl-NL" sz="1200" dirty="0" smtClean="0"/>
            </a:br>
            <a:r>
              <a:rPr lang="nl-NL" sz="1200" dirty="0" smtClean="0">
                <a:hlinkClick r:id="rId5"/>
              </a:rPr>
              <a:t>https</a:t>
            </a:r>
            <a:r>
              <a:rPr lang="nl-NL" sz="1200" dirty="0">
                <a:hlinkClick r:id="rId5"/>
              </a:rPr>
              <a:t>://flic.kr/p/</a:t>
            </a:r>
            <a:r>
              <a:rPr lang="nl-NL" sz="1200" dirty="0" smtClean="0">
                <a:hlinkClick r:id="rId5"/>
              </a:rPr>
              <a:t>JoVNhU</a:t>
            </a:r>
            <a:r>
              <a:rPr lang="nl-NL" sz="1200" dirty="0" smtClean="0"/>
              <a:t>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09942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err="1" smtClean="0">
                <a:solidFill>
                  <a:srgbClr val="008000"/>
                </a:solidFill>
              </a:rPr>
              <a:t>Activity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sz="3600" b="1" dirty="0" err="1" smtClean="0"/>
              <a:t>Which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challenges</a:t>
            </a:r>
            <a:r>
              <a:rPr lang="de-DE" sz="3600" b="1" dirty="0" smtClean="0"/>
              <a:t> do </a:t>
            </a:r>
            <a:r>
              <a:rPr lang="de-DE" sz="3600" b="1" dirty="0" err="1" smtClean="0"/>
              <a:t>you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see</a:t>
            </a:r>
            <a:r>
              <a:rPr lang="de-DE" sz="3600" b="1" dirty="0" smtClean="0"/>
              <a:t>? </a:t>
            </a:r>
            <a:r>
              <a:rPr lang="de-DE" sz="3600" b="1" dirty="0" err="1" smtClean="0"/>
              <a:t>Which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support</a:t>
            </a:r>
            <a:r>
              <a:rPr lang="de-DE" sz="3600" b="1" dirty="0" smtClean="0"/>
              <a:t> do </a:t>
            </a:r>
            <a:r>
              <a:rPr lang="de-DE" sz="3600" b="1" dirty="0" err="1" smtClean="0"/>
              <a:t>you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need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for</a:t>
            </a:r>
            <a:r>
              <a:rPr lang="de-DE" sz="3600" b="1" dirty="0" smtClean="0"/>
              <a:t> Open </a:t>
            </a:r>
            <a:r>
              <a:rPr lang="de-DE" sz="3600" b="1" dirty="0" err="1" smtClean="0"/>
              <a:t>Scholarship</a:t>
            </a:r>
            <a:r>
              <a:rPr lang="de-DE" sz="3600" b="1" dirty="0"/>
              <a:t>? </a:t>
            </a:r>
            <a:r>
              <a:rPr lang="de-DE" sz="3600" b="1" dirty="0" smtClean="0"/>
              <a:t>(</a:t>
            </a:r>
            <a:r>
              <a:rPr lang="de-DE" sz="3600" b="1" dirty="0" err="1"/>
              <a:t>s</a:t>
            </a:r>
            <a:r>
              <a:rPr lang="de-DE" sz="3600" b="1" dirty="0" err="1" smtClean="0"/>
              <a:t>urvey</a:t>
            </a:r>
            <a:r>
              <a:rPr lang="de-DE" sz="3600" b="1" dirty="0"/>
              <a:t>)</a:t>
            </a:r>
            <a:endParaRPr lang="de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09750"/>
            <a:ext cx="8216245" cy="4553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" y="6537362"/>
            <a:ext cx="84707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Picture: Questions by Roland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O'Daniel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CC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BY-SA 2.0 (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https://creativecommons.org/licenses/by-nc-sa/2.0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 from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://flic.kr/p/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7Ww83p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20917"/>
            <a:ext cx="8229600" cy="26200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CONTACT</a:t>
            </a:r>
            <a:r>
              <a:rPr lang="en-US" sz="2000" dirty="0" smtClean="0"/>
              <a:t>: </a:t>
            </a:r>
          </a:p>
          <a:p>
            <a:pPr marL="0" indent="0" algn="ctr">
              <a:buNone/>
            </a:pPr>
            <a:r>
              <a:rPr lang="en-US" sz="1900" dirty="0" smtClean="0"/>
              <a:t>Dr. Ulrike Wuttke </a:t>
            </a:r>
            <a:br>
              <a:rPr lang="en-US" sz="1900" dirty="0" smtClean="0"/>
            </a:br>
            <a:r>
              <a:rPr lang="en-US" sz="1900" b="0" dirty="0" smtClean="0"/>
              <a:t>University of Applied Sciences Potsdam (FHP) / PARTHENOS</a:t>
            </a:r>
          </a:p>
          <a:p>
            <a:pPr marL="0" indent="0" algn="ctr">
              <a:buNone/>
            </a:pPr>
            <a:r>
              <a:rPr lang="en-US" sz="1900" dirty="0" smtClean="0">
                <a:hlinkClick r:id="rId3"/>
              </a:rPr>
              <a:t>wuttke@fh-potsdam.de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 smtClean="0"/>
              <a:t>@</a:t>
            </a:r>
            <a:r>
              <a:rPr lang="en-US" sz="1900" dirty="0" err="1" smtClean="0"/>
              <a:t>UWuttke</a:t>
            </a:r>
            <a:r>
              <a:rPr lang="en-US" sz="1900" dirty="0" smtClean="0"/>
              <a:t> 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rgbClr val="0000FF"/>
                </a:solidFill>
                <a:hlinkClick r:id="rId4"/>
              </a:rPr>
              <a:t>www.parthenos-project.eu</a:t>
            </a: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900" dirty="0" smtClean="0"/>
              <a:t>PARTHENOS is also present on Twitter and YouTube! 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rgbClr val="0000FF"/>
                </a:solidFill>
              </a:rPr>
              <a:t>@PARTHENOS_EU </a:t>
            </a:r>
          </a:p>
          <a:p>
            <a:pPr marL="0" indent="0" algn="ctr">
              <a:buNone/>
            </a:pPr>
            <a:r>
              <a:rPr lang="en-US" sz="1900" dirty="0">
                <a:solidFill>
                  <a:srgbClr val="0000FF"/>
                </a:solidFill>
                <a:hlinkClick r:id="rId5"/>
              </a:rPr>
              <a:t>https://www.youtube.com/channel/</a:t>
            </a:r>
            <a:r>
              <a:rPr lang="en-US" sz="1900" dirty="0" smtClean="0">
                <a:solidFill>
                  <a:srgbClr val="0000FF"/>
                </a:solidFill>
                <a:hlinkClick r:id="rId5"/>
              </a:rPr>
              <a:t>UCnKJnFo_IFfoAI3VH51t1hw</a:t>
            </a:r>
            <a:r>
              <a:rPr lang="en-US" sz="1900" dirty="0" smtClean="0">
                <a:solidFill>
                  <a:srgbClr val="0000FF"/>
                </a:solidFill>
              </a:rPr>
              <a:t> </a:t>
            </a:r>
            <a:endParaRPr lang="en-US" sz="19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PARTHENOS_logo_w_descrip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12" y="68040"/>
            <a:ext cx="2086973" cy="67935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28</a:t>
            </a:fld>
            <a:endParaRPr lang="en-US"/>
          </a:p>
        </p:txBody>
      </p:sp>
      <p:pic>
        <p:nvPicPr>
          <p:cNvPr id="8" name="Shape 91" descr="Logo_FHP_Horizontal.jpe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946" y="762331"/>
            <a:ext cx="2150755" cy="1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9120" y="1596171"/>
            <a:ext cx="2571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642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Further Reading: Open Science Training and Information Resources in A Nutshell </a:t>
            </a:r>
            <a:r>
              <a:rPr lang="en-GB" dirty="0"/>
              <a:t>/ Work Flows /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05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Warm Up: Getting to know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 smtClean="0"/>
              <a:t>Who is familiar with the concept Open Science / Open Scholarship?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Who has already practiced Open Scholarship? In which form? </a:t>
            </a:r>
          </a:p>
          <a:p>
            <a:pPr marL="914400" lvl="1" indent="-514350">
              <a:buFont typeface="Arial"/>
              <a:buChar char="•"/>
            </a:pPr>
            <a:r>
              <a:rPr lang="en-GB" dirty="0" smtClean="0"/>
              <a:t>OA article </a:t>
            </a:r>
          </a:p>
          <a:p>
            <a:pPr marL="914400" lvl="1" indent="-514350">
              <a:buFont typeface="Arial"/>
              <a:buChar char="•"/>
            </a:pPr>
            <a:r>
              <a:rPr lang="en-GB" dirty="0" smtClean="0"/>
              <a:t>OA monograph</a:t>
            </a:r>
          </a:p>
          <a:p>
            <a:pPr marL="914400" lvl="1" indent="-514350">
              <a:buFont typeface="Arial"/>
              <a:buChar char="•"/>
            </a:pPr>
            <a:r>
              <a:rPr lang="en-GB" dirty="0"/>
              <a:t>D</a:t>
            </a:r>
            <a:r>
              <a:rPr lang="en-GB" dirty="0" smtClean="0"/>
              <a:t>ata publication </a:t>
            </a:r>
          </a:p>
          <a:p>
            <a:pPr marL="914400" lvl="1" indent="-514350">
              <a:buFont typeface="Arial"/>
              <a:buChar char="•"/>
            </a:pPr>
            <a:r>
              <a:rPr lang="en-GB" dirty="0"/>
              <a:t>S</a:t>
            </a:r>
            <a:r>
              <a:rPr lang="en-GB" dirty="0" smtClean="0"/>
              <a:t>oftware publication </a:t>
            </a:r>
          </a:p>
          <a:p>
            <a:pPr marL="914400" lvl="1" indent="-514350">
              <a:buFont typeface="Arial"/>
              <a:buChar char="•"/>
            </a:pPr>
            <a:r>
              <a:rPr lang="en-GB" dirty="0"/>
              <a:t>S</a:t>
            </a:r>
            <a:r>
              <a:rPr lang="en-GB" dirty="0" smtClean="0"/>
              <a:t>ocial media &amp; blogging</a:t>
            </a:r>
          </a:p>
          <a:p>
            <a:pPr marL="914400" lvl="1" indent="-514350">
              <a:buFont typeface="Arial"/>
              <a:buChar char="•"/>
            </a:pPr>
            <a:r>
              <a:rPr lang="en-GB" dirty="0" smtClean="0"/>
              <a:t>Others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General Information: </a:t>
            </a:r>
          </a:p>
          <a:p>
            <a:r>
              <a:rPr lang="en-US" sz="2400" b="1" dirty="0" smtClean="0"/>
              <a:t>FOSTER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://www.fosteropenscience.eu/learning/what-is-open-</a:t>
            </a:r>
            <a:r>
              <a:rPr lang="en-US" sz="2400" dirty="0" smtClean="0">
                <a:hlinkClick r:id="rId2"/>
              </a:rPr>
              <a:t>science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Open Science MOOC (under development)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hlinkClick r:id="rId3"/>
              </a:rPr>
              <a:t>https://opensciencemooc.github.io/site/</a:t>
            </a:r>
            <a:r>
              <a:rPr lang="en-US" sz="2400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TU Delft Open Science </a:t>
            </a:r>
            <a:r>
              <a:rPr lang="en-US" sz="2400" b="1" dirty="0" err="1" smtClean="0"/>
              <a:t>Mooc</a:t>
            </a:r>
            <a:r>
              <a:rPr lang="en-US" sz="2400" b="1" dirty="0" smtClean="0"/>
              <a:t> (starting October 30, 2018)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https://online-</a:t>
            </a:r>
            <a:r>
              <a:rPr lang="en-US" sz="2400" dirty="0" err="1"/>
              <a:t>learning.tudelft.nl</a:t>
            </a:r>
            <a:r>
              <a:rPr lang="en-US" sz="2400" dirty="0"/>
              <a:t>/courses/open-science-sharing-your-research-with-the-world/</a:t>
            </a:r>
          </a:p>
          <a:p>
            <a:r>
              <a:rPr lang="en-US" sz="2400" b="1" dirty="0" smtClean="0"/>
              <a:t>Innovations in Scholarly Communication (Bianca Kramer &amp; </a:t>
            </a:r>
            <a:r>
              <a:rPr lang="en-US" sz="2400" b="1" dirty="0" err="1" smtClean="0"/>
              <a:t>Jeroen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Bosman</a:t>
            </a:r>
            <a:r>
              <a:rPr lang="en-US" sz="2400" b="1" dirty="0" smtClean="0"/>
              <a:t>) 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hlinkClick r:id="rId4"/>
              </a:rPr>
              <a:t>https://101innovations.wordpress.com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b="1" dirty="0"/>
              <a:t>Helmholtz Open Science </a:t>
            </a:r>
            <a:r>
              <a:rPr lang="en-US" sz="2400" b="1" dirty="0" smtClean="0"/>
              <a:t>Webinars</a:t>
            </a:r>
            <a:endParaRPr lang="en-US" sz="2400" b="1" dirty="0"/>
          </a:p>
          <a:p>
            <a:pPr>
              <a:buFont typeface="Wingdings" charset="2"/>
              <a:buChar char="Ø"/>
            </a:pPr>
            <a:r>
              <a:rPr lang="en-US" sz="2400" dirty="0">
                <a:hlinkClick r:id="rId5"/>
              </a:rPr>
              <a:t>https://os.helmholtz.de/bewusstsein-schaerfen/workshops/webinare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r>
              <a:rPr lang="en-US" sz="2400" b="1" dirty="0"/>
              <a:t>European Union Open Science 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hlinkClick r:id="rId6"/>
              </a:rPr>
              <a:t>https://ec.europa.eu/research/openscience/index.cfm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Open Science Training &amp;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0145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Open Research Data </a:t>
            </a:r>
          </a:p>
          <a:p>
            <a:r>
              <a:rPr lang="en-US" sz="2400" b="1" dirty="0" smtClean="0"/>
              <a:t>PARTHENOS Module “Manage</a:t>
            </a:r>
            <a:r>
              <a:rPr lang="en-US" sz="2400" b="1" dirty="0"/>
              <a:t>, Improve and Open Up Your Research </a:t>
            </a:r>
            <a:r>
              <a:rPr lang="en-US" sz="2400" b="1" dirty="0" smtClean="0"/>
              <a:t>Data” (</a:t>
            </a:r>
            <a:r>
              <a:rPr lang="en-US" sz="2400" b="1" dirty="0" err="1" smtClean="0"/>
              <a:t>eHeritage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eHumanities</a:t>
            </a:r>
            <a:r>
              <a:rPr lang="en-US" sz="2400" b="1" dirty="0" smtClean="0"/>
              <a:t>)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>
                <a:hlinkClick r:id="rId2"/>
              </a:rPr>
              <a:t>http://training.parthenos-project.eu/sample-page/manage-improve-and-open-up-your-research-and-data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PARTHENOS </a:t>
            </a:r>
            <a:r>
              <a:rPr lang="en-US" sz="2400" b="1" dirty="0" err="1" smtClean="0"/>
              <a:t>Submodule</a:t>
            </a:r>
            <a:r>
              <a:rPr lang="en-US" sz="2400" b="1" dirty="0" smtClean="0"/>
              <a:t> “Research Impact”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://training.parthenos-project.eu/sample-page/intro-to-ri/research-impact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b="1" dirty="0"/>
              <a:t>OSODOS Open Science Training Handbook (Open Science, Open Data, Open </a:t>
            </a:r>
            <a:r>
              <a:rPr lang="en-US" sz="2400" b="1" dirty="0" smtClean="0"/>
              <a:t>Source)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osodos.org</a:t>
            </a:r>
            <a:r>
              <a:rPr lang="en-US" sz="2400" dirty="0"/>
              <a:t>; </a:t>
            </a:r>
            <a:r>
              <a:rPr lang="en-US" sz="2400" dirty="0">
                <a:hlinkClick r:id="rId4"/>
              </a:rPr>
              <a:t>https://pfern.github.io/OSODOS/gitbook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Research Data Management Promotional Material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hlinkClick r:id="rId5"/>
              </a:rPr>
              <a:t>https://rdmpromotion.rbind.io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Open Science Training &amp;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021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/>
              <a:t>Social Media and Blogging</a:t>
            </a:r>
            <a:r>
              <a:rPr lang="en-US" sz="2400" dirty="0"/>
              <a:t>: </a:t>
            </a:r>
          </a:p>
          <a:p>
            <a:r>
              <a:rPr lang="en-US" sz="2200" dirty="0"/>
              <a:t>Slides Jon Tennant: </a:t>
            </a:r>
            <a:r>
              <a:rPr lang="en-US" sz="2200" b="1" dirty="0"/>
              <a:t>Using social media to get a career boost</a:t>
            </a:r>
            <a:r>
              <a:rPr lang="en-US" sz="2200" dirty="0"/>
              <a:t>, </a:t>
            </a:r>
            <a:r>
              <a:rPr lang="en-US" sz="2200" dirty="0" smtClean="0"/>
              <a:t>2018 (with loads of practical advice)</a:t>
            </a:r>
            <a:endParaRPr lang="en-US" sz="2200" dirty="0"/>
          </a:p>
          <a:p>
            <a:pPr>
              <a:buFont typeface="Wingdings" charset="2"/>
              <a:buChar char="Ø"/>
            </a:pPr>
            <a:r>
              <a:rPr lang="en-US" sz="2200" dirty="0">
                <a:hlinkClick r:id="rId2"/>
              </a:rPr>
              <a:t>https://figshare.com/articles/Using_social_media_to_get_a_career_boost/6605084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Tony </a:t>
            </a:r>
            <a:r>
              <a:rPr lang="en-US" sz="2200" dirty="0"/>
              <a:t>Ross-</a:t>
            </a:r>
            <a:r>
              <a:rPr lang="en-US" sz="2200" dirty="0" err="1"/>
              <a:t>Hellauer</a:t>
            </a:r>
            <a:r>
              <a:rPr lang="en-US" sz="2200" dirty="0"/>
              <a:t>, </a:t>
            </a:r>
            <a:r>
              <a:rPr lang="en-US" sz="2200" dirty="0" err="1"/>
              <a:t>Michela</a:t>
            </a:r>
            <a:r>
              <a:rPr lang="en-US" sz="2200" dirty="0"/>
              <a:t> </a:t>
            </a:r>
            <a:r>
              <a:rPr lang="en-US" sz="2200" dirty="0" err="1"/>
              <a:t>Vignoli</a:t>
            </a:r>
            <a:r>
              <a:rPr lang="en-US" sz="2200" dirty="0"/>
              <a:t>, Elisabeth </a:t>
            </a:r>
            <a:r>
              <a:rPr lang="en-US" sz="2200" dirty="0" err="1"/>
              <a:t>Lex</a:t>
            </a:r>
            <a:r>
              <a:rPr lang="en-US" sz="2200" dirty="0"/>
              <a:t>, </a:t>
            </a:r>
            <a:r>
              <a:rPr lang="en-US" sz="2200" dirty="0" err="1"/>
              <a:t>Hrvoje</a:t>
            </a:r>
            <a:r>
              <a:rPr lang="en-US" sz="2200" dirty="0"/>
              <a:t> </a:t>
            </a:r>
            <a:r>
              <a:rPr lang="en-US" sz="2200" dirty="0" err="1"/>
              <a:t>Lucic</a:t>
            </a:r>
            <a:r>
              <a:rPr lang="en-US" sz="2200" dirty="0"/>
              <a:t>, Peter </a:t>
            </a:r>
            <a:r>
              <a:rPr lang="en-US" sz="2200" dirty="0" err="1"/>
              <a:t>Kraker</a:t>
            </a:r>
            <a:r>
              <a:rPr lang="en-US" sz="2200" dirty="0"/>
              <a:t>, Rainer </a:t>
            </a:r>
            <a:r>
              <a:rPr lang="en-US" sz="2200" dirty="0" err="1"/>
              <a:t>Bachleitner</a:t>
            </a:r>
            <a:r>
              <a:rPr lang="en-US" sz="2200" dirty="0"/>
              <a:t>, … </a:t>
            </a:r>
            <a:r>
              <a:rPr lang="en-US" sz="2200" dirty="0" err="1"/>
              <a:t>Mappet</a:t>
            </a:r>
            <a:r>
              <a:rPr lang="en-US" sz="2200" dirty="0"/>
              <a:t> Walker. (2018). Ten steps to innovative dissemination. </a:t>
            </a:r>
            <a:endParaRPr lang="en-US" sz="2200" dirty="0" smtClean="0"/>
          </a:p>
          <a:p>
            <a:pPr>
              <a:buFont typeface="Wingdings" charset="2"/>
              <a:buChar char="Ø"/>
            </a:pPr>
            <a:r>
              <a:rPr lang="pt-BR" sz="2200" dirty="0" err="1"/>
              <a:t>Zenodo</a:t>
            </a:r>
            <a:r>
              <a:rPr lang="pt-BR" sz="2200" dirty="0"/>
              <a:t>. </a:t>
            </a:r>
            <a:r>
              <a:rPr lang="pt-BR" sz="2200" dirty="0">
                <a:hlinkClick r:id="rId3"/>
              </a:rPr>
              <a:t>http://doi.org/10.5281/zenodo.</a:t>
            </a:r>
            <a:r>
              <a:rPr lang="pt-BR" sz="2200" dirty="0" smtClean="0">
                <a:hlinkClick r:id="rId3"/>
              </a:rPr>
              <a:t>1302349</a:t>
            </a:r>
            <a:endParaRPr lang="pt-BR" sz="2200" dirty="0" smtClean="0"/>
          </a:p>
          <a:p>
            <a:r>
              <a:rPr lang="en-US" sz="2200" dirty="0" smtClean="0"/>
              <a:t>Blog </a:t>
            </a:r>
            <a:r>
              <a:rPr lang="en-US" sz="2200" dirty="0"/>
              <a:t>Post Ana Stevenson: </a:t>
            </a:r>
            <a:r>
              <a:rPr lang="en-US" sz="2200" b="1" dirty="0"/>
              <a:t>How can historians best use Twitter</a:t>
            </a:r>
            <a:r>
              <a:rPr lang="en-US" sz="2200" dirty="0"/>
              <a:t>, 2016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hlinkClick r:id="rId4"/>
              </a:rPr>
              <a:t>http://www.auswhn.org.au/blog/can-historians-best-use-twitter/</a:t>
            </a:r>
            <a:endParaRPr lang="en-US" sz="2200" dirty="0"/>
          </a:p>
          <a:p>
            <a:r>
              <a:rPr lang="en-US" sz="2200" dirty="0" err="1"/>
              <a:t>Mareike</a:t>
            </a:r>
            <a:r>
              <a:rPr lang="en-US" sz="2200" dirty="0"/>
              <a:t> </a:t>
            </a:r>
            <a:r>
              <a:rPr lang="en-US" sz="2200" dirty="0" err="1"/>
              <a:t>König</a:t>
            </a:r>
            <a:r>
              <a:rPr lang="en-US" sz="2200" dirty="0"/>
              <a:t>: </a:t>
            </a:r>
            <a:r>
              <a:rPr lang="en-US" sz="2200" b="1" dirty="0"/>
              <a:t>Twitter in der </a:t>
            </a:r>
            <a:r>
              <a:rPr lang="en-US" sz="2200" b="1" dirty="0" err="1"/>
              <a:t>Wissenschaft</a:t>
            </a:r>
            <a:r>
              <a:rPr lang="en-US" sz="2200" b="1" dirty="0"/>
              <a:t>: </a:t>
            </a:r>
            <a:r>
              <a:rPr lang="en-US" sz="2200" b="1" dirty="0" err="1"/>
              <a:t>Ein</a:t>
            </a:r>
            <a:r>
              <a:rPr lang="en-US" sz="2200" b="1" dirty="0"/>
              <a:t> </a:t>
            </a:r>
            <a:r>
              <a:rPr lang="en-US" sz="2200" b="1" dirty="0" err="1"/>
              <a:t>Leitfaden</a:t>
            </a:r>
            <a:r>
              <a:rPr lang="en-US" sz="2200" b="1" dirty="0"/>
              <a:t> </a:t>
            </a:r>
            <a:r>
              <a:rPr lang="en-US" sz="2200" b="1" dirty="0" err="1"/>
              <a:t>für</a:t>
            </a:r>
            <a:r>
              <a:rPr lang="en-US" sz="2200" b="1" dirty="0"/>
              <a:t> </a:t>
            </a:r>
            <a:r>
              <a:rPr lang="en-US" sz="2200" b="1" dirty="0" err="1"/>
              <a:t>Historiker</a:t>
            </a:r>
            <a:r>
              <a:rPr lang="en-US" sz="2200" b="1" dirty="0"/>
              <a:t>/</a:t>
            </a:r>
            <a:r>
              <a:rPr lang="en-US" sz="2200" b="1" dirty="0" err="1"/>
              <a:t>innen</a:t>
            </a:r>
            <a:r>
              <a:rPr lang="en-US" sz="2200" dirty="0"/>
              <a:t>, 2012 (with loads of links and secondary literature)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hlinkClick r:id="rId5"/>
              </a:rPr>
              <a:t>https://dhdhi.hypotheses.org/1072</a:t>
            </a:r>
            <a:endParaRPr lang="en-US" sz="2200" dirty="0"/>
          </a:p>
          <a:p>
            <a:r>
              <a:rPr lang="en-US" sz="2200" dirty="0" smtClean="0"/>
              <a:t>Michael </a:t>
            </a:r>
            <a:r>
              <a:rPr lang="en-US" sz="2200" dirty="0" err="1"/>
              <a:t>Ullyot</a:t>
            </a:r>
            <a:r>
              <a:rPr lang="en-US" sz="2200" dirty="0"/>
              <a:t>: </a:t>
            </a:r>
            <a:r>
              <a:rPr lang="en-US" sz="2200" b="1" dirty="0"/>
              <a:t>On </a:t>
            </a:r>
            <a:r>
              <a:rPr lang="en-US" sz="2200" b="1" dirty="0" err="1"/>
              <a:t>Bloggin</a:t>
            </a:r>
            <a:r>
              <a:rPr lang="en-US" sz="2200" b="1" dirty="0"/>
              <a:t> in the Digital Humanities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hlinkClick r:id="rId6"/>
              </a:rPr>
              <a:t>http://ullyot.ucalgaryblogs.ca/2012/02/24/on-blogging-in-the-digital-humanities</a:t>
            </a:r>
            <a:r>
              <a:rPr lang="en-US" sz="2200" dirty="0" smtClean="0">
                <a:hlinkClick r:id="rId6"/>
              </a:rPr>
              <a:t>/</a:t>
            </a:r>
            <a:endParaRPr lang="en-US" sz="2200" dirty="0" smtClean="0"/>
          </a:p>
          <a:p>
            <a:r>
              <a:rPr lang="en-US" sz="2200" dirty="0" smtClean="0"/>
              <a:t>Michael </a:t>
            </a:r>
            <a:r>
              <a:rPr lang="en-US" sz="2200" dirty="0" err="1" smtClean="0"/>
              <a:t>Ullyot</a:t>
            </a:r>
            <a:r>
              <a:rPr lang="en-US" sz="2200" dirty="0" smtClean="0"/>
              <a:t>: </a:t>
            </a:r>
            <a:r>
              <a:rPr lang="en-US" sz="2200" b="1" dirty="0" smtClean="0"/>
              <a:t>On Blogging in English 203 </a:t>
            </a:r>
            <a:r>
              <a:rPr lang="en-US" sz="2200" dirty="0" smtClean="0"/>
              <a:t>(Starter Guide for Blogging)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hlinkClick r:id="rId7"/>
              </a:rPr>
              <a:t>http://ullyot.ucalgaryblogs.ca/2012/02/24/on-blogging-in-english-203/#more-</a:t>
            </a:r>
            <a:r>
              <a:rPr lang="en-US" sz="2200" dirty="0" smtClean="0">
                <a:hlinkClick r:id="rId7"/>
              </a:rPr>
              <a:t>561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Duke, M. (2012). ‘How to Write a Lay Summary’. </a:t>
            </a:r>
            <a:r>
              <a:rPr lang="en-US" sz="2200" i="1" dirty="0"/>
              <a:t>DCC How-to Guides</a:t>
            </a:r>
            <a:r>
              <a:rPr lang="en-US" sz="2200" dirty="0"/>
              <a:t>. Edinburgh: Digital </a:t>
            </a:r>
            <a:r>
              <a:rPr lang="en-US" sz="2200" dirty="0" err="1"/>
              <a:t>Curation</a:t>
            </a:r>
            <a:r>
              <a:rPr lang="en-US" sz="2200" dirty="0"/>
              <a:t> </a:t>
            </a:r>
            <a:r>
              <a:rPr lang="en-US" sz="2200" dirty="0" smtClean="0"/>
              <a:t>Centre</a:t>
            </a:r>
          </a:p>
          <a:p>
            <a:pPr>
              <a:buFont typeface="Wingdings" charset="2"/>
              <a:buChar char="Ø"/>
            </a:pPr>
            <a:r>
              <a:rPr lang="en-US" sz="2200" dirty="0" smtClean="0">
                <a:hlinkClick r:id="rId8"/>
              </a:rPr>
              <a:t>http</a:t>
            </a:r>
            <a:r>
              <a:rPr lang="en-US" sz="2200" dirty="0">
                <a:hlinkClick r:id="rId8"/>
              </a:rPr>
              <a:t>://www.dcc.ac.uk/resources/how-guides/write-lay-</a:t>
            </a:r>
            <a:r>
              <a:rPr lang="en-US" sz="2200" dirty="0" smtClean="0">
                <a:hlinkClick r:id="rId8"/>
              </a:rPr>
              <a:t>summary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Hypothesis</a:t>
            </a:r>
            <a:r>
              <a:rPr lang="en-US" sz="2200" dirty="0" smtClean="0"/>
              <a:t> (interdisciplinary, multilingual Academic blog community)</a:t>
            </a:r>
          </a:p>
          <a:p>
            <a:pPr>
              <a:buFont typeface="Wingdings" charset="2"/>
              <a:buChar char="Ø"/>
            </a:pPr>
            <a:r>
              <a:rPr lang="en-US" sz="2200" dirty="0" smtClean="0">
                <a:hlinkClick r:id="rId9"/>
              </a:rPr>
              <a:t>https</a:t>
            </a:r>
            <a:r>
              <a:rPr lang="en-US" sz="2200" dirty="0">
                <a:hlinkClick r:id="rId9"/>
              </a:rPr>
              <a:t>://hypotheses.org</a:t>
            </a:r>
            <a:r>
              <a:rPr lang="en-US" sz="2200" dirty="0" smtClean="0">
                <a:hlinkClick r:id="rId9"/>
              </a:rPr>
              <a:t>/</a:t>
            </a:r>
            <a:endParaRPr lang="en-US" sz="2200" dirty="0" smtClean="0"/>
          </a:p>
          <a:p>
            <a:r>
              <a:rPr lang="en-US" sz="2200" dirty="0"/>
              <a:t>Example: Erik </a:t>
            </a:r>
            <a:r>
              <a:rPr lang="en-US" sz="2200" dirty="0" err="1"/>
              <a:t>Kwakkel</a:t>
            </a:r>
            <a:r>
              <a:rPr lang="en-US" sz="2200" dirty="0"/>
              <a:t> (Blogging and Tweeting about Medieval Books)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hlinkClick r:id="rId10"/>
              </a:rPr>
              <a:t>https://medievalbooks.nl/about-me</a:t>
            </a:r>
            <a:r>
              <a:rPr lang="en-US" sz="2200" dirty="0" smtClean="0">
                <a:hlinkClick r:id="rId10"/>
              </a:rPr>
              <a:t>/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Open Science Training &amp;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513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Networks</a:t>
            </a:r>
            <a:r>
              <a:rPr lang="en-US" sz="2400" dirty="0" smtClean="0"/>
              <a:t>: </a:t>
            </a:r>
          </a:p>
          <a:p>
            <a:r>
              <a:rPr lang="en-US" sz="2400" b="1" dirty="0"/>
              <a:t>Open Knowledge </a:t>
            </a:r>
            <a:r>
              <a:rPr lang="en-US" sz="2400" b="1" dirty="0" smtClean="0"/>
              <a:t>Foundation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://okfn.org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 smtClean="0"/>
              <a:t>Research Data Alliance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https://</a:t>
            </a:r>
            <a:r>
              <a:rPr lang="en-US" sz="2400" dirty="0" err="1" smtClean="0"/>
              <a:t>www.rd-alliance.org</a:t>
            </a:r>
            <a:r>
              <a:rPr lang="en-US" sz="2400" dirty="0" smtClean="0"/>
              <a:t>/ </a:t>
            </a:r>
          </a:p>
          <a:p>
            <a:r>
              <a:rPr lang="en-US" sz="2400" b="1" dirty="0" smtClean="0"/>
              <a:t>Generation R</a:t>
            </a:r>
            <a:r>
              <a:rPr lang="en-US" sz="2400" dirty="0" smtClean="0"/>
              <a:t> (Open Science Discourse Platform)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genr.eu</a:t>
            </a:r>
            <a:r>
              <a:rPr lang="en-US" sz="2400" dirty="0" smtClean="0"/>
              <a:t> </a:t>
            </a:r>
          </a:p>
          <a:p>
            <a:r>
              <a:rPr lang="de-DE" sz="2500" b="1" dirty="0"/>
              <a:t>International </a:t>
            </a:r>
            <a:r>
              <a:rPr lang="de-DE" sz="2500" b="1" dirty="0" err="1"/>
              <a:t>Federation</a:t>
            </a:r>
            <a:r>
              <a:rPr lang="de-DE" sz="2500" b="1" dirty="0"/>
              <a:t> </a:t>
            </a:r>
            <a:r>
              <a:rPr lang="de-DE" sz="2500" b="1" dirty="0" err="1"/>
              <a:t>for</a:t>
            </a:r>
            <a:r>
              <a:rPr lang="de-DE" sz="2500" b="1" dirty="0"/>
              <a:t> Public </a:t>
            </a:r>
            <a:r>
              <a:rPr lang="de-DE" sz="2500" b="1" dirty="0" err="1" smtClean="0"/>
              <a:t>History</a:t>
            </a:r>
            <a:endParaRPr lang="de-DE" sz="2500" b="1" dirty="0" smtClean="0"/>
          </a:p>
          <a:p>
            <a:pPr>
              <a:buFont typeface="Wingdings" charset="2"/>
              <a:buChar char="Ø"/>
            </a:pPr>
            <a:r>
              <a:rPr lang="de-DE" sz="2500" dirty="0" smtClean="0">
                <a:hlinkClick r:id="rId4"/>
              </a:rPr>
              <a:t>https</a:t>
            </a:r>
            <a:r>
              <a:rPr lang="de-DE" sz="2500" dirty="0">
                <a:hlinkClick r:id="rId4"/>
              </a:rPr>
              <a:t>://ifph.hypotheses.org</a:t>
            </a:r>
            <a:r>
              <a:rPr lang="de-DE" sz="2500" dirty="0" smtClean="0">
                <a:hlinkClick r:id="rId4"/>
              </a:rPr>
              <a:t>/</a:t>
            </a:r>
            <a:endParaRPr lang="de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Open Science Training &amp;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32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77" y="1237167"/>
            <a:ext cx="8164125" cy="468471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87900" y="6091833"/>
            <a:ext cx="84327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solidFill>
                  <a:srgbClr val="666666"/>
                </a:solidFill>
              </a:rPr>
              <a:t>Source: Slide from presentation “Open Science What, why and best practices in open research” Nancy Pontika, Foster Open Science Bootcamp Barcelona, 18.04.2018</a:t>
            </a:r>
            <a:endParaRPr sz="1200" dirty="0">
              <a:solidFill>
                <a:srgbClr val="666666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398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Open scholarly practices that can make your research more visible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65864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2" descr="https://raw.github.com/Protohedgehog/Open-Scholarship-Strategy/master/image_0.png">
            <a:extLst>
              <a:ext uri="{FF2B5EF4-FFF2-40B4-BE49-F238E27FC236}">
                <a16:creationId xmlns:a16="http://schemas.microsoft.com/office/drawing/2014/main" xmlns="" id="{B1D9EBBF-EB43-4B51-878C-8E6A7E7E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6" y="825501"/>
            <a:ext cx="9017500" cy="50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2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Open Science Workflow (exemplary)</a:t>
            </a:r>
            <a:endParaRPr lang="en-US" sz="3600" dirty="0"/>
          </a:p>
        </p:txBody>
      </p:sp>
      <p:pic>
        <p:nvPicPr>
          <p:cNvPr id="6" name="Content Placeholder 5" descr="workflows-open-scienc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698" b="-98698"/>
          <a:stretch>
            <a:fillRect/>
          </a:stretch>
        </p:blipFill>
        <p:spPr>
          <a:xfrm>
            <a:off x="234014" y="1600206"/>
            <a:ext cx="8648158" cy="47561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6033194"/>
            <a:ext cx="5834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 Picture: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://101innovations.wordpress.com/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workflows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(Bianca Kramer and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Jeroen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Bosman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8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2" descr="https://kib.ki.se/sites/default/files/bildarkiv/funktioner-support/open_access_grafik20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9943" y="1621506"/>
            <a:ext cx="4953257" cy="48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061" y="6465054"/>
            <a:ext cx="4019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Open Sans"/>
              </a:rPr>
              <a:t>Source: </a:t>
            </a:r>
            <a:r>
              <a:rPr lang="en-GB" sz="1200" dirty="0" smtClean="0">
                <a:latin typeface="Open Sans"/>
                <a:hlinkClick r:id="rId3"/>
              </a:rPr>
              <a:t>https</a:t>
            </a:r>
            <a:r>
              <a:rPr lang="en-GB" sz="1200" dirty="0">
                <a:latin typeface="Open Sans"/>
                <a:hlinkClick r:id="rId3"/>
              </a:rPr>
              <a:t>://kib.ki.se/en/publish-analyse/open-</a:t>
            </a:r>
            <a:r>
              <a:rPr lang="en-GB" sz="1200" dirty="0" smtClean="0">
                <a:latin typeface="Open Sans"/>
                <a:hlinkClick r:id="rId3"/>
              </a:rPr>
              <a:t>access</a:t>
            </a:r>
            <a:endParaRPr lang="en-GB" dirty="0">
              <a:latin typeface="Open San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Advantages of Open Access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038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The FAIR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aseline understanding for the value sharing data can deliver and the baseline requirements for doing so </a:t>
            </a:r>
          </a:p>
          <a:p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by FORCE </a:t>
            </a:r>
            <a:r>
              <a:rPr lang="en-US" dirty="0" smtClean="0"/>
              <a:t>11 (</a:t>
            </a:r>
            <a:r>
              <a:rPr lang="en-US" sz="1300" dirty="0" smtClean="0">
                <a:hlinkClick r:id="rId3"/>
              </a:rPr>
              <a:t>https</a:t>
            </a:r>
            <a:r>
              <a:rPr lang="en-US" sz="1300" dirty="0">
                <a:hlinkClick r:id="rId3"/>
              </a:rPr>
              <a:t>://www.force11.org/group/fairgroup/</a:t>
            </a:r>
            <a:r>
              <a:rPr lang="en-US" sz="1300" dirty="0" smtClean="0">
                <a:hlinkClick r:id="rId3"/>
              </a:rPr>
              <a:t>fairprinciples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indable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ccessible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nteroperable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eusable </a:t>
            </a:r>
          </a:p>
          <a:p>
            <a:r>
              <a:rPr lang="en-US" dirty="0"/>
              <a:t>“as open as possible, as closed as necessary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Learn more about the FAIR Principles and the role of standards in humanities research via the </a:t>
            </a:r>
            <a:r>
              <a:rPr lang="en-US" dirty="0"/>
              <a:t>PARTHENOS </a:t>
            </a:r>
            <a:r>
              <a:rPr lang="en-US" dirty="0" smtClean="0"/>
              <a:t>Webinar </a:t>
            </a:r>
            <a:r>
              <a:rPr lang="en-US" b="1" dirty="0" smtClean="0"/>
              <a:t>How </a:t>
            </a:r>
            <a:r>
              <a:rPr lang="en-US" b="1" dirty="0"/>
              <a:t>to work together successfully with </a:t>
            </a:r>
            <a:r>
              <a:rPr lang="en-US" b="1" dirty="0" err="1"/>
              <a:t>eHumanities</a:t>
            </a:r>
            <a:r>
              <a:rPr lang="en-US" b="1" dirty="0"/>
              <a:t> and </a:t>
            </a:r>
            <a:r>
              <a:rPr lang="en-US" b="1" dirty="0" err="1"/>
              <a:t>eHeritage</a:t>
            </a:r>
            <a:r>
              <a:rPr lang="en-US" b="1" dirty="0"/>
              <a:t> Research Infrastructures: The Devil is in the </a:t>
            </a:r>
            <a:r>
              <a:rPr lang="en-US" b="1" dirty="0" smtClean="0"/>
              <a:t>Details: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://training.parthenos-project.eu/sample-page/ehumanities-eheritage-webinar-series/webinar-work-with-research-infrastructures/wrap-up-materials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" y="6203691"/>
            <a:ext cx="8439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Based on the PARTHENOS </a:t>
            </a:r>
            <a:r>
              <a:rPr lang="en-US" sz="1200" b="1" dirty="0">
                <a:solidFill>
                  <a:srgbClr val="7F7F7F"/>
                </a:solidFill>
              </a:rPr>
              <a:t>Training </a:t>
            </a:r>
            <a:r>
              <a:rPr lang="en-US" sz="1200" b="1" dirty="0" smtClean="0">
                <a:solidFill>
                  <a:srgbClr val="7F7F7F"/>
                </a:solidFill>
              </a:rPr>
              <a:t>Module “Manage, Improve and Open Up your Research and Data” </a:t>
            </a:r>
            <a:br>
              <a:rPr lang="en-US" sz="1200" b="1" dirty="0" smtClean="0">
                <a:solidFill>
                  <a:srgbClr val="7F7F7F"/>
                </a:solidFill>
              </a:rPr>
            </a:br>
            <a:r>
              <a:rPr lang="en-US" sz="1000" dirty="0" smtClean="0">
                <a:solidFill>
                  <a:srgbClr val="7F7F7F"/>
                </a:solidFill>
              </a:rPr>
              <a:t>(</a:t>
            </a:r>
            <a:r>
              <a:rPr lang="en-US" sz="1000" dirty="0" smtClean="0">
                <a:solidFill>
                  <a:srgbClr val="7F7F7F"/>
                </a:solidFill>
                <a:hlinkClick r:id="rId5"/>
              </a:rPr>
              <a:t>http</a:t>
            </a:r>
            <a:r>
              <a:rPr lang="en-US" sz="1000" dirty="0">
                <a:solidFill>
                  <a:srgbClr val="7F7F7F"/>
                </a:solidFill>
                <a:hlinkClick r:id="rId5"/>
              </a:rPr>
              <a:t>://training.parthenos-project.eu/sample-page/manage-improve-and-open-up-your-research-and-data</a:t>
            </a:r>
            <a:r>
              <a:rPr lang="en-US" sz="1000" dirty="0" smtClean="0">
                <a:solidFill>
                  <a:srgbClr val="7F7F7F"/>
                </a:solidFill>
                <a:hlinkClick r:id="rId5"/>
              </a:rPr>
              <a:t>/</a:t>
            </a:r>
            <a:r>
              <a:rPr lang="en-US" sz="1000" dirty="0">
                <a:solidFill>
                  <a:srgbClr val="7F7F7F"/>
                </a:solidFill>
              </a:rPr>
              <a:t>) CC-BY-NC 4.0 </a:t>
            </a:r>
            <a:r>
              <a:rPr lang="en-US" sz="1000" dirty="0" smtClean="0">
                <a:solidFill>
                  <a:srgbClr val="7F7F7F"/>
                </a:solidFill>
              </a:rPr>
              <a:t/>
            </a:r>
            <a:br>
              <a:rPr lang="en-US" sz="1000" dirty="0" smtClean="0">
                <a:solidFill>
                  <a:srgbClr val="7F7F7F"/>
                </a:solidFill>
              </a:rPr>
            </a:br>
            <a:r>
              <a:rPr lang="en-US" sz="1000" dirty="0" smtClean="0">
                <a:solidFill>
                  <a:srgbClr val="7F7F7F"/>
                </a:solidFill>
              </a:rPr>
              <a:t>(</a:t>
            </a:r>
            <a:r>
              <a:rPr lang="en-US" sz="1000" dirty="0">
                <a:solidFill>
                  <a:srgbClr val="7F7F7F"/>
                </a:solidFill>
                <a:hlinkClick r:id="rId6"/>
              </a:rPr>
              <a:t>https://creativecommons.org/licenses/by-nc/4.0</a:t>
            </a:r>
            <a:r>
              <a:rPr lang="en-US" sz="1000" dirty="0" smtClean="0">
                <a:solidFill>
                  <a:srgbClr val="7F7F7F"/>
                </a:solidFill>
                <a:hlinkClick r:id="rId6"/>
              </a:rPr>
              <a:t>/</a:t>
            </a:r>
            <a:r>
              <a:rPr lang="en-US" sz="1000" dirty="0" smtClean="0">
                <a:solidFill>
                  <a:srgbClr val="7F7F7F"/>
                </a:solidFill>
              </a:rPr>
              <a:t>)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20917"/>
            <a:ext cx="8229600" cy="26200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CONTACT</a:t>
            </a:r>
            <a:r>
              <a:rPr lang="en-US" sz="2000" dirty="0" smtClean="0"/>
              <a:t>: </a:t>
            </a:r>
          </a:p>
          <a:p>
            <a:pPr marL="0" indent="0" algn="ctr">
              <a:buNone/>
            </a:pPr>
            <a:r>
              <a:rPr lang="en-US" sz="1900" dirty="0" smtClean="0"/>
              <a:t>Dr. Ulrike Wuttke </a:t>
            </a:r>
            <a:br>
              <a:rPr lang="en-US" sz="1900" dirty="0" smtClean="0"/>
            </a:br>
            <a:r>
              <a:rPr lang="en-US" sz="1900" b="0" dirty="0" smtClean="0"/>
              <a:t>University of Applied Sciences Potsdam (FHP) / PARTHENOS</a:t>
            </a:r>
          </a:p>
          <a:p>
            <a:pPr marL="0" indent="0" algn="ctr">
              <a:buNone/>
            </a:pPr>
            <a:r>
              <a:rPr lang="en-US" sz="1900" dirty="0" smtClean="0">
                <a:hlinkClick r:id="rId3"/>
              </a:rPr>
              <a:t>wuttke@fh-potsdam.de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 smtClean="0"/>
              <a:t>@</a:t>
            </a:r>
            <a:r>
              <a:rPr lang="en-US" sz="1900" dirty="0" err="1" smtClean="0"/>
              <a:t>UWuttke</a:t>
            </a:r>
            <a:r>
              <a:rPr lang="en-US" sz="1900" dirty="0" smtClean="0"/>
              <a:t> 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rgbClr val="0000FF"/>
                </a:solidFill>
                <a:hlinkClick r:id="rId4"/>
              </a:rPr>
              <a:t>www.parthenos-project.eu</a:t>
            </a: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900" dirty="0" smtClean="0"/>
              <a:t>PARTHENOS is also present on Twitter and YouTube! 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rgbClr val="0000FF"/>
                </a:solidFill>
              </a:rPr>
              <a:t>@PARTHENOS_EU </a:t>
            </a:r>
          </a:p>
          <a:p>
            <a:pPr marL="0" indent="0" algn="ctr">
              <a:buNone/>
            </a:pPr>
            <a:r>
              <a:rPr lang="en-US" sz="1900" dirty="0">
                <a:solidFill>
                  <a:srgbClr val="0000FF"/>
                </a:solidFill>
                <a:hlinkClick r:id="rId5"/>
              </a:rPr>
              <a:t>https://www.youtube.com/channel/</a:t>
            </a:r>
            <a:r>
              <a:rPr lang="en-US" sz="1900" dirty="0" smtClean="0">
                <a:solidFill>
                  <a:srgbClr val="0000FF"/>
                </a:solidFill>
                <a:hlinkClick r:id="rId5"/>
              </a:rPr>
              <a:t>UCnKJnFo_IFfoAI3VH51t1hw</a:t>
            </a:r>
            <a:r>
              <a:rPr lang="en-US" sz="1900" dirty="0" smtClean="0">
                <a:solidFill>
                  <a:srgbClr val="0000FF"/>
                </a:solidFill>
              </a:rPr>
              <a:t> </a:t>
            </a:r>
            <a:endParaRPr lang="en-US" sz="19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PARTHENOS_logo_w_descrip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12" y="68040"/>
            <a:ext cx="2086973" cy="67935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39</a:t>
            </a:fld>
            <a:endParaRPr lang="en-US"/>
          </a:p>
        </p:txBody>
      </p:sp>
      <p:pic>
        <p:nvPicPr>
          <p:cNvPr id="8" name="Shape 91" descr="Logo_FHP_Horizontal.jpe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946" y="762331"/>
            <a:ext cx="2150755" cy="1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/>
              <a:t>Open Science </a:t>
            </a:r>
            <a:r>
              <a:rPr lang="mr-IN" dirty="0"/>
              <a:t>–</a:t>
            </a:r>
            <a:r>
              <a:rPr lang="en-GB" dirty="0"/>
              <a:t> Open </a:t>
            </a:r>
            <a:r>
              <a:rPr lang="en-GB" dirty="0" smtClean="0"/>
              <a:t>Scholarship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Why </a:t>
            </a:r>
            <a:r>
              <a:rPr lang="en-GB" dirty="0"/>
              <a:t>Open </a:t>
            </a:r>
            <a:r>
              <a:rPr lang="en-GB" dirty="0" smtClean="0"/>
              <a:t>Science (is good for you)?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Key </a:t>
            </a:r>
            <a:r>
              <a:rPr lang="en-GB" dirty="0"/>
              <a:t>c</a:t>
            </a:r>
            <a:r>
              <a:rPr lang="en-GB" dirty="0" smtClean="0"/>
              <a:t>oncepts of open </a:t>
            </a:r>
            <a:r>
              <a:rPr lang="en-GB" dirty="0"/>
              <a:t>scientific research practices and scholarly </a:t>
            </a:r>
            <a:r>
              <a:rPr lang="en-GB" dirty="0" smtClean="0"/>
              <a:t>communication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Challenges &amp;</a:t>
            </a:r>
            <a:r>
              <a:rPr lang="en-GB" dirty="0"/>
              <a:t> </a:t>
            </a:r>
            <a:r>
              <a:rPr lang="en-GB" dirty="0" smtClean="0"/>
              <a:t>Survey: Needs &amp; Requirements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Further Reading: Open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Science Training and Information Resources in a Nutshell / Work Flows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 Services</a:t>
            </a:r>
          </a:p>
          <a:p>
            <a:pPr marL="514350" indent="-514350">
              <a:buFont typeface="+mj-lt"/>
              <a:buAutoNum type="arabicParenR"/>
            </a:pPr>
            <a:endParaRPr lang="en-GB" dirty="0" smtClean="0"/>
          </a:p>
          <a:p>
            <a:pPr marL="514350" indent="-514350">
              <a:buFont typeface="+mj-lt"/>
              <a:buAutoNum type="arabicParenR"/>
            </a:pPr>
            <a:endParaRPr lang="en-GB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0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Science </a:t>
            </a:r>
            <a:r>
              <a:rPr lang="mr-IN" dirty="0" smtClean="0"/>
              <a:t>–</a:t>
            </a:r>
            <a:r>
              <a:rPr lang="en-GB" dirty="0" smtClean="0"/>
              <a:t> Open Scholarship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What is “Open Science”?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Science = umbrella term for different practices aimed at making research more </a:t>
            </a:r>
            <a:r>
              <a:rPr lang="en-US" b="1" dirty="0" smtClean="0"/>
              <a:t>accessible</a:t>
            </a:r>
            <a:r>
              <a:rPr lang="en-US" dirty="0" smtClean="0"/>
              <a:t> and </a:t>
            </a:r>
            <a:r>
              <a:rPr lang="en-US" b="1" dirty="0" smtClean="0"/>
              <a:t>transparent</a:t>
            </a:r>
          </a:p>
          <a:p>
            <a:r>
              <a:rPr lang="en-US" dirty="0"/>
              <a:t>A</a:t>
            </a:r>
            <a:r>
              <a:rPr lang="en-US" dirty="0" smtClean="0"/>
              <a:t>lternative terms: Open Research, Open Scholarship, e-Science, Science 2.0</a:t>
            </a:r>
          </a:p>
          <a:p>
            <a:r>
              <a:rPr lang="en-US" dirty="0" smtClean="0"/>
              <a:t>Open Science is not new, but requires a </a:t>
            </a:r>
            <a:r>
              <a:rPr lang="en-US" b="1" dirty="0" smtClean="0"/>
              <a:t>paradigm change</a:t>
            </a:r>
            <a:r>
              <a:rPr lang="en-US" dirty="0" smtClean="0"/>
              <a:t> in science</a:t>
            </a:r>
          </a:p>
          <a:p>
            <a:r>
              <a:rPr lang="en-US" dirty="0" smtClean="0"/>
              <a:t>Although the Open </a:t>
            </a:r>
            <a:r>
              <a:rPr lang="en-US" dirty="0"/>
              <a:t>Access movement is one of the oldest Open Science </a:t>
            </a:r>
            <a:r>
              <a:rPr lang="en-US" dirty="0" smtClean="0"/>
              <a:t>movements, Open Access is only one aspect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/>
              <a:t>Open Science has many facets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7</a:t>
            </a:fld>
            <a:endParaRPr lang="en-US"/>
          </a:p>
        </p:txBody>
      </p:sp>
      <p:pic>
        <p:nvPicPr>
          <p:cNvPr id="7" name="Shape 63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8" name="Shape 64"/>
          <p:cNvSpPr txBox="1"/>
          <p:nvPr/>
        </p:nvSpPr>
        <p:spPr>
          <a:xfrm>
            <a:off x="34956" y="5908000"/>
            <a:ext cx="4433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dirty="0">
                <a:solidFill>
                  <a:srgbClr val="999999"/>
                </a:solidFill>
              </a:rPr>
              <a:t>Source Picture: </a:t>
            </a:r>
            <a:r>
              <a:rPr lang="de" sz="1200" u="sng" dirty="0">
                <a:solidFill>
                  <a:srgbClr val="999999"/>
                </a:solidFill>
                <a:hlinkClick r:id="rId3"/>
              </a:rPr>
              <a:t>https://www.fosteropenscience.eu/content/what-open-science-introduction</a:t>
            </a:r>
            <a:r>
              <a:rPr lang="de" sz="1200" dirty="0">
                <a:solidFill>
                  <a:srgbClr val="999999"/>
                </a:solidFill>
              </a:rPr>
              <a:t>, CC BY 4.0 </a:t>
            </a:r>
            <a:endParaRPr sz="12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0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Open Science (Is Good for you)?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02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/>
              <a:t>Main Arguments </a:t>
            </a:r>
            <a:r>
              <a:rPr lang="de-DE" b="1" dirty="0" err="1" smtClean="0"/>
              <a:t>for</a:t>
            </a:r>
            <a:r>
              <a:rPr lang="de-DE" b="1" dirty="0" smtClean="0"/>
              <a:t> Open Science</a:t>
            </a:r>
            <a:endParaRPr lang="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cientific </a:t>
            </a:r>
            <a:r>
              <a:rPr lang="en-US" dirty="0"/>
              <a:t>knowledge is a product of </a:t>
            </a:r>
            <a:r>
              <a:rPr lang="en-US" b="1" dirty="0"/>
              <a:t>social collaboration</a:t>
            </a:r>
            <a:r>
              <a:rPr lang="en-US" dirty="0"/>
              <a:t> and its ownership belongs to the </a:t>
            </a:r>
            <a:r>
              <a:rPr lang="en-US" b="1" dirty="0" smtClean="0"/>
              <a:t>community</a:t>
            </a:r>
            <a:r>
              <a:rPr lang="en-US" dirty="0" smtClean="0"/>
              <a:t> (sociological argument)</a:t>
            </a:r>
          </a:p>
          <a:p>
            <a:r>
              <a:rPr lang="en-US" dirty="0"/>
              <a:t>S</a:t>
            </a:r>
            <a:r>
              <a:rPr lang="en-US" dirty="0" smtClean="0"/>
              <a:t>cientific </a:t>
            </a:r>
            <a:r>
              <a:rPr lang="en-US" dirty="0"/>
              <a:t>outputs generated by public research are a </a:t>
            </a:r>
            <a:r>
              <a:rPr lang="en-US" b="1" dirty="0"/>
              <a:t>public good </a:t>
            </a:r>
            <a:r>
              <a:rPr lang="en-US" dirty="0"/>
              <a:t>that everyone should be able to use at no </a:t>
            </a:r>
            <a:r>
              <a:rPr lang="en-US" dirty="0" smtClean="0"/>
              <a:t>cost (economical argument</a:t>
            </a:r>
            <a:r>
              <a:rPr lang="de-DE" dirty="0" smtClean="0"/>
              <a:t> (UN </a:t>
            </a:r>
            <a:r>
              <a:rPr lang="de-DE" dirty="0" err="1" smtClean="0"/>
              <a:t>Sustainable</a:t>
            </a:r>
            <a:r>
              <a:rPr lang="de-DE" dirty="0" smtClean="0"/>
              <a:t> Development Goals)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199" y="6239569"/>
            <a:ext cx="7972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Read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200" dirty="0" smtClean="0">
                <a:hlinkClick r:id="rId2"/>
              </a:rPr>
              <a:t>https</a:t>
            </a:r>
            <a:r>
              <a:rPr lang="de-DE" sz="1200" dirty="0">
                <a:hlinkClick r:id="rId2"/>
              </a:rPr>
              <a:t>://www.fosteropenscience.eu/content/what-open-science-</a:t>
            </a:r>
            <a:r>
              <a:rPr lang="de-DE" sz="1200" dirty="0" smtClean="0">
                <a:hlinkClick r:id="rId2"/>
              </a:rPr>
              <a:t>introduction</a:t>
            </a:r>
            <a:r>
              <a:rPr lang="de-DE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157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2291</Words>
  <Application>Microsoft Macintosh PowerPoint</Application>
  <PresentationFormat>On-screen Show (4:3)</PresentationFormat>
  <Paragraphs>338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How to make your medieval Research more visible with Open Scholarship Methods and Tools</vt:lpstr>
      <vt:lpstr>PARTHENOS FACTS</vt:lpstr>
      <vt:lpstr>Warm Up: Getting to know each other</vt:lpstr>
      <vt:lpstr>Overview</vt:lpstr>
      <vt:lpstr>Open Science – Open Scholarship</vt:lpstr>
      <vt:lpstr>What is “Open Science”? </vt:lpstr>
      <vt:lpstr>Open Science has many facets</vt:lpstr>
      <vt:lpstr>Why Open Science (Is Good for you)? </vt:lpstr>
      <vt:lpstr>Main Arguments for Open Science</vt:lpstr>
      <vt:lpstr>Advantages for research(ers)</vt:lpstr>
      <vt:lpstr>Open Science, what‘s in there for you?</vt:lpstr>
      <vt:lpstr>Key concepts of open scientific research practices and scholarly communication</vt:lpstr>
      <vt:lpstr>Key Concept: Open Access to Research Outputs</vt:lpstr>
      <vt:lpstr>Key Concept: Open Access to Research Outputs (Medieval Studies)</vt:lpstr>
      <vt:lpstr>Key Concept: Open Access to Research Outputs (Medieval Studies)</vt:lpstr>
      <vt:lpstr>Key Concept: Open Access to Research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with your neighbour  &amp; Take your pick:</vt:lpstr>
      <vt:lpstr>Challenges and Needs </vt:lpstr>
      <vt:lpstr>The long and winding road to Open Science...</vt:lpstr>
      <vt:lpstr>Activity  Which challenges do you see? Which support do you need for Open Scholarship? (survey)</vt:lpstr>
      <vt:lpstr>PowerPoint Presentation</vt:lpstr>
      <vt:lpstr>Further Reading: Open Science Training and Information Resources in A Nutshell / Work Flows / Services</vt:lpstr>
      <vt:lpstr>Open Science Training &amp; Information</vt:lpstr>
      <vt:lpstr>Open Science Training &amp; Information</vt:lpstr>
      <vt:lpstr>Open Science Training &amp; Information</vt:lpstr>
      <vt:lpstr>Open Science Training &amp; Information</vt:lpstr>
      <vt:lpstr>Open scholarly practices that can make your research more visible</vt:lpstr>
      <vt:lpstr>PowerPoint Presentation</vt:lpstr>
      <vt:lpstr>Open Science Workflow (exemplary)</vt:lpstr>
      <vt:lpstr>Advantages of Open Access</vt:lpstr>
      <vt:lpstr>The FAIR Principles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 “PARTHENOS eHumanities and eHeritage Webinar Series”</dc:title>
  <dc:creator>Ulrike Wuttke</dc:creator>
  <cp:lastModifiedBy>Ulrike Wuttke</cp:lastModifiedBy>
  <cp:revision>242</cp:revision>
  <dcterms:created xsi:type="dcterms:W3CDTF">2018-05-27T08:03:21Z</dcterms:created>
  <dcterms:modified xsi:type="dcterms:W3CDTF">2018-09-03T12:47:03Z</dcterms:modified>
</cp:coreProperties>
</file>