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3" r:id="rId1"/>
    <p:sldMasterId id="2147483664" r:id="rId2"/>
    <p:sldMasterId id="2147483665" r:id="rId3"/>
    <p:sldMasterId id="2147483666" r:id="rId4"/>
    <p:sldMasterId id="2147483667" r:id="rId5"/>
  </p:sldMasterIdLst>
  <p:notesMasterIdLst>
    <p:notesMasterId r:id="rId61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9" r:id="rId28"/>
    <p:sldId id="280" r:id="rId29"/>
    <p:sldId id="281" r:id="rId30"/>
    <p:sldId id="282" r:id="rId31"/>
    <p:sldId id="283" r:id="rId32"/>
    <p:sldId id="284" r:id="rId33"/>
    <p:sldId id="311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62"/>
      <p:bold r:id="rId63"/>
      <p:italic r:id="rId64"/>
      <p:boldItalic r:id="rId65"/>
    </p:embeddedFont>
    <p:embeddedFont>
      <p:font typeface="Tahoma" panose="020B0604030504040204" pitchFamily="34" charset="0"/>
      <p:regular r:id="rId66"/>
      <p:bold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font" Target="fonts/font2.fntdata"/><Relationship Id="rId68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font" Target="fonts/font5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font" Target="fonts/font3.fntdata"/><Relationship Id="rId69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font" Target="fonts/font6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font" Target="fonts/font1.fntdata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94371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news/robust-research-institutions-must-do-their-part-for-reproducibility-1.18259?WT.mc_id=TWT_NatureNews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mc/articles/PMC2048009/pdf/brjexppathol00255-0037.pdf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Shape 16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Shape 20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Turner, Erick (2016): Peer review After Results are Known: Are we “PARKing” the Cart Before the Horse?. figshare. Presentation.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https://doi.org/10.6084/m9.figshare.3381379.v1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Shape 20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https://www.nature.com/news/robust-research-institutions-must-do-their-part-for-reproducibility-1.18259?WT.mc_id=TWT_NatureNews</a:t>
            </a:r>
            <a:r>
              <a:rPr lang="en-US" sz="1400"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13" name="Shape 21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Shape 221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Shape 22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Shape 23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Shape 23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Shape 24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Turner, Erick (2016): Peer review After Results are Known: Are we “PARKing” the Cart Before the Horse?. figshare. Presentation.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https://doi.org/10.6084/m9.figshare.3381379.v1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Shape 24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Shape 25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Shape 25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Shape 26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Shape 27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Shape 27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marR="0" lvl="0" indent="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Shape 28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Shape 29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Shape 29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Shape 31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Shape 32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"/>
              <a:buFont typeface="Calibri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marR="0" lvl="0" indent="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Shape 32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Shape 34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marR="0" lvl="0" indent="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Shape 34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5" name="Shape 35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marR="0" lvl="0" indent="76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Shape 35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Shape 36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Shape 36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Shape 30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Shape 36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Shape 36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Shape 37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7" name="Shape 37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Shape 37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Shape 38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Shape 38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Shape 39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Shape 39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Shape 40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76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Shape 41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7" name="Shape 43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Shape 43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Shape 44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Shape 44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Shape 44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Shape 45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8" name="Shape 45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Shape 46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Shape 46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Shape 46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Shape 106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Shape 47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Shape 47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Shape 48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https://drive.google.com/file/d/1VPBzdaYCI-0RKOkZqAH00fNu4t-364QY/view?usp=sharing</a:t>
            </a:r>
            <a:endParaRPr/>
          </a:p>
        </p:txBody>
      </p:sp>
      <p:sp>
        <p:nvSpPr>
          <p:cNvPr id="481" name="Shape 481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41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Shape 48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" name="Shape 48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Shape 48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Shape 49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Shape 49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43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Shape 50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" name="Shape 50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hape 51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Shape 51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Shape 51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45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Shape 52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Shape 52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Shape 52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46</a:t>
            </a:fld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Shape 53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Shape 53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Shape 532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47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Shape 53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Shape 53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0" name="Shape 540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Shape 54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Shape 54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Shape 549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Shape 116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Shape 55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Shape 55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Shape 557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Shape 562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" name="Shape 56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Shape 564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Shape 57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Shape 57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Shape 57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Shape 579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Shape 586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7" name="Shape 58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Shape 58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Shape 59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Shape 595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Shape 123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Shape 12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FLeming’s photo: 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Fleming’s article: </a:t>
            </a:r>
            <a:r>
              <a:rPr lang="en-US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https://www.ncbi.nlm.nih.gov/pmc/articles/PMC2048009/pdf/brjexppathol00255-0037.pdf</a:t>
            </a:r>
            <a:r>
              <a:rPr lang="en-US" sz="1400"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ctrTitle"/>
          </p:nvPr>
        </p:nvSpPr>
        <p:spPr>
          <a:xfrm>
            <a:off x="1802191" y="822995"/>
            <a:ext cx="7265400" cy="29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7200"/>
              <a:buFont typeface="Arial"/>
              <a:buNone/>
              <a:defRPr sz="72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subTitle" idx="1"/>
          </p:nvPr>
        </p:nvSpPr>
        <p:spPr>
          <a:xfrm>
            <a:off x="1802191" y="4271062"/>
            <a:ext cx="7067400" cy="13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ctrTitle"/>
          </p:nvPr>
        </p:nvSpPr>
        <p:spPr>
          <a:xfrm>
            <a:off x="1802191" y="822995"/>
            <a:ext cx="7265400" cy="29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7200"/>
              <a:buFont typeface="Arial"/>
              <a:buNone/>
              <a:defRPr sz="72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subTitle" idx="1"/>
          </p:nvPr>
        </p:nvSpPr>
        <p:spPr>
          <a:xfrm>
            <a:off x="1802191" y="4271062"/>
            <a:ext cx="7067400" cy="13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ctrTitle"/>
          </p:nvPr>
        </p:nvSpPr>
        <p:spPr>
          <a:xfrm>
            <a:off x="1802192" y="822996"/>
            <a:ext cx="7265400" cy="29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7200"/>
              <a:buFont typeface="Arial"/>
              <a:buNone/>
              <a:defRPr sz="72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ubTitle" idx="1"/>
          </p:nvPr>
        </p:nvSpPr>
        <p:spPr>
          <a:xfrm>
            <a:off x="1802192" y="4271063"/>
            <a:ext cx="7067400" cy="13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ctrTitle"/>
          </p:nvPr>
        </p:nvSpPr>
        <p:spPr>
          <a:xfrm>
            <a:off x="1802192" y="822996"/>
            <a:ext cx="7265400" cy="29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1400"/>
              <a:buFont typeface="Arial"/>
              <a:buNone/>
              <a:defRPr sz="72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ubTitle" idx="1"/>
          </p:nvPr>
        </p:nvSpPr>
        <p:spPr>
          <a:xfrm>
            <a:off x="1802192" y="4271063"/>
            <a:ext cx="7067400" cy="13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ctrTitle"/>
          </p:nvPr>
        </p:nvSpPr>
        <p:spPr>
          <a:xfrm>
            <a:off x="1802191" y="822995"/>
            <a:ext cx="7265400" cy="29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7200"/>
              <a:buFont typeface="Arial"/>
              <a:buNone/>
              <a:defRPr sz="72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subTitle" idx="1"/>
          </p:nvPr>
        </p:nvSpPr>
        <p:spPr>
          <a:xfrm>
            <a:off x="1802191" y="4271062"/>
            <a:ext cx="7067400" cy="13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R="0" lvl="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2" name="Shape 12" descr="TU_P5#white.ep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264" y="6108245"/>
            <a:ext cx="1368883" cy="63242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13"/>
          <p:cNvSpPr txBox="1"/>
          <p:nvPr/>
        </p:nvSpPr>
        <p:spPr>
          <a:xfrm>
            <a:off x="6651560" y="6420936"/>
            <a:ext cx="2316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 b="0" i="0" u="none" strike="noStrike" cap="non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Shape 14"/>
          <p:cNvSpPr/>
          <p:nvPr/>
        </p:nvSpPr>
        <p:spPr>
          <a:xfrm>
            <a:off x="0" y="0"/>
            <a:ext cx="1576500" cy="6865200"/>
          </a:xfrm>
          <a:prstGeom prst="rect">
            <a:avLst/>
          </a:prstGeom>
          <a:solidFill>
            <a:srgbClr val="00A6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5" name="Shape 15" descr="TU_P5#white.ep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0264" y="5852440"/>
            <a:ext cx="1368884" cy="84323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6" name="Shape 26" descr="TU_P5#white.ep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265" y="6108245"/>
            <a:ext cx="1366101" cy="842894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27"/>
          <p:cNvSpPr txBox="1"/>
          <p:nvPr/>
        </p:nvSpPr>
        <p:spPr>
          <a:xfrm>
            <a:off x="6651560" y="6420936"/>
            <a:ext cx="2316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 b="0" i="0" u="none" strike="noStrike" cap="non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Shape 28"/>
          <p:cNvSpPr/>
          <p:nvPr/>
        </p:nvSpPr>
        <p:spPr>
          <a:xfrm>
            <a:off x="-1" y="13"/>
            <a:ext cx="1576500" cy="6858000"/>
          </a:xfrm>
          <a:prstGeom prst="rect">
            <a:avLst/>
          </a:prstGeom>
          <a:solidFill>
            <a:srgbClr val="00A6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29" name="Shape 29" descr="TU_P5#white.ep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263" y="6108245"/>
            <a:ext cx="1366101" cy="84289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40" name="Shape 40" descr="TU_P5#white.ep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265" y="6108244"/>
            <a:ext cx="1363320" cy="842557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Shape 41"/>
          <p:cNvSpPr txBox="1"/>
          <p:nvPr/>
        </p:nvSpPr>
        <p:spPr>
          <a:xfrm>
            <a:off x="6651560" y="6420935"/>
            <a:ext cx="2316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5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 b="0" i="0" u="none" strike="noStrike" cap="non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Shape 42"/>
          <p:cNvSpPr/>
          <p:nvPr/>
        </p:nvSpPr>
        <p:spPr>
          <a:xfrm>
            <a:off x="0" y="12"/>
            <a:ext cx="1576500" cy="6858000"/>
          </a:xfrm>
          <a:prstGeom prst="rect">
            <a:avLst/>
          </a:prstGeom>
          <a:solidFill>
            <a:srgbClr val="00A6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3" name="Shape 43" descr="TU_P5#white.ep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263" y="6108244"/>
            <a:ext cx="1363320" cy="84255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4" name="Shape 54" descr="TU_P5#white.ep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265" y="6108244"/>
            <a:ext cx="1363320" cy="842557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Shape 55"/>
          <p:cNvSpPr txBox="1"/>
          <p:nvPr/>
        </p:nvSpPr>
        <p:spPr>
          <a:xfrm>
            <a:off x="6651560" y="6420935"/>
            <a:ext cx="2316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5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 b="0" i="0" u="none" strike="noStrike" cap="non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Shape 56"/>
          <p:cNvSpPr/>
          <p:nvPr/>
        </p:nvSpPr>
        <p:spPr>
          <a:xfrm>
            <a:off x="0" y="12"/>
            <a:ext cx="1576500" cy="6858000"/>
          </a:xfrm>
          <a:prstGeom prst="rect">
            <a:avLst/>
          </a:prstGeom>
          <a:solidFill>
            <a:srgbClr val="00A6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57" name="Shape 57" descr="TU_P5#white.ep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263" y="6108244"/>
            <a:ext cx="1363320" cy="84255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2pPr>
            <a:lvl3pPr lvl="2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3pPr>
            <a:lvl4pPr lvl="3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4pPr>
            <a:lvl5pPr lvl="4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5pPr>
            <a:lvl6pPr lvl="5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6pPr>
            <a:lvl7pPr lvl="6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7pPr>
            <a:lvl8pPr lvl="7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8pPr>
            <a:lvl9pPr lvl="8" indent="0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8" name="Shape 68" descr="TU_P5#white.ep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265" y="6108244"/>
            <a:ext cx="1363320" cy="842557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Shape 69"/>
          <p:cNvSpPr txBox="1"/>
          <p:nvPr/>
        </p:nvSpPr>
        <p:spPr>
          <a:xfrm>
            <a:off x="6651560" y="6420935"/>
            <a:ext cx="23163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50"/>
              <a:buFont typeface="Arial"/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 b="0" i="0" u="none" strike="noStrike" cap="non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Shape 70"/>
          <p:cNvSpPr/>
          <p:nvPr/>
        </p:nvSpPr>
        <p:spPr>
          <a:xfrm>
            <a:off x="0" y="12"/>
            <a:ext cx="1576500" cy="6858000"/>
          </a:xfrm>
          <a:prstGeom prst="rect">
            <a:avLst/>
          </a:prstGeom>
          <a:solidFill>
            <a:srgbClr val="00A6D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2100" b="0" i="0" u="none" strike="noStrike" cap="none">
              <a:solidFill>
                <a:schemeClr val="dk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71" name="Shape 71" descr="TU_P5#white.ep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263" y="6108244"/>
            <a:ext cx="1363320" cy="84255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6084/m9.figshare.3381379.v1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nature.com/news/2011/111101/full/479015a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nature.com/news/1-500-scientists-lift-the-lid-on-reproducibility-1.19970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jm.org/doi/full/10.1056/NEJMsa065779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oi.org/10.6084/m9.figshare.3381379.v1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oi.org/10.6084/m9.figshare.3381379.v1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oi.org/10.6084/m9.figshare.3381379.v1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281/zenodo.1221415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openworking.wordpress.com/2018/02/04/tu-delft-strategic-framework-2018-2024-what-does-it-mean-for-open-science/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jp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working.wordpress.com/data-stewardship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www.uniglobetravel.com/315/destination-guides/country/Netherlands#map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eventbrite.com/e/making-research-reproducible-a-call-for-action-tickets-43552852755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8.png"/><Relationship Id="rId4" Type="http://schemas.openxmlformats.org/officeDocument/2006/relationships/hyperlink" Target="https://www.eventbrite.com/e/making-research-reproducible-a-call-for-action-tickets-43552852755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atasealofapproval.org/en/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4.jpg"/><Relationship Id="rId5" Type="http://schemas.openxmlformats.org/officeDocument/2006/relationships/hyperlink" Target="http://researchdata.4tu.nl/en/home/" TargetMode="Externa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cos.io/rr/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tudelft.nl/en/about-tu-delft/strategy/strategy-documents-tu-delft/integrity-policy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/index.php?curid=1922415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sketching.weblog.tudelft.nl/" TargetMode="Externa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cdn1.euraxess.org/sites/default/files/policy_library/os-rewards-wgreport-final_integrated_0.pdf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cdn1.euraxess.org/sites/default/files/policy_library/os-rewards-wgreport-final_integrated_0.pdf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ec.europa.eu/research/openscience/index.cfm?pg=open-science-cloud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openworking.wordpress.com/2017/11/15/declaration-of-actions-for-euro-open-science-cloud/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openworking.wordpress.com/2017/11/01/comments-on-the-eosc-strategic-implementation-plan-2017-2020-and-the-eosc-declaration/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bit.ly/24mayOpenDay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mailto:m.teperek@tudelft.nl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doi.org/10.5281/zenodo.1221415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hyperlink" Target="https://en.wikipedia.org/wiki/Alexander_Flemin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velica.deviantart.com/art/Publish-or-Perish-645355248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Shape 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1625" y="0"/>
            <a:ext cx="7679283" cy="683032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Shape 84"/>
          <p:cNvSpPr txBox="1"/>
          <p:nvPr/>
        </p:nvSpPr>
        <p:spPr>
          <a:xfrm>
            <a:off x="1556825" y="-4573"/>
            <a:ext cx="7679400" cy="1388100"/>
          </a:xfrm>
          <a:prstGeom prst="rect">
            <a:avLst/>
          </a:prstGeom>
          <a:solidFill>
            <a:srgbClr val="FFFFFF">
              <a:alpha val="4269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</a:rPr>
              <a:t>Academic Libraries as Research Reproducibility Hubs</a:t>
            </a:r>
            <a:endParaRPr sz="4000">
              <a:solidFill>
                <a:schemeClr val="dk1"/>
              </a:solidFill>
            </a:endParaRPr>
          </a:p>
        </p:txBody>
      </p:sp>
      <p:sp>
        <p:nvSpPr>
          <p:cNvPr id="85" name="Shape 85"/>
          <p:cNvSpPr/>
          <p:nvPr/>
        </p:nvSpPr>
        <p:spPr>
          <a:xfrm>
            <a:off x="5301043" y="5799848"/>
            <a:ext cx="3936600" cy="1272000"/>
          </a:xfrm>
          <a:prstGeom prst="rect">
            <a:avLst/>
          </a:prstGeom>
          <a:solidFill>
            <a:srgbClr val="FFFFFF">
              <a:alpha val="7038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>
                <a:solidFill>
                  <a:schemeClr val="dk1"/>
                </a:solidFill>
              </a:rPr>
              <a:t>Marta Teperek</a:t>
            </a:r>
            <a:endParaRPr b="1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Data Stewardship Coordinator</a:t>
            </a:r>
            <a:endParaRPr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 Delft Library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DEFF Conference, 20 April 2018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86" name="Shape 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79850" y="6343166"/>
            <a:ext cx="1188174" cy="42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 reality, research rarely looks like a simple story</a:t>
            </a:r>
            <a:endParaRPr/>
          </a:p>
        </p:txBody>
      </p:sp>
      <p:sp>
        <p:nvSpPr>
          <p:cNvPr id="165" name="Shape 165"/>
          <p:cNvSpPr txBox="1"/>
          <p:nvPr/>
        </p:nvSpPr>
        <p:spPr>
          <a:xfrm>
            <a:off x="2235825" y="3052533"/>
            <a:ext cx="7473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2"/>
                </a:solidFill>
              </a:rPr>
              <a:t>A</a:t>
            </a:r>
            <a:endParaRPr sz="4800" b="1">
              <a:solidFill>
                <a:schemeClr val="dk2"/>
              </a:solidFill>
            </a:endParaRPr>
          </a:p>
        </p:txBody>
      </p:sp>
      <p:sp>
        <p:nvSpPr>
          <p:cNvPr id="166" name="Shape 166"/>
          <p:cNvSpPr txBox="1"/>
          <p:nvPr/>
        </p:nvSpPr>
        <p:spPr>
          <a:xfrm>
            <a:off x="4048367" y="3052533"/>
            <a:ext cx="7473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2"/>
                </a:solidFill>
              </a:rPr>
              <a:t>B</a:t>
            </a:r>
            <a:endParaRPr sz="4800" b="1">
              <a:solidFill>
                <a:schemeClr val="dk2"/>
              </a:solidFill>
            </a:endParaRPr>
          </a:p>
        </p:txBody>
      </p:sp>
      <p:sp>
        <p:nvSpPr>
          <p:cNvPr id="167" name="Shape 167"/>
          <p:cNvSpPr txBox="1"/>
          <p:nvPr/>
        </p:nvSpPr>
        <p:spPr>
          <a:xfrm>
            <a:off x="5860908" y="3052533"/>
            <a:ext cx="7473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2"/>
                </a:solidFill>
              </a:rPr>
              <a:t>C</a:t>
            </a:r>
            <a:endParaRPr sz="4800" b="1">
              <a:solidFill>
                <a:schemeClr val="dk2"/>
              </a:solidFill>
            </a:endParaRPr>
          </a:p>
        </p:txBody>
      </p:sp>
      <p:sp>
        <p:nvSpPr>
          <p:cNvPr id="168" name="Shape 168"/>
          <p:cNvSpPr txBox="1"/>
          <p:nvPr/>
        </p:nvSpPr>
        <p:spPr>
          <a:xfrm>
            <a:off x="7673450" y="3052533"/>
            <a:ext cx="7473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2"/>
                </a:solidFill>
              </a:rPr>
              <a:t>D</a:t>
            </a:r>
            <a:endParaRPr sz="4800" b="1">
              <a:solidFill>
                <a:schemeClr val="dk2"/>
              </a:solidFill>
            </a:endParaRPr>
          </a:p>
        </p:txBody>
      </p:sp>
      <p:cxnSp>
        <p:nvCxnSpPr>
          <p:cNvPr id="169" name="Shape 169"/>
          <p:cNvCxnSpPr/>
          <p:nvPr/>
        </p:nvCxnSpPr>
        <p:spPr>
          <a:xfrm>
            <a:off x="2983125" y="3670533"/>
            <a:ext cx="1065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0" name="Shape 170"/>
          <p:cNvCxnSpPr/>
          <p:nvPr/>
        </p:nvCxnSpPr>
        <p:spPr>
          <a:xfrm>
            <a:off x="4735725" y="3670533"/>
            <a:ext cx="1065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1" name="Shape 171"/>
          <p:cNvCxnSpPr/>
          <p:nvPr/>
        </p:nvCxnSpPr>
        <p:spPr>
          <a:xfrm>
            <a:off x="6564525" y="3670533"/>
            <a:ext cx="1065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2" name="Shape 172"/>
          <p:cNvSpPr txBox="1"/>
          <p:nvPr/>
        </p:nvSpPr>
        <p:spPr>
          <a:xfrm>
            <a:off x="2235825" y="4170133"/>
            <a:ext cx="7473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2"/>
                </a:solidFill>
              </a:rPr>
              <a:t>X</a:t>
            </a:r>
            <a:endParaRPr sz="4800" b="1">
              <a:solidFill>
                <a:schemeClr val="dk2"/>
              </a:solidFill>
            </a:endParaRPr>
          </a:p>
        </p:txBody>
      </p:sp>
      <p:sp>
        <p:nvSpPr>
          <p:cNvPr id="173" name="Shape 173"/>
          <p:cNvSpPr txBox="1"/>
          <p:nvPr/>
        </p:nvSpPr>
        <p:spPr>
          <a:xfrm>
            <a:off x="2769225" y="4982933"/>
            <a:ext cx="7473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2"/>
                </a:solidFill>
              </a:rPr>
              <a:t>X</a:t>
            </a:r>
            <a:endParaRPr sz="4800" b="1">
              <a:solidFill>
                <a:schemeClr val="dk2"/>
              </a:solidFill>
            </a:endParaRPr>
          </a:p>
        </p:txBody>
      </p:sp>
      <p:sp>
        <p:nvSpPr>
          <p:cNvPr id="174" name="Shape 174"/>
          <p:cNvSpPr txBox="1"/>
          <p:nvPr/>
        </p:nvSpPr>
        <p:spPr>
          <a:xfrm>
            <a:off x="4140825" y="4271733"/>
            <a:ext cx="7473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2"/>
                </a:solidFill>
              </a:rPr>
              <a:t>X</a:t>
            </a:r>
            <a:endParaRPr sz="4800" b="1">
              <a:solidFill>
                <a:schemeClr val="dk2"/>
              </a:solidFill>
            </a:endParaRPr>
          </a:p>
        </p:txBody>
      </p:sp>
      <p:sp>
        <p:nvSpPr>
          <p:cNvPr id="175" name="Shape 175"/>
          <p:cNvSpPr txBox="1"/>
          <p:nvPr/>
        </p:nvSpPr>
        <p:spPr>
          <a:xfrm>
            <a:off x="3607425" y="4982933"/>
            <a:ext cx="7473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2"/>
                </a:solidFill>
              </a:rPr>
              <a:t>X</a:t>
            </a:r>
            <a:endParaRPr sz="4800" b="1">
              <a:solidFill>
                <a:schemeClr val="dk2"/>
              </a:solidFill>
            </a:endParaRPr>
          </a:p>
        </p:txBody>
      </p:sp>
      <p:sp>
        <p:nvSpPr>
          <p:cNvPr id="176" name="Shape 176"/>
          <p:cNvSpPr txBox="1"/>
          <p:nvPr/>
        </p:nvSpPr>
        <p:spPr>
          <a:xfrm>
            <a:off x="3866125" y="1833333"/>
            <a:ext cx="7473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2"/>
                </a:solidFill>
              </a:rPr>
              <a:t>X</a:t>
            </a:r>
            <a:endParaRPr sz="4800" b="1">
              <a:solidFill>
                <a:schemeClr val="dk2"/>
              </a:solidFill>
            </a:endParaRPr>
          </a:p>
        </p:txBody>
      </p:sp>
      <p:sp>
        <p:nvSpPr>
          <p:cNvPr id="177" name="Shape 177"/>
          <p:cNvSpPr txBox="1"/>
          <p:nvPr/>
        </p:nvSpPr>
        <p:spPr>
          <a:xfrm>
            <a:off x="5588625" y="3966933"/>
            <a:ext cx="7473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2"/>
                </a:solidFill>
              </a:rPr>
              <a:t>X</a:t>
            </a:r>
            <a:endParaRPr sz="4800" b="1">
              <a:solidFill>
                <a:schemeClr val="dk2"/>
              </a:solidFill>
            </a:endParaRPr>
          </a:p>
        </p:txBody>
      </p:sp>
      <p:sp>
        <p:nvSpPr>
          <p:cNvPr id="178" name="Shape 178"/>
          <p:cNvSpPr txBox="1"/>
          <p:nvPr/>
        </p:nvSpPr>
        <p:spPr>
          <a:xfrm>
            <a:off x="5131425" y="4982933"/>
            <a:ext cx="7473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2"/>
                </a:solidFill>
              </a:rPr>
              <a:t>X</a:t>
            </a:r>
            <a:endParaRPr sz="4800" b="1">
              <a:solidFill>
                <a:schemeClr val="dk2"/>
              </a:solidFill>
            </a:endParaRPr>
          </a:p>
        </p:txBody>
      </p:sp>
      <p:sp>
        <p:nvSpPr>
          <p:cNvPr id="179" name="Shape 179"/>
          <p:cNvSpPr txBox="1"/>
          <p:nvPr/>
        </p:nvSpPr>
        <p:spPr>
          <a:xfrm>
            <a:off x="5588625" y="2138133"/>
            <a:ext cx="7473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2"/>
                </a:solidFill>
              </a:rPr>
              <a:t>X</a:t>
            </a:r>
            <a:endParaRPr sz="4800" b="1">
              <a:solidFill>
                <a:schemeClr val="dk2"/>
              </a:solidFill>
            </a:endParaRPr>
          </a:p>
        </p:txBody>
      </p:sp>
      <p:sp>
        <p:nvSpPr>
          <p:cNvPr id="180" name="Shape 180"/>
          <p:cNvSpPr txBox="1"/>
          <p:nvPr/>
        </p:nvSpPr>
        <p:spPr>
          <a:xfrm>
            <a:off x="6198225" y="1325333"/>
            <a:ext cx="7473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2"/>
                </a:solidFill>
              </a:rPr>
              <a:t>X</a:t>
            </a:r>
            <a:endParaRPr sz="4800" b="1">
              <a:solidFill>
                <a:schemeClr val="dk2"/>
              </a:solidFill>
            </a:endParaRPr>
          </a:p>
        </p:txBody>
      </p:sp>
      <p:sp>
        <p:nvSpPr>
          <p:cNvPr id="181" name="Shape 181"/>
          <p:cNvSpPr txBox="1"/>
          <p:nvPr/>
        </p:nvSpPr>
        <p:spPr>
          <a:xfrm>
            <a:off x="6655425" y="2138133"/>
            <a:ext cx="7473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2"/>
                </a:solidFill>
              </a:rPr>
              <a:t>X</a:t>
            </a:r>
            <a:endParaRPr sz="4800" b="1">
              <a:solidFill>
                <a:schemeClr val="dk2"/>
              </a:solidFill>
            </a:endParaRPr>
          </a:p>
        </p:txBody>
      </p:sp>
      <p:sp>
        <p:nvSpPr>
          <p:cNvPr id="182" name="Shape 182"/>
          <p:cNvSpPr txBox="1"/>
          <p:nvPr/>
        </p:nvSpPr>
        <p:spPr>
          <a:xfrm>
            <a:off x="2691575" y="1934933"/>
            <a:ext cx="7473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2"/>
                </a:solidFill>
              </a:rPr>
              <a:t>X</a:t>
            </a:r>
            <a:endParaRPr sz="4800" b="1">
              <a:solidFill>
                <a:schemeClr val="dk2"/>
              </a:solidFill>
            </a:endParaRPr>
          </a:p>
        </p:txBody>
      </p:sp>
      <p:cxnSp>
        <p:nvCxnSpPr>
          <p:cNvPr id="183" name="Shape 183"/>
          <p:cNvCxnSpPr/>
          <p:nvPr/>
        </p:nvCxnSpPr>
        <p:spPr>
          <a:xfrm rot="10800000" flipH="1">
            <a:off x="2692025" y="3006100"/>
            <a:ext cx="176700" cy="298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4" name="Shape 184"/>
          <p:cNvCxnSpPr/>
          <p:nvPr/>
        </p:nvCxnSpPr>
        <p:spPr>
          <a:xfrm>
            <a:off x="2507550" y="4085333"/>
            <a:ext cx="900" cy="222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5" name="Shape 185"/>
          <p:cNvCxnSpPr/>
          <p:nvPr/>
        </p:nvCxnSpPr>
        <p:spPr>
          <a:xfrm>
            <a:off x="2807525" y="5089600"/>
            <a:ext cx="102000" cy="163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6" name="Shape 186"/>
          <p:cNvCxnSpPr/>
          <p:nvPr/>
        </p:nvCxnSpPr>
        <p:spPr>
          <a:xfrm>
            <a:off x="3317125" y="5615033"/>
            <a:ext cx="4281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7" name="Shape 187"/>
          <p:cNvCxnSpPr/>
          <p:nvPr/>
        </p:nvCxnSpPr>
        <p:spPr>
          <a:xfrm rot="10800000" flipH="1">
            <a:off x="4098500" y="5307200"/>
            <a:ext cx="210600" cy="25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8" name="Shape 188"/>
          <p:cNvCxnSpPr>
            <a:endCxn id="166" idx="2"/>
          </p:cNvCxnSpPr>
          <p:nvPr/>
        </p:nvCxnSpPr>
        <p:spPr>
          <a:xfrm rot="10800000" flipH="1">
            <a:off x="4417817" y="4085433"/>
            <a:ext cx="4200" cy="369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89" name="Shape 189"/>
          <p:cNvCxnSpPr/>
          <p:nvPr/>
        </p:nvCxnSpPr>
        <p:spPr>
          <a:xfrm rot="10800000">
            <a:off x="4220900" y="2861067"/>
            <a:ext cx="129000" cy="380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0" name="Shape 190"/>
          <p:cNvCxnSpPr/>
          <p:nvPr/>
        </p:nvCxnSpPr>
        <p:spPr>
          <a:xfrm flipH="1">
            <a:off x="5980575" y="3966233"/>
            <a:ext cx="156300" cy="28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1" name="Shape 191"/>
          <p:cNvCxnSpPr/>
          <p:nvPr/>
        </p:nvCxnSpPr>
        <p:spPr>
          <a:xfrm flipH="1">
            <a:off x="5566075" y="4935600"/>
            <a:ext cx="197100" cy="271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2" name="Shape 192"/>
          <p:cNvCxnSpPr>
            <a:endCxn id="179" idx="2"/>
          </p:cNvCxnSpPr>
          <p:nvPr/>
        </p:nvCxnSpPr>
        <p:spPr>
          <a:xfrm rot="10800000">
            <a:off x="5962275" y="3171033"/>
            <a:ext cx="126900" cy="134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3" name="Shape 193"/>
          <p:cNvCxnSpPr/>
          <p:nvPr/>
        </p:nvCxnSpPr>
        <p:spPr>
          <a:xfrm rot="10800000" flipH="1">
            <a:off x="6089300" y="2281267"/>
            <a:ext cx="251400" cy="335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4" name="Shape 194"/>
          <p:cNvCxnSpPr/>
          <p:nvPr/>
        </p:nvCxnSpPr>
        <p:spPr>
          <a:xfrm>
            <a:off x="6700825" y="2281167"/>
            <a:ext cx="74700" cy="126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5" name="Shape 195"/>
          <p:cNvCxnSpPr/>
          <p:nvPr/>
        </p:nvCxnSpPr>
        <p:spPr>
          <a:xfrm flipH="1">
            <a:off x="6496950" y="3087467"/>
            <a:ext cx="292200" cy="298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96" name="Shape 196"/>
          <p:cNvSpPr txBox="1"/>
          <p:nvPr/>
        </p:nvSpPr>
        <p:spPr>
          <a:xfrm>
            <a:off x="6364525" y="4120167"/>
            <a:ext cx="7473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2"/>
                </a:solidFill>
              </a:rPr>
              <a:t>X</a:t>
            </a:r>
            <a:endParaRPr sz="4800" b="1">
              <a:solidFill>
                <a:schemeClr val="dk2"/>
              </a:solidFill>
            </a:endParaRPr>
          </a:p>
        </p:txBody>
      </p:sp>
      <p:sp>
        <p:nvSpPr>
          <p:cNvPr id="197" name="Shape 197"/>
          <p:cNvSpPr txBox="1"/>
          <p:nvPr/>
        </p:nvSpPr>
        <p:spPr>
          <a:xfrm>
            <a:off x="6945525" y="4982933"/>
            <a:ext cx="7473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2"/>
                </a:solidFill>
              </a:rPr>
              <a:t>X</a:t>
            </a:r>
            <a:endParaRPr sz="4800" b="1">
              <a:solidFill>
                <a:schemeClr val="dk2"/>
              </a:solidFill>
            </a:endParaRPr>
          </a:p>
        </p:txBody>
      </p:sp>
      <p:cxnSp>
        <p:nvCxnSpPr>
          <p:cNvPr id="198" name="Shape 198"/>
          <p:cNvCxnSpPr/>
          <p:nvPr/>
        </p:nvCxnSpPr>
        <p:spPr>
          <a:xfrm>
            <a:off x="6306725" y="4020567"/>
            <a:ext cx="183600" cy="362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99" name="Shape 199"/>
          <p:cNvCxnSpPr/>
          <p:nvPr/>
        </p:nvCxnSpPr>
        <p:spPr>
          <a:xfrm>
            <a:off x="6850300" y="5071600"/>
            <a:ext cx="129000" cy="199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Pressure to publish positive results...</a:t>
            </a:r>
            <a:endParaRPr/>
          </a:p>
        </p:txBody>
      </p:sp>
      <p:sp>
        <p:nvSpPr>
          <p:cNvPr id="206" name="Shape 206"/>
          <p:cNvSpPr txBox="1"/>
          <p:nvPr/>
        </p:nvSpPr>
        <p:spPr>
          <a:xfrm>
            <a:off x="1819875" y="5934758"/>
            <a:ext cx="3959400" cy="7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Adapted from: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Turner, Erick (2016): </a:t>
            </a:r>
            <a:r>
              <a:rPr lang="en-US" sz="12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https://doi.org/10.6084/m9.figshare.3381379.v1</a:t>
            </a: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Shape 207" descr="428005a-i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23500" y="1200418"/>
            <a:ext cx="2161625" cy="289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Shape 208" descr="rat race.jpg"/>
          <p:cNvPicPr preferRelativeResize="0"/>
          <p:nvPr/>
        </p:nvPicPr>
        <p:blipFill rotWithShape="1">
          <a:blip r:embed="rId5">
            <a:alphaModFix/>
          </a:blip>
          <a:srcRect t="6836" b="-224"/>
          <a:stretch/>
        </p:blipFill>
        <p:spPr>
          <a:xfrm>
            <a:off x="5779275" y="4184600"/>
            <a:ext cx="3364725" cy="267340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Shape 209"/>
          <p:cNvSpPr txBox="1"/>
          <p:nvPr/>
        </p:nvSpPr>
        <p:spPr>
          <a:xfrm>
            <a:off x="1658775" y="1922965"/>
            <a:ext cx="5115300" cy="3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04800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Design the study</a:t>
            </a:r>
            <a:endParaRPr sz="2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04800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</a:pPr>
            <a: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Collect data</a:t>
            </a:r>
            <a:endParaRPr sz="2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04800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</a:pPr>
            <a: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Analyze data as prespecified</a:t>
            </a:r>
            <a:endParaRPr sz="2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04800" rtl="0">
              <a:lnSpc>
                <a:spcPct val="8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</a:pPr>
            <a: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Oops! P&gt; 0.05?</a:t>
            </a:r>
            <a:endParaRPr sz="2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742950" lvl="1" indent="-298450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600"/>
              <a:buChar char="–"/>
            </a:pPr>
            <a:r>
              <a:rPr lang="en-US" sz="26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Torture data until it confesses</a:t>
            </a:r>
            <a:endParaRPr sz="2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254000" rtl="0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600"/>
              <a:buChar char="•"/>
            </a:pPr>
            <a:r>
              <a:rPr lang="en-US" sz="2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Then, and only then…</a:t>
            </a: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 write the manuscript</a:t>
            </a:r>
            <a:endParaRPr sz="2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3000" i="1">
                <a:solidFill>
                  <a:schemeClr val="dk2"/>
                </a:solidFill>
              </a:rPr>
              <a:t>“In many laboratories, the incentives to be first can be stronger than the incentives to be right.”</a:t>
            </a:r>
            <a:endParaRPr sz="3000" i="1">
              <a:solidFill>
                <a:schemeClr val="dk2"/>
              </a:solidFill>
            </a:endParaRPr>
          </a:p>
        </p:txBody>
      </p:sp>
      <p:sp>
        <p:nvSpPr>
          <p:cNvPr id="216" name="Shape 216"/>
          <p:cNvSpPr txBox="1"/>
          <p:nvPr/>
        </p:nvSpPr>
        <p:spPr>
          <a:xfrm>
            <a:off x="1880175" y="6273900"/>
            <a:ext cx="3840300" cy="4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</a:rPr>
              <a:t>Nature 525, 25–27 (03 September 2015) doi:10.1038/525025a</a:t>
            </a:r>
            <a:endParaRPr sz="10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7" name="Shape 2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0225" y="1824239"/>
            <a:ext cx="7483774" cy="33372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Some consequences</a:t>
            </a:r>
            <a:endParaRPr/>
          </a:p>
        </p:txBody>
      </p:sp>
      <p:pic>
        <p:nvPicPr>
          <p:cNvPr id="224" name="Shape 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9025" y="1387464"/>
            <a:ext cx="5619750" cy="423862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Shape 225"/>
          <p:cNvSpPr txBox="1"/>
          <p:nvPr/>
        </p:nvSpPr>
        <p:spPr>
          <a:xfrm>
            <a:off x="2028750" y="5960475"/>
            <a:ext cx="8786100" cy="5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rgbClr val="0000FF"/>
                </a:solidFill>
                <a:hlinkClick r:id="rId4"/>
              </a:rPr>
              <a:t>https://www.nature.com/news/2011/111101/full/479015a.html</a:t>
            </a:r>
            <a:r>
              <a:rPr lang="en-US" sz="1800"/>
              <a:t> </a:t>
            </a:r>
            <a:endParaRPr sz="18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Shape 2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9850" y="429100"/>
            <a:ext cx="6581775" cy="564832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Shape 232"/>
          <p:cNvSpPr txBox="1"/>
          <p:nvPr/>
        </p:nvSpPr>
        <p:spPr>
          <a:xfrm>
            <a:off x="1906975" y="5925025"/>
            <a:ext cx="8621700" cy="7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https://www.nature.com/news/1-500-scientists-lift-the-lid-on-reproducibility-1.19970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Real-life consequences </a:t>
            </a:r>
            <a:endParaRPr/>
          </a:p>
        </p:txBody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400" b="1"/>
              <a:t>Example:</a:t>
            </a:r>
            <a:endParaRPr sz="2400" b="1"/>
          </a:p>
          <a:p>
            <a:pPr marL="0" lvl="0" indent="0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2400"/>
              <a:t>Erick Turner and colleagues looked into clinical trials of 12 antidepressant drugs:</a:t>
            </a:r>
            <a:endParaRPr sz="2400"/>
          </a:p>
          <a:p>
            <a:pPr marL="457200" lvl="0" indent="-38100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Identified all premarketing trials (74)</a:t>
            </a:r>
            <a:endParaRPr sz="2400"/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Tracked each study into published literature</a:t>
            </a:r>
            <a:endParaRPr sz="2400"/>
          </a:p>
        </p:txBody>
      </p:sp>
      <p:sp>
        <p:nvSpPr>
          <p:cNvPr id="240" name="Shape 240"/>
          <p:cNvSpPr txBox="1"/>
          <p:nvPr/>
        </p:nvSpPr>
        <p:spPr>
          <a:xfrm>
            <a:off x="1571225" y="6097200"/>
            <a:ext cx="8409600" cy="7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Full description of the study: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http://www.nejm.org/doi/full/10.1056/NEJMsa065779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FDA reports of all trials</a:t>
            </a:r>
            <a:endParaRPr sz="2800"/>
          </a:p>
        </p:txBody>
      </p:sp>
      <p:pic>
        <p:nvPicPr>
          <p:cNvPr id="247" name="Shape 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8625" y="1635851"/>
            <a:ext cx="6233150" cy="427477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Shape 248"/>
          <p:cNvSpPr txBox="1"/>
          <p:nvPr/>
        </p:nvSpPr>
        <p:spPr>
          <a:xfrm>
            <a:off x="1592600" y="6095625"/>
            <a:ext cx="4642800" cy="7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Turner, Erick (2016): </a:t>
            </a:r>
            <a:r>
              <a:rPr lang="en-US" sz="1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https://doi.org/10.6084/m9.figshare.3381379.v1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800">
                <a:solidFill>
                  <a:schemeClr val="dk2"/>
                </a:solidFill>
              </a:rPr>
              <a:t>Published literature reports of same trials</a:t>
            </a:r>
            <a:endParaRPr/>
          </a:p>
        </p:txBody>
      </p:sp>
      <p:pic>
        <p:nvPicPr>
          <p:cNvPr id="255" name="Shape 255"/>
          <p:cNvPicPr preferRelativeResize="0"/>
          <p:nvPr/>
        </p:nvPicPr>
        <p:blipFill rotWithShape="1">
          <a:blip r:embed="rId3">
            <a:alphaModFix/>
          </a:blip>
          <a:srcRect t="10801"/>
          <a:stretch/>
        </p:blipFill>
        <p:spPr>
          <a:xfrm>
            <a:off x="2129072" y="1495025"/>
            <a:ext cx="6229679" cy="4170837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Shape 256"/>
          <p:cNvSpPr txBox="1"/>
          <p:nvPr/>
        </p:nvSpPr>
        <p:spPr>
          <a:xfrm>
            <a:off x="1592600" y="6095625"/>
            <a:ext cx="4642800" cy="7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Turner, Erick (2016): </a:t>
            </a:r>
            <a:r>
              <a:rPr lang="en-US" sz="1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https://doi.org/10.6084/m9.figshare.3381379.v1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 became of all those negative studies?</a:t>
            </a:r>
            <a:endParaRPr/>
          </a:p>
        </p:txBody>
      </p:sp>
      <p:grpSp>
        <p:nvGrpSpPr>
          <p:cNvPr id="263" name="Shape 263"/>
          <p:cNvGrpSpPr/>
          <p:nvPr/>
        </p:nvGrpSpPr>
        <p:grpSpPr>
          <a:xfrm>
            <a:off x="1726944" y="1543317"/>
            <a:ext cx="7391745" cy="4899307"/>
            <a:chOff x="1498344" y="1543317"/>
            <a:chExt cx="7391745" cy="4899307"/>
          </a:xfrm>
        </p:grpSpPr>
        <p:pic>
          <p:nvPicPr>
            <p:cNvPr id="264" name="Shape 26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803124" y="2006024"/>
              <a:ext cx="3899925" cy="44365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5" name="Shape 265"/>
            <p:cNvSpPr txBox="1"/>
            <p:nvPr/>
          </p:nvSpPr>
          <p:spPr>
            <a:xfrm>
              <a:off x="6166890" y="1543317"/>
              <a:ext cx="2623500" cy="138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1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Admitted to a 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i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negative finding</a:t>
              </a:r>
              <a:endParaRPr sz="28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Shape 266"/>
            <p:cNvSpPr txBox="1"/>
            <p:nvPr/>
          </p:nvSpPr>
          <p:spPr>
            <a:xfrm>
              <a:off x="1498344" y="3345774"/>
              <a:ext cx="2630100" cy="646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i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Unpublished</a:t>
              </a:r>
              <a:endParaRPr sz="2400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Shape 267"/>
            <p:cNvSpPr txBox="1"/>
            <p:nvPr/>
          </p:nvSpPr>
          <p:spPr>
            <a:xfrm>
              <a:off x="6535389" y="3732848"/>
              <a:ext cx="2354700" cy="1508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1">
                  <a:latin typeface="Calibri"/>
                  <a:ea typeface="Calibri"/>
                  <a:cs typeface="Calibri"/>
                  <a:sym typeface="Calibri"/>
                </a:rPr>
                <a:t>“Spun” f</a:t>
              </a:r>
              <a:r>
                <a:rPr lang="en-US" sz="2800" b="1" i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rom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negative to</a:t>
              </a:r>
              <a:endParaRPr/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i="1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positive</a:t>
              </a:r>
              <a:endParaRPr sz="2400" b="1" i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8" name="Shape 268"/>
          <p:cNvSpPr txBox="1"/>
          <p:nvPr/>
        </p:nvSpPr>
        <p:spPr>
          <a:xfrm>
            <a:off x="1592600" y="6095625"/>
            <a:ext cx="4642800" cy="7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Turner, Erick (2016): </a:t>
            </a:r>
            <a:r>
              <a:rPr lang="en-US" sz="16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https://doi.org/10.6084/m9.figshare.3381379.v1</a:t>
            </a: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6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Shape 274"/>
          <p:cNvPicPr preferRelativeResize="0"/>
          <p:nvPr/>
        </p:nvPicPr>
        <p:blipFill rotWithShape="1">
          <a:blip r:embed="rId3">
            <a:alphaModFix/>
          </a:blip>
          <a:srcRect b="27193"/>
          <a:stretch/>
        </p:blipFill>
        <p:spPr>
          <a:xfrm>
            <a:off x="1633975" y="193575"/>
            <a:ext cx="7702595" cy="1796450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Shape 275"/>
          <p:cNvSpPr txBox="1"/>
          <p:nvPr/>
        </p:nvSpPr>
        <p:spPr>
          <a:xfrm>
            <a:off x="1626950" y="6388800"/>
            <a:ext cx="3840300" cy="4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i="1">
                <a:solidFill>
                  <a:schemeClr val="dk1"/>
                </a:solidFill>
              </a:rPr>
              <a:t>Nature 525, 25–27 (03 September 2015) doi:10.1038/525025a</a:t>
            </a:r>
            <a:endParaRPr sz="10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6" name="Shape 2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82900" y="1901100"/>
            <a:ext cx="6734175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Outline of my talk</a:t>
            </a:r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Background to TU Delft</a:t>
            </a:r>
            <a:endParaRPr dirty="0"/>
          </a:p>
          <a:p>
            <a:pPr marL="457200" lvl="0" indent="-406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Why should we care about research reproducibility?</a:t>
            </a:r>
            <a:endParaRPr dirty="0"/>
          </a:p>
          <a:p>
            <a:pPr marL="457200" lvl="0" indent="-406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dirty="0" smtClean="0"/>
              <a:t>TU </a:t>
            </a:r>
            <a:r>
              <a:rPr lang="en-US" dirty="0"/>
              <a:t>Delft Library </a:t>
            </a:r>
            <a:r>
              <a:rPr lang="en-US" dirty="0" smtClean="0"/>
              <a:t>as a Research Reproducibility Hub</a:t>
            </a:r>
            <a:endParaRPr dirty="0"/>
          </a:p>
        </p:txBody>
      </p:sp>
      <p:sp>
        <p:nvSpPr>
          <p:cNvPr id="94" name="Shape 94"/>
          <p:cNvSpPr txBox="1"/>
          <p:nvPr/>
        </p:nvSpPr>
        <p:spPr>
          <a:xfrm>
            <a:off x="1597332" y="5872000"/>
            <a:ext cx="6863100" cy="9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200" dirty="0">
                <a:solidFill>
                  <a:schemeClr val="dk1"/>
                </a:solidFill>
              </a:rPr>
              <a:t>Slides available at: </a:t>
            </a:r>
            <a:r>
              <a:rPr lang="en-GB" sz="2400" dirty="0">
                <a:hlinkClick r:id="rId3"/>
              </a:rPr>
              <a:t>https://</a:t>
            </a:r>
            <a:r>
              <a:rPr lang="en-GB" sz="2400" dirty="0" smtClean="0">
                <a:hlinkClick r:id="rId3"/>
              </a:rPr>
              <a:t>doi.org/10.5281/zenodo.1221415</a:t>
            </a:r>
            <a:r>
              <a:rPr lang="en-GB" sz="2400" dirty="0" smtClean="0"/>
              <a:t> 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1400"/>
              <a:buFont typeface="Arial"/>
              <a:buNone/>
            </a:pPr>
            <a:endParaRPr sz="3600" b="0" i="0" u="none" strike="noStrike" cap="non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1651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4" name="Shape 2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426004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Shape 285"/>
          <p:cNvSpPr txBox="1"/>
          <p:nvPr/>
        </p:nvSpPr>
        <p:spPr>
          <a:xfrm>
            <a:off x="115025" y="1314825"/>
            <a:ext cx="4578900" cy="21177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Four major principles:</a:t>
            </a:r>
            <a:endParaRPr sz="3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Excellence, Impact, Engagement and </a:t>
            </a:r>
            <a:r>
              <a:rPr lang="en-US" sz="3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Openness</a:t>
            </a:r>
            <a:endParaRPr sz="3000" b="1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Shape 286"/>
          <p:cNvSpPr txBox="1"/>
          <p:nvPr/>
        </p:nvSpPr>
        <p:spPr>
          <a:xfrm>
            <a:off x="0" y="6248400"/>
            <a:ext cx="9144000" cy="60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https://openworking.wordpress.com/2018/02/04/tu-delft-strategic-framework-2018-2024-what-does-it-mean-for-open-science/</a:t>
            </a:r>
            <a:r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TU </a:t>
            </a:r>
            <a:r>
              <a:rPr lang="en-US" dirty="0"/>
              <a:t>Delft Library </a:t>
            </a:r>
            <a:r>
              <a:rPr lang="en-US" dirty="0" smtClean="0"/>
              <a:t>as </a:t>
            </a:r>
            <a:r>
              <a:rPr lang="en-US" dirty="0"/>
              <a:t>a reproducibility </a:t>
            </a:r>
            <a:r>
              <a:rPr lang="en-US" dirty="0" smtClean="0"/>
              <a:t>hub</a:t>
            </a:r>
            <a:endParaRPr dirty="0"/>
          </a:p>
        </p:txBody>
      </p:sp>
      <p:sp>
        <p:nvSpPr>
          <p:cNvPr id="293" name="Shape 293"/>
          <p:cNvSpPr txBox="1"/>
          <p:nvPr/>
        </p:nvSpPr>
        <p:spPr>
          <a:xfrm>
            <a:off x="2156525" y="1912750"/>
            <a:ext cx="6713100" cy="39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-US" sz="3000" dirty="0">
                <a:solidFill>
                  <a:schemeClr val="dk1"/>
                </a:solidFill>
              </a:rPr>
              <a:t>Reproducibility hub is not simply a suite of tools. It needs:</a:t>
            </a:r>
            <a:endParaRPr sz="3000" dirty="0">
              <a:solidFill>
                <a:schemeClr val="dk1"/>
              </a:solidFill>
            </a:endParaRPr>
          </a:p>
          <a:p>
            <a:pPr marL="457200" marR="0" lvl="0" indent="-41910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3000"/>
              <a:buChar char="•"/>
            </a:pPr>
            <a:r>
              <a:rPr lang="en-US" sz="3000" dirty="0">
                <a:solidFill>
                  <a:schemeClr val="dk1"/>
                </a:solidFill>
              </a:rPr>
              <a:t>People</a:t>
            </a:r>
            <a:endParaRPr sz="3000" dirty="0">
              <a:solidFill>
                <a:schemeClr val="dk1"/>
              </a:solidFill>
            </a:endParaRPr>
          </a:p>
          <a:p>
            <a:pPr marL="457200" lvl="0" indent="-4191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Char char="•"/>
            </a:pPr>
            <a:r>
              <a:rPr lang="en-GB" sz="3000" dirty="0" smtClean="0">
                <a:solidFill>
                  <a:schemeClr val="dk1"/>
                </a:solidFill>
              </a:rPr>
              <a:t>Solutions</a:t>
            </a:r>
            <a:endParaRPr sz="3000" dirty="0">
              <a:solidFill>
                <a:schemeClr val="dk1"/>
              </a:solidFill>
            </a:endParaRPr>
          </a:p>
          <a:p>
            <a:pPr marL="457200" lvl="0" indent="-4191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Char char="•"/>
            </a:pPr>
            <a:r>
              <a:rPr lang="en-US" sz="3000" dirty="0">
                <a:solidFill>
                  <a:schemeClr val="dk1"/>
                </a:solidFill>
              </a:rPr>
              <a:t>Policy</a:t>
            </a:r>
            <a:endParaRPr sz="3000" dirty="0">
              <a:solidFill>
                <a:schemeClr val="dk1"/>
              </a:solidFill>
            </a:endParaRPr>
          </a:p>
          <a:p>
            <a:pPr marL="457200" marR="0" lvl="0" indent="-4191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Char char="•"/>
            </a:pPr>
            <a:r>
              <a:rPr lang="en-US" sz="3000" i="1" dirty="0">
                <a:solidFill>
                  <a:schemeClr val="dk2"/>
                </a:solidFill>
              </a:rPr>
              <a:t>I will highlight </a:t>
            </a:r>
            <a:r>
              <a:rPr lang="en-US" sz="3000" i="1" dirty="0" smtClean="0">
                <a:solidFill>
                  <a:schemeClr val="dk2"/>
                </a:solidFill>
              </a:rPr>
              <a:t>some selected </a:t>
            </a:r>
            <a:r>
              <a:rPr lang="en-US" sz="3000" i="1" dirty="0">
                <a:solidFill>
                  <a:schemeClr val="dk2"/>
                </a:solidFill>
              </a:rPr>
              <a:t>items</a:t>
            </a:r>
            <a:endParaRPr sz="3000" i="1" dirty="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ctrTitle"/>
          </p:nvPr>
        </p:nvSpPr>
        <p:spPr>
          <a:xfrm>
            <a:off x="1802192" y="822996"/>
            <a:ext cx="7265400" cy="29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People</a:t>
            </a:r>
            <a:endParaRPr/>
          </a:p>
        </p:txBody>
      </p:sp>
      <p:sp>
        <p:nvSpPr>
          <p:cNvPr id="300" name="Shape 300"/>
          <p:cNvSpPr txBox="1">
            <a:spLocks noGrp="1"/>
          </p:cNvSpPr>
          <p:nvPr>
            <p:ph type="subTitle" idx="1"/>
          </p:nvPr>
        </p:nvSpPr>
        <p:spPr>
          <a:xfrm>
            <a:off x="1802192" y="4271063"/>
            <a:ext cx="7067400" cy="13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1" name="Shape 3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27900" y="1295400"/>
            <a:ext cx="6958901" cy="463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Data Stewardship at TU Delft</a:t>
            </a:r>
            <a:endParaRPr/>
          </a:p>
        </p:txBody>
      </p:sp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Aim: to develop mature practices for research data management across the campus. </a:t>
            </a:r>
            <a:endParaRPr/>
          </a:p>
        </p:txBody>
      </p:sp>
      <p:pic>
        <p:nvPicPr>
          <p:cNvPr id="316" name="Shape 3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8900" y="3413220"/>
            <a:ext cx="5447100" cy="318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1400"/>
              <a:buFont typeface="Arial"/>
              <a:buNone/>
            </a:pPr>
            <a:r>
              <a:rPr lang="en-US" sz="30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Good data management is a necessary prerequisite to </a:t>
            </a:r>
            <a:r>
              <a:rPr lang="en-US" sz="3000"/>
              <a:t>reproducible research</a:t>
            </a:r>
            <a:endParaRPr/>
          </a:p>
        </p:txBody>
      </p:sp>
      <p:pic>
        <p:nvPicPr>
          <p:cNvPr id="323" name="Shape 323" descr="Shoes, Girls Shoes, Sneaker, Suede, Sneaker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17114" y="1761288"/>
            <a:ext cx="6998351" cy="4671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Shape 329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Research is central: importance of disciplinary support</a:t>
            </a:r>
            <a:endParaRPr sz="3600" b="0" i="0" u="none" strike="noStrike" cap="non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0" name="Shape 330"/>
          <p:cNvGrpSpPr/>
          <p:nvPr/>
        </p:nvGrpSpPr>
        <p:grpSpPr>
          <a:xfrm>
            <a:off x="1611086" y="2495566"/>
            <a:ext cx="7495798" cy="3353992"/>
            <a:chOff x="847725" y="1657349"/>
            <a:chExt cx="7495798" cy="3353992"/>
          </a:xfrm>
        </p:grpSpPr>
        <p:pic>
          <p:nvPicPr>
            <p:cNvPr id="331" name="Shape 33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47725" y="1685925"/>
              <a:ext cx="3713288" cy="3325416"/>
            </a:xfrm>
            <a:prstGeom prst="rect">
              <a:avLst/>
            </a:prstGeom>
            <a:solidFill>
              <a:srgbClr val="A5CA1A"/>
            </a:solidFill>
            <a:ln>
              <a:noFill/>
            </a:ln>
          </p:spPr>
        </p:pic>
        <p:pic>
          <p:nvPicPr>
            <p:cNvPr id="332" name="Shape 33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572000" y="1657349"/>
              <a:ext cx="3771523" cy="335299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3" name="Shape 333"/>
          <p:cNvSpPr txBox="1"/>
          <p:nvPr/>
        </p:nvSpPr>
        <p:spPr>
          <a:xfrm>
            <a:off x="1611086" y="1943386"/>
            <a:ext cx="7931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Subject-specific Data Steward at every Faculty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Shape 334"/>
          <p:cNvSpPr/>
          <p:nvPr/>
        </p:nvSpPr>
        <p:spPr>
          <a:xfrm>
            <a:off x="1611086" y="2495566"/>
            <a:ext cx="7496100" cy="3447900"/>
          </a:xfrm>
          <a:prstGeom prst="rect">
            <a:avLst/>
          </a:prstGeom>
          <a:noFill/>
          <a:ln w="28575" cap="flat" cmpd="sng">
            <a:solidFill>
              <a:srgbClr val="00A6D6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1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5" name="Shape 335" descr="Super Heroes, Super Power, Wonderwoman, Batman, X-Men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54302" y="4383538"/>
            <a:ext cx="775553" cy="1323526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709"/>
              </a:srgbClr>
            </a:outerShdw>
          </a:effectLst>
        </p:spPr>
      </p:pic>
      <p:pic>
        <p:nvPicPr>
          <p:cNvPr id="336" name="Shape 336" descr="Man, Underpants, Hero, Superman, Funny, Cap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3903" y="2555449"/>
            <a:ext cx="1260255" cy="148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Shape 3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14575" y="2555447"/>
            <a:ext cx="853375" cy="85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Shape 338"/>
          <p:cNvPicPr preferRelativeResize="0"/>
          <p:nvPr/>
        </p:nvPicPr>
        <p:blipFill rotWithShape="1">
          <a:blip r:embed="rId8">
            <a:alphaModFix/>
          </a:blip>
          <a:srcRect b="14994"/>
          <a:stretch/>
        </p:blipFill>
        <p:spPr>
          <a:xfrm>
            <a:off x="6260150" y="2602750"/>
            <a:ext cx="853375" cy="9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Shape 33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174750" y="2602750"/>
            <a:ext cx="853375" cy="85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Shape 34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174748" y="4290898"/>
            <a:ext cx="853375" cy="85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Shape 34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260148" y="4290898"/>
            <a:ext cx="853375" cy="85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Shape 342"/>
          <p:cNvPicPr preferRelativeResize="0"/>
          <p:nvPr/>
        </p:nvPicPr>
        <p:blipFill rotWithShape="1">
          <a:blip r:embed="rId11">
            <a:alphaModFix/>
          </a:blip>
          <a:srcRect b="10682"/>
          <a:stretch/>
        </p:blipFill>
        <p:spPr>
          <a:xfrm>
            <a:off x="2154125" y="4273563"/>
            <a:ext cx="607875" cy="724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Shape 343" descr="Pasfoto.jpg"/>
          <p:cNvPicPr preferRelativeResize="0"/>
          <p:nvPr/>
        </p:nvPicPr>
        <p:blipFill rotWithShape="1">
          <a:blip r:embed="rId12">
            <a:alphaModFix/>
          </a:blip>
          <a:srcRect l="9013" r="17163" b="16929"/>
          <a:stretch/>
        </p:blipFill>
        <p:spPr>
          <a:xfrm>
            <a:off x="1611069" y="4214700"/>
            <a:ext cx="607874" cy="853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Shape 344" descr="20171003_120108.jpg"/>
          <p:cNvPicPr preferRelativeResize="0"/>
          <p:nvPr/>
        </p:nvPicPr>
        <p:blipFill rotWithShape="1">
          <a:blip r:embed="rId13">
            <a:alphaModFix/>
          </a:blip>
          <a:srcRect b="5891"/>
          <a:stretch/>
        </p:blipFill>
        <p:spPr>
          <a:xfrm>
            <a:off x="2762000" y="4264200"/>
            <a:ext cx="607875" cy="743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1400"/>
              <a:buFont typeface="Arial"/>
              <a:buNone/>
            </a:pPr>
            <a:r>
              <a:rPr lang="en-US"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Key principles behind the project</a:t>
            </a:r>
            <a:endParaRPr sz="3600" b="0" i="0" u="none" strike="noStrike" cap="non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Shape 351"/>
          <p:cNvSpPr txBox="1">
            <a:spLocks noGrp="1"/>
          </p:cNvSpPr>
          <p:nvPr>
            <p:ph type="body" idx="1"/>
          </p:nvPr>
        </p:nvSpPr>
        <p:spPr>
          <a:xfrm>
            <a:off x="1475275" y="1600200"/>
            <a:ext cx="8492700" cy="46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06400" algn="l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Research is central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Data stewards are consultants, not police!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2400"/>
              <a:buFont typeface="Arial"/>
              <a:buChar char="–"/>
            </a:pP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Objective: improve culture (</a:t>
            </a:r>
            <a:r>
              <a:rPr lang="en-US" sz="24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not compliance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2" name="Shape 3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25800" y="3712525"/>
            <a:ext cx="4718201" cy="3145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Data Stewardship – working openly</a:t>
            </a:r>
            <a:endParaRPr sz="3600" b="0" i="0" u="none" strike="noStrike" cap="none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Shape 359"/>
          <p:cNvSpPr txBox="1">
            <a:spLocks noGrp="1"/>
          </p:cNvSpPr>
          <p:nvPr>
            <p:ph type="body" idx="1"/>
          </p:nvPr>
        </p:nvSpPr>
        <p:spPr>
          <a:xfrm>
            <a:off x="1686900" y="6086600"/>
            <a:ext cx="7106400" cy="7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A6D6"/>
              </a:buClr>
              <a:buSzPts val="2800"/>
              <a:buFont typeface="Arial"/>
              <a:buNone/>
            </a:pPr>
            <a:r>
              <a:rPr lang="en-US" sz="22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https://openworking.wordpress.com/data-stewardship/</a:t>
            </a:r>
            <a:r>
              <a:rPr lang="en-US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0" name="Shape 3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26600" y="1722438"/>
            <a:ext cx="4748392" cy="4364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Shape 3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1625" y="0"/>
            <a:ext cx="7679283" cy="6830325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Shape 366"/>
          <p:cNvSpPr txBox="1"/>
          <p:nvPr/>
        </p:nvSpPr>
        <p:spPr>
          <a:xfrm>
            <a:off x="1556825" y="-4574"/>
            <a:ext cx="7679400" cy="845700"/>
          </a:xfrm>
          <a:prstGeom prst="rect">
            <a:avLst/>
          </a:prstGeom>
          <a:solidFill>
            <a:srgbClr val="FFFFFF">
              <a:alpha val="4269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>
                <a:solidFill>
                  <a:schemeClr val="dk1"/>
                </a:solidFill>
              </a:rPr>
              <a:t>Community building</a:t>
            </a:r>
            <a:endParaRPr sz="4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Advocacy</a:t>
            </a:r>
            <a:endParaRPr/>
          </a:p>
        </p:txBody>
      </p:sp>
      <p:sp>
        <p:nvSpPr>
          <p:cNvPr id="308" name="Shape 308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Open Science Roadshows</a:t>
            </a:r>
            <a:endParaRPr/>
          </a:p>
          <a:p>
            <a:pPr marL="457200" lvl="0" indent="-406400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Dedicated presentations at ALL departments at ALL TU Delft faculties</a:t>
            </a:r>
            <a:endParaRPr/>
          </a:p>
          <a:p>
            <a:pPr marL="914400" lvl="1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-US"/>
              <a:t>40+ presentations</a:t>
            </a:r>
            <a:endParaRPr/>
          </a:p>
          <a:p>
            <a:pPr marL="457200" lvl="0" indent="-406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Every two years</a:t>
            </a:r>
            <a:endParaRPr/>
          </a:p>
          <a:p>
            <a:pPr marL="457200" lvl="0" indent="-406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Centered around reproducible research practices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25205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Where is TU Delft? </a:t>
            </a:r>
            <a:br>
              <a:rPr lang="en-US"/>
            </a:br>
            <a:r>
              <a:rPr lang="en-US"/>
              <a:t>(Delft University of Technology)</a:t>
            </a:r>
            <a:endParaRPr/>
          </a:p>
        </p:txBody>
      </p:sp>
      <p:pic>
        <p:nvPicPr>
          <p:cNvPr id="101" name="Shape 101" descr="http://www.wordtravels.com/images/map/Netherlands_map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77004" y="1417639"/>
            <a:ext cx="4513064" cy="4815172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Shape 102"/>
          <p:cNvSpPr/>
          <p:nvPr/>
        </p:nvSpPr>
        <p:spPr>
          <a:xfrm>
            <a:off x="1948541" y="6383255"/>
            <a:ext cx="9492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http://www.uniglobetravel.com/315/destination-guides/country/Netherlands#map</a:t>
            </a:r>
            <a:r>
              <a:rPr lang="en-U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Shape 372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Community building: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Open Science Seminars</a:t>
            </a:r>
            <a:endParaRPr/>
          </a:p>
        </p:txBody>
      </p:sp>
      <p:pic>
        <p:nvPicPr>
          <p:cNvPr id="373" name="Shape 3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1000" y="1778726"/>
            <a:ext cx="7330599" cy="4135199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Shape 374"/>
          <p:cNvSpPr txBox="1"/>
          <p:nvPr/>
        </p:nvSpPr>
        <p:spPr>
          <a:xfrm>
            <a:off x="1763100" y="6146525"/>
            <a:ext cx="67947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https://www.eventbrite.com/e/making-research-reproducible-a-call-for-action-tickets-43552852755#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Community building: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Open Science Seminars</a:t>
            </a:r>
            <a:endParaRPr/>
          </a:p>
        </p:txBody>
      </p:sp>
      <p:pic>
        <p:nvPicPr>
          <p:cNvPr id="381" name="Shape 3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1000" y="1778726"/>
            <a:ext cx="7330599" cy="4135199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Shape 382"/>
          <p:cNvSpPr txBox="1"/>
          <p:nvPr/>
        </p:nvSpPr>
        <p:spPr>
          <a:xfrm>
            <a:off x="1763100" y="6146525"/>
            <a:ext cx="67947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https://www.eventbrite.com/e/making-research-reproducible-a-call-for-action-tickets-43552852755#</a:t>
            </a:r>
            <a:r>
              <a:rPr lang="en-US"/>
              <a:t> </a:t>
            </a:r>
            <a:endParaRPr/>
          </a:p>
        </p:txBody>
      </p:sp>
      <p:pic>
        <p:nvPicPr>
          <p:cNvPr id="383" name="Shape 38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48500" y="2336300"/>
            <a:ext cx="4914900" cy="3390900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84" name="Shape 384"/>
          <p:cNvSpPr txBox="1"/>
          <p:nvPr/>
        </p:nvSpPr>
        <p:spPr>
          <a:xfrm>
            <a:off x="2366950" y="2103450"/>
            <a:ext cx="4437600" cy="10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/>
              <a:t>Would you attend follow up seminars?</a:t>
            </a:r>
            <a:endParaRPr sz="1800" b="1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Shape 390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Community building: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Data Champions</a:t>
            </a:r>
            <a:endParaRPr/>
          </a:p>
        </p:txBody>
      </p:sp>
      <p:sp>
        <p:nvSpPr>
          <p:cNvPr id="391" name="Shape 391"/>
          <p:cNvSpPr txBox="1">
            <a:spLocks noGrp="1"/>
          </p:cNvSpPr>
          <p:nvPr>
            <p:ph type="body" idx="1"/>
          </p:nvPr>
        </p:nvSpPr>
        <p:spPr>
          <a:xfrm>
            <a:off x="1534500" y="1600200"/>
            <a:ext cx="7961400" cy="46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rtl="0"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Call for Champions starting in May 2018</a:t>
            </a:r>
            <a:endParaRPr/>
          </a:p>
          <a:p>
            <a:pPr marL="457200" lvl="0" indent="-40640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Local advocates for good data management</a:t>
            </a:r>
            <a:endParaRPr/>
          </a:p>
        </p:txBody>
      </p:sp>
      <p:pic>
        <p:nvPicPr>
          <p:cNvPr id="392" name="Shape 3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8975" y="2914638"/>
            <a:ext cx="5915025" cy="394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 txBox="1">
            <a:spLocks noGrp="1"/>
          </p:cNvSpPr>
          <p:nvPr>
            <p:ph type="ctrTitle"/>
          </p:nvPr>
        </p:nvSpPr>
        <p:spPr>
          <a:xfrm>
            <a:off x="1802191" y="822995"/>
            <a:ext cx="7265400" cy="29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Solutions</a:t>
            </a:r>
            <a:endParaRPr dirty="0"/>
          </a:p>
        </p:txBody>
      </p:sp>
      <p:pic>
        <p:nvPicPr>
          <p:cNvPr id="399" name="Shape 3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9025" y="4100495"/>
            <a:ext cx="4902230" cy="2757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Shape 404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</a:pPr>
            <a:r>
              <a:rPr lang="en-US"/>
              <a:t>Integration</a:t>
            </a:r>
            <a:r>
              <a:rPr lang="en-US"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/>
              <a:t>of and collaboration between service providers</a:t>
            </a:r>
            <a:endParaRPr/>
          </a:p>
        </p:txBody>
      </p:sp>
      <p:pic>
        <p:nvPicPr>
          <p:cNvPr id="405" name="Shape 405" descr="D:\jbohmer\My Documents\#jasmin\L)Data-Steward\Lc)poster-illustration\Losse onderdelen\Tandwielen\PNG\4TU Research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4243" y="5045315"/>
            <a:ext cx="1319568" cy="1322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Shape 406" descr="D:\jbohmer\My Documents\#jasmin\L)Data-Steward\Lc)poster-illustration\Losse onderdelen\Tandwielen\PNG\Data Stewards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278889">
            <a:off x="4439367" y="1758896"/>
            <a:ext cx="1618123" cy="161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Shape 407" descr="D:\jbohmer\My Documents\#jasmin\L)Data-Steward\Lc)poster-illustration\Losse onderdelen\Tandwielen\PNG\Financ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709480">
            <a:off x="3218440" y="5112296"/>
            <a:ext cx="1481477" cy="1481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Shape 408" descr="D:\jbohmer\My Documents\#jasmin\L)Data-Steward\Lc)poster-illustration\Losse onderdelen\Tandwielen\PNG\Human Resources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06619" y="1470906"/>
            <a:ext cx="1429879" cy="1432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Shape 409" descr="D:\jbohmer\My Documents\#jasmin\L)Data-Steward\Lc)poster-illustration\Losse onderdelen\Tandwielen\PNG\ICT services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898810">
            <a:off x="4475267" y="4618705"/>
            <a:ext cx="1607181" cy="1607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Shape 410" descr="D:\jbohmer\My Documents\#jasmin\L)Data-Steward\Lc)poster-illustration\Losse onderdelen\Tandwielen\PNG\Legal Services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233742">
            <a:off x="7355334" y="4208440"/>
            <a:ext cx="1393683" cy="139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Shape 411" descr="D:\jbohmer\My Documents\#jasmin\L)Data-Steward\Lc)poster-illustration\Losse onderdelen\Tandwielen\PNG\Senior Faculty management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4256555">
            <a:off x="1856204" y="4436877"/>
            <a:ext cx="1605221" cy="1608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Shape 412" descr="D:\jbohmer\My Documents\#jasmin\L)Data-Steward\Lc)poster-illustration\Losse onderdelen\Tandwielen\PNG\The Executive board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882375">
            <a:off x="5838027" y="1262375"/>
            <a:ext cx="1274482" cy="1274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Shape 413" descr="D:\jbohmer\My Documents\#jasmin\L)Data-Steward\Lc)poster-illustration\Losse onderdelen\Tandwielen\PNG\The Graduate school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86496">
            <a:off x="7710755" y="3051601"/>
            <a:ext cx="1215679" cy="1215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Shape 414" descr="D:\jbohmer\My Documents\#jasmin\L)Data-Steward\Lc)poster-illustration\Losse onderdelen\Tandwielen\PNG\The Valorisation Centr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2509587">
            <a:off x="7009404" y="1967314"/>
            <a:ext cx="1209061" cy="120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15" name="Shape 415" descr="D:\jbohmer\My Documents\#jasmin\L)Data-Steward\Lc)poster-illustration\Losse onderdelen\Tandwielen\PNG\TU Delft Research community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1565751">
            <a:off x="5367823" y="2809636"/>
            <a:ext cx="2314946" cy="231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Shape 416" descr="D:\jbohmer\My Documents\#jasmin\L)Data-Steward\Lc)poster-illustration\Losse onderdelen\Tandwielen\PNG\Tu_Delft Library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613330">
            <a:off x="2975314" y="2842477"/>
            <a:ext cx="2247534" cy="2247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en-US">
                <a:solidFill>
                  <a:schemeClr val="dk2"/>
                </a:solidFill>
              </a:rPr>
              <a:t>Integration of and collaboration between service providers</a:t>
            </a:r>
            <a:endParaRPr/>
          </a:p>
        </p:txBody>
      </p:sp>
      <p:pic>
        <p:nvPicPr>
          <p:cNvPr id="422" name="Shape 422" descr="D:\jbohmer\My Documents\#jasmin\L)Data-Steward\Lc)poster-illustration\Losse onderdelen\Tandwielen\PNG\4TU Research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34243" y="5045315"/>
            <a:ext cx="1319568" cy="1322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Shape 423" descr="D:\jbohmer\My Documents\#jasmin\L)Data-Steward\Lc)poster-illustration\Losse onderdelen\Tandwielen\PNG\Data Stewards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1278889">
            <a:off x="4439367" y="1758896"/>
            <a:ext cx="1618123" cy="1618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Shape 424" descr="D:\jbohmer\My Documents\#jasmin\L)Data-Steward\Lc)poster-illustration\Losse onderdelen\Tandwielen\PNG\Finance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1709480">
            <a:off x="3218440" y="5112296"/>
            <a:ext cx="1481477" cy="1481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Shape 425" descr="D:\jbohmer\My Documents\#jasmin\L)Data-Steward\Lc)poster-illustration\Losse onderdelen\Tandwielen\PNG\Human Resources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06619" y="1470906"/>
            <a:ext cx="1429879" cy="1432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Shape 426" descr="D:\jbohmer\My Documents\#jasmin\L)Data-Steward\Lc)poster-illustration\Losse onderdelen\Tandwielen\PNG\ICT services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898810">
            <a:off x="4475267" y="4618705"/>
            <a:ext cx="1607181" cy="1607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Shape 427" descr="D:\jbohmer\My Documents\#jasmin\L)Data-Steward\Lc)poster-illustration\Losse onderdelen\Tandwielen\PNG\Legal Services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233742">
            <a:off x="7355334" y="4208440"/>
            <a:ext cx="1393683" cy="139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Shape 428" descr="D:\jbohmer\My Documents\#jasmin\L)Data-Steward\Lc)poster-illustration\Losse onderdelen\Tandwielen\PNG\Senior Faculty management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4256555">
            <a:off x="1856204" y="4436877"/>
            <a:ext cx="1605221" cy="1608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Shape 429" descr="D:\jbohmer\My Documents\#jasmin\L)Data-Steward\Lc)poster-illustration\Losse onderdelen\Tandwielen\PNG\The Executive board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882375">
            <a:off x="5838027" y="1262375"/>
            <a:ext cx="1274482" cy="1274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Shape 430" descr="D:\jbohmer\My Documents\#jasmin\L)Data-Steward\Lc)poster-illustration\Losse onderdelen\Tandwielen\PNG\The Graduate school.pn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4286496">
            <a:off x="7710755" y="3051601"/>
            <a:ext cx="1215679" cy="1215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Shape 431" descr="D:\jbohmer\My Documents\#jasmin\L)Data-Steward\Lc)poster-illustration\Losse onderdelen\Tandwielen\PNG\The Valorisation Centre.png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2509587">
            <a:off x="7009404" y="1967314"/>
            <a:ext cx="1209061" cy="120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Shape 432" descr="D:\jbohmer\My Documents\#jasmin\L)Data-Steward\Lc)poster-illustration\Losse onderdelen\Tandwielen\PNG\TU Delft Research community.pn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1565751">
            <a:off x="5367823" y="2809636"/>
            <a:ext cx="2314946" cy="23144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Shape 433" descr="D:\jbohmer\My Documents\#jasmin\L)Data-Steward\Lc)poster-illustration\Losse onderdelen\Tandwielen\PNG\Tu_Delft Library.pn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 rot="613330">
            <a:off x="2975314" y="2842477"/>
            <a:ext cx="2247534" cy="2247534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Shape 434"/>
          <p:cNvSpPr txBox="1">
            <a:spLocks noGrp="1"/>
          </p:cNvSpPr>
          <p:nvPr>
            <p:ph type="body" idx="1"/>
          </p:nvPr>
        </p:nvSpPr>
        <p:spPr>
          <a:xfrm>
            <a:off x="1993500" y="2347000"/>
            <a:ext cx="6645600" cy="26700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560"/>
              </a:spcBef>
              <a:spcAft>
                <a:spcPts val="0"/>
              </a:spcAft>
              <a:buNone/>
            </a:pPr>
            <a:r>
              <a:rPr lang="en-US"/>
              <a:t>Collaboration between University service providers:</a:t>
            </a:r>
            <a:endParaRPr/>
          </a:p>
          <a:p>
            <a:pPr marL="457200" lvl="0" indent="-406400" rtl="0"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Working with big data</a:t>
            </a:r>
            <a:endParaRPr/>
          </a:p>
          <a:p>
            <a:pPr marL="457200" lvl="0" indent="-406400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Working with personal data</a:t>
            </a:r>
            <a:endParaRPr/>
          </a:p>
          <a:p>
            <a:pPr marL="457200" lvl="0" indent="-406400" rtl="0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Budgeting for data management...</a:t>
            </a:r>
            <a:endParaRPr/>
          </a:p>
          <a:p>
            <a:pPr marL="0" lvl="0" indent="0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Solutions: 4TU.Centre for Research Data</a:t>
            </a:r>
            <a:endParaRPr/>
          </a:p>
        </p:txBody>
      </p:sp>
      <p:sp>
        <p:nvSpPr>
          <p:cNvPr id="441" name="Shape 441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42950" lvl="1" indent="-271780" rtl="0">
              <a:lnSpc>
                <a:spcPct val="150000"/>
              </a:lnSpc>
              <a:spcBef>
                <a:spcPts val="444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</a:pPr>
            <a:r>
              <a:rPr lang="en-US" sz="2000"/>
              <a:t>Consortium of three technical universities:</a:t>
            </a:r>
            <a:endParaRPr sz="2000"/>
          </a:p>
          <a:p>
            <a:pPr marL="1143000" lvl="2" indent="-203200" rtl="0">
              <a:lnSpc>
                <a:spcPct val="150000"/>
              </a:lnSpc>
              <a:spcBef>
                <a:spcPts val="444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</a:pPr>
            <a:r>
              <a:rPr lang="en-US" sz="2000"/>
              <a:t>TU Delft, TU Eindhoven and Twente University</a:t>
            </a:r>
            <a:endParaRPr sz="2000"/>
          </a:p>
          <a:p>
            <a:pPr marL="1143000" lvl="2" indent="-203200" rtl="0">
              <a:lnSpc>
                <a:spcPct val="150000"/>
              </a:lnSpc>
              <a:spcBef>
                <a:spcPts val="444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</a:pPr>
            <a:r>
              <a:rPr lang="en-US" sz="2000">
                <a:solidFill>
                  <a:schemeClr val="dk2"/>
                </a:solidFill>
              </a:rPr>
              <a:t>But open to everyone</a:t>
            </a:r>
            <a:endParaRPr sz="2000">
              <a:solidFill>
                <a:schemeClr val="dk2"/>
              </a:solidFill>
            </a:endParaRPr>
          </a:p>
          <a:p>
            <a:pPr marL="742950" lvl="1" indent="-260350" rtl="0">
              <a:lnSpc>
                <a:spcPct val="150000"/>
              </a:lnSpc>
              <a:spcBef>
                <a:spcPts val="444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</a:pPr>
            <a:r>
              <a:rPr lang="en-US" sz="2000"/>
              <a:t>Certified and trusted research data repository</a:t>
            </a:r>
            <a:endParaRPr sz="2000"/>
          </a:p>
          <a:p>
            <a:pPr marL="742950" lvl="1" indent="-260350" rtl="0">
              <a:lnSpc>
                <a:spcPct val="150000"/>
              </a:lnSpc>
              <a:spcBef>
                <a:spcPts val="444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</a:pPr>
            <a:r>
              <a:rPr lang="en-US" sz="2000"/>
              <a:t>Datasets preserved for at least 15 years</a:t>
            </a:r>
            <a:endParaRPr sz="2000"/>
          </a:p>
          <a:p>
            <a:pPr marL="742950" marR="0" lvl="1" indent="-271780" algn="l" rtl="0">
              <a:lnSpc>
                <a:spcPct val="150000"/>
              </a:lnSpc>
              <a:spcBef>
                <a:spcPts val="444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</a:pPr>
            <a:r>
              <a:rPr lang="en-US" sz="2000"/>
              <a:t>Each Dataset is assigned a DOI</a:t>
            </a:r>
            <a:endParaRPr sz="2000"/>
          </a:p>
          <a:p>
            <a:pPr marL="1143000" marR="0" lvl="2" indent="-203200" algn="l" rtl="0">
              <a:lnSpc>
                <a:spcPct val="150000"/>
              </a:lnSpc>
              <a:spcBef>
                <a:spcPts val="444"/>
              </a:spcBef>
              <a:spcAft>
                <a:spcPts val="0"/>
              </a:spcAft>
              <a:buClr>
                <a:schemeClr val="dk2"/>
              </a:buClr>
              <a:buSzPts val="2000"/>
              <a:buChar char="•"/>
            </a:pPr>
            <a:r>
              <a:rPr lang="en-US" sz="2000"/>
              <a:t>Over 7,500 datasets</a:t>
            </a:r>
            <a:endParaRPr sz="2000"/>
          </a:p>
          <a:p>
            <a:pPr marL="742950" marR="0" lvl="1" indent="-271780" algn="l" rtl="0">
              <a:lnSpc>
                <a:spcPct val="150000"/>
              </a:lnSpc>
              <a:spcBef>
                <a:spcPts val="444"/>
              </a:spcBef>
              <a:spcAft>
                <a:spcPts val="0"/>
              </a:spcAft>
              <a:buClr>
                <a:schemeClr val="dk2"/>
              </a:buClr>
              <a:buSzPts val="2000"/>
              <a:buChar char="–"/>
            </a:pPr>
            <a:r>
              <a:rPr lang="en-US" sz="2000"/>
              <a:t>Data Refinement Fund: €5,000 / dataset</a:t>
            </a:r>
            <a:endParaRPr sz="2000"/>
          </a:p>
        </p:txBody>
      </p:sp>
      <p:pic>
        <p:nvPicPr>
          <p:cNvPr id="442" name="Shape 44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54525" y="4675175"/>
            <a:ext cx="1368950" cy="136892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Shape 443"/>
          <p:cNvSpPr txBox="1"/>
          <p:nvPr/>
        </p:nvSpPr>
        <p:spPr>
          <a:xfrm>
            <a:off x="3676050" y="6294750"/>
            <a:ext cx="3000000" cy="4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http://researchdata.4tu.nl/en/home/</a:t>
            </a:r>
            <a:r>
              <a:rPr lang="en-US"/>
              <a:t> </a:t>
            </a:r>
            <a:endParaRPr/>
          </a:p>
        </p:txBody>
      </p:sp>
      <p:pic>
        <p:nvPicPr>
          <p:cNvPr id="444" name="Shape 444" descr="4TU-logo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31350" y="6044110"/>
            <a:ext cx="2112650" cy="81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Solutions in progress: 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TU Delft Open</a:t>
            </a:r>
            <a:endParaRPr/>
          </a:p>
        </p:txBody>
      </p:sp>
      <p:sp>
        <p:nvSpPr>
          <p:cNvPr id="451" name="Shape 451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444"/>
              </a:spcBef>
              <a:spcAft>
                <a:spcPts val="0"/>
              </a:spcAft>
              <a:buNone/>
            </a:pPr>
            <a:r>
              <a:rPr lang="en-US" sz="2220"/>
              <a:t>TU Delft’s publishing platform</a:t>
            </a:r>
            <a:endParaRPr sz="2220"/>
          </a:p>
          <a:p>
            <a:pPr marL="342900" marR="0" lvl="0" indent="-306070" algn="l" rtl="0">
              <a:lnSpc>
                <a:spcPct val="150000"/>
              </a:lnSpc>
              <a:spcBef>
                <a:spcPts val="444"/>
              </a:spcBef>
              <a:spcAft>
                <a:spcPts val="0"/>
              </a:spcAft>
              <a:buClr>
                <a:schemeClr val="dk2"/>
              </a:buClr>
              <a:buSzPts val="2220"/>
              <a:buFont typeface="Arial"/>
              <a:buChar char="•"/>
            </a:pPr>
            <a:r>
              <a:rPr lang="en-US" sz="2220"/>
              <a:t>Innovative solutions for better publishing</a:t>
            </a:r>
            <a:endParaRPr sz="2220"/>
          </a:p>
          <a:p>
            <a:pPr marL="342900" marR="0" lvl="0" indent="-306070" algn="l" rtl="0">
              <a:lnSpc>
                <a:spcPct val="150000"/>
              </a:lnSpc>
              <a:spcBef>
                <a:spcPts val="444"/>
              </a:spcBef>
              <a:spcAft>
                <a:spcPts val="0"/>
              </a:spcAft>
              <a:buClr>
                <a:schemeClr val="dk2"/>
              </a:buClr>
              <a:buSzPts val="2220"/>
              <a:buChar char="•"/>
            </a:pPr>
            <a:r>
              <a:rPr lang="en-US" sz="2220"/>
              <a:t>Based on Registered Reports?</a:t>
            </a:r>
            <a:endParaRPr sz="2220"/>
          </a:p>
        </p:txBody>
      </p:sp>
      <p:pic>
        <p:nvPicPr>
          <p:cNvPr id="452" name="Shape 4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2750" y="3384400"/>
            <a:ext cx="6739299" cy="1933599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Shape 453"/>
          <p:cNvSpPr txBox="1"/>
          <p:nvPr/>
        </p:nvSpPr>
        <p:spPr>
          <a:xfrm>
            <a:off x="1792750" y="4939125"/>
            <a:ext cx="6798600" cy="17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"Because the study is accepted in advance, the incentives for authors change from producing the most beautiful story to the most accurate one."</a:t>
            </a:r>
            <a:endParaRPr i="1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Professor Chris Chambers, Cardiff University</a:t>
            </a:r>
            <a:endParaRPr/>
          </a:p>
        </p:txBody>
      </p:sp>
      <p:sp>
        <p:nvSpPr>
          <p:cNvPr id="454" name="Shape 454"/>
          <p:cNvSpPr txBox="1"/>
          <p:nvPr/>
        </p:nvSpPr>
        <p:spPr>
          <a:xfrm>
            <a:off x="4273500" y="6347100"/>
            <a:ext cx="3000000" cy="43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hlinkClick r:id="rId4"/>
              </a:rPr>
              <a:t>https://cos.io/rr/</a:t>
            </a:r>
            <a:r>
              <a:rPr lang="en-US" sz="1800"/>
              <a:t> </a:t>
            </a:r>
            <a:endParaRPr sz="18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Shape 460"/>
          <p:cNvSpPr txBox="1">
            <a:spLocks noGrp="1"/>
          </p:cNvSpPr>
          <p:nvPr>
            <p:ph type="ctrTitle"/>
          </p:nvPr>
        </p:nvSpPr>
        <p:spPr>
          <a:xfrm>
            <a:off x="1802192" y="822996"/>
            <a:ext cx="7265400" cy="29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Policy</a:t>
            </a:r>
            <a:endParaRPr/>
          </a:p>
        </p:txBody>
      </p:sp>
      <p:sp>
        <p:nvSpPr>
          <p:cNvPr id="461" name="Shape 461"/>
          <p:cNvSpPr txBox="1">
            <a:spLocks noGrp="1"/>
          </p:cNvSpPr>
          <p:nvPr>
            <p:ph type="subTitle" idx="1"/>
          </p:nvPr>
        </p:nvSpPr>
        <p:spPr>
          <a:xfrm>
            <a:off x="1802192" y="4271063"/>
            <a:ext cx="7067400" cy="13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2" name="Shape 4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5525" y="3131650"/>
            <a:ext cx="4968475" cy="3726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Integrity Policy </a:t>
            </a:r>
            <a:endParaRPr/>
          </a:p>
        </p:txBody>
      </p:sp>
      <p:pic>
        <p:nvPicPr>
          <p:cNvPr id="469" name="Shape 4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3100" y="1276647"/>
            <a:ext cx="7106400" cy="4304703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Shape 470"/>
          <p:cNvSpPr txBox="1"/>
          <p:nvPr/>
        </p:nvSpPr>
        <p:spPr>
          <a:xfrm>
            <a:off x="1684800" y="5877525"/>
            <a:ext cx="7567800" cy="71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https://www.tudelft.nl/en/about-tu-delft/strategy/strategy-documents-tu-delft/integrity-policy/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Where is TU Delft? </a:t>
            </a:r>
            <a:br>
              <a:rPr lang="en-US"/>
            </a:br>
            <a:r>
              <a:rPr lang="en-US"/>
              <a:t>(Delft University of Technology)</a:t>
            </a:r>
            <a:endParaRPr/>
          </a:p>
        </p:txBody>
      </p:sp>
      <p:sp>
        <p:nvSpPr>
          <p:cNvPr id="109" name="Shape 109"/>
          <p:cNvSpPr/>
          <p:nvPr/>
        </p:nvSpPr>
        <p:spPr>
          <a:xfrm>
            <a:off x="1763106" y="6488668"/>
            <a:ext cx="801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https://commons.wikimedia.org/w/index.php?curid=1922415</a:t>
            </a:r>
            <a:r>
              <a:rPr lang="en-US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0" name="Shape 110"/>
          <p:cNvGrpSpPr/>
          <p:nvPr/>
        </p:nvGrpSpPr>
        <p:grpSpPr>
          <a:xfrm>
            <a:off x="2617937" y="1417644"/>
            <a:ext cx="4915538" cy="5092934"/>
            <a:chOff x="2588512" y="1243469"/>
            <a:chExt cx="4915538" cy="5092934"/>
          </a:xfrm>
        </p:grpSpPr>
        <p:pic>
          <p:nvPicPr>
            <p:cNvPr id="111" name="Shape 111" descr="https://upload.wikimedia.org/wikipedia/commons/thumb/6/65/The_Netherlands_compared_to_sealevel.png/800px-The_Netherlands_compared_to_sealevel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588512" y="1243469"/>
              <a:ext cx="4915538" cy="509293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2" name="Shape 112"/>
            <p:cNvCxnSpPr/>
            <p:nvPr/>
          </p:nvCxnSpPr>
          <p:spPr>
            <a:xfrm flipH="1">
              <a:off x="4310785" y="4180114"/>
              <a:ext cx="424500" cy="402900"/>
            </a:xfrm>
            <a:prstGeom prst="straightConnector1">
              <a:avLst/>
            </a:prstGeom>
            <a:noFill/>
            <a:ln w="25400" cap="flat" cmpd="sng">
              <a:solidFill>
                <a:srgbClr val="A5CA1A"/>
              </a:solidFill>
              <a:prstDash val="solid"/>
              <a:round/>
              <a:headEnd type="none" w="sm" len="sm"/>
              <a:tailEnd type="stealth" w="med" len="med"/>
            </a:ln>
            <a:effectLst>
              <a:outerShdw blurRad="40000" dist="20000" dir="5400000" rotWithShape="0">
                <a:srgbClr val="000000">
                  <a:alpha val="37650"/>
                </a:srgbClr>
              </a:outerShdw>
            </a:effectLst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Shape 476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Research Data Management Policies</a:t>
            </a:r>
            <a:endParaRPr/>
          </a:p>
        </p:txBody>
      </p:sp>
      <p:sp>
        <p:nvSpPr>
          <p:cNvPr id="477" name="Shape 477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 b="1"/>
              <a:t>Framework Policy:</a:t>
            </a:r>
            <a:endParaRPr b="1"/>
          </a:p>
          <a:p>
            <a:pPr marL="1371600" lvl="1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-US"/>
              <a:t> specifies TU Delft-wide roles and responsibilities</a:t>
            </a:r>
            <a:endParaRPr/>
          </a:p>
          <a:p>
            <a:pPr marL="457200" lvl="0" indent="-406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b="1"/>
              <a:t>Faculty-specific policies:</a:t>
            </a:r>
            <a:r>
              <a:rPr lang="en-US"/>
              <a:t> </a:t>
            </a:r>
            <a:endParaRPr/>
          </a:p>
          <a:p>
            <a:pPr marL="1371600" lvl="1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-US"/>
              <a:t>to reflect disciplinary differences</a:t>
            </a:r>
            <a:endParaRPr/>
          </a:p>
          <a:p>
            <a:pPr marL="1371600" lvl="1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-US"/>
              <a:t>Template provided</a:t>
            </a:r>
            <a:endParaRPr/>
          </a:p>
          <a:p>
            <a:pPr marL="457200" lvl="0" indent="-406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Char char="•"/>
            </a:pPr>
            <a:r>
              <a:rPr lang="en-US"/>
              <a:t>Separate </a:t>
            </a:r>
            <a:r>
              <a:rPr lang="en-US" b="1"/>
              <a:t>implementation guide</a:t>
            </a:r>
            <a:endParaRPr b="1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Shape 483"/>
          <p:cNvPicPr preferRelativeResize="0"/>
          <p:nvPr/>
        </p:nvPicPr>
        <p:blipFill rotWithShape="1">
          <a:blip r:embed="rId3">
            <a:alphaModFix/>
          </a:blip>
          <a:srcRect l="4131" t="11785"/>
          <a:stretch/>
        </p:blipFill>
        <p:spPr>
          <a:xfrm>
            <a:off x="53400" y="1154299"/>
            <a:ext cx="9090603" cy="5686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Shape 484"/>
          <p:cNvSpPr txBox="1">
            <a:spLocks noGrp="1"/>
          </p:cNvSpPr>
          <p:nvPr>
            <p:ph type="title"/>
          </p:nvPr>
        </p:nvSpPr>
        <p:spPr>
          <a:xfrm>
            <a:off x="1763106" y="46038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Timeline: practice before policy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Rewarding researchers for quality (reproducible) research</a:t>
            </a:r>
            <a:endParaRPr/>
          </a:p>
        </p:txBody>
      </p:sp>
      <p:sp>
        <p:nvSpPr>
          <p:cNvPr id="491" name="Shape 491"/>
          <p:cNvSpPr txBox="1"/>
          <p:nvPr/>
        </p:nvSpPr>
        <p:spPr>
          <a:xfrm>
            <a:off x="2384800" y="6415975"/>
            <a:ext cx="99138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sketch will be available at: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r>
              <a:rPr lang="en-US" u="sng">
                <a:solidFill>
                  <a:srgbClr val="0000FF"/>
                </a:solidFill>
                <a:hlinkClick r:id="rId3"/>
              </a:rPr>
              <a:t>https://opensketching.weblog.tudelft.nl/</a:t>
            </a:r>
            <a:r>
              <a:rPr lang="en-US"/>
              <a:t> </a:t>
            </a:r>
            <a:endParaRPr/>
          </a:p>
        </p:txBody>
      </p:sp>
      <p:pic>
        <p:nvPicPr>
          <p:cNvPr id="492" name="Shape 4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12188" y="1534026"/>
            <a:ext cx="7243612" cy="4781901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Shape 493"/>
          <p:cNvSpPr txBox="1"/>
          <p:nvPr/>
        </p:nvSpPr>
        <p:spPr>
          <a:xfrm>
            <a:off x="6588075" y="6275950"/>
            <a:ext cx="3011400" cy="5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/>
              <a:t>Copyright: Mark van Huystee</a:t>
            </a:r>
            <a:endParaRPr i="1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Shape 499"/>
          <p:cNvSpPr txBox="1">
            <a:spLocks noGrp="1"/>
          </p:cNvSpPr>
          <p:nvPr>
            <p:ph type="ctrTitle"/>
          </p:nvPr>
        </p:nvSpPr>
        <p:spPr>
          <a:xfrm>
            <a:off x="1802191" y="822995"/>
            <a:ext cx="7265400" cy="29727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/>
              <a:t>Need for international collaboration</a:t>
            </a:r>
            <a:endParaRPr sz="5400"/>
          </a:p>
        </p:txBody>
      </p:sp>
      <p:sp>
        <p:nvSpPr>
          <p:cNvPr id="500" name="Shape 500"/>
          <p:cNvSpPr txBox="1">
            <a:spLocks noGrp="1"/>
          </p:cNvSpPr>
          <p:nvPr>
            <p:ph type="subTitle" idx="1"/>
          </p:nvPr>
        </p:nvSpPr>
        <p:spPr>
          <a:xfrm>
            <a:off x="1802191" y="4271062"/>
            <a:ext cx="7067400" cy="13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1" name="Shape 5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9700" y="3734400"/>
            <a:ext cx="7534301" cy="312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Shape 507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European Commission - FP9</a:t>
            </a:r>
            <a:endParaRPr/>
          </a:p>
        </p:txBody>
      </p:sp>
      <p:sp>
        <p:nvSpPr>
          <p:cNvPr id="508" name="Shape 508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09" name="Shape 509"/>
          <p:cNvPicPr preferRelativeResize="0"/>
          <p:nvPr/>
        </p:nvPicPr>
        <p:blipFill rotWithShape="1">
          <a:blip r:embed="rId3">
            <a:alphaModFix/>
          </a:blip>
          <a:srcRect b="12380"/>
          <a:stretch/>
        </p:blipFill>
        <p:spPr>
          <a:xfrm>
            <a:off x="1898775" y="1788974"/>
            <a:ext cx="6539799" cy="3969075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Shape 510"/>
          <p:cNvSpPr txBox="1"/>
          <p:nvPr/>
        </p:nvSpPr>
        <p:spPr>
          <a:xfrm>
            <a:off x="1763100" y="5939150"/>
            <a:ext cx="7172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hlinkClick r:id="rId4"/>
              </a:rPr>
              <a:t>https://cdn1.euraxess.org/sites/default/files/policy_library/os-rewards-wgreport-final_integrated_0.pdf</a:t>
            </a:r>
            <a:r>
              <a:rPr lang="en-US" sz="1800"/>
              <a:t> </a:t>
            </a:r>
            <a:endParaRPr sz="18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17" name="Shape 517"/>
          <p:cNvPicPr preferRelativeResize="0"/>
          <p:nvPr/>
        </p:nvPicPr>
        <p:blipFill rotWithShape="1">
          <a:blip r:embed="rId3">
            <a:alphaModFix/>
          </a:blip>
          <a:srcRect b="12380"/>
          <a:stretch/>
        </p:blipFill>
        <p:spPr>
          <a:xfrm>
            <a:off x="1898775" y="1788974"/>
            <a:ext cx="6539799" cy="3969075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Shape 518"/>
          <p:cNvSpPr txBox="1"/>
          <p:nvPr/>
        </p:nvSpPr>
        <p:spPr>
          <a:xfrm>
            <a:off x="1763100" y="5939150"/>
            <a:ext cx="71724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hlink"/>
                </a:solidFill>
                <a:hlinkClick r:id="rId4"/>
              </a:rPr>
              <a:t>https://cdn1.euraxess.org/sites/default/files/policy_library/os-rewards-wgreport-final_integrated_0.pdf</a:t>
            </a:r>
            <a:r>
              <a:rPr lang="en-US" sz="1800"/>
              <a:t> </a:t>
            </a:r>
            <a:endParaRPr sz="1800"/>
          </a:p>
        </p:txBody>
      </p:sp>
      <p:sp>
        <p:nvSpPr>
          <p:cNvPr id="519" name="Shape 519"/>
          <p:cNvSpPr txBox="1">
            <a:spLocks noGrp="1"/>
          </p:cNvSpPr>
          <p:nvPr>
            <p:ph type="title"/>
          </p:nvPr>
        </p:nvSpPr>
        <p:spPr>
          <a:xfrm rot="-838725">
            <a:off x="1898886" y="2364175"/>
            <a:ext cx="7106249" cy="114299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Commitment to Open Science - eligibility condition in FP9?</a:t>
            </a:r>
            <a:endParaRPr/>
          </a:p>
        </p:txBody>
      </p:sp>
      <p:sp>
        <p:nvSpPr>
          <p:cNvPr id="520" name="Shape 520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European Commission - FP9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Shape 526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European Open Science Cloud</a:t>
            </a:r>
            <a:endParaRPr/>
          </a:p>
        </p:txBody>
      </p:sp>
      <p:pic>
        <p:nvPicPr>
          <p:cNvPr id="527" name="Shape 5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1515063"/>
            <a:ext cx="8839200" cy="3827871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Shape 528"/>
          <p:cNvSpPr txBox="1"/>
          <p:nvPr/>
        </p:nvSpPr>
        <p:spPr>
          <a:xfrm>
            <a:off x="1752600" y="5426275"/>
            <a:ext cx="8518800" cy="9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http://ec.europa.eu/research/openscience/index.cfm?pg=open-science-cloud#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How can institutions contribute to EOSC?...</a:t>
            </a:r>
            <a:endParaRPr dirty="0"/>
          </a:p>
        </p:txBody>
      </p:sp>
      <p:pic>
        <p:nvPicPr>
          <p:cNvPr id="535" name="Shape 5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4775" y="2256902"/>
            <a:ext cx="6983049" cy="2237700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Shape 536"/>
          <p:cNvSpPr txBox="1"/>
          <p:nvPr/>
        </p:nvSpPr>
        <p:spPr>
          <a:xfrm>
            <a:off x="1640350" y="4970875"/>
            <a:ext cx="75714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https://openworking.wordpress.com/2017/11/15/declaration-of-actions-for-euro-open-science-cloud/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542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...and how </a:t>
            </a:r>
            <a:r>
              <a:rPr lang="en-US" dirty="0" smtClean="0"/>
              <a:t>can EOSC contribute </a:t>
            </a:r>
            <a:r>
              <a:rPr lang="en-US" dirty="0"/>
              <a:t>to research institutions?</a:t>
            </a:r>
            <a:endParaRPr dirty="0"/>
          </a:p>
        </p:txBody>
      </p:sp>
      <p:sp>
        <p:nvSpPr>
          <p:cNvPr id="543" name="Shape 543"/>
          <p:cNvSpPr txBox="1">
            <a:spLocks noGrp="1"/>
          </p:cNvSpPr>
          <p:nvPr>
            <p:ph type="body" idx="1"/>
          </p:nvPr>
        </p:nvSpPr>
        <p:spPr>
          <a:xfrm>
            <a:off x="1763106" y="1828800"/>
            <a:ext cx="7106400" cy="46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560"/>
              </a:spcBef>
              <a:spcAft>
                <a:spcPts val="0"/>
              </a:spcAft>
              <a:buSzPts val="3000"/>
              <a:buChar char="•"/>
            </a:pPr>
            <a:r>
              <a:rPr lang="en-US" sz="3000"/>
              <a:t>Two-way communication is needed</a:t>
            </a:r>
            <a:endParaRPr sz="3000"/>
          </a:p>
        </p:txBody>
      </p:sp>
      <p:pic>
        <p:nvPicPr>
          <p:cNvPr id="544" name="Shape 544"/>
          <p:cNvPicPr preferRelativeResize="0"/>
          <p:nvPr/>
        </p:nvPicPr>
        <p:blipFill rotWithShape="1">
          <a:blip r:embed="rId3">
            <a:alphaModFix/>
          </a:blip>
          <a:srcRect r="28566"/>
          <a:stretch/>
        </p:blipFill>
        <p:spPr>
          <a:xfrm>
            <a:off x="2498954" y="2834925"/>
            <a:ext cx="5439799" cy="3210375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Shape 545"/>
          <p:cNvSpPr txBox="1"/>
          <p:nvPr/>
        </p:nvSpPr>
        <p:spPr>
          <a:xfrm>
            <a:off x="1523250" y="6045300"/>
            <a:ext cx="7692900" cy="7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https://openworking.wordpress.com/2017/11/01/comments-on-the-eosc-strategic-implementation-plan-2017-2020-and-the-eosc-declaration/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Two-way communication</a:t>
            </a:r>
            <a:endParaRPr/>
          </a:p>
        </p:txBody>
      </p:sp>
      <p:sp>
        <p:nvSpPr>
          <p:cNvPr id="552" name="Shape 552"/>
          <p:cNvSpPr txBox="1">
            <a:spLocks noGrp="1"/>
          </p:cNvSpPr>
          <p:nvPr>
            <p:ph type="body" idx="1"/>
          </p:nvPr>
        </p:nvSpPr>
        <p:spPr>
          <a:xfrm>
            <a:off x="1763106" y="1661120"/>
            <a:ext cx="7106400" cy="46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Sharing case studies, good practice, expertise and infrastructure</a:t>
            </a:r>
            <a:endParaRPr dirty="0"/>
          </a:p>
          <a:p>
            <a:pPr marL="457200" lvl="0" indent="-406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Advertisement of EOSC resources and services </a:t>
            </a:r>
            <a:r>
              <a:rPr lang="en-US" dirty="0" smtClean="0"/>
              <a:t>to </a:t>
            </a:r>
            <a:r>
              <a:rPr lang="en-US" dirty="0"/>
              <a:t>the research community</a:t>
            </a:r>
            <a:endParaRPr dirty="0"/>
          </a:p>
          <a:p>
            <a:pPr marL="457200" lvl="0" indent="-406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Providing suggestions and community feedback to EOSC</a:t>
            </a:r>
            <a:endParaRPr dirty="0"/>
          </a:p>
          <a:p>
            <a:pPr marL="0" lvl="0" indent="0" rtl="0">
              <a:lnSpc>
                <a:spcPct val="115000"/>
              </a:lnSpc>
              <a:spcBef>
                <a:spcPts val="56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TU Delft - statistics</a:t>
            </a:r>
            <a:endParaRPr/>
          </a:p>
        </p:txBody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Research intensive: </a:t>
            </a:r>
            <a:endParaRPr/>
          </a:p>
          <a:p>
            <a:pPr marL="914400" lvl="0" indent="-406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11th top beneficiary of H2020 funding in 2017</a:t>
            </a:r>
            <a:endParaRPr/>
          </a:p>
          <a:p>
            <a:pPr marL="457200" lvl="0" indent="-406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8 Faculties</a:t>
            </a:r>
            <a:endParaRPr/>
          </a:p>
          <a:p>
            <a:pPr marL="457200" lvl="0" indent="-406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5,000 employees</a:t>
            </a:r>
            <a:endParaRPr/>
          </a:p>
          <a:p>
            <a:pPr marL="914400" lvl="0" indent="-406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including PhD students </a:t>
            </a:r>
            <a:endParaRPr/>
          </a:p>
          <a:p>
            <a:pPr marL="457200" lvl="0" indent="-4064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19,000 students</a:t>
            </a:r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Shape 559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Summary</a:t>
            </a:r>
            <a:endParaRPr/>
          </a:p>
        </p:txBody>
      </p:sp>
      <p:sp>
        <p:nvSpPr>
          <p:cNvPr id="560" name="Shape 560"/>
          <p:cNvSpPr txBox="1">
            <a:spLocks noGrp="1"/>
          </p:cNvSpPr>
          <p:nvPr>
            <p:ph type="body" idx="1"/>
          </p:nvPr>
        </p:nvSpPr>
        <p:spPr>
          <a:xfrm>
            <a:off x="1763106" y="1600200"/>
            <a:ext cx="7106400" cy="464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6400" rtl="0">
              <a:lnSpc>
                <a:spcPct val="150000"/>
              </a:lnSpc>
              <a:spcBef>
                <a:spcPts val="56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Reproducibility crisis and why institutions should take an action</a:t>
            </a:r>
            <a:endParaRPr dirty="0"/>
          </a:p>
          <a:p>
            <a:pPr marL="457200" lvl="0" indent="-406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dirty="0"/>
              <a:t>Case study from TU Delft:</a:t>
            </a:r>
            <a:endParaRPr dirty="0"/>
          </a:p>
          <a:p>
            <a:pPr marL="914400" lvl="1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-US" dirty="0"/>
              <a:t>People</a:t>
            </a:r>
            <a:endParaRPr dirty="0"/>
          </a:p>
          <a:p>
            <a:pPr marL="914400" lvl="1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-GB" dirty="0" smtClean="0"/>
              <a:t>Solutions</a:t>
            </a:r>
            <a:endParaRPr dirty="0"/>
          </a:p>
          <a:p>
            <a:pPr marL="914400" lvl="1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Char char="–"/>
            </a:pPr>
            <a:r>
              <a:rPr lang="en-US" dirty="0"/>
              <a:t>Policy</a:t>
            </a:r>
            <a:endParaRPr dirty="0"/>
          </a:p>
          <a:p>
            <a:pPr marL="457200" lvl="0" indent="-4064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 dirty="0" smtClean="0"/>
              <a:t>International collaboration</a:t>
            </a:r>
            <a:endParaRPr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Shape 566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What’s the future of academic libraries?</a:t>
            </a:r>
            <a:endParaRPr/>
          </a:p>
        </p:txBody>
      </p:sp>
      <p:pic>
        <p:nvPicPr>
          <p:cNvPr id="567" name="Shape 5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7350" y="1833575"/>
            <a:ext cx="7536650" cy="5024426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Shape 568"/>
          <p:cNvSpPr txBox="1"/>
          <p:nvPr/>
        </p:nvSpPr>
        <p:spPr>
          <a:xfrm>
            <a:off x="1708550" y="1998750"/>
            <a:ext cx="5679300" cy="932100"/>
          </a:xfrm>
          <a:prstGeom prst="rect">
            <a:avLst/>
          </a:prstGeom>
          <a:solidFill>
            <a:srgbClr val="FFFFFF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Museums of books?</a:t>
            </a:r>
            <a:endParaRPr sz="48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Shape 574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What’s the future of academic libraries?</a:t>
            </a:r>
            <a:endParaRPr/>
          </a:p>
        </p:txBody>
      </p:sp>
      <p:pic>
        <p:nvPicPr>
          <p:cNvPr id="575" name="Shape 5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5225" y="3054416"/>
            <a:ext cx="7380900" cy="3598184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Shape 576"/>
          <p:cNvSpPr txBox="1"/>
          <p:nvPr/>
        </p:nvSpPr>
        <p:spPr>
          <a:xfrm>
            <a:off x="1708550" y="1998750"/>
            <a:ext cx="5679300" cy="932100"/>
          </a:xfrm>
          <a:prstGeom prst="rect">
            <a:avLst/>
          </a:prstGeom>
          <a:solidFill>
            <a:srgbClr val="FFFFFF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Research partners?</a:t>
            </a:r>
            <a:endParaRPr sz="480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Shape 58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71625" y="0"/>
            <a:ext cx="7679283" cy="6830325"/>
          </a:xfrm>
          <a:prstGeom prst="rect">
            <a:avLst/>
          </a:prstGeom>
          <a:noFill/>
          <a:ln>
            <a:noFill/>
          </a:ln>
        </p:spPr>
      </p:pic>
      <p:sp>
        <p:nvSpPr>
          <p:cNvPr id="582" name="Shape 582"/>
          <p:cNvSpPr/>
          <p:nvPr/>
        </p:nvSpPr>
        <p:spPr>
          <a:xfrm>
            <a:off x="1580550" y="-83050"/>
            <a:ext cx="7679400" cy="15537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Shape 583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What’s the future of academic libraries?</a:t>
            </a:r>
            <a:endParaRPr/>
          </a:p>
        </p:txBody>
      </p:sp>
      <p:sp>
        <p:nvSpPr>
          <p:cNvPr id="584" name="Shape 584"/>
          <p:cNvSpPr txBox="1"/>
          <p:nvPr/>
        </p:nvSpPr>
        <p:spPr>
          <a:xfrm>
            <a:off x="1708550" y="1998750"/>
            <a:ext cx="6301500" cy="932100"/>
          </a:xfrm>
          <a:prstGeom prst="rect">
            <a:avLst/>
          </a:prstGeom>
          <a:solidFill>
            <a:srgbClr val="FFFFFF">
              <a:alpha val="78850"/>
            </a:srgb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/>
              <a:t>Community centers?</a:t>
            </a:r>
            <a:endParaRPr sz="480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hape 590"/>
          <p:cNvSpPr txBox="1">
            <a:spLocks noGrp="1"/>
          </p:cNvSpPr>
          <p:nvPr>
            <p:ph type="title"/>
          </p:nvPr>
        </p:nvSpPr>
        <p:spPr>
          <a:xfrm>
            <a:off x="1562250" y="274650"/>
            <a:ext cx="75465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3600"/>
              <a:buFont typeface="Arial"/>
              <a:buNone/>
            </a:pPr>
            <a:r>
              <a:rPr lang="en-US" dirty="0"/>
              <a:t>Invitation to </a:t>
            </a:r>
            <a:r>
              <a:rPr lang="en-US" dirty="0" smtClean="0"/>
              <a:t>exchange practice</a:t>
            </a:r>
            <a:endParaRPr sz="3600" b="0" i="0" u="none" strike="noStrike" cap="none" dirty="0">
              <a:solidFill>
                <a:srgbClr val="00A6D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91" name="Shape 5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616" y="1387733"/>
            <a:ext cx="7785100" cy="4673600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Shape 592"/>
          <p:cNvSpPr/>
          <p:nvPr/>
        </p:nvSpPr>
        <p:spPr>
          <a:xfrm>
            <a:off x="3834580" y="6145559"/>
            <a:ext cx="2393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http://bit.ly/24mayOpenDay</a:t>
            </a: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>
            <a:spLocks noGrp="1"/>
          </p:cNvSpPr>
          <p:nvPr>
            <p:ph type="title"/>
          </p:nvPr>
        </p:nvSpPr>
        <p:spPr>
          <a:xfrm>
            <a:off x="1763106" y="274638"/>
            <a:ext cx="7106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A6D6"/>
              </a:buClr>
              <a:buSzPts val="900"/>
              <a:buFont typeface="Arial"/>
              <a:buNone/>
            </a:pPr>
            <a:r>
              <a:rPr lang="en-US" sz="3600" b="0" i="0" u="none" strike="noStrike" cap="none">
                <a:solidFill>
                  <a:srgbClr val="00A6D6"/>
                </a:solidFill>
                <a:latin typeface="Arial"/>
                <a:ea typeface="Arial"/>
                <a:cs typeface="Arial"/>
                <a:sym typeface="Arial"/>
              </a:rPr>
              <a:t>Questions? Feedback? Suggestions?</a:t>
            </a:r>
            <a:endParaRPr/>
          </a:p>
        </p:txBody>
      </p:sp>
      <p:sp>
        <p:nvSpPr>
          <p:cNvPr id="598" name="Shape 598"/>
          <p:cNvSpPr txBox="1">
            <a:spLocks noGrp="1"/>
          </p:cNvSpPr>
          <p:nvPr>
            <p:ph type="body" idx="1"/>
          </p:nvPr>
        </p:nvSpPr>
        <p:spPr>
          <a:xfrm>
            <a:off x="1763100" y="2362200"/>
            <a:ext cx="7106400" cy="19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Marta Teperek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m.teperek@tudelft.nl</a:t>
            </a:r>
            <a:endParaRPr u="sng">
              <a:solidFill>
                <a:schemeClr val="hlink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>
                <a:solidFill>
                  <a:schemeClr val="hlink"/>
                </a:solidFill>
              </a:rPr>
              <a:t>@martateperek</a:t>
            </a:r>
            <a:r>
              <a:rPr lang="en-US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599" name="Shape 599"/>
          <p:cNvSpPr txBox="1"/>
          <p:nvPr/>
        </p:nvSpPr>
        <p:spPr>
          <a:xfrm>
            <a:off x="1822800" y="5469650"/>
            <a:ext cx="6349600" cy="5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200" dirty="0"/>
              <a:t>Slides available at: </a:t>
            </a:r>
            <a:r>
              <a:rPr lang="en-GB" sz="2400" dirty="0">
                <a:hlinkClick r:id="rId4"/>
              </a:rPr>
              <a:t>https://</a:t>
            </a:r>
            <a:r>
              <a:rPr lang="en-GB" sz="2400" dirty="0" smtClean="0">
                <a:hlinkClick r:id="rId4"/>
              </a:rPr>
              <a:t>doi.org/10.5281/zenodo.1221415</a:t>
            </a:r>
            <a:r>
              <a:rPr lang="en-GB" sz="2400" dirty="0" smtClean="0"/>
              <a:t> </a:t>
            </a:r>
            <a:endParaRPr sz="22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ctrTitle"/>
          </p:nvPr>
        </p:nvSpPr>
        <p:spPr>
          <a:xfrm>
            <a:off x="1802191" y="822995"/>
            <a:ext cx="7265400" cy="29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/>
              <a:t>Why TU Delft Library cares about research reproducibility?</a:t>
            </a:r>
            <a:endParaRPr sz="5000"/>
          </a:p>
        </p:txBody>
      </p:sp>
      <p:sp>
        <p:nvSpPr>
          <p:cNvPr id="126" name="Shape 126"/>
          <p:cNvSpPr txBox="1">
            <a:spLocks noGrp="1"/>
          </p:cNvSpPr>
          <p:nvPr>
            <p:ph type="subTitle" idx="1"/>
          </p:nvPr>
        </p:nvSpPr>
        <p:spPr>
          <a:xfrm>
            <a:off x="1802191" y="4271062"/>
            <a:ext cx="7067400" cy="136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56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Let’s think about some important discoveries</a:t>
            </a:r>
            <a:endParaRPr/>
          </a:p>
        </p:txBody>
      </p:sp>
      <p:pic>
        <p:nvPicPr>
          <p:cNvPr id="133" name="Shape 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9250" y="1824239"/>
            <a:ext cx="2656409" cy="3775321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Shape 134"/>
          <p:cNvSpPr txBox="1"/>
          <p:nvPr/>
        </p:nvSpPr>
        <p:spPr>
          <a:xfrm>
            <a:off x="0" y="0"/>
            <a:ext cx="3000000" cy="39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5" name="Shape 135"/>
          <p:cNvGrpSpPr/>
          <p:nvPr/>
        </p:nvGrpSpPr>
        <p:grpSpPr>
          <a:xfrm>
            <a:off x="1518175" y="5447160"/>
            <a:ext cx="6015275" cy="658784"/>
            <a:chOff x="1441975" y="4199775"/>
            <a:chExt cx="6015275" cy="494100"/>
          </a:xfrm>
        </p:grpSpPr>
        <p:sp>
          <p:nvSpPr>
            <p:cNvPr id="136" name="Shape 136"/>
            <p:cNvSpPr txBox="1"/>
            <p:nvPr/>
          </p:nvSpPr>
          <p:spPr>
            <a:xfrm>
              <a:off x="1441975" y="4199775"/>
              <a:ext cx="5532000" cy="49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i="1" u="sng">
                  <a:solidFill>
                    <a:schemeClr val="hlink"/>
                  </a:solidFill>
                  <a:hlinkClick r:id="rId4"/>
                </a:rPr>
                <a:t>https://en.wikipedia.org/wiki/Alexander_Fleming</a:t>
              </a:r>
              <a:r>
                <a:rPr lang="en-US" sz="1000" i="1"/>
                <a:t> </a:t>
              </a:r>
              <a:endParaRPr sz="1000" i="1"/>
            </a:p>
          </p:txBody>
        </p:sp>
        <p:sp>
          <p:nvSpPr>
            <p:cNvPr id="137" name="Shape 137"/>
            <p:cNvSpPr txBox="1"/>
            <p:nvPr/>
          </p:nvSpPr>
          <p:spPr>
            <a:xfrm>
              <a:off x="4457250" y="4211725"/>
              <a:ext cx="3000000" cy="256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i="1"/>
                <a:t>Br J Exp Pathol. 1929 Jun; 10(3): 226–236.</a:t>
              </a:r>
              <a:endParaRPr sz="1000" i="1"/>
            </a:p>
          </p:txBody>
        </p:sp>
      </p:grpSp>
      <p:pic>
        <p:nvPicPr>
          <p:cNvPr id="138" name="Shape 1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58396" y="1927805"/>
            <a:ext cx="4694024" cy="356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3100" y="286575"/>
            <a:ext cx="7577101" cy="6157925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Shape 145"/>
          <p:cNvSpPr txBox="1"/>
          <p:nvPr/>
        </p:nvSpPr>
        <p:spPr>
          <a:xfrm>
            <a:off x="1795500" y="6085900"/>
            <a:ext cx="7836300" cy="4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Copyright:</a:t>
            </a:r>
            <a:endParaRPr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https://velica.deviantart.com/art/Publish-or-Perish-645355248</a:t>
            </a:r>
            <a:r>
              <a:rPr lang="en-US"/>
              <a:t>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1763106" y="274639"/>
            <a:ext cx="7106400" cy="114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Pressure to publish “stories” </a:t>
            </a:r>
            <a:endParaRPr/>
          </a:p>
        </p:txBody>
      </p:sp>
      <p:sp>
        <p:nvSpPr>
          <p:cNvPr id="152" name="Shape 152"/>
          <p:cNvSpPr txBox="1"/>
          <p:nvPr/>
        </p:nvSpPr>
        <p:spPr>
          <a:xfrm>
            <a:off x="2235825" y="3052533"/>
            <a:ext cx="7473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2"/>
                </a:solidFill>
              </a:rPr>
              <a:t>A</a:t>
            </a:r>
            <a:endParaRPr sz="4800" b="1">
              <a:solidFill>
                <a:schemeClr val="dk2"/>
              </a:solidFill>
            </a:endParaRPr>
          </a:p>
        </p:txBody>
      </p:sp>
      <p:sp>
        <p:nvSpPr>
          <p:cNvPr id="153" name="Shape 153"/>
          <p:cNvSpPr txBox="1"/>
          <p:nvPr/>
        </p:nvSpPr>
        <p:spPr>
          <a:xfrm>
            <a:off x="4048367" y="3052533"/>
            <a:ext cx="7473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2"/>
                </a:solidFill>
              </a:rPr>
              <a:t>B</a:t>
            </a:r>
            <a:endParaRPr sz="4800" b="1">
              <a:solidFill>
                <a:schemeClr val="dk2"/>
              </a:solidFill>
            </a:endParaRPr>
          </a:p>
        </p:txBody>
      </p:sp>
      <p:sp>
        <p:nvSpPr>
          <p:cNvPr id="154" name="Shape 154"/>
          <p:cNvSpPr txBox="1"/>
          <p:nvPr/>
        </p:nvSpPr>
        <p:spPr>
          <a:xfrm>
            <a:off x="5860908" y="3052533"/>
            <a:ext cx="7473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2"/>
                </a:solidFill>
              </a:rPr>
              <a:t>C</a:t>
            </a:r>
            <a:endParaRPr sz="4800" b="1">
              <a:solidFill>
                <a:schemeClr val="dk2"/>
              </a:solidFill>
            </a:endParaRPr>
          </a:p>
        </p:txBody>
      </p:sp>
      <p:sp>
        <p:nvSpPr>
          <p:cNvPr id="155" name="Shape 155"/>
          <p:cNvSpPr txBox="1"/>
          <p:nvPr/>
        </p:nvSpPr>
        <p:spPr>
          <a:xfrm>
            <a:off x="7673450" y="3052533"/>
            <a:ext cx="747300" cy="103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chemeClr val="dk2"/>
                </a:solidFill>
              </a:rPr>
              <a:t>D</a:t>
            </a:r>
            <a:endParaRPr sz="4800" b="1">
              <a:solidFill>
                <a:schemeClr val="dk2"/>
              </a:solidFill>
            </a:endParaRPr>
          </a:p>
        </p:txBody>
      </p:sp>
      <p:cxnSp>
        <p:nvCxnSpPr>
          <p:cNvPr id="156" name="Shape 156"/>
          <p:cNvCxnSpPr/>
          <p:nvPr/>
        </p:nvCxnSpPr>
        <p:spPr>
          <a:xfrm>
            <a:off x="2983125" y="3670533"/>
            <a:ext cx="1065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7" name="Shape 157"/>
          <p:cNvCxnSpPr/>
          <p:nvPr/>
        </p:nvCxnSpPr>
        <p:spPr>
          <a:xfrm>
            <a:off x="4735725" y="3670533"/>
            <a:ext cx="1065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58" name="Shape 158"/>
          <p:cNvCxnSpPr/>
          <p:nvPr/>
        </p:nvCxnSpPr>
        <p:spPr>
          <a:xfrm>
            <a:off x="6564525" y="3670533"/>
            <a:ext cx="10653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U Delft">
      <a:dk1>
        <a:srgbClr val="000000"/>
      </a:dk1>
      <a:lt1>
        <a:srgbClr val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TU Delft">
      <a:dk1>
        <a:srgbClr val="000000"/>
      </a:dk1>
      <a:lt1>
        <a:srgbClr val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TU Delft">
      <a:dk1>
        <a:srgbClr val="000000"/>
      </a:dk1>
      <a:lt1>
        <a:srgbClr val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TU Delft">
      <a:dk1>
        <a:srgbClr val="000000"/>
      </a:dk1>
      <a:lt1>
        <a:srgbClr val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TU Delft">
      <a:dk1>
        <a:srgbClr val="000000"/>
      </a:dk1>
      <a:lt1>
        <a:srgbClr val="FFFFFF"/>
      </a:lt1>
      <a:dk2>
        <a:srgbClr val="00A6D6"/>
      </a:dk2>
      <a:lt2>
        <a:srgbClr val="FFFFFF"/>
      </a:lt2>
      <a:accent1>
        <a:srgbClr val="A5CA1A"/>
      </a:accent1>
      <a:accent2>
        <a:srgbClr val="E21A1A"/>
      </a:accent2>
      <a:accent3>
        <a:srgbClr val="6D177F"/>
      </a:accent3>
      <a:accent4>
        <a:srgbClr val="E64616"/>
      </a:accent4>
      <a:accent5>
        <a:srgbClr val="008891"/>
      </a:accent5>
      <a:accent6>
        <a:srgbClr val="6B8689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1061</Words>
  <Application>Microsoft Office PowerPoint</Application>
  <PresentationFormat>On-screen Show (4:3)</PresentationFormat>
  <Paragraphs>259</Paragraphs>
  <Slides>55</Slides>
  <Notes>55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55</vt:i4>
      </vt:variant>
    </vt:vector>
  </HeadingPairs>
  <TitlesOfParts>
    <vt:vector size="63" baseType="lpstr">
      <vt:lpstr>Arial</vt:lpstr>
      <vt:lpstr>Calibri</vt:lpstr>
      <vt:lpstr>Tahoma</vt:lpstr>
      <vt:lpstr>Office Theme</vt:lpstr>
      <vt:lpstr>Office Theme</vt:lpstr>
      <vt:lpstr>Office Theme</vt:lpstr>
      <vt:lpstr>Office Theme</vt:lpstr>
      <vt:lpstr>Office Theme</vt:lpstr>
      <vt:lpstr>PowerPoint Presentation</vt:lpstr>
      <vt:lpstr>Outline of my talk</vt:lpstr>
      <vt:lpstr>Where is TU Delft?  (Delft University of Technology)</vt:lpstr>
      <vt:lpstr>Where is TU Delft?  (Delft University of Technology)</vt:lpstr>
      <vt:lpstr>TU Delft - statistics</vt:lpstr>
      <vt:lpstr>Why TU Delft Library cares about research reproducibility?</vt:lpstr>
      <vt:lpstr>Let’s think about some important discoveries</vt:lpstr>
      <vt:lpstr>PowerPoint Presentation</vt:lpstr>
      <vt:lpstr>Pressure to publish “stories” </vt:lpstr>
      <vt:lpstr>In reality, research rarely looks like a simple story</vt:lpstr>
      <vt:lpstr>Pressure to publish positive results...</vt:lpstr>
      <vt:lpstr>“In many laboratories, the incentives to be first can be stronger than the incentives to be right.”</vt:lpstr>
      <vt:lpstr>Some consequences</vt:lpstr>
      <vt:lpstr>PowerPoint Presentation</vt:lpstr>
      <vt:lpstr>Real-life consequences </vt:lpstr>
      <vt:lpstr>FDA reports of all trials</vt:lpstr>
      <vt:lpstr>Published literature reports of same trials</vt:lpstr>
      <vt:lpstr>What became of all those negative studies?</vt:lpstr>
      <vt:lpstr>PowerPoint Presentation</vt:lpstr>
      <vt:lpstr>PowerPoint Presentation</vt:lpstr>
      <vt:lpstr>TU Delft Library as a reproducibility hub</vt:lpstr>
      <vt:lpstr>People</vt:lpstr>
      <vt:lpstr>Data Stewardship at TU Delft</vt:lpstr>
      <vt:lpstr>Good data management is a necessary prerequisite to reproducible research</vt:lpstr>
      <vt:lpstr>Research is central: importance of disciplinary support</vt:lpstr>
      <vt:lpstr>Key principles behind the project</vt:lpstr>
      <vt:lpstr>Data Stewardship – working openly</vt:lpstr>
      <vt:lpstr>PowerPoint Presentation</vt:lpstr>
      <vt:lpstr>Advocacy</vt:lpstr>
      <vt:lpstr>Community building: Open Science Seminars</vt:lpstr>
      <vt:lpstr>Community building: Open Science Seminars</vt:lpstr>
      <vt:lpstr>Community building: Data Champions</vt:lpstr>
      <vt:lpstr>Solutions</vt:lpstr>
      <vt:lpstr>Integration of and collaboration between service providers</vt:lpstr>
      <vt:lpstr>Integration of and collaboration between service providers</vt:lpstr>
      <vt:lpstr>Solutions: 4TU.Centre for Research Data</vt:lpstr>
      <vt:lpstr>Solutions in progress:  TU Delft Open</vt:lpstr>
      <vt:lpstr>Policy</vt:lpstr>
      <vt:lpstr>Integrity Policy </vt:lpstr>
      <vt:lpstr>Research Data Management Policies</vt:lpstr>
      <vt:lpstr>Timeline: practice before policy</vt:lpstr>
      <vt:lpstr>Rewarding researchers for quality (reproducible) research</vt:lpstr>
      <vt:lpstr>Need for international collaboration</vt:lpstr>
      <vt:lpstr>European Commission - FP9</vt:lpstr>
      <vt:lpstr>Commitment to Open Science - eligibility condition in FP9?</vt:lpstr>
      <vt:lpstr>European Open Science Cloud</vt:lpstr>
      <vt:lpstr>How can institutions contribute to EOSC?...</vt:lpstr>
      <vt:lpstr>...and how can EOSC contribute to research institutions?</vt:lpstr>
      <vt:lpstr>Two-way communication</vt:lpstr>
      <vt:lpstr>Summary</vt:lpstr>
      <vt:lpstr>What’s the future of academic libraries?</vt:lpstr>
      <vt:lpstr>What’s the future of academic libraries?</vt:lpstr>
      <vt:lpstr>What’s the future of academic libraries?</vt:lpstr>
      <vt:lpstr>Invitation to exchange practice</vt:lpstr>
      <vt:lpstr>Questions? Feedback? Suggestions?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Marta Teperek</dc:creator>
  <cp:lastModifiedBy>Marta Teperek</cp:lastModifiedBy>
  <cp:revision>4</cp:revision>
  <dcterms:modified xsi:type="dcterms:W3CDTF">2018-04-20T08:17:02Z</dcterms:modified>
</cp:coreProperties>
</file>