
<file path=[Content_Types].xml><?xml version="1.0" encoding="utf-8"?>
<Types xmlns="http://schemas.openxmlformats.org/package/2006/content-types">
  <Default Extension="img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</p:sldMasterIdLst>
  <p:sldIdLst>
    <p:sldId id="257" r:id="rId10"/>
    <p:sldId id="258" r:id="rId11"/>
    <p:sldId id="259" r:id="rId12"/>
    <p:sldId id="260" r:id="rId13"/>
    <p:sldId id="267" r:id="rId14"/>
    <p:sldId id="261" r:id="rId15"/>
    <p:sldId id="262" r:id="rId16"/>
    <p:sldId id="268" r:id="rId17"/>
    <p:sldId id="263" r:id="rId18"/>
    <p:sldId id="264" r:id="rId19"/>
    <p:sldId id="265" r:id="rId20"/>
    <p:sldId id="273" r:id="rId21"/>
    <p:sldId id="270" r:id="rId22"/>
    <p:sldId id="271" r:id="rId23"/>
    <p:sldId id="272" r:id="rId24"/>
    <p:sldId id="274" r:id="rId25"/>
    <p:sldId id="26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6D1E"/>
    <a:srgbClr val="084398"/>
    <a:srgbClr val="EBA501"/>
    <a:srgbClr val="5C9E11"/>
    <a:srgbClr val="1097C4"/>
    <a:srgbClr val="C41F17"/>
    <a:srgbClr val="5F1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8134672" cy="2016224"/>
          </a:xfrm>
          <a:ln>
            <a:solidFill>
              <a:srgbClr val="54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>
                <a:ln w="10541" cmpd="sng">
                  <a:solidFill>
                    <a:srgbClr val="680000"/>
                  </a:solidFill>
                  <a:prstDash val="solid"/>
                </a:ln>
                <a:solidFill>
                  <a:srgbClr val="5400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4941168"/>
            <a:ext cx="6400800" cy="1152128"/>
          </a:xfrm>
          <a:solidFill>
            <a:schemeClr val="bg1"/>
          </a:solidFill>
          <a:ln>
            <a:solidFill>
              <a:srgbClr val="54000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rgbClr val="54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3" name="Rettangolo 12"/>
          <p:cNvSpPr/>
          <p:nvPr userDrawn="1"/>
        </p:nvSpPr>
        <p:spPr>
          <a:xfrm>
            <a:off x="755576" y="6021288"/>
            <a:ext cx="6408712" cy="216024"/>
          </a:xfrm>
          <a:prstGeom prst="rect">
            <a:avLst/>
          </a:prstGeom>
          <a:solidFill>
            <a:srgbClr val="54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827584" y="1772816"/>
            <a:ext cx="8136904" cy="216024"/>
          </a:xfrm>
          <a:prstGeom prst="rect">
            <a:avLst/>
          </a:prstGeom>
          <a:solidFill>
            <a:srgbClr val="540000"/>
          </a:solidFill>
          <a:ln>
            <a:solidFill>
              <a:srgbClr val="68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4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1268758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1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2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8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98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31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06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61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806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936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231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55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000" b="1" cap="none" spc="0">
                <a:ln w="10541" cmpd="sng">
                  <a:solidFill>
                    <a:srgbClr val="680000"/>
                  </a:solidFill>
                  <a:prstDash val="solid"/>
                </a:ln>
                <a:solidFill>
                  <a:srgbClr val="54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3304" y="1916832"/>
            <a:ext cx="7571184" cy="452596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 b="1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971600" y="1844824"/>
            <a:ext cx="8064896" cy="4824536"/>
          </a:xfrm>
          <a:prstGeom prst="rect">
            <a:avLst/>
          </a:prstGeom>
          <a:solidFill>
            <a:schemeClr val="bg1"/>
          </a:solidFill>
          <a:ln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5508104" y="1772816"/>
            <a:ext cx="3456384" cy="144016"/>
          </a:xfrm>
          <a:prstGeom prst="rect">
            <a:avLst/>
          </a:prstGeom>
          <a:solidFill>
            <a:srgbClr val="540000"/>
          </a:solidFill>
          <a:ln>
            <a:solidFill>
              <a:srgbClr val="68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1340768"/>
            <a:ext cx="720080" cy="720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56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517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872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5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03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24020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352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25/06/2019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760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25/06/2019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50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25/06/2019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01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25/06/2019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7816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50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25/06/2019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25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25/06/2019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164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445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380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924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855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77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486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004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53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756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80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073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174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719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224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87371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367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30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90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7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9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5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06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45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87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65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65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BB24B-D761-4188-AC24-82E6ED61617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433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31EF-D517-4F7E-A946-257070BC077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68489"/>
      </p:ext>
    </p:extLst>
  </p:cSld>
  <p:clrMapOvr>
    <a:masterClrMapping/>
  </p:clrMapOvr>
  <p:transition spd="slow"/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F7F29-17DB-4048-8D67-51D1BF9359C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52783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91F39-6863-4BD0-AB68-2C382514215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0202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807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04F24-B55C-4B78-A797-8DB82F8592C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56600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219DE-B16C-449B-BA20-D9A017DCDC4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39362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942CB-B291-4F49-8A22-4317F497300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814447"/>
      </p:ext>
    </p:extLst>
  </p:cSld>
  <p:clrMapOvr>
    <a:masterClrMapping/>
  </p:clrMapOvr>
  <p:transition spd="slow"/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1DEBF-4678-41EA-A286-72FF61524BED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1407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58686-CB38-43BB-992D-06AF4BA6B02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029028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B6A63-51ED-4FA3-A48C-BDADE3F358A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8751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AA294-F4BC-407C-B211-8AD24D6D1E7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26954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88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94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4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922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01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94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3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15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05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21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87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0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492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8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8581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315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618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6248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108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797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544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8005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319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140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BB24B-D761-4188-AC24-82E6ED616178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474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308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231EF-D517-4F7E-A946-257070BC077E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835812"/>
      </p:ext>
    </p:extLst>
  </p:cSld>
  <p:clrMapOvr>
    <a:masterClrMapping/>
  </p:clrMapOvr>
  <p:transition spd="slow"/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F7F29-17DB-4048-8D67-51D1BF9359CF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644432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91F39-6863-4BD0-AB68-2C3825142159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515874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04F24-B55C-4B78-A797-8DB82F8592C4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782809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19DE-B16C-449B-BA20-D9A017DCDC48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663870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942CB-B291-4F49-8A22-4317F4973008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480185"/>
      </p:ext>
    </p:extLst>
  </p:cSld>
  <p:clrMapOvr>
    <a:masterClrMapping/>
  </p:clrMapOvr>
  <p:transition spd="slow"/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1DEBF-4678-41EA-A286-72FF61524BE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056134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58686-CB38-43BB-992D-06AF4BA6B02C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48129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B6A63-51ED-4FA3-A48C-BDADE3F358A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348725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AA294-F4BC-407C-B211-8AD24D6D1E7F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15849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23528" y="188640"/>
            <a:ext cx="1008112" cy="6336704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40871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9632" y="1916832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8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cap="none" spc="0">
          <a:ln w="10541" cmpd="sng">
            <a:solidFill>
              <a:srgbClr val="680000"/>
            </a:solidFill>
            <a:prstDash val="solid"/>
          </a:ln>
          <a:solidFill>
            <a:srgbClr val="5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54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4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4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4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4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40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62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20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9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5123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ADB8-FAB2-46EC-BA65-026A854F672D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9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FC7F6-3C91-450B-848C-7C5F1A4CCEDB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1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5123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51B538A0-29DF-4A8C-A4AD-6B52E21AB146}" type="datetime1">
              <a:rPr lang="it-IT"/>
              <a:pPr>
                <a:defRPr/>
              </a:pPr>
              <a:t>25/06/2019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1D8BADB8-FAB2-46EC-BA65-026A854F672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58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im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operas.hypotheses.org/257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operas.hypotheses.org/257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3.png"/><Relationship Id="rId4" Type="http://schemas.openxmlformats.org/officeDocument/2006/relationships/hyperlink" Target="https://operas.hypotheses.org/257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png"/><Relationship Id="rId4" Type="http://schemas.openxmlformats.org/officeDocument/2006/relationships/hyperlink" Target="http://repository.jisc.ac.uk/7413/3/Towards_a_Roadmap_for_Open_Access_Monographs_June_2019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ras.hypotheses.org/design-study/ds-business-governance-model-long-term-strategy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twitter.com/piotrr70/status/113590774041559449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operas.hypotheses.org/253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irmeos.eu/wp-content/uploads/2018/05/HIRMEOS_NERD_entity-fishing_-Fact_sheet.pdf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hyperlink" Target="https://www.hirmeos.eu/2019/06/25/full-webinar-recording-a-peer-review-certification-system-for-open-access-books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hirmeos.eu/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hyperlink" Target="https://www.hirmeos.eu/wp-content/uploads/2019/06/HIRMEOS_Annotation_-Fact_sheet-Final-version.pdf" TargetMode="External"/><Relationship Id="rId4" Type="http://schemas.openxmlformats.org/officeDocument/2006/relationships/hyperlink" Target="https://vimeo.com/260765668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operas.hypotheses.org/2644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31"/>
          <p:cNvSpPr/>
          <p:nvPr/>
        </p:nvSpPr>
        <p:spPr>
          <a:xfrm>
            <a:off x="91441" y="4429760"/>
            <a:ext cx="8930640" cy="188139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DDDD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OPERAS:</a:t>
            </a:r>
            <a:b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bringing the long tail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of Social Sciences and Humanities into Open Science</a:t>
            </a:r>
            <a:endParaRPr kumimoji="0" lang="it-IT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386606" y="169623"/>
            <a:ext cx="2622973" cy="584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Firenze,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27th 2019</a:t>
            </a:r>
            <a:b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elena.giglia@unito.it</a:t>
            </a:r>
          </a:p>
        </p:txBody>
      </p:sp>
      <p:pic>
        <p:nvPicPr>
          <p:cNvPr id="34" name="Immagine 3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" y="6512755"/>
            <a:ext cx="804672" cy="283464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1814606" y="6580775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 is licensed under a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Creative Commons Attribution-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ShareAlike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4.0 International License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5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68268" y="6062472"/>
            <a:ext cx="6105100" cy="70044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it-IT" dirty="0"/>
              <a:t>…to </a:t>
            </a:r>
            <a:r>
              <a:rPr lang="it-IT" dirty="0" err="1"/>
              <a:t>bring</a:t>
            </a:r>
            <a:r>
              <a:rPr lang="it-IT" dirty="0"/>
              <a:t> the SSH </a:t>
            </a:r>
            <a:r>
              <a:rPr lang="it-IT" dirty="0" err="1"/>
              <a:t>into</a:t>
            </a:r>
            <a:r>
              <a:rPr lang="it-IT" dirty="0"/>
              <a:t> EOSC</a:t>
            </a:r>
          </a:p>
        </p:txBody>
      </p:sp>
    </p:spTree>
    <p:extLst>
      <p:ext uri="{BB962C8B-B14F-4D97-AF65-F5344CB8AC3E}">
        <p14:creationId xmlns:p14="http://schemas.microsoft.com/office/powerpoint/2010/main" val="80971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628" y="51831"/>
            <a:ext cx="8011785" cy="1165879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…and </a:t>
            </a:r>
            <a:r>
              <a:rPr lang="it-IT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supporting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SSH </a:t>
            </a:r>
            <a:r>
              <a:rPr lang="it-IT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FAIRification</a:t>
            </a:r>
            <a:endParaRPr lang="it-IT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74405" y="1251858"/>
            <a:ext cx="3205608" cy="1705556"/>
            <a:chOff x="279870" y="1602889"/>
            <a:chExt cx="3205608" cy="1705556"/>
          </a:xfrm>
        </p:grpSpPr>
        <p:sp>
          <p:nvSpPr>
            <p:cNvPr id="6" name="Rettangolo 5"/>
            <p:cNvSpPr/>
            <p:nvPr/>
          </p:nvSpPr>
          <p:spPr>
            <a:xfrm>
              <a:off x="828338" y="1602889"/>
              <a:ext cx="2151530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INDABLE</a:t>
              </a: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IDENTIFIERS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METADATA ENRICHMENT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MULTILINGUAL SEARCH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4822923" y="3758234"/>
            <a:ext cx="3205608" cy="1705556"/>
            <a:chOff x="279870" y="1602889"/>
            <a:chExt cx="3205608" cy="1705556"/>
          </a:xfrm>
        </p:grpSpPr>
        <p:sp>
          <p:nvSpPr>
            <p:cNvPr id="25" name="Rettangolo 24"/>
            <p:cNvSpPr/>
            <p:nvPr/>
          </p:nvSpPr>
          <p:spPr>
            <a:xfrm>
              <a:off x="828338" y="1602889"/>
              <a:ext cx="2151530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EUSABLE</a:t>
              </a: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LICENSING PRACTICES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ANNOTATION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MACHINE-READABILITY</a:t>
              </a: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4428481" y="1606860"/>
            <a:ext cx="3205608" cy="1705556"/>
            <a:chOff x="279870" y="1602889"/>
            <a:chExt cx="3205608" cy="1705556"/>
          </a:xfrm>
        </p:grpSpPr>
        <p:sp>
          <p:nvSpPr>
            <p:cNvPr id="28" name="Rettangolo 27"/>
            <p:cNvSpPr/>
            <p:nvPr/>
          </p:nvSpPr>
          <p:spPr>
            <a:xfrm>
              <a:off x="828337" y="1602889"/>
              <a:ext cx="2262775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CCESS</a:t>
              </a: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BLE</a:t>
              </a: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POINT OF ACCESS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METADATA INTEGRATION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1227401" y="3452308"/>
            <a:ext cx="3205608" cy="1737829"/>
            <a:chOff x="279870" y="1570616"/>
            <a:chExt cx="3205608" cy="1737829"/>
          </a:xfrm>
        </p:grpSpPr>
        <p:sp>
          <p:nvSpPr>
            <p:cNvPr id="31" name="Rettangolo 30"/>
            <p:cNvSpPr/>
            <p:nvPr/>
          </p:nvSpPr>
          <p:spPr>
            <a:xfrm>
              <a:off x="554104" y="1570616"/>
              <a:ext cx="2657140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NTEROPERABLE</a:t>
              </a: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STANDARD ADOPTION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COMMON SERVICES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54A5929C-FC7D-47CC-8815-E7B3A4EA5492}"/>
              </a:ext>
            </a:extLst>
          </p:cNvPr>
          <p:cNvGrpSpPr/>
          <p:nvPr/>
        </p:nvGrpSpPr>
        <p:grpSpPr>
          <a:xfrm>
            <a:off x="104503" y="5721123"/>
            <a:ext cx="8874034" cy="840798"/>
            <a:chOff x="845769" y="5721123"/>
            <a:chExt cx="7601545" cy="840798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AA3F8475-6DC5-4399-A681-F9482BB2F225}"/>
                </a:ext>
              </a:extLst>
            </p:cNvPr>
            <p:cNvSpPr/>
            <p:nvPr/>
          </p:nvSpPr>
          <p:spPr>
            <a:xfrm>
              <a:off x="845769" y="5721123"/>
              <a:ext cx="7601545" cy="84079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/>
                <a:t>…BEING A                      IMPLEMENTATION NETWORK </a:t>
              </a:r>
              <a:r>
                <a:rPr lang="it-IT" sz="2400" dirty="0" err="1"/>
                <a:t>as</a:t>
              </a:r>
              <a:r>
                <a:rPr lang="it-IT" sz="2400" dirty="0"/>
                <a:t> CO-OPERAS 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59F1A84-2890-4BB0-A641-65CC98888300}"/>
                </a:ext>
              </a:extLst>
            </p:cNvPr>
            <p:cNvPicPr/>
            <p:nvPr/>
          </p:nvPicPr>
          <p:blipFill rotWithShape="1">
            <a:blip r:embed="rId3"/>
            <a:srcRect l="4202" t="8301" r="78056" b="82291"/>
            <a:stretch/>
          </p:blipFill>
          <p:spPr bwMode="auto">
            <a:xfrm>
              <a:off x="2276876" y="5979597"/>
              <a:ext cx="1085850" cy="3238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74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048000" y="3575539"/>
            <a:ext cx="2086707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…and </a:t>
            </a:r>
            <a:r>
              <a:rPr lang="it-IT" sz="36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PlanS</a:t>
            </a:r>
            <a:r>
              <a:rPr lang="it-IT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133337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eaLnBrk="1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Feedback OPERAS</a:t>
            </a:r>
            <a:endParaRPr altLang="it-IT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7126487" y="365125"/>
            <a:ext cx="2119491" cy="1184781"/>
            <a:chOff x="7126487" y="365125"/>
            <a:chExt cx="2119491" cy="1184781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6487" y="365125"/>
              <a:ext cx="1908331" cy="1044000"/>
            </a:xfrm>
            <a:prstGeom prst="rect">
              <a:avLst/>
            </a:prstGeom>
          </p:spPr>
        </p:pic>
        <p:sp>
          <p:nvSpPr>
            <p:cNvPr id="28" name="Rettangolo 27"/>
            <p:cNvSpPr/>
            <p:nvPr/>
          </p:nvSpPr>
          <p:spPr>
            <a:xfrm>
              <a:off x="7126487" y="1303685"/>
              <a:ext cx="21194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https://operas.hypotheses.org/2575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09182" y="966611"/>
            <a:ext cx="5397607" cy="3708000"/>
            <a:chOff x="0" y="735458"/>
            <a:chExt cx="5397607" cy="3708000"/>
          </a:xfrm>
        </p:grpSpPr>
        <p:grpSp>
          <p:nvGrpSpPr>
            <p:cNvPr id="36" name="Gruppo 35"/>
            <p:cNvGrpSpPr/>
            <p:nvPr/>
          </p:nvGrpSpPr>
          <p:grpSpPr>
            <a:xfrm>
              <a:off x="0" y="735458"/>
              <a:ext cx="5397607" cy="3708000"/>
              <a:chOff x="0" y="735458"/>
              <a:chExt cx="5397607" cy="3708000"/>
            </a:xfrm>
          </p:grpSpPr>
          <p:pic>
            <p:nvPicPr>
              <p:cNvPr id="29" name="Immagine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735458"/>
                <a:ext cx="5397607" cy="3708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35" name="Connettore diritto 34"/>
              <p:cNvCxnSpPr/>
              <p:nvPr/>
            </p:nvCxnSpPr>
            <p:spPr>
              <a:xfrm>
                <a:off x="95534" y="3439236"/>
                <a:ext cx="4148920" cy="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ttangolo 10"/>
            <p:cNvSpPr/>
            <p:nvPr/>
          </p:nvSpPr>
          <p:spPr>
            <a:xfrm>
              <a:off x="109182" y="735458"/>
              <a:ext cx="5142756" cy="122229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4490971" y="3720916"/>
            <a:ext cx="4653029" cy="2916000"/>
            <a:chOff x="4490971" y="3720916"/>
            <a:chExt cx="4653029" cy="2916000"/>
          </a:xfrm>
        </p:grpSpPr>
        <p:grpSp>
          <p:nvGrpSpPr>
            <p:cNvPr id="3" name="Gruppo 2"/>
            <p:cNvGrpSpPr/>
            <p:nvPr/>
          </p:nvGrpSpPr>
          <p:grpSpPr>
            <a:xfrm>
              <a:off x="4490971" y="3720916"/>
              <a:ext cx="4653029" cy="2916000"/>
              <a:chOff x="4490971" y="3720916"/>
              <a:chExt cx="4653029" cy="2916000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0971" y="3720916"/>
                <a:ext cx="4653029" cy="2916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Rettangolo 12"/>
              <p:cNvSpPr/>
              <p:nvPr/>
            </p:nvSpPr>
            <p:spPr>
              <a:xfrm>
                <a:off x="4528632" y="3804479"/>
                <a:ext cx="3657600" cy="64957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8" name="Connettore diritto 37"/>
            <p:cNvCxnSpPr/>
            <p:nvPr/>
          </p:nvCxnSpPr>
          <p:spPr>
            <a:xfrm>
              <a:off x="4572000" y="4708478"/>
              <a:ext cx="4312693" cy="136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2008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eaLnBrk="1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Feedback OPERAS</a:t>
            </a:r>
            <a:endParaRPr altLang="it-IT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7126487" y="365125"/>
            <a:ext cx="2119491" cy="1184781"/>
            <a:chOff x="7126487" y="365125"/>
            <a:chExt cx="2119491" cy="1184781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6487" y="365125"/>
              <a:ext cx="1908331" cy="1044000"/>
            </a:xfrm>
            <a:prstGeom prst="rect">
              <a:avLst/>
            </a:prstGeom>
          </p:spPr>
        </p:pic>
        <p:sp>
          <p:nvSpPr>
            <p:cNvPr id="28" name="Rettangolo 27"/>
            <p:cNvSpPr/>
            <p:nvPr/>
          </p:nvSpPr>
          <p:spPr>
            <a:xfrm>
              <a:off x="7126487" y="1303685"/>
              <a:ext cx="21194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https://operas.hypotheses.org/2575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09182" y="984652"/>
            <a:ext cx="5203364" cy="3240000"/>
            <a:chOff x="109182" y="984652"/>
            <a:chExt cx="5203364" cy="324000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82" y="984652"/>
              <a:ext cx="5203364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ttangolo 2"/>
            <p:cNvSpPr/>
            <p:nvPr/>
          </p:nvSpPr>
          <p:spPr>
            <a:xfrm>
              <a:off x="199292" y="1090246"/>
              <a:ext cx="3657600" cy="31887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3445173" y="3800179"/>
            <a:ext cx="5432943" cy="2880000"/>
            <a:chOff x="3445173" y="3800179"/>
            <a:chExt cx="5432943" cy="28800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5173" y="3800179"/>
              <a:ext cx="5432943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ttangolo 9"/>
            <p:cNvSpPr/>
            <p:nvPr/>
          </p:nvSpPr>
          <p:spPr>
            <a:xfrm>
              <a:off x="3483745" y="3865082"/>
              <a:ext cx="4886531" cy="31887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76435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eaLnBrk="1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Feedback OPERAS</a:t>
            </a:r>
            <a:endParaRPr altLang="it-IT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7126487" y="365125"/>
            <a:ext cx="2119491" cy="1184781"/>
            <a:chOff x="7126487" y="365125"/>
            <a:chExt cx="2119491" cy="1184781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6487" y="365125"/>
              <a:ext cx="1908331" cy="1044000"/>
            </a:xfrm>
            <a:prstGeom prst="rect">
              <a:avLst/>
            </a:prstGeom>
          </p:spPr>
        </p:pic>
        <p:sp>
          <p:nvSpPr>
            <p:cNvPr id="28" name="Rettangolo 27"/>
            <p:cNvSpPr/>
            <p:nvPr/>
          </p:nvSpPr>
          <p:spPr>
            <a:xfrm>
              <a:off x="7126487" y="1303685"/>
              <a:ext cx="21194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https://operas.hypotheses.org/2575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861971" y="1209901"/>
            <a:ext cx="7420057" cy="5472000"/>
            <a:chOff x="861971" y="1303685"/>
            <a:chExt cx="7420057" cy="547200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971" y="1303685"/>
              <a:ext cx="7420057" cy="54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ttangolo 1"/>
            <p:cNvSpPr/>
            <p:nvPr/>
          </p:nvSpPr>
          <p:spPr>
            <a:xfrm>
              <a:off x="1259618" y="3347551"/>
              <a:ext cx="6469039" cy="60050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247895" y="2676711"/>
              <a:ext cx="6469039" cy="60050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1306510" y="3971499"/>
              <a:ext cx="6469039" cy="33873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1337479" y="5263029"/>
              <a:ext cx="6469039" cy="151265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123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B3419-2E1A-48A5-AF49-B0A09261B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</a:t>
            </a:r>
            <a:r>
              <a:rPr lang="it-IT" dirty="0" err="1">
                <a:solidFill>
                  <a:schemeClr val="bg1"/>
                </a:solidFill>
              </a:rPr>
              <a:t>next</a:t>
            </a:r>
            <a:r>
              <a:rPr lang="it-IT" dirty="0">
                <a:solidFill>
                  <a:schemeClr val="bg1"/>
                </a:solidFill>
              </a:rPr>
              <a:t> steps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024232F-0AC1-4846-9A10-95EF0ED985F1}"/>
              </a:ext>
            </a:extLst>
          </p:cNvPr>
          <p:cNvGrpSpPr/>
          <p:nvPr/>
        </p:nvGrpSpPr>
        <p:grpSpPr>
          <a:xfrm>
            <a:off x="188397" y="1690688"/>
            <a:ext cx="8767206" cy="4974070"/>
            <a:chOff x="188397" y="1690688"/>
            <a:chExt cx="8767206" cy="497407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8DAE30D-0348-43D8-930B-C11941F0EEE7}"/>
                </a:ext>
              </a:extLst>
            </p:cNvPr>
            <p:cNvGrpSpPr/>
            <p:nvPr/>
          </p:nvGrpSpPr>
          <p:grpSpPr>
            <a:xfrm>
              <a:off x="188397" y="1690688"/>
              <a:ext cx="8508200" cy="4974070"/>
              <a:chOff x="188397" y="1690688"/>
              <a:chExt cx="8508200" cy="4974070"/>
            </a:xfrm>
          </p:grpSpPr>
          <p:grpSp>
            <p:nvGrpSpPr>
              <p:cNvPr id="6" name="Gruppo 5">
                <a:extLst>
                  <a:ext uri="{FF2B5EF4-FFF2-40B4-BE49-F238E27FC236}">
                    <a16:creationId xmlns:a16="http://schemas.microsoft.com/office/drawing/2014/main" id="{38E9C7A1-E5CF-46A5-8B49-2DC96D9902D2}"/>
                  </a:ext>
                </a:extLst>
              </p:cNvPr>
              <p:cNvGrpSpPr/>
              <p:nvPr/>
            </p:nvGrpSpPr>
            <p:grpSpPr>
              <a:xfrm>
                <a:off x="188397" y="1690688"/>
                <a:ext cx="8508200" cy="4974070"/>
                <a:chOff x="188397" y="1690688"/>
                <a:chExt cx="8508200" cy="4974070"/>
              </a:xfrm>
            </p:grpSpPr>
            <p:pic>
              <p:nvPicPr>
                <p:cNvPr id="4" name="Immagine 3">
                  <a:extLst>
                    <a:ext uri="{FF2B5EF4-FFF2-40B4-BE49-F238E27FC236}">
                      <a16:creationId xmlns:a16="http://schemas.microsoft.com/office/drawing/2014/main" id="{DC84A59C-DF07-440B-AB5C-7FFC584D0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397" y="3023110"/>
                  <a:ext cx="5916311" cy="364164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" name="Immagine 4">
                  <a:extLst>
                    <a:ext uri="{FF2B5EF4-FFF2-40B4-BE49-F238E27FC236}">
                      <a16:creationId xmlns:a16="http://schemas.microsoft.com/office/drawing/2014/main" id="{4444CB4A-83A1-461A-B150-EFB8A9BBD43A}"/>
                    </a:ext>
                  </a:extLst>
                </p:cNvPr>
                <p:cNvPicPr/>
                <p:nvPr/>
              </p:nvPicPr>
              <p:blipFill rotWithShape="1">
                <a:blip r:embed="rId4"/>
                <a:srcRect l="20856" t="20200" r="20625" b="26951"/>
                <a:stretch/>
              </p:blipFill>
              <p:spPr bwMode="auto">
                <a:xfrm>
                  <a:off x="5115197" y="1690688"/>
                  <a:ext cx="3581400" cy="18192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1135D4E-9B8E-49AB-8A96-BF09EDAE7C08}"/>
                  </a:ext>
                </a:extLst>
              </p:cNvPr>
              <p:cNvSpPr txBox="1"/>
              <p:nvPr/>
            </p:nvSpPr>
            <p:spPr>
              <a:xfrm>
                <a:off x="1297576" y="6418537"/>
                <a:ext cx="31350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/>
                  <a:t>Slides </a:t>
                </a:r>
                <a:r>
                  <a:rPr lang="it-IT" sz="1000" dirty="0" err="1"/>
                  <a:t>courtesy</a:t>
                </a:r>
                <a:r>
                  <a:rPr lang="it-IT" sz="1000" dirty="0"/>
                  <a:t> Pierre </a:t>
                </a:r>
                <a:r>
                  <a:rPr lang="it-IT" sz="1000" dirty="0" err="1"/>
                  <a:t>Mounier</a:t>
                </a:r>
                <a:endParaRPr lang="it-IT" sz="1000" dirty="0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B47FC5C-8D35-49C9-8216-5689D718ED67}"/>
                </a:ext>
              </a:extLst>
            </p:cNvPr>
            <p:cNvSpPr/>
            <p:nvPr/>
          </p:nvSpPr>
          <p:spPr>
            <a:xfrm>
              <a:off x="4949661" y="3509963"/>
              <a:ext cx="4005942" cy="156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/>
                <a:t>Email: pierre.mounier@openedition.org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6745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9CC103-786A-49F7-8327-0762A51A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13" y="-180275"/>
            <a:ext cx="8358091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 the end,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OPERAS,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foresee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Rettangolo 2"/>
          <p:cNvSpPr/>
          <p:nvPr/>
        </p:nvSpPr>
        <p:spPr>
          <a:xfrm>
            <a:off x="425196" y="5021050"/>
            <a:ext cx="8293608" cy="996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OPERAS: a </a:t>
            </a:r>
            <a:r>
              <a:rPr lang="it-IT" sz="2800" b="1" dirty="0" err="1">
                <a:solidFill>
                  <a:schemeClr val="tx1"/>
                </a:solidFill>
              </a:rPr>
              <a:t>research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infrastructure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to rethink publishing, discovery and dissemination in the SSH of the future</a:t>
            </a:r>
            <a:endParaRPr lang="it-IT" sz="2800" dirty="0">
              <a:solidFill>
                <a:schemeClr val="tx1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832338" y="1572768"/>
            <a:ext cx="7710776" cy="2633472"/>
            <a:chOff x="832338" y="1572768"/>
            <a:chExt cx="7710776" cy="2633472"/>
          </a:xfrm>
        </p:grpSpPr>
        <p:pic>
          <p:nvPicPr>
            <p:cNvPr id="11" name="Immagine 10"/>
            <p:cNvPicPr/>
            <p:nvPr/>
          </p:nvPicPr>
          <p:blipFill rotWithShape="1">
            <a:blip r:embed="rId3"/>
            <a:srcRect l="26644" t="20808" r="27910" b="35320"/>
            <a:stretch/>
          </p:blipFill>
          <p:spPr bwMode="auto">
            <a:xfrm>
              <a:off x="3693223" y="1572768"/>
              <a:ext cx="4849891" cy="2633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832338" y="2614246"/>
              <a:ext cx="2977662" cy="937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THE LONG ARGUMENT IS THE HUMANITIES RESEARCHER’S LABORATORY 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2614246" y="6295292"/>
            <a:ext cx="3493477" cy="43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…</a:t>
            </a:r>
            <a:r>
              <a:rPr lang="it-IT" dirty="0" err="1">
                <a:solidFill>
                  <a:schemeClr val="tx1"/>
                </a:solidFill>
              </a:rPr>
              <a:t>thank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you</a:t>
            </a:r>
            <a:r>
              <a:rPr lang="it-IT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531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60901" y="1375969"/>
            <a:ext cx="8822197" cy="98406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fields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across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disciplines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subdisciplines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usually grounded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regional, national and linguistic specific communities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59704" y="-226547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SSH: </a:t>
            </a:r>
            <a:r>
              <a:rPr lang="it-IT" dirty="0" err="1">
                <a:solidFill>
                  <a:schemeClr val="bg1"/>
                </a:solidFill>
              </a:rPr>
              <a:t>fragmentation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833119" y="3209063"/>
            <a:ext cx="8149979" cy="98406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 of SSH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types, formats, languages, disciplines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634101" y="5119113"/>
            <a:ext cx="7348997" cy="98406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and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be precisely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qualified, described, managed and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curated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Rettangolo 4"/>
          <p:cNvSpPr/>
          <p:nvPr/>
        </p:nvSpPr>
        <p:spPr>
          <a:xfrm>
            <a:off x="5873673" y="630049"/>
            <a:ext cx="2775474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MULTILINGUALISM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5873673" y="2470464"/>
            <a:ext cx="2775474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SCARCE DISCOVERY AND REUSE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5873673" y="4366001"/>
            <a:ext cx="2775474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DATA CURATION</a:t>
            </a:r>
          </a:p>
        </p:txBody>
      </p:sp>
    </p:spTree>
    <p:extLst>
      <p:ext uri="{BB962C8B-B14F-4D97-AF65-F5344CB8AC3E}">
        <p14:creationId xmlns:p14="http://schemas.microsoft.com/office/powerpoint/2010/main" val="14964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5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06917" y="150248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SSH: the book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changing…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C549C3A-0ED6-4E5F-9148-F30DFE18E44B}"/>
              </a:ext>
            </a:extLst>
          </p:cNvPr>
          <p:cNvSpPr/>
          <p:nvPr/>
        </p:nvSpPr>
        <p:spPr>
          <a:xfrm>
            <a:off x="444136" y="4543723"/>
            <a:ext cx="8151223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dirty="0">
                <a:solidFill>
                  <a:prstClr val="black"/>
                </a:solidFill>
              </a:rPr>
              <a:t>…impact of </a:t>
            </a:r>
            <a:r>
              <a:rPr lang="en-US" b="1" dirty="0">
                <a:solidFill>
                  <a:prstClr val="black"/>
                </a:solidFill>
              </a:rPr>
              <a:t>digital technologies </a:t>
            </a:r>
            <a:r>
              <a:rPr lang="en-US" dirty="0">
                <a:solidFill>
                  <a:prstClr val="black"/>
                </a:solidFill>
              </a:rPr>
              <a:t>and the </a:t>
            </a:r>
            <a:r>
              <a:rPr lang="en-US" b="1" dirty="0">
                <a:solidFill>
                  <a:prstClr val="black"/>
                </a:solidFill>
              </a:rPr>
              <a:t>Open Science paradigm…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887AEE8-7BB4-4EC4-9D81-E2755EF1129D}"/>
              </a:ext>
            </a:extLst>
          </p:cNvPr>
          <p:cNvSpPr/>
          <p:nvPr/>
        </p:nvSpPr>
        <p:spPr>
          <a:xfrm>
            <a:off x="444136" y="5323995"/>
            <a:ext cx="8151223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</a:rPr>
              <a:t>…</a:t>
            </a:r>
            <a:r>
              <a:rPr lang="en-US" b="1" dirty="0">
                <a:solidFill>
                  <a:prstClr val="black"/>
                </a:solidFill>
              </a:rPr>
              <a:t>boundaries</a:t>
            </a:r>
            <a:r>
              <a:rPr lang="en-US" dirty="0">
                <a:solidFill>
                  <a:prstClr val="black"/>
                </a:solidFill>
              </a:rPr>
              <a:t> of the “scholarly record” now </a:t>
            </a:r>
            <a:r>
              <a:rPr lang="en-US" b="1" dirty="0">
                <a:solidFill>
                  <a:prstClr val="black"/>
                </a:solidFill>
              </a:rPr>
              <a:t>blurring…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68BC4F-9860-4B32-AC19-472F6F37DA70}"/>
              </a:ext>
            </a:extLst>
          </p:cNvPr>
          <p:cNvSpPr/>
          <p:nvPr/>
        </p:nvSpPr>
        <p:spPr>
          <a:xfrm>
            <a:off x="444136" y="6086850"/>
            <a:ext cx="8151223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</a:rPr>
              <a:t>…research </a:t>
            </a:r>
            <a:r>
              <a:rPr lang="en-US" b="1" dirty="0">
                <a:solidFill>
                  <a:prstClr val="black"/>
                </a:solidFill>
              </a:rPr>
              <a:t>monograph challenged </a:t>
            </a:r>
            <a:r>
              <a:rPr lang="en-US" dirty="0">
                <a:solidFill>
                  <a:prstClr val="black"/>
                </a:solidFill>
              </a:rPr>
              <a:t>by </a:t>
            </a:r>
            <a:r>
              <a:rPr lang="en-US" b="1" dirty="0">
                <a:solidFill>
                  <a:prstClr val="black"/>
                </a:solidFill>
              </a:rPr>
              <a:t>technical innovations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(text and data mining, open annotations, data embedding, collaborative writing…)</a:t>
            </a:r>
            <a:r>
              <a:rPr lang="en-US" b="1" dirty="0">
                <a:solidFill>
                  <a:prstClr val="black"/>
                </a:solidFill>
              </a:rPr>
              <a:t>…</a:t>
            </a:r>
            <a:endParaRPr lang="it-IT" dirty="0">
              <a:solidFill>
                <a:prstClr val="black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597876" y="1154151"/>
            <a:ext cx="3950740" cy="2627177"/>
            <a:chOff x="597876" y="1154151"/>
            <a:chExt cx="3950740" cy="2627177"/>
          </a:xfrm>
        </p:grpSpPr>
        <p:grpSp>
          <p:nvGrpSpPr>
            <p:cNvPr id="10" name="Gruppo 9"/>
            <p:cNvGrpSpPr/>
            <p:nvPr/>
          </p:nvGrpSpPr>
          <p:grpSpPr>
            <a:xfrm>
              <a:off x="597876" y="1154151"/>
              <a:ext cx="2365945" cy="2627177"/>
              <a:chOff x="732835" y="1100205"/>
              <a:chExt cx="2547510" cy="2828789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835" y="1100205"/>
                <a:ext cx="2121592" cy="282878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" name="Rettangolo 8"/>
              <p:cNvSpPr/>
              <p:nvPr/>
            </p:nvSpPr>
            <p:spPr>
              <a:xfrm>
                <a:off x="2084591" y="1178749"/>
                <a:ext cx="119575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000" dirty="0" err="1">
                    <a:hlinkClick r:id="rId4"/>
                  </a:rPr>
                  <a:t>June</a:t>
                </a:r>
                <a:r>
                  <a:rPr lang="it-IT" sz="1000" dirty="0">
                    <a:hlinkClick r:id="rId4"/>
                  </a:rPr>
                  <a:t> 2019</a:t>
                </a:r>
                <a:r>
                  <a:rPr lang="it-IT" sz="1000" dirty="0"/>
                  <a:t> </a:t>
                </a:r>
              </a:p>
            </p:txBody>
          </p:sp>
        </p:grpSp>
        <p:pic>
          <p:nvPicPr>
            <p:cNvPr id="11" name="Immagine 10"/>
            <p:cNvPicPr/>
            <p:nvPr/>
          </p:nvPicPr>
          <p:blipFill rotWithShape="1">
            <a:blip r:embed="rId5"/>
            <a:srcRect l="20076" t="13835" r="21872" b="28611"/>
            <a:stretch/>
          </p:blipFill>
          <p:spPr bwMode="auto">
            <a:xfrm>
              <a:off x="2057033" y="1857952"/>
              <a:ext cx="2491583" cy="1389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15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698503" y="2057133"/>
            <a:ext cx="6120789" cy="609600"/>
          </a:xfrm>
          <a:solidFill>
            <a:schemeClr val="bg1"/>
          </a:solidFill>
        </p:spPr>
        <p:txBody>
          <a:bodyPr/>
          <a:lstStyle/>
          <a:p>
            <a:r>
              <a:rPr lang="it-IT" dirty="0"/>
              <a:t>…are the SSH ready to go?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6433" y="5464892"/>
            <a:ext cx="860243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 ecosystem is very fragile, and lacks resources (in terms of skills, know-how and funding) to efficiently manage the digital turn and the integration in the European Open Science Cloud.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OPERAS Design study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2017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04864" y="-134465"/>
            <a:ext cx="6300582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</a:t>
            </a:r>
            <a:r>
              <a:rPr lang="it-IT" dirty="0" err="1">
                <a:solidFill>
                  <a:schemeClr val="bg1"/>
                </a:solidFill>
              </a:rPr>
              <a:t>but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same</a:t>
            </a:r>
            <a:r>
              <a:rPr lang="it-IT" dirty="0">
                <a:solidFill>
                  <a:schemeClr val="bg1"/>
                </a:solidFill>
              </a:rPr>
              <a:t> time…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952464" y="2217429"/>
            <a:ext cx="5268951" cy="4362350"/>
            <a:chOff x="1952464" y="2217429"/>
            <a:chExt cx="5268951" cy="436235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2464" y="2217429"/>
              <a:ext cx="5268951" cy="4362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ttangolo 4"/>
            <p:cNvSpPr/>
            <p:nvPr/>
          </p:nvSpPr>
          <p:spPr>
            <a:xfrm>
              <a:off x="6201508" y="3762328"/>
              <a:ext cx="8792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hlinkClick r:id="rId4"/>
                </a:rPr>
                <a:t>June</a:t>
              </a:r>
              <a:r>
                <a:rPr lang="it-IT" sz="1000" dirty="0">
                  <a:hlinkClick r:id="rId4"/>
                </a:rPr>
                <a:t> 4, 2019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49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87680" y="182880"/>
            <a:ext cx="894597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…OPERAS: a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possible</a:t>
            </a:r>
            <a:r>
              <a:rPr kumimoji="0" lang="it-IT" sz="4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4400" b="0" i="0" u="none" strike="noStrike" kern="1200" cap="none" spc="0" normalizeH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answer</a:t>
            </a:r>
            <a:r>
              <a:rPr kumimoji="0" lang="it-IT" sz="4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4400" b="0" i="0" u="none" strike="noStrike" kern="1200" cap="none" spc="0" normalizeH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is</a:t>
            </a:r>
            <a:r>
              <a:rPr kumimoji="0" lang="it-IT" sz="4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integration and cooperation</a:t>
            </a:r>
          </a:p>
        </p:txBody>
      </p:sp>
      <p:pic>
        <p:nvPicPr>
          <p:cNvPr id="1026" name="Picture 2" descr="OPERAS map, August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4444325"/>
            <a:ext cx="468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706579" y="1641229"/>
            <a:ext cx="6608621" cy="5090261"/>
            <a:chOff x="1925779" y="1676399"/>
            <a:chExt cx="6608621" cy="509026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5779" y="1676399"/>
              <a:ext cx="4934664" cy="5090261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6107723" y="2309446"/>
              <a:ext cx="2426677" cy="1160585"/>
            </a:xfrm>
            <a:prstGeom prst="rect">
              <a:avLst/>
            </a:prstGeom>
            <a:solidFill>
              <a:srgbClr val="5F1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40 </a:t>
              </a:r>
              <a:r>
                <a:rPr lang="it-IT" sz="2800" dirty="0" err="1"/>
                <a:t>partners</a:t>
              </a:r>
              <a:endParaRPr lang="it-IT" sz="2800" dirty="0"/>
            </a:p>
            <a:p>
              <a:pPr algn="ctr"/>
              <a:r>
                <a:rPr lang="it-IT" sz="2800" dirty="0"/>
                <a:t>16 </a:t>
              </a:r>
              <a:r>
                <a:rPr lang="it-IT" sz="2800" dirty="0" err="1"/>
                <a:t>countries</a:t>
              </a:r>
              <a:endParaRPr lang="it-IT" sz="2800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902201" y="3915509"/>
            <a:ext cx="3060457" cy="2170364"/>
            <a:chOff x="5902201" y="3915509"/>
            <a:chExt cx="3060457" cy="2170364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2201" y="3915509"/>
              <a:ext cx="3060457" cy="2170364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8056641" y="5839652"/>
              <a:ext cx="9060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 err="1">
                  <a:hlinkClick r:id="rId6"/>
                </a:rPr>
                <a:t>January</a:t>
              </a:r>
              <a:r>
                <a:rPr lang="it-IT" sz="1000" dirty="0">
                  <a:hlinkClick r:id="rId6"/>
                </a:rPr>
                <a:t> 2019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8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71485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OPERAS: </a:t>
            </a:r>
            <a:r>
              <a:rPr lang="it-IT" dirty="0" err="1">
                <a:solidFill>
                  <a:schemeClr val="bg1"/>
                </a:solidFill>
              </a:rPr>
              <a:t>taking</a:t>
            </a:r>
            <a:r>
              <a:rPr lang="it-IT" dirty="0">
                <a:solidFill>
                  <a:schemeClr val="bg1"/>
                </a:solidFill>
              </a:rPr>
              <a:t> care of the </a:t>
            </a:r>
            <a:r>
              <a:rPr lang="it-IT" dirty="0" err="1">
                <a:solidFill>
                  <a:schemeClr val="bg1"/>
                </a:solidFill>
              </a:rPr>
              <a:t>whole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cycle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24" y="834266"/>
            <a:ext cx="5683322" cy="597188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47426" y="5421854"/>
            <a:ext cx="4389120" cy="1161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nurture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players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7426" y="3598177"/>
            <a:ext cx="3192460" cy="1417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REGAINING CONTROL</a:t>
            </a:r>
            <a:b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SCHOLARLY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575149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82467" y="1150265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</a:t>
            </a:r>
            <a:r>
              <a:rPr lang="it-IT" dirty="0" err="1">
                <a:solidFill>
                  <a:schemeClr val="bg1"/>
                </a:solidFill>
              </a:rPr>
              <a:t>leveraging</a:t>
            </a:r>
            <a:r>
              <a:rPr lang="it-IT" dirty="0">
                <a:solidFill>
                  <a:schemeClr val="bg1"/>
                </a:solidFill>
              </a:rPr>
              <a:t> on HIRMEOS </a:t>
            </a:r>
            <a:r>
              <a:rPr lang="it-IT" dirty="0" err="1">
                <a:solidFill>
                  <a:schemeClr val="bg1"/>
                </a:solidFill>
              </a:rPr>
              <a:t>outputs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565656" y="148370"/>
            <a:ext cx="2459366" cy="1285875"/>
            <a:chOff x="6565656" y="148370"/>
            <a:chExt cx="2459366" cy="1285875"/>
          </a:xfrm>
        </p:grpSpPr>
        <p:pic>
          <p:nvPicPr>
            <p:cNvPr id="11" name="Immagine 10"/>
            <p:cNvPicPr/>
            <p:nvPr/>
          </p:nvPicPr>
          <p:blipFill rotWithShape="1">
            <a:blip r:embed="rId3"/>
            <a:srcRect l="10116" t="32927" r="51598" b="29718"/>
            <a:stretch/>
          </p:blipFill>
          <p:spPr bwMode="auto">
            <a:xfrm>
              <a:off x="6565656" y="148370"/>
              <a:ext cx="2343150" cy="1285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ttangolo 11"/>
            <p:cNvSpPr/>
            <p:nvPr/>
          </p:nvSpPr>
          <p:spPr>
            <a:xfrm>
              <a:off x="7189263" y="1027154"/>
              <a:ext cx="18357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4"/>
                </a:rPr>
                <a:t>https://vimeo.com/260765668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382467" y="53119"/>
            <a:ext cx="2429833" cy="1476375"/>
            <a:chOff x="382467" y="53119"/>
            <a:chExt cx="2429833" cy="1476375"/>
          </a:xfrm>
        </p:grpSpPr>
        <p:pic>
          <p:nvPicPr>
            <p:cNvPr id="14" name="Immagine 13"/>
            <p:cNvPicPr/>
            <p:nvPr/>
          </p:nvPicPr>
          <p:blipFill rotWithShape="1">
            <a:blip r:embed="rId5"/>
            <a:srcRect l="10116" t="11069" r="51131" b="46042"/>
            <a:stretch/>
          </p:blipFill>
          <p:spPr bwMode="auto">
            <a:xfrm>
              <a:off x="382467" y="53119"/>
              <a:ext cx="2371725" cy="14763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Rettangolo 14"/>
            <p:cNvSpPr/>
            <p:nvPr/>
          </p:nvSpPr>
          <p:spPr>
            <a:xfrm>
              <a:off x="1250654" y="355471"/>
              <a:ext cx="15616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6"/>
                </a:rPr>
                <a:t>https://www.hirmeos.eu/</a:t>
              </a:r>
              <a:r>
                <a:rPr lang="it-IT" sz="1000" dirty="0"/>
                <a:t> </a:t>
              </a:r>
            </a:p>
          </p:txBody>
        </p:sp>
      </p:grpSp>
      <p:sp>
        <p:nvSpPr>
          <p:cNvPr id="17" name="Rettangolo 16"/>
          <p:cNvSpPr/>
          <p:nvPr/>
        </p:nvSpPr>
        <p:spPr>
          <a:xfrm>
            <a:off x="633046" y="2475828"/>
            <a:ext cx="2942492" cy="1041095"/>
          </a:xfrm>
          <a:prstGeom prst="rect">
            <a:avLst/>
          </a:prstGeom>
          <a:solidFill>
            <a:srgbClr val="C41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IDENTIFICATION</a:t>
            </a:r>
          </a:p>
          <a:p>
            <a:pPr algn="ctr"/>
            <a:r>
              <a:rPr lang="it-IT" sz="2400" dirty="0"/>
              <a:t>(DOI, </a:t>
            </a:r>
            <a:r>
              <a:rPr lang="it-IT" sz="2400" dirty="0" err="1"/>
              <a:t>FundRef</a:t>
            </a:r>
            <a:r>
              <a:rPr lang="it-IT" sz="2400" dirty="0"/>
              <a:t>, ORCID)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4102066" y="2152159"/>
            <a:ext cx="5121243" cy="1601216"/>
            <a:chOff x="4102066" y="2152159"/>
            <a:chExt cx="5121243" cy="1601216"/>
          </a:xfrm>
        </p:grpSpPr>
        <p:sp>
          <p:nvSpPr>
            <p:cNvPr id="19" name="Rettangolo 18"/>
            <p:cNvSpPr/>
            <p:nvPr/>
          </p:nvSpPr>
          <p:spPr>
            <a:xfrm>
              <a:off x="4102066" y="2712280"/>
              <a:ext cx="2942492" cy="1041095"/>
            </a:xfrm>
            <a:prstGeom prst="rect">
              <a:avLst/>
            </a:prstGeom>
            <a:solidFill>
              <a:srgbClr val="109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ENTITY RECOGNITION</a:t>
              </a:r>
            </a:p>
          </p:txBody>
        </p:sp>
        <p:pic>
          <p:nvPicPr>
            <p:cNvPr id="22" name="Immagine 21"/>
            <p:cNvPicPr/>
            <p:nvPr/>
          </p:nvPicPr>
          <p:blipFill rotWithShape="1">
            <a:blip r:embed="rId7"/>
            <a:srcRect l="3580" t="14112" r="43816" b="47980"/>
            <a:stretch/>
          </p:blipFill>
          <p:spPr bwMode="auto">
            <a:xfrm>
              <a:off x="6271572" y="2152159"/>
              <a:ext cx="2524123" cy="1023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7546909" y="2901290"/>
              <a:ext cx="16764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hlinkClick r:id="rId8"/>
                </a:rPr>
                <a:t>Entity</a:t>
              </a:r>
              <a:r>
                <a:rPr lang="it-IT" sz="1000" dirty="0">
                  <a:hlinkClick r:id="rId8"/>
                </a:rPr>
                <a:t> </a:t>
              </a:r>
              <a:r>
                <a:rPr lang="it-IT" sz="1000" dirty="0" err="1">
                  <a:hlinkClick r:id="rId8"/>
                </a:rPr>
                <a:t>phishing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95477" y="3669353"/>
            <a:ext cx="6305323" cy="1701513"/>
            <a:chOff x="95477" y="3669353"/>
            <a:chExt cx="6305323" cy="1701513"/>
          </a:xfrm>
        </p:grpSpPr>
        <p:grpSp>
          <p:nvGrpSpPr>
            <p:cNvPr id="26" name="Gruppo 25"/>
            <p:cNvGrpSpPr/>
            <p:nvPr/>
          </p:nvGrpSpPr>
          <p:grpSpPr>
            <a:xfrm>
              <a:off x="95477" y="3669353"/>
              <a:ext cx="6305323" cy="1666875"/>
              <a:chOff x="95477" y="3669353"/>
              <a:chExt cx="6305323" cy="1666875"/>
            </a:xfrm>
          </p:grpSpPr>
          <p:sp>
            <p:nvSpPr>
              <p:cNvPr id="18" name="Rettangolo 17"/>
              <p:cNvSpPr/>
              <p:nvPr/>
            </p:nvSpPr>
            <p:spPr>
              <a:xfrm>
                <a:off x="3458308" y="3979635"/>
                <a:ext cx="2942492" cy="1041095"/>
              </a:xfrm>
              <a:prstGeom prst="rect">
                <a:avLst/>
              </a:prstGeom>
              <a:solidFill>
                <a:srgbClr val="5C9E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/>
                  <a:t>ANNOTATION</a:t>
                </a:r>
              </a:p>
            </p:txBody>
          </p:sp>
          <p:pic>
            <p:nvPicPr>
              <p:cNvPr id="25" name="Immagine 24"/>
              <p:cNvPicPr/>
              <p:nvPr/>
            </p:nvPicPr>
            <p:blipFill rotWithShape="1">
              <a:blip r:embed="rId9"/>
              <a:srcRect l="19143" t="15495" r="19693" b="36082"/>
              <a:stretch/>
            </p:blipFill>
            <p:spPr bwMode="auto">
              <a:xfrm>
                <a:off x="95477" y="3669353"/>
                <a:ext cx="3743325" cy="16668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7" name="Rettangolo 26"/>
            <p:cNvSpPr/>
            <p:nvPr/>
          </p:nvSpPr>
          <p:spPr>
            <a:xfrm>
              <a:off x="2960076" y="5124645"/>
              <a:ext cx="123092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hlinkClick r:id="rId10"/>
                </a:rPr>
                <a:t>Annotation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5808822" y="4401735"/>
            <a:ext cx="3954809" cy="2122802"/>
            <a:chOff x="5808822" y="4401735"/>
            <a:chExt cx="3954809" cy="2122802"/>
          </a:xfrm>
        </p:grpSpPr>
        <p:grpSp>
          <p:nvGrpSpPr>
            <p:cNvPr id="30" name="Gruppo 29"/>
            <p:cNvGrpSpPr/>
            <p:nvPr/>
          </p:nvGrpSpPr>
          <p:grpSpPr>
            <a:xfrm>
              <a:off x="5808822" y="4401735"/>
              <a:ext cx="3412655" cy="2122802"/>
              <a:chOff x="5808822" y="4401735"/>
              <a:chExt cx="3412655" cy="2122802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5808822" y="5483442"/>
                <a:ext cx="2942492" cy="1041095"/>
              </a:xfrm>
              <a:prstGeom prst="rect">
                <a:avLst/>
              </a:prstGeom>
              <a:solidFill>
                <a:srgbClr val="EBA5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/>
                  <a:t>PEER REVIEW CERTIFICATION</a:t>
                </a:r>
              </a:p>
            </p:txBody>
          </p:sp>
          <p:pic>
            <p:nvPicPr>
              <p:cNvPr id="29" name="Immagine 28"/>
              <p:cNvPicPr/>
              <p:nvPr/>
            </p:nvPicPr>
            <p:blipFill rotWithShape="1">
              <a:blip r:embed="rId11"/>
              <a:srcRect l="10738" t="43995" r="39770" b="21140"/>
              <a:stretch/>
            </p:blipFill>
            <p:spPr bwMode="auto">
              <a:xfrm>
                <a:off x="6192527" y="4401735"/>
                <a:ext cx="3028950" cy="12001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1" name="Rettangolo 30"/>
            <p:cNvSpPr/>
            <p:nvPr/>
          </p:nvSpPr>
          <p:spPr>
            <a:xfrm>
              <a:off x="8375179" y="4429474"/>
              <a:ext cx="13884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hlinkClick r:id="rId12"/>
                </a:rPr>
                <a:t>Certification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117562" y="5483442"/>
            <a:ext cx="5296217" cy="1288343"/>
            <a:chOff x="117562" y="5483442"/>
            <a:chExt cx="5296217" cy="1288343"/>
          </a:xfrm>
        </p:grpSpPr>
        <p:sp>
          <p:nvSpPr>
            <p:cNvPr id="21" name="Rettangolo 20"/>
            <p:cNvSpPr/>
            <p:nvPr/>
          </p:nvSpPr>
          <p:spPr>
            <a:xfrm>
              <a:off x="117562" y="5601885"/>
              <a:ext cx="2942492" cy="1041095"/>
            </a:xfrm>
            <a:prstGeom prst="rect">
              <a:avLst/>
            </a:prstGeom>
            <a:solidFill>
              <a:srgbClr val="0843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/>
                <a:t>METRICS</a:t>
              </a:r>
            </a:p>
            <a:p>
              <a:pPr algn="ctr"/>
              <a:r>
                <a:rPr lang="it-IT" sz="2400" dirty="0"/>
                <a:t>DASHBOARD</a:t>
              </a:r>
            </a:p>
          </p:txBody>
        </p:sp>
        <p:grpSp>
          <p:nvGrpSpPr>
            <p:cNvPr id="37" name="Gruppo 36"/>
            <p:cNvGrpSpPr/>
            <p:nvPr/>
          </p:nvGrpSpPr>
          <p:grpSpPr>
            <a:xfrm>
              <a:off x="2465055" y="5483442"/>
              <a:ext cx="2948724" cy="1288343"/>
              <a:chOff x="2465055" y="5483442"/>
              <a:chExt cx="2948724" cy="1288343"/>
            </a:xfrm>
          </p:grpSpPr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65055" y="5483442"/>
                <a:ext cx="2948724" cy="1169792"/>
              </a:xfrm>
              <a:prstGeom prst="rect">
                <a:avLst/>
              </a:prstGeom>
            </p:spPr>
          </p:pic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7411" y="6010581"/>
                <a:ext cx="1473640" cy="761204"/>
              </a:xfrm>
              <a:prstGeom prst="rect">
                <a:avLst/>
              </a:prstGeom>
            </p:spPr>
          </p:pic>
        </p:grpSp>
      </p:grpSp>
      <p:sp>
        <p:nvSpPr>
          <p:cNvPr id="39" name="Rettangolo 38"/>
          <p:cNvSpPr/>
          <p:nvPr/>
        </p:nvSpPr>
        <p:spPr>
          <a:xfrm>
            <a:off x="2910508" y="364893"/>
            <a:ext cx="3440724" cy="1174023"/>
          </a:xfrm>
          <a:prstGeom prst="rect">
            <a:avLst/>
          </a:prstGeom>
          <a:solidFill>
            <a:srgbClr val="CE6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ALL OPEN SOURCE TOOLS</a:t>
            </a:r>
          </a:p>
          <a:p>
            <a:pPr algn="ctr"/>
            <a:r>
              <a:rPr lang="it-IT" sz="2400" dirty="0"/>
              <a:t>ANY PUBLISHER CAN ADOPT</a:t>
            </a:r>
          </a:p>
        </p:txBody>
      </p:sp>
    </p:spTree>
    <p:extLst>
      <p:ext uri="{BB962C8B-B14F-4D97-AF65-F5344CB8AC3E}">
        <p14:creationId xmlns:p14="http://schemas.microsoft.com/office/powerpoint/2010/main" val="302689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704" y="-84552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OPERAS: </a:t>
            </a:r>
            <a:r>
              <a:rPr lang="it-IT" dirty="0" err="1">
                <a:solidFill>
                  <a:schemeClr val="bg1"/>
                </a:solidFill>
              </a:rPr>
              <a:t>scaling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existing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tools</a:t>
            </a:r>
            <a:r>
              <a:rPr lang="it-IT" dirty="0">
                <a:solidFill>
                  <a:schemeClr val="bg1"/>
                </a:solidFill>
              </a:rPr>
              <a:t> to…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5057888" y="1103608"/>
            <a:ext cx="3752625" cy="2145201"/>
            <a:chOff x="5057888" y="1103608"/>
            <a:chExt cx="3752625" cy="2145201"/>
          </a:xfrm>
        </p:grpSpPr>
        <p:sp>
          <p:nvSpPr>
            <p:cNvPr id="7" name="Rettangolo 6"/>
            <p:cNvSpPr/>
            <p:nvPr/>
          </p:nvSpPr>
          <p:spPr>
            <a:xfrm>
              <a:off x="5057888" y="1656678"/>
              <a:ext cx="3625327" cy="1592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CERTIFY RESEARCH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(peer review) </a:t>
              </a:r>
            </a:p>
          </p:txBody>
        </p:sp>
        <p:pic>
          <p:nvPicPr>
            <p:cNvPr id="9" name="Immagine 8" descr="https://www.doabooks.org/doabImages/doab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020" y="1103608"/>
              <a:ext cx="2554493" cy="827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uppo 14"/>
          <p:cNvGrpSpPr/>
          <p:nvPr/>
        </p:nvGrpSpPr>
        <p:grpSpPr>
          <a:xfrm>
            <a:off x="3004457" y="3856470"/>
            <a:ext cx="4644272" cy="2267727"/>
            <a:chOff x="3004457" y="3856470"/>
            <a:chExt cx="4644272" cy="2267727"/>
          </a:xfrm>
        </p:grpSpPr>
        <p:sp>
          <p:nvSpPr>
            <p:cNvPr id="8" name="Rettangolo 7"/>
            <p:cNvSpPr/>
            <p:nvPr/>
          </p:nvSpPr>
          <p:spPr>
            <a:xfrm>
              <a:off x="3004457" y="4532066"/>
              <a:ext cx="4362994" cy="1592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ACTIVATE RESEARCH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(research and society blogging) </a:t>
              </a:r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4"/>
            <a:srcRect l="3112" t="16608" r="72110" b="67448"/>
            <a:stretch/>
          </p:blipFill>
          <p:spPr bwMode="auto">
            <a:xfrm>
              <a:off x="5459729" y="3856470"/>
              <a:ext cx="2189000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Gruppo 9"/>
          <p:cNvGrpSpPr/>
          <p:nvPr/>
        </p:nvGrpSpPr>
        <p:grpSpPr>
          <a:xfrm>
            <a:off x="227704" y="1824990"/>
            <a:ext cx="4051824" cy="3864215"/>
            <a:chOff x="227704" y="1824990"/>
            <a:chExt cx="4051824" cy="3864215"/>
          </a:xfrm>
        </p:grpSpPr>
        <p:grpSp>
          <p:nvGrpSpPr>
            <p:cNvPr id="14" name="Gruppo 13"/>
            <p:cNvGrpSpPr/>
            <p:nvPr/>
          </p:nvGrpSpPr>
          <p:grpSpPr>
            <a:xfrm>
              <a:off x="227704" y="1824990"/>
              <a:ext cx="4051824" cy="1914263"/>
              <a:chOff x="227704" y="1824990"/>
              <a:chExt cx="4051824" cy="1914263"/>
            </a:xfrm>
          </p:grpSpPr>
          <p:sp>
            <p:nvSpPr>
              <p:cNvPr id="6" name="Rettangolo 5"/>
              <p:cNvSpPr/>
              <p:nvPr/>
            </p:nvSpPr>
            <p:spPr>
              <a:xfrm>
                <a:off x="548417" y="2413694"/>
                <a:ext cx="3731111" cy="1325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DISCOVER RESEARCH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it-IT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multilingual</a:t>
                </a: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discovery</a:t>
                </a: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tool</a:t>
                </a: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5"/>
              <a:srcRect t="9744" r="86678" b="82063"/>
              <a:stretch/>
            </p:blipFill>
            <p:spPr bwMode="auto">
              <a:xfrm>
                <a:off x="227704" y="1824990"/>
                <a:ext cx="2186269" cy="756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" name="Gruppo 4"/>
            <p:cNvGrpSpPr/>
            <p:nvPr/>
          </p:nvGrpSpPr>
          <p:grpSpPr>
            <a:xfrm>
              <a:off x="895454" y="3556746"/>
              <a:ext cx="1827725" cy="2132459"/>
              <a:chOff x="895454" y="3556746"/>
              <a:chExt cx="1827725" cy="2132459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5454" y="3556746"/>
                <a:ext cx="1827725" cy="2130942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1797926" y="5442984"/>
                <a:ext cx="92525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 err="1">
                    <a:hlinkClick r:id="rId7"/>
                  </a:rPr>
                  <a:t>May</a:t>
                </a:r>
                <a:r>
                  <a:rPr lang="it-IT" sz="1000" dirty="0">
                    <a:hlinkClick r:id="rId7"/>
                  </a:rPr>
                  <a:t> 29, 2019</a:t>
                </a:r>
                <a:r>
                  <a:rPr lang="it-IT" sz="1000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2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8_Tema di Office">
  <a:themeElements>
    <a:clrScheme name="Personalizzato 5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FFFF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Personalizzato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Personalizzato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8F8F8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Tema di Office">
  <a:themeElements>
    <a:clrScheme name="Personalizzato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Office Them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431</Words>
  <Application>Microsoft Office PowerPoint</Application>
  <PresentationFormat>Presentazione su schermo (4:3)</PresentationFormat>
  <Paragraphs>82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17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 2</vt:lpstr>
      <vt:lpstr>18_Tema di Office</vt:lpstr>
      <vt:lpstr>1_Tema di Office</vt:lpstr>
      <vt:lpstr>6_Office Theme</vt:lpstr>
      <vt:lpstr>4_Tema di Office</vt:lpstr>
      <vt:lpstr>3_Tema di Office</vt:lpstr>
      <vt:lpstr>7_Office Theme</vt:lpstr>
      <vt:lpstr>12_Tema di Office</vt:lpstr>
      <vt:lpstr>23_Tema di Office</vt:lpstr>
      <vt:lpstr>17_Office Theme</vt:lpstr>
      <vt:lpstr>Presentazione standard di PowerPoint</vt:lpstr>
      <vt:lpstr>SSH: fragmentation…</vt:lpstr>
      <vt:lpstr>SSH: the book is changing…</vt:lpstr>
      <vt:lpstr>…are the SSH ready to go?</vt:lpstr>
      <vt:lpstr>…but at the same time…</vt:lpstr>
      <vt:lpstr>Presentazione standard di PowerPoint</vt:lpstr>
      <vt:lpstr>OPERAS: taking care of the whole cycle </vt:lpstr>
      <vt:lpstr>…leveraging on HIRMEOS outputs</vt:lpstr>
      <vt:lpstr>OPERAS: scaling existing tools to…</vt:lpstr>
      <vt:lpstr>…to bring the SSH into EOSC</vt:lpstr>
      <vt:lpstr>…and supporting SSH FAIRification</vt:lpstr>
      <vt:lpstr>Presentazione standard di PowerPoint</vt:lpstr>
      <vt:lpstr>Feedback OPERAS</vt:lpstr>
      <vt:lpstr>Feedback OPERAS</vt:lpstr>
      <vt:lpstr>Feedback OPERAS</vt:lpstr>
      <vt:lpstr>…next steps</vt:lpstr>
      <vt:lpstr>In the end, as OPERAS, we foresee…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Giglia</dc:creator>
  <cp:lastModifiedBy>gallo</cp:lastModifiedBy>
  <cp:revision>36</cp:revision>
  <dcterms:created xsi:type="dcterms:W3CDTF">2018-11-15T12:10:26Z</dcterms:created>
  <dcterms:modified xsi:type="dcterms:W3CDTF">2019-06-25T21:37:42Z</dcterms:modified>
</cp:coreProperties>
</file>