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8b5d327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8b5d327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8ffb8ba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8ffb8ba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90f851e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90f851e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a8ffb8ba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a8ffb8ba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8b5d32750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8b5d32750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90f851e3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90f851e3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90f851e3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90f851e3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90f851e3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90f851e3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cholia.toolforge.org/author/Q20895785" TargetMode="External"/><Relationship Id="rId4" Type="http://schemas.openxmlformats.org/officeDocument/2006/relationships/hyperlink" Target="https://web.archive.org/web/20220924040033/https://www.eventbrite.co.uk/e/the-climate-knowledge-hunt-hackathon-tickets-414825362827" TargetMode="External"/><Relationship Id="rId5" Type="http://schemas.openxmlformats.org/officeDocument/2006/relationships/hyperlink" Target="https://doi.org/10.5281/zenodo.7109345" TargetMode="External"/><Relationship Id="rId6" Type="http://schemas.openxmlformats.org/officeDocument/2006/relationships/hyperlink" Target="https://commons.wikimedia.org/wiki/File:Wikimedians_for_Sustainable_Development-3-rotated.svg" TargetMode="External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incubator.wikimedia.org/" TargetMode="External"/><Relationship Id="rId10" Type="http://schemas.openxmlformats.org/officeDocument/2006/relationships/hyperlink" Target="https://www.mediawiki.org/" TargetMode="External"/><Relationship Id="rId13" Type="http://schemas.openxmlformats.org/officeDocument/2006/relationships/hyperlink" Target="https://www.wikivoyage.org/" TargetMode="External"/><Relationship Id="rId12" Type="http://schemas.openxmlformats.org/officeDocument/2006/relationships/hyperlink" Target="https://wikidata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www.wikipedia.org/" TargetMode="External"/><Relationship Id="rId9" Type="http://schemas.openxmlformats.org/officeDocument/2006/relationships/hyperlink" Target="https://species.wikimedia.org/" TargetMode="External"/><Relationship Id="rId15" Type="http://schemas.openxmlformats.org/officeDocument/2006/relationships/hyperlink" Target="https://www.wiktionary.org/" TargetMode="External"/><Relationship Id="rId14" Type="http://schemas.openxmlformats.org/officeDocument/2006/relationships/hyperlink" Target="https://www.wikiversity.org/" TargetMode="External"/><Relationship Id="rId17" Type="http://schemas.openxmlformats.org/officeDocument/2006/relationships/hyperlink" Target="https://www.wikisource.org/" TargetMode="External"/><Relationship Id="rId16" Type="http://schemas.openxmlformats.org/officeDocument/2006/relationships/hyperlink" Target="https://www.wikinews.org/" TargetMode="External"/><Relationship Id="rId5" Type="http://schemas.openxmlformats.org/officeDocument/2006/relationships/hyperlink" Target="https://wikimania.wikimedia.org/" TargetMode="External"/><Relationship Id="rId19" Type="http://schemas.openxmlformats.org/officeDocument/2006/relationships/hyperlink" Target="https://meta.wikimedia.org/wiki/Special:SiteMatrix" TargetMode="External"/><Relationship Id="rId6" Type="http://schemas.openxmlformats.org/officeDocument/2006/relationships/hyperlink" Target="https://www.wikibooks.org/" TargetMode="External"/><Relationship Id="rId18" Type="http://schemas.openxmlformats.org/officeDocument/2006/relationships/hyperlink" Target="https://commons.wikimedia.org/" TargetMode="External"/><Relationship Id="rId7" Type="http://schemas.openxmlformats.org/officeDocument/2006/relationships/hyperlink" Target="https://meta.wikimedia.org/" TargetMode="External"/><Relationship Id="rId8" Type="http://schemas.openxmlformats.org/officeDocument/2006/relationships/hyperlink" Target="https://www.wikiquote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mmons.wikimedia.org/wiki/File:121212_2_OpenSwissKnife.pn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meta.wikimedia.org/wiki/Wikimedians_for_Disaster_Response" TargetMode="External"/><Relationship Id="rId5" Type="http://schemas.openxmlformats.org/officeDocument/2006/relationships/hyperlink" Target="https://commons.wikimedia.org/wiki/File:Wikimedians_for_Sustainable_Development-3-rotated.svg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hyperlink" Target="https://commons.wikimedia.org/wiki/File:Scholia_topic_profile_for_sea_level_rise_(Q841083)_as_of_2022-09-24.png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s://commons.wikimedia.org/wiki/File:Topic_in_context_panel_of_Scholia_topic_profile_for_climate_variability_and_change_(Q125928)_as_of_2022-09-24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reasonator.toolforge.org/?q=Q107622482&amp;lang=en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hyperlink" Target="https://commons.wikimedia.org/wiki/File:COVID-19_on_Wikidata.svg" TargetMode="External"/><Relationship Id="rId6" Type="http://schemas.openxmlformats.org/officeDocument/2006/relationships/hyperlink" Target="https://commons.wikimedia.org/wiki/File:COVID-19_on_Wikidata.svg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reasonator.toolforge.org/?q=Q40178187&amp;lang=es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wikidata.org/wiki/Lexeme:L468972" TargetMode="External"/><Relationship Id="rId10" Type="http://schemas.openxmlformats.org/officeDocument/2006/relationships/hyperlink" Target="https://www.wikidata.org/wiki/Q20051297" TargetMode="External"/><Relationship Id="rId13" Type="http://schemas.openxmlformats.org/officeDocument/2006/relationships/hyperlink" Target="https://ordia.toolforge.org/Q841083" TargetMode="External"/><Relationship Id="rId12" Type="http://schemas.openxmlformats.org/officeDocument/2006/relationships/hyperlink" Target="https://www.wikidata.org/wiki/Q841083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wikidata.org/wiki/Q47359" TargetMode="External"/><Relationship Id="rId4" Type="http://schemas.openxmlformats.org/officeDocument/2006/relationships/hyperlink" Target="https://www.wikidata.org/wiki/Q47359" TargetMode="External"/><Relationship Id="rId9" Type="http://schemas.openxmlformats.org/officeDocument/2006/relationships/hyperlink" Target="https://ordia.toolforge.org/text-to-lexemes?text=NDC&amp;text-language=en&amp;casing=none" TargetMode="External"/><Relationship Id="rId15" Type="http://schemas.openxmlformats.org/officeDocument/2006/relationships/hyperlink" Target="https://www.wikidata.org/wiki/Q841083" TargetMode="External"/><Relationship Id="rId14" Type="http://schemas.openxmlformats.org/officeDocument/2006/relationships/hyperlink" Target="https://www.wikidata.org/wiki/Lexeme:L461887" TargetMode="External"/><Relationship Id="rId16" Type="http://schemas.openxmlformats.org/officeDocument/2006/relationships/hyperlink" Target="https://scholia.toolforge.org/topic/Q841083" TargetMode="External"/><Relationship Id="rId5" Type="http://schemas.openxmlformats.org/officeDocument/2006/relationships/hyperlink" Target="https://treaties.un.org/Pages/showDetails.aspx?objid=0800000280021a16" TargetMode="External"/><Relationship Id="rId6" Type="http://schemas.openxmlformats.org/officeDocument/2006/relationships/hyperlink" Target="https://www.wikidata.org/wiki/Q47359" TargetMode="External"/><Relationship Id="rId7" Type="http://schemas.openxmlformats.org/officeDocument/2006/relationships/hyperlink" Target="https://www.wikidata.org/wiki/Property:P2567" TargetMode="External"/><Relationship Id="rId8" Type="http://schemas.openxmlformats.org/officeDocument/2006/relationships/hyperlink" Target="https://www.wikidata.org/wiki/Q19084784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wikidata.org/wiki/User:Daniel_Mietchen" TargetMode="External"/><Relationship Id="rId4" Type="http://schemas.openxmlformats.org/officeDocument/2006/relationships/hyperlink" Target="https://www.wikidata.org/wiki/User_talk:Daniel_Mietchen" TargetMode="External"/><Relationship Id="rId5" Type="http://schemas.openxmlformats.org/officeDocument/2006/relationships/hyperlink" Target="https://www.wikidata.org/wiki/Special:EmailUser/Daniel_Mietchen" TargetMode="External"/><Relationship Id="rId6" Type="http://schemas.openxmlformats.org/officeDocument/2006/relationships/hyperlink" Target="https://github.com/Daniel-Mietchen" TargetMode="External"/><Relationship Id="rId7" Type="http://schemas.openxmlformats.org/officeDocument/2006/relationships/hyperlink" Target="https://twitter.com/EvoMRI" TargetMode="External"/><Relationship Id="rId8" Type="http://schemas.openxmlformats.org/officeDocument/2006/relationships/hyperlink" Target="https://doi.org/10.5281/zenodo.71093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50125" y="1322450"/>
            <a:ext cx="8463600" cy="28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Climate knowledge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the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Wikimedia ecosystem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958225" y="4239700"/>
            <a:ext cx="76881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Daniel Mietchen</a:t>
            </a:r>
            <a:r>
              <a:rPr lang="en-GB"/>
              <a:t> -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Climate Knowledge Hunt Hackathon</a:t>
            </a:r>
            <a:r>
              <a:rPr lang="en-GB"/>
              <a:t> - 24 September 2022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DOI: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10.5281/zenodo.7109345</a:t>
            </a:r>
            <a:endParaRPr/>
          </a:p>
        </p:txBody>
      </p:sp>
      <p:pic>
        <p:nvPicPr>
          <p:cNvPr descr="https://upload.wikimedia.org/wikipedia/commons/thumb/4/47/Wikimedians_for_Sustainable_Development-3-rotated.svg/388px-Wikimedians_for_Sustainable_Development-3-rotated.svg.png" id="88" name="Google Shape;88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850" y="3602125"/>
            <a:ext cx="1143100" cy="14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48450" y="4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of the presentation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231250" y="1658175"/>
            <a:ext cx="8710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1: Overview of Wikimedia projects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2: Coverage of climate-related matters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3: Using and improving Wikidata while mining climate reports</a:t>
            </a:r>
            <a:endParaRPr i="1" sz="2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48450" y="4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1: Overview of Wikimedia projects</a:t>
            </a:r>
            <a:endParaRPr/>
          </a:p>
        </p:txBody>
      </p:sp>
      <p:pic>
        <p:nvPicPr>
          <p:cNvPr descr="https://upload.wikimedia.org/wikipedia/commons/thumb/2/2d/Wikimedia_logo_family_complete-2021.svg/1024px-Wikimedia_logo_family_complete-2021.svg.png"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2850"/>
            <a:ext cx="2984850" cy="2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3249775" y="1048575"/>
            <a:ext cx="5608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Clockwise, roughly sorted by information channel: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Wikipedia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329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languages) ⇒ encyclopedia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Wikimania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annual gathering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Wikibooks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120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books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Meta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things concerning &gt; 1 wiki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Wikiquote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89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quotes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Wikispecies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species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MediaWiki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software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1"/>
              </a:rPr>
              <a:t>Incubator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projects-to-be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2"/>
              </a:rPr>
              <a:t>Wikidata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database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Wikivoyage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25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travel guide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Wikiversity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17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learning environment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Wiktionary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185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dictionary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Wikinews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34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news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Wikisource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74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text archive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8"/>
              </a:rPr>
              <a:t>Wikimedia Commons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media repository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512425" y="4570650"/>
            <a:ext cx="834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About 1000 wikis in total: </a:t>
            </a: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9"/>
              </a:rPr>
              <a:t>https://meta.wikimedia.org/wiki/Special:SiteMatrix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6598825" y="2119800"/>
            <a:ext cx="2484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Center: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Wikimedia Foundation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&amp;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Wikimedia affiliates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&amp;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Wikimedia community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c/c7/121212_2_OpenSwissKnife.png/800px-121212_2_OpenSwissKnife.png" id="108" name="Google Shape;108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4875" y="2396300"/>
            <a:ext cx="4136124" cy="20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Common themes of Wikimedia projects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closely integrated content, infrastructure and communities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content that is free to read and free to reuse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presented using free and open-source software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part of the broader open movement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anyone is invited to contribute, e.g. by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reviewing existing materials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improving existing content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improving the presentation of content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improving the software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adding new information, code etc.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helping with community building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1567650" y="480450"/>
            <a:ext cx="7437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2: Coverage of climate-related matters</a:t>
            </a:r>
            <a:endParaRPr/>
          </a:p>
        </p:txBody>
      </p:sp>
      <p:pic>
        <p:nvPicPr>
          <p:cNvPr descr="https://upload.wikimedia.org/wikipedia/commons/thumb/2/2d/Wikimedia_logo_family_complete-2021.svg/1024px-Wikimedia_logo_family_complete-2021.svg.png"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42225" cy="1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231250" y="1277175"/>
            <a:ext cx="89127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Wikipedia ⇒ encyclopedic articles about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climate-related topics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Wikimania ⇒ community exchanges around climate-related topics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Wikibooks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climate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-related books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Meta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climate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-related discussions and coordination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Wikiquote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climate-related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quotes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Wikispecies ⇒ species and higher-order taxa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MediaWiki ⇒ software to run all these wikis and many others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Incubator ⇒ projects-to-be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Wikidata ⇒ general reference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 information, including on climate-related topics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Wikivoyage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climate-related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travel information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Wikiversity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climate-related coursework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Wiktionary ⇒ translations of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climate-related words and phrases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Wikinews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climate-related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news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Wikisource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climate-related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texts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Wikimedia Commons ⇒ climate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media files, including maps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Wikimedia community: climate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edit-a-thons, mapathons etc.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92850" y="4779100"/>
            <a:ext cx="62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https://meta.wikimedia.org/wiki/Wikimedians_for_Sustainable_Development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https://upload.wikimedia.org/wikipedia/commons/thumb/4/47/Wikimedians_for_Sustainable_Development-3-rotated.svg/388px-Wikimedians_for_Sustainable_Development-3-rotated.svg.png" id="119" name="Google Shape;119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9950" y="1177700"/>
            <a:ext cx="2675075" cy="330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850" y="1089525"/>
            <a:ext cx="3092925" cy="2429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8"/>
          <p:cNvGrpSpPr/>
          <p:nvPr/>
        </p:nvGrpSpPr>
        <p:grpSpPr>
          <a:xfrm>
            <a:off x="68621" y="152302"/>
            <a:ext cx="1858603" cy="1669380"/>
            <a:chOff x="3566825" y="2158650"/>
            <a:chExt cx="2802900" cy="2704325"/>
          </a:xfrm>
        </p:grpSpPr>
        <p:sp>
          <p:nvSpPr>
            <p:cNvPr id="126" name="Google Shape;126;p18">
              <a:hlinkClick r:id="rId5"/>
            </p:cNvPr>
            <p:cNvSpPr/>
            <p:nvPr/>
          </p:nvSpPr>
          <p:spPr>
            <a:xfrm>
              <a:off x="3566825" y="2228375"/>
              <a:ext cx="2802900" cy="2634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upload.wikimedia.org/wikipedia/commons/thumb/a/a8/COVID-19_on_Wikidata.svg/1005px-COVID-19_on_Wikidata.svg.png" id="127" name="Google Shape;127;p18">
              <a:hlinkClick r:id="rId6"/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729467" y="2158650"/>
              <a:ext cx="2627658" cy="26784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" name="Google Shape;128;p18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1978750"/>
            <a:ext cx="4197124" cy="283475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type="title"/>
          </p:nvPr>
        </p:nvSpPr>
        <p:spPr>
          <a:xfrm>
            <a:off x="4646275" y="3518975"/>
            <a:ext cx="3301200" cy="15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Coverage of climate-related matters on Wikidata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upload.wikimedia.org/wikipedia/commons/thumb/e/ef/Scholia_topic_profile_for_sea_level_rise_%28Q841083%29_as_of_2022-09-24.png/89px-Scholia_topic_profile_for_sea_level_rise_%28Q841083%29_as_of_2022-09-24.png" id="130" name="Google Shape;130;p18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43925" y="0"/>
            <a:ext cx="6000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9/99/Topic_in_context_panel_of_Scholia_topic_profile_for_climate_variability_and_change_%28Q125928%29_as_of_2022-09-24.png" id="131" name="Google Shape;131;p18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46501" y="152300"/>
            <a:ext cx="2749877" cy="18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</a:t>
            </a:r>
            <a:r>
              <a:rPr lang="en-GB"/>
              <a:t> Wikidata while mining climate reports</a:t>
            </a:r>
            <a:endParaRPr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729450" y="2078875"/>
            <a:ext cx="78390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entity recognition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Kyoto Protocol ⇒ </a:t>
            </a:r>
            <a:r>
              <a:rPr lang="en-GB"/>
              <a:t>Kyoto Protocol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Q47359</a:t>
            </a:r>
            <a:r>
              <a:rPr lang="en-GB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identifier mapping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Kyoto Protocol (</a:t>
            </a:r>
            <a:r>
              <a:rPr lang="en-GB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Q47359</a:t>
            </a:r>
            <a:r>
              <a:rPr lang="en-GB"/>
              <a:t>) ⇒ entry </a:t>
            </a:r>
            <a:r>
              <a:rPr lang="en-GB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0800000280021a16</a:t>
            </a:r>
            <a:r>
              <a:rPr lang="en-GB"/>
              <a:t> in United Nations database for treaties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semantic relations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Kyoto Protocol (</a:t>
            </a:r>
            <a:r>
              <a:rPr lang="en-GB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Q47359</a:t>
            </a:r>
            <a:r>
              <a:rPr lang="en-GB"/>
              <a:t>) ⇒ </a:t>
            </a:r>
            <a:r>
              <a:rPr lang="en-GB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amended by (P2567)</a:t>
            </a:r>
            <a:r>
              <a:rPr lang="en-GB"/>
              <a:t> ⇒ Doha Amendment to the Kyoto Protocol (</a:t>
            </a:r>
            <a:r>
              <a:rPr lang="en-GB" u="sng">
                <a:solidFill>
                  <a:schemeClr val="hlink"/>
                </a:solidFill>
                <a:hlinkClick r:id="rId8"/>
              </a:rPr>
              <a:t>Q19084784</a:t>
            </a:r>
            <a:r>
              <a:rPr lang="en-GB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resolving abbreviations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NDC </a:t>
            </a:r>
            <a:r>
              <a:rPr lang="en-GB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⇒</a:t>
            </a:r>
            <a:r>
              <a:rPr lang="en-GB"/>
              <a:t> Nationally Determined Contribution (</a:t>
            </a:r>
            <a:r>
              <a:rPr lang="en-GB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Q20051297</a:t>
            </a:r>
            <a:r>
              <a:rPr lang="en-GB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translations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 u="sng">
                <a:solidFill>
                  <a:schemeClr val="hlink"/>
                </a:solidFill>
                <a:hlinkClick r:id="rId11"/>
              </a:rPr>
              <a:t>sea level rise</a:t>
            </a:r>
            <a:r>
              <a:rPr lang="en-GB"/>
              <a:t> (L468972; English) ⇒ </a:t>
            </a:r>
            <a:r>
              <a:rPr lang="en-GB"/>
              <a:t>sea level rise (</a:t>
            </a:r>
            <a:r>
              <a:rPr lang="en-GB" u="sng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Q841083</a:t>
            </a:r>
            <a:r>
              <a:rPr lang="en-GB"/>
              <a:t>)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13"/>
              </a:rPr>
              <a:t>⇒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14"/>
              </a:rPr>
              <a:t>സമുദ്രനിരപ്പിന്റെ ഉയർച്ച</a:t>
            </a:r>
            <a:r>
              <a:rPr lang="en-GB"/>
              <a:t> (L461887Malayalam)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literature overview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sea level rise (</a:t>
            </a:r>
            <a:r>
              <a:rPr lang="en-GB" u="sng">
                <a:solidFill>
                  <a:schemeClr val="hlink"/>
                </a:solidFill>
                <a:hlinkClick r:id="rId15"/>
              </a:rPr>
              <a:t>Q841083</a:t>
            </a:r>
            <a:r>
              <a:rPr lang="en-GB"/>
              <a:t>) ⇒ </a:t>
            </a:r>
            <a:r>
              <a:rPr lang="en-GB" u="sng">
                <a:solidFill>
                  <a:schemeClr val="hlink"/>
                </a:solidFill>
                <a:hlinkClick r:id="rId16"/>
              </a:rPr>
              <a:t>https://scholia.toolforge.org/topic/Q841083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Improving</a:t>
            </a:r>
            <a:r>
              <a:rPr lang="en-GB"/>
              <a:t> Wikidata while mining climate reports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729450" y="2078875"/>
            <a:ext cx="78390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expand existing entries for specific </a:t>
            </a:r>
            <a:r>
              <a:rPr lang="en-GB"/>
              <a:t>entities or entity types found in the IPCC reports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add labels or descriptions in your language(s)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add semantic relationships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add identifiers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create new </a:t>
            </a:r>
            <a:r>
              <a:rPr lang="en-GB"/>
              <a:t>entries for specific entities or entity types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enter common words, phrases or acronyms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link content across languages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curate literature on a specific subject or by a specific researcher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curate relevant media files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improve or build curation workflows facilitating the handling of climate reports via Wikidata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add/ update/ improve documentation of any of the above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inform community channels about your activities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729450" y="2078875"/>
            <a:ext cx="76887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Contact: 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on Wikidata: </a:t>
            </a:r>
            <a:r>
              <a:rPr lang="en-GB" sz="2200" u="sng">
                <a:solidFill>
                  <a:schemeClr val="hlink"/>
                </a:solidFill>
                <a:hlinkClick r:id="rId3"/>
              </a:rPr>
              <a:t>User:Daniel Mietchen</a:t>
            </a:r>
            <a:r>
              <a:rPr lang="en-GB" sz="2200"/>
              <a:t> (</a:t>
            </a:r>
            <a:r>
              <a:rPr lang="en-GB" sz="2200" u="sng">
                <a:solidFill>
                  <a:schemeClr val="hlink"/>
                </a:solidFill>
                <a:hlinkClick r:id="rId4"/>
              </a:rPr>
              <a:t>talk page</a:t>
            </a:r>
            <a:r>
              <a:rPr lang="en-GB" sz="2200"/>
              <a:t> / </a:t>
            </a:r>
            <a:r>
              <a:rPr lang="en-GB" sz="2200" u="sng">
                <a:solidFill>
                  <a:schemeClr val="hlink"/>
                </a:solidFill>
                <a:hlinkClick r:id="rId5"/>
              </a:rPr>
              <a:t>email</a:t>
            </a:r>
            <a:r>
              <a:rPr lang="en-GB" sz="2200"/>
              <a:t>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on GitHub: </a:t>
            </a:r>
            <a:r>
              <a:rPr lang="en-GB" sz="2200" u="sng">
                <a:solidFill>
                  <a:schemeClr val="hlink"/>
                </a:solidFill>
                <a:hlinkClick r:id="rId6"/>
              </a:rPr>
              <a:t>Daniel Mietchen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on Twitter: </a:t>
            </a:r>
            <a:r>
              <a:rPr lang="en-GB" sz="2200" u="sng">
                <a:solidFill>
                  <a:schemeClr val="hlink"/>
                </a:solidFill>
                <a:hlinkClick r:id="rId7"/>
              </a:rPr>
              <a:t>@EvoMRI</a:t>
            </a:r>
            <a:endParaRPr sz="2200"/>
          </a:p>
        </p:txBody>
      </p:sp>
      <p:sp>
        <p:nvSpPr>
          <p:cNvPr id="150" name="Google Shape;150;p21"/>
          <p:cNvSpPr txBox="1"/>
          <p:nvPr>
            <p:ph idx="4294967295" type="subTitle"/>
          </p:nvPr>
        </p:nvSpPr>
        <p:spPr>
          <a:xfrm>
            <a:off x="958225" y="4239700"/>
            <a:ext cx="76881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Climate knowledge and the  Wikimedia ecosystem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DOI: </a:t>
            </a:r>
            <a:r>
              <a:rPr lang="en-GB" u="sng">
                <a:solidFill>
                  <a:schemeClr val="hlink"/>
                </a:solidFill>
                <a:hlinkClick r:id="rId8"/>
              </a:rPr>
              <a:t>10.5281/zenodo.7109345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