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12"/>
  </p:notesMasterIdLst>
  <p:sldIdLst>
    <p:sldId id="256" r:id="rId2"/>
    <p:sldId id="257" r:id="rId3"/>
    <p:sldId id="680" r:id="rId4"/>
    <p:sldId id="681" r:id="rId5"/>
    <p:sldId id="542" r:id="rId6"/>
    <p:sldId id="578" r:id="rId7"/>
    <p:sldId id="554" r:id="rId8"/>
    <p:sldId id="591" r:id="rId9"/>
    <p:sldId id="679" r:id="rId10"/>
    <p:sldId id="643" r:id="rId11"/>
    <p:sldId id="693" r:id="rId12"/>
    <p:sldId id="692" r:id="rId13"/>
    <p:sldId id="691" r:id="rId14"/>
    <p:sldId id="477" r:id="rId15"/>
    <p:sldId id="666" r:id="rId16"/>
    <p:sldId id="665" r:id="rId17"/>
    <p:sldId id="694" r:id="rId18"/>
    <p:sldId id="552" r:id="rId19"/>
    <p:sldId id="695" r:id="rId20"/>
    <p:sldId id="428" r:id="rId21"/>
    <p:sldId id="644" r:id="rId22"/>
    <p:sldId id="545" r:id="rId23"/>
    <p:sldId id="696" r:id="rId24"/>
    <p:sldId id="701" r:id="rId25"/>
    <p:sldId id="700" r:id="rId26"/>
    <p:sldId id="555" r:id="rId27"/>
    <p:sldId id="625" r:id="rId28"/>
    <p:sldId id="686" r:id="rId29"/>
    <p:sldId id="702" r:id="rId30"/>
    <p:sldId id="650" r:id="rId31"/>
    <p:sldId id="509" r:id="rId32"/>
    <p:sldId id="652" r:id="rId33"/>
    <p:sldId id="651" r:id="rId34"/>
    <p:sldId id="531" r:id="rId35"/>
    <p:sldId id="654" r:id="rId36"/>
    <p:sldId id="647" r:id="rId37"/>
    <p:sldId id="672" r:id="rId38"/>
    <p:sldId id="653" r:id="rId39"/>
    <p:sldId id="533" r:id="rId40"/>
    <p:sldId id="582" r:id="rId41"/>
    <p:sldId id="556" r:id="rId42"/>
    <p:sldId id="667" r:id="rId43"/>
    <p:sldId id="685" r:id="rId44"/>
    <p:sldId id="687" r:id="rId45"/>
    <p:sldId id="678" r:id="rId46"/>
    <p:sldId id="648" r:id="rId47"/>
    <p:sldId id="703" r:id="rId48"/>
    <p:sldId id="623" r:id="rId49"/>
    <p:sldId id="624" r:id="rId50"/>
    <p:sldId id="557" r:id="rId51"/>
    <p:sldId id="593" r:id="rId52"/>
    <p:sldId id="570" r:id="rId53"/>
    <p:sldId id="627" r:id="rId54"/>
    <p:sldId id="716" r:id="rId55"/>
    <p:sldId id="717" r:id="rId56"/>
    <p:sldId id="718" r:id="rId57"/>
    <p:sldId id="563" r:id="rId58"/>
    <p:sldId id="594" r:id="rId59"/>
    <p:sldId id="704" r:id="rId60"/>
    <p:sldId id="688" r:id="rId61"/>
    <p:sldId id="710" r:id="rId62"/>
    <p:sldId id="690" r:id="rId63"/>
    <p:sldId id="520" r:id="rId64"/>
    <p:sldId id="709" r:id="rId65"/>
    <p:sldId id="711" r:id="rId66"/>
    <p:sldId id="629" r:id="rId67"/>
    <p:sldId id="713" r:id="rId68"/>
    <p:sldId id="478" r:id="rId69"/>
    <p:sldId id="473" r:id="rId70"/>
    <p:sldId id="475" r:id="rId71"/>
    <p:sldId id="500" r:id="rId72"/>
    <p:sldId id="516" r:id="rId73"/>
    <p:sldId id="518" r:id="rId74"/>
    <p:sldId id="564" r:id="rId75"/>
    <p:sldId id="566" r:id="rId76"/>
    <p:sldId id="565" r:id="rId77"/>
    <p:sldId id="562" r:id="rId78"/>
    <p:sldId id="519" r:id="rId79"/>
    <p:sldId id="537" r:id="rId80"/>
    <p:sldId id="632" r:id="rId81"/>
    <p:sldId id="719" r:id="rId82"/>
    <p:sldId id="633" r:id="rId83"/>
    <p:sldId id="601" r:id="rId84"/>
    <p:sldId id="634" r:id="rId85"/>
    <p:sldId id="503" r:id="rId86"/>
    <p:sldId id="635" r:id="rId87"/>
    <p:sldId id="636" r:id="rId88"/>
    <p:sldId id="637" r:id="rId89"/>
    <p:sldId id="527" r:id="rId90"/>
    <p:sldId id="639" r:id="rId91"/>
    <p:sldId id="595" r:id="rId92"/>
    <p:sldId id="689" r:id="rId93"/>
    <p:sldId id="715" r:id="rId94"/>
    <p:sldId id="569" r:id="rId95"/>
    <p:sldId id="596" r:id="rId96"/>
    <p:sldId id="649" r:id="rId97"/>
    <p:sldId id="720" r:id="rId98"/>
    <p:sldId id="600" r:id="rId99"/>
    <p:sldId id="640" r:id="rId100"/>
    <p:sldId id="453" r:id="rId101"/>
    <p:sldId id="714" r:id="rId102"/>
    <p:sldId id="598" r:id="rId103"/>
    <p:sldId id="465" r:id="rId104"/>
    <p:sldId id="485" r:id="rId105"/>
    <p:sldId id="400" r:id="rId106"/>
    <p:sldId id="448" r:id="rId107"/>
    <p:sldId id="404" r:id="rId108"/>
    <p:sldId id="673" r:id="rId109"/>
    <p:sldId id="664" r:id="rId110"/>
    <p:sldId id="281" r:id="rId1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3" roundtripDataSignature="AMtx7miFtkWqpCZovDXnYoBdkELeiGDn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55" autoAdjust="0"/>
    <p:restoredTop sz="94660"/>
  </p:normalViewPr>
  <p:slideViewPr>
    <p:cSldViewPr snapToGrid="0">
      <p:cViewPr>
        <p:scale>
          <a:sx n="94" d="100"/>
          <a:sy n="94" d="100"/>
        </p:scale>
        <p:origin x="344" y="5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B96D9-D4BC-4E11-AACA-32269020E8AC}"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fr-FR"/>
        </a:p>
      </dgm:t>
    </dgm:pt>
    <dgm:pt modelId="{3C0C575F-E750-4724-85BC-E3FC088B7523}">
      <dgm:prSet phldrT="[Texte]"/>
      <dgm:spPr/>
      <dgm:t>
        <a:bodyPr/>
        <a:lstStyle/>
        <a:p>
          <a:pPr>
            <a:buFont typeface="Arial" panose="020B0604020202020204" pitchFamily="34" charset="0"/>
            <a:buChar char="●"/>
          </a:pPr>
          <a:r>
            <a:rPr lang="fr-FR" u="none" dirty="0"/>
            <a:t>Fournir des connaissances, qui permettent aux individus de se construire une vision du monde (collections). </a:t>
          </a:r>
          <a:endParaRPr lang="fr-FR" dirty="0"/>
        </a:p>
      </dgm:t>
    </dgm:pt>
    <dgm:pt modelId="{61014B2C-4F57-4DB3-986F-A7AFA55C41AC}" type="parTrans" cxnId="{C8AED329-00E8-42C5-80B2-D43FB78870F3}">
      <dgm:prSet/>
      <dgm:spPr/>
      <dgm:t>
        <a:bodyPr/>
        <a:lstStyle/>
        <a:p>
          <a:endParaRPr lang="fr-FR"/>
        </a:p>
      </dgm:t>
    </dgm:pt>
    <dgm:pt modelId="{5723352B-AD56-488A-A7A6-5AD2B0BE2706}" type="sibTrans" cxnId="{C8AED329-00E8-42C5-80B2-D43FB78870F3}">
      <dgm:prSet/>
      <dgm:spPr/>
      <dgm:t>
        <a:bodyPr/>
        <a:lstStyle/>
        <a:p>
          <a:endParaRPr lang="fr-FR"/>
        </a:p>
      </dgm:t>
    </dgm:pt>
    <dgm:pt modelId="{37604082-8A93-4DA4-B64F-06CFDBBE212F}">
      <dgm:prSet/>
      <dgm:spPr/>
      <dgm:t>
        <a:bodyPr/>
        <a:lstStyle/>
        <a:p>
          <a:pPr>
            <a:buFont typeface="Arial" panose="020B0604020202020204" pitchFamily="34" charset="0"/>
            <a:buChar char="●"/>
          </a:pPr>
          <a:r>
            <a:rPr lang="fr-FR" u="none" dirty="0"/>
            <a:t>Inviter des conversations à se tenir  au sein de la bibliothèque (animation, programmation, valorisation, médiation)</a:t>
          </a:r>
        </a:p>
      </dgm:t>
    </dgm:pt>
    <dgm:pt modelId="{9F4D65D3-4000-4A18-BC47-37C346F5E8F0}" type="parTrans" cxnId="{3BB37E99-D5DE-41A7-B9AC-0F998E283DBA}">
      <dgm:prSet/>
      <dgm:spPr/>
      <dgm:t>
        <a:bodyPr/>
        <a:lstStyle/>
        <a:p>
          <a:endParaRPr lang="fr-FR"/>
        </a:p>
      </dgm:t>
    </dgm:pt>
    <dgm:pt modelId="{D847A6F9-9472-4D34-9FF1-B5C9549FD215}" type="sibTrans" cxnId="{3BB37E99-D5DE-41A7-B9AC-0F998E283DBA}">
      <dgm:prSet/>
      <dgm:spPr/>
      <dgm:t>
        <a:bodyPr/>
        <a:lstStyle/>
        <a:p>
          <a:endParaRPr lang="fr-FR"/>
        </a:p>
      </dgm:t>
    </dgm:pt>
    <dgm:pt modelId="{C800665F-B960-4532-A16B-122796FB14B4}">
      <dgm:prSet/>
      <dgm:spPr/>
      <dgm:t>
        <a:bodyPr/>
        <a:lstStyle/>
        <a:p>
          <a:pPr>
            <a:buFont typeface="Arial" panose="020B0604020202020204" pitchFamily="34" charset="0"/>
            <a:buChar char="●"/>
          </a:pPr>
          <a:r>
            <a:rPr lang="fr-FR" u="none" dirty="0"/>
            <a:t>Faciliter l’accès à ces connaissances du point de vue des compétences (littéracies)</a:t>
          </a:r>
        </a:p>
      </dgm:t>
    </dgm:pt>
    <dgm:pt modelId="{E6E475EC-6F1F-4138-A14D-B7192CC30BD1}" type="parTrans" cxnId="{B67AAAA2-8828-4C8F-A625-BB300F2F31C4}">
      <dgm:prSet/>
      <dgm:spPr/>
      <dgm:t>
        <a:bodyPr/>
        <a:lstStyle/>
        <a:p>
          <a:endParaRPr lang="fr-FR"/>
        </a:p>
      </dgm:t>
    </dgm:pt>
    <dgm:pt modelId="{05FFFE1F-3D61-4292-BA35-AC4E2740B658}" type="sibTrans" cxnId="{B67AAAA2-8828-4C8F-A625-BB300F2F31C4}">
      <dgm:prSet/>
      <dgm:spPr/>
      <dgm:t>
        <a:bodyPr/>
        <a:lstStyle/>
        <a:p>
          <a:endParaRPr lang="fr-FR"/>
        </a:p>
      </dgm:t>
    </dgm:pt>
    <dgm:pt modelId="{617215F5-694A-43ED-944C-63657CD4C6BE}">
      <dgm:prSet/>
      <dgm:spPr/>
      <dgm:t>
        <a:bodyPr/>
        <a:lstStyle/>
        <a:p>
          <a:pPr>
            <a:buFont typeface="Arial" panose="020B0604020202020204" pitchFamily="34" charset="0"/>
            <a:buChar char="●"/>
          </a:pPr>
          <a:r>
            <a:rPr lang="fr-FR" u="none" dirty="0"/>
            <a:t>Inciter tout le monde à prendre part à la création/circulation de connaissances, via des mécanismes d’inclusion, via des animations participatives, via des actions hors les murs, etc. </a:t>
          </a:r>
        </a:p>
      </dgm:t>
    </dgm:pt>
    <dgm:pt modelId="{F03E0019-090B-43F0-9A95-DACA2A3A77D9}" type="parTrans" cxnId="{8DDF180C-B38A-4DFF-AD3B-26FD1D8FAB54}">
      <dgm:prSet/>
      <dgm:spPr/>
      <dgm:t>
        <a:bodyPr/>
        <a:lstStyle/>
        <a:p>
          <a:endParaRPr lang="fr-FR"/>
        </a:p>
      </dgm:t>
    </dgm:pt>
    <dgm:pt modelId="{06AAAD14-E648-42B5-8AEF-F575CF5C040F}" type="sibTrans" cxnId="{8DDF180C-B38A-4DFF-AD3B-26FD1D8FAB54}">
      <dgm:prSet/>
      <dgm:spPr/>
      <dgm:t>
        <a:bodyPr/>
        <a:lstStyle/>
        <a:p>
          <a:endParaRPr lang="fr-FR"/>
        </a:p>
      </dgm:t>
    </dgm:pt>
    <dgm:pt modelId="{6D6E6C84-C2D1-47CD-8E2F-5A8873D77B4B}">
      <dgm:prSet/>
      <dgm:spPr/>
      <dgm:t>
        <a:bodyPr/>
        <a:lstStyle/>
        <a:p>
          <a:pPr>
            <a:buFont typeface="Arial" panose="020B0604020202020204" pitchFamily="34" charset="0"/>
            <a:buChar char="●"/>
          </a:pPr>
          <a:r>
            <a:rPr lang="fr-FR" u="none" dirty="0"/>
            <a:t>Afficher l’engagement actif de la bibliothèque, dans ses documents cadres, auprès des médias, auprès des publics, etc. </a:t>
          </a:r>
        </a:p>
      </dgm:t>
    </dgm:pt>
    <dgm:pt modelId="{E5E739A2-BE03-40AF-8F13-5AD641FE7FBA}" type="parTrans" cxnId="{9F14297F-0584-46FD-AA72-67131ACFA221}">
      <dgm:prSet/>
      <dgm:spPr/>
      <dgm:t>
        <a:bodyPr/>
        <a:lstStyle/>
        <a:p>
          <a:endParaRPr lang="fr-FR"/>
        </a:p>
      </dgm:t>
    </dgm:pt>
    <dgm:pt modelId="{6DB3B08D-9BA0-46ED-8424-1901DE2433A2}" type="sibTrans" cxnId="{9F14297F-0584-46FD-AA72-67131ACFA221}">
      <dgm:prSet/>
      <dgm:spPr/>
      <dgm:t>
        <a:bodyPr/>
        <a:lstStyle/>
        <a:p>
          <a:endParaRPr lang="fr-FR"/>
        </a:p>
      </dgm:t>
    </dgm:pt>
    <dgm:pt modelId="{1C772DA7-DB38-4D61-9EE0-96D004D9FA53}">
      <dgm:prSet/>
      <dgm:spPr/>
      <dgm:t>
        <a:bodyPr/>
        <a:lstStyle/>
        <a:p>
          <a:pPr>
            <a:buFont typeface="Arial" panose="020B0604020202020204" pitchFamily="34" charset="0"/>
            <a:buChar char="●"/>
          </a:pPr>
          <a:r>
            <a:rPr lang="fr-FR" u="none" dirty="0"/>
            <a:t>Développer des compétences adaptées pour l’équipe de la bibliothèque. </a:t>
          </a:r>
        </a:p>
      </dgm:t>
    </dgm:pt>
    <dgm:pt modelId="{0B0DD8CC-7A94-4B1A-B2ED-A50F365AE479}" type="parTrans" cxnId="{6B6B29C5-65BD-4FB2-8A80-36500F607D6D}">
      <dgm:prSet/>
      <dgm:spPr/>
      <dgm:t>
        <a:bodyPr/>
        <a:lstStyle/>
        <a:p>
          <a:endParaRPr lang="fr-FR"/>
        </a:p>
      </dgm:t>
    </dgm:pt>
    <dgm:pt modelId="{617CF3DE-9EB5-4FFB-88A7-EF082A52C63B}" type="sibTrans" cxnId="{6B6B29C5-65BD-4FB2-8A80-36500F607D6D}">
      <dgm:prSet/>
      <dgm:spPr/>
      <dgm:t>
        <a:bodyPr/>
        <a:lstStyle/>
        <a:p>
          <a:endParaRPr lang="fr-FR"/>
        </a:p>
      </dgm:t>
    </dgm:pt>
    <dgm:pt modelId="{5E948918-A04A-4E72-9F67-86CB96B582FB}" type="pres">
      <dgm:prSet presAssocID="{EA6B96D9-D4BC-4E11-AACA-32269020E8AC}" presName="linear" presStyleCnt="0">
        <dgm:presLayoutVars>
          <dgm:animLvl val="lvl"/>
          <dgm:resizeHandles val="exact"/>
        </dgm:presLayoutVars>
      </dgm:prSet>
      <dgm:spPr/>
    </dgm:pt>
    <dgm:pt modelId="{2A72A6A3-D6CE-428B-A0A4-AE5C7C4195FE}" type="pres">
      <dgm:prSet presAssocID="{3C0C575F-E750-4724-85BC-E3FC088B7523}" presName="parentText" presStyleLbl="node1" presStyleIdx="0" presStyleCnt="6">
        <dgm:presLayoutVars>
          <dgm:chMax val="0"/>
          <dgm:bulletEnabled val="1"/>
        </dgm:presLayoutVars>
      </dgm:prSet>
      <dgm:spPr/>
    </dgm:pt>
    <dgm:pt modelId="{2549251C-E7AE-4307-B2C8-0BE6E6FE0B48}" type="pres">
      <dgm:prSet presAssocID="{5723352B-AD56-488A-A7A6-5AD2B0BE2706}" presName="spacer" presStyleCnt="0"/>
      <dgm:spPr/>
    </dgm:pt>
    <dgm:pt modelId="{057B0041-C8B8-4307-8ACC-787D0992F24C}" type="pres">
      <dgm:prSet presAssocID="{37604082-8A93-4DA4-B64F-06CFDBBE212F}" presName="parentText" presStyleLbl="node1" presStyleIdx="1" presStyleCnt="6">
        <dgm:presLayoutVars>
          <dgm:chMax val="0"/>
          <dgm:bulletEnabled val="1"/>
        </dgm:presLayoutVars>
      </dgm:prSet>
      <dgm:spPr/>
    </dgm:pt>
    <dgm:pt modelId="{D9696C22-CC28-460D-9290-9894FE04B80B}" type="pres">
      <dgm:prSet presAssocID="{D847A6F9-9472-4D34-9FF1-B5C9549FD215}" presName="spacer" presStyleCnt="0"/>
      <dgm:spPr/>
    </dgm:pt>
    <dgm:pt modelId="{EC1BAE31-63DB-4775-87D0-A6673FE07180}" type="pres">
      <dgm:prSet presAssocID="{C800665F-B960-4532-A16B-122796FB14B4}" presName="parentText" presStyleLbl="node1" presStyleIdx="2" presStyleCnt="6">
        <dgm:presLayoutVars>
          <dgm:chMax val="0"/>
          <dgm:bulletEnabled val="1"/>
        </dgm:presLayoutVars>
      </dgm:prSet>
      <dgm:spPr/>
    </dgm:pt>
    <dgm:pt modelId="{87875D65-2AB4-434B-AEF0-14360AB17B48}" type="pres">
      <dgm:prSet presAssocID="{05FFFE1F-3D61-4292-BA35-AC4E2740B658}" presName="spacer" presStyleCnt="0"/>
      <dgm:spPr/>
    </dgm:pt>
    <dgm:pt modelId="{7BCA353A-487E-4BF0-833E-3081D2303187}" type="pres">
      <dgm:prSet presAssocID="{617215F5-694A-43ED-944C-63657CD4C6BE}" presName="parentText" presStyleLbl="node1" presStyleIdx="3" presStyleCnt="6">
        <dgm:presLayoutVars>
          <dgm:chMax val="0"/>
          <dgm:bulletEnabled val="1"/>
        </dgm:presLayoutVars>
      </dgm:prSet>
      <dgm:spPr/>
    </dgm:pt>
    <dgm:pt modelId="{40D0F20C-B3A1-4009-AD7B-E99B4625A925}" type="pres">
      <dgm:prSet presAssocID="{06AAAD14-E648-42B5-8AEF-F575CF5C040F}" presName="spacer" presStyleCnt="0"/>
      <dgm:spPr/>
    </dgm:pt>
    <dgm:pt modelId="{DD1D114F-5F67-4079-B33F-491A3A2ED81C}" type="pres">
      <dgm:prSet presAssocID="{6D6E6C84-C2D1-47CD-8E2F-5A8873D77B4B}" presName="parentText" presStyleLbl="node1" presStyleIdx="4" presStyleCnt="6">
        <dgm:presLayoutVars>
          <dgm:chMax val="0"/>
          <dgm:bulletEnabled val="1"/>
        </dgm:presLayoutVars>
      </dgm:prSet>
      <dgm:spPr/>
    </dgm:pt>
    <dgm:pt modelId="{822AD737-1632-4112-BFFE-B255B038E81A}" type="pres">
      <dgm:prSet presAssocID="{6DB3B08D-9BA0-46ED-8424-1901DE2433A2}" presName="spacer" presStyleCnt="0"/>
      <dgm:spPr/>
    </dgm:pt>
    <dgm:pt modelId="{A15DB7A9-4DBB-47BC-86CF-46059222D1CD}" type="pres">
      <dgm:prSet presAssocID="{1C772DA7-DB38-4D61-9EE0-96D004D9FA53}" presName="parentText" presStyleLbl="node1" presStyleIdx="5" presStyleCnt="6">
        <dgm:presLayoutVars>
          <dgm:chMax val="0"/>
          <dgm:bulletEnabled val="1"/>
        </dgm:presLayoutVars>
      </dgm:prSet>
      <dgm:spPr/>
    </dgm:pt>
  </dgm:ptLst>
  <dgm:cxnLst>
    <dgm:cxn modelId="{ACF5F007-A6A7-4FDF-A88D-8A3034E5984C}" type="presOf" srcId="{1C772DA7-DB38-4D61-9EE0-96D004D9FA53}" destId="{A15DB7A9-4DBB-47BC-86CF-46059222D1CD}" srcOrd="0" destOrd="0" presId="urn:microsoft.com/office/officeart/2005/8/layout/vList2"/>
    <dgm:cxn modelId="{8DDF180C-B38A-4DFF-AD3B-26FD1D8FAB54}" srcId="{EA6B96D9-D4BC-4E11-AACA-32269020E8AC}" destId="{617215F5-694A-43ED-944C-63657CD4C6BE}" srcOrd="3" destOrd="0" parTransId="{F03E0019-090B-43F0-9A95-DACA2A3A77D9}" sibTransId="{06AAAD14-E648-42B5-8AEF-F575CF5C040F}"/>
    <dgm:cxn modelId="{BB863F11-207B-4980-BD2C-F1AEC54833A8}" type="presOf" srcId="{37604082-8A93-4DA4-B64F-06CFDBBE212F}" destId="{057B0041-C8B8-4307-8ACC-787D0992F24C}" srcOrd="0" destOrd="0" presId="urn:microsoft.com/office/officeart/2005/8/layout/vList2"/>
    <dgm:cxn modelId="{C8AED329-00E8-42C5-80B2-D43FB78870F3}" srcId="{EA6B96D9-D4BC-4E11-AACA-32269020E8AC}" destId="{3C0C575F-E750-4724-85BC-E3FC088B7523}" srcOrd="0" destOrd="0" parTransId="{61014B2C-4F57-4DB3-986F-A7AFA55C41AC}" sibTransId="{5723352B-AD56-488A-A7A6-5AD2B0BE2706}"/>
    <dgm:cxn modelId="{66DCF03F-FB6D-40B4-988C-4BCE4E7E4B74}" type="presOf" srcId="{EA6B96D9-D4BC-4E11-AACA-32269020E8AC}" destId="{5E948918-A04A-4E72-9F67-86CB96B582FB}" srcOrd="0" destOrd="0" presId="urn:microsoft.com/office/officeart/2005/8/layout/vList2"/>
    <dgm:cxn modelId="{4253816C-26D6-4265-AC30-7B1D5F6F5495}" type="presOf" srcId="{617215F5-694A-43ED-944C-63657CD4C6BE}" destId="{7BCA353A-487E-4BF0-833E-3081D2303187}" srcOrd="0" destOrd="0" presId="urn:microsoft.com/office/officeart/2005/8/layout/vList2"/>
    <dgm:cxn modelId="{829AE353-4C8B-49CB-AD32-C34540D9CFA5}" type="presOf" srcId="{C800665F-B960-4532-A16B-122796FB14B4}" destId="{EC1BAE31-63DB-4775-87D0-A6673FE07180}" srcOrd="0" destOrd="0" presId="urn:microsoft.com/office/officeart/2005/8/layout/vList2"/>
    <dgm:cxn modelId="{9F14297F-0584-46FD-AA72-67131ACFA221}" srcId="{EA6B96D9-D4BC-4E11-AACA-32269020E8AC}" destId="{6D6E6C84-C2D1-47CD-8E2F-5A8873D77B4B}" srcOrd="4" destOrd="0" parTransId="{E5E739A2-BE03-40AF-8F13-5AD641FE7FBA}" sibTransId="{6DB3B08D-9BA0-46ED-8424-1901DE2433A2}"/>
    <dgm:cxn modelId="{3BB37E99-D5DE-41A7-B9AC-0F998E283DBA}" srcId="{EA6B96D9-D4BC-4E11-AACA-32269020E8AC}" destId="{37604082-8A93-4DA4-B64F-06CFDBBE212F}" srcOrd="1" destOrd="0" parTransId="{9F4D65D3-4000-4A18-BC47-37C346F5E8F0}" sibTransId="{D847A6F9-9472-4D34-9FF1-B5C9549FD215}"/>
    <dgm:cxn modelId="{B67AAAA2-8828-4C8F-A625-BB300F2F31C4}" srcId="{EA6B96D9-D4BC-4E11-AACA-32269020E8AC}" destId="{C800665F-B960-4532-A16B-122796FB14B4}" srcOrd="2" destOrd="0" parTransId="{E6E475EC-6F1F-4138-A14D-B7192CC30BD1}" sibTransId="{05FFFE1F-3D61-4292-BA35-AC4E2740B658}"/>
    <dgm:cxn modelId="{6B6B29C5-65BD-4FB2-8A80-36500F607D6D}" srcId="{EA6B96D9-D4BC-4E11-AACA-32269020E8AC}" destId="{1C772DA7-DB38-4D61-9EE0-96D004D9FA53}" srcOrd="5" destOrd="0" parTransId="{0B0DD8CC-7A94-4B1A-B2ED-A50F365AE479}" sibTransId="{617CF3DE-9EB5-4FFB-88A7-EF082A52C63B}"/>
    <dgm:cxn modelId="{EF5239C6-CD8F-49ED-A227-B56E9B8A4F3A}" type="presOf" srcId="{6D6E6C84-C2D1-47CD-8E2F-5A8873D77B4B}" destId="{DD1D114F-5F67-4079-B33F-491A3A2ED81C}" srcOrd="0" destOrd="0" presId="urn:microsoft.com/office/officeart/2005/8/layout/vList2"/>
    <dgm:cxn modelId="{D5F670DB-10DE-4DF3-BD62-E6D511173165}" type="presOf" srcId="{3C0C575F-E750-4724-85BC-E3FC088B7523}" destId="{2A72A6A3-D6CE-428B-A0A4-AE5C7C4195FE}" srcOrd="0" destOrd="0" presId="urn:microsoft.com/office/officeart/2005/8/layout/vList2"/>
    <dgm:cxn modelId="{62C70205-A2C9-4956-9294-4699F09C3B94}" type="presParOf" srcId="{5E948918-A04A-4E72-9F67-86CB96B582FB}" destId="{2A72A6A3-D6CE-428B-A0A4-AE5C7C4195FE}" srcOrd="0" destOrd="0" presId="urn:microsoft.com/office/officeart/2005/8/layout/vList2"/>
    <dgm:cxn modelId="{A9A03A75-B0B7-45D7-94B1-26B88476C753}" type="presParOf" srcId="{5E948918-A04A-4E72-9F67-86CB96B582FB}" destId="{2549251C-E7AE-4307-B2C8-0BE6E6FE0B48}" srcOrd="1" destOrd="0" presId="urn:microsoft.com/office/officeart/2005/8/layout/vList2"/>
    <dgm:cxn modelId="{13C67BD6-687A-43E6-8140-01F31A28F804}" type="presParOf" srcId="{5E948918-A04A-4E72-9F67-86CB96B582FB}" destId="{057B0041-C8B8-4307-8ACC-787D0992F24C}" srcOrd="2" destOrd="0" presId="urn:microsoft.com/office/officeart/2005/8/layout/vList2"/>
    <dgm:cxn modelId="{035AF200-897A-4BE1-A38C-DEF9B4CCFB04}" type="presParOf" srcId="{5E948918-A04A-4E72-9F67-86CB96B582FB}" destId="{D9696C22-CC28-460D-9290-9894FE04B80B}" srcOrd="3" destOrd="0" presId="urn:microsoft.com/office/officeart/2005/8/layout/vList2"/>
    <dgm:cxn modelId="{F8545DDE-E9D6-49C1-B688-F49AF5EF1B8D}" type="presParOf" srcId="{5E948918-A04A-4E72-9F67-86CB96B582FB}" destId="{EC1BAE31-63DB-4775-87D0-A6673FE07180}" srcOrd="4" destOrd="0" presId="urn:microsoft.com/office/officeart/2005/8/layout/vList2"/>
    <dgm:cxn modelId="{C4E3BCC7-F8E1-401E-99B6-38835BB8B21A}" type="presParOf" srcId="{5E948918-A04A-4E72-9F67-86CB96B582FB}" destId="{87875D65-2AB4-434B-AEF0-14360AB17B48}" srcOrd="5" destOrd="0" presId="urn:microsoft.com/office/officeart/2005/8/layout/vList2"/>
    <dgm:cxn modelId="{E58EB41A-6B01-43C6-AE96-B0FA18FABCF1}" type="presParOf" srcId="{5E948918-A04A-4E72-9F67-86CB96B582FB}" destId="{7BCA353A-487E-4BF0-833E-3081D2303187}" srcOrd="6" destOrd="0" presId="urn:microsoft.com/office/officeart/2005/8/layout/vList2"/>
    <dgm:cxn modelId="{0488E7E8-9F38-4A5B-8176-21F87D0EF49E}" type="presParOf" srcId="{5E948918-A04A-4E72-9F67-86CB96B582FB}" destId="{40D0F20C-B3A1-4009-AD7B-E99B4625A925}" srcOrd="7" destOrd="0" presId="urn:microsoft.com/office/officeart/2005/8/layout/vList2"/>
    <dgm:cxn modelId="{88B7EE86-BB28-48CE-96D8-0DA0624D40FE}" type="presParOf" srcId="{5E948918-A04A-4E72-9F67-86CB96B582FB}" destId="{DD1D114F-5F67-4079-B33F-491A3A2ED81C}" srcOrd="8" destOrd="0" presId="urn:microsoft.com/office/officeart/2005/8/layout/vList2"/>
    <dgm:cxn modelId="{AA7EED01-6E3F-4770-83E2-665540F7835A}" type="presParOf" srcId="{5E948918-A04A-4E72-9F67-86CB96B582FB}" destId="{822AD737-1632-4112-BFFE-B255B038E81A}" srcOrd="9" destOrd="0" presId="urn:microsoft.com/office/officeart/2005/8/layout/vList2"/>
    <dgm:cxn modelId="{E9DD3551-A4C3-419A-B27E-77B4276E92D5}" type="presParOf" srcId="{5E948918-A04A-4E72-9F67-86CB96B582FB}" destId="{A15DB7A9-4DBB-47BC-86CF-46059222D1C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6B96D9-D4BC-4E11-AACA-32269020E8AC}"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fr-FR"/>
        </a:p>
      </dgm:t>
    </dgm:pt>
    <dgm:pt modelId="{3C0C575F-E750-4724-85BC-E3FC088B7523}">
      <dgm:prSet phldrT="[Texte]"/>
      <dgm:spPr>
        <a:solidFill>
          <a:srgbClr val="FFC000"/>
        </a:solidFill>
      </dgm:spPr>
      <dgm:t>
        <a:bodyPr/>
        <a:lstStyle/>
        <a:p>
          <a:pPr>
            <a:buFont typeface="Arial" panose="020B0604020202020204" pitchFamily="34" charset="0"/>
            <a:buChar char="●"/>
          </a:pPr>
          <a:r>
            <a:rPr lang="fr-FR" u="none" dirty="0"/>
            <a:t>Fournir des connaissances, qui permettent aux individus de se construire une vision du monde (collections). </a:t>
          </a:r>
          <a:endParaRPr lang="fr-FR" dirty="0"/>
        </a:p>
      </dgm:t>
    </dgm:pt>
    <dgm:pt modelId="{61014B2C-4F57-4DB3-986F-A7AFA55C41AC}" type="parTrans" cxnId="{C8AED329-00E8-42C5-80B2-D43FB78870F3}">
      <dgm:prSet/>
      <dgm:spPr/>
      <dgm:t>
        <a:bodyPr/>
        <a:lstStyle/>
        <a:p>
          <a:endParaRPr lang="fr-FR"/>
        </a:p>
      </dgm:t>
    </dgm:pt>
    <dgm:pt modelId="{5723352B-AD56-488A-A7A6-5AD2B0BE2706}" type="sibTrans" cxnId="{C8AED329-00E8-42C5-80B2-D43FB78870F3}">
      <dgm:prSet/>
      <dgm:spPr/>
      <dgm:t>
        <a:bodyPr/>
        <a:lstStyle/>
        <a:p>
          <a:endParaRPr lang="fr-FR"/>
        </a:p>
      </dgm:t>
    </dgm:pt>
    <dgm:pt modelId="{37604082-8A93-4DA4-B64F-06CFDBBE212F}">
      <dgm:prSet/>
      <dgm:spPr>
        <a:solidFill>
          <a:schemeClr val="accent4">
            <a:lumMod val="60000"/>
            <a:lumOff val="40000"/>
          </a:schemeClr>
        </a:solidFill>
      </dgm:spPr>
      <dgm:t>
        <a:bodyPr/>
        <a:lstStyle/>
        <a:p>
          <a:pPr>
            <a:buFont typeface="Arial" panose="020B0604020202020204" pitchFamily="34" charset="0"/>
            <a:buChar char="●"/>
          </a:pPr>
          <a:r>
            <a:rPr lang="fr-FR" u="none" dirty="0"/>
            <a:t>Inviter des conversations à se tenir  au sein de la bibliothèque (animation, programmation, valorisation, médiation)</a:t>
          </a:r>
        </a:p>
      </dgm:t>
    </dgm:pt>
    <dgm:pt modelId="{9F4D65D3-4000-4A18-BC47-37C346F5E8F0}" type="parTrans" cxnId="{3BB37E99-D5DE-41A7-B9AC-0F998E283DBA}">
      <dgm:prSet/>
      <dgm:spPr/>
      <dgm:t>
        <a:bodyPr/>
        <a:lstStyle/>
        <a:p>
          <a:endParaRPr lang="fr-FR"/>
        </a:p>
      </dgm:t>
    </dgm:pt>
    <dgm:pt modelId="{D847A6F9-9472-4D34-9FF1-B5C9549FD215}" type="sibTrans" cxnId="{3BB37E99-D5DE-41A7-B9AC-0F998E283DBA}">
      <dgm:prSet/>
      <dgm:spPr/>
      <dgm:t>
        <a:bodyPr/>
        <a:lstStyle/>
        <a:p>
          <a:endParaRPr lang="fr-FR"/>
        </a:p>
      </dgm:t>
    </dgm:pt>
    <dgm:pt modelId="{C800665F-B960-4532-A16B-122796FB14B4}">
      <dgm:prSet/>
      <dgm:spPr>
        <a:solidFill>
          <a:schemeClr val="accent4">
            <a:lumMod val="60000"/>
            <a:lumOff val="40000"/>
          </a:schemeClr>
        </a:solidFill>
      </dgm:spPr>
      <dgm:t>
        <a:bodyPr/>
        <a:lstStyle/>
        <a:p>
          <a:pPr>
            <a:buFont typeface="Arial" panose="020B0604020202020204" pitchFamily="34" charset="0"/>
            <a:buChar char="●"/>
          </a:pPr>
          <a:r>
            <a:rPr lang="fr-FR" u="none" dirty="0"/>
            <a:t>Faciliter l’accès à ces connaissances du point de vue des compétences (littéracies)</a:t>
          </a:r>
        </a:p>
      </dgm:t>
    </dgm:pt>
    <dgm:pt modelId="{E6E475EC-6F1F-4138-A14D-B7192CC30BD1}" type="parTrans" cxnId="{B67AAAA2-8828-4C8F-A625-BB300F2F31C4}">
      <dgm:prSet/>
      <dgm:spPr/>
      <dgm:t>
        <a:bodyPr/>
        <a:lstStyle/>
        <a:p>
          <a:endParaRPr lang="fr-FR"/>
        </a:p>
      </dgm:t>
    </dgm:pt>
    <dgm:pt modelId="{05FFFE1F-3D61-4292-BA35-AC4E2740B658}" type="sibTrans" cxnId="{B67AAAA2-8828-4C8F-A625-BB300F2F31C4}">
      <dgm:prSet/>
      <dgm:spPr/>
      <dgm:t>
        <a:bodyPr/>
        <a:lstStyle/>
        <a:p>
          <a:endParaRPr lang="fr-FR"/>
        </a:p>
      </dgm:t>
    </dgm:pt>
    <dgm:pt modelId="{617215F5-694A-43ED-944C-63657CD4C6BE}">
      <dgm:prSet/>
      <dgm:spPr>
        <a:solidFill>
          <a:schemeClr val="accent4">
            <a:lumMod val="60000"/>
            <a:lumOff val="40000"/>
          </a:schemeClr>
        </a:solidFill>
      </dgm:spPr>
      <dgm:t>
        <a:bodyPr/>
        <a:lstStyle/>
        <a:p>
          <a:pPr>
            <a:buFont typeface="Arial" panose="020B0604020202020204" pitchFamily="34" charset="0"/>
            <a:buChar char="●"/>
          </a:pPr>
          <a:r>
            <a:rPr lang="fr-FR" u="none" dirty="0"/>
            <a:t>Inciter tout le monde à prendre part à la création/circulation de connaissances, via des mécanismes d’inclusion, via des animations participatives, via des actions hors les murs, etc. </a:t>
          </a:r>
        </a:p>
      </dgm:t>
    </dgm:pt>
    <dgm:pt modelId="{F03E0019-090B-43F0-9A95-DACA2A3A77D9}" type="parTrans" cxnId="{8DDF180C-B38A-4DFF-AD3B-26FD1D8FAB54}">
      <dgm:prSet/>
      <dgm:spPr/>
      <dgm:t>
        <a:bodyPr/>
        <a:lstStyle/>
        <a:p>
          <a:endParaRPr lang="fr-FR"/>
        </a:p>
      </dgm:t>
    </dgm:pt>
    <dgm:pt modelId="{06AAAD14-E648-42B5-8AEF-F575CF5C040F}" type="sibTrans" cxnId="{8DDF180C-B38A-4DFF-AD3B-26FD1D8FAB54}">
      <dgm:prSet/>
      <dgm:spPr/>
      <dgm:t>
        <a:bodyPr/>
        <a:lstStyle/>
        <a:p>
          <a:endParaRPr lang="fr-FR"/>
        </a:p>
      </dgm:t>
    </dgm:pt>
    <dgm:pt modelId="{6D6E6C84-C2D1-47CD-8E2F-5A8873D77B4B}">
      <dgm:prSet/>
      <dgm:spPr>
        <a:solidFill>
          <a:schemeClr val="accent4">
            <a:lumMod val="60000"/>
            <a:lumOff val="40000"/>
          </a:schemeClr>
        </a:solidFill>
      </dgm:spPr>
      <dgm:t>
        <a:bodyPr/>
        <a:lstStyle/>
        <a:p>
          <a:pPr>
            <a:buFont typeface="Arial" panose="020B0604020202020204" pitchFamily="34" charset="0"/>
            <a:buChar char="●"/>
          </a:pPr>
          <a:r>
            <a:rPr lang="fr-FR" u="none" dirty="0"/>
            <a:t>Afficher l’engagement actif de la bibliothèque, dans ses documents cadres, auprès des médias, auprès des publics, etc. </a:t>
          </a:r>
        </a:p>
      </dgm:t>
    </dgm:pt>
    <dgm:pt modelId="{E5E739A2-BE03-40AF-8F13-5AD641FE7FBA}" type="parTrans" cxnId="{9F14297F-0584-46FD-AA72-67131ACFA221}">
      <dgm:prSet/>
      <dgm:spPr/>
      <dgm:t>
        <a:bodyPr/>
        <a:lstStyle/>
        <a:p>
          <a:endParaRPr lang="fr-FR"/>
        </a:p>
      </dgm:t>
    </dgm:pt>
    <dgm:pt modelId="{6DB3B08D-9BA0-46ED-8424-1901DE2433A2}" type="sibTrans" cxnId="{9F14297F-0584-46FD-AA72-67131ACFA221}">
      <dgm:prSet/>
      <dgm:spPr/>
      <dgm:t>
        <a:bodyPr/>
        <a:lstStyle/>
        <a:p>
          <a:endParaRPr lang="fr-FR"/>
        </a:p>
      </dgm:t>
    </dgm:pt>
    <dgm:pt modelId="{1C772DA7-DB38-4D61-9EE0-96D004D9FA53}">
      <dgm:prSet/>
      <dgm:spPr>
        <a:solidFill>
          <a:schemeClr val="accent4">
            <a:lumMod val="60000"/>
            <a:lumOff val="40000"/>
          </a:schemeClr>
        </a:solidFill>
      </dgm:spPr>
      <dgm:t>
        <a:bodyPr/>
        <a:lstStyle/>
        <a:p>
          <a:pPr>
            <a:buFont typeface="Arial" panose="020B0604020202020204" pitchFamily="34" charset="0"/>
            <a:buChar char="●"/>
          </a:pPr>
          <a:r>
            <a:rPr lang="fr-FR" u="none" dirty="0"/>
            <a:t>Développer des compétences adaptées pour l’équipe de la bibliothèque. </a:t>
          </a:r>
        </a:p>
      </dgm:t>
    </dgm:pt>
    <dgm:pt modelId="{0B0DD8CC-7A94-4B1A-B2ED-A50F365AE479}" type="parTrans" cxnId="{6B6B29C5-65BD-4FB2-8A80-36500F607D6D}">
      <dgm:prSet/>
      <dgm:spPr/>
      <dgm:t>
        <a:bodyPr/>
        <a:lstStyle/>
        <a:p>
          <a:endParaRPr lang="fr-FR"/>
        </a:p>
      </dgm:t>
    </dgm:pt>
    <dgm:pt modelId="{617CF3DE-9EB5-4FFB-88A7-EF082A52C63B}" type="sibTrans" cxnId="{6B6B29C5-65BD-4FB2-8A80-36500F607D6D}">
      <dgm:prSet/>
      <dgm:spPr/>
      <dgm:t>
        <a:bodyPr/>
        <a:lstStyle/>
        <a:p>
          <a:endParaRPr lang="fr-FR"/>
        </a:p>
      </dgm:t>
    </dgm:pt>
    <dgm:pt modelId="{5E948918-A04A-4E72-9F67-86CB96B582FB}" type="pres">
      <dgm:prSet presAssocID="{EA6B96D9-D4BC-4E11-AACA-32269020E8AC}" presName="linear" presStyleCnt="0">
        <dgm:presLayoutVars>
          <dgm:animLvl val="lvl"/>
          <dgm:resizeHandles val="exact"/>
        </dgm:presLayoutVars>
      </dgm:prSet>
      <dgm:spPr/>
    </dgm:pt>
    <dgm:pt modelId="{2A72A6A3-D6CE-428B-A0A4-AE5C7C4195FE}" type="pres">
      <dgm:prSet presAssocID="{3C0C575F-E750-4724-85BC-E3FC088B7523}" presName="parentText" presStyleLbl="node1" presStyleIdx="0" presStyleCnt="6">
        <dgm:presLayoutVars>
          <dgm:chMax val="0"/>
          <dgm:bulletEnabled val="1"/>
        </dgm:presLayoutVars>
      </dgm:prSet>
      <dgm:spPr/>
    </dgm:pt>
    <dgm:pt modelId="{2549251C-E7AE-4307-B2C8-0BE6E6FE0B48}" type="pres">
      <dgm:prSet presAssocID="{5723352B-AD56-488A-A7A6-5AD2B0BE2706}" presName="spacer" presStyleCnt="0"/>
      <dgm:spPr/>
    </dgm:pt>
    <dgm:pt modelId="{057B0041-C8B8-4307-8ACC-787D0992F24C}" type="pres">
      <dgm:prSet presAssocID="{37604082-8A93-4DA4-B64F-06CFDBBE212F}" presName="parentText" presStyleLbl="node1" presStyleIdx="1" presStyleCnt="6">
        <dgm:presLayoutVars>
          <dgm:chMax val="0"/>
          <dgm:bulletEnabled val="1"/>
        </dgm:presLayoutVars>
      </dgm:prSet>
      <dgm:spPr/>
    </dgm:pt>
    <dgm:pt modelId="{D9696C22-CC28-460D-9290-9894FE04B80B}" type="pres">
      <dgm:prSet presAssocID="{D847A6F9-9472-4D34-9FF1-B5C9549FD215}" presName="spacer" presStyleCnt="0"/>
      <dgm:spPr/>
    </dgm:pt>
    <dgm:pt modelId="{EC1BAE31-63DB-4775-87D0-A6673FE07180}" type="pres">
      <dgm:prSet presAssocID="{C800665F-B960-4532-A16B-122796FB14B4}" presName="parentText" presStyleLbl="node1" presStyleIdx="2" presStyleCnt="6">
        <dgm:presLayoutVars>
          <dgm:chMax val="0"/>
          <dgm:bulletEnabled val="1"/>
        </dgm:presLayoutVars>
      </dgm:prSet>
      <dgm:spPr/>
    </dgm:pt>
    <dgm:pt modelId="{87875D65-2AB4-434B-AEF0-14360AB17B48}" type="pres">
      <dgm:prSet presAssocID="{05FFFE1F-3D61-4292-BA35-AC4E2740B658}" presName="spacer" presStyleCnt="0"/>
      <dgm:spPr/>
    </dgm:pt>
    <dgm:pt modelId="{7BCA353A-487E-4BF0-833E-3081D2303187}" type="pres">
      <dgm:prSet presAssocID="{617215F5-694A-43ED-944C-63657CD4C6BE}" presName="parentText" presStyleLbl="node1" presStyleIdx="3" presStyleCnt="6">
        <dgm:presLayoutVars>
          <dgm:chMax val="0"/>
          <dgm:bulletEnabled val="1"/>
        </dgm:presLayoutVars>
      </dgm:prSet>
      <dgm:spPr/>
    </dgm:pt>
    <dgm:pt modelId="{40D0F20C-B3A1-4009-AD7B-E99B4625A925}" type="pres">
      <dgm:prSet presAssocID="{06AAAD14-E648-42B5-8AEF-F575CF5C040F}" presName="spacer" presStyleCnt="0"/>
      <dgm:spPr/>
    </dgm:pt>
    <dgm:pt modelId="{DD1D114F-5F67-4079-B33F-491A3A2ED81C}" type="pres">
      <dgm:prSet presAssocID="{6D6E6C84-C2D1-47CD-8E2F-5A8873D77B4B}" presName="parentText" presStyleLbl="node1" presStyleIdx="4" presStyleCnt="6">
        <dgm:presLayoutVars>
          <dgm:chMax val="0"/>
          <dgm:bulletEnabled val="1"/>
        </dgm:presLayoutVars>
      </dgm:prSet>
      <dgm:spPr/>
    </dgm:pt>
    <dgm:pt modelId="{822AD737-1632-4112-BFFE-B255B038E81A}" type="pres">
      <dgm:prSet presAssocID="{6DB3B08D-9BA0-46ED-8424-1901DE2433A2}" presName="spacer" presStyleCnt="0"/>
      <dgm:spPr/>
    </dgm:pt>
    <dgm:pt modelId="{A15DB7A9-4DBB-47BC-86CF-46059222D1CD}" type="pres">
      <dgm:prSet presAssocID="{1C772DA7-DB38-4D61-9EE0-96D004D9FA53}" presName="parentText" presStyleLbl="node1" presStyleIdx="5" presStyleCnt="6">
        <dgm:presLayoutVars>
          <dgm:chMax val="0"/>
          <dgm:bulletEnabled val="1"/>
        </dgm:presLayoutVars>
      </dgm:prSet>
      <dgm:spPr/>
    </dgm:pt>
  </dgm:ptLst>
  <dgm:cxnLst>
    <dgm:cxn modelId="{ACF5F007-A6A7-4FDF-A88D-8A3034E5984C}" type="presOf" srcId="{1C772DA7-DB38-4D61-9EE0-96D004D9FA53}" destId="{A15DB7A9-4DBB-47BC-86CF-46059222D1CD}" srcOrd="0" destOrd="0" presId="urn:microsoft.com/office/officeart/2005/8/layout/vList2"/>
    <dgm:cxn modelId="{8DDF180C-B38A-4DFF-AD3B-26FD1D8FAB54}" srcId="{EA6B96D9-D4BC-4E11-AACA-32269020E8AC}" destId="{617215F5-694A-43ED-944C-63657CD4C6BE}" srcOrd="3" destOrd="0" parTransId="{F03E0019-090B-43F0-9A95-DACA2A3A77D9}" sibTransId="{06AAAD14-E648-42B5-8AEF-F575CF5C040F}"/>
    <dgm:cxn modelId="{BB863F11-207B-4980-BD2C-F1AEC54833A8}" type="presOf" srcId="{37604082-8A93-4DA4-B64F-06CFDBBE212F}" destId="{057B0041-C8B8-4307-8ACC-787D0992F24C}" srcOrd="0" destOrd="0" presId="urn:microsoft.com/office/officeart/2005/8/layout/vList2"/>
    <dgm:cxn modelId="{C8AED329-00E8-42C5-80B2-D43FB78870F3}" srcId="{EA6B96D9-D4BC-4E11-AACA-32269020E8AC}" destId="{3C0C575F-E750-4724-85BC-E3FC088B7523}" srcOrd="0" destOrd="0" parTransId="{61014B2C-4F57-4DB3-986F-A7AFA55C41AC}" sibTransId="{5723352B-AD56-488A-A7A6-5AD2B0BE2706}"/>
    <dgm:cxn modelId="{66DCF03F-FB6D-40B4-988C-4BCE4E7E4B74}" type="presOf" srcId="{EA6B96D9-D4BC-4E11-AACA-32269020E8AC}" destId="{5E948918-A04A-4E72-9F67-86CB96B582FB}" srcOrd="0" destOrd="0" presId="urn:microsoft.com/office/officeart/2005/8/layout/vList2"/>
    <dgm:cxn modelId="{4253816C-26D6-4265-AC30-7B1D5F6F5495}" type="presOf" srcId="{617215F5-694A-43ED-944C-63657CD4C6BE}" destId="{7BCA353A-487E-4BF0-833E-3081D2303187}" srcOrd="0" destOrd="0" presId="urn:microsoft.com/office/officeart/2005/8/layout/vList2"/>
    <dgm:cxn modelId="{829AE353-4C8B-49CB-AD32-C34540D9CFA5}" type="presOf" srcId="{C800665F-B960-4532-A16B-122796FB14B4}" destId="{EC1BAE31-63DB-4775-87D0-A6673FE07180}" srcOrd="0" destOrd="0" presId="urn:microsoft.com/office/officeart/2005/8/layout/vList2"/>
    <dgm:cxn modelId="{9F14297F-0584-46FD-AA72-67131ACFA221}" srcId="{EA6B96D9-D4BC-4E11-AACA-32269020E8AC}" destId="{6D6E6C84-C2D1-47CD-8E2F-5A8873D77B4B}" srcOrd="4" destOrd="0" parTransId="{E5E739A2-BE03-40AF-8F13-5AD641FE7FBA}" sibTransId="{6DB3B08D-9BA0-46ED-8424-1901DE2433A2}"/>
    <dgm:cxn modelId="{3BB37E99-D5DE-41A7-B9AC-0F998E283DBA}" srcId="{EA6B96D9-D4BC-4E11-AACA-32269020E8AC}" destId="{37604082-8A93-4DA4-B64F-06CFDBBE212F}" srcOrd="1" destOrd="0" parTransId="{9F4D65D3-4000-4A18-BC47-37C346F5E8F0}" sibTransId="{D847A6F9-9472-4D34-9FF1-B5C9549FD215}"/>
    <dgm:cxn modelId="{B67AAAA2-8828-4C8F-A625-BB300F2F31C4}" srcId="{EA6B96D9-D4BC-4E11-AACA-32269020E8AC}" destId="{C800665F-B960-4532-A16B-122796FB14B4}" srcOrd="2" destOrd="0" parTransId="{E6E475EC-6F1F-4138-A14D-B7192CC30BD1}" sibTransId="{05FFFE1F-3D61-4292-BA35-AC4E2740B658}"/>
    <dgm:cxn modelId="{6B6B29C5-65BD-4FB2-8A80-36500F607D6D}" srcId="{EA6B96D9-D4BC-4E11-AACA-32269020E8AC}" destId="{1C772DA7-DB38-4D61-9EE0-96D004D9FA53}" srcOrd="5" destOrd="0" parTransId="{0B0DD8CC-7A94-4B1A-B2ED-A50F365AE479}" sibTransId="{617CF3DE-9EB5-4FFB-88A7-EF082A52C63B}"/>
    <dgm:cxn modelId="{EF5239C6-CD8F-49ED-A227-B56E9B8A4F3A}" type="presOf" srcId="{6D6E6C84-C2D1-47CD-8E2F-5A8873D77B4B}" destId="{DD1D114F-5F67-4079-B33F-491A3A2ED81C}" srcOrd="0" destOrd="0" presId="urn:microsoft.com/office/officeart/2005/8/layout/vList2"/>
    <dgm:cxn modelId="{D5F670DB-10DE-4DF3-BD62-E6D511173165}" type="presOf" srcId="{3C0C575F-E750-4724-85BC-E3FC088B7523}" destId="{2A72A6A3-D6CE-428B-A0A4-AE5C7C4195FE}" srcOrd="0" destOrd="0" presId="urn:microsoft.com/office/officeart/2005/8/layout/vList2"/>
    <dgm:cxn modelId="{62C70205-A2C9-4956-9294-4699F09C3B94}" type="presParOf" srcId="{5E948918-A04A-4E72-9F67-86CB96B582FB}" destId="{2A72A6A3-D6CE-428B-A0A4-AE5C7C4195FE}" srcOrd="0" destOrd="0" presId="urn:microsoft.com/office/officeart/2005/8/layout/vList2"/>
    <dgm:cxn modelId="{A9A03A75-B0B7-45D7-94B1-26B88476C753}" type="presParOf" srcId="{5E948918-A04A-4E72-9F67-86CB96B582FB}" destId="{2549251C-E7AE-4307-B2C8-0BE6E6FE0B48}" srcOrd="1" destOrd="0" presId="urn:microsoft.com/office/officeart/2005/8/layout/vList2"/>
    <dgm:cxn modelId="{13C67BD6-687A-43E6-8140-01F31A28F804}" type="presParOf" srcId="{5E948918-A04A-4E72-9F67-86CB96B582FB}" destId="{057B0041-C8B8-4307-8ACC-787D0992F24C}" srcOrd="2" destOrd="0" presId="urn:microsoft.com/office/officeart/2005/8/layout/vList2"/>
    <dgm:cxn modelId="{035AF200-897A-4BE1-A38C-DEF9B4CCFB04}" type="presParOf" srcId="{5E948918-A04A-4E72-9F67-86CB96B582FB}" destId="{D9696C22-CC28-460D-9290-9894FE04B80B}" srcOrd="3" destOrd="0" presId="urn:microsoft.com/office/officeart/2005/8/layout/vList2"/>
    <dgm:cxn modelId="{F8545DDE-E9D6-49C1-B688-F49AF5EF1B8D}" type="presParOf" srcId="{5E948918-A04A-4E72-9F67-86CB96B582FB}" destId="{EC1BAE31-63DB-4775-87D0-A6673FE07180}" srcOrd="4" destOrd="0" presId="urn:microsoft.com/office/officeart/2005/8/layout/vList2"/>
    <dgm:cxn modelId="{C4E3BCC7-F8E1-401E-99B6-38835BB8B21A}" type="presParOf" srcId="{5E948918-A04A-4E72-9F67-86CB96B582FB}" destId="{87875D65-2AB4-434B-AEF0-14360AB17B48}" srcOrd="5" destOrd="0" presId="urn:microsoft.com/office/officeart/2005/8/layout/vList2"/>
    <dgm:cxn modelId="{E58EB41A-6B01-43C6-AE96-B0FA18FABCF1}" type="presParOf" srcId="{5E948918-A04A-4E72-9F67-86CB96B582FB}" destId="{7BCA353A-487E-4BF0-833E-3081D2303187}" srcOrd="6" destOrd="0" presId="urn:microsoft.com/office/officeart/2005/8/layout/vList2"/>
    <dgm:cxn modelId="{0488E7E8-9F38-4A5B-8176-21F87D0EF49E}" type="presParOf" srcId="{5E948918-A04A-4E72-9F67-86CB96B582FB}" destId="{40D0F20C-B3A1-4009-AD7B-E99B4625A925}" srcOrd="7" destOrd="0" presId="urn:microsoft.com/office/officeart/2005/8/layout/vList2"/>
    <dgm:cxn modelId="{88B7EE86-BB28-48CE-96D8-0DA0624D40FE}" type="presParOf" srcId="{5E948918-A04A-4E72-9F67-86CB96B582FB}" destId="{DD1D114F-5F67-4079-B33F-491A3A2ED81C}" srcOrd="8" destOrd="0" presId="urn:microsoft.com/office/officeart/2005/8/layout/vList2"/>
    <dgm:cxn modelId="{AA7EED01-6E3F-4770-83E2-665540F7835A}" type="presParOf" srcId="{5E948918-A04A-4E72-9F67-86CB96B582FB}" destId="{822AD737-1632-4112-BFFE-B255B038E81A}" srcOrd="9" destOrd="0" presId="urn:microsoft.com/office/officeart/2005/8/layout/vList2"/>
    <dgm:cxn modelId="{E9DD3551-A4C3-419A-B27E-77B4276E92D5}" type="presParOf" srcId="{5E948918-A04A-4E72-9F67-86CB96B582FB}" destId="{A15DB7A9-4DBB-47BC-86CF-46059222D1C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6B96D9-D4BC-4E11-AACA-32269020E8AC}"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fr-FR"/>
        </a:p>
      </dgm:t>
    </dgm:pt>
    <dgm:pt modelId="{3C0C575F-E750-4724-85BC-E3FC088B7523}">
      <dgm:prSet phldrT="[Texte]"/>
      <dgm:spPr>
        <a:solidFill>
          <a:schemeClr val="accent4">
            <a:lumMod val="60000"/>
            <a:lumOff val="40000"/>
          </a:schemeClr>
        </a:solidFill>
      </dgm:spPr>
      <dgm:t>
        <a:bodyPr/>
        <a:lstStyle/>
        <a:p>
          <a:pPr>
            <a:buFont typeface="Arial" panose="020B0604020202020204" pitchFamily="34" charset="0"/>
            <a:buChar char="●"/>
          </a:pPr>
          <a:r>
            <a:rPr lang="fr-FR" u="none" dirty="0"/>
            <a:t>Fournir des connaissances, qui permettent aux individus de se construire une vision du monde. </a:t>
          </a:r>
          <a:endParaRPr lang="fr-FR" dirty="0"/>
        </a:p>
      </dgm:t>
    </dgm:pt>
    <dgm:pt modelId="{61014B2C-4F57-4DB3-986F-A7AFA55C41AC}" type="parTrans" cxnId="{C8AED329-00E8-42C5-80B2-D43FB78870F3}">
      <dgm:prSet/>
      <dgm:spPr/>
      <dgm:t>
        <a:bodyPr/>
        <a:lstStyle/>
        <a:p>
          <a:endParaRPr lang="fr-FR"/>
        </a:p>
      </dgm:t>
    </dgm:pt>
    <dgm:pt modelId="{5723352B-AD56-488A-A7A6-5AD2B0BE2706}" type="sibTrans" cxnId="{C8AED329-00E8-42C5-80B2-D43FB78870F3}">
      <dgm:prSet/>
      <dgm:spPr/>
      <dgm:t>
        <a:bodyPr/>
        <a:lstStyle/>
        <a:p>
          <a:endParaRPr lang="fr-FR"/>
        </a:p>
      </dgm:t>
    </dgm:pt>
    <dgm:pt modelId="{37604082-8A93-4DA4-B64F-06CFDBBE212F}">
      <dgm:prSet/>
      <dgm:spPr>
        <a:solidFill>
          <a:schemeClr val="accent2"/>
        </a:solidFill>
      </dgm:spPr>
      <dgm:t>
        <a:bodyPr/>
        <a:lstStyle/>
        <a:p>
          <a:pPr>
            <a:buFont typeface="Arial" panose="020B0604020202020204" pitchFamily="34" charset="0"/>
            <a:buChar char="●"/>
          </a:pPr>
          <a:r>
            <a:rPr lang="fr-FR" u="none" dirty="0"/>
            <a:t>Inviter des conversations à se tenir  au sein de la bibliothèque (animation, programmation, valorisation, médiation)</a:t>
          </a:r>
        </a:p>
      </dgm:t>
    </dgm:pt>
    <dgm:pt modelId="{9F4D65D3-4000-4A18-BC47-37C346F5E8F0}" type="parTrans" cxnId="{3BB37E99-D5DE-41A7-B9AC-0F998E283DBA}">
      <dgm:prSet/>
      <dgm:spPr/>
      <dgm:t>
        <a:bodyPr/>
        <a:lstStyle/>
        <a:p>
          <a:endParaRPr lang="fr-FR"/>
        </a:p>
      </dgm:t>
    </dgm:pt>
    <dgm:pt modelId="{D847A6F9-9472-4D34-9FF1-B5C9549FD215}" type="sibTrans" cxnId="{3BB37E99-D5DE-41A7-B9AC-0F998E283DBA}">
      <dgm:prSet/>
      <dgm:spPr/>
      <dgm:t>
        <a:bodyPr/>
        <a:lstStyle/>
        <a:p>
          <a:endParaRPr lang="fr-FR"/>
        </a:p>
      </dgm:t>
    </dgm:pt>
    <dgm:pt modelId="{C800665F-B960-4532-A16B-122796FB14B4}">
      <dgm:prSet/>
      <dgm:spPr>
        <a:solidFill>
          <a:srgbClr val="FFC000"/>
        </a:solidFill>
      </dgm:spPr>
      <dgm:t>
        <a:bodyPr/>
        <a:lstStyle/>
        <a:p>
          <a:pPr>
            <a:buFont typeface="Arial" panose="020B0604020202020204" pitchFamily="34" charset="0"/>
            <a:buChar char="●"/>
          </a:pPr>
          <a:r>
            <a:rPr lang="fr-FR" u="none" dirty="0"/>
            <a:t>Faciliter l’accès à ces connaissances du point de vue des compétences (littéracies)</a:t>
          </a:r>
        </a:p>
      </dgm:t>
    </dgm:pt>
    <dgm:pt modelId="{E6E475EC-6F1F-4138-A14D-B7192CC30BD1}" type="parTrans" cxnId="{B67AAAA2-8828-4C8F-A625-BB300F2F31C4}">
      <dgm:prSet/>
      <dgm:spPr/>
      <dgm:t>
        <a:bodyPr/>
        <a:lstStyle/>
        <a:p>
          <a:endParaRPr lang="fr-FR"/>
        </a:p>
      </dgm:t>
    </dgm:pt>
    <dgm:pt modelId="{05FFFE1F-3D61-4292-BA35-AC4E2740B658}" type="sibTrans" cxnId="{B67AAAA2-8828-4C8F-A625-BB300F2F31C4}">
      <dgm:prSet/>
      <dgm:spPr/>
      <dgm:t>
        <a:bodyPr/>
        <a:lstStyle/>
        <a:p>
          <a:endParaRPr lang="fr-FR"/>
        </a:p>
      </dgm:t>
    </dgm:pt>
    <dgm:pt modelId="{617215F5-694A-43ED-944C-63657CD4C6BE}">
      <dgm:prSet/>
      <dgm:spPr>
        <a:solidFill>
          <a:schemeClr val="accent4">
            <a:lumMod val="60000"/>
            <a:lumOff val="40000"/>
          </a:schemeClr>
        </a:solidFill>
      </dgm:spPr>
      <dgm:t>
        <a:bodyPr/>
        <a:lstStyle/>
        <a:p>
          <a:pPr>
            <a:buFont typeface="Arial" panose="020B0604020202020204" pitchFamily="34" charset="0"/>
            <a:buChar char="●"/>
          </a:pPr>
          <a:r>
            <a:rPr lang="fr-FR" u="none" dirty="0"/>
            <a:t>Inciter tout le monde à prendre part à la création/circulation de connaissances, via des mécanismes d’inclusion, via des animations participatives, via des actions hors les murs, etc. </a:t>
          </a:r>
        </a:p>
      </dgm:t>
    </dgm:pt>
    <dgm:pt modelId="{F03E0019-090B-43F0-9A95-DACA2A3A77D9}" type="parTrans" cxnId="{8DDF180C-B38A-4DFF-AD3B-26FD1D8FAB54}">
      <dgm:prSet/>
      <dgm:spPr/>
      <dgm:t>
        <a:bodyPr/>
        <a:lstStyle/>
        <a:p>
          <a:endParaRPr lang="fr-FR"/>
        </a:p>
      </dgm:t>
    </dgm:pt>
    <dgm:pt modelId="{06AAAD14-E648-42B5-8AEF-F575CF5C040F}" type="sibTrans" cxnId="{8DDF180C-B38A-4DFF-AD3B-26FD1D8FAB54}">
      <dgm:prSet/>
      <dgm:spPr/>
      <dgm:t>
        <a:bodyPr/>
        <a:lstStyle/>
        <a:p>
          <a:endParaRPr lang="fr-FR"/>
        </a:p>
      </dgm:t>
    </dgm:pt>
    <dgm:pt modelId="{6D6E6C84-C2D1-47CD-8E2F-5A8873D77B4B}">
      <dgm:prSet/>
      <dgm:spPr>
        <a:solidFill>
          <a:schemeClr val="accent4">
            <a:lumMod val="60000"/>
            <a:lumOff val="40000"/>
          </a:schemeClr>
        </a:solidFill>
      </dgm:spPr>
      <dgm:t>
        <a:bodyPr/>
        <a:lstStyle/>
        <a:p>
          <a:pPr>
            <a:buFont typeface="Arial" panose="020B0604020202020204" pitchFamily="34" charset="0"/>
            <a:buChar char="●"/>
          </a:pPr>
          <a:r>
            <a:rPr lang="fr-FR" u="none" dirty="0"/>
            <a:t>Afficher l’engagement actif de la bibliothèque, dans ses documents cadres, auprès des médias, auprès des publics, etc. </a:t>
          </a:r>
        </a:p>
      </dgm:t>
    </dgm:pt>
    <dgm:pt modelId="{E5E739A2-BE03-40AF-8F13-5AD641FE7FBA}" type="parTrans" cxnId="{9F14297F-0584-46FD-AA72-67131ACFA221}">
      <dgm:prSet/>
      <dgm:spPr/>
      <dgm:t>
        <a:bodyPr/>
        <a:lstStyle/>
        <a:p>
          <a:endParaRPr lang="fr-FR"/>
        </a:p>
      </dgm:t>
    </dgm:pt>
    <dgm:pt modelId="{6DB3B08D-9BA0-46ED-8424-1901DE2433A2}" type="sibTrans" cxnId="{9F14297F-0584-46FD-AA72-67131ACFA221}">
      <dgm:prSet/>
      <dgm:spPr/>
      <dgm:t>
        <a:bodyPr/>
        <a:lstStyle/>
        <a:p>
          <a:endParaRPr lang="fr-FR"/>
        </a:p>
      </dgm:t>
    </dgm:pt>
    <dgm:pt modelId="{1C772DA7-DB38-4D61-9EE0-96D004D9FA53}">
      <dgm:prSet/>
      <dgm:spPr>
        <a:solidFill>
          <a:schemeClr val="accent4">
            <a:lumMod val="60000"/>
            <a:lumOff val="40000"/>
          </a:schemeClr>
        </a:solidFill>
      </dgm:spPr>
      <dgm:t>
        <a:bodyPr/>
        <a:lstStyle/>
        <a:p>
          <a:pPr>
            <a:buFont typeface="Arial" panose="020B0604020202020204" pitchFamily="34" charset="0"/>
            <a:buChar char="●"/>
          </a:pPr>
          <a:r>
            <a:rPr lang="fr-FR" u="none" dirty="0"/>
            <a:t>Développer des compétences adaptées pour l’équipe de la bibliothèque. </a:t>
          </a:r>
        </a:p>
      </dgm:t>
    </dgm:pt>
    <dgm:pt modelId="{0B0DD8CC-7A94-4B1A-B2ED-A50F365AE479}" type="parTrans" cxnId="{6B6B29C5-65BD-4FB2-8A80-36500F607D6D}">
      <dgm:prSet/>
      <dgm:spPr/>
      <dgm:t>
        <a:bodyPr/>
        <a:lstStyle/>
        <a:p>
          <a:endParaRPr lang="fr-FR"/>
        </a:p>
      </dgm:t>
    </dgm:pt>
    <dgm:pt modelId="{617CF3DE-9EB5-4FFB-88A7-EF082A52C63B}" type="sibTrans" cxnId="{6B6B29C5-65BD-4FB2-8A80-36500F607D6D}">
      <dgm:prSet/>
      <dgm:spPr/>
      <dgm:t>
        <a:bodyPr/>
        <a:lstStyle/>
        <a:p>
          <a:endParaRPr lang="fr-FR"/>
        </a:p>
      </dgm:t>
    </dgm:pt>
    <dgm:pt modelId="{5E948918-A04A-4E72-9F67-86CB96B582FB}" type="pres">
      <dgm:prSet presAssocID="{EA6B96D9-D4BC-4E11-AACA-32269020E8AC}" presName="linear" presStyleCnt="0">
        <dgm:presLayoutVars>
          <dgm:animLvl val="lvl"/>
          <dgm:resizeHandles val="exact"/>
        </dgm:presLayoutVars>
      </dgm:prSet>
      <dgm:spPr/>
    </dgm:pt>
    <dgm:pt modelId="{2A72A6A3-D6CE-428B-A0A4-AE5C7C4195FE}" type="pres">
      <dgm:prSet presAssocID="{3C0C575F-E750-4724-85BC-E3FC088B7523}" presName="parentText" presStyleLbl="node1" presStyleIdx="0" presStyleCnt="6">
        <dgm:presLayoutVars>
          <dgm:chMax val="0"/>
          <dgm:bulletEnabled val="1"/>
        </dgm:presLayoutVars>
      </dgm:prSet>
      <dgm:spPr/>
    </dgm:pt>
    <dgm:pt modelId="{2549251C-E7AE-4307-B2C8-0BE6E6FE0B48}" type="pres">
      <dgm:prSet presAssocID="{5723352B-AD56-488A-A7A6-5AD2B0BE2706}" presName="spacer" presStyleCnt="0"/>
      <dgm:spPr/>
    </dgm:pt>
    <dgm:pt modelId="{057B0041-C8B8-4307-8ACC-787D0992F24C}" type="pres">
      <dgm:prSet presAssocID="{37604082-8A93-4DA4-B64F-06CFDBBE212F}" presName="parentText" presStyleLbl="node1" presStyleIdx="1" presStyleCnt="6">
        <dgm:presLayoutVars>
          <dgm:chMax val="0"/>
          <dgm:bulletEnabled val="1"/>
        </dgm:presLayoutVars>
      </dgm:prSet>
      <dgm:spPr/>
    </dgm:pt>
    <dgm:pt modelId="{D9696C22-CC28-460D-9290-9894FE04B80B}" type="pres">
      <dgm:prSet presAssocID="{D847A6F9-9472-4D34-9FF1-B5C9549FD215}" presName="spacer" presStyleCnt="0"/>
      <dgm:spPr/>
    </dgm:pt>
    <dgm:pt modelId="{EC1BAE31-63DB-4775-87D0-A6673FE07180}" type="pres">
      <dgm:prSet presAssocID="{C800665F-B960-4532-A16B-122796FB14B4}" presName="parentText" presStyleLbl="node1" presStyleIdx="2" presStyleCnt="6">
        <dgm:presLayoutVars>
          <dgm:chMax val="0"/>
          <dgm:bulletEnabled val="1"/>
        </dgm:presLayoutVars>
      </dgm:prSet>
      <dgm:spPr/>
    </dgm:pt>
    <dgm:pt modelId="{87875D65-2AB4-434B-AEF0-14360AB17B48}" type="pres">
      <dgm:prSet presAssocID="{05FFFE1F-3D61-4292-BA35-AC4E2740B658}" presName="spacer" presStyleCnt="0"/>
      <dgm:spPr/>
    </dgm:pt>
    <dgm:pt modelId="{7BCA353A-487E-4BF0-833E-3081D2303187}" type="pres">
      <dgm:prSet presAssocID="{617215F5-694A-43ED-944C-63657CD4C6BE}" presName="parentText" presStyleLbl="node1" presStyleIdx="3" presStyleCnt="6">
        <dgm:presLayoutVars>
          <dgm:chMax val="0"/>
          <dgm:bulletEnabled val="1"/>
        </dgm:presLayoutVars>
      </dgm:prSet>
      <dgm:spPr/>
    </dgm:pt>
    <dgm:pt modelId="{40D0F20C-B3A1-4009-AD7B-E99B4625A925}" type="pres">
      <dgm:prSet presAssocID="{06AAAD14-E648-42B5-8AEF-F575CF5C040F}" presName="spacer" presStyleCnt="0"/>
      <dgm:spPr/>
    </dgm:pt>
    <dgm:pt modelId="{DD1D114F-5F67-4079-B33F-491A3A2ED81C}" type="pres">
      <dgm:prSet presAssocID="{6D6E6C84-C2D1-47CD-8E2F-5A8873D77B4B}" presName="parentText" presStyleLbl="node1" presStyleIdx="4" presStyleCnt="6">
        <dgm:presLayoutVars>
          <dgm:chMax val="0"/>
          <dgm:bulletEnabled val="1"/>
        </dgm:presLayoutVars>
      </dgm:prSet>
      <dgm:spPr/>
    </dgm:pt>
    <dgm:pt modelId="{822AD737-1632-4112-BFFE-B255B038E81A}" type="pres">
      <dgm:prSet presAssocID="{6DB3B08D-9BA0-46ED-8424-1901DE2433A2}" presName="spacer" presStyleCnt="0"/>
      <dgm:spPr/>
    </dgm:pt>
    <dgm:pt modelId="{A15DB7A9-4DBB-47BC-86CF-46059222D1CD}" type="pres">
      <dgm:prSet presAssocID="{1C772DA7-DB38-4D61-9EE0-96D004D9FA53}" presName="parentText" presStyleLbl="node1" presStyleIdx="5" presStyleCnt="6">
        <dgm:presLayoutVars>
          <dgm:chMax val="0"/>
          <dgm:bulletEnabled val="1"/>
        </dgm:presLayoutVars>
      </dgm:prSet>
      <dgm:spPr/>
    </dgm:pt>
  </dgm:ptLst>
  <dgm:cxnLst>
    <dgm:cxn modelId="{ACF5F007-A6A7-4FDF-A88D-8A3034E5984C}" type="presOf" srcId="{1C772DA7-DB38-4D61-9EE0-96D004D9FA53}" destId="{A15DB7A9-4DBB-47BC-86CF-46059222D1CD}" srcOrd="0" destOrd="0" presId="urn:microsoft.com/office/officeart/2005/8/layout/vList2"/>
    <dgm:cxn modelId="{8DDF180C-B38A-4DFF-AD3B-26FD1D8FAB54}" srcId="{EA6B96D9-D4BC-4E11-AACA-32269020E8AC}" destId="{617215F5-694A-43ED-944C-63657CD4C6BE}" srcOrd="3" destOrd="0" parTransId="{F03E0019-090B-43F0-9A95-DACA2A3A77D9}" sibTransId="{06AAAD14-E648-42B5-8AEF-F575CF5C040F}"/>
    <dgm:cxn modelId="{BB863F11-207B-4980-BD2C-F1AEC54833A8}" type="presOf" srcId="{37604082-8A93-4DA4-B64F-06CFDBBE212F}" destId="{057B0041-C8B8-4307-8ACC-787D0992F24C}" srcOrd="0" destOrd="0" presId="urn:microsoft.com/office/officeart/2005/8/layout/vList2"/>
    <dgm:cxn modelId="{C8AED329-00E8-42C5-80B2-D43FB78870F3}" srcId="{EA6B96D9-D4BC-4E11-AACA-32269020E8AC}" destId="{3C0C575F-E750-4724-85BC-E3FC088B7523}" srcOrd="0" destOrd="0" parTransId="{61014B2C-4F57-4DB3-986F-A7AFA55C41AC}" sibTransId="{5723352B-AD56-488A-A7A6-5AD2B0BE2706}"/>
    <dgm:cxn modelId="{66DCF03F-FB6D-40B4-988C-4BCE4E7E4B74}" type="presOf" srcId="{EA6B96D9-D4BC-4E11-AACA-32269020E8AC}" destId="{5E948918-A04A-4E72-9F67-86CB96B582FB}" srcOrd="0" destOrd="0" presId="urn:microsoft.com/office/officeart/2005/8/layout/vList2"/>
    <dgm:cxn modelId="{4253816C-26D6-4265-AC30-7B1D5F6F5495}" type="presOf" srcId="{617215F5-694A-43ED-944C-63657CD4C6BE}" destId="{7BCA353A-487E-4BF0-833E-3081D2303187}" srcOrd="0" destOrd="0" presId="urn:microsoft.com/office/officeart/2005/8/layout/vList2"/>
    <dgm:cxn modelId="{829AE353-4C8B-49CB-AD32-C34540D9CFA5}" type="presOf" srcId="{C800665F-B960-4532-A16B-122796FB14B4}" destId="{EC1BAE31-63DB-4775-87D0-A6673FE07180}" srcOrd="0" destOrd="0" presId="urn:microsoft.com/office/officeart/2005/8/layout/vList2"/>
    <dgm:cxn modelId="{9F14297F-0584-46FD-AA72-67131ACFA221}" srcId="{EA6B96D9-D4BC-4E11-AACA-32269020E8AC}" destId="{6D6E6C84-C2D1-47CD-8E2F-5A8873D77B4B}" srcOrd="4" destOrd="0" parTransId="{E5E739A2-BE03-40AF-8F13-5AD641FE7FBA}" sibTransId="{6DB3B08D-9BA0-46ED-8424-1901DE2433A2}"/>
    <dgm:cxn modelId="{3BB37E99-D5DE-41A7-B9AC-0F998E283DBA}" srcId="{EA6B96D9-D4BC-4E11-AACA-32269020E8AC}" destId="{37604082-8A93-4DA4-B64F-06CFDBBE212F}" srcOrd="1" destOrd="0" parTransId="{9F4D65D3-4000-4A18-BC47-37C346F5E8F0}" sibTransId="{D847A6F9-9472-4D34-9FF1-B5C9549FD215}"/>
    <dgm:cxn modelId="{B67AAAA2-8828-4C8F-A625-BB300F2F31C4}" srcId="{EA6B96D9-D4BC-4E11-AACA-32269020E8AC}" destId="{C800665F-B960-4532-A16B-122796FB14B4}" srcOrd="2" destOrd="0" parTransId="{E6E475EC-6F1F-4138-A14D-B7192CC30BD1}" sibTransId="{05FFFE1F-3D61-4292-BA35-AC4E2740B658}"/>
    <dgm:cxn modelId="{6B6B29C5-65BD-4FB2-8A80-36500F607D6D}" srcId="{EA6B96D9-D4BC-4E11-AACA-32269020E8AC}" destId="{1C772DA7-DB38-4D61-9EE0-96D004D9FA53}" srcOrd="5" destOrd="0" parTransId="{0B0DD8CC-7A94-4B1A-B2ED-A50F365AE479}" sibTransId="{617CF3DE-9EB5-4FFB-88A7-EF082A52C63B}"/>
    <dgm:cxn modelId="{EF5239C6-CD8F-49ED-A227-B56E9B8A4F3A}" type="presOf" srcId="{6D6E6C84-C2D1-47CD-8E2F-5A8873D77B4B}" destId="{DD1D114F-5F67-4079-B33F-491A3A2ED81C}" srcOrd="0" destOrd="0" presId="urn:microsoft.com/office/officeart/2005/8/layout/vList2"/>
    <dgm:cxn modelId="{D5F670DB-10DE-4DF3-BD62-E6D511173165}" type="presOf" srcId="{3C0C575F-E750-4724-85BC-E3FC088B7523}" destId="{2A72A6A3-D6CE-428B-A0A4-AE5C7C4195FE}" srcOrd="0" destOrd="0" presId="urn:microsoft.com/office/officeart/2005/8/layout/vList2"/>
    <dgm:cxn modelId="{62C70205-A2C9-4956-9294-4699F09C3B94}" type="presParOf" srcId="{5E948918-A04A-4E72-9F67-86CB96B582FB}" destId="{2A72A6A3-D6CE-428B-A0A4-AE5C7C4195FE}" srcOrd="0" destOrd="0" presId="urn:microsoft.com/office/officeart/2005/8/layout/vList2"/>
    <dgm:cxn modelId="{A9A03A75-B0B7-45D7-94B1-26B88476C753}" type="presParOf" srcId="{5E948918-A04A-4E72-9F67-86CB96B582FB}" destId="{2549251C-E7AE-4307-B2C8-0BE6E6FE0B48}" srcOrd="1" destOrd="0" presId="urn:microsoft.com/office/officeart/2005/8/layout/vList2"/>
    <dgm:cxn modelId="{13C67BD6-687A-43E6-8140-01F31A28F804}" type="presParOf" srcId="{5E948918-A04A-4E72-9F67-86CB96B582FB}" destId="{057B0041-C8B8-4307-8ACC-787D0992F24C}" srcOrd="2" destOrd="0" presId="urn:microsoft.com/office/officeart/2005/8/layout/vList2"/>
    <dgm:cxn modelId="{035AF200-897A-4BE1-A38C-DEF9B4CCFB04}" type="presParOf" srcId="{5E948918-A04A-4E72-9F67-86CB96B582FB}" destId="{D9696C22-CC28-460D-9290-9894FE04B80B}" srcOrd="3" destOrd="0" presId="urn:microsoft.com/office/officeart/2005/8/layout/vList2"/>
    <dgm:cxn modelId="{F8545DDE-E9D6-49C1-B688-F49AF5EF1B8D}" type="presParOf" srcId="{5E948918-A04A-4E72-9F67-86CB96B582FB}" destId="{EC1BAE31-63DB-4775-87D0-A6673FE07180}" srcOrd="4" destOrd="0" presId="urn:microsoft.com/office/officeart/2005/8/layout/vList2"/>
    <dgm:cxn modelId="{C4E3BCC7-F8E1-401E-99B6-38835BB8B21A}" type="presParOf" srcId="{5E948918-A04A-4E72-9F67-86CB96B582FB}" destId="{87875D65-2AB4-434B-AEF0-14360AB17B48}" srcOrd="5" destOrd="0" presId="urn:microsoft.com/office/officeart/2005/8/layout/vList2"/>
    <dgm:cxn modelId="{E58EB41A-6B01-43C6-AE96-B0FA18FABCF1}" type="presParOf" srcId="{5E948918-A04A-4E72-9F67-86CB96B582FB}" destId="{7BCA353A-487E-4BF0-833E-3081D2303187}" srcOrd="6" destOrd="0" presId="urn:microsoft.com/office/officeart/2005/8/layout/vList2"/>
    <dgm:cxn modelId="{0488E7E8-9F38-4A5B-8176-21F87D0EF49E}" type="presParOf" srcId="{5E948918-A04A-4E72-9F67-86CB96B582FB}" destId="{40D0F20C-B3A1-4009-AD7B-E99B4625A925}" srcOrd="7" destOrd="0" presId="urn:microsoft.com/office/officeart/2005/8/layout/vList2"/>
    <dgm:cxn modelId="{88B7EE86-BB28-48CE-96D8-0DA0624D40FE}" type="presParOf" srcId="{5E948918-A04A-4E72-9F67-86CB96B582FB}" destId="{DD1D114F-5F67-4079-B33F-491A3A2ED81C}" srcOrd="8" destOrd="0" presId="urn:microsoft.com/office/officeart/2005/8/layout/vList2"/>
    <dgm:cxn modelId="{AA7EED01-6E3F-4770-83E2-665540F7835A}" type="presParOf" srcId="{5E948918-A04A-4E72-9F67-86CB96B582FB}" destId="{822AD737-1632-4112-BFFE-B255B038E81A}" srcOrd="9" destOrd="0" presId="urn:microsoft.com/office/officeart/2005/8/layout/vList2"/>
    <dgm:cxn modelId="{E9DD3551-A4C3-419A-B27E-77B4276E92D5}" type="presParOf" srcId="{5E948918-A04A-4E72-9F67-86CB96B582FB}" destId="{A15DB7A9-4DBB-47BC-86CF-46059222D1C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660B54-29A1-4478-BA95-548FC83011FD}" type="doc">
      <dgm:prSet loTypeId="urn:microsoft.com/office/officeart/2005/8/layout/default" loCatId="list" qsTypeId="urn:microsoft.com/office/officeart/2005/8/quickstyle/simple1" qsCatId="simple" csTypeId="urn:microsoft.com/office/officeart/2005/8/colors/accent4_4" csCatId="accent4" phldr="1"/>
      <dgm:spPr/>
      <dgm:t>
        <a:bodyPr/>
        <a:lstStyle/>
        <a:p>
          <a:endParaRPr lang="fr-FR"/>
        </a:p>
      </dgm:t>
    </dgm:pt>
    <dgm:pt modelId="{6396A656-FB02-46E4-9939-49E2E8BEA4EA}">
      <dgm:prSet phldrT="[Texte]"/>
      <dgm:spPr/>
      <dgm:t>
        <a:bodyPr/>
        <a:lstStyle/>
        <a:p>
          <a:r>
            <a:rPr lang="fr-FR" dirty="0"/>
            <a:t>Aider à comprendre les enjeux</a:t>
          </a:r>
        </a:p>
      </dgm:t>
    </dgm:pt>
    <dgm:pt modelId="{1405A7F2-9664-472D-BFB0-9D78EC45CEE3}" type="parTrans" cxnId="{2A37E7AB-40F5-4C93-A293-182CDD7984E9}">
      <dgm:prSet/>
      <dgm:spPr/>
      <dgm:t>
        <a:bodyPr/>
        <a:lstStyle/>
        <a:p>
          <a:endParaRPr lang="fr-FR"/>
        </a:p>
      </dgm:t>
    </dgm:pt>
    <dgm:pt modelId="{B6E55A61-95F2-4B07-9414-C3D6D17852CA}" type="sibTrans" cxnId="{2A37E7AB-40F5-4C93-A293-182CDD7984E9}">
      <dgm:prSet/>
      <dgm:spPr/>
      <dgm:t>
        <a:bodyPr/>
        <a:lstStyle/>
        <a:p>
          <a:endParaRPr lang="fr-FR"/>
        </a:p>
      </dgm:t>
    </dgm:pt>
    <dgm:pt modelId="{1CDF9EEC-F385-4A8C-8337-0EE38A3ABED5}">
      <dgm:prSet phldrT="[Texte]"/>
      <dgm:spPr/>
      <dgm:t>
        <a:bodyPr/>
        <a:lstStyle/>
        <a:p>
          <a:r>
            <a:rPr lang="fr-FR" dirty="0"/>
            <a:t>Développer l’esprit critique</a:t>
          </a:r>
        </a:p>
      </dgm:t>
    </dgm:pt>
    <dgm:pt modelId="{C0B4E04D-39AF-42A4-B3D3-7C082092BBB3}" type="parTrans" cxnId="{D091DE0C-3B62-4C36-8893-132536D0C8EA}">
      <dgm:prSet/>
      <dgm:spPr/>
      <dgm:t>
        <a:bodyPr/>
        <a:lstStyle/>
        <a:p>
          <a:endParaRPr lang="fr-FR"/>
        </a:p>
      </dgm:t>
    </dgm:pt>
    <dgm:pt modelId="{09F6A137-88D4-4C11-8FA8-331757736819}" type="sibTrans" cxnId="{D091DE0C-3B62-4C36-8893-132536D0C8EA}">
      <dgm:prSet/>
      <dgm:spPr/>
      <dgm:t>
        <a:bodyPr/>
        <a:lstStyle/>
        <a:p>
          <a:endParaRPr lang="fr-FR"/>
        </a:p>
      </dgm:t>
    </dgm:pt>
    <dgm:pt modelId="{0C87A318-E8F4-41D2-A36C-93187FC6E02F}">
      <dgm:prSet phldrT="[Texte]"/>
      <dgm:spPr/>
      <dgm:t>
        <a:bodyPr/>
        <a:lstStyle/>
        <a:p>
          <a:r>
            <a:rPr lang="fr-FR" dirty="0"/>
            <a:t>Accompagner les changements de comportements</a:t>
          </a:r>
        </a:p>
      </dgm:t>
    </dgm:pt>
    <dgm:pt modelId="{5EBD1F5D-D85B-44FA-849C-DC7A77CE5D85}" type="parTrans" cxnId="{69FA208B-58EA-41BF-9F38-0567AE187A4A}">
      <dgm:prSet/>
      <dgm:spPr/>
      <dgm:t>
        <a:bodyPr/>
        <a:lstStyle/>
        <a:p>
          <a:endParaRPr lang="fr-FR"/>
        </a:p>
      </dgm:t>
    </dgm:pt>
    <dgm:pt modelId="{F4712BD7-5D43-4D26-B44C-D674DAE8FB3E}" type="sibTrans" cxnId="{69FA208B-58EA-41BF-9F38-0567AE187A4A}">
      <dgm:prSet/>
      <dgm:spPr/>
      <dgm:t>
        <a:bodyPr/>
        <a:lstStyle/>
        <a:p>
          <a:endParaRPr lang="fr-FR"/>
        </a:p>
      </dgm:t>
    </dgm:pt>
    <dgm:pt modelId="{93204B2B-C689-4406-A74D-D9D93B24B608}" type="pres">
      <dgm:prSet presAssocID="{12660B54-29A1-4478-BA95-548FC83011FD}" presName="diagram" presStyleCnt="0">
        <dgm:presLayoutVars>
          <dgm:dir/>
          <dgm:resizeHandles val="exact"/>
        </dgm:presLayoutVars>
      </dgm:prSet>
      <dgm:spPr/>
    </dgm:pt>
    <dgm:pt modelId="{D8BA1EEB-9C93-40EB-8D35-CC0E3F4425D5}" type="pres">
      <dgm:prSet presAssocID="{6396A656-FB02-46E4-9939-49E2E8BEA4EA}" presName="node" presStyleLbl="node1" presStyleIdx="0" presStyleCnt="3">
        <dgm:presLayoutVars>
          <dgm:bulletEnabled val="1"/>
        </dgm:presLayoutVars>
      </dgm:prSet>
      <dgm:spPr/>
    </dgm:pt>
    <dgm:pt modelId="{BA2800A8-D337-472A-A299-55174C1400D8}" type="pres">
      <dgm:prSet presAssocID="{B6E55A61-95F2-4B07-9414-C3D6D17852CA}" presName="sibTrans" presStyleCnt="0"/>
      <dgm:spPr/>
    </dgm:pt>
    <dgm:pt modelId="{FE5F9D2E-DC4C-42CF-A94A-7C03642BD917}" type="pres">
      <dgm:prSet presAssocID="{1CDF9EEC-F385-4A8C-8337-0EE38A3ABED5}" presName="node" presStyleLbl="node1" presStyleIdx="1" presStyleCnt="3">
        <dgm:presLayoutVars>
          <dgm:bulletEnabled val="1"/>
        </dgm:presLayoutVars>
      </dgm:prSet>
      <dgm:spPr/>
    </dgm:pt>
    <dgm:pt modelId="{BD1EB29C-99E8-4FEC-8D15-CCF1D9B5A1E4}" type="pres">
      <dgm:prSet presAssocID="{09F6A137-88D4-4C11-8FA8-331757736819}" presName="sibTrans" presStyleCnt="0"/>
      <dgm:spPr/>
    </dgm:pt>
    <dgm:pt modelId="{25482BD1-CD6D-420C-AA93-76ED172F98FA}" type="pres">
      <dgm:prSet presAssocID="{0C87A318-E8F4-41D2-A36C-93187FC6E02F}" presName="node" presStyleLbl="node1" presStyleIdx="2" presStyleCnt="3" custScaleX="117228">
        <dgm:presLayoutVars>
          <dgm:bulletEnabled val="1"/>
        </dgm:presLayoutVars>
      </dgm:prSet>
      <dgm:spPr/>
    </dgm:pt>
  </dgm:ptLst>
  <dgm:cxnLst>
    <dgm:cxn modelId="{D091DE0C-3B62-4C36-8893-132536D0C8EA}" srcId="{12660B54-29A1-4478-BA95-548FC83011FD}" destId="{1CDF9EEC-F385-4A8C-8337-0EE38A3ABED5}" srcOrd="1" destOrd="0" parTransId="{C0B4E04D-39AF-42A4-B3D3-7C082092BBB3}" sibTransId="{09F6A137-88D4-4C11-8FA8-331757736819}"/>
    <dgm:cxn modelId="{87348C62-1E84-4BAD-A3EE-AD44B149406A}" type="presOf" srcId="{1CDF9EEC-F385-4A8C-8337-0EE38A3ABED5}" destId="{FE5F9D2E-DC4C-42CF-A94A-7C03642BD917}" srcOrd="0" destOrd="0" presId="urn:microsoft.com/office/officeart/2005/8/layout/default"/>
    <dgm:cxn modelId="{69FA208B-58EA-41BF-9F38-0567AE187A4A}" srcId="{12660B54-29A1-4478-BA95-548FC83011FD}" destId="{0C87A318-E8F4-41D2-A36C-93187FC6E02F}" srcOrd="2" destOrd="0" parTransId="{5EBD1F5D-D85B-44FA-849C-DC7A77CE5D85}" sibTransId="{F4712BD7-5D43-4D26-B44C-D674DAE8FB3E}"/>
    <dgm:cxn modelId="{2A37E7AB-40F5-4C93-A293-182CDD7984E9}" srcId="{12660B54-29A1-4478-BA95-548FC83011FD}" destId="{6396A656-FB02-46E4-9939-49E2E8BEA4EA}" srcOrd="0" destOrd="0" parTransId="{1405A7F2-9664-472D-BFB0-9D78EC45CEE3}" sibTransId="{B6E55A61-95F2-4B07-9414-C3D6D17852CA}"/>
    <dgm:cxn modelId="{625E48B5-D0E6-4814-815F-AA54CF8AD541}" type="presOf" srcId="{6396A656-FB02-46E4-9939-49E2E8BEA4EA}" destId="{D8BA1EEB-9C93-40EB-8D35-CC0E3F4425D5}" srcOrd="0" destOrd="0" presId="urn:microsoft.com/office/officeart/2005/8/layout/default"/>
    <dgm:cxn modelId="{B05E71B9-8D80-4040-81A1-95B5D99FB7EF}" type="presOf" srcId="{12660B54-29A1-4478-BA95-548FC83011FD}" destId="{93204B2B-C689-4406-A74D-D9D93B24B608}" srcOrd="0" destOrd="0" presId="urn:microsoft.com/office/officeart/2005/8/layout/default"/>
    <dgm:cxn modelId="{96934CCE-C4BB-41E4-96E8-D285658D1285}" type="presOf" srcId="{0C87A318-E8F4-41D2-A36C-93187FC6E02F}" destId="{25482BD1-CD6D-420C-AA93-76ED172F98FA}" srcOrd="0" destOrd="0" presId="urn:microsoft.com/office/officeart/2005/8/layout/default"/>
    <dgm:cxn modelId="{EDFA9506-8D21-483C-80CA-543505567C71}" type="presParOf" srcId="{93204B2B-C689-4406-A74D-D9D93B24B608}" destId="{D8BA1EEB-9C93-40EB-8D35-CC0E3F4425D5}" srcOrd="0" destOrd="0" presId="urn:microsoft.com/office/officeart/2005/8/layout/default"/>
    <dgm:cxn modelId="{AC5EC7F4-E997-4C7D-BAF8-7FF98B4729DC}" type="presParOf" srcId="{93204B2B-C689-4406-A74D-D9D93B24B608}" destId="{BA2800A8-D337-472A-A299-55174C1400D8}" srcOrd="1" destOrd="0" presId="urn:microsoft.com/office/officeart/2005/8/layout/default"/>
    <dgm:cxn modelId="{D4AFDDD1-05A7-4A1E-88BF-E736F26FF418}" type="presParOf" srcId="{93204B2B-C689-4406-A74D-D9D93B24B608}" destId="{FE5F9D2E-DC4C-42CF-A94A-7C03642BD917}" srcOrd="2" destOrd="0" presId="urn:microsoft.com/office/officeart/2005/8/layout/default"/>
    <dgm:cxn modelId="{7A083F48-A989-46A4-A8CD-3E59A975D750}" type="presParOf" srcId="{93204B2B-C689-4406-A74D-D9D93B24B608}" destId="{BD1EB29C-99E8-4FEC-8D15-CCF1D9B5A1E4}" srcOrd="3" destOrd="0" presId="urn:microsoft.com/office/officeart/2005/8/layout/default"/>
    <dgm:cxn modelId="{10E748C4-7F2E-420F-8368-B5691333D64F}" type="presParOf" srcId="{93204B2B-C689-4406-A74D-D9D93B24B608}" destId="{25482BD1-CD6D-420C-AA93-76ED172F98F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6B96D9-D4BC-4E11-AACA-32269020E8AC}"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fr-FR"/>
        </a:p>
      </dgm:t>
    </dgm:pt>
    <dgm:pt modelId="{3C0C575F-E750-4724-85BC-E3FC088B7523}">
      <dgm:prSet phldrT="[Texte]"/>
      <dgm:spPr>
        <a:solidFill>
          <a:schemeClr val="accent4">
            <a:lumMod val="60000"/>
            <a:lumOff val="40000"/>
          </a:schemeClr>
        </a:solidFill>
      </dgm:spPr>
      <dgm:t>
        <a:bodyPr/>
        <a:lstStyle/>
        <a:p>
          <a:pPr>
            <a:buFont typeface="Arial" panose="020B0604020202020204" pitchFamily="34" charset="0"/>
            <a:buChar char="●"/>
          </a:pPr>
          <a:r>
            <a:rPr lang="fr-FR" u="none" dirty="0"/>
            <a:t>Fournir des connaissances, qui permettent aux individus de se construire une vision du monde. </a:t>
          </a:r>
          <a:endParaRPr lang="fr-FR" dirty="0"/>
        </a:p>
      </dgm:t>
    </dgm:pt>
    <dgm:pt modelId="{61014B2C-4F57-4DB3-986F-A7AFA55C41AC}" type="parTrans" cxnId="{C8AED329-00E8-42C5-80B2-D43FB78870F3}">
      <dgm:prSet/>
      <dgm:spPr/>
      <dgm:t>
        <a:bodyPr/>
        <a:lstStyle/>
        <a:p>
          <a:endParaRPr lang="fr-FR"/>
        </a:p>
      </dgm:t>
    </dgm:pt>
    <dgm:pt modelId="{5723352B-AD56-488A-A7A6-5AD2B0BE2706}" type="sibTrans" cxnId="{C8AED329-00E8-42C5-80B2-D43FB78870F3}">
      <dgm:prSet/>
      <dgm:spPr/>
      <dgm:t>
        <a:bodyPr/>
        <a:lstStyle/>
        <a:p>
          <a:endParaRPr lang="fr-FR"/>
        </a:p>
      </dgm:t>
    </dgm:pt>
    <dgm:pt modelId="{37604082-8A93-4DA4-B64F-06CFDBBE212F}">
      <dgm:prSet/>
      <dgm:spPr>
        <a:solidFill>
          <a:schemeClr val="accent4">
            <a:lumMod val="60000"/>
            <a:lumOff val="40000"/>
          </a:schemeClr>
        </a:solidFill>
      </dgm:spPr>
      <dgm:t>
        <a:bodyPr/>
        <a:lstStyle/>
        <a:p>
          <a:pPr>
            <a:buFont typeface="Arial" panose="020B0604020202020204" pitchFamily="34" charset="0"/>
            <a:buChar char="●"/>
          </a:pPr>
          <a:r>
            <a:rPr lang="fr-FR" u="none" dirty="0"/>
            <a:t>Inviter des conversations à se tenir  au sein de la bibliothèque (animation, programmation, valorisation, médiation)</a:t>
          </a:r>
        </a:p>
      </dgm:t>
    </dgm:pt>
    <dgm:pt modelId="{9F4D65D3-4000-4A18-BC47-37C346F5E8F0}" type="parTrans" cxnId="{3BB37E99-D5DE-41A7-B9AC-0F998E283DBA}">
      <dgm:prSet/>
      <dgm:spPr/>
      <dgm:t>
        <a:bodyPr/>
        <a:lstStyle/>
        <a:p>
          <a:endParaRPr lang="fr-FR"/>
        </a:p>
      </dgm:t>
    </dgm:pt>
    <dgm:pt modelId="{D847A6F9-9472-4D34-9FF1-B5C9549FD215}" type="sibTrans" cxnId="{3BB37E99-D5DE-41A7-B9AC-0F998E283DBA}">
      <dgm:prSet/>
      <dgm:spPr/>
      <dgm:t>
        <a:bodyPr/>
        <a:lstStyle/>
        <a:p>
          <a:endParaRPr lang="fr-FR"/>
        </a:p>
      </dgm:t>
    </dgm:pt>
    <dgm:pt modelId="{C800665F-B960-4532-A16B-122796FB14B4}">
      <dgm:prSet/>
      <dgm:spPr>
        <a:solidFill>
          <a:schemeClr val="accent4">
            <a:lumMod val="60000"/>
            <a:lumOff val="40000"/>
          </a:schemeClr>
        </a:solidFill>
      </dgm:spPr>
      <dgm:t>
        <a:bodyPr/>
        <a:lstStyle/>
        <a:p>
          <a:pPr>
            <a:buFont typeface="Arial" panose="020B0604020202020204" pitchFamily="34" charset="0"/>
            <a:buChar char="●"/>
          </a:pPr>
          <a:r>
            <a:rPr lang="fr-FR" u="none" dirty="0"/>
            <a:t>Faciliter l’accès à ces connaissances du point de vue des compétences (littéracies)</a:t>
          </a:r>
        </a:p>
      </dgm:t>
    </dgm:pt>
    <dgm:pt modelId="{E6E475EC-6F1F-4138-A14D-B7192CC30BD1}" type="parTrans" cxnId="{B67AAAA2-8828-4C8F-A625-BB300F2F31C4}">
      <dgm:prSet/>
      <dgm:spPr/>
      <dgm:t>
        <a:bodyPr/>
        <a:lstStyle/>
        <a:p>
          <a:endParaRPr lang="fr-FR"/>
        </a:p>
      </dgm:t>
    </dgm:pt>
    <dgm:pt modelId="{05FFFE1F-3D61-4292-BA35-AC4E2740B658}" type="sibTrans" cxnId="{B67AAAA2-8828-4C8F-A625-BB300F2F31C4}">
      <dgm:prSet/>
      <dgm:spPr/>
      <dgm:t>
        <a:bodyPr/>
        <a:lstStyle/>
        <a:p>
          <a:endParaRPr lang="fr-FR"/>
        </a:p>
      </dgm:t>
    </dgm:pt>
    <dgm:pt modelId="{617215F5-694A-43ED-944C-63657CD4C6BE}">
      <dgm:prSet/>
      <dgm:spPr>
        <a:solidFill>
          <a:srgbClr val="FFC000"/>
        </a:solidFill>
      </dgm:spPr>
      <dgm:t>
        <a:bodyPr/>
        <a:lstStyle/>
        <a:p>
          <a:pPr>
            <a:buFont typeface="Arial" panose="020B0604020202020204" pitchFamily="34" charset="0"/>
            <a:buChar char="●"/>
          </a:pPr>
          <a:r>
            <a:rPr lang="fr-FR" u="none" dirty="0"/>
            <a:t>Inciter tout le monde à prendre part à la création/circulation de connaissances, via des mécanismes d’inclusion, via des animations participatives, via des actions hors les murs, etc. </a:t>
          </a:r>
        </a:p>
      </dgm:t>
    </dgm:pt>
    <dgm:pt modelId="{F03E0019-090B-43F0-9A95-DACA2A3A77D9}" type="parTrans" cxnId="{8DDF180C-B38A-4DFF-AD3B-26FD1D8FAB54}">
      <dgm:prSet/>
      <dgm:spPr/>
      <dgm:t>
        <a:bodyPr/>
        <a:lstStyle/>
        <a:p>
          <a:endParaRPr lang="fr-FR"/>
        </a:p>
      </dgm:t>
    </dgm:pt>
    <dgm:pt modelId="{06AAAD14-E648-42B5-8AEF-F575CF5C040F}" type="sibTrans" cxnId="{8DDF180C-B38A-4DFF-AD3B-26FD1D8FAB54}">
      <dgm:prSet/>
      <dgm:spPr/>
      <dgm:t>
        <a:bodyPr/>
        <a:lstStyle/>
        <a:p>
          <a:endParaRPr lang="fr-FR"/>
        </a:p>
      </dgm:t>
    </dgm:pt>
    <dgm:pt modelId="{6D6E6C84-C2D1-47CD-8E2F-5A8873D77B4B}">
      <dgm:prSet/>
      <dgm:spPr>
        <a:solidFill>
          <a:schemeClr val="accent4">
            <a:lumMod val="60000"/>
            <a:lumOff val="40000"/>
          </a:schemeClr>
        </a:solidFill>
      </dgm:spPr>
      <dgm:t>
        <a:bodyPr/>
        <a:lstStyle/>
        <a:p>
          <a:pPr>
            <a:buFont typeface="Arial" panose="020B0604020202020204" pitchFamily="34" charset="0"/>
            <a:buChar char="●"/>
          </a:pPr>
          <a:r>
            <a:rPr lang="fr-FR" u="none" dirty="0"/>
            <a:t>Afficher l’engagement actif de la bibliothèque, dans ses documents cadres, auprès des médias, auprès des publics, etc. </a:t>
          </a:r>
        </a:p>
      </dgm:t>
    </dgm:pt>
    <dgm:pt modelId="{E5E739A2-BE03-40AF-8F13-5AD641FE7FBA}" type="parTrans" cxnId="{9F14297F-0584-46FD-AA72-67131ACFA221}">
      <dgm:prSet/>
      <dgm:spPr/>
      <dgm:t>
        <a:bodyPr/>
        <a:lstStyle/>
        <a:p>
          <a:endParaRPr lang="fr-FR"/>
        </a:p>
      </dgm:t>
    </dgm:pt>
    <dgm:pt modelId="{6DB3B08D-9BA0-46ED-8424-1901DE2433A2}" type="sibTrans" cxnId="{9F14297F-0584-46FD-AA72-67131ACFA221}">
      <dgm:prSet/>
      <dgm:spPr/>
      <dgm:t>
        <a:bodyPr/>
        <a:lstStyle/>
        <a:p>
          <a:endParaRPr lang="fr-FR"/>
        </a:p>
      </dgm:t>
    </dgm:pt>
    <dgm:pt modelId="{1C772DA7-DB38-4D61-9EE0-96D004D9FA53}">
      <dgm:prSet/>
      <dgm:spPr>
        <a:solidFill>
          <a:schemeClr val="accent4">
            <a:lumMod val="60000"/>
            <a:lumOff val="40000"/>
          </a:schemeClr>
        </a:solidFill>
      </dgm:spPr>
      <dgm:t>
        <a:bodyPr/>
        <a:lstStyle/>
        <a:p>
          <a:pPr>
            <a:buFont typeface="Arial" panose="020B0604020202020204" pitchFamily="34" charset="0"/>
            <a:buChar char="●"/>
          </a:pPr>
          <a:r>
            <a:rPr lang="fr-FR" u="none" dirty="0"/>
            <a:t>Développer des compétences adaptées pour l’équipe de la bibliothèque. </a:t>
          </a:r>
        </a:p>
      </dgm:t>
    </dgm:pt>
    <dgm:pt modelId="{0B0DD8CC-7A94-4B1A-B2ED-A50F365AE479}" type="parTrans" cxnId="{6B6B29C5-65BD-4FB2-8A80-36500F607D6D}">
      <dgm:prSet/>
      <dgm:spPr/>
      <dgm:t>
        <a:bodyPr/>
        <a:lstStyle/>
        <a:p>
          <a:endParaRPr lang="fr-FR"/>
        </a:p>
      </dgm:t>
    </dgm:pt>
    <dgm:pt modelId="{617CF3DE-9EB5-4FFB-88A7-EF082A52C63B}" type="sibTrans" cxnId="{6B6B29C5-65BD-4FB2-8A80-36500F607D6D}">
      <dgm:prSet/>
      <dgm:spPr/>
      <dgm:t>
        <a:bodyPr/>
        <a:lstStyle/>
        <a:p>
          <a:endParaRPr lang="fr-FR"/>
        </a:p>
      </dgm:t>
    </dgm:pt>
    <dgm:pt modelId="{5E948918-A04A-4E72-9F67-86CB96B582FB}" type="pres">
      <dgm:prSet presAssocID="{EA6B96D9-D4BC-4E11-AACA-32269020E8AC}" presName="linear" presStyleCnt="0">
        <dgm:presLayoutVars>
          <dgm:animLvl val="lvl"/>
          <dgm:resizeHandles val="exact"/>
        </dgm:presLayoutVars>
      </dgm:prSet>
      <dgm:spPr/>
    </dgm:pt>
    <dgm:pt modelId="{2A72A6A3-D6CE-428B-A0A4-AE5C7C4195FE}" type="pres">
      <dgm:prSet presAssocID="{3C0C575F-E750-4724-85BC-E3FC088B7523}" presName="parentText" presStyleLbl="node1" presStyleIdx="0" presStyleCnt="6">
        <dgm:presLayoutVars>
          <dgm:chMax val="0"/>
          <dgm:bulletEnabled val="1"/>
        </dgm:presLayoutVars>
      </dgm:prSet>
      <dgm:spPr/>
    </dgm:pt>
    <dgm:pt modelId="{2549251C-E7AE-4307-B2C8-0BE6E6FE0B48}" type="pres">
      <dgm:prSet presAssocID="{5723352B-AD56-488A-A7A6-5AD2B0BE2706}" presName="spacer" presStyleCnt="0"/>
      <dgm:spPr/>
    </dgm:pt>
    <dgm:pt modelId="{057B0041-C8B8-4307-8ACC-787D0992F24C}" type="pres">
      <dgm:prSet presAssocID="{37604082-8A93-4DA4-B64F-06CFDBBE212F}" presName="parentText" presStyleLbl="node1" presStyleIdx="1" presStyleCnt="6">
        <dgm:presLayoutVars>
          <dgm:chMax val="0"/>
          <dgm:bulletEnabled val="1"/>
        </dgm:presLayoutVars>
      </dgm:prSet>
      <dgm:spPr/>
    </dgm:pt>
    <dgm:pt modelId="{D9696C22-CC28-460D-9290-9894FE04B80B}" type="pres">
      <dgm:prSet presAssocID="{D847A6F9-9472-4D34-9FF1-B5C9549FD215}" presName="spacer" presStyleCnt="0"/>
      <dgm:spPr/>
    </dgm:pt>
    <dgm:pt modelId="{EC1BAE31-63DB-4775-87D0-A6673FE07180}" type="pres">
      <dgm:prSet presAssocID="{C800665F-B960-4532-A16B-122796FB14B4}" presName="parentText" presStyleLbl="node1" presStyleIdx="2" presStyleCnt="6">
        <dgm:presLayoutVars>
          <dgm:chMax val="0"/>
          <dgm:bulletEnabled val="1"/>
        </dgm:presLayoutVars>
      </dgm:prSet>
      <dgm:spPr/>
    </dgm:pt>
    <dgm:pt modelId="{87875D65-2AB4-434B-AEF0-14360AB17B48}" type="pres">
      <dgm:prSet presAssocID="{05FFFE1F-3D61-4292-BA35-AC4E2740B658}" presName="spacer" presStyleCnt="0"/>
      <dgm:spPr/>
    </dgm:pt>
    <dgm:pt modelId="{7BCA353A-487E-4BF0-833E-3081D2303187}" type="pres">
      <dgm:prSet presAssocID="{617215F5-694A-43ED-944C-63657CD4C6BE}" presName="parentText" presStyleLbl="node1" presStyleIdx="3" presStyleCnt="6">
        <dgm:presLayoutVars>
          <dgm:chMax val="0"/>
          <dgm:bulletEnabled val="1"/>
        </dgm:presLayoutVars>
      </dgm:prSet>
      <dgm:spPr/>
    </dgm:pt>
    <dgm:pt modelId="{40D0F20C-B3A1-4009-AD7B-E99B4625A925}" type="pres">
      <dgm:prSet presAssocID="{06AAAD14-E648-42B5-8AEF-F575CF5C040F}" presName="spacer" presStyleCnt="0"/>
      <dgm:spPr/>
    </dgm:pt>
    <dgm:pt modelId="{DD1D114F-5F67-4079-B33F-491A3A2ED81C}" type="pres">
      <dgm:prSet presAssocID="{6D6E6C84-C2D1-47CD-8E2F-5A8873D77B4B}" presName="parentText" presStyleLbl="node1" presStyleIdx="4" presStyleCnt="6">
        <dgm:presLayoutVars>
          <dgm:chMax val="0"/>
          <dgm:bulletEnabled val="1"/>
        </dgm:presLayoutVars>
      </dgm:prSet>
      <dgm:spPr/>
    </dgm:pt>
    <dgm:pt modelId="{822AD737-1632-4112-BFFE-B255B038E81A}" type="pres">
      <dgm:prSet presAssocID="{6DB3B08D-9BA0-46ED-8424-1901DE2433A2}" presName="spacer" presStyleCnt="0"/>
      <dgm:spPr/>
    </dgm:pt>
    <dgm:pt modelId="{A15DB7A9-4DBB-47BC-86CF-46059222D1CD}" type="pres">
      <dgm:prSet presAssocID="{1C772DA7-DB38-4D61-9EE0-96D004D9FA53}" presName="parentText" presStyleLbl="node1" presStyleIdx="5" presStyleCnt="6">
        <dgm:presLayoutVars>
          <dgm:chMax val="0"/>
          <dgm:bulletEnabled val="1"/>
        </dgm:presLayoutVars>
      </dgm:prSet>
      <dgm:spPr/>
    </dgm:pt>
  </dgm:ptLst>
  <dgm:cxnLst>
    <dgm:cxn modelId="{ACF5F007-A6A7-4FDF-A88D-8A3034E5984C}" type="presOf" srcId="{1C772DA7-DB38-4D61-9EE0-96D004D9FA53}" destId="{A15DB7A9-4DBB-47BC-86CF-46059222D1CD}" srcOrd="0" destOrd="0" presId="urn:microsoft.com/office/officeart/2005/8/layout/vList2"/>
    <dgm:cxn modelId="{8DDF180C-B38A-4DFF-AD3B-26FD1D8FAB54}" srcId="{EA6B96D9-D4BC-4E11-AACA-32269020E8AC}" destId="{617215F5-694A-43ED-944C-63657CD4C6BE}" srcOrd="3" destOrd="0" parTransId="{F03E0019-090B-43F0-9A95-DACA2A3A77D9}" sibTransId="{06AAAD14-E648-42B5-8AEF-F575CF5C040F}"/>
    <dgm:cxn modelId="{BB863F11-207B-4980-BD2C-F1AEC54833A8}" type="presOf" srcId="{37604082-8A93-4DA4-B64F-06CFDBBE212F}" destId="{057B0041-C8B8-4307-8ACC-787D0992F24C}" srcOrd="0" destOrd="0" presId="urn:microsoft.com/office/officeart/2005/8/layout/vList2"/>
    <dgm:cxn modelId="{C8AED329-00E8-42C5-80B2-D43FB78870F3}" srcId="{EA6B96D9-D4BC-4E11-AACA-32269020E8AC}" destId="{3C0C575F-E750-4724-85BC-E3FC088B7523}" srcOrd="0" destOrd="0" parTransId="{61014B2C-4F57-4DB3-986F-A7AFA55C41AC}" sibTransId="{5723352B-AD56-488A-A7A6-5AD2B0BE2706}"/>
    <dgm:cxn modelId="{66DCF03F-FB6D-40B4-988C-4BCE4E7E4B74}" type="presOf" srcId="{EA6B96D9-D4BC-4E11-AACA-32269020E8AC}" destId="{5E948918-A04A-4E72-9F67-86CB96B582FB}" srcOrd="0" destOrd="0" presId="urn:microsoft.com/office/officeart/2005/8/layout/vList2"/>
    <dgm:cxn modelId="{4253816C-26D6-4265-AC30-7B1D5F6F5495}" type="presOf" srcId="{617215F5-694A-43ED-944C-63657CD4C6BE}" destId="{7BCA353A-487E-4BF0-833E-3081D2303187}" srcOrd="0" destOrd="0" presId="urn:microsoft.com/office/officeart/2005/8/layout/vList2"/>
    <dgm:cxn modelId="{829AE353-4C8B-49CB-AD32-C34540D9CFA5}" type="presOf" srcId="{C800665F-B960-4532-A16B-122796FB14B4}" destId="{EC1BAE31-63DB-4775-87D0-A6673FE07180}" srcOrd="0" destOrd="0" presId="urn:microsoft.com/office/officeart/2005/8/layout/vList2"/>
    <dgm:cxn modelId="{9F14297F-0584-46FD-AA72-67131ACFA221}" srcId="{EA6B96D9-D4BC-4E11-AACA-32269020E8AC}" destId="{6D6E6C84-C2D1-47CD-8E2F-5A8873D77B4B}" srcOrd="4" destOrd="0" parTransId="{E5E739A2-BE03-40AF-8F13-5AD641FE7FBA}" sibTransId="{6DB3B08D-9BA0-46ED-8424-1901DE2433A2}"/>
    <dgm:cxn modelId="{3BB37E99-D5DE-41A7-B9AC-0F998E283DBA}" srcId="{EA6B96D9-D4BC-4E11-AACA-32269020E8AC}" destId="{37604082-8A93-4DA4-B64F-06CFDBBE212F}" srcOrd="1" destOrd="0" parTransId="{9F4D65D3-4000-4A18-BC47-37C346F5E8F0}" sibTransId="{D847A6F9-9472-4D34-9FF1-B5C9549FD215}"/>
    <dgm:cxn modelId="{B67AAAA2-8828-4C8F-A625-BB300F2F31C4}" srcId="{EA6B96D9-D4BC-4E11-AACA-32269020E8AC}" destId="{C800665F-B960-4532-A16B-122796FB14B4}" srcOrd="2" destOrd="0" parTransId="{E6E475EC-6F1F-4138-A14D-B7192CC30BD1}" sibTransId="{05FFFE1F-3D61-4292-BA35-AC4E2740B658}"/>
    <dgm:cxn modelId="{6B6B29C5-65BD-4FB2-8A80-36500F607D6D}" srcId="{EA6B96D9-D4BC-4E11-AACA-32269020E8AC}" destId="{1C772DA7-DB38-4D61-9EE0-96D004D9FA53}" srcOrd="5" destOrd="0" parTransId="{0B0DD8CC-7A94-4B1A-B2ED-A50F365AE479}" sibTransId="{617CF3DE-9EB5-4FFB-88A7-EF082A52C63B}"/>
    <dgm:cxn modelId="{EF5239C6-CD8F-49ED-A227-B56E9B8A4F3A}" type="presOf" srcId="{6D6E6C84-C2D1-47CD-8E2F-5A8873D77B4B}" destId="{DD1D114F-5F67-4079-B33F-491A3A2ED81C}" srcOrd="0" destOrd="0" presId="urn:microsoft.com/office/officeart/2005/8/layout/vList2"/>
    <dgm:cxn modelId="{D5F670DB-10DE-4DF3-BD62-E6D511173165}" type="presOf" srcId="{3C0C575F-E750-4724-85BC-E3FC088B7523}" destId="{2A72A6A3-D6CE-428B-A0A4-AE5C7C4195FE}" srcOrd="0" destOrd="0" presId="urn:microsoft.com/office/officeart/2005/8/layout/vList2"/>
    <dgm:cxn modelId="{62C70205-A2C9-4956-9294-4699F09C3B94}" type="presParOf" srcId="{5E948918-A04A-4E72-9F67-86CB96B582FB}" destId="{2A72A6A3-D6CE-428B-A0A4-AE5C7C4195FE}" srcOrd="0" destOrd="0" presId="urn:microsoft.com/office/officeart/2005/8/layout/vList2"/>
    <dgm:cxn modelId="{A9A03A75-B0B7-45D7-94B1-26B88476C753}" type="presParOf" srcId="{5E948918-A04A-4E72-9F67-86CB96B582FB}" destId="{2549251C-E7AE-4307-B2C8-0BE6E6FE0B48}" srcOrd="1" destOrd="0" presId="urn:microsoft.com/office/officeart/2005/8/layout/vList2"/>
    <dgm:cxn modelId="{13C67BD6-687A-43E6-8140-01F31A28F804}" type="presParOf" srcId="{5E948918-A04A-4E72-9F67-86CB96B582FB}" destId="{057B0041-C8B8-4307-8ACC-787D0992F24C}" srcOrd="2" destOrd="0" presId="urn:microsoft.com/office/officeart/2005/8/layout/vList2"/>
    <dgm:cxn modelId="{035AF200-897A-4BE1-A38C-DEF9B4CCFB04}" type="presParOf" srcId="{5E948918-A04A-4E72-9F67-86CB96B582FB}" destId="{D9696C22-CC28-460D-9290-9894FE04B80B}" srcOrd="3" destOrd="0" presId="urn:microsoft.com/office/officeart/2005/8/layout/vList2"/>
    <dgm:cxn modelId="{F8545DDE-E9D6-49C1-B688-F49AF5EF1B8D}" type="presParOf" srcId="{5E948918-A04A-4E72-9F67-86CB96B582FB}" destId="{EC1BAE31-63DB-4775-87D0-A6673FE07180}" srcOrd="4" destOrd="0" presId="urn:microsoft.com/office/officeart/2005/8/layout/vList2"/>
    <dgm:cxn modelId="{C4E3BCC7-F8E1-401E-99B6-38835BB8B21A}" type="presParOf" srcId="{5E948918-A04A-4E72-9F67-86CB96B582FB}" destId="{87875D65-2AB4-434B-AEF0-14360AB17B48}" srcOrd="5" destOrd="0" presId="urn:microsoft.com/office/officeart/2005/8/layout/vList2"/>
    <dgm:cxn modelId="{E58EB41A-6B01-43C6-AE96-B0FA18FABCF1}" type="presParOf" srcId="{5E948918-A04A-4E72-9F67-86CB96B582FB}" destId="{7BCA353A-487E-4BF0-833E-3081D2303187}" srcOrd="6" destOrd="0" presId="urn:microsoft.com/office/officeart/2005/8/layout/vList2"/>
    <dgm:cxn modelId="{0488E7E8-9F38-4A5B-8176-21F87D0EF49E}" type="presParOf" srcId="{5E948918-A04A-4E72-9F67-86CB96B582FB}" destId="{40D0F20C-B3A1-4009-AD7B-E99B4625A925}" srcOrd="7" destOrd="0" presId="urn:microsoft.com/office/officeart/2005/8/layout/vList2"/>
    <dgm:cxn modelId="{88B7EE86-BB28-48CE-96D8-0DA0624D40FE}" type="presParOf" srcId="{5E948918-A04A-4E72-9F67-86CB96B582FB}" destId="{DD1D114F-5F67-4079-B33F-491A3A2ED81C}" srcOrd="8" destOrd="0" presId="urn:microsoft.com/office/officeart/2005/8/layout/vList2"/>
    <dgm:cxn modelId="{AA7EED01-6E3F-4770-83E2-665540F7835A}" type="presParOf" srcId="{5E948918-A04A-4E72-9F67-86CB96B582FB}" destId="{822AD737-1632-4112-BFFE-B255B038E81A}" srcOrd="9" destOrd="0" presId="urn:microsoft.com/office/officeart/2005/8/layout/vList2"/>
    <dgm:cxn modelId="{E9DD3551-A4C3-419A-B27E-77B4276E92D5}" type="presParOf" srcId="{5E948918-A04A-4E72-9F67-86CB96B582FB}" destId="{A15DB7A9-4DBB-47BC-86CF-46059222D1C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6B96D9-D4BC-4E11-AACA-32269020E8AC}"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fr-FR"/>
        </a:p>
      </dgm:t>
    </dgm:pt>
    <dgm:pt modelId="{3C0C575F-E750-4724-85BC-E3FC088B7523}">
      <dgm:prSet phldrT="[Texte]"/>
      <dgm:spPr>
        <a:solidFill>
          <a:schemeClr val="accent4">
            <a:lumMod val="60000"/>
            <a:lumOff val="40000"/>
          </a:schemeClr>
        </a:solidFill>
      </dgm:spPr>
      <dgm:t>
        <a:bodyPr/>
        <a:lstStyle/>
        <a:p>
          <a:pPr>
            <a:buFont typeface="Arial" panose="020B0604020202020204" pitchFamily="34" charset="0"/>
            <a:buChar char="●"/>
          </a:pPr>
          <a:r>
            <a:rPr lang="fr-FR" u="none" dirty="0"/>
            <a:t>Fournir des connaissances, qui permettent aux individus de se construire une vision du monde. </a:t>
          </a:r>
          <a:endParaRPr lang="fr-FR" dirty="0"/>
        </a:p>
      </dgm:t>
    </dgm:pt>
    <dgm:pt modelId="{61014B2C-4F57-4DB3-986F-A7AFA55C41AC}" type="parTrans" cxnId="{C8AED329-00E8-42C5-80B2-D43FB78870F3}">
      <dgm:prSet/>
      <dgm:spPr/>
      <dgm:t>
        <a:bodyPr/>
        <a:lstStyle/>
        <a:p>
          <a:endParaRPr lang="fr-FR"/>
        </a:p>
      </dgm:t>
    </dgm:pt>
    <dgm:pt modelId="{5723352B-AD56-488A-A7A6-5AD2B0BE2706}" type="sibTrans" cxnId="{C8AED329-00E8-42C5-80B2-D43FB78870F3}">
      <dgm:prSet/>
      <dgm:spPr/>
      <dgm:t>
        <a:bodyPr/>
        <a:lstStyle/>
        <a:p>
          <a:endParaRPr lang="fr-FR"/>
        </a:p>
      </dgm:t>
    </dgm:pt>
    <dgm:pt modelId="{37604082-8A93-4DA4-B64F-06CFDBBE212F}">
      <dgm:prSet/>
      <dgm:spPr>
        <a:solidFill>
          <a:schemeClr val="accent4">
            <a:lumMod val="60000"/>
            <a:lumOff val="40000"/>
          </a:schemeClr>
        </a:solidFill>
      </dgm:spPr>
      <dgm:t>
        <a:bodyPr/>
        <a:lstStyle/>
        <a:p>
          <a:pPr>
            <a:buFont typeface="Arial" panose="020B0604020202020204" pitchFamily="34" charset="0"/>
            <a:buChar char="●"/>
          </a:pPr>
          <a:r>
            <a:rPr lang="fr-FR" u="none" dirty="0"/>
            <a:t>Inviter des conversations à se tenir  au sein de la bibliothèque (animation, programmation, valorisation, médiation)</a:t>
          </a:r>
        </a:p>
      </dgm:t>
    </dgm:pt>
    <dgm:pt modelId="{9F4D65D3-4000-4A18-BC47-37C346F5E8F0}" type="parTrans" cxnId="{3BB37E99-D5DE-41A7-B9AC-0F998E283DBA}">
      <dgm:prSet/>
      <dgm:spPr/>
      <dgm:t>
        <a:bodyPr/>
        <a:lstStyle/>
        <a:p>
          <a:endParaRPr lang="fr-FR"/>
        </a:p>
      </dgm:t>
    </dgm:pt>
    <dgm:pt modelId="{D847A6F9-9472-4D34-9FF1-B5C9549FD215}" type="sibTrans" cxnId="{3BB37E99-D5DE-41A7-B9AC-0F998E283DBA}">
      <dgm:prSet/>
      <dgm:spPr/>
      <dgm:t>
        <a:bodyPr/>
        <a:lstStyle/>
        <a:p>
          <a:endParaRPr lang="fr-FR"/>
        </a:p>
      </dgm:t>
    </dgm:pt>
    <dgm:pt modelId="{C800665F-B960-4532-A16B-122796FB14B4}">
      <dgm:prSet/>
      <dgm:spPr>
        <a:solidFill>
          <a:schemeClr val="accent4">
            <a:lumMod val="60000"/>
            <a:lumOff val="40000"/>
          </a:schemeClr>
        </a:solidFill>
      </dgm:spPr>
      <dgm:t>
        <a:bodyPr/>
        <a:lstStyle/>
        <a:p>
          <a:pPr>
            <a:buFont typeface="Arial" panose="020B0604020202020204" pitchFamily="34" charset="0"/>
            <a:buChar char="●"/>
          </a:pPr>
          <a:r>
            <a:rPr lang="fr-FR" u="none" dirty="0"/>
            <a:t>Faciliter l’accès à ces connaissances du point de vue des compétences (littéracies)</a:t>
          </a:r>
        </a:p>
      </dgm:t>
    </dgm:pt>
    <dgm:pt modelId="{E6E475EC-6F1F-4138-A14D-B7192CC30BD1}" type="parTrans" cxnId="{B67AAAA2-8828-4C8F-A625-BB300F2F31C4}">
      <dgm:prSet/>
      <dgm:spPr/>
      <dgm:t>
        <a:bodyPr/>
        <a:lstStyle/>
        <a:p>
          <a:endParaRPr lang="fr-FR"/>
        </a:p>
      </dgm:t>
    </dgm:pt>
    <dgm:pt modelId="{05FFFE1F-3D61-4292-BA35-AC4E2740B658}" type="sibTrans" cxnId="{B67AAAA2-8828-4C8F-A625-BB300F2F31C4}">
      <dgm:prSet/>
      <dgm:spPr/>
      <dgm:t>
        <a:bodyPr/>
        <a:lstStyle/>
        <a:p>
          <a:endParaRPr lang="fr-FR"/>
        </a:p>
      </dgm:t>
    </dgm:pt>
    <dgm:pt modelId="{617215F5-694A-43ED-944C-63657CD4C6BE}">
      <dgm:prSet/>
      <dgm:spPr>
        <a:solidFill>
          <a:schemeClr val="accent4">
            <a:lumMod val="60000"/>
            <a:lumOff val="40000"/>
          </a:schemeClr>
        </a:solidFill>
      </dgm:spPr>
      <dgm:t>
        <a:bodyPr/>
        <a:lstStyle/>
        <a:p>
          <a:pPr>
            <a:buFont typeface="Arial" panose="020B0604020202020204" pitchFamily="34" charset="0"/>
            <a:buChar char="●"/>
          </a:pPr>
          <a:r>
            <a:rPr lang="fr-FR" u="none" dirty="0"/>
            <a:t>Inciter tout le monde à prendre part à la création/circulation de connaissances, via des mécanismes d’inclusion, via des animations participatives, via des actions hors les murs, etc. </a:t>
          </a:r>
        </a:p>
      </dgm:t>
    </dgm:pt>
    <dgm:pt modelId="{F03E0019-090B-43F0-9A95-DACA2A3A77D9}" type="parTrans" cxnId="{8DDF180C-B38A-4DFF-AD3B-26FD1D8FAB54}">
      <dgm:prSet/>
      <dgm:spPr/>
      <dgm:t>
        <a:bodyPr/>
        <a:lstStyle/>
        <a:p>
          <a:endParaRPr lang="fr-FR"/>
        </a:p>
      </dgm:t>
    </dgm:pt>
    <dgm:pt modelId="{06AAAD14-E648-42B5-8AEF-F575CF5C040F}" type="sibTrans" cxnId="{8DDF180C-B38A-4DFF-AD3B-26FD1D8FAB54}">
      <dgm:prSet/>
      <dgm:spPr/>
      <dgm:t>
        <a:bodyPr/>
        <a:lstStyle/>
        <a:p>
          <a:endParaRPr lang="fr-FR"/>
        </a:p>
      </dgm:t>
    </dgm:pt>
    <dgm:pt modelId="{6D6E6C84-C2D1-47CD-8E2F-5A8873D77B4B}">
      <dgm:prSet/>
      <dgm:spPr>
        <a:solidFill>
          <a:srgbClr val="FFC000"/>
        </a:solidFill>
      </dgm:spPr>
      <dgm:t>
        <a:bodyPr/>
        <a:lstStyle/>
        <a:p>
          <a:pPr>
            <a:buFont typeface="Arial" panose="020B0604020202020204" pitchFamily="34" charset="0"/>
            <a:buChar char="●"/>
          </a:pPr>
          <a:r>
            <a:rPr lang="fr-FR" u="none" dirty="0"/>
            <a:t>Afficher l’engagement actif de la bibliothèque, dans ses documents cadres, auprès des médias, auprès des publics, etc. </a:t>
          </a:r>
        </a:p>
      </dgm:t>
    </dgm:pt>
    <dgm:pt modelId="{E5E739A2-BE03-40AF-8F13-5AD641FE7FBA}" type="parTrans" cxnId="{9F14297F-0584-46FD-AA72-67131ACFA221}">
      <dgm:prSet/>
      <dgm:spPr/>
      <dgm:t>
        <a:bodyPr/>
        <a:lstStyle/>
        <a:p>
          <a:endParaRPr lang="fr-FR"/>
        </a:p>
      </dgm:t>
    </dgm:pt>
    <dgm:pt modelId="{6DB3B08D-9BA0-46ED-8424-1901DE2433A2}" type="sibTrans" cxnId="{9F14297F-0584-46FD-AA72-67131ACFA221}">
      <dgm:prSet/>
      <dgm:spPr/>
      <dgm:t>
        <a:bodyPr/>
        <a:lstStyle/>
        <a:p>
          <a:endParaRPr lang="fr-FR"/>
        </a:p>
      </dgm:t>
    </dgm:pt>
    <dgm:pt modelId="{1C772DA7-DB38-4D61-9EE0-96D004D9FA53}">
      <dgm:prSet/>
      <dgm:spPr>
        <a:solidFill>
          <a:schemeClr val="accent4">
            <a:lumMod val="60000"/>
            <a:lumOff val="40000"/>
          </a:schemeClr>
        </a:solidFill>
      </dgm:spPr>
      <dgm:t>
        <a:bodyPr/>
        <a:lstStyle/>
        <a:p>
          <a:pPr>
            <a:buFont typeface="Arial" panose="020B0604020202020204" pitchFamily="34" charset="0"/>
            <a:buChar char="●"/>
          </a:pPr>
          <a:r>
            <a:rPr lang="fr-FR" u="none" dirty="0"/>
            <a:t>Développer des compétences adaptées pour l’équipe de la bibliothèque. </a:t>
          </a:r>
        </a:p>
      </dgm:t>
    </dgm:pt>
    <dgm:pt modelId="{0B0DD8CC-7A94-4B1A-B2ED-A50F365AE479}" type="parTrans" cxnId="{6B6B29C5-65BD-4FB2-8A80-36500F607D6D}">
      <dgm:prSet/>
      <dgm:spPr/>
      <dgm:t>
        <a:bodyPr/>
        <a:lstStyle/>
        <a:p>
          <a:endParaRPr lang="fr-FR"/>
        </a:p>
      </dgm:t>
    </dgm:pt>
    <dgm:pt modelId="{617CF3DE-9EB5-4FFB-88A7-EF082A52C63B}" type="sibTrans" cxnId="{6B6B29C5-65BD-4FB2-8A80-36500F607D6D}">
      <dgm:prSet/>
      <dgm:spPr/>
      <dgm:t>
        <a:bodyPr/>
        <a:lstStyle/>
        <a:p>
          <a:endParaRPr lang="fr-FR"/>
        </a:p>
      </dgm:t>
    </dgm:pt>
    <dgm:pt modelId="{5E948918-A04A-4E72-9F67-86CB96B582FB}" type="pres">
      <dgm:prSet presAssocID="{EA6B96D9-D4BC-4E11-AACA-32269020E8AC}" presName="linear" presStyleCnt="0">
        <dgm:presLayoutVars>
          <dgm:animLvl val="lvl"/>
          <dgm:resizeHandles val="exact"/>
        </dgm:presLayoutVars>
      </dgm:prSet>
      <dgm:spPr/>
    </dgm:pt>
    <dgm:pt modelId="{2A72A6A3-D6CE-428B-A0A4-AE5C7C4195FE}" type="pres">
      <dgm:prSet presAssocID="{3C0C575F-E750-4724-85BC-E3FC088B7523}" presName="parentText" presStyleLbl="node1" presStyleIdx="0" presStyleCnt="6">
        <dgm:presLayoutVars>
          <dgm:chMax val="0"/>
          <dgm:bulletEnabled val="1"/>
        </dgm:presLayoutVars>
      </dgm:prSet>
      <dgm:spPr/>
    </dgm:pt>
    <dgm:pt modelId="{2549251C-E7AE-4307-B2C8-0BE6E6FE0B48}" type="pres">
      <dgm:prSet presAssocID="{5723352B-AD56-488A-A7A6-5AD2B0BE2706}" presName="spacer" presStyleCnt="0"/>
      <dgm:spPr/>
    </dgm:pt>
    <dgm:pt modelId="{057B0041-C8B8-4307-8ACC-787D0992F24C}" type="pres">
      <dgm:prSet presAssocID="{37604082-8A93-4DA4-B64F-06CFDBBE212F}" presName="parentText" presStyleLbl="node1" presStyleIdx="1" presStyleCnt="6">
        <dgm:presLayoutVars>
          <dgm:chMax val="0"/>
          <dgm:bulletEnabled val="1"/>
        </dgm:presLayoutVars>
      </dgm:prSet>
      <dgm:spPr/>
    </dgm:pt>
    <dgm:pt modelId="{D9696C22-CC28-460D-9290-9894FE04B80B}" type="pres">
      <dgm:prSet presAssocID="{D847A6F9-9472-4D34-9FF1-B5C9549FD215}" presName="spacer" presStyleCnt="0"/>
      <dgm:spPr/>
    </dgm:pt>
    <dgm:pt modelId="{EC1BAE31-63DB-4775-87D0-A6673FE07180}" type="pres">
      <dgm:prSet presAssocID="{C800665F-B960-4532-A16B-122796FB14B4}" presName="parentText" presStyleLbl="node1" presStyleIdx="2" presStyleCnt="6">
        <dgm:presLayoutVars>
          <dgm:chMax val="0"/>
          <dgm:bulletEnabled val="1"/>
        </dgm:presLayoutVars>
      </dgm:prSet>
      <dgm:spPr/>
    </dgm:pt>
    <dgm:pt modelId="{87875D65-2AB4-434B-AEF0-14360AB17B48}" type="pres">
      <dgm:prSet presAssocID="{05FFFE1F-3D61-4292-BA35-AC4E2740B658}" presName="spacer" presStyleCnt="0"/>
      <dgm:spPr/>
    </dgm:pt>
    <dgm:pt modelId="{7BCA353A-487E-4BF0-833E-3081D2303187}" type="pres">
      <dgm:prSet presAssocID="{617215F5-694A-43ED-944C-63657CD4C6BE}" presName="parentText" presStyleLbl="node1" presStyleIdx="3" presStyleCnt="6">
        <dgm:presLayoutVars>
          <dgm:chMax val="0"/>
          <dgm:bulletEnabled val="1"/>
        </dgm:presLayoutVars>
      </dgm:prSet>
      <dgm:spPr/>
    </dgm:pt>
    <dgm:pt modelId="{40D0F20C-B3A1-4009-AD7B-E99B4625A925}" type="pres">
      <dgm:prSet presAssocID="{06AAAD14-E648-42B5-8AEF-F575CF5C040F}" presName="spacer" presStyleCnt="0"/>
      <dgm:spPr/>
    </dgm:pt>
    <dgm:pt modelId="{DD1D114F-5F67-4079-B33F-491A3A2ED81C}" type="pres">
      <dgm:prSet presAssocID="{6D6E6C84-C2D1-47CD-8E2F-5A8873D77B4B}" presName="parentText" presStyleLbl="node1" presStyleIdx="4" presStyleCnt="6">
        <dgm:presLayoutVars>
          <dgm:chMax val="0"/>
          <dgm:bulletEnabled val="1"/>
        </dgm:presLayoutVars>
      </dgm:prSet>
      <dgm:spPr/>
    </dgm:pt>
    <dgm:pt modelId="{822AD737-1632-4112-BFFE-B255B038E81A}" type="pres">
      <dgm:prSet presAssocID="{6DB3B08D-9BA0-46ED-8424-1901DE2433A2}" presName="spacer" presStyleCnt="0"/>
      <dgm:spPr/>
    </dgm:pt>
    <dgm:pt modelId="{A15DB7A9-4DBB-47BC-86CF-46059222D1CD}" type="pres">
      <dgm:prSet presAssocID="{1C772DA7-DB38-4D61-9EE0-96D004D9FA53}" presName="parentText" presStyleLbl="node1" presStyleIdx="5" presStyleCnt="6">
        <dgm:presLayoutVars>
          <dgm:chMax val="0"/>
          <dgm:bulletEnabled val="1"/>
        </dgm:presLayoutVars>
      </dgm:prSet>
      <dgm:spPr/>
    </dgm:pt>
  </dgm:ptLst>
  <dgm:cxnLst>
    <dgm:cxn modelId="{ACF5F007-A6A7-4FDF-A88D-8A3034E5984C}" type="presOf" srcId="{1C772DA7-DB38-4D61-9EE0-96D004D9FA53}" destId="{A15DB7A9-4DBB-47BC-86CF-46059222D1CD}" srcOrd="0" destOrd="0" presId="urn:microsoft.com/office/officeart/2005/8/layout/vList2"/>
    <dgm:cxn modelId="{8DDF180C-B38A-4DFF-AD3B-26FD1D8FAB54}" srcId="{EA6B96D9-D4BC-4E11-AACA-32269020E8AC}" destId="{617215F5-694A-43ED-944C-63657CD4C6BE}" srcOrd="3" destOrd="0" parTransId="{F03E0019-090B-43F0-9A95-DACA2A3A77D9}" sibTransId="{06AAAD14-E648-42B5-8AEF-F575CF5C040F}"/>
    <dgm:cxn modelId="{BB863F11-207B-4980-BD2C-F1AEC54833A8}" type="presOf" srcId="{37604082-8A93-4DA4-B64F-06CFDBBE212F}" destId="{057B0041-C8B8-4307-8ACC-787D0992F24C}" srcOrd="0" destOrd="0" presId="urn:microsoft.com/office/officeart/2005/8/layout/vList2"/>
    <dgm:cxn modelId="{C8AED329-00E8-42C5-80B2-D43FB78870F3}" srcId="{EA6B96D9-D4BC-4E11-AACA-32269020E8AC}" destId="{3C0C575F-E750-4724-85BC-E3FC088B7523}" srcOrd="0" destOrd="0" parTransId="{61014B2C-4F57-4DB3-986F-A7AFA55C41AC}" sibTransId="{5723352B-AD56-488A-A7A6-5AD2B0BE2706}"/>
    <dgm:cxn modelId="{66DCF03F-FB6D-40B4-988C-4BCE4E7E4B74}" type="presOf" srcId="{EA6B96D9-D4BC-4E11-AACA-32269020E8AC}" destId="{5E948918-A04A-4E72-9F67-86CB96B582FB}" srcOrd="0" destOrd="0" presId="urn:microsoft.com/office/officeart/2005/8/layout/vList2"/>
    <dgm:cxn modelId="{4253816C-26D6-4265-AC30-7B1D5F6F5495}" type="presOf" srcId="{617215F5-694A-43ED-944C-63657CD4C6BE}" destId="{7BCA353A-487E-4BF0-833E-3081D2303187}" srcOrd="0" destOrd="0" presId="urn:microsoft.com/office/officeart/2005/8/layout/vList2"/>
    <dgm:cxn modelId="{829AE353-4C8B-49CB-AD32-C34540D9CFA5}" type="presOf" srcId="{C800665F-B960-4532-A16B-122796FB14B4}" destId="{EC1BAE31-63DB-4775-87D0-A6673FE07180}" srcOrd="0" destOrd="0" presId="urn:microsoft.com/office/officeart/2005/8/layout/vList2"/>
    <dgm:cxn modelId="{9F14297F-0584-46FD-AA72-67131ACFA221}" srcId="{EA6B96D9-D4BC-4E11-AACA-32269020E8AC}" destId="{6D6E6C84-C2D1-47CD-8E2F-5A8873D77B4B}" srcOrd="4" destOrd="0" parTransId="{E5E739A2-BE03-40AF-8F13-5AD641FE7FBA}" sibTransId="{6DB3B08D-9BA0-46ED-8424-1901DE2433A2}"/>
    <dgm:cxn modelId="{3BB37E99-D5DE-41A7-B9AC-0F998E283DBA}" srcId="{EA6B96D9-D4BC-4E11-AACA-32269020E8AC}" destId="{37604082-8A93-4DA4-B64F-06CFDBBE212F}" srcOrd="1" destOrd="0" parTransId="{9F4D65D3-4000-4A18-BC47-37C346F5E8F0}" sibTransId="{D847A6F9-9472-4D34-9FF1-B5C9549FD215}"/>
    <dgm:cxn modelId="{B67AAAA2-8828-4C8F-A625-BB300F2F31C4}" srcId="{EA6B96D9-D4BC-4E11-AACA-32269020E8AC}" destId="{C800665F-B960-4532-A16B-122796FB14B4}" srcOrd="2" destOrd="0" parTransId="{E6E475EC-6F1F-4138-A14D-B7192CC30BD1}" sibTransId="{05FFFE1F-3D61-4292-BA35-AC4E2740B658}"/>
    <dgm:cxn modelId="{6B6B29C5-65BD-4FB2-8A80-36500F607D6D}" srcId="{EA6B96D9-D4BC-4E11-AACA-32269020E8AC}" destId="{1C772DA7-DB38-4D61-9EE0-96D004D9FA53}" srcOrd="5" destOrd="0" parTransId="{0B0DD8CC-7A94-4B1A-B2ED-A50F365AE479}" sibTransId="{617CF3DE-9EB5-4FFB-88A7-EF082A52C63B}"/>
    <dgm:cxn modelId="{EF5239C6-CD8F-49ED-A227-B56E9B8A4F3A}" type="presOf" srcId="{6D6E6C84-C2D1-47CD-8E2F-5A8873D77B4B}" destId="{DD1D114F-5F67-4079-B33F-491A3A2ED81C}" srcOrd="0" destOrd="0" presId="urn:microsoft.com/office/officeart/2005/8/layout/vList2"/>
    <dgm:cxn modelId="{D5F670DB-10DE-4DF3-BD62-E6D511173165}" type="presOf" srcId="{3C0C575F-E750-4724-85BC-E3FC088B7523}" destId="{2A72A6A3-D6CE-428B-A0A4-AE5C7C4195FE}" srcOrd="0" destOrd="0" presId="urn:microsoft.com/office/officeart/2005/8/layout/vList2"/>
    <dgm:cxn modelId="{62C70205-A2C9-4956-9294-4699F09C3B94}" type="presParOf" srcId="{5E948918-A04A-4E72-9F67-86CB96B582FB}" destId="{2A72A6A3-D6CE-428B-A0A4-AE5C7C4195FE}" srcOrd="0" destOrd="0" presId="urn:microsoft.com/office/officeart/2005/8/layout/vList2"/>
    <dgm:cxn modelId="{A9A03A75-B0B7-45D7-94B1-26B88476C753}" type="presParOf" srcId="{5E948918-A04A-4E72-9F67-86CB96B582FB}" destId="{2549251C-E7AE-4307-B2C8-0BE6E6FE0B48}" srcOrd="1" destOrd="0" presId="urn:microsoft.com/office/officeart/2005/8/layout/vList2"/>
    <dgm:cxn modelId="{13C67BD6-687A-43E6-8140-01F31A28F804}" type="presParOf" srcId="{5E948918-A04A-4E72-9F67-86CB96B582FB}" destId="{057B0041-C8B8-4307-8ACC-787D0992F24C}" srcOrd="2" destOrd="0" presId="urn:microsoft.com/office/officeart/2005/8/layout/vList2"/>
    <dgm:cxn modelId="{035AF200-897A-4BE1-A38C-DEF9B4CCFB04}" type="presParOf" srcId="{5E948918-A04A-4E72-9F67-86CB96B582FB}" destId="{D9696C22-CC28-460D-9290-9894FE04B80B}" srcOrd="3" destOrd="0" presId="urn:microsoft.com/office/officeart/2005/8/layout/vList2"/>
    <dgm:cxn modelId="{F8545DDE-E9D6-49C1-B688-F49AF5EF1B8D}" type="presParOf" srcId="{5E948918-A04A-4E72-9F67-86CB96B582FB}" destId="{EC1BAE31-63DB-4775-87D0-A6673FE07180}" srcOrd="4" destOrd="0" presId="urn:microsoft.com/office/officeart/2005/8/layout/vList2"/>
    <dgm:cxn modelId="{C4E3BCC7-F8E1-401E-99B6-38835BB8B21A}" type="presParOf" srcId="{5E948918-A04A-4E72-9F67-86CB96B582FB}" destId="{87875D65-2AB4-434B-AEF0-14360AB17B48}" srcOrd="5" destOrd="0" presId="urn:microsoft.com/office/officeart/2005/8/layout/vList2"/>
    <dgm:cxn modelId="{E58EB41A-6B01-43C6-AE96-B0FA18FABCF1}" type="presParOf" srcId="{5E948918-A04A-4E72-9F67-86CB96B582FB}" destId="{7BCA353A-487E-4BF0-833E-3081D2303187}" srcOrd="6" destOrd="0" presId="urn:microsoft.com/office/officeart/2005/8/layout/vList2"/>
    <dgm:cxn modelId="{0488E7E8-9F38-4A5B-8176-21F87D0EF49E}" type="presParOf" srcId="{5E948918-A04A-4E72-9F67-86CB96B582FB}" destId="{40D0F20C-B3A1-4009-AD7B-E99B4625A925}" srcOrd="7" destOrd="0" presId="urn:microsoft.com/office/officeart/2005/8/layout/vList2"/>
    <dgm:cxn modelId="{88B7EE86-BB28-48CE-96D8-0DA0624D40FE}" type="presParOf" srcId="{5E948918-A04A-4E72-9F67-86CB96B582FB}" destId="{DD1D114F-5F67-4079-B33F-491A3A2ED81C}" srcOrd="8" destOrd="0" presId="urn:microsoft.com/office/officeart/2005/8/layout/vList2"/>
    <dgm:cxn modelId="{AA7EED01-6E3F-4770-83E2-665540F7835A}" type="presParOf" srcId="{5E948918-A04A-4E72-9F67-86CB96B582FB}" destId="{822AD737-1632-4112-BFFE-B255B038E81A}" srcOrd="9" destOrd="0" presId="urn:microsoft.com/office/officeart/2005/8/layout/vList2"/>
    <dgm:cxn modelId="{E9DD3551-A4C3-419A-B27E-77B4276E92D5}" type="presParOf" srcId="{5E948918-A04A-4E72-9F67-86CB96B582FB}" destId="{A15DB7A9-4DBB-47BC-86CF-46059222D1C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6B96D9-D4BC-4E11-AACA-32269020E8AC}"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fr-FR"/>
        </a:p>
      </dgm:t>
    </dgm:pt>
    <dgm:pt modelId="{3C0C575F-E750-4724-85BC-E3FC088B7523}">
      <dgm:prSet phldrT="[Texte]"/>
      <dgm:spPr>
        <a:solidFill>
          <a:schemeClr val="accent4">
            <a:lumMod val="60000"/>
            <a:lumOff val="40000"/>
          </a:schemeClr>
        </a:solidFill>
      </dgm:spPr>
      <dgm:t>
        <a:bodyPr/>
        <a:lstStyle/>
        <a:p>
          <a:pPr>
            <a:buFont typeface="Arial" panose="020B0604020202020204" pitchFamily="34" charset="0"/>
            <a:buChar char="●"/>
          </a:pPr>
          <a:r>
            <a:rPr lang="fr-FR" u="none" dirty="0"/>
            <a:t>Fournir des connaissances, qui permettent aux individus de se construire une vision du monde. </a:t>
          </a:r>
          <a:endParaRPr lang="fr-FR" dirty="0"/>
        </a:p>
      </dgm:t>
    </dgm:pt>
    <dgm:pt modelId="{61014B2C-4F57-4DB3-986F-A7AFA55C41AC}" type="parTrans" cxnId="{C8AED329-00E8-42C5-80B2-D43FB78870F3}">
      <dgm:prSet/>
      <dgm:spPr/>
      <dgm:t>
        <a:bodyPr/>
        <a:lstStyle/>
        <a:p>
          <a:endParaRPr lang="fr-FR"/>
        </a:p>
      </dgm:t>
    </dgm:pt>
    <dgm:pt modelId="{5723352B-AD56-488A-A7A6-5AD2B0BE2706}" type="sibTrans" cxnId="{C8AED329-00E8-42C5-80B2-D43FB78870F3}">
      <dgm:prSet/>
      <dgm:spPr/>
      <dgm:t>
        <a:bodyPr/>
        <a:lstStyle/>
        <a:p>
          <a:endParaRPr lang="fr-FR"/>
        </a:p>
      </dgm:t>
    </dgm:pt>
    <dgm:pt modelId="{37604082-8A93-4DA4-B64F-06CFDBBE212F}">
      <dgm:prSet/>
      <dgm:spPr>
        <a:solidFill>
          <a:schemeClr val="accent4">
            <a:lumMod val="60000"/>
            <a:lumOff val="40000"/>
          </a:schemeClr>
        </a:solidFill>
      </dgm:spPr>
      <dgm:t>
        <a:bodyPr/>
        <a:lstStyle/>
        <a:p>
          <a:pPr>
            <a:buFont typeface="Arial" panose="020B0604020202020204" pitchFamily="34" charset="0"/>
            <a:buChar char="●"/>
          </a:pPr>
          <a:r>
            <a:rPr lang="fr-FR" u="none" dirty="0"/>
            <a:t>Inviter des conversations à se tenir  au sein de la bibliothèque (animation, programmation, valorisation, médiation)</a:t>
          </a:r>
        </a:p>
      </dgm:t>
    </dgm:pt>
    <dgm:pt modelId="{9F4D65D3-4000-4A18-BC47-37C346F5E8F0}" type="parTrans" cxnId="{3BB37E99-D5DE-41A7-B9AC-0F998E283DBA}">
      <dgm:prSet/>
      <dgm:spPr/>
      <dgm:t>
        <a:bodyPr/>
        <a:lstStyle/>
        <a:p>
          <a:endParaRPr lang="fr-FR"/>
        </a:p>
      </dgm:t>
    </dgm:pt>
    <dgm:pt modelId="{D847A6F9-9472-4D34-9FF1-B5C9549FD215}" type="sibTrans" cxnId="{3BB37E99-D5DE-41A7-B9AC-0F998E283DBA}">
      <dgm:prSet/>
      <dgm:spPr/>
      <dgm:t>
        <a:bodyPr/>
        <a:lstStyle/>
        <a:p>
          <a:endParaRPr lang="fr-FR"/>
        </a:p>
      </dgm:t>
    </dgm:pt>
    <dgm:pt modelId="{C800665F-B960-4532-A16B-122796FB14B4}">
      <dgm:prSet/>
      <dgm:spPr>
        <a:solidFill>
          <a:schemeClr val="accent4">
            <a:lumMod val="60000"/>
            <a:lumOff val="40000"/>
          </a:schemeClr>
        </a:solidFill>
      </dgm:spPr>
      <dgm:t>
        <a:bodyPr/>
        <a:lstStyle/>
        <a:p>
          <a:pPr>
            <a:buFont typeface="Arial" panose="020B0604020202020204" pitchFamily="34" charset="0"/>
            <a:buChar char="●"/>
          </a:pPr>
          <a:r>
            <a:rPr lang="fr-FR" u="none" dirty="0"/>
            <a:t>Faciliter l’accès à ces connaissances du point de vue des compétences (littéracies)</a:t>
          </a:r>
        </a:p>
      </dgm:t>
    </dgm:pt>
    <dgm:pt modelId="{E6E475EC-6F1F-4138-A14D-B7192CC30BD1}" type="parTrans" cxnId="{B67AAAA2-8828-4C8F-A625-BB300F2F31C4}">
      <dgm:prSet/>
      <dgm:spPr/>
      <dgm:t>
        <a:bodyPr/>
        <a:lstStyle/>
        <a:p>
          <a:endParaRPr lang="fr-FR"/>
        </a:p>
      </dgm:t>
    </dgm:pt>
    <dgm:pt modelId="{05FFFE1F-3D61-4292-BA35-AC4E2740B658}" type="sibTrans" cxnId="{B67AAAA2-8828-4C8F-A625-BB300F2F31C4}">
      <dgm:prSet/>
      <dgm:spPr/>
      <dgm:t>
        <a:bodyPr/>
        <a:lstStyle/>
        <a:p>
          <a:endParaRPr lang="fr-FR"/>
        </a:p>
      </dgm:t>
    </dgm:pt>
    <dgm:pt modelId="{617215F5-694A-43ED-944C-63657CD4C6BE}">
      <dgm:prSet/>
      <dgm:spPr>
        <a:solidFill>
          <a:schemeClr val="accent4">
            <a:lumMod val="60000"/>
            <a:lumOff val="40000"/>
          </a:schemeClr>
        </a:solidFill>
      </dgm:spPr>
      <dgm:t>
        <a:bodyPr/>
        <a:lstStyle/>
        <a:p>
          <a:pPr>
            <a:buFont typeface="Arial" panose="020B0604020202020204" pitchFamily="34" charset="0"/>
            <a:buChar char="●"/>
          </a:pPr>
          <a:r>
            <a:rPr lang="fr-FR" u="none" dirty="0"/>
            <a:t>Inciter tout le monde à prendre part à la création/circulation de connaissances, via des mécanismes d’inclusion, via des animations participatives, via des actions hors les murs, etc. </a:t>
          </a:r>
        </a:p>
      </dgm:t>
    </dgm:pt>
    <dgm:pt modelId="{F03E0019-090B-43F0-9A95-DACA2A3A77D9}" type="parTrans" cxnId="{8DDF180C-B38A-4DFF-AD3B-26FD1D8FAB54}">
      <dgm:prSet/>
      <dgm:spPr/>
      <dgm:t>
        <a:bodyPr/>
        <a:lstStyle/>
        <a:p>
          <a:endParaRPr lang="fr-FR"/>
        </a:p>
      </dgm:t>
    </dgm:pt>
    <dgm:pt modelId="{06AAAD14-E648-42B5-8AEF-F575CF5C040F}" type="sibTrans" cxnId="{8DDF180C-B38A-4DFF-AD3B-26FD1D8FAB54}">
      <dgm:prSet/>
      <dgm:spPr/>
      <dgm:t>
        <a:bodyPr/>
        <a:lstStyle/>
        <a:p>
          <a:endParaRPr lang="fr-FR"/>
        </a:p>
      </dgm:t>
    </dgm:pt>
    <dgm:pt modelId="{6D6E6C84-C2D1-47CD-8E2F-5A8873D77B4B}">
      <dgm:prSet/>
      <dgm:spPr>
        <a:solidFill>
          <a:schemeClr val="accent4">
            <a:lumMod val="60000"/>
            <a:lumOff val="40000"/>
          </a:schemeClr>
        </a:solidFill>
      </dgm:spPr>
      <dgm:t>
        <a:bodyPr/>
        <a:lstStyle/>
        <a:p>
          <a:pPr>
            <a:buFont typeface="Arial" panose="020B0604020202020204" pitchFamily="34" charset="0"/>
            <a:buChar char="●"/>
          </a:pPr>
          <a:r>
            <a:rPr lang="fr-FR" u="none" dirty="0"/>
            <a:t>Afficher l’engagement actif de la bibliothèque, dans ses documents cadres, auprès des médias, auprès des publics, etc. </a:t>
          </a:r>
        </a:p>
      </dgm:t>
    </dgm:pt>
    <dgm:pt modelId="{E5E739A2-BE03-40AF-8F13-5AD641FE7FBA}" type="parTrans" cxnId="{9F14297F-0584-46FD-AA72-67131ACFA221}">
      <dgm:prSet/>
      <dgm:spPr/>
      <dgm:t>
        <a:bodyPr/>
        <a:lstStyle/>
        <a:p>
          <a:endParaRPr lang="fr-FR"/>
        </a:p>
      </dgm:t>
    </dgm:pt>
    <dgm:pt modelId="{6DB3B08D-9BA0-46ED-8424-1901DE2433A2}" type="sibTrans" cxnId="{9F14297F-0584-46FD-AA72-67131ACFA221}">
      <dgm:prSet/>
      <dgm:spPr/>
      <dgm:t>
        <a:bodyPr/>
        <a:lstStyle/>
        <a:p>
          <a:endParaRPr lang="fr-FR"/>
        </a:p>
      </dgm:t>
    </dgm:pt>
    <dgm:pt modelId="{1C772DA7-DB38-4D61-9EE0-96D004D9FA53}">
      <dgm:prSet/>
      <dgm:spPr>
        <a:solidFill>
          <a:srgbClr val="FFC000"/>
        </a:solidFill>
      </dgm:spPr>
      <dgm:t>
        <a:bodyPr/>
        <a:lstStyle/>
        <a:p>
          <a:pPr>
            <a:buFont typeface="Arial" panose="020B0604020202020204" pitchFamily="34" charset="0"/>
            <a:buChar char="●"/>
          </a:pPr>
          <a:r>
            <a:rPr lang="fr-FR" u="none" dirty="0"/>
            <a:t>Développer des compétences adaptées pour l’équipe de la bibliothèque. </a:t>
          </a:r>
        </a:p>
      </dgm:t>
    </dgm:pt>
    <dgm:pt modelId="{0B0DD8CC-7A94-4B1A-B2ED-A50F365AE479}" type="parTrans" cxnId="{6B6B29C5-65BD-4FB2-8A80-36500F607D6D}">
      <dgm:prSet/>
      <dgm:spPr/>
      <dgm:t>
        <a:bodyPr/>
        <a:lstStyle/>
        <a:p>
          <a:endParaRPr lang="fr-FR"/>
        </a:p>
      </dgm:t>
    </dgm:pt>
    <dgm:pt modelId="{617CF3DE-9EB5-4FFB-88A7-EF082A52C63B}" type="sibTrans" cxnId="{6B6B29C5-65BD-4FB2-8A80-36500F607D6D}">
      <dgm:prSet/>
      <dgm:spPr/>
      <dgm:t>
        <a:bodyPr/>
        <a:lstStyle/>
        <a:p>
          <a:endParaRPr lang="fr-FR"/>
        </a:p>
      </dgm:t>
    </dgm:pt>
    <dgm:pt modelId="{5E948918-A04A-4E72-9F67-86CB96B582FB}" type="pres">
      <dgm:prSet presAssocID="{EA6B96D9-D4BC-4E11-AACA-32269020E8AC}" presName="linear" presStyleCnt="0">
        <dgm:presLayoutVars>
          <dgm:animLvl val="lvl"/>
          <dgm:resizeHandles val="exact"/>
        </dgm:presLayoutVars>
      </dgm:prSet>
      <dgm:spPr/>
    </dgm:pt>
    <dgm:pt modelId="{2A72A6A3-D6CE-428B-A0A4-AE5C7C4195FE}" type="pres">
      <dgm:prSet presAssocID="{3C0C575F-E750-4724-85BC-E3FC088B7523}" presName="parentText" presStyleLbl="node1" presStyleIdx="0" presStyleCnt="6">
        <dgm:presLayoutVars>
          <dgm:chMax val="0"/>
          <dgm:bulletEnabled val="1"/>
        </dgm:presLayoutVars>
      </dgm:prSet>
      <dgm:spPr/>
    </dgm:pt>
    <dgm:pt modelId="{2549251C-E7AE-4307-B2C8-0BE6E6FE0B48}" type="pres">
      <dgm:prSet presAssocID="{5723352B-AD56-488A-A7A6-5AD2B0BE2706}" presName="spacer" presStyleCnt="0"/>
      <dgm:spPr/>
    </dgm:pt>
    <dgm:pt modelId="{057B0041-C8B8-4307-8ACC-787D0992F24C}" type="pres">
      <dgm:prSet presAssocID="{37604082-8A93-4DA4-B64F-06CFDBBE212F}" presName="parentText" presStyleLbl="node1" presStyleIdx="1" presStyleCnt="6">
        <dgm:presLayoutVars>
          <dgm:chMax val="0"/>
          <dgm:bulletEnabled val="1"/>
        </dgm:presLayoutVars>
      </dgm:prSet>
      <dgm:spPr/>
    </dgm:pt>
    <dgm:pt modelId="{D9696C22-CC28-460D-9290-9894FE04B80B}" type="pres">
      <dgm:prSet presAssocID="{D847A6F9-9472-4D34-9FF1-B5C9549FD215}" presName="spacer" presStyleCnt="0"/>
      <dgm:spPr/>
    </dgm:pt>
    <dgm:pt modelId="{EC1BAE31-63DB-4775-87D0-A6673FE07180}" type="pres">
      <dgm:prSet presAssocID="{C800665F-B960-4532-A16B-122796FB14B4}" presName="parentText" presStyleLbl="node1" presStyleIdx="2" presStyleCnt="6">
        <dgm:presLayoutVars>
          <dgm:chMax val="0"/>
          <dgm:bulletEnabled val="1"/>
        </dgm:presLayoutVars>
      </dgm:prSet>
      <dgm:spPr/>
    </dgm:pt>
    <dgm:pt modelId="{87875D65-2AB4-434B-AEF0-14360AB17B48}" type="pres">
      <dgm:prSet presAssocID="{05FFFE1F-3D61-4292-BA35-AC4E2740B658}" presName="spacer" presStyleCnt="0"/>
      <dgm:spPr/>
    </dgm:pt>
    <dgm:pt modelId="{7BCA353A-487E-4BF0-833E-3081D2303187}" type="pres">
      <dgm:prSet presAssocID="{617215F5-694A-43ED-944C-63657CD4C6BE}" presName="parentText" presStyleLbl="node1" presStyleIdx="3" presStyleCnt="6">
        <dgm:presLayoutVars>
          <dgm:chMax val="0"/>
          <dgm:bulletEnabled val="1"/>
        </dgm:presLayoutVars>
      </dgm:prSet>
      <dgm:spPr/>
    </dgm:pt>
    <dgm:pt modelId="{40D0F20C-B3A1-4009-AD7B-E99B4625A925}" type="pres">
      <dgm:prSet presAssocID="{06AAAD14-E648-42B5-8AEF-F575CF5C040F}" presName="spacer" presStyleCnt="0"/>
      <dgm:spPr/>
    </dgm:pt>
    <dgm:pt modelId="{DD1D114F-5F67-4079-B33F-491A3A2ED81C}" type="pres">
      <dgm:prSet presAssocID="{6D6E6C84-C2D1-47CD-8E2F-5A8873D77B4B}" presName="parentText" presStyleLbl="node1" presStyleIdx="4" presStyleCnt="6">
        <dgm:presLayoutVars>
          <dgm:chMax val="0"/>
          <dgm:bulletEnabled val="1"/>
        </dgm:presLayoutVars>
      </dgm:prSet>
      <dgm:spPr/>
    </dgm:pt>
    <dgm:pt modelId="{822AD737-1632-4112-BFFE-B255B038E81A}" type="pres">
      <dgm:prSet presAssocID="{6DB3B08D-9BA0-46ED-8424-1901DE2433A2}" presName="spacer" presStyleCnt="0"/>
      <dgm:spPr/>
    </dgm:pt>
    <dgm:pt modelId="{A15DB7A9-4DBB-47BC-86CF-46059222D1CD}" type="pres">
      <dgm:prSet presAssocID="{1C772DA7-DB38-4D61-9EE0-96D004D9FA53}" presName="parentText" presStyleLbl="node1" presStyleIdx="5" presStyleCnt="6">
        <dgm:presLayoutVars>
          <dgm:chMax val="0"/>
          <dgm:bulletEnabled val="1"/>
        </dgm:presLayoutVars>
      </dgm:prSet>
      <dgm:spPr/>
    </dgm:pt>
  </dgm:ptLst>
  <dgm:cxnLst>
    <dgm:cxn modelId="{ACF5F007-A6A7-4FDF-A88D-8A3034E5984C}" type="presOf" srcId="{1C772DA7-DB38-4D61-9EE0-96D004D9FA53}" destId="{A15DB7A9-4DBB-47BC-86CF-46059222D1CD}" srcOrd="0" destOrd="0" presId="urn:microsoft.com/office/officeart/2005/8/layout/vList2"/>
    <dgm:cxn modelId="{8DDF180C-B38A-4DFF-AD3B-26FD1D8FAB54}" srcId="{EA6B96D9-D4BC-4E11-AACA-32269020E8AC}" destId="{617215F5-694A-43ED-944C-63657CD4C6BE}" srcOrd="3" destOrd="0" parTransId="{F03E0019-090B-43F0-9A95-DACA2A3A77D9}" sibTransId="{06AAAD14-E648-42B5-8AEF-F575CF5C040F}"/>
    <dgm:cxn modelId="{BB863F11-207B-4980-BD2C-F1AEC54833A8}" type="presOf" srcId="{37604082-8A93-4DA4-B64F-06CFDBBE212F}" destId="{057B0041-C8B8-4307-8ACC-787D0992F24C}" srcOrd="0" destOrd="0" presId="urn:microsoft.com/office/officeart/2005/8/layout/vList2"/>
    <dgm:cxn modelId="{C8AED329-00E8-42C5-80B2-D43FB78870F3}" srcId="{EA6B96D9-D4BC-4E11-AACA-32269020E8AC}" destId="{3C0C575F-E750-4724-85BC-E3FC088B7523}" srcOrd="0" destOrd="0" parTransId="{61014B2C-4F57-4DB3-986F-A7AFA55C41AC}" sibTransId="{5723352B-AD56-488A-A7A6-5AD2B0BE2706}"/>
    <dgm:cxn modelId="{66DCF03F-FB6D-40B4-988C-4BCE4E7E4B74}" type="presOf" srcId="{EA6B96D9-D4BC-4E11-AACA-32269020E8AC}" destId="{5E948918-A04A-4E72-9F67-86CB96B582FB}" srcOrd="0" destOrd="0" presId="urn:microsoft.com/office/officeart/2005/8/layout/vList2"/>
    <dgm:cxn modelId="{4253816C-26D6-4265-AC30-7B1D5F6F5495}" type="presOf" srcId="{617215F5-694A-43ED-944C-63657CD4C6BE}" destId="{7BCA353A-487E-4BF0-833E-3081D2303187}" srcOrd="0" destOrd="0" presId="urn:microsoft.com/office/officeart/2005/8/layout/vList2"/>
    <dgm:cxn modelId="{829AE353-4C8B-49CB-AD32-C34540D9CFA5}" type="presOf" srcId="{C800665F-B960-4532-A16B-122796FB14B4}" destId="{EC1BAE31-63DB-4775-87D0-A6673FE07180}" srcOrd="0" destOrd="0" presId="urn:microsoft.com/office/officeart/2005/8/layout/vList2"/>
    <dgm:cxn modelId="{9F14297F-0584-46FD-AA72-67131ACFA221}" srcId="{EA6B96D9-D4BC-4E11-AACA-32269020E8AC}" destId="{6D6E6C84-C2D1-47CD-8E2F-5A8873D77B4B}" srcOrd="4" destOrd="0" parTransId="{E5E739A2-BE03-40AF-8F13-5AD641FE7FBA}" sibTransId="{6DB3B08D-9BA0-46ED-8424-1901DE2433A2}"/>
    <dgm:cxn modelId="{3BB37E99-D5DE-41A7-B9AC-0F998E283DBA}" srcId="{EA6B96D9-D4BC-4E11-AACA-32269020E8AC}" destId="{37604082-8A93-4DA4-B64F-06CFDBBE212F}" srcOrd="1" destOrd="0" parTransId="{9F4D65D3-4000-4A18-BC47-37C346F5E8F0}" sibTransId="{D847A6F9-9472-4D34-9FF1-B5C9549FD215}"/>
    <dgm:cxn modelId="{B67AAAA2-8828-4C8F-A625-BB300F2F31C4}" srcId="{EA6B96D9-D4BC-4E11-AACA-32269020E8AC}" destId="{C800665F-B960-4532-A16B-122796FB14B4}" srcOrd="2" destOrd="0" parTransId="{E6E475EC-6F1F-4138-A14D-B7192CC30BD1}" sibTransId="{05FFFE1F-3D61-4292-BA35-AC4E2740B658}"/>
    <dgm:cxn modelId="{6B6B29C5-65BD-4FB2-8A80-36500F607D6D}" srcId="{EA6B96D9-D4BC-4E11-AACA-32269020E8AC}" destId="{1C772DA7-DB38-4D61-9EE0-96D004D9FA53}" srcOrd="5" destOrd="0" parTransId="{0B0DD8CC-7A94-4B1A-B2ED-A50F365AE479}" sibTransId="{617CF3DE-9EB5-4FFB-88A7-EF082A52C63B}"/>
    <dgm:cxn modelId="{EF5239C6-CD8F-49ED-A227-B56E9B8A4F3A}" type="presOf" srcId="{6D6E6C84-C2D1-47CD-8E2F-5A8873D77B4B}" destId="{DD1D114F-5F67-4079-B33F-491A3A2ED81C}" srcOrd="0" destOrd="0" presId="urn:microsoft.com/office/officeart/2005/8/layout/vList2"/>
    <dgm:cxn modelId="{D5F670DB-10DE-4DF3-BD62-E6D511173165}" type="presOf" srcId="{3C0C575F-E750-4724-85BC-E3FC088B7523}" destId="{2A72A6A3-D6CE-428B-A0A4-AE5C7C4195FE}" srcOrd="0" destOrd="0" presId="urn:microsoft.com/office/officeart/2005/8/layout/vList2"/>
    <dgm:cxn modelId="{62C70205-A2C9-4956-9294-4699F09C3B94}" type="presParOf" srcId="{5E948918-A04A-4E72-9F67-86CB96B582FB}" destId="{2A72A6A3-D6CE-428B-A0A4-AE5C7C4195FE}" srcOrd="0" destOrd="0" presId="urn:microsoft.com/office/officeart/2005/8/layout/vList2"/>
    <dgm:cxn modelId="{A9A03A75-B0B7-45D7-94B1-26B88476C753}" type="presParOf" srcId="{5E948918-A04A-4E72-9F67-86CB96B582FB}" destId="{2549251C-E7AE-4307-B2C8-0BE6E6FE0B48}" srcOrd="1" destOrd="0" presId="urn:microsoft.com/office/officeart/2005/8/layout/vList2"/>
    <dgm:cxn modelId="{13C67BD6-687A-43E6-8140-01F31A28F804}" type="presParOf" srcId="{5E948918-A04A-4E72-9F67-86CB96B582FB}" destId="{057B0041-C8B8-4307-8ACC-787D0992F24C}" srcOrd="2" destOrd="0" presId="urn:microsoft.com/office/officeart/2005/8/layout/vList2"/>
    <dgm:cxn modelId="{035AF200-897A-4BE1-A38C-DEF9B4CCFB04}" type="presParOf" srcId="{5E948918-A04A-4E72-9F67-86CB96B582FB}" destId="{D9696C22-CC28-460D-9290-9894FE04B80B}" srcOrd="3" destOrd="0" presId="urn:microsoft.com/office/officeart/2005/8/layout/vList2"/>
    <dgm:cxn modelId="{F8545DDE-E9D6-49C1-B688-F49AF5EF1B8D}" type="presParOf" srcId="{5E948918-A04A-4E72-9F67-86CB96B582FB}" destId="{EC1BAE31-63DB-4775-87D0-A6673FE07180}" srcOrd="4" destOrd="0" presId="urn:microsoft.com/office/officeart/2005/8/layout/vList2"/>
    <dgm:cxn modelId="{C4E3BCC7-F8E1-401E-99B6-38835BB8B21A}" type="presParOf" srcId="{5E948918-A04A-4E72-9F67-86CB96B582FB}" destId="{87875D65-2AB4-434B-AEF0-14360AB17B48}" srcOrd="5" destOrd="0" presId="urn:microsoft.com/office/officeart/2005/8/layout/vList2"/>
    <dgm:cxn modelId="{E58EB41A-6B01-43C6-AE96-B0FA18FABCF1}" type="presParOf" srcId="{5E948918-A04A-4E72-9F67-86CB96B582FB}" destId="{7BCA353A-487E-4BF0-833E-3081D2303187}" srcOrd="6" destOrd="0" presId="urn:microsoft.com/office/officeart/2005/8/layout/vList2"/>
    <dgm:cxn modelId="{0488E7E8-9F38-4A5B-8176-21F87D0EF49E}" type="presParOf" srcId="{5E948918-A04A-4E72-9F67-86CB96B582FB}" destId="{40D0F20C-B3A1-4009-AD7B-E99B4625A925}" srcOrd="7" destOrd="0" presId="urn:microsoft.com/office/officeart/2005/8/layout/vList2"/>
    <dgm:cxn modelId="{88B7EE86-BB28-48CE-96D8-0DA0624D40FE}" type="presParOf" srcId="{5E948918-A04A-4E72-9F67-86CB96B582FB}" destId="{DD1D114F-5F67-4079-B33F-491A3A2ED81C}" srcOrd="8" destOrd="0" presId="urn:microsoft.com/office/officeart/2005/8/layout/vList2"/>
    <dgm:cxn modelId="{AA7EED01-6E3F-4770-83E2-665540F7835A}" type="presParOf" srcId="{5E948918-A04A-4E72-9F67-86CB96B582FB}" destId="{822AD737-1632-4112-BFFE-B255B038E81A}" srcOrd="9" destOrd="0" presId="urn:microsoft.com/office/officeart/2005/8/layout/vList2"/>
    <dgm:cxn modelId="{E9DD3551-A4C3-419A-B27E-77B4276E92D5}" type="presParOf" srcId="{5E948918-A04A-4E72-9F67-86CB96B582FB}" destId="{A15DB7A9-4DBB-47BC-86CF-46059222D1C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2A6A3-D6CE-428B-A0A4-AE5C7C4195FE}">
      <dsp:nvSpPr>
        <dsp:cNvPr id="0" name=""/>
        <dsp:cNvSpPr/>
      </dsp:nvSpPr>
      <dsp:spPr>
        <a:xfrm>
          <a:off x="0" y="84649"/>
          <a:ext cx="5977271" cy="424710"/>
        </a:xfrm>
        <a:prstGeom prst="roundRect">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Fournir des connaissances, qui permettent aux individus de se construire une vision du monde (collections). </a:t>
          </a:r>
          <a:endParaRPr lang="fr-FR" sz="1100" kern="1200" dirty="0"/>
        </a:p>
      </dsp:txBody>
      <dsp:txXfrm>
        <a:off x="20733" y="105382"/>
        <a:ext cx="5935805" cy="383244"/>
      </dsp:txXfrm>
    </dsp:sp>
    <dsp:sp modelId="{057B0041-C8B8-4307-8ACC-787D0992F24C}">
      <dsp:nvSpPr>
        <dsp:cNvPr id="0" name=""/>
        <dsp:cNvSpPr/>
      </dsp:nvSpPr>
      <dsp:spPr>
        <a:xfrm>
          <a:off x="0" y="541039"/>
          <a:ext cx="5977271" cy="424710"/>
        </a:xfrm>
        <a:prstGeom prst="roundRect">
          <a:avLst/>
        </a:prstGeom>
        <a:solidFill>
          <a:schemeClr val="accent4">
            <a:shade val="50000"/>
            <a:hueOff val="50392"/>
            <a:satOff val="-2309"/>
            <a:lumOff val="138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Inviter des conversations à se tenir  au sein de la bibliothèque (animation, programmation, valorisation, médiation)</a:t>
          </a:r>
        </a:p>
      </dsp:txBody>
      <dsp:txXfrm>
        <a:off x="20733" y="561772"/>
        <a:ext cx="5935805" cy="383244"/>
      </dsp:txXfrm>
    </dsp:sp>
    <dsp:sp modelId="{EC1BAE31-63DB-4775-87D0-A6673FE07180}">
      <dsp:nvSpPr>
        <dsp:cNvPr id="0" name=""/>
        <dsp:cNvSpPr/>
      </dsp:nvSpPr>
      <dsp:spPr>
        <a:xfrm>
          <a:off x="0" y="997429"/>
          <a:ext cx="5977271" cy="424710"/>
        </a:xfrm>
        <a:prstGeom prst="roundRect">
          <a:avLst/>
        </a:prstGeom>
        <a:solidFill>
          <a:schemeClr val="accent4">
            <a:shade val="50000"/>
            <a:hueOff val="100784"/>
            <a:satOff val="-4617"/>
            <a:lumOff val="277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Faciliter l’accès à ces connaissances du point de vue des compétences (littéracies)</a:t>
          </a:r>
        </a:p>
      </dsp:txBody>
      <dsp:txXfrm>
        <a:off x="20733" y="1018162"/>
        <a:ext cx="5935805" cy="383244"/>
      </dsp:txXfrm>
    </dsp:sp>
    <dsp:sp modelId="{7BCA353A-487E-4BF0-833E-3081D2303187}">
      <dsp:nvSpPr>
        <dsp:cNvPr id="0" name=""/>
        <dsp:cNvSpPr/>
      </dsp:nvSpPr>
      <dsp:spPr>
        <a:xfrm>
          <a:off x="0" y="1453819"/>
          <a:ext cx="5977271" cy="424710"/>
        </a:xfrm>
        <a:prstGeom prst="roundRect">
          <a:avLst/>
        </a:prstGeom>
        <a:solidFill>
          <a:schemeClr val="accent4">
            <a:shade val="50000"/>
            <a:hueOff val="151176"/>
            <a:satOff val="-6926"/>
            <a:lumOff val="41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Inciter tout le monde à prendre part à la création/circulation de connaissances, via des mécanismes d’inclusion, via des animations participatives, via des actions hors les murs, etc. </a:t>
          </a:r>
        </a:p>
      </dsp:txBody>
      <dsp:txXfrm>
        <a:off x="20733" y="1474552"/>
        <a:ext cx="5935805" cy="383244"/>
      </dsp:txXfrm>
    </dsp:sp>
    <dsp:sp modelId="{DD1D114F-5F67-4079-B33F-491A3A2ED81C}">
      <dsp:nvSpPr>
        <dsp:cNvPr id="0" name=""/>
        <dsp:cNvSpPr/>
      </dsp:nvSpPr>
      <dsp:spPr>
        <a:xfrm>
          <a:off x="0" y="1910209"/>
          <a:ext cx="5977271" cy="424710"/>
        </a:xfrm>
        <a:prstGeom prst="roundRect">
          <a:avLst/>
        </a:prstGeom>
        <a:solidFill>
          <a:schemeClr val="accent4">
            <a:shade val="50000"/>
            <a:hueOff val="100784"/>
            <a:satOff val="-4617"/>
            <a:lumOff val="277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Afficher l’engagement actif de la bibliothèque, dans ses documents cadres, auprès des médias, auprès des publics, etc. </a:t>
          </a:r>
        </a:p>
      </dsp:txBody>
      <dsp:txXfrm>
        <a:off x="20733" y="1930942"/>
        <a:ext cx="5935805" cy="383244"/>
      </dsp:txXfrm>
    </dsp:sp>
    <dsp:sp modelId="{A15DB7A9-4DBB-47BC-86CF-46059222D1CD}">
      <dsp:nvSpPr>
        <dsp:cNvPr id="0" name=""/>
        <dsp:cNvSpPr/>
      </dsp:nvSpPr>
      <dsp:spPr>
        <a:xfrm>
          <a:off x="0" y="2366599"/>
          <a:ext cx="5977271" cy="424710"/>
        </a:xfrm>
        <a:prstGeom prst="roundRect">
          <a:avLst/>
        </a:prstGeom>
        <a:solidFill>
          <a:schemeClr val="accent4">
            <a:shade val="50000"/>
            <a:hueOff val="50392"/>
            <a:satOff val="-2309"/>
            <a:lumOff val="138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Développer des compétences adaptées pour l’équipe de la bibliothèque. </a:t>
          </a:r>
        </a:p>
      </dsp:txBody>
      <dsp:txXfrm>
        <a:off x="20733" y="2387332"/>
        <a:ext cx="5935805" cy="383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2A6A3-D6CE-428B-A0A4-AE5C7C4195FE}">
      <dsp:nvSpPr>
        <dsp:cNvPr id="0" name=""/>
        <dsp:cNvSpPr/>
      </dsp:nvSpPr>
      <dsp:spPr>
        <a:xfrm>
          <a:off x="0" y="84649"/>
          <a:ext cx="5977271" cy="42471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Fournir des connaissances, qui permettent aux individus de se construire une vision du monde (collections). </a:t>
          </a:r>
          <a:endParaRPr lang="fr-FR" sz="1100" kern="1200" dirty="0"/>
        </a:p>
      </dsp:txBody>
      <dsp:txXfrm>
        <a:off x="20733" y="105382"/>
        <a:ext cx="5935805" cy="383244"/>
      </dsp:txXfrm>
    </dsp:sp>
    <dsp:sp modelId="{057B0041-C8B8-4307-8ACC-787D0992F24C}">
      <dsp:nvSpPr>
        <dsp:cNvPr id="0" name=""/>
        <dsp:cNvSpPr/>
      </dsp:nvSpPr>
      <dsp:spPr>
        <a:xfrm>
          <a:off x="0" y="54103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Inviter des conversations à se tenir  au sein de la bibliothèque (animation, programmation, valorisation, médiation)</a:t>
          </a:r>
        </a:p>
      </dsp:txBody>
      <dsp:txXfrm>
        <a:off x="20733" y="561772"/>
        <a:ext cx="5935805" cy="383244"/>
      </dsp:txXfrm>
    </dsp:sp>
    <dsp:sp modelId="{EC1BAE31-63DB-4775-87D0-A6673FE07180}">
      <dsp:nvSpPr>
        <dsp:cNvPr id="0" name=""/>
        <dsp:cNvSpPr/>
      </dsp:nvSpPr>
      <dsp:spPr>
        <a:xfrm>
          <a:off x="0" y="99742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Faciliter l’accès à ces connaissances du point de vue des compétences (littéracies)</a:t>
          </a:r>
        </a:p>
      </dsp:txBody>
      <dsp:txXfrm>
        <a:off x="20733" y="1018162"/>
        <a:ext cx="5935805" cy="383244"/>
      </dsp:txXfrm>
    </dsp:sp>
    <dsp:sp modelId="{7BCA353A-487E-4BF0-833E-3081D2303187}">
      <dsp:nvSpPr>
        <dsp:cNvPr id="0" name=""/>
        <dsp:cNvSpPr/>
      </dsp:nvSpPr>
      <dsp:spPr>
        <a:xfrm>
          <a:off x="0" y="145381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Inciter tout le monde à prendre part à la création/circulation de connaissances, via des mécanismes d’inclusion, via des animations participatives, via des actions hors les murs, etc. </a:t>
          </a:r>
        </a:p>
      </dsp:txBody>
      <dsp:txXfrm>
        <a:off x="20733" y="1474552"/>
        <a:ext cx="5935805" cy="383244"/>
      </dsp:txXfrm>
    </dsp:sp>
    <dsp:sp modelId="{DD1D114F-5F67-4079-B33F-491A3A2ED81C}">
      <dsp:nvSpPr>
        <dsp:cNvPr id="0" name=""/>
        <dsp:cNvSpPr/>
      </dsp:nvSpPr>
      <dsp:spPr>
        <a:xfrm>
          <a:off x="0" y="191020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Afficher l’engagement actif de la bibliothèque, dans ses documents cadres, auprès des médias, auprès des publics, etc. </a:t>
          </a:r>
        </a:p>
      </dsp:txBody>
      <dsp:txXfrm>
        <a:off x="20733" y="1930942"/>
        <a:ext cx="5935805" cy="383244"/>
      </dsp:txXfrm>
    </dsp:sp>
    <dsp:sp modelId="{A15DB7A9-4DBB-47BC-86CF-46059222D1CD}">
      <dsp:nvSpPr>
        <dsp:cNvPr id="0" name=""/>
        <dsp:cNvSpPr/>
      </dsp:nvSpPr>
      <dsp:spPr>
        <a:xfrm>
          <a:off x="0" y="236659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Développer des compétences adaptées pour l’équipe de la bibliothèque. </a:t>
          </a:r>
        </a:p>
      </dsp:txBody>
      <dsp:txXfrm>
        <a:off x="20733" y="2387332"/>
        <a:ext cx="5935805" cy="383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2A6A3-D6CE-428B-A0A4-AE5C7C4195FE}">
      <dsp:nvSpPr>
        <dsp:cNvPr id="0" name=""/>
        <dsp:cNvSpPr/>
      </dsp:nvSpPr>
      <dsp:spPr>
        <a:xfrm>
          <a:off x="0" y="8464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Fournir des connaissances, qui permettent aux individus de se construire une vision du monde. </a:t>
          </a:r>
          <a:endParaRPr lang="fr-FR" sz="1100" kern="1200" dirty="0"/>
        </a:p>
      </dsp:txBody>
      <dsp:txXfrm>
        <a:off x="20733" y="105382"/>
        <a:ext cx="5935805" cy="383244"/>
      </dsp:txXfrm>
    </dsp:sp>
    <dsp:sp modelId="{057B0041-C8B8-4307-8ACC-787D0992F24C}">
      <dsp:nvSpPr>
        <dsp:cNvPr id="0" name=""/>
        <dsp:cNvSpPr/>
      </dsp:nvSpPr>
      <dsp:spPr>
        <a:xfrm>
          <a:off x="0" y="541039"/>
          <a:ext cx="5977271" cy="42471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Inviter des conversations à se tenir  au sein de la bibliothèque (animation, programmation, valorisation, médiation)</a:t>
          </a:r>
        </a:p>
      </dsp:txBody>
      <dsp:txXfrm>
        <a:off x="20733" y="561772"/>
        <a:ext cx="5935805" cy="383244"/>
      </dsp:txXfrm>
    </dsp:sp>
    <dsp:sp modelId="{EC1BAE31-63DB-4775-87D0-A6673FE07180}">
      <dsp:nvSpPr>
        <dsp:cNvPr id="0" name=""/>
        <dsp:cNvSpPr/>
      </dsp:nvSpPr>
      <dsp:spPr>
        <a:xfrm>
          <a:off x="0" y="997429"/>
          <a:ext cx="5977271" cy="42471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Faciliter l’accès à ces connaissances du point de vue des compétences (littéracies)</a:t>
          </a:r>
        </a:p>
      </dsp:txBody>
      <dsp:txXfrm>
        <a:off x="20733" y="1018162"/>
        <a:ext cx="5935805" cy="383244"/>
      </dsp:txXfrm>
    </dsp:sp>
    <dsp:sp modelId="{7BCA353A-487E-4BF0-833E-3081D2303187}">
      <dsp:nvSpPr>
        <dsp:cNvPr id="0" name=""/>
        <dsp:cNvSpPr/>
      </dsp:nvSpPr>
      <dsp:spPr>
        <a:xfrm>
          <a:off x="0" y="145381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Inciter tout le monde à prendre part à la création/circulation de connaissances, via des mécanismes d’inclusion, via des animations participatives, via des actions hors les murs, etc. </a:t>
          </a:r>
        </a:p>
      </dsp:txBody>
      <dsp:txXfrm>
        <a:off x="20733" y="1474552"/>
        <a:ext cx="5935805" cy="383244"/>
      </dsp:txXfrm>
    </dsp:sp>
    <dsp:sp modelId="{DD1D114F-5F67-4079-B33F-491A3A2ED81C}">
      <dsp:nvSpPr>
        <dsp:cNvPr id="0" name=""/>
        <dsp:cNvSpPr/>
      </dsp:nvSpPr>
      <dsp:spPr>
        <a:xfrm>
          <a:off x="0" y="191020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Afficher l’engagement actif de la bibliothèque, dans ses documents cadres, auprès des médias, auprès des publics, etc. </a:t>
          </a:r>
        </a:p>
      </dsp:txBody>
      <dsp:txXfrm>
        <a:off x="20733" y="1930942"/>
        <a:ext cx="5935805" cy="383244"/>
      </dsp:txXfrm>
    </dsp:sp>
    <dsp:sp modelId="{A15DB7A9-4DBB-47BC-86CF-46059222D1CD}">
      <dsp:nvSpPr>
        <dsp:cNvPr id="0" name=""/>
        <dsp:cNvSpPr/>
      </dsp:nvSpPr>
      <dsp:spPr>
        <a:xfrm>
          <a:off x="0" y="236659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Développer des compétences adaptées pour l’équipe de la bibliothèque. </a:t>
          </a:r>
        </a:p>
      </dsp:txBody>
      <dsp:txXfrm>
        <a:off x="20733" y="2387332"/>
        <a:ext cx="5935805" cy="383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A1EEB-9C93-40EB-8D35-CC0E3F4425D5}">
      <dsp:nvSpPr>
        <dsp:cNvPr id="0" name=""/>
        <dsp:cNvSpPr/>
      </dsp:nvSpPr>
      <dsp:spPr>
        <a:xfrm>
          <a:off x="149121" y="934"/>
          <a:ext cx="2509368" cy="1505621"/>
        </a:xfrm>
        <a:prstGeom prst="rect">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dirty="0"/>
            <a:t>Aider à comprendre les enjeux</a:t>
          </a:r>
        </a:p>
      </dsp:txBody>
      <dsp:txXfrm>
        <a:off x="149121" y="934"/>
        <a:ext cx="2509368" cy="1505621"/>
      </dsp:txXfrm>
    </dsp:sp>
    <dsp:sp modelId="{FE5F9D2E-DC4C-42CF-A94A-7C03642BD917}">
      <dsp:nvSpPr>
        <dsp:cNvPr id="0" name=""/>
        <dsp:cNvSpPr/>
      </dsp:nvSpPr>
      <dsp:spPr>
        <a:xfrm>
          <a:off x="2909426" y="934"/>
          <a:ext cx="2509368" cy="1505621"/>
        </a:xfrm>
        <a:prstGeom prst="rect">
          <a:avLst/>
        </a:prstGeom>
        <a:solidFill>
          <a:schemeClr val="accent4">
            <a:shade val="50000"/>
            <a:hueOff val="100784"/>
            <a:satOff val="-4617"/>
            <a:lumOff val="277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dirty="0"/>
            <a:t>Développer l’esprit critique</a:t>
          </a:r>
        </a:p>
      </dsp:txBody>
      <dsp:txXfrm>
        <a:off x="2909426" y="934"/>
        <a:ext cx="2509368" cy="1505621"/>
      </dsp:txXfrm>
    </dsp:sp>
    <dsp:sp modelId="{25482BD1-CD6D-420C-AA93-76ED172F98FA}">
      <dsp:nvSpPr>
        <dsp:cNvPr id="0" name=""/>
        <dsp:cNvSpPr/>
      </dsp:nvSpPr>
      <dsp:spPr>
        <a:xfrm>
          <a:off x="1313116" y="1757492"/>
          <a:ext cx="2941682" cy="1505621"/>
        </a:xfrm>
        <a:prstGeom prst="rect">
          <a:avLst/>
        </a:prstGeom>
        <a:solidFill>
          <a:schemeClr val="accent4">
            <a:shade val="50000"/>
            <a:hueOff val="100784"/>
            <a:satOff val="-4617"/>
            <a:lumOff val="277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dirty="0"/>
            <a:t>Accompagner les changements de comportements</a:t>
          </a:r>
        </a:p>
      </dsp:txBody>
      <dsp:txXfrm>
        <a:off x="1313116" y="1757492"/>
        <a:ext cx="2941682" cy="15056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2A6A3-D6CE-428B-A0A4-AE5C7C4195FE}">
      <dsp:nvSpPr>
        <dsp:cNvPr id="0" name=""/>
        <dsp:cNvSpPr/>
      </dsp:nvSpPr>
      <dsp:spPr>
        <a:xfrm>
          <a:off x="0" y="8464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Fournir des connaissances, qui permettent aux individus de se construire une vision du monde. </a:t>
          </a:r>
          <a:endParaRPr lang="fr-FR" sz="1100" kern="1200" dirty="0"/>
        </a:p>
      </dsp:txBody>
      <dsp:txXfrm>
        <a:off x="20733" y="105382"/>
        <a:ext cx="5935805" cy="383244"/>
      </dsp:txXfrm>
    </dsp:sp>
    <dsp:sp modelId="{057B0041-C8B8-4307-8ACC-787D0992F24C}">
      <dsp:nvSpPr>
        <dsp:cNvPr id="0" name=""/>
        <dsp:cNvSpPr/>
      </dsp:nvSpPr>
      <dsp:spPr>
        <a:xfrm>
          <a:off x="0" y="54103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Inviter des conversations à se tenir  au sein de la bibliothèque (animation, programmation, valorisation, médiation)</a:t>
          </a:r>
        </a:p>
      </dsp:txBody>
      <dsp:txXfrm>
        <a:off x="20733" y="561772"/>
        <a:ext cx="5935805" cy="383244"/>
      </dsp:txXfrm>
    </dsp:sp>
    <dsp:sp modelId="{EC1BAE31-63DB-4775-87D0-A6673FE07180}">
      <dsp:nvSpPr>
        <dsp:cNvPr id="0" name=""/>
        <dsp:cNvSpPr/>
      </dsp:nvSpPr>
      <dsp:spPr>
        <a:xfrm>
          <a:off x="0" y="99742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Faciliter l’accès à ces connaissances du point de vue des compétences (littéracies)</a:t>
          </a:r>
        </a:p>
      </dsp:txBody>
      <dsp:txXfrm>
        <a:off x="20733" y="1018162"/>
        <a:ext cx="5935805" cy="383244"/>
      </dsp:txXfrm>
    </dsp:sp>
    <dsp:sp modelId="{7BCA353A-487E-4BF0-833E-3081D2303187}">
      <dsp:nvSpPr>
        <dsp:cNvPr id="0" name=""/>
        <dsp:cNvSpPr/>
      </dsp:nvSpPr>
      <dsp:spPr>
        <a:xfrm>
          <a:off x="0" y="1453819"/>
          <a:ext cx="5977271" cy="42471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Inciter tout le monde à prendre part à la création/circulation de connaissances, via des mécanismes d’inclusion, via des animations participatives, via des actions hors les murs, etc. </a:t>
          </a:r>
        </a:p>
      </dsp:txBody>
      <dsp:txXfrm>
        <a:off x="20733" y="1474552"/>
        <a:ext cx="5935805" cy="383244"/>
      </dsp:txXfrm>
    </dsp:sp>
    <dsp:sp modelId="{DD1D114F-5F67-4079-B33F-491A3A2ED81C}">
      <dsp:nvSpPr>
        <dsp:cNvPr id="0" name=""/>
        <dsp:cNvSpPr/>
      </dsp:nvSpPr>
      <dsp:spPr>
        <a:xfrm>
          <a:off x="0" y="191020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Afficher l’engagement actif de la bibliothèque, dans ses documents cadres, auprès des médias, auprès des publics, etc. </a:t>
          </a:r>
        </a:p>
      </dsp:txBody>
      <dsp:txXfrm>
        <a:off x="20733" y="1930942"/>
        <a:ext cx="5935805" cy="383244"/>
      </dsp:txXfrm>
    </dsp:sp>
    <dsp:sp modelId="{A15DB7A9-4DBB-47BC-86CF-46059222D1CD}">
      <dsp:nvSpPr>
        <dsp:cNvPr id="0" name=""/>
        <dsp:cNvSpPr/>
      </dsp:nvSpPr>
      <dsp:spPr>
        <a:xfrm>
          <a:off x="0" y="236659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Développer des compétences adaptées pour l’équipe de la bibliothèque. </a:t>
          </a:r>
        </a:p>
      </dsp:txBody>
      <dsp:txXfrm>
        <a:off x="20733" y="2387332"/>
        <a:ext cx="5935805" cy="3832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2A6A3-D6CE-428B-A0A4-AE5C7C4195FE}">
      <dsp:nvSpPr>
        <dsp:cNvPr id="0" name=""/>
        <dsp:cNvSpPr/>
      </dsp:nvSpPr>
      <dsp:spPr>
        <a:xfrm>
          <a:off x="0" y="8464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Fournir des connaissances, qui permettent aux individus de se construire une vision du monde. </a:t>
          </a:r>
          <a:endParaRPr lang="fr-FR" sz="1100" kern="1200" dirty="0"/>
        </a:p>
      </dsp:txBody>
      <dsp:txXfrm>
        <a:off x="20733" y="105382"/>
        <a:ext cx="5935805" cy="383244"/>
      </dsp:txXfrm>
    </dsp:sp>
    <dsp:sp modelId="{057B0041-C8B8-4307-8ACC-787D0992F24C}">
      <dsp:nvSpPr>
        <dsp:cNvPr id="0" name=""/>
        <dsp:cNvSpPr/>
      </dsp:nvSpPr>
      <dsp:spPr>
        <a:xfrm>
          <a:off x="0" y="54103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Inviter des conversations à se tenir  au sein de la bibliothèque (animation, programmation, valorisation, médiation)</a:t>
          </a:r>
        </a:p>
      </dsp:txBody>
      <dsp:txXfrm>
        <a:off x="20733" y="561772"/>
        <a:ext cx="5935805" cy="383244"/>
      </dsp:txXfrm>
    </dsp:sp>
    <dsp:sp modelId="{EC1BAE31-63DB-4775-87D0-A6673FE07180}">
      <dsp:nvSpPr>
        <dsp:cNvPr id="0" name=""/>
        <dsp:cNvSpPr/>
      </dsp:nvSpPr>
      <dsp:spPr>
        <a:xfrm>
          <a:off x="0" y="99742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Faciliter l’accès à ces connaissances du point de vue des compétences (littéracies)</a:t>
          </a:r>
        </a:p>
      </dsp:txBody>
      <dsp:txXfrm>
        <a:off x="20733" y="1018162"/>
        <a:ext cx="5935805" cy="383244"/>
      </dsp:txXfrm>
    </dsp:sp>
    <dsp:sp modelId="{7BCA353A-487E-4BF0-833E-3081D2303187}">
      <dsp:nvSpPr>
        <dsp:cNvPr id="0" name=""/>
        <dsp:cNvSpPr/>
      </dsp:nvSpPr>
      <dsp:spPr>
        <a:xfrm>
          <a:off x="0" y="145381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Inciter tout le monde à prendre part à la création/circulation de connaissances, via des mécanismes d’inclusion, via des animations participatives, via des actions hors les murs, etc. </a:t>
          </a:r>
        </a:p>
      </dsp:txBody>
      <dsp:txXfrm>
        <a:off x="20733" y="1474552"/>
        <a:ext cx="5935805" cy="383244"/>
      </dsp:txXfrm>
    </dsp:sp>
    <dsp:sp modelId="{DD1D114F-5F67-4079-B33F-491A3A2ED81C}">
      <dsp:nvSpPr>
        <dsp:cNvPr id="0" name=""/>
        <dsp:cNvSpPr/>
      </dsp:nvSpPr>
      <dsp:spPr>
        <a:xfrm>
          <a:off x="0" y="1910209"/>
          <a:ext cx="5977271" cy="42471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Afficher l’engagement actif de la bibliothèque, dans ses documents cadres, auprès des médias, auprès des publics, etc. </a:t>
          </a:r>
        </a:p>
      </dsp:txBody>
      <dsp:txXfrm>
        <a:off x="20733" y="1930942"/>
        <a:ext cx="5935805" cy="383244"/>
      </dsp:txXfrm>
    </dsp:sp>
    <dsp:sp modelId="{A15DB7A9-4DBB-47BC-86CF-46059222D1CD}">
      <dsp:nvSpPr>
        <dsp:cNvPr id="0" name=""/>
        <dsp:cNvSpPr/>
      </dsp:nvSpPr>
      <dsp:spPr>
        <a:xfrm>
          <a:off x="0" y="236659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Développer des compétences adaptées pour l’équipe de la bibliothèque. </a:t>
          </a:r>
        </a:p>
      </dsp:txBody>
      <dsp:txXfrm>
        <a:off x="20733" y="2387332"/>
        <a:ext cx="5935805" cy="3832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2A6A3-D6CE-428B-A0A4-AE5C7C4195FE}">
      <dsp:nvSpPr>
        <dsp:cNvPr id="0" name=""/>
        <dsp:cNvSpPr/>
      </dsp:nvSpPr>
      <dsp:spPr>
        <a:xfrm>
          <a:off x="0" y="8464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Fournir des connaissances, qui permettent aux individus de se construire une vision du monde. </a:t>
          </a:r>
          <a:endParaRPr lang="fr-FR" sz="1100" kern="1200" dirty="0"/>
        </a:p>
      </dsp:txBody>
      <dsp:txXfrm>
        <a:off x="20733" y="105382"/>
        <a:ext cx="5935805" cy="383244"/>
      </dsp:txXfrm>
    </dsp:sp>
    <dsp:sp modelId="{057B0041-C8B8-4307-8ACC-787D0992F24C}">
      <dsp:nvSpPr>
        <dsp:cNvPr id="0" name=""/>
        <dsp:cNvSpPr/>
      </dsp:nvSpPr>
      <dsp:spPr>
        <a:xfrm>
          <a:off x="0" y="54103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Inviter des conversations à se tenir  au sein de la bibliothèque (animation, programmation, valorisation, médiation)</a:t>
          </a:r>
        </a:p>
      </dsp:txBody>
      <dsp:txXfrm>
        <a:off x="20733" y="561772"/>
        <a:ext cx="5935805" cy="383244"/>
      </dsp:txXfrm>
    </dsp:sp>
    <dsp:sp modelId="{EC1BAE31-63DB-4775-87D0-A6673FE07180}">
      <dsp:nvSpPr>
        <dsp:cNvPr id="0" name=""/>
        <dsp:cNvSpPr/>
      </dsp:nvSpPr>
      <dsp:spPr>
        <a:xfrm>
          <a:off x="0" y="99742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Faciliter l’accès à ces connaissances du point de vue des compétences (littéracies)</a:t>
          </a:r>
        </a:p>
      </dsp:txBody>
      <dsp:txXfrm>
        <a:off x="20733" y="1018162"/>
        <a:ext cx="5935805" cy="383244"/>
      </dsp:txXfrm>
    </dsp:sp>
    <dsp:sp modelId="{7BCA353A-487E-4BF0-833E-3081D2303187}">
      <dsp:nvSpPr>
        <dsp:cNvPr id="0" name=""/>
        <dsp:cNvSpPr/>
      </dsp:nvSpPr>
      <dsp:spPr>
        <a:xfrm>
          <a:off x="0" y="145381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Inciter tout le monde à prendre part à la création/circulation de connaissances, via des mécanismes d’inclusion, via des animations participatives, via des actions hors les murs, etc. </a:t>
          </a:r>
        </a:p>
      </dsp:txBody>
      <dsp:txXfrm>
        <a:off x="20733" y="1474552"/>
        <a:ext cx="5935805" cy="383244"/>
      </dsp:txXfrm>
    </dsp:sp>
    <dsp:sp modelId="{DD1D114F-5F67-4079-B33F-491A3A2ED81C}">
      <dsp:nvSpPr>
        <dsp:cNvPr id="0" name=""/>
        <dsp:cNvSpPr/>
      </dsp:nvSpPr>
      <dsp:spPr>
        <a:xfrm>
          <a:off x="0" y="1910209"/>
          <a:ext cx="5977271" cy="42471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Afficher l’engagement actif de la bibliothèque, dans ses documents cadres, auprès des médias, auprès des publics, etc. </a:t>
          </a:r>
        </a:p>
      </dsp:txBody>
      <dsp:txXfrm>
        <a:off x="20733" y="1930942"/>
        <a:ext cx="5935805" cy="383244"/>
      </dsp:txXfrm>
    </dsp:sp>
    <dsp:sp modelId="{A15DB7A9-4DBB-47BC-86CF-46059222D1CD}">
      <dsp:nvSpPr>
        <dsp:cNvPr id="0" name=""/>
        <dsp:cNvSpPr/>
      </dsp:nvSpPr>
      <dsp:spPr>
        <a:xfrm>
          <a:off x="0" y="2366599"/>
          <a:ext cx="5977271" cy="42471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fr-FR" sz="1100" u="none" kern="1200" dirty="0"/>
            <a:t>Développer des compétences adaptées pour l’équipe de la bibliothèque. </a:t>
          </a:r>
        </a:p>
      </dsp:txBody>
      <dsp:txXfrm>
        <a:off x="20733" y="2387332"/>
        <a:ext cx="5935805" cy="3832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299"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807889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 name="Google Shape;39;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146655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78142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2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22444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82491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1457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2771692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3481347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122989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423005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2382321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408108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752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 Agenda 2030 : de quoi s'agit-il ? 7 minutes</a:t>
            </a:r>
            <a:br>
              <a:rPr lang="fr-FR" dirty="0"/>
            </a:br>
            <a:endParaRPr lang="fr-FR" dirty="0"/>
          </a:p>
          <a:p>
            <a:pPr marL="0" indent="0">
              <a:buNone/>
            </a:pPr>
            <a:r>
              <a:rPr lang="fr-FR" dirty="0"/>
              <a:t>Agenda 2030 et Développement durable : qui, quand, quoi</a:t>
            </a:r>
            <a:br>
              <a:rPr lang="fr-FR" dirty="0"/>
            </a:br>
            <a:endParaRPr lang="fr-FR" dirty="0"/>
          </a:p>
          <a:p>
            <a:pPr marL="0" indent="0">
              <a:buNone/>
            </a:pPr>
            <a:r>
              <a:rPr lang="fr-FR" dirty="0"/>
              <a:t>la suite des agendas 21 </a:t>
            </a:r>
          </a:p>
          <a:p>
            <a:pPr marL="0" indent="0">
              <a:buNone/>
            </a:pPr>
            <a:r>
              <a:rPr lang="fr-FR" dirty="0"/>
              <a:t>les 17 objectifs </a:t>
            </a:r>
          </a:p>
          <a:p>
            <a:pPr marL="0" indent="0">
              <a:buNone/>
            </a:pPr>
            <a:r>
              <a:rPr lang="fr-FR"/>
              <a:t>agenda 2030 et advocacy : quel lien ?action territoriale et bibliothèques : développement durable /développement local : impact des bibliothèques sur le territoire, bibliothèques actrices du développement... </a:t>
            </a:r>
          </a:p>
          <a:p>
            <a:pPr lvl="0">
              <a:spcBef>
                <a:spcPts val="0"/>
              </a:spcBef>
              <a:buNone/>
            </a:pPr>
            <a:endParaRPr/>
          </a:p>
        </p:txBody>
      </p:sp>
    </p:spTree>
    <p:extLst>
      <p:ext uri="{BB962C8B-B14F-4D97-AF65-F5344CB8AC3E}">
        <p14:creationId xmlns:p14="http://schemas.microsoft.com/office/powerpoint/2010/main" val="299125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3090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35695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765735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579245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86668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66549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96329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55135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62739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210534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77668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106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7230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10340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58337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6352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60: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62051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2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416928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indent="0">
              <a:buNone/>
            </a:pPr>
            <a:r>
              <a:rPr lang="fr-FR" dirty="0"/>
              <a:t>1/</a:t>
            </a:r>
            <a:endParaRPr dirty="0"/>
          </a:p>
        </p:txBody>
      </p:sp>
    </p:spTree>
    <p:extLst>
      <p:ext uri="{BB962C8B-B14F-4D97-AF65-F5344CB8AC3E}">
        <p14:creationId xmlns:p14="http://schemas.microsoft.com/office/powerpoint/2010/main" val="114597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87570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17271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7150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0562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
        <p:cNvGrpSpPr/>
        <p:nvPr/>
      </p:nvGrpSpPr>
      <p:grpSpPr>
        <a:xfrm>
          <a:off x="0" y="0"/>
          <a:ext cx="0" cy="0"/>
          <a:chOff x="0" y="0"/>
          <a:chExt cx="0" cy="0"/>
        </a:xfrm>
      </p:grpSpPr>
      <p:sp>
        <p:nvSpPr>
          <p:cNvPr id="9" name="Google Shape;9;p62"/>
          <p:cNvSpPr txBox="1">
            <a:spLocks noGrp="1"/>
          </p:cNvSpPr>
          <p:nvPr>
            <p:ph type="ctrTitle"/>
          </p:nvPr>
        </p:nvSpPr>
        <p:spPr>
          <a:xfrm>
            <a:off x="996630" y="2003888"/>
            <a:ext cx="4523699" cy="1159799"/>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Clr>
                <a:srgbClr val="000000"/>
              </a:buClr>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cxnSp>
        <p:nvCxnSpPr>
          <p:cNvPr id="10" name="Google Shape;10;p62"/>
          <p:cNvCxnSpPr/>
          <p:nvPr/>
        </p:nvCxnSpPr>
        <p:spPr>
          <a:xfrm>
            <a:off x="-6025" y="3676511"/>
            <a:ext cx="9161999" cy="0"/>
          </a:xfrm>
          <a:prstGeom prst="straightConnector1">
            <a:avLst/>
          </a:prstGeom>
          <a:noFill/>
          <a:ln w="9525" cap="flat" cmpd="sng">
            <a:solidFill>
              <a:srgbClr val="000000"/>
            </a:solidFill>
            <a:prstDash val="solid"/>
            <a:round/>
            <a:headEnd type="none" w="sm" len="sm"/>
            <a:tailEnd type="none" w="sm" len="sm"/>
          </a:ln>
        </p:spPr>
      </p:cxnSp>
      <p:sp>
        <p:nvSpPr>
          <p:cNvPr id="11" name="Google Shape;11;p62"/>
          <p:cNvSpPr/>
          <p:nvPr/>
        </p:nvSpPr>
        <p:spPr>
          <a:xfrm>
            <a:off x="1117950" y="3393000"/>
            <a:ext cx="566999" cy="566999"/>
          </a:xfrm>
          <a:prstGeom prst="ellipse">
            <a:avLst/>
          </a:prstGeom>
          <a:solidFill>
            <a:srgbClr val="FFC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
        <p:cNvGrpSpPr/>
        <p:nvPr/>
      </p:nvGrpSpPr>
      <p:grpSpPr>
        <a:xfrm>
          <a:off x="0" y="0"/>
          <a:ext cx="0" cy="0"/>
          <a:chOff x="0" y="0"/>
          <a:chExt cx="0" cy="0"/>
        </a:xfrm>
      </p:grpSpPr>
      <p:cxnSp>
        <p:nvCxnSpPr>
          <p:cNvPr id="13" name="Google Shape;13;p63"/>
          <p:cNvCxnSpPr/>
          <p:nvPr/>
        </p:nvCxnSpPr>
        <p:spPr>
          <a:xfrm>
            <a:off x="0" y="1131725"/>
            <a:ext cx="1375800" cy="0"/>
          </a:xfrm>
          <a:prstGeom prst="straightConnector1">
            <a:avLst/>
          </a:prstGeom>
          <a:noFill/>
          <a:ln w="9525" cap="flat" cmpd="sng">
            <a:solidFill>
              <a:srgbClr val="CCCCCC"/>
            </a:solidFill>
            <a:prstDash val="solid"/>
            <a:round/>
            <a:headEnd type="none" w="sm" len="sm"/>
            <a:tailEnd type="none" w="sm" len="sm"/>
          </a:ln>
        </p:spPr>
      </p:cxnSp>
      <p:sp>
        <p:nvSpPr>
          <p:cNvPr id="14" name="Google Shape;14;p63"/>
          <p:cNvSpPr/>
          <p:nvPr/>
        </p:nvSpPr>
        <p:spPr>
          <a:xfrm>
            <a:off x="817475" y="928766"/>
            <a:ext cx="405899" cy="405899"/>
          </a:xfrm>
          <a:prstGeom prst="ellipse">
            <a:avLst/>
          </a:prstGeom>
          <a:solidFill>
            <a:srgbClr val="FFC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63"/>
          <p:cNvSpPr txBox="1">
            <a:spLocks noGrp="1"/>
          </p:cNvSpPr>
          <p:nvPr>
            <p:ph type="title"/>
          </p:nvPr>
        </p:nvSpPr>
        <p:spPr>
          <a:xfrm>
            <a:off x="1381250" y="922668"/>
            <a:ext cx="3878399" cy="4355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highlight>
                  <a:srgbClr val="FFFFFF"/>
                </a:highlight>
                <a:latin typeface="Lora"/>
                <a:ea typeface="Lora"/>
                <a:cs typeface="Lora"/>
                <a:sym typeface="Lora"/>
              </a:defRPr>
            </a:lvl2pPr>
            <a:lvl3pPr lvl="2">
              <a:spcBef>
                <a:spcPts val="0"/>
              </a:spcBef>
              <a:spcAft>
                <a:spcPts val="0"/>
              </a:spcAft>
              <a:buSzPts val="2000"/>
              <a:buFont typeface="Lora"/>
              <a:buNone/>
              <a:defRPr sz="2000" b="1">
                <a:highlight>
                  <a:srgbClr val="FFFFFF"/>
                </a:highlight>
                <a:latin typeface="Lora"/>
                <a:ea typeface="Lora"/>
                <a:cs typeface="Lora"/>
                <a:sym typeface="Lora"/>
              </a:defRPr>
            </a:lvl3pPr>
            <a:lvl4pPr lvl="3">
              <a:spcBef>
                <a:spcPts val="0"/>
              </a:spcBef>
              <a:spcAft>
                <a:spcPts val="0"/>
              </a:spcAft>
              <a:buSzPts val="2000"/>
              <a:buFont typeface="Lora"/>
              <a:buNone/>
              <a:defRPr sz="2000" b="1">
                <a:highlight>
                  <a:srgbClr val="FFFFFF"/>
                </a:highlight>
                <a:latin typeface="Lora"/>
                <a:ea typeface="Lora"/>
                <a:cs typeface="Lora"/>
                <a:sym typeface="Lora"/>
              </a:defRPr>
            </a:lvl4pPr>
            <a:lvl5pPr lvl="4">
              <a:spcBef>
                <a:spcPts val="0"/>
              </a:spcBef>
              <a:spcAft>
                <a:spcPts val="0"/>
              </a:spcAft>
              <a:buSzPts val="2000"/>
              <a:buFont typeface="Lora"/>
              <a:buNone/>
              <a:defRPr sz="2000" b="1">
                <a:highlight>
                  <a:srgbClr val="FFFFFF"/>
                </a:highlight>
                <a:latin typeface="Lora"/>
                <a:ea typeface="Lora"/>
                <a:cs typeface="Lora"/>
                <a:sym typeface="Lora"/>
              </a:defRPr>
            </a:lvl5pPr>
            <a:lvl6pPr lvl="5">
              <a:spcBef>
                <a:spcPts val="0"/>
              </a:spcBef>
              <a:spcAft>
                <a:spcPts val="0"/>
              </a:spcAft>
              <a:buSzPts val="2000"/>
              <a:buFont typeface="Lora"/>
              <a:buNone/>
              <a:defRPr sz="2000" b="1">
                <a:highlight>
                  <a:srgbClr val="FFFFFF"/>
                </a:highlight>
                <a:latin typeface="Lora"/>
                <a:ea typeface="Lora"/>
                <a:cs typeface="Lora"/>
                <a:sym typeface="Lora"/>
              </a:defRPr>
            </a:lvl6pPr>
            <a:lvl7pPr lvl="6">
              <a:spcBef>
                <a:spcPts val="0"/>
              </a:spcBef>
              <a:spcAft>
                <a:spcPts val="0"/>
              </a:spcAft>
              <a:buSzPts val="2000"/>
              <a:buFont typeface="Lora"/>
              <a:buNone/>
              <a:defRPr sz="2000" b="1">
                <a:highlight>
                  <a:srgbClr val="FFFFFF"/>
                </a:highlight>
                <a:latin typeface="Lora"/>
                <a:ea typeface="Lora"/>
                <a:cs typeface="Lora"/>
                <a:sym typeface="Lora"/>
              </a:defRPr>
            </a:lvl7pPr>
            <a:lvl8pPr lvl="7">
              <a:spcBef>
                <a:spcPts val="0"/>
              </a:spcBef>
              <a:spcAft>
                <a:spcPts val="0"/>
              </a:spcAft>
              <a:buSzPts val="2000"/>
              <a:buFont typeface="Lora"/>
              <a:buNone/>
              <a:defRPr sz="2000" b="1">
                <a:highlight>
                  <a:srgbClr val="FFFFFF"/>
                </a:highlight>
                <a:latin typeface="Lora"/>
                <a:ea typeface="Lora"/>
                <a:cs typeface="Lora"/>
                <a:sym typeface="Lora"/>
              </a:defRPr>
            </a:lvl8pPr>
            <a:lvl9pPr lvl="8">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16" name="Google Shape;16;p63"/>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lstStyle>
            <a:lvl1pPr marL="457200" lvl="0" indent="-381000" algn="l">
              <a:lnSpc>
                <a:spcPct val="100000"/>
              </a:lnSpc>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228600" algn="l">
              <a:lnSpc>
                <a:spcPct val="100000"/>
              </a:lnSpc>
              <a:spcBef>
                <a:spcPts val="480"/>
              </a:spcBef>
              <a:spcAft>
                <a:spcPts val="0"/>
              </a:spcAft>
              <a:buClr>
                <a:srgbClr val="FFCD00"/>
              </a:buClr>
              <a:buSzPts val="2000"/>
              <a:buFont typeface="Quattrocento Sans"/>
              <a:buNone/>
              <a:defRPr sz="2000">
                <a:latin typeface="Quattrocento Sans"/>
                <a:ea typeface="Quattrocento Sans"/>
                <a:cs typeface="Quattrocento Sans"/>
                <a:sym typeface="Quattrocento Sans"/>
              </a:defRPr>
            </a:lvl2pPr>
            <a:lvl3pPr marL="1371600" lvl="2" indent="-228600" algn="l">
              <a:lnSpc>
                <a:spcPct val="100000"/>
              </a:lnSpc>
              <a:spcBef>
                <a:spcPts val="480"/>
              </a:spcBef>
              <a:spcAft>
                <a:spcPts val="0"/>
              </a:spcAft>
              <a:buClr>
                <a:srgbClr val="FFCD00"/>
              </a:buClr>
              <a:buSzPts val="2000"/>
              <a:buFont typeface="Quattrocento Sans"/>
              <a:buNone/>
              <a:defRPr sz="2000">
                <a:latin typeface="Quattrocento Sans"/>
                <a:ea typeface="Quattrocento Sans"/>
                <a:cs typeface="Quattrocento Sans"/>
                <a:sym typeface="Quattrocento Sans"/>
              </a:defRPr>
            </a:lvl3pPr>
            <a:lvl4pPr marL="1828800" lvl="3"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4pPr>
            <a:lvl5pPr marL="2286000" lvl="4"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5pPr>
            <a:lvl6pPr marL="2743200" lvl="5"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6pPr>
            <a:lvl7pPr marL="3200400" lvl="6"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7pPr>
            <a:lvl8pPr marL="3657600" lvl="7"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8pPr>
            <a:lvl9pPr marL="4114800" lvl="8" indent="-228600" algn="l">
              <a:lnSpc>
                <a:spcPct val="100000"/>
              </a:lnSpc>
              <a:spcBef>
                <a:spcPts val="360"/>
              </a:spcBef>
              <a:spcAft>
                <a:spcPts val="0"/>
              </a:spcAft>
              <a:buClr>
                <a:srgbClr val="FFCD00"/>
              </a:buClr>
              <a:buSzPts val="1800"/>
              <a:buFont typeface="Quattrocento Sans"/>
              <a:buNone/>
              <a:defRPr sz="1800">
                <a:latin typeface="Quattrocento Sans"/>
                <a:ea typeface="Quattrocento Sans"/>
                <a:cs typeface="Quattrocento Sans"/>
                <a:sym typeface="Quattrocento Sans"/>
              </a:defRPr>
            </a:lvl9pPr>
          </a:lstStyle>
          <a:p>
            <a:endParaRPr/>
          </a:p>
        </p:txBody>
      </p:sp>
      <p:cxnSp>
        <p:nvCxnSpPr>
          <p:cNvPr id="17" name="Google Shape;17;p63"/>
          <p:cNvCxnSpPr/>
          <p:nvPr/>
        </p:nvCxnSpPr>
        <p:spPr>
          <a:xfrm>
            <a:off x="5265650" y="1131725"/>
            <a:ext cx="3878399"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
        <p:cNvGrpSpPr/>
        <p:nvPr/>
      </p:nvGrpSpPr>
      <p:grpSpPr>
        <a:xfrm>
          <a:off x="0" y="0"/>
          <a:ext cx="0" cy="0"/>
          <a:chOff x="0" y="0"/>
          <a:chExt cx="0" cy="0"/>
        </a:xfrm>
      </p:grpSpPr>
      <p:sp>
        <p:nvSpPr>
          <p:cNvPr id="19" name="Google Shape;19;p64"/>
          <p:cNvSpPr txBox="1">
            <a:spLocks noGrp="1"/>
          </p:cNvSpPr>
          <p:nvPr>
            <p:ph type="title"/>
          </p:nvPr>
        </p:nvSpPr>
        <p:spPr>
          <a:xfrm>
            <a:off x="1381250" y="922668"/>
            <a:ext cx="3878399" cy="435599"/>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0" name="Google Shape;20;p64"/>
          <p:cNvSpPr txBox="1">
            <a:spLocks noGrp="1"/>
          </p:cNvSpPr>
          <p:nvPr>
            <p:ph type="body" idx="1"/>
          </p:nvPr>
        </p:nvSpPr>
        <p:spPr>
          <a:xfrm>
            <a:off x="1381250" y="1618700"/>
            <a:ext cx="3425400" cy="3231000"/>
          </a:xfrm>
          <a:prstGeom prst="rect">
            <a:avLst/>
          </a:prstGeom>
          <a:noFill/>
          <a:ln>
            <a:noFill/>
          </a:ln>
        </p:spPr>
        <p:txBody>
          <a:bodyPr spcFirstLastPara="1" wrap="square" lIns="91425" tIns="91425" rIns="91425" bIns="91425" anchor="t" anchorCtr="0"/>
          <a:lstStyle>
            <a:lvl1pPr marL="457200" lvl="0" indent="-355600" algn="l">
              <a:lnSpc>
                <a:spcPct val="100000"/>
              </a:lnSpc>
              <a:spcBef>
                <a:spcPts val="0"/>
              </a:spcBef>
              <a:spcAft>
                <a:spcPts val="0"/>
              </a:spcAft>
              <a:buSzPts val="2000"/>
              <a:buChar char="◉"/>
              <a:defRPr sz="2000"/>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2000"/>
              <a:buNone/>
              <a:defRPr/>
            </a:lvl3pPr>
            <a:lvl4pPr marL="1828800" lvl="3" indent="-228600" algn="l">
              <a:lnSpc>
                <a:spcPct val="100000"/>
              </a:lnSpc>
              <a:spcBef>
                <a:spcPts val="0"/>
              </a:spcBef>
              <a:spcAft>
                <a:spcPts val="0"/>
              </a:spcAft>
              <a:buSzPts val="2000"/>
              <a:buNone/>
              <a:defRPr sz="2000"/>
            </a:lvl4pPr>
            <a:lvl5pPr marL="2286000" lvl="4" indent="-228600" algn="l">
              <a:lnSpc>
                <a:spcPct val="100000"/>
              </a:lnSpc>
              <a:spcBef>
                <a:spcPts val="0"/>
              </a:spcBef>
              <a:spcAft>
                <a:spcPts val="0"/>
              </a:spcAft>
              <a:buSzPts val="2000"/>
              <a:buNone/>
              <a:defRPr sz="2000"/>
            </a:lvl5pPr>
            <a:lvl6pPr marL="2743200" lvl="5" indent="-228600" algn="l">
              <a:lnSpc>
                <a:spcPct val="100000"/>
              </a:lnSpc>
              <a:spcBef>
                <a:spcPts val="0"/>
              </a:spcBef>
              <a:spcAft>
                <a:spcPts val="0"/>
              </a:spcAft>
              <a:buSzPts val="2000"/>
              <a:buNone/>
              <a:defRPr sz="2000"/>
            </a:lvl6pPr>
            <a:lvl7pPr marL="3200400" lvl="6" indent="-228600" algn="l">
              <a:lnSpc>
                <a:spcPct val="100000"/>
              </a:lnSpc>
              <a:spcBef>
                <a:spcPts val="0"/>
              </a:spcBef>
              <a:spcAft>
                <a:spcPts val="0"/>
              </a:spcAft>
              <a:buSzPts val="2000"/>
              <a:buNone/>
              <a:defRPr sz="2000"/>
            </a:lvl7pPr>
            <a:lvl8pPr marL="3657600" lvl="7" indent="-228600" algn="l">
              <a:lnSpc>
                <a:spcPct val="100000"/>
              </a:lnSpc>
              <a:spcBef>
                <a:spcPts val="0"/>
              </a:spcBef>
              <a:spcAft>
                <a:spcPts val="0"/>
              </a:spcAft>
              <a:buSzPts val="2000"/>
              <a:buNone/>
              <a:defRPr sz="2000"/>
            </a:lvl8pPr>
            <a:lvl9pPr marL="4114800" lvl="8" indent="-228600" algn="l">
              <a:lnSpc>
                <a:spcPct val="100000"/>
              </a:lnSpc>
              <a:spcBef>
                <a:spcPts val="0"/>
              </a:spcBef>
              <a:spcAft>
                <a:spcPts val="0"/>
              </a:spcAft>
              <a:buSzPts val="2000"/>
              <a:buNone/>
              <a:defRPr sz="2000"/>
            </a:lvl9pPr>
          </a:lstStyle>
          <a:p>
            <a:endParaRPr/>
          </a:p>
        </p:txBody>
      </p:sp>
      <p:sp>
        <p:nvSpPr>
          <p:cNvPr id="21" name="Google Shape;21;p64"/>
          <p:cNvSpPr txBox="1">
            <a:spLocks noGrp="1"/>
          </p:cNvSpPr>
          <p:nvPr>
            <p:ph type="body" idx="2"/>
          </p:nvPr>
        </p:nvSpPr>
        <p:spPr>
          <a:xfrm>
            <a:off x="5012916" y="1618700"/>
            <a:ext cx="3425400" cy="3231000"/>
          </a:xfrm>
          <a:prstGeom prst="rect">
            <a:avLst/>
          </a:prstGeom>
          <a:noFill/>
          <a:ln>
            <a:noFill/>
          </a:ln>
        </p:spPr>
        <p:txBody>
          <a:bodyPr spcFirstLastPara="1" wrap="square" lIns="91425" tIns="91425" rIns="91425" bIns="91425" anchor="t" anchorCtr="0"/>
          <a:lstStyle>
            <a:lvl1pPr marL="457200" lvl="0" indent="-355600" algn="l">
              <a:lnSpc>
                <a:spcPct val="100000"/>
              </a:lnSpc>
              <a:spcBef>
                <a:spcPts val="0"/>
              </a:spcBef>
              <a:spcAft>
                <a:spcPts val="0"/>
              </a:spcAft>
              <a:buSzPts val="2000"/>
              <a:buChar char="◉"/>
              <a:defRPr sz="2000"/>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2000"/>
              <a:buNone/>
              <a:defRPr/>
            </a:lvl3pPr>
            <a:lvl4pPr marL="1828800" lvl="3" indent="-228600" algn="l">
              <a:lnSpc>
                <a:spcPct val="100000"/>
              </a:lnSpc>
              <a:spcBef>
                <a:spcPts val="0"/>
              </a:spcBef>
              <a:spcAft>
                <a:spcPts val="0"/>
              </a:spcAft>
              <a:buSzPts val="2000"/>
              <a:buNone/>
              <a:defRPr sz="2000"/>
            </a:lvl4pPr>
            <a:lvl5pPr marL="2286000" lvl="4" indent="-228600" algn="l">
              <a:lnSpc>
                <a:spcPct val="100000"/>
              </a:lnSpc>
              <a:spcBef>
                <a:spcPts val="0"/>
              </a:spcBef>
              <a:spcAft>
                <a:spcPts val="0"/>
              </a:spcAft>
              <a:buSzPts val="2000"/>
              <a:buNone/>
              <a:defRPr sz="2000"/>
            </a:lvl5pPr>
            <a:lvl6pPr marL="2743200" lvl="5" indent="-228600" algn="l">
              <a:lnSpc>
                <a:spcPct val="100000"/>
              </a:lnSpc>
              <a:spcBef>
                <a:spcPts val="0"/>
              </a:spcBef>
              <a:spcAft>
                <a:spcPts val="0"/>
              </a:spcAft>
              <a:buSzPts val="2000"/>
              <a:buNone/>
              <a:defRPr sz="2000"/>
            </a:lvl6pPr>
            <a:lvl7pPr marL="3200400" lvl="6" indent="-228600" algn="l">
              <a:lnSpc>
                <a:spcPct val="100000"/>
              </a:lnSpc>
              <a:spcBef>
                <a:spcPts val="0"/>
              </a:spcBef>
              <a:spcAft>
                <a:spcPts val="0"/>
              </a:spcAft>
              <a:buSzPts val="2000"/>
              <a:buNone/>
              <a:defRPr sz="2000"/>
            </a:lvl7pPr>
            <a:lvl8pPr marL="3657600" lvl="7" indent="-228600" algn="l">
              <a:lnSpc>
                <a:spcPct val="100000"/>
              </a:lnSpc>
              <a:spcBef>
                <a:spcPts val="0"/>
              </a:spcBef>
              <a:spcAft>
                <a:spcPts val="0"/>
              </a:spcAft>
              <a:buSzPts val="2000"/>
              <a:buNone/>
              <a:defRPr sz="2000"/>
            </a:lvl8pPr>
            <a:lvl9pPr marL="4114800" lvl="8" indent="-228600" algn="l">
              <a:lnSpc>
                <a:spcPct val="100000"/>
              </a:lnSpc>
              <a:spcBef>
                <a:spcPts val="0"/>
              </a:spcBef>
              <a:spcAft>
                <a:spcPts val="0"/>
              </a:spcAft>
              <a:buSzPts val="2000"/>
              <a:buNone/>
              <a:defRPr sz="2000"/>
            </a:lvl9pPr>
          </a:lstStyle>
          <a:p>
            <a:endParaRPr/>
          </a:p>
        </p:txBody>
      </p:sp>
      <p:cxnSp>
        <p:nvCxnSpPr>
          <p:cNvPr id="22" name="Google Shape;22;p64"/>
          <p:cNvCxnSpPr/>
          <p:nvPr/>
        </p:nvCxnSpPr>
        <p:spPr>
          <a:xfrm>
            <a:off x="0" y="1131725"/>
            <a:ext cx="1375800" cy="0"/>
          </a:xfrm>
          <a:prstGeom prst="straightConnector1">
            <a:avLst/>
          </a:prstGeom>
          <a:noFill/>
          <a:ln w="9525" cap="flat" cmpd="sng">
            <a:solidFill>
              <a:srgbClr val="CCCCCC"/>
            </a:solidFill>
            <a:prstDash val="solid"/>
            <a:round/>
            <a:headEnd type="none" w="sm" len="sm"/>
            <a:tailEnd type="none" w="sm" len="sm"/>
          </a:ln>
        </p:spPr>
      </p:cxnSp>
      <p:sp>
        <p:nvSpPr>
          <p:cNvPr id="23" name="Google Shape;23;p64"/>
          <p:cNvSpPr/>
          <p:nvPr/>
        </p:nvSpPr>
        <p:spPr>
          <a:xfrm>
            <a:off x="817475" y="928766"/>
            <a:ext cx="405899" cy="405899"/>
          </a:xfrm>
          <a:prstGeom prst="ellipse">
            <a:avLst/>
          </a:prstGeom>
          <a:solidFill>
            <a:srgbClr val="FFC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 name="Google Shape;24;p64"/>
          <p:cNvCxnSpPr/>
          <p:nvPr/>
        </p:nvCxnSpPr>
        <p:spPr>
          <a:xfrm>
            <a:off x="5265650" y="1131725"/>
            <a:ext cx="3878399" cy="0"/>
          </a:xfrm>
          <a:prstGeom prst="straightConnector1">
            <a:avLst/>
          </a:prstGeom>
          <a:noFill/>
          <a:ln w="9525" cap="flat" cmpd="sng">
            <a:solidFill>
              <a:srgbClr val="CCCCCC"/>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cxnSp>
        <p:nvCxnSpPr>
          <p:cNvPr id="26" name="Google Shape;26;p65"/>
          <p:cNvCxnSpPr/>
          <p:nvPr/>
        </p:nvCxnSpPr>
        <p:spPr>
          <a:xfrm>
            <a:off x="-6025" y="4513728"/>
            <a:ext cx="9161999" cy="0"/>
          </a:xfrm>
          <a:prstGeom prst="straightConnector1">
            <a:avLst/>
          </a:prstGeom>
          <a:noFill/>
          <a:ln w="9525" cap="flat" cmpd="sng">
            <a:solidFill>
              <a:srgbClr val="CCCCCC"/>
            </a:solidFill>
            <a:prstDash val="solid"/>
            <a:round/>
            <a:headEnd type="none" w="sm" len="sm"/>
            <a:tailEnd type="none" w="sm" len="sm"/>
          </a:ln>
        </p:spPr>
      </p:cxnSp>
      <p:sp>
        <p:nvSpPr>
          <p:cNvPr id="27" name="Google Shape;27;p65"/>
          <p:cNvSpPr/>
          <p:nvPr/>
        </p:nvSpPr>
        <p:spPr>
          <a:xfrm>
            <a:off x="4293700" y="4235405"/>
            <a:ext cx="556499" cy="556499"/>
          </a:xfrm>
          <a:prstGeom prst="ellipse">
            <a:avLst/>
          </a:prstGeom>
          <a:solidFill>
            <a:srgbClr val="FFC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4801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7_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5359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1_Title + 3 column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381250" y="922668"/>
            <a:ext cx="3878399" cy="435599"/>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1381250" y="1651075"/>
            <a:ext cx="2333999" cy="31223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2"/>
          </p:nvPr>
        </p:nvSpPr>
        <p:spPr>
          <a:xfrm>
            <a:off x="3834911" y="1651075"/>
            <a:ext cx="2333999" cy="31223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3"/>
          </p:nvPr>
        </p:nvSpPr>
        <p:spPr>
          <a:xfrm>
            <a:off x="6288573" y="1651075"/>
            <a:ext cx="2333999" cy="3122399"/>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cxnSp>
        <p:nvCxnSpPr>
          <p:cNvPr id="41" name="Shape 41"/>
          <p:cNvCxnSpPr/>
          <p:nvPr/>
        </p:nvCxnSpPr>
        <p:spPr>
          <a:xfrm>
            <a:off x="0" y="1131725"/>
            <a:ext cx="1375800" cy="0"/>
          </a:xfrm>
          <a:prstGeom prst="straightConnector1">
            <a:avLst/>
          </a:prstGeom>
          <a:noFill/>
          <a:ln w="9525" cap="flat" cmpd="sng">
            <a:solidFill>
              <a:srgbClr val="CCCCCC"/>
            </a:solidFill>
            <a:prstDash val="solid"/>
            <a:round/>
            <a:headEnd type="none" w="lg" len="lg"/>
            <a:tailEnd type="none" w="lg" len="lg"/>
          </a:ln>
        </p:spPr>
      </p:cxnSp>
      <p:sp>
        <p:nvSpPr>
          <p:cNvPr id="42" name="Shape 42"/>
          <p:cNvSpPr/>
          <p:nvPr/>
        </p:nvSpPr>
        <p:spPr>
          <a:xfrm>
            <a:off x="817475" y="928766"/>
            <a:ext cx="405899" cy="4058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cxnSp>
        <p:nvCxnSpPr>
          <p:cNvPr id="43" name="Shape 43"/>
          <p:cNvCxnSpPr/>
          <p:nvPr/>
        </p:nvCxnSpPr>
        <p:spPr>
          <a:xfrm>
            <a:off x="5265650" y="1131725"/>
            <a:ext cx="3878399"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228143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Titre de section">
    <p:spTree>
      <p:nvGrpSpPr>
        <p:cNvPr id="1" name=""/>
        <p:cNvGrpSpPr/>
        <p:nvPr/>
      </p:nvGrpSpPr>
      <p:grpSpPr>
        <a:xfrm>
          <a:off x="0" y="0"/>
          <a:ext cx="0" cy="0"/>
          <a:chOff x="0" y="0"/>
          <a:chExt cx="0" cy="0"/>
        </a:xfrm>
      </p:grpSpPr>
      <p:sp>
        <p:nvSpPr>
          <p:cNvPr id="7" name="Rectangle 6"/>
          <p:cNvSpPr/>
          <p:nvPr/>
        </p:nvSpPr>
        <p:spPr>
          <a:xfrm>
            <a:off x="0" y="-1"/>
            <a:ext cx="9144000" cy="3429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fr-FR"/>
              <a:t>Modifiez le style du titre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C931043-CF57-4A7A-BB8E-66C020D6702C}" type="datetimeFigureOut">
              <a:rPr lang="fr-FR" smtClean="0"/>
              <a:t>17/01/2023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cxnSp>
        <p:nvCxnSpPr>
          <p:cNvPr id="8" name="Straight Connector 7"/>
          <p:cNvCxnSpPr/>
          <p:nvPr/>
        </p:nvCxnSpPr>
        <p:spPr>
          <a:xfrm flipV="1">
            <a:off x="6290132" y="3948080"/>
            <a:ext cx="0" cy="6858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0194" y="4409694"/>
            <a:ext cx="733806" cy="733806"/>
          </a:xfrm>
          <a:prstGeom prst="rect">
            <a:avLst/>
          </a:prstGeom>
        </p:spPr>
      </p:pic>
    </p:spTree>
    <p:extLst>
      <p:ext uri="{BB962C8B-B14F-4D97-AF65-F5344CB8AC3E}">
        <p14:creationId xmlns:p14="http://schemas.microsoft.com/office/powerpoint/2010/main" val="125854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931043-CF57-4A7A-BB8E-66C020D6702C}" type="datetimeFigureOut">
              <a:rPr lang="fr-FR" smtClean="0"/>
              <a:t>17/01/2023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0194" y="4409694"/>
            <a:ext cx="733806" cy="733806"/>
          </a:xfrm>
          <a:prstGeom prst="rect">
            <a:avLst/>
          </a:prstGeom>
        </p:spPr>
      </p:pic>
    </p:spTree>
    <p:extLst>
      <p:ext uri="{BB962C8B-B14F-4D97-AF65-F5344CB8AC3E}">
        <p14:creationId xmlns:p14="http://schemas.microsoft.com/office/powerpoint/2010/main" val="88293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1"/>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228600" algn="l" rtl="0">
              <a:lnSpc>
                <a:spcPct val="100000"/>
              </a:lnSpc>
              <a:spcBef>
                <a:spcPts val="48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L="1371600" marR="0" lvl="2" indent="-228600" algn="l" rtl="0">
              <a:lnSpc>
                <a:spcPct val="100000"/>
              </a:lnSpc>
              <a:spcBef>
                <a:spcPts val="48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L="1828800" marR="0" lvl="3"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L="2286000" marR="0" lvl="4"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L="2743200" marR="0" lvl="5"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L="3200400" marR="0" lvl="6"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L="3657600" marR="0" lvl="7"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L="4114800" marR="0" lvl="8"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endParaRPr/>
          </a:p>
        </p:txBody>
      </p:sp>
      <p:sp>
        <p:nvSpPr>
          <p:cNvPr id="7" name="Google Shape;7;p61"/>
          <p:cNvSpPr txBox="1">
            <a:spLocks noGrp="1"/>
          </p:cNvSpPr>
          <p:nvPr>
            <p:ph type="title"/>
          </p:nvPr>
        </p:nvSpPr>
        <p:spPr>
          <a:xfrm>
            <a:off x="1381250" y="937116"/>
            <a:ext cx="6809700" cy="435599"/>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2000"/>
              <a:buFont typeface="Lora"/>
              <a:buNone/>
              <a:defRPr sz="2000" b="1" i="0" u="none" strike="noStrike" cap="none">
                <a:solidFill>
                  <a:srgbClr val="000000"/>
                </a:solidFill>
                <a:latin typeface="Lora"/>
                <a:ea typeface="Lora"/>
                <a:cs typeface="Lora"/>
                <a:sym typeface="Lora"/>
              </a:defRPr>
            </a:lvl1pPr>
            <a:lvl2pPr lvl="1">
              <a:spcBef>
                <a:spcPts val="0"/>
              </a:spcBef>
              <a:spcAft>
                <a:spcPts val="0"/>
              </a:spcAft>
              <a:buSzPts val="2000"/>
              <a:buFont typeface="Lora"/>
              <a:buNone/>
              <a:defRPr sz="2000" b="1">
                <a:latin typeface="Lora"/>
                <a:ea typeface="Lora"/>
                <a:cs typeface="Lora"/>
                <a:sym typeface="Lora"/>
              </a:defRPr>
            </a:lvl2pPr>
            <a:lvl3pPr lvl="2">
              <a:spcBef>
                <a:spcPts val="0"/>
              </a:spcBef>
              <a:spcAft>
                <a:spcPts val="0"/>
              </a:spcAft>
              <a:buSzPts val="2000"/>
              <a:buFont typeface="Lora"/>
              <a:buNone/>
              <a:defRPr sz="2000" b="1">
                <a:latin typeface="Lora"/>
                <a:ea typeface="Lora"/>
                <a:cs typeface="Lora"/>
                <a:sym typeface="Lora"/>
              </a:defRPr>
            </a:lvl3pPr>
            <a:lvl4pPr lvl="3">
              <a:spcBef>
                <a:spcPts val="0"/>
              </a:spcBef>
              <a:spcAft>
                <a:spcPts val="0"/>
              </a:spcAft>
              <a:buSzPts val="2000"/>
              <a:buFont typeface="Lora"/>
              <a:buNone/>
              <a:defRPr sz="2000" b="1">
                <a:latin typeface="Lora"/>
                <a:ea typeface="Lora"/>
                <a:cs typeface="Lora"/>
                <a:sym typeface="Lora"/>
              </a:defRPr>
            </a:lvl4pPr>
            <a:lvl5pPr lvl="4">
              <a:spcBef>
                <a:spcPts val="0"/>
              </a:spcBef>
              <a:spcAft>
                <a:spcPts val="0"/>
              </a:spcAft>
              <a:buSzPts val="2000"/>
              <a:buFont typeface="Lora"/>
              <a:buNone/>
              <a:defRPr sz="2000" b="1">
                <a:latin typeface="Lora"/>
                <a:ea typeface="Lora"/>
                <a:cs typeface="Lora"/>
                <a:sym typeface="Lora"/>
              </a:defRPr>
            </a:lvl5pPr>
            <a:lvl6pPr lvl="5">
              <a:spcBef>
                <a:spcPts val="0"/>
              </a:spcBef>
              <a:spcAft>
                <a:spcPts val="0"/>
              </a:spcAft>
              <a:buSzPts val="2000"/>
              <a:buFont typeface="Lora"/>
              <a:buNone/>
              <a:defRPr sz="2000" b="1">
                <a:latin typeface="Lora"/>
                <a:ea typeface="Lora"/>
                <a:cs typeface="Lora"/>
                <a:sym typeface="Lora"/>
              </a:defRPr>
            </a:lvl6pPr>
            <a:lvl7pPr lvl="6">
              <a:spcBef>
                <a:spcPts val="0"/>
              </a:spcBef>
              <a:spcAft>
                <a:spcPts val="0"/>
              </a:spcAft>
              <a:buSzPts val="2000"/>
              <a:buFont typeface="Lora"/>
              <a:buNone/>
              <a:defRPr sz="2000" b="1">
                <a:latin typeface="Lora"/>
                <a:ea typeface="Lora"/>
                <a:cs typeface="Lora"/>
                <a:sym typeface="Lora"/>
              </a:defRPr>
            </a:lvl7pPr>
            <a:lvl8pPr lvl="7">
              <a:spcBef>
                <a:spcPts val="0"/>
              </a:spcBef>
              <a:spcAft>
                <a:spcPts val="0"/>
              </a:spcAft>
              <a:buSzPts val="2000"/>
              <a:buFont typeface="Lora"/>
              <a:buNone/>
              <a:defRPr sz="2000" b="1">
                <a:latin typeface="Lora"/>
                <a:ea typeface="Lora"/>
                <a:cs typeface="Lora"/>
                <a:sym typeface="Lora"/>
              </a:defRPr>
            </a:lvl8pPr>
            <a:lvl9pPr lvl="8">
              <a:spcBef>
                <a:spcPts val="0"/>
              </a:spcBef>
              <a:spcAft>
                <a:spcPts val="0"/>
              </a:spcAft>
              <a:buSzPts val="2000"/>
              <a:buFont typeface="Lora"/>
              <a:buNone/>
              <a:defRPr sz="2000" b="1">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82" r:id="rId4"/>
    <p:sldLayoutId id="2147483685" r:id="rId5"/>
    <p:sldLayoutId id="2147483694" r:id="rId6"/>
    <p:sldLayoutId id="2147483695" r:id="rId7"/>
    <p:sldLayoutId id="214748369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8" Type="http://schemas.openxmlformats.org/officeDocument/2006/relationships/hyperlink" Target="https://agenda2030bibfr.wixsite.com/agenda2030bib/jeu" TargetMode="External"/><Relationship Id="rId3" Type="http://schemas.openxmlformats.org/officeDocument/2006/relationships/hyperlink" Target="https://agenda2030bibfr.wixsite.com/agenda2030bib" TargetMode="External"/><Relationship Id="rId7"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10.jp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agenda2030bibfr.wixsite.com/agenda2030bib/brochure"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0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hyperlink" Target="https://www.youtube.com/watch?v=yxgOU-B9ljQ"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08.xml.rels><?xml version="1.0" encoding="UTF-8" standalone="yes"?>
<Relationships xmlns="http://schemas.openxmlformats.org/package/2006/relationships"><Relationship Id="rId3" Type="http://schemas.openxmlformats.org/officeDocument/2006/relationships/hyperlink" Target="https://repository.ifla.org/bitstream/123456789/1234/1/culture2030goal-exe-sum-fr.pdf" TargetMode="External"/><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unesdoc.unesco.org/in/documentViewer.xhtml?v=2.1.196&amp;id=p::usmarcdef_0000371557&amp;file=/in/rest/annotationSVC/DownloadWatermarkedAttachment/attach_import_1f214c65-2b64-4905-b846-5c35eae5b6fa%3F_%3D371557fre.pdf&amp;locale=fr&amp;multi=true&amp;ark=/ark:/48223/pf0000371557/PDF/371557fre.pdf#%5B%7B%22num%22%3A179%2C%22gen%22%3A0%7D%2C%7B%22name%22%3A%22XYZ%22%7D%2Cnull%2Cnull%2C0%5D"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mailto:Rbats.pro@gmail.com"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www.un.org/sustainabledevelopment/fr/objectifs-de-developpement-durabl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hyperlink" Target="https://www.ifla.org/wp-content/uploads/2019/05/assets/hq/topics/libraries-development/documents/access-and-opportunity-for-all-fr.pdf" TargetMode="External"/><Relationship Id="rId5" Type="http://schemas.openxmlformats.org/officeDocument/2006/relationships/hyperlink" Target="https://www.lyondeclaration.org/" TargetMode="Externa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agenda-2030.fr/a-la-une/actualites-a-la-une/article/feuille-de-route-de-la-france-pour-l-agenda-2030" TargetMode="Externa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rbats.pro@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mailto:Raphaelle.bats@u-bordeaux.fr"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intercdi.org/les-bibliotheques-et-le-changement-climatique/"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unesdoc.unesco.org/ark:/48223/pf0000190101_fre"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fr.unesco.org/themes/faire-face-au-changement-climatique/education-sensibilisation-au-changement-climatiqu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unesdoc.unesco.org/ark:/48223/pf0000370215_fre"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doi.org/10.4000/ere.3902"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intercdi.org/les-bibliotheques-et-le-changement-climatique/"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ecoschools.ca/fr/wp-content/uploads/sites/3/2019/08/Cadre-de-formation-Comment-de%CC%81velopper-la-litte%CC%81ratie-environnementale-PDF-a%CC%80-venir.pdf"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intercdi.org/les-bibliotheques-et-le-changement-climatique/"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journee-internationale-des-forets.fr/activites-grand-public/devenir-organisateur/" TargetMode="External"/><Relationship Id="rId2" Type="http://schemas.openxmlformats.org/officeDocument/2006/relationships/hyperlink" Target="https://www.teragir.org/" TargetMode="Externa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airtable.com/shr7YkW20CqgjOhP1" TargetMode="External"/><Relationship Id="rId1" Type="http://schemas.openxmlformats.org/officeDocument/2006/relationships/slideLayout" Target="../slideLayouts/slideLayout6.xml"/><Relationship Id="rId4" Type="http://schemas.openxmlformats.org/officeDocument/2006/relationships/hyperlink" Target="https://agenda2030bibfr.wixsite.com/agenda2030bib/temoignage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fresqueduclimat.org/" TargetMode="External"/><Relationship Id="rId2" Type="http://schemas.openxmlformats.org/officeDocument/2006/relationships/hyperlink" Target="https://materre.osug.fr/" TargetMode="External"/><Relationship Id="rId1" Type="http://schemas.openxmlformats.org/officeDocument/2006/relationships/slideLayout" Target="../slideLayouts/slideLayout3.xml"/><Relationship Id="rId6" Type="http://schemas.openxmlformats.org/officeDocument/2006/relationships/hyperlink" Target="https://agenda2030bibfr.wixsite.com/agenda2030bib/single-post/2020/08/21/des-outils-de-sensibilisation-aux-odd" TargetMode="External"/><Relationship Id="rId5" Type="http://schemas.openxmlformats.org/officeDocument/2006/relationships/hyperlink" Target="https://agenda2030bibfr.wixsite.com/agenda2030bib/single-post/2020/09/04/encore-des-jeux-pour-sensibiliser-aux-enjeux-climatiques" TargetMode="External"/><Relationship Id="rId4" Type="http://schemas.openxmlformats.org/officeDocument/2006/relationships/hyperlink" Target="https://nosgestesclimat.fr/"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festivaldessolidarites.org/" TargetMode="External"/><Relationship Id="rId13" Type="http://schemas.openxmlformats.org/officeDocument/2006/relationships/hyperlink" Target="https://sdg.iisd.org/events/world-circular-economy-forum-2022/" TargetMode="External"/><Relationship Id="rId3" Type="http://schemas.openxmlformats.org/officeDocument/2006/relationships/hyperlink" Target="https://sdg.iisd.org/events/2021-un-climate-change-conference-unfccc-cop-27/" TargetMode="External"/><Relationship Id="rId7" Type="http://schemas.openxmlformats.org/officeDocument/2006/relationships/hyperlink" Target="https://parispeaceforum.org/" TargetMode="External"/><Relationship Id="rId12" Type="http://schemas.openxmlformats.org/officeDocument/2006/relationships/hyperlink" Target="https://worldimpactsummit.com/" TargetMode="External"/><Relationship Id="rId2" Type="http://schemas.openxmlformats.org/officeDocument/2006/relationships/hyperlink" Target="https://lemois-ess.org/" TargetMode="External"/><Relationship Id="rId16" Type="http://schemas.openxmlformats.org/officeDocument/2006/relationships/hyperlink" Target="https://www.agenda-2030.fr/a-la-une/lettre-d-information-oddyssee-vers-2030/" TargetMode="External"/><Relationship Id="rId1" Type="http://schemas.openxmlformats.org/officeDocument/2006/relationships/slideLayout" Target="../slideLayouts/slideLayout3.xml"/><Relationship Id="rId6" Type="http://schemas.openxmlformats.org/officeDocument/2006/relationships/hyperlink" Target="https://www.fetedelascience.fr/" TargetMode="External"/><Relationship Id="rId11" Type="http://schemas.openxmlformats.org/officeDocument/2006/relationships/hyperlink" Target="https://sdg.iisd.org/events/international-day-for-the-elimination-of-violence-against-women-2022/" TargetMode="External"/><Relationship Id="rId5" Type="http://schemas.openxmlformats.org/officeDocument/2006/relationships/hyperlink" Target="http://www.comite21.org/evenements/index.html?periode_calendar=2022-11&amp;date=2022-11-08" TargetMode="External"/><Relationship Id="rId15" Type="http://schemas.openxmlformats.org/officeDocument/2006/relationships/hyperlink" Target="https://sdg.iisd.org/events/un-biodiversity-conference-cbd-cop-15-part-2/" TargetMode="External"/><Relationship Id="rId10" Type="http://schemas.openxmlformats.org/officeDocument/2006/relationships/hyperlink" Target="https://greenfriday.fr/" TargetMode="External"/><Relationship Id="rId4" Type="http://schemas.openxmlformats.org/officeDocument/2006/relationships/hyperlink" Target="https://sdg.iisd.org/events/oecd-global-forum-on-environment/" TargetMode="External"/><Relationship Id="rId9" Type="http://schemas.openxmlformats.org/officeDocument/2006/relationships/hyperlink" Target="https://www.serd.ademe.fr/" TargetMode="External"/><Relationship Id="rId14" Type="http://schemas.openxmlformats.org/officeDocument/2006/relationships/hyperlink" Target="https://uicn.fr/events/journee-mondiale-clima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intercdi.org/les-bibliotheques-et-le-changement-climatique/"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iconopastt.fr/" TargetMode="External"/><Relationship Id="rId2" Type="http://schemas.openxmlformats.org/officeDocument/2006/relationships/hyperlink" Target="https://www.figma.com/proto/QfxXX65Wk5xeHJWcpgFho9/Kronikle---F%C3%AAte-de-la-science?node-id=808%3A4789&amp;scaling=scale-down-width&amp;page-id=401%3A249&amp;starting-point-node-id=808%3A4789&amp;hide-ui=1"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hyperlink" Target="http://www.intercdi.org/les-bibliotheques-et-le-changement-climatique/"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ifla.org/about-environmental-sustainability-and-librarie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hyperlink" Target="https://www.ifla.org/node/10159"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bib.vertes.abf.asso.fr/webinaires-bibliotheques-developpement-durable/" TargetMode="Externa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www.agenda-2030.fr/feuille-de-route-de-la-France-pour-l-Agenda-203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hyperlink" Target="https://perpignanmediterraneemetropole.fr/wp-content/uploads/2022/04/programme-odd.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hyperlink" Target="https://www.vivre-a-niort.com/mairie/developpement-durable/niort-durable-2030/index.html"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fr.calameo.com/read/002827733d454b92f028c"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www.gironde.fr/sites/default/files/2021-12/A4-RapportDeveloppementDurable-2021.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hyperlink" Target="http://www.intercdi.org/les-bibliotheques-et-le-changement-climatique/"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hyperlink" Target="http://www.intercdi.org/les-bibliotheques-et-le-changement-climatique/"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hyperlink" Target="http://www.intercdi.org/les-bibliotheques-et-le-changement-climatique/"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www.eblida.org/about-eblida/expert-groups/eu-libraries-sustainable-development-implementation-assessment.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85.xml.rels><?xml version="1.0" encoding="UTF-8" standalone="yes"?>
<Relationships xmlns="http://schemas.openxmlformats.org/package/2006/relationships"><Relationship Id="rId3" Type="http://schemas.openxmlformats.org/officeDocument/2006/relationships/hyperlink" Target="https://www.cairn.info/vers-la-bibliotheque-globale--9782765414216.ht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fr.calameo.com/read/006652206597330637b06"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bibliothequecanopee.wordpress.com/2021/01/05/integrer-la-question-environnementale-dans-une-mediatheque-le-cas-du-systeme-de-management-environnemental/"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nyla.org/4DCGI/cms/review.html?Action=CMS_Document&amp;DocID=1771&amp;MenuKey=SI"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89.xml.rels><?xml version="1.0" encoding="UTF-8" standalone="yes"?>
<Relationships xmlns="http://schemas.openxmlformats.org/package/2006/relationships"><Relationship Id="rId2" Type="http://schemas.openxmlformats.org/officeDocument/2006/relationships/hyperlink" Target="http://www.intercdi.org/les-bibliotheques-et-le-changement-climatique/"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intercdi.org/les-bibliotheques-et-le-changement-climatique/"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2.xml.rels><?xml version="1.0" encoding="UTF-8" standalone="yes"?>
<Relationships xmlns="http://schemas.openxmlformats.org/package/2006/relationships"><Relationship Id="rId3" Type="http://schemas.openxmlformats.org/officeDocument/2006/relationships/hyperlink" Target="http://www.intercdi.org/les-bibliotheques-et-le-changement-climatique/"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bib.vertes.abf.asso.fr/webinaires-bibliotheques-developpement-durable/" TargetMode="Externa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hyperlink" Target="https://bibliomancienne.com/2021/04/19/lengagement-socioecologique-des-bibliotheques-un-livret-et-une-ressource-educative-libre/" TargetMode="External"/><Relationship Id="rId2" Type="http://schemas.openxmlformats.org/officeDocument/2006/relationships/hyperlink" Target="https://enssib.libguides.com/c.php?g=682683" TargetMode="Externa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s://bib.vertes.abf.asso.f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1"/>
          <p:cNvSpPr txBox="1">
            <a:spLocks noGrp="1"/>
          </p:cNvSpPr>
          <p:nvPr>
            <p:ph type="ctrTitle"/>
          </p:nvPr>
        </p:nvSpPr>
        <p:spPr>
          <a:xfrm>
            <a:off x="0" y="0"/>
            <a:ext cx="9144000" cy="3698240"/>
          </a:xfrm>
          <a:prstGeom prst="rect">
            <a:avLst/>
          </a:prstGeom>
          <a:solidFill>
            <a:schemeClr val="accent6">
              <a:lumMod val="40000"/>
              <a:lumOff val="60000"/>
            </a:schemeClr>
          </a:solidFill>
          <a:ln>
            <a:noFill/>
          </a:ln>
        </p:spPr>
        <p:txBody>
          <a:bodyPr spcFirstLastPara="1" wrap="square" lIns="91425" tIns="91425" rIns="91425" bIns="91425" anchor="b" anchorCtr="0">
            <a:noAutofit/>
          </a:bodyPr>
          <a:lstStyle/>
          <a:p>
            <a:pPr lvl="0" algn="ctr"/>
            <a:r>
              <a:rPr lang="fr-FR" dirty="0">
                <a:solidFill>
                  <a:schemeClr val="bg1"/>
                </a:solidFill>
              </a:rPr>
              <a:t>Les enjeux climatiques en bibliothèque</a:t>
            </a:r>
            <a:br>
              <a:rPr lang="fr-FR" dirty="0">
                <a:solidFill>
                  <a:schemeClr val="bg1"/>
                </a:solidFill>
              </a:rPr>
            </a:br>
            <a:endParaRPr sz="2800" dirty="0">
              <a:solidFill>
                <a:schemeClr val="bg1"/>
              </a:solidFill>
            </a:endParaRPr>
          </a:p>
        </p:txBody>
      </p:sp>
      <p:pic>
        <p:nvPicPr>
          <p:cNvPr id="1026" name="Picture 2" descr="URFIST de Bordeaux | BIBDOC Formations">
            <a:extLst>
              <a:ext uri="{FF2B5EF4-FFF2-40B4-BE49-F238E27FC236}">
                <a16:creationId xmlns:a16="http://schemas.microsoft.com/office/drawing/2014/main" id="{3AAEE6A2-0EE2-4C1C-A3F5-A7436D02D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063" y="4307840"/>
            <a:ext cx="1512657" cy="89223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67469B9-530A-9CA4-C0B5-749E962876EF}"/>
              </a:ext>
            </a:extLst>
          </p:cNvPr>
          <p:cNvSpPr txBox="1"/>
          <p:nvPr/>
        </p:nvSpPr>
        <p:spPr>
          <a:xfrm>
            <a:off x="0" y="3695262"/>
            <a:ext cx="1269999" cy="307777"/>
          </a:xfrm>
          <a:prstGeom prst="rect">
            <a:avLst/>
          </a:prstGeom>
          <a:noFill/>
        </p:spPr>
        <p:txBody>
          <a:bodyPr wrap="square">
            <a:spAutoFit/>
          </a:bodyPr>
          <a:lstStyle/>
          <a:p>
            <a:r>
              <a:rPr lang="fr-FR" dirty="0">
                <a:solidFill>
                  <a:schemeClr val="accent6">
                    <a:lumMod val="40000"/>
                    <a:lumOff val="60000"/>
                  </a:schemeClr>
                </a:solidFill>
              </a:rPr>
              <a:t>janvier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53D6E-5F3A-42D2-B6C8-63CEBC6913A6}"/>
              </a:ext>
            </a:extLst>
          </p:cNvPr>
          <p:cNvSpPr>
            <a:spLocks noGrp="1"/>
          </p:cNvSpPr>
          <p:nvPr>
            <p:ph type="title"/>
          </p:nvPr>
        </p:nvSpPr>
        <p:spPr/>
        <p:txBody>
          <a:bodyPr/>
          <a:lstStyle/>
          <a:p>
            <a:r>
              <a:rPr lang="fr-FR" dirty="0"/>
              <a:t>Enjeux</a:t>
            </a:r>
          </a:p>
        </p:txBody>
      </p:sp>
      <p:sp>
        <p:nvSpPr>
          <p:cNvPr id="3" name="Espace réservé du texte 2">
            <a:extLst>
              <a:ext uri="{FF2B5EF4-FFF2-40B4-BE49-F238E27FC236}">
                <a16:creationId xmlns:a16="http://schemas.microsoft.com/office/drawing/2014/main" id="{70A99879-E403-4FF3-A4A0-B83D7DF6455A}"/>
              </a:ext>
            </a:extLst>
          </p:cNvPr>
          <p:cNvSpPr>
            <a:spLocks noGrp="1"/>
          </p:cNvSpPr>
          <p:nvPr>
            <p:ph type="body" idx="1"/>
          </p:nvPr>
        </p:nvSpPr>
        <p:spPr>
          <a:xfrm>
            <a:off x="1381250" y="1618700"/>
            <a:ext cx="7211838" cy="3231000"/>
          </a:xfrm>
        </p:spPr>
        <p:txBody>
          <a:bodyPr/>
          <a:lstStyle/>
          <a:p>
            <a:r>
              <a:rPr lang="fr-FR" dirty="0"/>
              <a:t>Légitimité des bibliothèques ? La notion d’information</a:t>
            </a:r>
          </a:p>
          <a:p>
            <a:r>
              <a:rPr lang="fr-FR" dirty="0"/>
              <a:t>Connaissances : Construire une collection</a:t>
            </a:r>
          </a:p>
          <a:p>
            <a:pPr marL="101600" indent="0">
              <a:buNone/>
            </a:pPr>
            <a:endParaRPr lang="fr-FR" dirty="0"/>
          </a:p>
          <a:p>
            <a:pPr marL="101600" indent="0">
              <a:buNone/>
            </a:pPr>
            <a:endParaRPr lang="fr-FR" dirty="0"/>
          </a:p>
          <a:p>
            <a:endParaRPr lang="fr-FR" dirty="0"/>
          </a:p>
        </p:txBody>
      </p:sp>
      <p:sp>
        <p:nvSpPr>
          <p:cNvPr id="5" name="Shape 75">
            <a:extLst>
              <a:ext uri="{FF2B5EF4-FFF2-40B4-BE49-F238E27FC236}">
                <a16:creationId xmlns:a16="http://schemas.microsoft.com/office/drawing/2014/main" id="{3DAF211D-4196-48C5-9412-B6091A3CF1B5}"/>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2723884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44305" y="778857"/>
            <a:ext cx="4573876" cy="519437"/>
          </a:xfrm>
          <a:prstGeom prst="rect">
            <a:avLst/>
          </a:prstGeom>
        </p:spPr>
        <p:txBody>
          <a:bodyPr lIns="91425" tIns="91425" rIns="91425" bIns="91425" anchor="ctr" anchorCtr="0">
            <a:noAutofit/>
          </a:bodyPr>
          <a:lstStyle/>
          <a:p>
            <a:pPr lvl="0" rtl="0">
              <a:spcBef>
                <a:spcPts val="0"/>
              </a:spcBef>
              <a:buNone/>
            </a:pPr>
            <a:r>
              <a:rPr lang="fr-FR" dirty="0"/>
              <a:t>Q</a:t>
            </a:r>
            <a:r>
              <a:rPr lang="en" dirty="0"/>
              <a:t>uelques outils</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3" name="Shape 83"/>
          <p:cNvSpPr txBox="1"/>
          <p:nvPr/>
        </p:nvSpPr>
        <p:spPr>
          <a:xfrm>
            <a:off x="332445" y="1708742"/>
            <a:ext cx="4245205" cy="2192697"/>
          </a:xfrm>
          <a:prstGeom prst="rect">
            <a:avLst/>
          </a:prstGeom>
          <a:noFill/>
          <a:ln>
            <a:noFill/>
          </a:ln>
        </p:spPr>
        <p:txBody>
          <a:bodyPr lIns="91425" tIns="91425" rIns="91425" bIns="91425" anchor="t" anchorCtr="0">
            <a:noAutofit/>
          </a:bodyPr>
          <a:lstStyle/>
          <a:p>
            <a:pPr>
              <a:spcBef>
                <a:spcPts val="600"/>
              </a:spcBef>
            </a:pPr>
            <a:r>
              <a:rPr lang="fr-FR" dirty="0">
                <a:latin typeface="Quattrocento Sans"/>
                <a:ea typeface="Quattrocento Sans"/>
                <a:cs typeface="Quattrocento Sans"/>
                <a:sym typeface="Quattrocento Sans"/>
              </a:rPr>
              <a:t>Outils du groupe Bibliothèques françaises et Agenda 2030</a:t>
            </a:r>
          </a:p>
          <a:p>
            <a:pPr>
              <a:spcBef>
                <a:spcPts val="600"/>
              </a:spcBef>
            </a:pPr>
            <a:endParaRPr lang="fr-FR" dirty="0">
              <a:latin typeface="Quattrocento Sans"/>
              <a:ea typeface="Quattrocento Sans"/>
              <a:cs typeface="Quattrocento Sans"/>
              <a:sym typeface="Quattrocento Sans"/>
            </a:endParaRPr>
          </a:p>
          <a:p>
            <a:pPr marL="285750" indent="-285750">
              <a:spcBef>
                <a:spcPts val="600"/>
              </a:spcBef>
              <a:buClr>
                <a:srgbClr val="FFC000"/>
              </a:buClr>
              <a:buFont typeface="Wingdings" panose="05000000000000000000" pitchFamily="2" charset="2"/>
              <a:buChar char="Ø"/>
            </a:pPr>
            <a:r>
              <a:rPr lang="fr-FR" dirty="0">
                <a:latin typeface="Quattrocento Sans"/>
                <a:ea typeface="Quattrocento Sans"/>
                <a:cs typeface="Quattrocento Sans"/>
                <a:sym typeface="Quattrocento Sans"/>
              </a:rPr>
              <a:t>Site web</a:t>
            </a:r>
          </a:p>
          <a:p>
            <a:pPr marL="285750" indent="-285750">
              <a:spcBef>
                <a:spcPts val="600"/>
              </a:spcBef>
              <a:buClr>
                <a:srgbClr val="FFC000"/>
              </a:buClr>
              <a:buFont typeface="Wingdings" panose="05000000000000000000" pitchFamily="2" charset="2"/>
              <a:buChar char="Ø"/>
            </a:pPr>
            <a:r>
              <a:rPr lang="fr-FR" dirty="0">
                <a:latin typeface="Quattrocento Sans"/>
                <a:ea typeface="Quattrocento Sans"/>
                <a:cs typeface="Quattrocento Sans"/>
                <a:sym typeface="Quattrocento Sans"/>
              </a:rPr>
              <a:t>Supports pour travailler sur les bonnes pratiques</a:t>
            </a:r>
          </a:p>
          <a:p>
            <a:pPr marL="285750" indent="-285750">
              <a:spcBef>
                <a:spcPts val="600"/>
              </a:spcBef>
              <a:buClr>
                <a:srgbClr val="FFC000"/>
              </a:buClr>
              <a:buFont typeface="Wingdings" panose="05000000000000000000" pitchFamily="2" charset="2"/>
              <a:buChar char="Ø"/>
            </a:pPr>
            <a:r>
              <a:rPr lang="fr-FR" dirty="0">
                <a:latin typeface="Quattrocento Sans"/>
                <a:ea typeface="Quattrocento Sans"/>
                <a:cs typeface="Quattrocento Sans"/>
                <a:sym typeface="Quattrocento Sans"/>
              </a:rPr>
              <a:t>Outils de médiation : cubes</a:t>
            </a:r>
          </a:p>
          <a:p>
            <a:pPr marL="285750" indent="-285750">
              <a:spcBef>
                <a:spcPts val="600"/>
              </a:spcBef>
              <a:buClr>
                <a:srgbClr val="FFC000"/>
              </a:buClr>
              <a:buFont typeface="Wingdings" panose="05000000000000000000" pitchFamily="2" charset="2"/>
              <a:buChar char="Ø"/>
            </a:pPr>
            <a:r>
              <a:rPr lang="fr-FR" dirty="0">
                <a:latin typeface="Quattrocento Sans"/>
                <a:ea typeface="Quattrocento Sans"/>
                <a:cs typeface="Quattrocento Sans"/>
                <a:sym typeface="Quattrocento Sans"/>
              </a:rPr>
              <a:t>Jeu sérieux : pour sensibiliser les équipes. </a:t>
            </a:r>
          </a:p>
          <a:p>
            <a:pPr marL="285750" indent="-285750">
              <a:spcBef>
                <a:spcPts val="600"/>
              </a:spcBef>
              <a:buClr>
                <a:srgbClr val="FFC000"/>
              </a:buClr>
              <a:buFont typeface="Wingdings" panose="05000000000000000000" pitchFamily="2" charset="2"/>
              <a:buChar char="Ø"/>
            </a:pPr>
            <a:endParaRPr lang="fr-FR" dirty="0">
              <a:latin typeface="Quattrocento Sans"/>
              <a:ea typeface="Quattrocento Sans"/>
              <a:cs typeface="Quattrocento Sans"/>
              <a:sym typeface="Quattrocento Sans"/>
            </a:endParaRPr>
          </a:p>
          <a:p>
            <a:pPr marL="285750" indent="-285750">
              <a:spcBef>
                <a:spcPts val="600"/>
              </a:spcBef>
              <a:buClr>
                <a:srgbClr val="FFC000"/>
              </a:buClr>
              <a:buFont typeface="Wingdings" panose="05000000000000000000" pitchFamily="2" charset="2"/>
              <a:buChar char="Ø"/>
            </a:pPr>
            <a:endParaRPr lang="fr-FR" dirty="0">
              <a:latin typeface="Quattrocento Sans"/>
              <a:ea typeface="Quattrocento Sans"/>
              <a:cs typeface="Quattrocento Sans"/>
              <a:sym typeface="Quattrocento Sans"/>
            </a:endParaRPr>
          </a:p>
          <a:p>
            <a:pPr marL="285750" indent="-285750">
              <a:spcBef>
                <a:spcPts val="600"/>
              </a:spcBef>
              <a:buClr>
                <a:srgbClr val="FFC000"/>
              </a:buClr>
              <a:buFont typeface="Wingdings" panose="05000000000000000000" pitchFamily="2" charset="2"/>
              <a:buChar char="Ø"/>
            </a:pPr>
            <a:endParaRPr lang="fr-FR" dirty="0">
              <a:latin typeface="Quattrocento Sans"/>
              <a:ea typeface="Quattrocento Sans"/>
              <a:cs typeface="Quattrocento Sans"/>
              <a:sym typeface="Quattrocento Sans"/>
            </a:endParaRPr>
          </a:p>
          <a:p>
            <a:pPr lvl="0">
              <a:spcBef>
                <a:spcPts val="600"/>
              </a:spcBef>
            </a:pPr>
            <a:endParaRPr lang="fr-FR" dirty="0">
              <a:latin typeface="Quattrocento Sans"/>
              <a:ea typeface="Quattrocento Sans"/>
              <a:cs typeface="Quattrocento Sans"/>
              <a:sym typeface="Quattrocento Sans"/>
            </a:endParaRPr>
          </a:p>
        </p:txBody>
      </p:sp>
      <p:sp>
        <p:nvSpPr>
          <p:cNvPr id="85" name="Shape 85"/>
          <p:cNvSpPr txBox="1"/>
          <p:nvPr/>
        </p:nvSpPr>
        <p:spPr>
          <a:xfrm>
            <a:off x="332444" y="195008"/>
            <a:ext cx="3914435" cy="681715"/>
          </a:xfrm>
          <a:prstGeom prst="rect">
            <a:avLst/>
          </a:prstGeom>
          <a:noFill/>
          <a:ln>
            <a:noFill/>
          </a:ln>
        </p:spPr>
        <p:txBody>
          <a:bodyPr lIns="91425" tIns="91425" rIns="91425" bIns="91425" anchor="t" anchorCtr="0">
            <a:noAutofit/>
          </a:bodyPr>
          <a:lstStyle/>
          <a:p>
            <a:pPr>
              <a:buClr>
                <a:schemeClr val="dk1"/>
              </a:buClr>
              <a:buSzPct val="55000"/>
            </a:pPr>
            <a:r>
              <a:rPr lang="en" sz="1100" b="1" i="1" dirty="0">
                <a:solidFill>
                  <a:schemeClr val="dk1"/>
                </a:solidFill>
                <a:latin typeface="Lora"/>
                <a:ea typeface="Lora"/>
                <a:cs typeface="Lora"/>
                <a:sym typeface="Lora"/>
                <a:hlinkClick r:id="rId3"/>
              </a:rPr>
              <a:t>h</a:t>
            </a:r>
            <a:r>
              <a:rPr lang="fr-FR" sz="1100" b="1" i="1" dirty="0">
                <a:solidFill>
                  <a:schemeClr val="dk1"/>
                </a:solidFill>
                <a:latin typeface="Lora"/>
                <a:ea typeface="Lora"/>
                <a:cs typeface="Lora"/>
                <a:sym typeface="Lora"/>
                <a:hlinkClick r:id="rId3"/>
              </a:rPr>
              <a:t>ttps://agenda2030bibfr.wixsite.com/agenda2030bib</a:t>
            </a:r>
            <a:endParaRPr lang="fr-FR" sz="1100" b="1" i="1" dirty="0">
              <a:solidFill>
                <a:schemeClr val="dk1"/>
              </a:solidFill>
              <a:latin typeface="Lora"/>
              <a:ea typeface="Lora"/>
              <a:cs typeface="Lora"/>
              <a:sym typeface="Lora"/>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348" y="1577276"/>
            <a:ext cx="1543916" cy="2058555"/>
          </a:xfrm>
          <a:prstGeom prst="rect">
            <a:avLst/>
          </a:prstGeom>
        </p:spPr>
      </p:pic>
      <p:pic>
        <p:nvPicPr>
          <p:cNvPr id="2" name="Image 1"/>
          <p:cNvPicPr>
            <a:picLocks noChangeAspect="1"/>
          </p:cNvPicPr>
          <p:nvPr/>
        </p:nvPicPr>
        <p:blipFill rotWithShape="1">
          <a:blip r:embed="rId5"/>
          <a:srcRect l="5748" t="19836" r="43555" b="6458"/>
          <a:stretch/>
        </p:blipFill>
        <p:spPr>
          <a:xfrm>
            <a:off x="5818292" y="126319"/>
            <a:ext cx="3248183" cy="1593829"/>
          </a:xfrm>
          <a:prstGeom prst="rect">
            <a:avLst/>
          </a:prstGeom>
        </p:spPr>
      </p:pic>
      <p:pic>
        <p:nvPicPr>
          <p:cNvPr id="14" name="Image 13">
            <a:extLst>
              <a:ext uri="{FF2B5EF4-FFF2-40B4-BE49-F238E27FC236}">
                <a16:creationId xmlns:a16="http://schemas.microsoft.com/office/drawing/2014/main" id="{89DA2F55-E4FB-43D6-AACB-20DD1AB60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6435" y="2369199"/>
            <a:ext cx="2140399" cy="1605299"/>
          </a:xfrm>
          <a:prstGeom prst="rect">
            <a:avLst/>
          </a:prstGeom>
        </p:spPr>
      </p:pic>
      <p:pic>
        <p:nvPicPr>
          <p:cNvPr id="15" name="Image 14">
            <a:extLst>
              <a:ext uri="{FF2B5EF4-FFF2-40B4-BE49-F238E27FC236}">
                <a16:creationId xmlns:a16="http://schemas.microsoft.com/office/drawing/2014/main" id="{51A7C15B-5ECB-44AB-B40B-C39D3541A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779" y="3364565"/>
            <a:ext cx="2140399" cy="1605300"/>
          </a:xfrm>
          <a:prstGeom prst="rect">
            <a:avLst/>
          </a:prstGeom>
        </p:spPr>
      </p:pic>
      <p:sp>
        <p:nvSpPr>
          <p:cNvPr id="17" name="ZoneTexte 16">
            <a:extLst>
              <a:ext uri="{FF2B5EF4-FFF2-40B4-BE49-F238E27FC236}">
                <a16:creationId xmlns:a16="http://schemas.microsoft.com/office/drawing/2014/main" id="{1B3D7F55-3D4A-4149-ADCA-0158EAB47204}"/>
              </a:ext>
            </a:extLst>
          </p:cNvPr>
          <p:cNvSpPr txBox="1"/>
          <p:nvPr/>
        </p:nvSpPr>
        <p:spPr>
          <a:xfrm>
            <a:off x="177166" y="3728277"/>
            <a:ext cx="4484475" cy="246221"/>
          </a:xfrm>
          <a:prstGeom prst="rect">
            <a:avLst/>
          </a:prstGeom>
          <a:noFill/>
        </p:spPr>
        <p:txBody>
          <a:bodyPr wrap="square">
            <a:spAutoFit/>
          </a:bodyPr>
          <a:lstStyle/>
          <a:p>
            <a:pPr algn="r">
              <a:spcBef>
                <a:spcPts val="0"/>
              </a:spcBef>
              <a:buClr>
                <a:schemeClr val="dk1"/>
              </a:buClr>
              <a:buSzPct val="55000"/>
              <a:buNone/>
            </a:pPr>
            <a:r>
              <a:rPr lang="fr-FR" sz="1000" dirty="0">
                <a:solidFill>
                  <a:schemeClr val="dk1"/>
                </a:solidFill>
                <a:latin typeface="Lora"/>
                <a:ea typeface="Lora"/>
                <a:cs typeface="Lora"/>
                <a:sym typeface="Lora"/>
                <a:hlinkClick r:id="rId8"/>
              </a:rPr>
              <a:t>https://agenda2030bibfr.wixsite.com/agenda2030bib/jeu</a:t>
            </a:r>
            <a:endParaRPr lang="fr-FR" sz="1000" dirty="0">
              <a:solidFill>
                <a:schemeClr val="dk1"/>
              </a:solidFill>
              <a:latin typeface="Lora"/>
              <a:ea typeface="Lora"/>
              <a:cs typeface="Lora"/>
              <a:sym typeface="Lora"/>
            </a:endParaRPr>
          </a:p>
        </p:txBody>
      </p:sp>
      <p:sp>
        <p:nvSpPr>
          <p:cNvPr id="5" name="Shape 75">
            <a:extLst>
              <a:ext uri="{FF2B5EF4-FFF2-40B4-BE49-F238E27FC236}">
                <a16:creationId xmlns:a16="http://schemas.microsoft.com/office/drawing/2014/main" id="{416C8B92-82EF-38AC-2389-E0F19BAE5811}"/>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199392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705807" y="1097731"/>
            <a:ext cx="6898455" cy="842045"/>
          </a:xfrm>
          <a:prstGeom prst="rect">
            <a:avLst/>
          </a:prstGeom>
        </p:spPr>
        <p:txBody>
          <a:bodyPr lIns="91425" tIns="91425" rIns="91425" bIns="91425" anchor="b" anchorCtr="0">
            <a:noAutofit/>
          </a:bodyPr>
          <a:lstStyle/>
          <a:p>
            <a:pPr lvl="0"/>
            <a:r>
              <a:rPr lang="fr-FR" sz="2400" b="0" i="1" dirty="0"/>
              <a:t>L’</a:t>
            </a:r>
            <a:r>
              <a:rPr lang="fr-FR" sz="2400" b="0" i="1" dirty="0" err="1"/>
              <a:t>advocacy</a:t>
            </a:r>
            <a:r>
              <a:rPr lang="fr-FR" sz="2400" b="0" i="1" dirty="0"/>
              <a:t> </a:t>
            </a:r>
            <a:endParaRPr lang="en" sz="1800" b="0" i="1" dirty="0"/>
          </a:p>
        </p:txBody>
      </p:sp>
      <p:grpSp>
        <p:nvGrpSpPr>
          <p:cNvPr id="62" name="Shape 62"/>
          <p:cNvGrpSpPr/>
          <p:nvPr/>
        </p:nvGrpSpPr>
        <p:grpSpPr>
          <a:xfrm>
            <a:off x="1299164" y="3511423"/>
            <a:ext cx="215966" cy="342398"/>
            <a:chOff x="6718575" y="2318625"/>
            <a:chExt cx="256950" cy="407375"/>
          </a:xfrm>
        </p:grpSpPr>
        <p:sp>
          <p:nvSpPr>
            <p:cNvPr id="6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Ellipse 1">
            <a:extLst>
              <a:ext uri="{FF2B5EF4-FFF2-40B4-BE49-F238E27FC236}">
                <a16:creationId xmlns:a16="http://schemas.microsoft.com/office/drawing/2014/main" id="{13795BD5-F496-F756-D4E7-E0ED248EB527}"/>
              </a:ext>
            </a:extLst>
          </p:cNvPr>
          <p:cNvSpPr/>
          <p:nvPr/>
        </p:nvSpPr>
        <p:spPr>
          <a:xfrm>
            <a:off x="3500845" y="2499127"/>
            <a:ext cx="2142309" cy="15466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Prendre sa place à la table de discussion des politiques publiques</a:t>
            </a:r>
          </a:p>
        </p:txBody>
      </p:sp>
    </p:spTree>
    <p:extLst>
      <p:ext uri="{BB962C8B-B14F-4D97-AF65-F5344CB8AC3E}">
        <p14:creationId xmlns:p14="http://schemas.microsoft.com/office/powerpoint/2010/main" val="467022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Enjeux</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589779"/>
            <a:ext cx="7380020" cy="3231000"/>
          </a:xfrm>
        </p:spPr>
        <p:txBody>
          <a:bodyPr/>
          <a:lstStyle/>
          <a:p>
            <a:pPr marL="101600" indent="0">
              <a:buNone/>
            </a:pPr>
            <a:r>
              <a:rPr lang="fr-FR" dirty="0"/>
              <a:t>Des équipes mieux sensibilisées pour officialiser leur engagement  :</a:t>
            </a:r>
          </a:p>
          <a:p>
            <a:pPr marL="101600" indent="0">
              <a:buNone/>
            </a:pPr>
            <a:r>
              <a:rPr lang="fr-FR" dirty="0"/>
              <a:t> </a:t>
            </a:r>
          </a:p>
          <a:p>
            <a:r>
              <a:rPr lang="fr-FR" dirty="0"/>
              <a:t>Apprendre à rédiger des documents stratégiques</a:t>
            </a:r>
          </a:p>
          <a:p>
            <a:r>
              <a:rPr lang="fr-FR" dirty="0"/>
              <a:t>Se former à l’</a:t>
            </a:r>
            <a:r>
              <a:rPr lang="fr-FR" dirty="0" err="1"/>
              <a:t>advocacy</a:t>
            </a:r>
            <a:endParaRPr lang="fr-FR" dirty="0"/>
          </a:p>
          <a:p>
            <a:r>
              <a:rPr lang="fr-FR" dirty="0"/>
              <a:t>Evaluer nos actions</a:t>
            </a:r>
          </a:p>
          <a:p>
            <a:endParaRPr lang="fr-FR" dirty="0"/>
          </a:p>
        </p:txBody>
      </p:sp>
      <p:sp>
        <p:nvSpPr>
          <p:cNvPr id="5" name="Shape 75">
            <a:extLst>
              <a:ext uri="{FF2B5EF4-FFF2-40B4-BE49-F238E27FC236}">
                <a16:creationId xmlns:a16="http://schemas.microsoft.com/office/drawing/2014/main" id="{154449B5-A287-4466-95B9-57CF342CF275}"/>
              </a:ext>
            </a:extLst>
          </p:cNvPr>
          <p:cNvSpPr/>
          <p:nvPr/>
        </p:nvSpPr>
        <p:spPr>
          <a:xfrm>
            <a:off x="5650" y="5052291"/>
            <a:ext cx="9144000" cy="91008"/>
          </a:xfrm>
          <a:prstGeom prst="rect">
            <a:avLst/>
          </a:prstGeom>
          <a:solidFill>
            <a:srgbClr val="92D05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2453633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381250" y="922668"/>
            <a:ext cx="4909822" cy="435599"/>
          </a:xfrm>
          <a:prstGeom prst="rect">
            <a:avLst/>
          </a:prstGeom>
        </p:spPr>
        <p:txBody>
          <a:bodyPr lIns="91425" tIns="91425" rIns="91425" bIns="91425" anchor="ctr" anchorCtr="0">
            <a:noAutofit/>
          </a:bodyPr>
          <a:lstStyle/>
          <a:p>
            <a:pPr lvl="0">
              <a:spcBef>
                <a:spcPts val="0"/>
              </a:spcBef>
              <a:buNone/>
            </a:pPr>
            <a:r>
              <a:rPr lang="en" dirty="0">
                <a:highlight>
                  <a:srgbClr val="FFCD00"/>
                </a:highlight>
              </a:rPr>
              <a:t>International Advocacy Program</a:t>
            </a:r>
          </a:p>
        </p:txBody>
      </p:sp>
      <p:sp>
        <p:nvSpPr>
          <p:cNvPr id="112" name="Shape 112"/>
          <p:cNvSpPr txBox="1">
            <a:spLocks noGrp="1"/>
          </p:cNvSpPr>
          <p:nvPr>
            <p:ph type="body" idx="1"/>
          </p:nvPr>
        </p:nvSpPr>
        <p:spPr>
          <a:xfrm>
            <a:off x="334255" y="1383701"/>
            <a:ext cx="8475489" cy="2616575"/>
          </a:xfrm>
          <a:prstGeom prst="rect">
            <a:avLst/>
          </a:prstGeom>
        </p:spPr>
        <p:txBody>
          <a:bodyPr lIns="91425" tIns="91425" rIns="91425" bIns="91425" anchor="t" anchorCtr="0">
            <a:noAutofit/>
          </a:bodyPr>
          <a:lstStyle/>
          <a:p>
            <a:pPr marL="228600" lvl="0" indent="0" rtl="0">
              <a:spcBef>
                <a:spcPts val="0"/>
              </a:spcBef>
              <a:buNone/>
            </a:pPr>
            <a:endParaRPr lang="en" sz="1400" dirty="0"/>
          </a:p>
          <a:p>
            <a:pPr marL="228600" lvl="0" indent="0" rtl="0">
              <a:spcBef>
                <a:spcPts val="0"/>
              </a:spcBef>
              <a:buSzPct val="100000"/>
              <a:buNone/>
            </a:pPr>
            <a:r>
              <a:rPr lang="en" sz="1400" dirty="0"/>
              <a:t>Formation, 2016 : </a:t>
            </a:r>
            <a:r>
              <a:rPr lang="en" sz="1200" dirty="0"/>
              <a:t>5 régions (Afrique, Asie, LAC, Europe, Moyen-Orient), 10 pays par région et 2 personnes par pays. </a:t>
            </a:r>
            <a:r>
              <a:rPr lang="fr-FR" sz="1200" dirty="0"/>
              <a:t>E</a:t>
            </a:r>
            <a:r>
              <a:rPr lang="en" sz="1200" dirty="0"/>
              <a:t>n France : Patrick Megel (BM Martigues, ABF PACA, boursier Cfibd) et Raphaëlle Bats (Enssib, Cfibd).</a:t>
            </a:r>
          </a:p>
          <a:p>
            <a:pPr marL="228600" lvl="0" indent="0" rtl="0">
              <a:spcBef>
                <a:spcPts val="0"/>
              </a:spcBef>
              <a:buSzPct val="100000"/>
              <a:buNone/>
            </a:pPr>
            <a:r>
              <a:rPr lang="en" sz="1400" dirty="0"/>
              <a:t>Séminaire 2018 </a:t>
            </a:r>
            <a:r>
              <a:rPr lang="en" sz="1200" dirty="0"/>
              <a:t>: le séminaire IFLA à New-York (30 bibliothécaires) pour rencontrer des ambassadeurs à l’ONU</a:t>
            </a:r>
          </a:p>
          <a:p>
            <a:pPr marL="457200" lvl="0" indent="-228600" rtl="0">
              <a:spcBef>
                <a:spcPts val="0"/>
              </a:spcBef>
            </a:pPr>
            <a:endParaRPr lang="en" sz="1400" dirty="0"/>
          </a:p>
          <a:p>
            <a:pPr lvl="0" rtl="0">
              <a:spcBef>
                <a:spcPts val="0"/>
              </a:spcBef>
              <a:buClr>
                <a:schemeClr val="dk1"/>
              </a:buClr>
              <a:buSzPct val="45833"/>
              <a:buFont typeface="Arial"/>
              <a:buNone/>
            </a:pPr>
            <a:r>
              <a:rPr lang="fr-FR" sz="1400" dirty="0"/>
              <a:t>Objectifs : </a:t>
            </a:r>
          </a:p>
          <a:p>
            <a:pPr marL="720725" indent="-506413">
              <a:spcBef>
                <a:spcPts val="0"/>
              </a:spcBef>
              <a:buSzPct val="100000"/>
            </a:pPr>
            <a:r>
              <a:rPr lang="fr-FR" sz="1200" dirty="0"/>
              <a:t>Faciliter la mise en place par les bibliothèques de campagnes d’</a:t>
            </a:r>
            <a:r>
              <a:rPr lang="en" sz="1200" dirty="0"/>
              <a:t>advocacy/plaidoyer prenant appui sur l’agenda 2030</a:t>
            </a:r>
          </a:p>
          <a:p>
            <a:pPr marL="720725" indent="-506413">
              <a:spcBef>
                <a:spcPts val="0"/>
              </a:spcBef>
              <a:buSzPct val="100000"/>
            </a:pPr>
            <a:r>
              <a:rPr lang="en" sz="1200" dirty="0"/>
              <a:t>Faire du lobbying auprès de l’ONU pour transformer l’Agenda 2030</a:t>
            </a:r>
          </a:p>
          <a:p>
            <a:pPr marL="214312" indent="0">
              <a:spcBef>
                <a:spcPts val="0"/>
              </a:spcBef>
              <a:buSzPct val="100000"/>
              <a:buNone/>
            </a:pPr>
            <a:endParaRPr lang="en" sz="1400" dirty="0"/>
          </a:p>
          <a:p>
            <a:pPr marL="0" indent="0">
              <a:spcBef>
                <a:spcPts val="0"/>
              </a:spcBef>
              <a:buSzPct val="100000"/>
              <a:buNone/>
            </a:pPr>
            <a:r>
              <a:rPr lang="en" sz="1400" dirty="0"/>
              <a:t>France : </a:t>
            </a:r>
          </a:p>
          <a:p>
            <a:pPr marL="628650" lvl="1" indent="-171450">
              <a:spcBef>
                <a:spcPts val="0"/>
              </a:spcBef>
              <a:buSzPct val="100000"/>
              <a:buFont typeface="Courier New" panose="02070309020205020404" pitchFamily="49" charset="0"/>
              <a:buChar char="o"/>
            </a:pPr>
            <a:r>
              <a:rPr lang="en" sz="1200" dirty="0"/>
              <a:t>Création d’un groupe de travail national. </a:t>
            </a:r>
          </a:p>
          <a:p>
            <a:pPr marL="628650" lvl="1" indent="-171450">
              <a:spcBef>
                <a:spcPts val="0"/>
              </a:spcBef>
              <a:buSzPct val="100000"/>
              <a:buFont typeface="Courier New" panose="02070309020205020404" pitchFamily="49" charset="0"/>
              <a:buChar char="o"/>
            </a:pPr>
            <a:r>
              <a:rPr lang="en" sz="1200" dirty="0"/>
              <a:t>Mission : sensibiliser, encourager, convaincre</a:t>
            </a:r>
          </a:p>
          <a:p>
            <a:pPr lvl="0">
              <a:spcBef>
                <a:spcPts val="0"/>
              </a:spcBef>
              <a:buNone/>
            </a:pPr>
            <a:endParaRPr dirty="0"/>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9" name="Shape 75">
            <a:extLst>
              <a:ext uri="{FF2B5EF4-FFF2-40B4-BE49-F238E27FC236}">
                <a16:creationId xmlns:a16="http://schemas.microsoft.com/office/drawing/2014/main" id="{D7A5E9E0-BBB0-4BB8-82E2-AE56936724D3}"/>
              </a:ext>
            </a:extLst>
          </p:cNvPr>
          <p:cNvSpPr/>
          <p:nvPr/>
        </p:nvSpPr>
        <p:spPr>
          <a:xfrm>
            <a:off x="5650" y="5061648"/>
            <a:ext cx="9144000" cy="81651"/>
          </a:xfrm>
          <a:prstGeom prst="rect">
            <a:avLst/>
          </a:prstGeom>
          <a:solidFill>
            <a:schemeClr val="accent6">
              <a:lumMod val="40000"/>
              <a:lumOff val="60000"/>
            </a:schemeClr>
          </a:solidFill>
          <a:ln>
            <a:noFill/>
          </a:ln>
        </p:spPr>
        <p:txBody>
          <a:bodyPr lIns="91425" tIns="91425" rIns="91425" bIns="91425" anchor="ctr" anchorCtr="0">
            <a:noAutofit/>
          </a:bodyPr>
          <a:lstStyle/>
          <a:p>
            <a:pPr lvl="0">
              <a:spcBef>
                <a:spcPts val="0"/>
              </a:spcBef>
              <a:buNone/>
            </a:pPr>
            <a:endParaRPr/>
          </a:p>
        </p:txBody>
      </p:sp>
      <p:pic>
        <p:nvPicPr>
          <p:cNvPr id="10" name="Picture 2">
            <a:extLst>
              <a:ext uri="{FF2B5EF4-FFF2-40B4-BE49-F238E27FC236}">
                <a16:creationId xmlns:a16="http://schemas.microsoft.com/office/drawing/2014/main" id="{583A5E1B-6F78-42BF-A18E-D29766F9D7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35"/>
          <a:stretch/>
        </p:blipFill>
        <p:spPr bwMode="auto">
          <a:xfrm>
            <a:off x="2074099" y="4292479"/>
            <a:ext cx="1562600" cy="73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fibd">
            <a:extLst>
              <a:ext uri="{FF2B5EF4-FFF2-40B4-BE49-F238E27FC236}">
                <a16:creationId xmlns:a16="http://schemas.microsoft.com/office/drawing/2014/main" id="{AE9E03EF-A2F6-4D6C-988B-AB6D37B28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4035185"/>
            <a:ext cx="550059" cy="99155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36DD896D-23EF-4827-8ABE-63D750DB3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499" y="4320104"/>
            <a:ext cx="2383040" cy="635477"/>
          </a:xfrm>
          <a:prstGeom prst="rect">
            <a:avLst/>
          </a:prstGeom>
        </p:spPr>
      </p:pic>
      <p:pic>
        <p:nvPicPr>
          <p:cNvPr id="15" name="Picture 6" descr="Résultat de recherche d'images pour &quot;logo bibliothèque BPI&quot;">
            <a:extLst>
              <a:ext uri="{FF2B5EF4-FFF2-40B4-BE49-F238E27FC236}">
                <a16:creationId xmlns:a16="http://schemas.microsoft.com/office/drawing/2014/main" id="{1DE4BADF-F503-4BCD-A4B0-01AC273779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81" y="4265247"/>
            <a:ext cx="770430" cy="77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644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4102917" y="2230361"/>
            <a:ext cx="4538565" cy="2393958"/>
          </a:xfrm>
          <a:prstGeom prst="rect">
            <a:avLst/>
          </a:prstGeom>
        </p:spPr>
        <p:txBody>
          <a:bodyPr lIns="91425" tIns="91425" rIns="91425" bIns="91425" anchor="ctr" anchorCtr="0">
            <a:noAutofit/>
          </a:bodyPr>
          <a:lstStyle/>
          <a:p>
            <a:pPr>
              <a:spcBef>
                <a:spcPts val="0"/>
              </a:spcBef>
              <a:buClr>
                <a:schemeClr val="dk1"/>
              </a:buClr>
              <a:buSzPct val="55000"/>
              <a:buNone/>
            </a:pPr>
            <a:r>
              <a:rPr lang="en" sz="1800" b="1" dirty="0">
                <a:solidFill>
                  <a:schemeClr val="dk1"/>
                </a:solidFill>
                <a:latin typeface="Lora"/>
                <a:ea typeface="Lora"/>
                <a:cs typeface="Lora"/>
                <a:sym typeface="Lora"/>
              </a:rPr>
              <a:t>Brochure </a:t>
            </a:r>
            <a:r>
              <a:rPr lang="en" sz="1800" b="1" dirty="0">
                <a:solidFill>
                  <a:schemeClr val="dk1"/>
                </a:solidFill>
                <a:highlight>
                  <a:srgbClr val="FFCD00"/>
                </a:highlight>
                <a:latin typeface="Lora"/>
                <a:ea typeface="Lora"/>
                <a:cs typeface="Lora"/>
                <a:sym typeface="Lora"/>
              </a:rPr>
              <a:t>*France*</a:t>
            </a:r>
          </a:p>
          <a:p>
            <a:pPr>
              <a:spcBef>
                <a:spcPts val="0"/>
              </a:spcBef>
              <a:buClr>
                <a:schemeClr val="dk1"/>
              </a:buClr>
              <a:buSzPct val="55000"/>
              <a:buNone/>
            </a:pPr>
            <a:endParaRPr lang="en" sz="1800" b="1" dirty="0">
              <a:solidFill>
                <a:schemeClr val="dk1"/>
              </a:solidFill>
              <a:highlight>
                <a:srgbClr val="FFCD00"/>
              </a:highlight>
              <a:latin typeface="Lora"/>
              <a:ea typeface="Lora"/>
              <a:cs typeface="Lora"/>
              <a:sym typeface="Lora"/>
            </a:endParaRPr>
          </a:p>
          <a:p>
            <a:pPr>
              <a:spcBef>
                <a:spcPts val="0"/>
              </a:spcBef>
              <a:buClr>
                <a:schemeClr val="dk1"/>
              </a:buClr>
              <a:buSzPct val="55000"/>
              <a:buNone/>
            </a:pPr>
            <a:r>
              <a:rPr lang="en" sz="1800" b="1" dirty="0">
                <a:solidFill>
                  <a:schemeClr val="dk1"/>
                </a:solidFill>
                <a:highlight>
                  <a:srgbClr val="FFCD00"/>
                </a:highlight>
                <a:latin typeface="Lora"/>
                <a:ea typeface="Lora"/>
                <a:cs typeface="Lora"/>
                <a:sym typeface="Lora"/>
              </a:rPr>
              <a:t>Distribuée à plusieurs occasions </a:t>
            </a:r>
            <a:r>
              <a:rPr lang="en" sz="1800" b="1" dirty="0">
                <a:solidFill>
                  <a:schemeClr val="dk1"/>
                </a:solidFill>
                <a:latin typeface="Lora"/>
                <a:ea typeface="Lora"/>
                <a:cs typeface="Lora"/>
                <a:sym typeface="Lora"/>
              </a:rPr>
              <a:t>: représentante de l’Ambassadeur français à l’ONU, représentants de la ministre de la culture, parlementaires européens.</a:t>
            </a:r>
          </a:p>
        </p:txBody>
      </p:sp>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4970726" cy="4535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Brochure des exemples français</a:t>
            </a:r>
          </a:p>
        </p:txBody>
      </p:sp>
      <p:pic>
        <p:nvPicPr>
          <p:cNvPr id="13" name="Picture 2" descr="https://static.wixstatic.com/media/c68511_a4c237164baa4df8a06a2bf4a17c299b~mv2.png/v1/fill/w_559,h_791,al_c,lg_1/c68511_a4c237164baa4df8a06a2bf4a17c299b~m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858" y="1528845"/>
            <a:ext cx="2366021" cy="334798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316676" y="184134"/>
            <a:ext cx="2710281" cy="677108"/>
          </a:xfrm>
          <a:prstGeom prst="rect">
            <a:avLst/>
          </a:prstGeom>
        </p:spPr>
        <p:txBody>
          <a:bodyPr wrap="square">
            <a:spAutoFit/>
          </a:bodyPr>
          <a:lstStyle/>
          <a:p>
            <a:pPr algn="r"/>
            <a:r>
              <a:rPr lang="fr-FR" sz="1200" dirty="0">
                <a:hlinkClick r:id="rId4"/>
              </a:rPr>
              <a:t>https://agenda2030bibfr.wixsite.com/agenda2030bib/brochure</a:t>
            </a:r>
            <a:endParaRPr lang="fr-FR" sz="1200" dirty="0"/>
          </a:p>
          <a:p>
            <a:pPr algn="r"/>
            <a:endParaRPr lang="fr-FR" dirty="0"/>
          </a:p>
        </p:txBody>
      </p:sp>
      <p:sp>
        <p:nvSpPr>
          <p:cNvPr id="16" name="Shape 75">
            <a:extLst>
              <a:ext uri="{FF2B5EF4-FFF2-40B4-BE49-F238E27FC236}">
                <a16:creationId xmlns:a16="http://schemas.microsoft.com/office/drawing/2014/main" id="{B2A736C4-0B99-4B4E-914B-0E20BB8FCFCF}"/>
              </a:ext>
            </a:extLst>
          </p:cNvPr>
          <p:cNvSpPr/>
          <p:nvPr/>
        </p:nvSpPr>
        <p:spPr>
          <a:xfrm>
            <a:off x="5650" y="4959366"/>
            <a:ext cx="9144000" cy="183933"/>
          </a:xfrm>
          <a:prstGeom prst="rect">
            <a:avLst/>
          </a:prstGeom>
          <a:solidFill>
            <a:schemeClr val="accent6">
              <a:lumMod val="40000"/>
              <a:lumOff val="60000"/>
            </a:schemeClr>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457153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373554" y="817878"/>
            <a:ext cx="4394662" cy="435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Lobbying</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11" y="1658902"/>
            <a:ext cx="2136657" cy="1602493"/>
          </a:xfrm>
          <a:prstGeom prst="rect">
            <a:avLst/>
          </a:prstGeom>
        </p:spPr>
      </p:pic>
      <p:sp>
        <p:nvSpPr>
          <p:cNvPr id="14" name="Shape 167"/>
          <p:cNvSpPr txBox="1">
            <a:spLocks/>
          </p:cNvSpPr>
          <p:nvPr/>
        </p:nvSpPr>
        <p:spPr>
          <a:xfrm>
            <a:off x="154595" y="3274574"/>
            <a:ext cx="1831841" cy="596122"/>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fr-FR" sz="1400" b="1" dirty="0">
                <a:latin typeface="Lora" panose="020B0604020202020204" charset="0"/>
              </a:rPr>
              <a:t>Forum SDG, UNECE 2018</a:t>
            </a:r>
            <a:endParaRPr lang="fr-FR" sz="1400" dirty="0">
              <a:solidFill>
                <a:schemeClr val="dk1"/>
              </a:solidFill>
              <a:latin typeface="Lora"/>
              <a:ea typeface="Lora"/>
              <a:cs typeface="Lora"/>
              <a:sym typeface="Lora"/>
            </a:endParaRP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636" y="1644967"/>
            <a:ext cx="2422749" cy="1616428"/>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153" y="1603032"/>
            <a:ext cx="2571347" cy="1714231"/>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658" y="1634978"/>
            <a:ext cx="1426513" cy="1639596"/>
          </a:xfrm>
          <a:prstGeom prst="rect">
            <a:avLst/>
          </a:prstGeom>
        </p:spPr>
      </p:pic>
      <p:sp>
        <p:nvSpPr>
          <p:cNvPr id="18" name="Shape 167"/>
          <p:cNvSpPr txBox="1">
            <a:spLocks/>
          </p:cNvSpPr>
          <p:nvPr/>
        </p:nvSpPr>
        <p:spPr>
          <a:xfrm>
            <a:off x="7413011" y="3417462"/>
            <a:ext cx="1763688" cy="596122"/>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fr-FR" sz="1400" b="1" dirty="0">
                <a:latin typeface="Lora" panose="020B0604020202020204" charset="0"/>
              </a:rPr>
              <a:t>Forum SDG, UNECE 2019</a:t>
            </a:r>
          </a:p>
          <a:p>
            <a:pPr>
              <a:spcBef>
                <a:spcPts val="0"/>
              </a:spcBef>
              <a:buClr>
                <a:schemeClr val="dk1"/>
              </a:buClr>
              <a:buSzPct val="55000"/>
              <a:buFont typeface="Quattrocento Sans"/>
              <a:buNone/>
            </a:pPr>
            <a:endParaRPr lang="fr-FR" sz="1400" dirty="0">
              <a:solidFill>
                <a:schemeClr val="dk1"/>
              </a:solidFill>
              <a:latin typeface="Lora"/>
              <a:ea typeface="Lora"/>
              <a:cs typeface="Lora"/>
              <a:sym typeface="Lora"/>
            </a:endParaRPr>
          </a:p>
        </p:txBody>
      </p:sp>
      <p:sp>
        <p:nvSpPr>
          <p:cNvPr id="19" name="Shape 167"/>
          <p:cNvSpPr txBox="1">
            <a:spLocks/>
          </p:cNvSpPr>
          <p:nvPr/>
        </p:nvSpPr>
        <p:spPr>
          <a:xfrm>
            <a:off x="4857892" y="3345454"/>
            <a:ext cx="2209930" cy="66813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fr-FR" sz="1400" b="1" dirty="0">
                <a:latin typeface="Lora" panose="020B0604020202020204" charset="0"/>
              </a:rPr>
              <a:t>Génération Code</a:t>
            </a:r>
          </a:p>
          <a:p>
            <a:pPr>
              <a:spcBef>
                <a:spcPts val="0"/>
              </a:spcBef>
              <a:buClr>
                <a:schemeClr val="dk1"/>
              </a:buClr>
              <a:buSzPct val="55000"/>
              <a:buNone/>
            </a:pPr>
            <a:r>
              <a:rPr lang="fr-FR" sz="1400" b="1" dirty="0">
                <a:solidFill>
                  <a:schemeClr val="dk1"/>
                </a:solidFill>
                <a:latin typeface="Lora" panose="020B0604020202020204" charset="0"/>
                <a:ea typeface="Lora"/>
                <a:cs typeface="Lora"/>
                <a:sym typeface="Lora"/>
              </a:rPr>
              <a:t>PL 2020 (PL 2030)</a:t>
            </a:r>
          </a:p>
          <a:p>
            <a:pPr>
              <a:spcBef>
                <a:spcPts val="0"/>
              </a:spcBef>
              <a:buClr>
                <a:schemeClr val="dk1"/>
              </a:buClr>
              <a:buSzPct val="55000"/>
              <a:buNone/>
            </a:pPr>
            <a:r>
              <a:rPr lang="fr-FR" sz="1400" b="1" dirty="0">
                <a:solidFill>
                  <a:schemeClr val="dk1"/>
                </a:solidFill>
                <a:latin typeface="Lora" panose="020B0604020202020204" charset="0"/>
                <a:ea typeface="Lora"/>
                <a:cs typeface="Lora"/>
                <a:sym typeface="Lora"/>
              </a:rPr>
              <a:t>Parlement européen</a:t>
            </a:r>
            <a:endParaRPr lang="fr-FR" sz="1400" dirty="0">
              <a:solidFill>
                <a:schemeClr val="dk1"/>
              </a:solidFill>
              <a:latin typeface="Lora"/>
              <a:ea typeface="Lora"/>
              <a:cs typeface="Lora"/>
              <a:sym typeface="Lora"/>
            </a:endParaRPr>
          </a:p>
        </p:txBody>
      </p:sp>
      <p:sp>
        <p:nvSpPr>
          <p:cNvPr id="20" name="Shape 167"/>
          <p:cNvSpPr txBox="1">
            <a:spLocks/>
          </p:cNvSpPr>
          <p:nvPr/>
        </p:nvSpPr>
        <p:spPr>
          <a:xfrm>
            <a:off x="2411407" y="3284818"/>
            <a:ext cx="1831841" cy="596122"/>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fr-FR" sz="1400" b="1" dirty="0">
                <a:latin typeface="Lora" panose="020B0604020202020204" charset="0"/>
                <a:ea typeface="Lora"/>
                <a:cs typeface="Lora"/>
              </a:rPr>
              <a:t>Séminaire international IFLA - ONU</a:t>
            </a:r>
            <a:endParaRPr lang="fr-FR" sz="1400" dirty="0">
              <a:solidFill>
                <a:schemeClr val="dk1"/>
              </a:solidFill>
              <a:latin typeface="Lora"/>
              <a:ea typeface="Lora"/>
              <a:cs typeface="Lora"/>
              <a:sym typeface="Lora"/>
            </a:endParaRPr>
          </a:p>
        </p:txBody>
      </p:sp>
      <p:sp>
        <p:nvSpPr>
          <p:cNvPr id="22" name="Shape 167"/>
          <p:cNvSpPr txBox="1">
            <a:spLocks/>
          </p:cNvSpPr>
          <p:nvPr/>
        </p:nvSpPr>
        <p:spPr>
          <a:xfrm>
            <a:off x="154595" y="4043732"/>
            <a:ext cx="8828507" cy="1002402"/>
          </a:xfrm>
          <a:prstGeom prst="rect">
            <a:avLst/>
          </a:prstGeom>
          <a:noFill/>
          <a:ln w="38100">
            <a:solidFill>
              <a:srgbClr val="00B0F0"/>
            </a:solid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spcBef>
                <a:spcPts val="0"/>
              </a:spcBef>
              <a:buClr>
                <a:schemeClr val="dk1"/>
              </a:buClr>
              <a:buSzPct val="55000"/>
              <a:buNone/>
            </a:pPr>
            <a:r>
              <a:rPr lang="fr-FR" sz="1400" b="1" dirty="0">
                <a:solidFill>
                  <a:srgbClr val="00B0F0"/>
                </a:solidFill>
                <a:latin typeface="Lora"/>
                <a:ea typeface="Lora"/>
                <a:cs typeface="Lora"/>
                <a:sym typeface="Lora"/>
              </a:rPr>
              <a:t>Construire une narration</a:t>
            </a:r>
          </a:p>
          <a:p>
            <a:pPr>
              <a:spcBef>
                <a:spcPts val="0"/>
              </a:spcBef>
              <a:buClr>
                <a:schemeClr val="dk1"/>
              </a:buClr>
              <a:buSzPct val="55000"/>
              <a:buNone/>
            </a:pPr>
            <a:r>
              <a:rPr lang="fr-FR" sz="1400" b="1" dirty="0">
                <a:solidFill>
                  <a:srgbClr val="00B0F0"/>
                </a:solidFill>
                <a:latin typeface="Lora"/>
                <a:ea typeface="Lora"/>
                <a:cs typeface="Lora"/>
                <a:sym typeface="Lora"/>
              </a:rPr>
              <a:t>La force des exemples  </a:t>
            </a:r>
          </a:p>
          <a:p>
            <a:pPr>
              <a:spcBef>
                <a:spcPts val="0"/>
              </a:spcBef>
              <a:buClr>
                <a:schemeClr val="dk1"/>
              </a:buClr>
              <a:buSzPct val="55000"/>
              <a:buFont typeface="Quattrocento Sans"/>
              <a:buNone/>
            </a:pPr>
            <a:r>
              <a:rPr lang="fr-FR" sz="1400" b="1" dirty="0">
                <a:solidFill>
                  <a:srgbClr val="00B0F0"/>
                </a:solidFill>
                <a:latin typeface="Lora"/>
                <a:ea typeface="Lora"/>
                <a:cs typeface="Lora"/>
                <a:sym typeface="Lora"/>
              </a:rPr>
              <a:t>Connaitre ses interlocuteurs et leurs dossiers </a:t>
            </a:r>
          </a:p>
          <a:p>
            <a:pPr>
              <a:spcBef>
                <a:spcPts val="0"/>
              </a:spcBef>
              <a:buClr>
                <a:schemeClr val="dk1"/>
              </a:buClr>
              <a:buSzPct val="55000"/>
              <a:buFont typeface="Quattrocento Sans"/>
              <a:buNone/>
            </a:pPr>
            <a:r>
              <a:rPr lang="fr-FR" sz="1400" b="1" dirty="0">
                <a:solidFill>
                  <a:srgbClr val="00B0F0"/>
                </a:solidFill>
                <a:latin typeface="Lora"/>
                <a:ea typeface="Lora"/>
                <a:cs typeface="Lora"/>
                <a:sym typeface="Lora"/>
              </a:rPr>
              <a:t>Garder une trace</a:t>
            </a:r>
          </a:p>
          <a:p>
            <a:pPr>
              <a:spcBef>
                <a:spcPts val="0"/>
              </a:spcBef>
              <a:buClr>
                <a:schemeClr val="dk1"/>
              </a:buClr>
              <a:buSzPct val="55000"/>
              <a:buFont typeface="Quattrocento Sans"/>
              <a:buNone/>
            </a:pPr>
            <a:endParaRPr lang="en" sz="1400" dirty="0">
              <a:solidFill>
                <a:srgbClr val="00B0F0"/>
              </a:solidFill>
              <a:latin typeface="Lora"/>
              <a:ea typeface="Lora"/>
              <a:cs typeface="Lora"/>
              <a:sym typeface="Lora"/>
            </a:endParaRPr>
          </a:p>
        </p:txBody>
      </p:sp>
      <p:sp>
        <p:nvSpPr>
          <p:cNvPr id="23" name="Shape 167"/>
          <p:cNvSpPr txBox="1">
            <a:spLocks/>
          </p:cNvSpPr>
          <p:nvPr/>
        </p:nvSpPr>
        <p:spPr>
          <a:xfrm>
            <a:off x="4439005" y="179171"/>
            <a:ext cx="2132019" cy="1135182"/>
          </a:xfrm>
          <a:prstGeom prst="rect">
            <a:avLst/>
          </a:prstGeom>
          <a:noFill/>
          <a:ln w="57150">
            <a:solidFill>
              <a:srgbClr val="FFC000"/>
            </a:solid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CD00"/>
              </a:buClr>
              <a:buSzPct val="1000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480"/>
              </a:spcBef>
              <a:spcAft>
                <a:spcPts val="0"/>
              </a:spcAft>
              <a:buClr>
                <a:srgbClr val="FFCD00"/>
              </a:buClr>
              <a:buSzPct val="100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algn="ctr">
              <a:spcBef>
                <a:spcPts val="0"/>
              </a:spcBef>
              <a:buClr>
                <a:schemeClr val="dk1"/>
              </a:buClr>
              <a:buSzPct val="55000"/>
              <a:buNone/>
            </a:pPr>
            <a:r>
              <a:rPr lang="fr-FR" sz="1400" b="1" dirty="0">
                <a:solidFill>
                  <a:srgbClr val="FFC000"/>
                </a:solidFill>
                <a:latin typeface="Lora"/>
                <a:ea typeface="Lora"/>
                <a:cs typeface="Lora"/>
                <a:sym typeface="Lora"/>
              </a:rPr>
              <a:t>Identifier l’interlocuteur</a:t>
            </a:r>
          </a:p>
          <a:p>
            <a:pPr algn="ctr">
              <a:spcBef>
                <a:spcPts val="0"/>
              </a:spcBef>
              <a:buClr>
                <a:schemeClr val="dk1"/>
              </a:buClr>
              <a:buSzPct val="55000"/>
              <a:buNone/>
            </a:pPr>
            <a:r>
              <a:rPr lang="fr-FR" sz="1400" b="1" dirty="0">
                <a:solidFill>
                  <a:srgbClr val="FFC000"/>
                </a:solidFill>
                <a:latin typeface="Lora"/>
                <a:ea typeface="Lora"/>
                <a:cs typeface="Lora"/>
                <a:sym typeface="Lora"/>
              </a:rPr>
              <a:t>Être réactif</a:t>
            </a:r>
          </a:p>
          <a:p>
            <a:pPr algn="ctr">
              <a:spcBef>
                <a:spcPts val="0"/>
              </a:spcBef>
              <a:buClr>
                <a:schemeClr val="dk1"/>
              </a:buClr>
              <a:buSzPct val="55000"/>
              <a:buNone/>
            </a:pPr>
            <a:r>
              <a:rPr lang="fr-FR" sz="1400" b="1" dirty="0">
                <a:solidFill>
                  <a:srgbClr val="FFC000"/>
                </a:solidFill>
                <a:latin typeface="Lora"/>
                <a:ea typeface="Lora"/>
                <a:cs typeface="Lora"/>
                <a:sym typeface="Lora"/>
              </a:rPr>
              <a:t>Occuper l’espace</a:t>
            </a:r>
          </a:p>
          <a:p>
            <a:pPr algn="ctr">
              <a:spcBef>
                <a:spcPts val="0"/>
              </a:spcBef>
              <a:buClr>
                <a:schemeClr val="dk1"/>
              </a:buClr>
              <a:buSzPct val="55000"/>
              <a:buFont typeface="Quattrocento Sans"/>
              <a:buNone/>
            </a:pPr>
            <a:r>
              <a:rPr lang="fr-FR" sz="1400" b="1" dirty="0">
                <a:solidFill>
                  <a:srgbClr val="FFC000"/>
                </a:solidFill>
                <a:latin typeface="Lora"/>
                <a:ea typeface="Lora"/>
                <a:cs typeface="Lora"/>
                <a:sym typeface="Lora"/>
              </a:rPr>
              <a:t>Ne pas baisser les bras</a:t>
            </a:r>
          </a:p>
          <a:p>
            <a:pPr algn="ctr">
              <a:spcBef>
                <a:spcPts val="0"/>
              </a:spcBef>
              <a:buClr>
                <a:schemeClr val="dk1"/>
              </a:buClr>
              <a:buSzPct val="55000"/>
              <a:buFont typeface="Quattrocento Sans"/>
              <a:buNone/>
            </a:pPr>
            <a:endParaRPr lang="en" sz="1400" dirty="0">
              <a:solidFill>
                <a:srgbClr val="FFC000"/>
              </a:solidFill>
              <a:latin typeface="Lora"/>
              <a:ea typeface="Lora"/>
              <a:cs typeface="Lora"/>
              <a:sym typeface="Lora"/>
            </a:endParaRPr>
          </a:p>
        </p:txBody>
      </p:sp>
    </p:spTree>
    <p:extLst>
      <p:ext uri="{BB962C8B-B14F-4D97-AF65-F5344CB8AC3E}">
        <p14:creationId xmlns:p14="http://schemas.microsoft.com/office/powerpoint/2010/main" val="1702351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6450" y="1131725"/>
            <a:ext cx="9150599"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625400" y="736699"/>
            <a:ext cx="790199" cy="790199"/>
          </a:xfrm>
          <a:prstGeom prst="ellipse">
            <a:avLst/>
          </a:prstGeom>
          <a:solidFill>
            <a:srgbClr val="FFCD00"/>
          </a:solidFill>
          <a:ln>
            <a:noFill/>
          </a:ln>
        </p:spPr>
        <p:txBody>
          <a:bodyPr lIns="91425" tIns="91425" rIns="91425" bIns="91425" anchor="ctr" anchorCtr="0">
            <a:noAutofit/>
          </a:bodyPr>
          <a:lstStyle/>
          <a:p>
            <a:pPr lvl="0" rtl="0">
              <a:spcBef>
                <a:spcPts val="0"/>
              </a:spcBef>
              <a:buNone/>
            </a:pPr>
            <a:endParaRPr/>
          </a:p>
        </p:txBody>
      </p:sp>
      <p:grpSp>
        <p:nvGrpSpPr>
          <p:cNvPr id="171" name="Shape 171"/>
          <p:cNvGrpSpPr/>
          <p:nvPr/>
        </p:nvGrpSpPr>
        <p:grpSpPr>
          <a:xfrm>
            <a:off x="842317" y="975119"/>
            <a:ext cx="356203" cy="313212"/>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1" name="Titre 1"/>
          <p:cNvSpPr txBox="1">
            <a:spLocks/>
          </p:cNvSpPr>
          <p:nvPr/>
        </p:nvSpPr>
        <p:spPr>
          <a:xfrm>
            <a:off x="1401474" y="814342"/>
            <a:ext cx="5330766" cy="4739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fr-FR" sz="2000" b="1" dirty="0">
                <a:latin typeface="Lora" panose="020B0604020202020204" charset="0"/>
              </a:rPr>
              <a:t>Le 25 septembre 2019 : 1600 bibliothèques mobilisées pour l’Agenda 2030</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348065"/>
            <a:ext cx="2595107" cy="3460143"/>
          </a:xfrm>
          <a:prstGeom prst="rect">
            <a:avLst/>
          </a:prstGeom>
        </p:spPr>
      </p:pic>
      <p:pic>
        <p:nvPicPr>
          <p:cNvPr id="6" name="Image 5">
            <a:hlinkClick r:id="rId4"/>
          </p:cNvPr>
          <p:cNvPicPr>
            <a:picLocks noChangeAspect="1"/>
          </p:cNvPicPr>
          <p:nvPr/>
        </p:nvPicPr>
        <p:blipFill rotWithShape="1">
          <a:blip r:embed="rId5"/>
          <a:srcRect l="60059" t="15544" r="13826" b="40457"/>
          <a:stretch/>
        </p:blipFill>
        <p:spPr>
          <a:xfrm>
            <a:off x="179512" y="1826372"/>
            <a:ext cx="5331654" cy="3031725"/>
          </a:xfrm>
          <a:prstGeom prst="rect">
            <a:avLst/>
          </a:prstGeom>
        </p:spPr>
      </p:pic>
      <p:sp>
        <p:nvSpPr>
          <p:cNvPr id="7" name="ZoneTexte 6"/>
          <p:cNvSpPr txBox="1"/>
          <p:nvPr/>
        </p:nvSpPr>
        <p:spPr>
          <a:xfrm>
            <a:off x="251520" y="4808208"/>
            <a:ext cx="4885766" cy="246221"/>
          </a:xfrm>
          <a:prstGeom prst="rect">
            <a:avLst/>
          </a:prstGeom>
          <a:noFill/>
        </p:spPr>
        <p:txBody>
          <a:bodyPr wrap="square" rtlCol="0">
            <a:spAutoFit/>
          </a:bodyPr>
          <a:lstStyle/>
          <a:p>
            <a:r>
              <a:rPr lang="fr-FR" sz="1000" dirty="0">
                <a:hlinkClick r:id="rId4"/>
              </a:rPr>
              <a:t>https://www.youtube.com/watch?v=yxgOU-B9ljQ</a:t>
            </a:r>
            <a:endParaRPr lang="fr-FR" sz="1000" dirty="0"/>
          </a:p>
        </p:txBody>
      </p:sp>
    </p:spTree>
    <p:extLst>
      <p:ext uri="{BB962C8B-B14F-4D97-AF65-F5344CB8AC3E}">
        <p14:creationId xmlns:p14="http://schemas.microsoft.com/office/powerpoint/2010/main" val="11815286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381250" y="922668"/>
            <a:ext cx="5987738" cy="435599"/>
          </a:xfrm>
          <a:prstGeom prst="rect">
            <a:avLst/>
          </a:prstGeom>
        </p:spPr>
        <p:txBody>
          <a:bodyPr lIns="91425" tIns="91425" rIns="91425" bIns="91425" anchor="ctr" anchorCtr="0">
            <a:noAutofit/>
          </a:bodyPr>
          <a:lstStyle/>
          <a:p>
            <a:pPr lvl="0">
              <a:spcBef>
                <a:spcPts val="0"/>
              </a:spcBef>
              <a:buNone/>
            </a:pPr>
            <a:r>
              <a:rPr lang="en" dirty="0"/>
              <a:t>Résultat du plaidoyer</a:t>
            </a:r>
            <a:endParaRPr lang="en" dirty="0">
              <a:highlight>
                <a:srgbClr val="FFCD00"/>
              </a:highlight>
            </a:endParaRPr>
          </a:p>
        </p:txBody>
      </p:sp>
      <p:sp>
        <p:nvSpPr>
          <p:cNvPr id="112" name="Shape 112"/>
          <p:cNvSpPr txBox="1">
            <a:spLocks noGrp="1"/>
          </p:cNvSpPr>
          <p:nvPr>
            <p:ph type="body" idx="1"/>
          </p:nvPr>
        </p:nvSpPr>
        <p:spPr>
          <a:xfrm>
            <a:off x="178860" y="1926404"/>
            <a:ext cx="4350949" cy="2927821"/>
          </a:xfrm>
          <a:prstGeom prst="rect">
            <a:avLst/>
          </a:prstGeom>
        </p:spPr>
        <p:txBody>
          <a:bodyPr lIns="91425" tIns="91425" rIns="91425" bIns="91425" anchor="t" anchorCtr="0">
            <a:noAutofit/>
          </a:bodyPr>
          <a:lstStyle/>
          <a:p>
            <a:pPr marL="457200" lvl="0" indent="-228600" rtl="0">
              <a:spcBef>
                <a:spcPts val="0"/>
              </a:spcBef>
            </a:pPr>
            <a:r>
              <a:rPr lang="en" sz="1400" dirty="0"/>
              <a:t> En réponse au MTES</a:t>
            </a:r>
          </a:p>
          <a:p>
            <a:pPr marL="457200" lvl="0" indent="-228600" rtl="0">
              <a:spcBef>
                <a:spcPts val="0"/>
              </a:spcBef>
            </a:pPr>
            <a:r>
              <a:rPr lang="en" sz="1400" dirty="0"/>
              <a:t> 1600 bibliothèques municipales, départementales, universitaires et scolaires</a:t>
            </a:r>
          </a:p>
          <a:p>
            <a:pPr marL="457200" lvl="0" indent="-228600" rtl="0">
              <a:spcBef>
                <a:spcPts val="0"/>
              </a:spcBef>
            </a:pPr>
            <a:r>
              <a:rPr lang="fr-FR" sz="1400" dirty="0"/>
              <a:t> Invitation à un événement du MTES et rencontre avec la ministre </a:t>
            </a:r>
          </a:p>
          <a:p>
            <a:pPr marL="457200" lvl="0" indent="-228600" rtl="0">
              <a:spcBef>
                <a:spcPts val="0"/>
              </a:spcBef>
            </a:pPr>
            <a:r>
              <a:rPr lang="fr-FR" sz="1400" dirty="0"/>
              <a:t> Inscription dans la feuille de route nationale</a:t>
            </a:r>
            <a:endParaRPr lang="en" sz="1400" dirty="0"/>
          </a:p>
          <a:p>
            <a:pPr marL="457200" lvl="0" indent="-228600" rtl="0">
              <a:spcBef>
                <a:spcPts val="0"/>
              </a:spcBef>
            </a:pPr>
            <a:endParaRPr lang="en" sz="1400" dirty="0"/>
          </a:p>
          <a:p>
            <a:pPr lvl="0">
              <a:spcBef>
                <a:spcPts val="0"/>
              </a:spcBef>
              <a:buNone/>
            </a:pPr>
            <a:r>
              <a:rPr lang="fr-FR" sz="1400" dirty="0"/>
              <a:t>"</a:t>
            </a:r>
            <a:r>
              <a:rPr lang="fr-FR" sz="1400" b="1" i="1" dirty="0"/>
              <a:t>Le réseau des bibliothèques est par exemple un de ces relais mobilisables dans tous les territoires.</a:t>
            </a:r>
            <a:r>
              <a:rPr lang="fr-FR" sz="1400" dirty="0"/>
              <a:t>«  (p. 13)</a:t>
            </a:r>
            <a:endParaRPr sz="1400" dirty="0"/>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388" y="273199"/>
            <a:ext cx="2454944" cy="2654847"/>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724" y="2319603"/>
            <a:ext cx="3298371" cy="2473778"/>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461" y="0"/>
            <a:ext cx="2400935" cy="3201246"/>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911" y="1926404"/>
            <a:ext cx="1775899" cy="2549684"/>
          </a:xfrm>
          <a:prstGeom prst="rect">
            <a:avLst/>
          </a:prstGeom>
        </p:spPr>
      </p:pic>
    </p:spTree>
    <p:extLst>
      <p:ext uri="{BB962C8B-B14F-4D97-AF65-F5344CB8AC3E}">
        <p14:creationId xmlns:p14="http://schemas.microsoft.com/office/powerpoint/2010/main" val="40679551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30D9E-67D3-4A8F-A16E-5C6F08093AC4}"/>
              </a:ext>
            </a:extLst>
          </p:cNvPr>
          <p:cNvSpPr>
            <a:spLocks noGrp="1"/>
          </p:cNvSpPr>
          <p:nvPr>
            <p:ph type="title"/>
          </p:nvPr>
        </p:nvSpPr>
        <p:spPr>
          <a:xfrm>
            <a:off x="1381250" y="732916"/>
            <a:ext cx="6895466" cy="625352"/>
          </a:xfrm>
          <a:solidFill>
            <a:schemeClr val="bg1"/>
          </a:solidFill>
        </p:spPr>
        <p:txBody>
          <a:bodyPr>
            <a:noAutofit/>
          </a:bodyPr>
          <a:lstStyle/>
          <a:p>
            <a:r>
              <a:rPr lang="fr-FR" sz="1875" dirty="0"/>
              <a:t>Légitimité des bibliothèques = Des institutions publiques culturelles au service de la société et des communautés via l’information et la culture</a:t>
            </a:r>
          </a:p>
        </p:txBody>
      </p:sp>
      <p:pic>
        <p:nvPicPr>
          <p:cNvPr id="8" name="Image 7">
            <a:extLst>
              <a:ext uri="{FF2B5EF4-FFF2-40B4-BE49-F238E27FC236}">
                <a16:creationId xmlns:a16="http://schemas.microsoft.com/office/drawing/2014/main" id="{EE5C115E-9897-499A-98D9-7BA50F1C054D}"/>
              </a:ext>
            </a:extLst>
          </p:cNvPr>
          <p:cNvPicPr>
            <a:picLocks noChangeAspect="1"/>
          </p:cNvPicPr>
          <p:nvPr/>
        </p:nvPicPr>
        <p:blipFill rotWithShape="1">
          <a:blip r:embed="rId2"/>
          <a:srcRect l="35185" t="16794" r="35705" b="21934"/>
          <a:stretch/>
        </p:blipFill>
        <p:spPr>
          <a:xfrm>
            <a:off x="6389457" y="1654820"/>
            <a:ext cx="1518184" cy="2130413"/>
          </a:xfrm>
          <a:prstGeom prst="rect">
            <a:avLst/>
          </a:prstGeom>
        </p:spPr>
      </p:pic>
      <p:sp>
        <p:nvSpPr>
          <p:cNvPr id="10" name="ZoneTexte 9">
            <a:extLst>
              <a:ext uri="{FF2B5EF4-FFF2-40B4-BE49-F238E27FC236}">
                <a16:creationId xmlns:a16="http://schemas.microsoft.com/office/drawing/2014/main" id="{801F2CB5-5F64-4F0E-B11B-A575BCBCB895}"/>
              </a:ext>
            </a:extLst>
          </p:cNvPr>
          <p:cNvSpPr txBox="1"/>
          <p:nvPr/>
        </p:nvSpPr>
        <p:spPr>
          <a:xfrm>
            <a:off x="5680100" y="3897005"/>
            <a:ext cx="2936899" cy="1223412"/>
          </a:xfrm>
          <a:prstGeom prst="rect">
            <a:avLst/>
          </a:prstGeom>
          <a:noFill/>
        </p:spPr>
        <p:txBody>
          <a:bodyPr wrap="square">
            <a:spAutoFit/>
          </a:bodyPr>
          <a:lstStyle/>
          <a:p>
            <a:r>
              <a:rPr lang="fr-FR" sz="900" dirty="0">
                <a:latin typeface="Quattrocento Sans" panose="020B0502050000020003" pitchFamily="34" charset="0"/>
              </a:rPr>
              <a:t>Campagne Culture2030Goal (2019), « La culture dans la mise en œuvre de l’Agenda 2030 ». Publié à Barcelone, Paris, Harare, Sydney, Montréal, La Haie et Bruxelles, dans le cadre du premier Sommet des Nations Unies pour les ODD qui se déroule les 24-25 septembre 2019. </a:t>
            </a:r>
            <a:r>
              <a:rPr lang="fr-FR" sz="900" dirty="0">
                <a:latin typeface="Quattrocento Sans" panose="020B0502050000020003" pitchFamily="34" charset="0"/>
                <a:hlinkClick r:id="rId3"/>
              </a:rPr>
              <a:t>https://repository.ifla.org/bitstream/123456789/1234/1/culture2030goal-exe-sum-fr.pdf</a:t>
            </a:r>
            <a:endParaRPr lang="fr-FR" sz="900" dirty="0">
              <a:latin typeface="Quattrocento Sans" panose="020B0502050000020003" pitchFamily="34" charset="0"/>
            </a:endParaRPr>
          </a:p>
          <a:p>
            <a:endParaRPr lang="fr-FR" sz="1050" dirty="0"/>
          </a:p>
        </p:txBody>
      </p:sp>
      <p:sp>
        <p:nvSpPr>
          <p:cNvPr id="12" name="ZoneTexte 11">
            <a:extLst>
              <a:ext uri="{FF2B5EF4-FFF2-40B4-BE49-F238E27FC236}">
                <a16:creationId xmlns:a16="http://schemas.microsoft.com/office/drawing/2014/main" id="{C10608ED-A19E-4A89-A605-F3BE0F5DD77F}"/>
              </a:ext>
            </a:extLst>
          </p:cNvPr>
          <p:cNvSpPr txBox="1"/>
          <p:nvPr/>
        </p:nvSpPr>
        <p:spPr>
          <a:xfrm>
            <a:off x="78527" y="3550757"/>
            <a:ext cx="2838305" cy="1615827"/>
          </a:xfrm>
          <a:prstGeom prst="rect">
            <a:avLst/>
          </a:prstGeom>
          <a:noFill/>
        </p:spPr>
        <p:txBody>
          <a:bodyPr wrap="square">
            <a:spAutoFit/>
          </a:bodyPr>
          <a:lstStyle/>
          <a:p>
            <a:r>
              <a:rPr lang="fr-FR" sz="900" dirty="0">
                <a:latin typeface="Quattrocento Sans" panose="020B0502050000020003" pitchFamily="34" charset="0"/>
              </a:rPr>
              <a:t>Unesco. (2019). </a:t>
            </a:r>
            <a:r>
              <a:rPr lang="fr-FR" sz="900" i="1" dirty="0">
                <a:latin typeface="Quattrocento Sans" panose="020B0502050000020003" pitchFamily="34" charset="0"/>
              </a:rPr>
              <a:t>Indicateurs Culture 2030</a:t>
            </a:r>
            <a:r>
              <a:rPr lang="fr-FR" sz="900" dirty="0">
                <a:latin typeface="Quattrocento Sans" panose="020B0502050000020003" pitchFamily="34" charset="0"/>
              </a:rPr>
              <a:t> (p. 111). Unesco. </a:t>
            </a:r>
            <a:r>
              <a:rPr lang="fr-FR" sz="900" dirty="0">
                <a:latin typeface="Quattrocento Sans" panose="020B0502050000020003" pitchFamily="34" charset="0"/>
                <a:hlinkClick r:id="rId4"/>
              </a:rPr>
              <a:t>https://unesdoc.unesco.org/in/documentViewer.xhtml?v=2.1.196&amp;id=p::usmarcdef_0000371557&amp;file=/in/rest/annotationSVC/DownloadWatermarkedAttachment/attach_import_1f214c65-2b64-4905-b846-5c35eae5b6fa%3F_%3D371557fre.pdf&amp;locale=fr&amp;multi=true&amp;ark=/ark:/48223/pf0000371557/PDF/371557fre.pdf#%5B%7B%22num%22%3A179%2C%22gen%22%3A0%7D%2C%7B%22name%22%3A%22XYZ%22%7D%2Cnull%2Cnull%2C0%5D</a:t>
            </a:r>
            <a:endParaRPr lang="fr-FR" sz="900" dirty="0">
              <a:latin typeface="Quattrocento Sans" panose="020B0502050000020003" pitchFamily="34" charset="0"/>
            </a:endParaRPr>
          </a:p>
        </p:txBody>
      </p:sp>
      <p:pic>
        <p:nvPicPr>
          <p:cNvPr id="14" name="Image 13">
            <a:extLst>
              <a:ext uri="{FF2B5EF4-FFF2-40B4-BE49-F238E27FC236}">
                <a16:creationId xmlns:a16="http://schemas.microsoft.com/office/drawing/2014/main" id="{53FBED10-C506-4AEE-97D3-AB13FB849F04}"/>
              </a:ext>
            </a:extLst>
          </p:cNvPr>
          <p:cNvPicPr>
            <a:picLocks noChangeAspect="1"/>
          </p:cNvPicPr>
          <p:nvPr/>
        </p:nvPicPr>
        <p:blipFill rotWithShape="1">
          <a:blip r:embed="rId5"/>
          <a:srcRect l="20868" t="17939" r="8643" b="8499"/>
          <a:stretch/>
        </p:blipFill>
        <p:spPr>
          <a:xfrm>
            <a:off x="1078487" y="1583542"/>
            <a:ext cx="4527449" cy="3149941"/>
          </a:xfrm>
          <a:prstGeom prst="rect">
            <a:avLst/>
          </a:prstGeom>
        </p:spPr>
      </p:pic>
    </p:spTree>
    <p:extLst>
      <p:ext uri="{BB962C8B-B14F-4D97-AF65-F5344CB8AC3E}">
        <p14:creationId xmlns:p14="http://schemas.microsoft.com/office/powerpoint/2010/main" val="34126477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7CD03-E898-4393-A858-B3083CFCFA75}"/>
              </a:ext>
            </a:extLst>
          </p:cNvPr>
          <p:cNvSpPr>
            <a:spLocks noGrp="1"/>
          </p:cNvSpPr>
          <p:nvPr>
            <p:ph type="title"/>
          </p:nvPr>
        </p:nvSpPr>
        <p:spPr>
          <a:xfrm>
            <a:off x="1381250" y="922669"/>
            <a:ext cx="7481798" cy="435599"/>
          </a:xfrm>
          <a:solidFill>
            <a:schemeClr val="bg1"/>
          </a:solidFill>
        </p:spPr>
        <p:txBody>
          <a:bodyPr>
            <a:normAutofit fontScale="90000"/>
          </a:bodyPr>
          <a:lstStyle/>
          <a:p>
            <a:r>
              <a:rPr lang="fr-FR" dirty="0"/>
              <a:t>2021 : Loi dérèglement climatique et culture ?</a:t>
            </a:r>
          </a:p>
        </p:txBody>
      </p:sp>
      <p:sp>
        <p:nvSpPr>
          <p:cNvPr id="3" name="Espace réservé du texte 2">
            <a:extLst>
              <a:ext uri="{FF2B5EF4-FFF2-40B4-BE49-F238E27FC236}">
                <a16:creationId xmlns:a16="http://schemas.microsoft.com/office/drawing/2014/main" id="{E9594844-1E01-4E5B-A1B4-86B32CA14156}"/>
              </a:ext>
            </a:extLst>
          </p:cNvPr>
          <p:cNvSpPr>
            <a:spLocks noGrp="1"/>
          </p:cNvSpPr>
          <p:nvPr>
            <p:ph type="body" idx="1"/>
          </p:nvPr>
        </p:nvSpPr>
        <p:spPr>
          <a:xfrm>
            <a:off x="2183043" y="2146397"/>
            <a:ext cx="6104143" cy="2703303"/>
          </a:xfrm>
        </p:spPr>
        <p:txBody>
          <a:bodyPr>
            <a:normAutofit/>
          </a:bodyPr>
          <a:lstStyle/>
          <a:p>
            <a:r>
              <a:rPr lang="fr-FR" sz="1200" dirty="0">
                <a:latin typeface="Quattrocento Sans" panose="020B0502050000020003" pitchFamily="34" charset="0"/>
              </a:rPr>
              <a:t>Bibliothèque = 0, Musées = 0</a:t>
            </a:r>
          </a:p>
          <a:p>
            <a:endParaRPr lang="fr-FR" sz="1200" dirty="0">
              <a:latin typeface="Quattrocento Sans" panose="020B0502050000020003" pitchFamily="34" charset="0"/>
            </a:endParaRPr>
          </a:p>
          <a:p>
            <a:r>
              <a:rPr lang="fr-FR" sz="1200" dirty="0">
                <a:latin typeface="Quattrocento Sans" panose="020B0502050000020003" pitchFamily="34" charset="0"/>
              </a:rPr>
              <a:t>Article 20 : « A titre expérimental et pour une durée de trois ans, la distribution à domicile d'imprimés en plastique, en papier ou cartonnés à visée commerciale non adressés, lorsque l'autorisation de les recevoir ne fait pas l'objet d'une mention expresse et visible sur la boîte aux lettres ou le réceptacle du courrier, est interdite. (…) Les collectivités territoriales et groupements de collectivités territoriales mettant en place l'expérimentation prévue au présent I peuvent définir des secteurs exclus du champ de cette expérimentation, en particulier le secteur culturel et la presse. »</a:t>
            </a:r>
          </a:p>
          <a:p>
            <a:endParaRPr lang="fr-FR" sz="1200" dirty="0">
              <a:latin typeface="Quattrocento Sans" panose="020B0502050000020003" pitchFamily="34" charset="0"/>
            </a:endParaRPr>
          </a:p>
          <a:p>
            <a:r>
              <a:rPr lang="fr-FR" sz="1200" dirty="0">
                <a:latin typeface="Quattrocento Sans" panose="020B0502050000020003" pitchFamily="34" charset="0"/>
              </a:rPr>
              <a:t>Plaidoyer ?</a:t>
            </a:r>
          </a:p>
          <a:p>
            <a:pPr marL="101598" indent="0">
              <a:buNone/>
            </a:pPr>
            <a:endParaRPr lang="fr-FR" sz="1200" dirty="0">
              <a:latin typeface="Quattrocento Sans" panose="020B0502050000020003" pitchFamily="34" charset="0"/>
            </a:endParaRPr>
          </a:p>
        </p:txBody>
      </p:sp>
    </p:spTree>
    <p:extLst>
      <p:ext uri="{BB962C8B-B14F-4D97-AF65-F5344CB8AC3E}">
        <p14:creationId xmlns:p14="http://schemas.microsoft.com/office/powerpoint/2010/main" val="2598444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a:t>Information et bibliothèques</a:t>
            </a:r>
          </a:p>
        </p:txBody>
      </p:sp>
      <p:sp>
        <p:nvSpPr>
          <p:cNvPr id="4" name="Espace réservé du texte 3"/>
          <p:cNvSpPr>
            <a:spLocks noGrp="1"/>
          </p:cNvSpPr>
          <p:nvPr>
            <p:ph type="body" idx="1"/>
          </p:nvPr>
        </p:nvSpPr>
        <p:spPr/>
        <p:txBody>
          <a:bodyPr/>
          <a:lstStyle/>
          <a:p>
            <a:r>
              <a:rPr lang="fr-FR" dirty="0"/>
              <a:t>Agenda 2030</a:t>
            </a:r>
          </a:p>
        </p:txBody>
      </p:sp>
    </p:spTree>
    <p:extLst>
      <p:ext uri="{BB962C8B-B14F-4D97-AF65-F5344CB8AC3E}">
        <p14:creationId xmlns:p14="http://schemas.microsoft.com/office/powerpoint/2010/main" val="9401134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11" name="Shape 75">
            <a:extLst>
              <a:ext uri="{FF2B5EF4-FFF2-40B4-BE49-F238E27FC236}">
                <a16:creationId xmlns:a16="http://schemas.microsoft.com/office/drawing/2014/main" id="{906EA438-0A82-4136-9734-EE435777853D}"/>
              </a:ext>
            </a:extLst>
          </p:cNvPr>
          <p:cNvSpPr/>
          <p:nvPr/>
        </p:nvSpPr>
        <p:spPr>
          <a:xfrm>
            <a:off x="0" y="3657600"/>
            <a:ext cx="9144000" cy="1485699"/>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solidFill>
                <a:schemeClr val="accent6">
                  <a:lumMod val="40000"/>
                  <a:lumOff val="60000"/>
                </a:schemeClr>
              </a:solidFill>
              <a:latin typeface="Quattrocento Sans"/>
              <a:ea typeface="Quattrocento Sans"/>
              <a:cs typeface="Quattrocento Sans"/>
              <a:sym typeface="Quattrocento Sans"/>
            </a:endParaRPr>
          </a:p>
        </p:txBody>
      </p:sp>
      <p:sp>
        <p:nvSpPr>
          <p:cNvPr id="373" name="Google Shape;373;p60"/>
          <p:cNvSpPr txBox="1">
            <a:spLocks noGrp="1"/>
          </p:cNvSpPr>
          <p:nvPr>
            <p:ph type="subTitle" idx="4294967295"/>
          </p:nvPr>
        </p:nvSpPr>
        <p:spPr>
          <a:xfrm>
            <a:off x="6484879" y="4116633"/>
            <a:ext cx="2489612" cy="87069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CD00"/>
              </a:buClr>
              <a:buSzPts val="1800"/>
              <a:buFont typeface="Quattrocento Sans"/>
              <a:buNone/>
            </a:pPr>
            <a:r>
              <a:rPr lang="fr-FR" sz="1800" b="0" i="0" u="none" strike="noStrike" cap="none" dirty="0">
                <a:solidFill>
                  <a:schemeClr val="dk1"/>
                </a:solidFill>
                <a:latin typeface="Quattrocento Sans"/>
                <a:ea typeface="Quattrocento Sans"/>
                <a:cs typeface="Quattrocento Sans"/>
                <a:sym typeface="Quattrocento Sans"/>
              </a:rPr>
              <a:t>Raphaëlle Bats</a:t>
            </a:r>
          </a:p>
          <a:p>
            <a:pPr marL="0" marR="0" lvl="0" indent="0" algn="r" rtl="0">
              <a:lnSpc>
                <a:spcPct val="100000"/>
              </a:lnSpc>
              <a:spcBef>
                <a:spcPts val="0"/>
              </a:spcBef>
              <a:spcAft>
                <a:spcPts val="0"/>
              </a:spcAft>
              <a:buClr>
                <a:srgbClr val="FFCD00"/>
              </a:buClr>
              <a:buSzPts val="1800"/>
              <a:buFont typeface="Quattrocento Sans"/>
              <a:buNone/>
            </a:pPr>
            <a:r>
              <a:rPr lang="fr-FR" sz="1800" dirty="0">
                <a:solidFill>
                  <a:schemeClr val="dk1"/>
                </a:solidFill>
                <a:hlinkClick r:id="rId3"/>
              </a:rPr>
              <a:t>Rbats.pro@gmail.com</a:t>
            </a:r>
            <a:endParaRPr lang="fr-FR" sz="1800" dirty="0">
              <a:solidFill>
                <a:schemeClr val="dk1"/>
              </a:solidFill>
            </a:endParaRPr>
          </a:p>
          <a:p>
            <a:pPr marL="0" marR="0" lvl="0" indent="0" algn="r" rtl="0">
              <a:lnSpc>
                <a:spcPct val="100000"/>
              </a:lnSpc>
              <a:spcBef>
                <a:spcPts val="0"/>
              </a:spcBef>
              <a:spcAft>
                <a:spcPts val="0"/>
              </a:spcAft>
              <a:buClr>
                <a:srgbClr val="FFCD00"/>
              </a:buClr>
              <a:buSzPts val="1800"/>
              <a:buFont typeface="Quattrocento Sans"/>
              <a:buNone/>
            </a:pPr>
            <a:endParaRPr sz="1800" dirty="0">
              <a:solidFill>
                <a:schemeClr val="dk1"/>
              </a:solidFill>
            </a:endParaRPr>
          </a:p>
          <a:p>
            <a:pPr marL="0" marR="0" lvl="0" indent="0" algn="r" rtl="0">
              <a:lnSpc>
                <a:spcPct val="100000"/>
              </a:lnSpc>
              <a:spcBef>
                <a:spcPts val="0"/>
              </a:spcBef>
              <a:spcAft>
                <a:spcPts val="0"/>
              </a:spcAft>
              <a:buClr>
                <a:srgbClr val="FFCD00"/>
              </a:buClr>
              <a:buSzPts val="1800"/>
              <a:buFont typeface="Quattrocento Sans"/>
              <a:buNone/>
            </a:pPr>
            <a:endParaRPr sz="1800" dirty="0">
              <a:solidFill>
                <a:schemeClr val="dk1"/>
              </a:solidFill>
            </a:endParaRPr>
          </a:p>
          <a:p>
            <a:pPr marL="0" marR="0" lvl="0" indent="0" algn="r" rtl="0">
              <a:lnSpc>
                <a:spcPct val="100000"/>
              </a:lnSpc>
              <a:spcBef>
                <a:spcPts val="0"/>
              </a:spcBef>
              <a:spcAft>
                <a:spcPts val="0"/>
              </a:spcAft>
              <a:buClr>
                <a:srgbClr val="FFCD00"/>
              </a:buClr>
              <a:buSzPts val="1800"/>
              <a:buFont typeface="Quattrocento Sans"/>
              <a:buNone/>
            </a:pPr>
            <a:endParaRPr sz="1800" b="0" i="0" u="none" strike="noStrike" cap="none" dirty="0">
              <a:solidFill>
                <a:schemeClr val="dk1"/>
              </a:solidFill>
              <a:latin typeface="Quattrocento Sans"/>
              <a:ea typeface="Quattrocento Sans"/>
              <a:cs typeface="Quattrocento Sans"/>
              <a:sym typeface="Quattrocento Sans"/>
            </a:endParaRPr>
          </a:p>
          <a:p>
            <a:pPr marL="457200" marR="0" lvl="0" indent="-228600" algn="r" rtl="0">
              <a:lnSpc>
                <a:spcPct val="100000"/>
              </a:lnSpc>
              <a:spcBef>
                <a:spcPts val="0"/>
              </a:spcBef>
              <a:spcAft>
                <a:spcPts val="0"/>
              </a:spcAft>
              <a:buClr>
                <a:srgbClr val="FFCD00"/>
              </a:buClr>
              <a:buSzPts val="1800"/>
              <a:buFont typeface="Quattrocento Sans"/>
              <a:buNone/>
            </a:pPr>
            <a:endParaRPr sz="1800" b="0" i="0" u="none" strike="noStrike" cap="none" dirty="0">
              <a:solidFill>
                <a:schemeClr val="dk1"/>
              </a:solidFill>
              <a:latin typeface="Quattrocento Sans"/>
              <a:ea typeface="Quattrocento Sans"/>
              <a:cs typeface="Quattrocento Sans"/>
              <a:sym typeface="Quattrocento Sans"/>
            </a:endParaRPr>
          </a:p>
        </p:txBody>
      </p:sp>
      <p:cxnSp>
        <p:nvCxnSpPr>
          <p:cNvPr id="374" name="Google Shape;374;p60"/>
          <p:cNvCxnSpPr/>
          <p:nvPr/>
        </p:nvCxnSpPr>
        <p:spPr>
          <a:xfrm>
            <a:off x="6450" y="1428750"/>
            <a:ext cx="2397299" cy="0"/>
          </a:xfrm>
          <a:prstGeom prst="straightConnector1">
            <a:avLst/>
          </a:prstGeom>
          <a:noFill/>
          <a:ln w="9525" cap="flat" cmpd="sng">
            <a:solidFill>
              <a:srgbClr val="CCCCCC"/>
            </a:solidFill>
            <a:prstDash val="solid"/>
            <a:round/>
            <a:headEnd type="none" w="sm" len="sm"/>
            <a:tailEnd type="none" w="sm" len="sm"/>
          </a:ln>
        </p:spPr>
      </p:cxnSp>
      <p:cxnSp>
        <p:nvCxnSpPr>
          <p:cNvPr id="376" name="Google Shape;376;p60"/>
          <p:cNvCxnSpPr/>
          <p:nvPr/>
        </p:nvCxnSpPr>
        <p:spPr>
          <a:xfrm>
            <a:off x="5589800" y="1428750"/>
            <a:ext cx="3554100" cy="0"/>
          </a:xfrm>
          <a:prstGeom prst="straightConnector1">
            <a:avLst/>
          </a:prstGeom>
          <a:noFill/>
          <a:ln w="9525" cap="flat" cmpd="sng">
            <a:solidFill>
              <a:srgbClr val="CCCCCC"/>
            </a:solidFill>
            <a:prstDash val="solid"/>
            <a:round/>
            <a:headEnd type="none" w="sm" len="sm"/>
            <a:tailEnd type="none" w="sm" len="sm"/>
          </a:ln>
        </p:spPr>
      </p:cxnSp>
      <p:sp>
        <p:nvSpPr>
          <p:cNvPr id="377" name="Google Shape;377;p60"/>
          <p:cNvSpPr/>
          <p:nvPr/>
        </p:nvSpPr>
        <p:spPr>
          <a:xfrm>
            <a:off x="619488" y="859200"/>
            <a:ext cx="1139100" cy="1139100"/>
          </a:xfrm>
          <a:prstGeom prst="ellipse">
            <a:avLst/>
          </a:prstGeom>
          <a:solidFill>
            <a:srgbClr val="FFCD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0" name="Picture 2" descr="URFIST de Bordeaux | BIBDOC Formations">
            <a:extLst>
              <a:ext uri="{FF2B5EF4-FFF2-40B4-BE49-F238E27FC236}">
                <a16:creationId xmlns:a16="http://schemas.microsoft.com/office/drawing/2014/main" id="{2D3CF83C-0BEB-403C-A171-6C3D320FE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96" y="1023426"/>
            <a:ext cx="1351006" cy="796883"/>
          </a:xfrm>
          <a:prstGeom prst="rect">
            <a:avLst/>
          </a:prstGeom>
          <a:noFill/>
          <a:extLst>
            <a:ext uri="{909E8E84-426E-40DD-AFC4-6F175D3DCCD1}">
              <a14:hiddenFill xmlns:a14="http://schemas.microsoft.com/office/drawing/2010/main">
                <a:solidFill>
                  <a:srgbClr val="FFFFFF"/>
                </a:solidFill>
              </a14:hiddenFill>
            </a:ext>
          </a:extLst>
        </p:spPr>
      </p:pic>
      <p:sp>
        <p:nvSpPr>
          <p:cNvPr id="375" name="Google Shape;375;p60"/>
          <p:cNvSpPr txBox="1">
            <a:spLocks noGrp="1"/>
          </p:cNvSpPr>
          <p:nvPr>
            <p:ph type="ctrTitle" idx="4294967295"/>
          </p:nvPr>
        </p:nvSpPr>
        <p:spPr>
          <a:xfrm>
            <a:off x="2371625" y="816550"/>
            <a:ext cx="4908000" cy="1159799"/>
          </a:xfrm>
          <a:prstGeom prst="rect">
            <a:avLst/>
          </a:prstGeom>
          <a:solidFill>
            <a:schemeClr val="bg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Lora"/>
              <a:buNone/>
            </a:pPr>
            <a:r>
              <a:rPr lang="fr-FR" sz="6000" b="1" i="0" u="none" strike="noStrike" cap="none" dirty="0">
                <a:solidFill>
                  <a:schemeClr val="accent6">
                    <a:lumMod val="40000"/>
                    <a:lumOff val="60000"/>
                  </a:schemeClr>
                </a:solidFill>
                <a:latin typeface="Lora"/>
                <a:ea typeface="Lora"/>
                <a:cs typeface="Lora"/>
                <a:sym typeface="Lora"/>
              </a:rPr>
              <a:t>Merci ! </a:t>
            </a:r>
            <a:endParaRPr sz="6000" b="1" i="0" u="none" strike="noStrike" cap="none" dirty="0">
              <a:solidFill>
                <a:schemeClr val="accent6">
                  <a:lumMod val="40000"/>
                  <a:lumOff val="60000"/>
                </a:schemeClr>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5046133"/>
            <a:ext cx="9144000" cy="97166"/>
          </a:xfrm>
          <a:prstGeom prst="rect">
            <a:avLst/>
          </a:prstGeom>
          <a:solidFill>
            <a:schemeClr val="accent6">
              <a:lumMod val="40000"/>
              <a:lumOff val="60000"/>
            </a:schemeClr>
          </a:solidFill>
          <a:ln>
            <a:noFill/>
          </a:ln>
        </p:spPr>
        <p:txBody>
          <a:bodyPr lIns="91425" tIns="91425" rIns="91425" bIns="91425" anchor="ctr" anchorCtr="0">
            <a:noAutofit/>
          </a:bodyPr>
          <a:lstStyle/>
          <a:p>
            <a:pPr lvl="0">
              <a:spcBef>
                <a:spcPts val="0"/>
              </a:spcBef>
              <a:buNone/>
            </a:pPr>
            <a:endParaRPr/>
          </a:p>
        </p:txBody>
      </p:sp>
      <p:sp>
        <p:nvSpPr>
          <p:cNvPr id="76" name="Shape 76"/>
          <p:cNvSpPr txBox="1">
            <a:spLocks noGrp="1"/>
          </p:cNvSpPr>
          <p:nvPr>
            <p:ph type="title"/>
          </p:nvPr>
        </p:nvSpPr>
        <p:spPr>
          <a:xfrm>
            <a:off x="1381250" y="801950"/>
            <a:ext cx="4945659" cy="435599"/>
          </a:xfrm>
          <a:prstGeom prst="rect">
            <a:avLst/>
          </a:prstGeom>
        </p:spPr>
        <p:txBody>
          <a:bodyPr lIns="91425" tIns="91425" rIns="91425" bIns="91425" anchor="ctr" anchorCtr="0">
            <a:noAutofit/>
          </a:bodyPr>
          <a:lstStyle/>
          <a:p>
            <a:pPr lvl="0" rtl="0">
              <a:spcBef>
                <a:spcPts val="0"/>
              </a:spcBef>
              <a:buNone/>
            </a:pPr>
            <a:r>
              <a:rPr lang="en" dirty="0"/>
              <a:t>L’Agenda 2030</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2" name="Shape 82"/>
          <p:cNvSpPr txBox="1"/>
          <p:nvPr/>
        </p:nvSpPr>
        <p:spPr>
          <a:xfrm>
            <a:off x="1381250" y="1352550"/>
            <a:ext cx="7031099" cy="826499"/>
          </a:xfrm>
          <a:prstGeom prst="rect">
            <a:avLst/>
          </a:prstGeom>
          <a:noFill/>
          <a:ln>
            <a:noFill/>
          </a:ln>
        </p:spPr>
        <p:txBody>
          <a:bodyPr lIns="91425" tIns="91425" rIns="91425" bIns="91425" anchor="t" anchorCtr="0">
            <a:noAutofit/>
          </a:bodyPr>
          <a:lstStyle/>
          <a:p>
            <a:pPr lvl="0" rtl="0">
              <a:spcBef>
                <a:spcPts val="600"/>
              </a:spcBef>
              <a:buNone/>
            </a:pPr>
            <a:endParaRPr lang="en" sz="1200" b="1" dirty="0">
              <a:latin typeface="Quattrocento Sans"/>
              <a:ea typeface="Quattrocento Sans"/>
              <a:cs typeface="Quattrocento Sans"/>
              <a:sym typeface="Quattrocento Sans"/>
            </a:endParaRPr>
          </a:p>
        </p:txBody>
      </p:sp>
      <p:sp>
        <p:nvSpPr>
          <p:cNvPr id="83" name="Shape 83"/>
          <p:cNvSpPr txBox="1"/>
          <p:nvPr/>
        </p:nvSpPr>
        <p:spPr>
          <a:xfrm>
            <a:off x="251520" y="1645011"/>
            <a:ext cx="4326130" cy="2527854"/>
          </a:xfrm>
          <a:prstGeom prst="rect">
            <a:avLst/>
          </a:prstGeom>
          <a:noFill/>
          <a:ln>
            <a:noFill/>
          </a:ln>
        </p:spPr>
        <p:txBody>
          <a:bodyPr lIns="91425" tIns="91425" rIns="91425" bIns="91425" anchor="t" anchorCtr="0">
            <a:noAutofit/>
          </a:bodyPr>
          <a:lstStyle/>
          <a:p>
            <a:pPr lvl="0" rtl="0">
              <a:spcBef>
                <a:spcPts val="600"/>
              </a:spcBef>
              <a:buNone/>
            </a:pPr>
            <a:r>
              <a:rPr lang="en" sz="1600" b="1" dirty="0">
                <a:highlight>
                  <a:srgbClr val="FFCD00"/>
                </a:highlight>
                <a:latin typeface="Quattrocento Sans"/>
                <a:ea typeface="Quattrocento Sans"/>
                <a:cs typeface="Quattrocento Sans"/>
                <a:sym typeface="Quattrocento Sans"/>
              </a:rPr>
              <a:t>Les Agendas 21, les OMD  </a:t>
            </a:r>
          </a:p>
          <a:p>
            <a:pPr lvl="0">
              <a:spcBef>
                <a:spcPts val="600"/>
              </a:spcBef>
            </a:pPr>
            <a:r>
              <a:rPr lang="fr-FR" dirty="0">
                <a:latin typeface="Quattrocento Sans"/>
                <a:ea typeface="Quattrocento Sans"/>
                <a:cs typeface="Quattrocento Sans"/>
                <a:sym typeface="Quattrocento Sans"/>
              </a:rPr>
              <a:t>L’ONU </a:t>
            </a:r>
          </a:p>
          <a:p>
            <a:pPr marL="449263" lvl="2" indent="-171450">
              <a:spcBef>
                <a:spcPts val="600"/>
              </a:spcBef>
              <a:buFont typeface="Arial" panose="020B0604020202020204" pitchFamily="34" charset="0"/>
              <a:buChar char="•"/>
            </a:pPr>
            <a:r>
              <a:rPr lang="fr-FR" dirty="0">
                <a:latin typeface="Quattrocento Sans"/>
                <a:ea typeface="Quattrocento Sans"/>
                <a:cs typeface="Quattrocento Sans"/>
                <a:sym typeface="Quattrocento Sans"/>
              </a:rPr>
              <a:t>173 pays en 1992 (Rio)</a:t>
            </a:r>
          </a:p>
          <a:p>
            <a:pPr marL="449263" lvl="2" indent="-171450">
              <a:spcBef>
                <a:spcPts val="600"/>
              </a:spcBef>
              <a:buFont typeface="Arial" panose="020B0604020202020204" pitchFamily="34" charset="0"/>
              <a:buChar char="•"/>
            </a:pPr>
            <a:r>
              <a:rPr lang="fr-FR" dirty="0">
                <a:latin typeface="Quattrocento Sans"/>
                <a:ea typeface="Quattrocento Sans"/>
                <a:cs typeface="Quattrocento Sans"/>
                <a:sym typeface="Quattrocento Sans"/>
              </a:rPr>
              <a:t>189 pays en 2000 (New York)</a:t>
            </a:r>
          </a:p>
          <a:p>
            <a:pPr lvl="0">
              <a:spcBef>
                <a:spcPts val="600"/>
              </a:spcBef>
            </a:pPr>
            <a:endParaRPr lang="fr-FR" dirty="0">
              <a:latin typeface="Quattrocento Sans"/>
              <a:ea typeface="Quattrocento Sans"/>
              <a:cs typeface="Quattrocento Sans"/>
              <a:sym typeface="Quattrocento Sans"/>
            </a:endParaRPr>
          </a:p>
          <a:p>
            <a:pPr lvl="0">
              <a:spcBef>
                <a:spcPts val="600"/>
              </a:spcBef>
            </a:pPr>
            <a:r>
              <a:rPr lang="fr-FR" dirty="0">
                <a:latin typeface="Quattrocento Sans"/>
                <a:ea typeface="Quattrocento Sans"/>
                <a:cs typeface="Quattrocento Sans"/>
                <a:sym typeface="Quattrocento Sans"/>
              </a:rPr>
              <a:t>Engagement pour le développement durable :</a:t>
            </a:r>
          </a:p>
          <a:p>
            <a:pPr marL="449263" lvl="0" indent="-171450">
              <a:spcBef>
                <a:spcPts val="600"/>
              </a:spcBef>
              <a:buFont typeface="Arial" panose="020B0604020202020204" pitchFamily="34" charset="0"/>
              <a:buChar char="•"/>
            </a:pPr>
            <a:r>
              <a:rPr lang="fr-FR" dirty="0">
                <a:latin typeface="Quattrocento Sans"/>
                <a:ea typeface="Quattrocento Sans"/>
                <a:cs typeface="Quattrocento Sans"/>
                <a:sym typeface="Quattrocento Sans"/>
              </a:rPr>
              <a:t>27 principes pour l’agenda 21</a:t>
            </a:r>
          </a:p>
          <a:p>
            <a:pPr marL="449263" lvl="0" indent="-171450">
              <a:spcBef>
                <a:spcPts val="600"/>
              </a:spcBef>
              <a:buFont typeface="Arial" panose="020B0604020202020204" pitchFamily="34" charset="0"/>
              <a:buChar char="•"/>
            </a:pPr>
            <a:r>
              <a:rPr lang="fr-FR" dirty="0">
                <a:latin typeface="Quattrocento Sans"/>
                <a:ea typeface="Quattrocento Sans"/>
                <a:cs typeface="Quattrocento Sans"/>
                <a:sym typeface="Quattrocento Sans"/>
              </a:rPr>
              <a:t>8 objectifs du millénaire</a:t>
            </a:r>
            <a:endParaRPr lang="en" dirty="0">
              <a:latin typeface="Quattrocento Sans"/>
              <a:ea typeface="Quattrocento Sans"/>
              <a:cs typeface="Quattrocento Sans"/>
              <a:sym typeface="Quattrocento Sans"/>
            </a:endParaRPr>
          </a:p>
        </p:txBody>
      </p:sp>
      <p:sp>
        <p:nvSpPr>
          <p:cNvPr id="85" name="Shape 85"/>
          <p:cNvSpPr txBox="1"/>
          <p:nvPr/>
        </p:nvSpPr>
        <p:spPr>
          <a:xfrm>
            <a:off x="675650" y="4134525"/>
            <a:ext cx="7846200" cy="826499"/>
          </a:xfrm>
          <a:prstGeom prst="rect">
            <a:avLst/>
          </a:prstGeom>
          <a:noFill/>
          <a:ln>
            <a:noFill/>
          </a:ln>
        </p:spPr>
        <p:txBody>
          <a:bodyPr lIns="91425" tIns="91425" rIns="91425" bIns="91425" anchor="t" anchorCtr="0">
            <a:noAutofit/>
          </a:bodyPr>
          <a:lstStyle/>
          <a:p>
            <a:pPr lvl="0" rtl="0">
              <a:spcBef>
                <a:spcPts val="1000"/>
              </a:spcBef>
              <a:spcAft>
                <a:spcPts val="1000"/>
              </a:spcAft>
              <a:buNone/>
            </a:pPr>
            <a:endParaRPr sz="1100" i="1" dirty="0">
              <a:latin typeface="Lora"/>
              <a:ea typeface="Lora"/>
              <a:cs typeface="Lora"/>
              <a:sym typeface="Lora"/>
            </a:endParaRPr>
          </a:p>
          <a:p>
            <a:pPr lvl="0" rtl="0">
              <a:spcBef>
                <a:spcPts val="1000"/>
              </a:spcBef>
              <a:spcAft>
                <a:spcPts val="1000"/>
              </a:spcAft>
              <a:buNone/>
            </a:pPr>
            <a:endParaRPr sz="1100" i="1" dirty="0">
              <a:latin typeface="Lora"/>
              <a:ea typeface="Lora"/>
              <a:cs typeface="Lora"/>
              <a:sym typeface="Lora"/>
            </a:endParaRPr>
          </a:p>
        </p:txBody>
      </p:sp>
      <p:sp>
        <p:nvSpPr>
          <p:cNvPr id="14" name="Shape 83"/>
          <p:cNvSpPr txBox="1"/>
          <p:nvPr/>
        </p:nvSpPr>
        <p:spPr>
          <a:xfrm>
            <a:off x="4577650" y="1641190"/>
            <a:ext cx="4386838" cy="2730759"/>
          </a:xfrm>
          <a:prstGeom prst="rect">
            <a:avLst/>
          </a:prstGeom>
          <a:noFill/>
          <a:ln>
            <a:noFill/>
          </a:ln>
        </p:spPr>
        <p:txBody>
          <a:bodyPr lIns="91425" tIns="91425" rIns="91425" bIns="91425" anchor="t" anchorCtr="0">
            <a:noAutofit/>
          </a:bodyPr>
          <a:lstStyle/>
          <a:p>
            <a:pPr lvl="0" rtl="0">
              <a:spcBef>
                <a:spcPts val="600"/>
              </a:spcBef>
              <a:buNone/>
            </a:pPr>
            <a:r>
              <a:rPr lang="en" sz="1600" b="1" dirty="0">
                <a:highlight>
                  <a:srgbClr val="FFCD00"/>
                </a:highlight>
                <a:latin typeface="Quattrocento Sans"/>
                <a:ea typeface="Quattrocento Sans"/>
                <a:cs typeface="Quattrocento Sans"/>
                <a:sym typeface="Quattrocento Sans"/>
              </a:rPr>
              <a:t>L’Agenda 2030</a:t>
            </a:r>
          </a:p>
          <a:p>
            <a:pPr lvl="0">
              <a:spcBef>
                <a:spcPts val="600"/>
              </a:spcBef>
            </a:pPr>
            <a:r>
              <a:rPr lang="fr-FR" dirty="0">
                <a:latin typeface="Quattrocento Sans"/>
                <a:ea typeface="Quattrocento Sans"/>
                <a:cs typeface="Quattrocento Sans"/>
                <a:sym typeface="Quattrocento Sans"/>
              </a:rPr>
              <a:t>L’ONU</a:t>
            </a:r>
          </a:p>
          <a:p>
            <a:pPr marL="449263" lvl="1" indent="-171450">
              <a:spcBef>
                <a:spcPts val="600"/>
              </a:spcBef>
              <a:buFont typeface="Arial" panose="020B0604020202020204" pitchFamily="34" charset="0"/>
              <a:buChar char="•"/>
            </a:pPr>
            <a:r>
              <a:rPr lang="fr-FR" dirty="0">
                <a:latin typeface="Quattrocento Sans"/>
                <a:ea typeface="Quattrocento Sans"/>
                <a:cs typeface="Quattrocento Sans"/>
                <a:sym typeface="Quattrocento Sans"/>
              </a:rPr>
              <a:t>193 pays en 2015 (New York)</a:t>
            </a:r>
          </a:p>
          <a:p>
            <a:pPr lvl="0">
              <a:spcBef>
                <a:spcPts val="600"/>
              </a:spcBef>
            </a:pPr>
            <a:r>
              <a:rPr lang="fr-FR" dirty="0">
                <a:latin typeface="Quattrocento Sans"/>
                <a:ea typeface="Quattrocento Sans"/>
                <a:cs typeface="Quattrocento Sans"/>
                <a:sym typeface="Quattrocento Sans"/>
              </a:rPr>
              <a:t> </a:t>
            </a:r>
          </a:p>
          <a:p>
            <a:pPr lvl="0">
              <a:spcBef>
                <a:spcPts val="600"/>
              </a:spcBef>
            </a:pPr>
            <a:r>
              <a:rPr lang="fr-FR" dirty="0">
                <a:latin typeface="Quattrocento Sans"/>
                <a:ea typeface="Quattrocento Sans"/>
                <a:cs typeface="Quattrocento Sans"/>
                <a:sym typeface="Quattrocento Sans"/>
              </a:rPr>
              <a:t>Les objectifs de développement durable (ODD) ou </a:t>
            </a:r>
            <a:r>
              <a:rPr lang="fr-FR" dirty="0" err="1">
                <a:latin typeface="Quattrocento Sans"/>
                <a:ea typeface="Quattrocento Sans"/>
                <a:cs typeface="Quattrocento Sans"/>
                <a:sym typeface="Quattrocento Sans"/>
              </a:rPr>
              <a:t>sustainable</a:t>
            </a:r>
            <a:r>
              <a:rPr lang="fr-FR" dirty="0">
                <a:latin typeface="Quattrocento Sans"/>
                <a:ea typeface="Quattrocento Sans"/>
                <a:cs typeface="Quattrocento Sans"/>
                <a:sym typeface="Quattrocento Sans"/>
              </a:rPr>
              <a:t> </a:t>
            </a:r>
            <a:r>
              <a:rPr lang="fr-FR" dirty="0" err="1">
                <a:latin typeface="Quattrocento Sans"/>
                <a:ea typeface="Quattrocento Sans"/>
                <a:cs typeface="Quattrocento Sans"/>
                <a:sym typeface="Quattrocento Sans"/>
              </a:rPr>
              <a:t>development</a:t>
            </a:r>
            <a:r>
              <a:rPr lang="fr-FR" dirty="0">
                <a:latin typeface="Quattrocento Sans"/>
                <a:ea typeface="Quattrocento Sans"/>
                <a:cs typeface="Quattrocento Sans"/>
                <a:sym typeface="Quattrocento Sans"/>
              </a:rPr>
              <a:t> goals (SDG)</a:t>
            </a:r>
          </a:p>
          <a:p>
            <a:pPr marL="449263" lvl="0" indent="-171450" rtl="0">
              <a:spcBef>
                <a:spcPts val="600"/>
              </a:spcBef>
              <a:buFont typeface="Arial" panose="020B0604020202020204" pitchFamily="34" charset="0"/>
              <a:buChar char="•"/>
            </a:pPr>
            <a:r>
              <a:rPr lang="en" dirty="0">
                <a:latin typeface="Quattrocento Sans"/>
                <a:ea typeface="Quattrocento Sans"/>
                <a:cs typeface="Quattrocento Sans"/>
                <a:sym typeface="Quattrocento Sans"/>
              </a:rPr>
              <a:t>L’Agenda 2030 est organisé en 17 objectifs : </a:t>
            </a:r>
          </a:p>
          <a:p>
            <a:pPr marL="449263" lvl="0" indent="-171450">
              <a:spcBef>
                <a:spcPts val="600"/>
              </a:spcBef>
              <a:buFont typeface="Arial" panose="020B0604020202020204" pitchFamily="34" charset="0"/>
              <a:buChar char="•"/>
            </a:pPr>
            <a:r>
              <a:rPr lang="fr-FR" dirty="0">
                <a:latin typeface="Quattrocento Sans"/>
                <a:ea typeface="Quattrocento Sans"/>
                <a:cs typeface="Quattrocento Sans"/>
                <a:sym typeface="Quattrocento Sans"/>
                <a:hlinkClick r:id="rId3"/>
              </a:rPr>
              <a:t>http://www.un.org/sustainabledevelopment/fr/objectifs-de-developpement-durable/</a:t>
            </a:r>
            <a:endParaRPr lang="fr-FR" dirty="0">
              <a:latin typeface="Quattrocento Sans"/>
              <a:ea typeface="Quattrocento Sans"/>
              <a:cs typeface="Quattrocento Sans"/>
              <a:sym typeface="Quattrocento Sans"/>
            </a:endParaRPr>
          </a:p>
          <a:p>
            <a:pPr lvl="0">
              <a:spcBef>
                <a:spcPts val="600"/>
              </a:spcBef>
            </a:pPr>
            <a:endParaRPr lang="en" sz="12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10093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93" y="0"/>
            <a:ext cx="7443814" cy="5143500"/>
          </a:xfrm>
          <a:prstGeom prst="rect">
            <a:avLst/>
          </a:prstGeom>
        </p:spPr>
      </p:pic>
      <p:sp>
        <p:nvSpPr>
          <p:cNvPr id="3" name="Shape 75">
            <a:extLst>
              <a:ext uri="{FF2B5EF4-FFF2-40B4-BE49-F238E27FC236}">
                <a16:creationId xmlns:a16="http://schemas.microsoft.com/office/drawing/2014/main" id="{6EBC6F9E-C1E5-BD43-6D48-28E97C54C552}"/>
              </a:ext>
            </a:extLst>
          </p:cNvPr>
          <p:cNvSpPr/>
          <p:nvPr/>
        </p:nvSpPr>
        <p:spPr>
          <a:xfrm>
            <a:off x="5650" y="5046133"/>
            <a:ext cx="9144000" cy="97166"/>
          </a:xfrm>
          <a:prstGeom prst="rect">
            <a:avLst/>
          </a:prstGeom>
          <a:solidFill>
            <a:schemeClr val="accent6">
              <a:lumMod val="40000"/>
              <a:lumOff val="60000"/>
            </a:schemeClr>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70307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1250" y="922668"/>
            <a:ext cx="3878399" cy="435599"/>
          </a:xfrm>
          <a:prstGeom prst="rect">
            <a:avLst/>
          </a:prstGeom>
        </p:spPr>
        <p:txBody>
          <a:bodyPr lIns="91425" tIns="91425" rIns="91425" bIns="91425" anchor="ctr" anchorCtr="0">
            <a:noAutofit/>
          </a:bodyPr>
          <a:lstStyle/>
          <a:p>
            <a:pPr lvl="0"/>
            <a:r>
              <a:rPr lang="en" dirty="0"/>
              <a:t>Cibles : exemple ODD 16 (2/2)</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58619" y="1532055"/>
            <a:ext cx="8336212" cy="2733508"/>
          </a:xfrm>
          <a:prstGeom prst="rect">
            <a:avLst/>
          </a:prstGeom>
          <a:noFill/>
          <a:ln>
            <a:noFill/>
          </a:ln>
        </p:spPr>
        <p:txBody>
          <a:bodyPr lIns="91425" tIns="91425" rIns="91425" bIns="91425" anchor="t" anchorCtr="0">
            <a:noAutofit/>
          </a:bodyPr>
          <a:lstStyle/>
          <a:p>
            <a:pPr fontAlgn="base"/>
            <a:r>
              <a:rPr lang="fr-FR" sz="1600" dirty="0">
                <a:latin typeface="Quattrocento Sans"/>
                <a:ea typeface="Quattrocento Sans"/>
                <a:cs typeface="Quattrocento Sans"/>
              </a:rPr>
              <a:t>16.7   Faire en sorte que le dynamisme, l’ouverture, la participation et la représentation à tous les niveaux caractérisent la prise de décisions</a:t>
            </a:r>
          </a:p>
          <a:p>
            <a:pPr fontAlgn="base"/>
            <a:r>
              <a:rPr lang="fr-FR" sz="1600" dirty="0">
                <a:latin typeface="Quattrocento Sans"/>
                <a:ea typeface="Quattrocento Sans"/>
                <a:cs typeface="Quattrocento Sans"/>
              </a:rPr>
              <a:t>16.8   Élargir et renforcer la participation des pays en développement aux institutions chargées de la gouvernance au niveau mondial</a:t>
            </a:r>
          </a:p>
          <a:p>
            <a:pPr fontAlgn="base"/>
            <a:r>
              <a:rPr lang="fr-FR" sz="1600" dirty="0">
                <a:latin typeface="Quattrocento Sans"/>
                <a:ea typeface="Quattrocento Sans"/>
                <a:cs typeface="Quattrocento Sans"/>
              </a:rPr>
              <a:t>16.9   D’ici à 2030, garantir à tous une identité juridique, notamment grâce à l’enregistrement des naissances</a:t>
            </a:r>
          </a:p>
          <a:p>
            <a:pPr fontAlgn="base"/>
            <a:r>
              <a:rPr lang="fr-FR" sz="1600" b="1" dirty="0">
                <a:highlight>
                  <a:srgbClr val="FFCD00"/>
                </a:highlight>
                <a:latin typeface="Quattrocento Sans"/>
                <a:ea typeface="Quattrocento Sans"/>
                <a:cs typeface="Quattrocento Sans"/>
              </a:rPr>
              <a:t>16.10 Garantir l’accès public à l’information et protéger les libertés fondamentales, conformément à la législation nationale et aux accords internationaux</a:t>
            </a:r>
          </a:p>
          <a:p>
            <a:pPr fontAlgn="base"/>
            <a:r>
              <a:rPr lang="fr-FR" sz="1600" dirty="0">
                <a:latin typeface="Quattrocento Sans"/>
                <a:ea typeface="Quattrocento Sans"/>
                <a:cs typeface="Quattrocento Sans"/>
              </a:rPr>
              <a:t>16.a   Appuyer, notamment dans le cadre de la coopération internationale, les institutions nationales chargées de renforcer, à tous les niveaux, les moyens de prévenir la violence et de lutter contre le terrorisme et la criminalité, en particulier dans les pays en développement</a:t>
            </a:r>
          </a:p>
          <a:p>
            <a:pPr fontAlgn="base"/>
            <a:r>
              <a:rPr lang="fr-FR" sz="1600" dirty="0">
                <a:latin typeface="Quattrocento Sans"/>
                <a:ea typeface="Quattrocento Sans"/>
                <a:cs typeface="Quattrocento Sans"/>
              </a:rPr>
              <a:t>16.b   Promouvoir et appliquer des lois et politiques non discriminatoires pour le développement durable</a:t>
            </a:r>
          </a:p>
          <a:p>
            <a:pPr lvl="0" rtl="0">
              <a:spcBef>
                <a:spcPts val="600"/>
              </a:spcBef>
              <a:buNone/>
            </a:pPr>
            <a:endParaRPr lang="en" sz="18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
        <p:nvSpPr>
          <p:cNvPr id="13" name="Shape 75"/>
          <p:cNvSpPr/>
          <p:nvPr/>
        </p:nvSpPr>
        <p:spPr>
          <a:xfrm>
            <a:off x="5650" y="5052291"/>
            <a:ext cx="9144000" cy="91008"/>
          </a:xfrm>
          <a:prstGeom prst="rect">
            <a:avLst/>
          </a:prstGeom>
          <a:solidFill>
            <a:srgbClr val="FFCD0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878397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215BE-E798-4B11-BF0F-389B56BB4AC7}"/>
              </a:ext>
            </a:extLst>
          </p:cNvPr>
          <p:cNvSpPr>
            <a:spLocks noGrp="1"/>
          </p:cNvSpPr>
          <p:nvPr>
            <p:ph type="title"/>
          </p:nvPr>
        </p:nvSpPr>
        <p:spPr>
          <a:xfrm>
            <a:off x="1381251" y="922669"/>
            <a:ext cx="7068224" cy="435599"/>
          </a:xfrm>
          <a:solidFill>
            <a:schemeClr val="bg1"/>
          </a:solidFill>
        </p:spPr>
        <p:txBody>
          <a:bodyPr>
            <a:noAutofit/>
          </a:bodyPr>
          <a:lstStyle/>
          <a:p>
            <a:r>
              <a:rPr lang="fr-FR" sz="2100" dirty="0"/>
              <a:t>Légitimité des bibliothèques = professionnels de l’information</a:t>
            </a:r>
          </a:p>
        </p:txBody>
      </p:sp>
      <p:sp>
        <p:nvSpPr>
          <p:cNvPr id="14" name="Shape 75">
            <a:extLst>
              <a:ext uri="{FF2B5EF4-FFF2-40B4-BE49-F238E27FC236}">
                <a16:creationId xmlns:a16="http://schemas.microsoft.com/office/drawing/2014/main" id="{6F73FAA5-2DEF-40DF-851B-A6CB89BED574}"/>
              </a:ext>
            </a:extLst>
          </p:cNvPr>
          <p:cNvSpPr/>
          <p:nvPr/>
        </p:nvSpPr>
        <p:spPr>
          <a:xfrm>
            <a:off x="5650" y="4936062"/>
            <a:ext cx="9144000" cy="207238"/>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pic>
        <p:nvPicPr>
          <p:cNvPr id="8" name="Picture 2">
            <a:extLst>
              <a:ext uri="{FF2B5EF4-FFF2-40B4-BE49-F238E27FC236}">
                <a16:creationId xmlns:a16="http://schemas.microsoft.com/office/drawing/2014/main" id="{ECC6B430-527B-4EDD-A40C-BC4810716C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187" y="1451581"/>
            <a:ext cx="2592288" cy="181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static.wixstatic.com/media/c68511_a4c237164baa4df8a06a2bf4a17c299b~mv2.png/v1/fill/w_559,h_791,al_c,lg_1/c68511_a4c237164baa4df8a06a2bf4a17c299b~mv2.png">
            <a:extLst>
              <a:ext uri="{FF2B5EF4-FFF2-40B4-BE49-F238E27FC236}">
                <a16:creationId xmlns:a16="http://schemas.microsoft.com/office/drawing/2014/main" id="{0D955E03-6E81-4AB0-B910-FC919C7241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989" y="1995140"/>
            <a:ext cx="1938021" cy="274235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58E09EF0-2B48-7A36-1653-923949F4A80B}"/>
              </a:ext>
            </a:extLst>
          </p:cNvPr>
          <p:cNvPicPr>
            <a:picLocks noChangeAspect="1"/>
          </p:cNvPicPr>
          <p:nvPr/>
        </p:nvPicPr>
        <p:blipFill rotWithShape="1">
          <a:blip r:embed="rId4"/>
          <a:srcRect l="24709" t="22255" r="24459" b="27704"/>
          <a:stretch/>
        </p:blipFill>
        <p:spPr>
          <a:xfrm>
            <a:off x="252563" y="2047715"/>
            <a:ext cx="3350426" cy="2198899"/>
          </a:xfrm>
          <a:prstGeom prst="rect">
            <a:avLst/>
          </a:prstGeom>
        </p:spPr>
      </p:pic>
      <p:sp>
        <p:nvSpPr>
          <p:cNvPr id="9" name="ZoneTexte 8">
            <a:extLst>
              <a:ext uri="{FF2B5EF4-FFF2-40B4-BE49-F238E27FC236}">
                <a16:creationId xmlns:a16="http://schemas.microsoft.com/office/drawing/2014/main" id="{ECDCE2B9-57ED-982C-39CA-34D3A7ADCD1C}"/>
              </a:ext>
            </a:extLst>
          </p:cNvPr>
          <p:cNvSpPr txBox="1"/>
          <p:nvPr/>
        </p:nvSpPr>
        <p:spPr>
          <a:xfrm>
            <a:off x="418253" y="4329728"/>
            <a:ext cx="4575386" cy="523220"/>
          </a:xfrm>
          <a:prstGeom prst="rect">
            <a:avLst/>
          </a:prstGeom>
          <a:noFill/>
        </p:spPr>
        <p:txBody>
          <a:bodyPr wrap="square">
            <a:spAutoFit/>
          </a:bodyPr>
          <a:lstStyle/>
          <a:p>
            <a:r>
              <a:rPr lang="fr-FR" dirty="0">
                <a:hlinkClick r:id="rId5"/>
              </a:rPr>
              <a:t>https://www.lyondeclaration.org/</a:t>
            </a:r>
            <a:endParaRPr lang="fr-FR" dirty="0"/>
          </a:p>
          <a:p>
            <a:endParaRPr lang="fr-FR" dirty="0"/>
          </a:p>
        </p:txBody>
      </p:sp>
      <p:sp>
        <p:nvSpPr>
          <p:cNvPr id="13" name="ZoneTexte 12">
            <a:extLst>
              <a:ext uri="{FF2B5EF4-FFF2-40B4-BE49-F238E27FC236}">
                <a16:creationId xmlns:a16="http://schemas.microsoft.com/office/drawing/2014/main" id="{9618F1AA-DA94-9313-9938-A82D0CD2B295}"/>
              </a:ext>
            </a:extLst>
          </p:cNvPr>
          <p:cNvSpPr txBox="1"/>
          <p:nvPr/>
        </p:nvSpPr>
        <p:spPr>
          <a:xfrm>
            <a:off x="5857187" y="3528333"/>
            <a:ext cx="2738173" cy="1384995"/>
          </a:xfrm>
          <a:prstGeom prst="rect">
            <a:avLst/>
          </a:prstGeom>
          <a:noFill/>
        </p:spPr>
        <p:txBody>
          <a:bodyPr wrap="square">
            <a:spAutoFit/>
          </a:bodyPr>
          <a:lstStyle/>
          <a:p>
            <a:r>
              <a:rPr lang="fr-FR" dirty="0">
                <a:hlinkClick r:id="rId6"/>
              </a:rPr>
              <a:t>https://www.ifla.org/wp-content/uploads/2019/05/assets/hq/topics/libraries-development/documents/access-and-opportunity-for-all-fr.pdf</a:t>
            </a:r>
            <a:endParaRPr lang="fr-FR" dirty="0"/>
          </a:p>
          <a:p>
            <a:endParaRPr lang="fr-FR" dirty="0"/>
          </a:p>
        </p:txBody>
      </p:sp>
    </p:spTree>
    <p:extLst>
      <p:ext uri="{BB962C8B-B14F-4D97-AF65-F5344CB8AC3E}">
        <p14:creationId xmlns:p14="http://schemas.microsoft.com/office/powerpoint/2010/main" val="15800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B7CD03-E898-4393-A858-B3083CFCFA75}"/>
              </a:ext>
            </a:extLst>
          </p:cNvPr>
          <p:cNvSpPr>
            <a:spLocks noGrp="1"/>
          </p:cNvSpPr>
          <p:nvPr>
            <p:ph type="title"/>
          </p:nvPr>
        </p:nvSpPr>
        <p:spPr>
          <a:xfrm>
            <a:off x="1197724" y="840575"/>
            <a:ext cx="7174211" cy="435599"/>
          </a:xfrm>
          <a:solidFill>
            <a:schemeClr val="bg1"/>
          </a:solidFill>
        </p:spPr>
        <p:txBody>
          <a:bodyPr>
            <a:normAutofit fontScale="90000"/>
          </a:bodyPr>
          <a:lstStyle/>
          <a:p>
            <a:r>
              <a:rPr lang="fr-FR" dirty="0"/>
              <a:t>Légitimité des bibliothèques = relais locaux</a:t>
            </a:r>
          </a:p>
        </p:txBody>
      </p:sp>
      <p:sp>
        <p:nvSpPr>
          <p:cNvPr id="3" name="Espace réservé du texte 2">
            <a:extLst>
              <a:ext uri="{FF2B5EF4-FFF2-40B4-BE49-F238E27FC236}">
                <a16:creationId xmlns:a16="http://schemas.microsoft.com/office/drawing/2014/main" id="{E9594844-1E01-4E5B-A1B4-86B32CA14156}"/>
              </a:ext>
            </a:extLst>
          </p:cNvPr>
          <p:cNvSpPr>
            <a:spLocks noGrp="1"/>
          </p:cNvSpPr>
          <p:nvPr>
            <p:ph type="body" idx="1"/>
          </p:nvPr>
        </p:nvSpPr>
        <p:spPr>
          <a:xfrm>
            <a:off x="2606382" y="1926522"/>
            <a:ext cx="3764753" cy="2868046"/>
          </a:xfrm>
        </p:spPr>
        <p:txBody>
          <a:bodyPr>
            <a:normAutofit/>
          </a:bodyPr>
          <a:lstStyle/>
          <a:p>
            <a:r>
              <a:rPr lang="fr-FR" sz="1200" dirty="0">
                <a:latin typeface="Quattrocento Sans" panose="020B0502050000020003" pitchFamily="34" charset="0"/>
              </a:rPr>
              <a:t>2019 : Feuille de route de la France pour l’implémentation de l’Agenda 2030 : </a:t>
            </a:r>
            <a:r>
              <a:rPr lang="fr-FR" sz="1200" dirty="0">
                <a:latin typeface="Quattrocento Sans" panose="020B0502050000020003" pitchFamily="34" charset="0"/>
                <a:hlinkClick r:id="rId2"/>
              </a:rPr>
              <a:t>https://www.agenda-2030.fr/a-la-une/actualites-a-la-une/article/feuille-de-route-de-la-france-pour-l-agenda-2030</a:t>
            </a:r>
            <a:endParaRPr lang="fr-FR" sz="1200" dirty="0">
              <a:latin typeface="Quattrocento Sans" panose="020B0502050000020003" pitchFamily="34" charset="0"/>
            </a:endParaRPr>
          </a:p>
          <a:p>
            <a:endParaRPr lang="fr-FR" sz="1200" dirty="0">
              <a:latin typeface="Quattrocento Sans" panose="020B0502050000020003" pitchFamily="34" charset="0"/>
            </a:endParaRPr>
          </a:p>
          <a:p>
            <a:endParaRPr lang="fr-FR" sz="1200" dirty="0">
              <a:latin typeface="Quattrocento Sans" panose="020B0502050000020003" pitchFamily="34" charset="0"/>
            </a:endParaRPr>
          </a:p>
          <a:p>
            <a:r>
              <a:rPr lang="fr-FR" sz="1200" dirty="0">
                <a:latin typeface="Quattrocento Sans" panose="020B0502050000020003" pitchFamily="34" charset="0"/>
              </a:rPr>
              <a:t>Plaidoyer réussi pour la reconnaissance des bibliothèques comme actrice de l’éducation à l’environnement. </a:t>
            </a:r>
          </a:p>
          <a:p>
            <a:endParaRPr lang="fr-FR" sz="1200" dirty="0">
              <a:latin typeface="Quattrocento Sans" panose="020B0502050000020003" pitchFamily="34" charset="0"/>
            </a:endParaRPr>
          </a:p>
          <a:p>
            <a:pPr marL="101598" indent="0">
              <a:buNone/>
            </a:pPr>
            <a:r>
              <a:rPr lang="fr-FR" sz="1200" dirty="0">
                <a:solidFill>
                  <a:srgbClr val="FFC000"/>
                </a:solidFill>
                <a:latin typeface="Quattrocento Sans" panose="020B0502050000020003" pitchFamily="34" charset="0"/>
              </a:rPr>
              <a:t>Bibliothèque = Relais mobilisable pour la sensibilisation au développement durable</a:t>
            </a:r>
          </a:p>
          <a:p>
            <a:endParaRPr lang="fr-FR" b="0" i="0" dirty="0">
              <a:solidFill>
                <a:srgbClr val="000000"/>
              </a:solidFill>
              <a:effectLst/>
              <a:latin typeface="sourcesanspro"/>
            </a:endParaRPr>
          </a:p>
        </p:txBody>
      </p:sp>
      <p:pic>
        <p:nvPicPr>
          <p:cNvPr id="4" name="Picture 2" descr="PNG - 103.3 ko">
            <a:extLst>
              <a:ext uri="{FF2B5EF4-FFF2-40B4-BE49-F238E27FC236}">
                <a16:creationId xmlns:a16="http://schemas.microsoft.com/office/drawing/2014/main" id="{AEA58FBF-AB3C-4777-B9A8-1E0000AB57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400" y="1842250"/>
            <a:ext cx="1774703" cy="250983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BAB5017-0CDF-4AFB-AB7D-AD44329E6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477" y="2146398"/>
            <a:ext cx="1893981" cy="2525308"/>
          </a:xfrm>
          <a:prstGeom prst="rect">
            <a:avLst/>
          </a:prstGeom>
        </p:spPr>
      </p:pic>
    </p:spTree>
    <p:extLst>
      <p:ext uri="{BB962C8B-B14F-4D97-AF65-F5344CB8AC3E}">
        <p14:creationId xmlns:p14="http://schemas.microsoft.com/office/powerpoint/2010/main" val="358446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a:t>Quelles informations ?</a:t>
            </a:r>
          </a:p>
        </p:txBody>
      </p:sp>
      <p:sp>
        <p:nvSpPr>
          <p:cNvPr id="4" name="Espace réservé du texte 3"/>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199477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53D6E-5F3A-42D2-B6C8-63CEBC6913A6}"/>
              </a:ext>
            </a:extLst>
          </p:cNvPr>
          <p:cNvSpPr>
            <a:spLocks noGrp="1"/>
          </p:cNvSpPr>
          <p:nvPr>
            <p:ph type="title"/>
          </p:nvPr>
        </p:nvSpPr>
        <p:spPr>
          <a:xfrm>
            <a:off x="1381250" y="922668"/>
            <a:ext cx="6692563" cy="435599"/>
          </a:xfrm>
          <a:solidFill>
            <a:schemeClr val="bg1"/>
          </a:solidFill>
        </p:spPr>
        <p:txBody>
          <a:bodyPr/>
          <a:lstStyle/>
          <a:p>
            <a:r>
              <a:rPr lang="fr-FR" dirty="0"/>
              <a:t>Construire une collection : Quelles informations ?</a:t>
            </a:r>
          </a:p>
        </p:txBody>
      </p:sp>
      <p:sp>
        <p:nvSpPr>
          <p:cNvPr id="3" name="Espace réservé du texte 2">
            <a:extLst>
              <a:ext uri="{FF2B5EF4-FFF2-40B4-BE49-F238E27FC236}">
                <a16:creationId xmlns:a16="http://schemas.microsoft.com/office/drawing/2014/main" id="{70A99879-E403-4FF3-A4A0-B83D7DF6455A}"/>
              </a:ext>
            </a:extLst>
          </p:cNvPr>
          <p:cNvSpPr>
            <a:spLocks noGrp="1"/>
          </p:cNvSpPr>
          <p:nvPr>
            <p:ph type="body" idx="1"/>
          </p:nvPr>
        </p:nvSpPr>
        <p:spPr>
          <a:xfrm>
            <a:off x="1121612" y="1719996"/>
            <a:ext cx="7211838" cy="3231000"/>
          </a:xfrm>
        </p:spPr>
        <p:txBody>
          <a:bodyPr/>
          <a:lstStyle/>
          <a:p>
            <a:r>
              <a:rPr lang="fr-FR" sz="1500" dirty="0"/>
              <a:t>Informations scientifiques (vulgarisation, théorie, données, résultats d’enquêtes de labo, etc.)</a:t>
            </a:r>
          </a:p>
          <a:p>
            <a:endParaRPr lang="fr-FR" sz="1500" dirty="0"/>
          </a:p>
          <a:p>
            <a:r>
              <a:rPr lang="fr-FR" sz="1500" dirty="0"/>
              <a:t>Informations techniques (associations, savoirs mobilisés, expériences, expérimentations quotidiennes, savoirs des citoyens)</a:t>
            </a:r>
          </a:p>
          <a:p>
            <a:endParaRPr lang="fr-FR" sz="1500" dirty="0"/>
          </a:p>
          <a:p>
            <a:r>
              <a:rPr lang="fr-FR" sz="1500" dirty="0"/>
              <a:t>Informations gouvernementales (loi, arrêtés, etc.)</a:t>
            </a:r>
          </a:p>
          <a:p>
            <a:endParaRPr lang="fr-FR" sz="1500" dirty="0"/>
          </a:p>
          <a:p>
            <a:r>
              <a:rPr lang="fr-FR" sz="1500" dirty="0"/>
              <a:t>Informations mémorielles (fonds patrimoniaux, mémoire des habitants, etc.)</a:t>
            </a:r>
          </a:p>
          <a:p>
            <a:pPr marL="101600" indent="0">
              <a:buNone/>
            </a:pPr>
            <a:endParaRPr lang="fr-FR" dirty="0"/>
          </a:p>
          <a:p>
            <a:endParaRPr lang="fr-FR" dirty="0"/>
          </a:p>
        </p:txBody>
      </p:sp>
      <p:sp>
        <p:nvSpPr>
          <p:cNvPr id="5" name="Shape 75">
            <a:extLst>
              <a:ext uri="{FF2B5EF4-FFF2-40B4-BE49-F238E27FC236}">
                <a16:creationId xmlns:a16="http://schemas.microsoft.com/office/drawing/2014/main" id="{3DAF211D-4196-48C5-9412-B6091A3CF1B5}"/>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6" name="Phylactère : pensées 5">
            <a:extLst>
              <a:ext uri="{FF2B5EF4-FFF2-40B4-BE49-F238E27FC236}">
                <a16:creationId xmlns:a16="http://schemas.microsoft.com/office/drawing/2014/main" id="{E0D400B8-A4B6-4D38-A604-E49400FF6516}"/>
              </a:ext>
            </a:extLst>
          </p:cNvPr>
          <p:cNvSpPr/>
          <p:nvPr/>
        </p:nvSpPr>
        <p:spPr>
          <a:xfrm>
            <a:off x="6942666" y="3862538"/>
            <a:ext cx="2025227" cy="1088458"/>
          </a:xfrm>
          <a:prstGeom prst="cloudCallout">
            <a:avLst>
              <a:gd name="adj1" fmla="val -127015"/>
              <a:gd name="adj2" fmla="val -44181"/>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Quel classement ?</a:t>
            </a:r>
          </a:p>
        </p:txBody>
      </p:sp>
    </p:spTree>
    <p:extLst>
      <p:ext uri="{BB962C8B-B14F-4D97-AF65-F5344CB8AC3E}">
        <p14:creationId xmlns:p14="http://schemas.microsoft.com/office/powerpoint/2010/main" val="2942560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53D6E-5F3A-42D2-B6C8-63CEBC6913A6}"/>
              </a:ext>
            </a:extLst>
          </p:cNvPr>
          <p:cNvSpPr>
            <a:spLocks noGrp="1"/>
          </p:cNvSpPr>
          <p:nvPr>
            <p:ph type="title"/>
          </p:nvPr>
        </p:nvSpPr>
        <p:spPr>
          <a:xfrm>
            <a:off x="1381250" y="922668"/>
            <a:ext cx="6692563" cy="435599"/>
          </a:xfrm>
          <a:solidFill>
            <a:schemeClr val="bg1"/>
          </a:solidFill>
        </p:spPr>
        <p:txBody>
          <a:bodyPr/>
          <a:lstStyle/>
          <a:p>
            <a:r>
              <a:rPr lang="fr-FR" dirty="0"/>
              <a:t>Les infos scientifiques : quelques remarques</a:t>
            </a:r>
          </a:p>
        </p:txBody>
      </p:sp>
      <p:sp>
        <p:nvSpPr>
          <p:cNvPr id="3" name="Espace réservé du texte 2">
            <a:extLst>
              <a:ext uri="{FF2B5EF4-FFF2-40B4-BE49-F238E27FC236}">
                <a16:creationId xmlns:a16="http://schemas.microsoft.com/office/drawing/2014/main" id="{70A99879-E403-4FF3-A4A0-B83D7DF6455A}"/>
              </a:ext>
            </a:extLst>
          </p:cNvPr>
          <p:cNvSpPr>
            <a:spLocks noGrp="1"/>
          </p:cNvSpPr>
          <p:nvPr>
            <p:ph type="body" idx="1"/>
          </p:nvPr>
        </p:nvSpPr>
        <p:spPr>
          <a:xfrm>
            <a:off x="1121612" y="1719996"/>
            <a:ext cx="7211838" cy="3231000"/>
          </a:xfrm>
        </p:spPr>
        <p:txBody>
          <a:bodyPr/>
          <a:lstStyle/>
          <a:p>
            <a:r>
              <a:rPr lang="fr-FR" sz="1500" dirty="0"/>
              <a:t>Complexité du sujet</a:t>
            </a:r>
          </a:p>
          <a:p>
            <a:r>
              <a:rPr lang="fr-FR" sz="1500" dirty="0"/>
              <a:t>Science et société</a:t>
            </a:r>
          </a:p>
          <a:p>
            <a:r>
              <a:rPr lang="fr-FR" sz="1500" dirty="0"/>
              <a:t>La médiation scientifique (partie suivante)</a:t>
            </a:r>
          </a:p>
          <a:p>
            <a:pPr marL="101600" indent="0">
              <a:buNone/>
            </a:pPr>
            <a:endParaRPr lang="fr-FR" dirty="0"/>
          </a:p>
          <a:p>
            <a:endParaRPr lang="fr-FR" dirty="0"/>
          </a:p>
        </p:txBody>
      </p:sp>
      <p:sp>
        <p:nvSpPr>
          <p:cNvPr id="5" name="Shape 75">
            <a:extLst>
              <a:ext uri="{FF2B5EF4-FFF2-40B4-BE49-F238E27FC236}">
                <a16:creationId xmlns:a16="http://schemas.microsoft.com/office/drawing/2014/main" id="{3DAF211D-4196-48C5-9412-B6091A3CF1B5}"/>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21151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2"/>
          <p:cNvSpPr txBox="1">
            <a:spLocks noGrp="1"/>
          </p:cNvSpPr>
          <p:nvPr>
            <p:ph type="title"/>
          </p:nvPr>
        </p:nvSpPr>
        <p:spPr>
          <a:xfrm>
            <a:off x="1381250" y="922668"/>
            <a:ext cx="3878399" cy="4355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2000"/>
              <a:buFont typeface="Lora"/>
              <a:buNone/>
            </a:pPr>
            <a:r>
              <a:rPr lang="fr-FR" dirty="0"/>
              <a:t>Bonjour !</a:t>
            </a:r>
            <a:endParaRPr dirty="0"/>
          </a:p>
        </p:txBody>
      </p:sp>
      <p:grpSp>
        <p:nvGrpSpPr>
          <p:cNvPr id="57" name="Google Shape;57;p2"/>
          <p:cNvGrpSpPr/>
          <p:nvPr/>
        </p:nvGrpSpPr>
        <p:grpSpPr>
          <a:xfrm>
            <a:off x="339145" y="2043341"/>
            <a:ext cx="4830692" cy="2914169"/>
            <a:chOff x="-930008" y="-735322"/>
            <a:chExt cx="4941584" cy="3198166"/>
          </a:xfrm>
        </p:grpSpPr>
        <p:sp>
          <p:nvSpPr>
            <p:cNvPr id="58" name="Google Shape;58;p2"/>
            <p:cNvSpPr/>
            <p:nvPr/>
          </p:nvSpPr>
          <p:spPr>
            <a:xfrm>
              <a:off x="-930008" y="-735322"/>
              <a:ext cx="615300" cy="615300"/>
            </a:xfrm>
            <a:prstGeom prst="chord">
              <a:avLst>
                <a:gd name="adj1" fmla="val 4800000"/>
                <a:gd name="adj2" fmla="val 16800000"/>
              </a:avLst>
            </a:prstGeom>
            <a:solidFill>
              <a:srgbClr val="FFED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68511" y="-673825"/>
              <a:ext cx="492300" cy="492300"/>
            </a:xfrm>
            <a:prstGeom prst="pie">
              <a:avLst>
                <a:gd name="adj1" fmla="val 5400000"/>
                <a:gd name="adj2" fmla="val 1620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a:off x="-375154" y="1385876"/>
              <a:ext cx="1784690" cy="3692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txBox="1"/>
            <p:nvPr/>
          </p:nvSpPr>
          <p:spPr>
            <a:xfrm rot="-5400000">
              <a:off x="-375154" y="1385876"/>
              <a:ext cx="1784690" cy="369246"/>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62" name="Google Shape;62;p2"/>
            <p:cNvSpPr/>
            <p:nvPr/>
          </p:nvSpPr>
          <p:spPr>
            <a:xfrm>
              <a:off x="763354" y="45057"/>
              <a:ext cx="3248222" cy="237393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txBox="1"/>
            <p:nvPr/>
          </p:nvSpPr>
          <p:spPr>
            <a:xfrm>
              <a:off x="-376210" y="-712395"/>
              <a:ext cx="4193591" cy="2300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100"/>
                <a:buFont typeface="Arial"/>
                <a:buNone/>
              </a:pPr>
              <a:r>
                <a:rPr lang="fr-FR" sz="1200" b="1" i="0" u="none" strike="noStrike" cap="none" dirty="0">
                  <a:solidFill>
                    <a:srgbClr val="000000"/>
                  </a:solidFill>
                </a:rPr>
                <a:t>Raphaëlle Bats</a:t>
              </a:r>
              <a:endParaRPr sz="1200" b="1" i="0" u="none" strike="noStrike" cap="none" dirty="0">
                <a:solidFill>
                  <a:srgbClr val="000000"/>
                </a:solidFill>
              </a:endParaRPr>
            </a:p>
            <a:p>
              <a:pPr marL="0" marR="0" lvl="0" indent="0" algn="l" rtl="0">
                <a:lnSpc>
                  <a:spcPct val="90000"/>
                </a:lnSpc>
                <a:spcBef>
                  <a:spcPts val="735"/>
                </a:spcBef>
                <a:spcAft>
                  <a:spcPts val="0"/>
                </a:spcAft>
                <a:buClr>
                  <a:srgbClr val="000000"/>
                </a:buClr>
                <a:buSzPts val="1400"/>
                <a:buFont typeface="Arial"/>
                <a:buNone/>
              </a:pPr>
              <a:r>
                <a:rPr lang="fr-FR" sz="1200" i="0" u="none" strike="noStrike" cap="none" dirty="0">
                  <a:solidFill>
                    <a:srgbClr val="000000"/>
                  </a:solidFill>
                </a:rPr>
                <a:t>Co-responsable </a:t>
              </a:r>
              <a:r>
                <a:rPr lang="fr-FR" sz="1200" i="0" u="none" strike="noStrike" cap="none" dirty="0" err="1">
                  <a:solidFill>
                    <a:srgbClr val="000000"/>
                  </a:solidFill>
                </a:rPr>
                <a:t>Urfist</a:t>
              </a:r>
              <a:r>
                <a:rPr lang="fr-FR" sz="1200" i="0" u="none" strike="noStrike" cap="none" dirty="0">
                  <a:solidFill>
                    <a:srgbClr val="000000"/>
                  </a:solidFill>
                </a:rPr>
                <a:t> de Bordeaux, U. Bordeaux</a:t>
              </a:r>
            </a:p>
            <a:p>
              <a:pPr marL="0" marR="0" lvl="0" indent="0" algn="l" rtl="0">
                <a:lnSpc>
                  <a:spcPct val="90000"/>
                </a:lnSpc>
                <a:spcBef>
                  <a:spcPts val="735"/>
                </a:spcBef>
                <a:spcAft>
                  <a:spcPts val="0"/>
                </a:spcAft>
                <a:buClr>
                  <a:srgbClr val="000000"/>
                </a:buClr>
                <a:buSzPts val="1400"/>
                <a:buFont typeface="Arial"/>
                <a:buNone/>
              </a:pPr>
              <a:r>
                <a:rPr lang="fr-FR" sz="1200" dirty="0"/>
                <a:t>Membre associée Centre Emile Durkheim, Univ Bordeaux</a:t>
              </a:r>
              <a:endParaRPr lang="fr-FR" sz="1200" i="0" u="none" strike="noStrike" cap="none" dirty="0">
                <a:solidFill>
                  <a:srgbClr val="000000"/>
                </a:solidFill>
              </a:endParaRPr>
            </a:p>
            <a:p>
              <a:pPr marL="0" marR="0" lvl="0" indent="0" algn="l" rtl="0">
                <a:lnSpc>
                  <a:spcPct val="90000"/>
                </a:lnSpc>
                <a:spcBef>
                  <a:spcPts val="735"/>
                </a:spcBef>
                <a:spcAft>
                  <a:spcPts val="0"/>
                </a:spcAft>
                <a:buClr>
                  <a:srgbClr val="000000"/>
                </a:buClr>
                <a:buSzPts val="1400"/>
                <a:buFont typeface="Arial"/>
                <a:buNone/>
              </a:pPr>
              <a:endParaRPr lang="fr-FR" sz="1200" i="0" u="none" strike="noStrike" cap="none" dirty="0">
                <a:solidFill>
                  <a:srgbClr val="000000"/>
                </a:solidFill>
              </a:endParaRPr>
            </a:p>
            <a:p>
              <a:pPr marL="360363" marR="0" lvl="0" indent="-171450" algn="l" rtl="0">
                <a:lnSpc>
                  <a:spcPct val="90000"/>
                </a:lnSpc>
                <a:spcBef>
                  <a:spcPts val="490"/>
                </a:spcBef>
                <a:spcAft>
                  <a:spcPts val="0"/>
                </a:spcAft>
                <a:buClr>
                  <a:srgbClr val="FFC000"/>
                </a:buClr>
                <a:buSzPts val="1400"/>
                <a:buFont typeface="Wingdings" panose="05000000000000000000" pitchFamily="2" charset="2"/>
                <a:buChar char="Ø"/>
              </a:pPr>
              <a:r>
                <a:rPr lang="fr-FR" sz="1200" i="0" u="none" strike="noStrike" cap="none" dirty="0">
                  <a:solidFill>
                    <a:srgbClr val="000000"/>
                  </a:solidFill>
                </a:rPr>
                <a:t>Membre de l’International Advocacy Program, IFLA, 2016-2020</a:t>
              </a:r>
            </a:p>
            <a:p>
              <a:pPr marL="360363" indent="-171450">
                <a:lnSpc>
                  <a:spcPct val="90000"/>
                </a:lnSpc>
                <a:spcBef>
                  <a:spcPts val="490"/>
                </a:spcBef>
                <a:buClr>
                  <a:srgbClr val="FFC000"/>
                </a:buClr>
                <a:buSzPts val="1400"/>
                <a:buFont typeface="Wingdings" panose="05000000000000000000" pitchFamily="2" charset="2"/>
                <a:buChar char="Ø"/>
              </a:pPr>
              <a:r>
                <a:rPr lang="fr-FR" sz="1200" dirty="0"/>
                <a:t>Pilote du groupe de travail « Agenda 2030 et bibliothèques françaises », 2017-2020</a:t>
              </a:r>
            </a:p>
            <a:p>
              <a:pPr marL="360363" indent="-171450">
                <a:lnSpc>
                  <a:spcPct val="90000"/>
                </a:lnSpc>
                <a:spcBef>
                  <a:spcPts val="490"/>
                </a:spcBef>
                <a:buClr>
                  <a:srgbClr val="FFC000"/>
                </a:buClr>
                <a:buSzPts val="1400"/>
                <a:buFont typeface="Wingdings" panose="05000000000000000000" pitchFamily="2" charset="2"/>
                <a:buChar char="Ø"/>
              </a:pPr>
              <a:r>
                <a:rPr lang="fr-FR" sz="1200" dirty="0"/>
                <a:t>Membre du groupe d’experts ELSIA, EBLIDA, 2020-</a:t>
              </a:r>
              <a:endParaRPr sz="1200" dirty="0"/>
            </a:p>
            <a:p>
              <a:pPr marL="0" marR="0" lvl="0" indent="0" algn="l" rtl="0">
                <a:lnSpc>
                  <a:spcPct val="90000"/>
                </a:lnSpc>
                <a:spcBef>
                  <a:spcPts val="490"/>
                </a:spcBef>
                <a:spcAft>
                  <a:spcPts val="0"/>
                </a:spcAft>
                <a:buClr>
                  <a:srgbClr val="000000"/>
                </a:buClr>
                <a:buSzPts val="1400"/>
                <a:buFont typeface="Arial"/>
                <a:buNone/>
              </a:pPr>
              <a:endParaRPr sz="1200" i="0" u="none" strike="noStrike" cap="none" dirty="0">
                <a:solidFill>
                  <a:srgbClr val="000000"/>
                </a:solidFill>
              </a:endParaRPr>
            </a:p>
            <a:p>
              <a:pPr marL="0" marR="0" lvl="0" indent="0" algn="l" rtl="0">
                <a:lnSpc>
                  <a:spcPct val="90000"/>
                </a:lnSpc>
                <a:spcBef>
                  <a:spcPts val="490"/>
                </a:spcBef>
                <a:spcAft>
                  <a:spcPts val="0"/>
                </a:spcAft>
                <a:buClr>
                  <a:srgbClr val="000000"/>
                </a:buClr>
                <a:buSzPts val="1400"/>
                <a:buFont typeface="Arial"/>
                <a:buNone/>
              </a:pPr>
              <a:r>
                <a:rPr lang="fr-FR" sz="1200" i="0" u="sng" strike="noStrike" cap="none" dirty="0">
                  <a:solidFill>
                    <a:srgbClr val="000000"/>
                  </a:solidFill>
                  <a:hlinkClick r:id="rId3"/>
                </a:rPr>
                <a:t>rbats.pro@gmail.com</a:t>
              </a:r>
              <a:endParaRPr lang="fr-FR" sz="1200" i="0" u="sng" strike="noStrike" cap="none" dirty="0">
                <a:solidFill>
                  <a:srgbClr val="000000"/>
                </a:solidFill>
              </a:endParaRPr>
            </a:p>
            <a:p>
              <a:pPr marL="0" marR="0" lvl="0" indent="0" algn="l" rtl="0">
                <a:lnSpc>
                  <a:spcPct val="90000"/>
                </a:lnSpc>
                <a:spcBef>
                  <a:spcPts val="490"/>
                </a:spcBef>
                <a:spcAft>
                  <a:spcPts val="0"/>
                </a:spcAft>
                <a:buClr>
                  <a:srgbClr val="000000"/>
                </a:buClr>
                <a:buSzPts val="1400"/>
                <a:buFont typeface="Arial"/>
                <a:buNone/>
              </a:pPr>
              <a:r>
                <a:rPr lang="fr-FR" sz="1200" u="sng" dirty="0">
                  <a:hlinkClick r:id="rId4"/>
                </a:rPr>
                <a:t>Raphaelle.bats@u-bordeaux.fr</a:t>
              </a:r>
              <a:endParaRPr lang="fr-FR" sz="1200" u="sng" dirty="0"/>
            </a:p>
            <a:p>
              <a:pPr marL="0" marR="0" lvl="0" indent="0" algn="l" rtl="0">
                <a:lnSpc>
                  <a:spcPct val="90000"/>
                </a:lnSpc>
                <a:spcBef>
                  <a:spcPts val="490"/>
                </a:spcBef>
                <a:spcAft>
                  <a:spcPts val="0"/>
                </a:spcAft>
                <a:buClr>
                  <a:srgbClr val="000000"/>
                </a:buClr>
                <a:buSzPts val="1400"/>
                <a:buFont typeface="Arial"/>
                <a:buNone/>
              </a:pPr>
              <a:r>
                <a:rPr lang="fr-FR" sz="1200" i="0" u="none" strike="noStrike" cap="none" dirty="0">
                  <a:solidFill>
                    <a:srgbClr val="000000"/>
                  </a:solidFill>
                </a:rPr>
                <a:t>Twitter : @knitandb</a:t>
              </a:r>
              <a:r>
                <a:rPr lang="fr-FR" sz="1200" i="0" u="none" strike="noStrike" cap="none" dirty="0">
                  <a:solidFill>
                    <a:srgbClr val="000000"/>
                  </a:solidFill>
                  <a:latin typeface="Lora"/>
                  <a:ea typeface="Lora"/>
                  <a:cs typeface="Lora"/>
                  <a:sym typeface="Lora"/>
                </a:rPr>
                <a: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49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629" y="1358267"/>
            <a:ext cx="2057400" cy="2619375"/>
          </a:xfrm>
          <a:prstGeom prst="rect">
            <a:avLst/>
          </a:prstGeom>
        </p:spPr>
      </p:pic>
      <p:sp>
        <p:nvSpPr>
          <p:cNvPr id="2" name="Shape 75">
            <a:extLst>
              <a:ext uri="{FF2B5EF4-FFF2-40B4-BE49-F238E27FC236}">
                <a16:creationId xmlns:a16="http://schemas.microsoft.com/office/drawing/2014/main" id="{9EB50992-1A74-EA30-B675-2BC2F684212C}"/>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4854231"/>
            <a:ext cx="9144000" cy="289068"/>
          </a:xfrm>
          <a:prstGeom prst="rect">
            <a:avLst/>
          </a:prstGeom>
          <a:solidFill>
            <a:schemeClr val="accent6">
              <a:lumMod val="40000"/>
              <a:lumOff val="60000"/>
            </a:schemeClr>
          </a:solidFill>
          <a:ln>
            <a:noFill/>
          </a:ln>
        </p:spPr>
        <p:txBody>
          <a:bodyPr lIns="91425" tIns="91425" rIns="91425" bIns="91425" anchor="ctr" anchorCtr="0">
            <a:noAutofit/>
          </a:bodyPr>
          <a:lstStyle/>
          <a:p>
            <a:pPr lvl="0">
              <a:spcBef>
                <a:spcPts val="0"/>
              </a:spcBef>
              <a:buNone/>
            </a:pPr>
            <a:endParaRPr/>
          </a:p>
        </p:txBody>
      </p:sp>
      <p:sp>
        <p:nvSpPr>
          <p:cNvPr id="82" name="Shape 82"/>
          <p:cNvSpPr txBox="1"/>
          <p:nvPr/>
        </p:nvSpPr>
        <p:spPr>
          <a:xfrm>
            <a:off x="284423" y="430095"/>
            <a:ext cx="3859438" cy="826499"/>
          </a:xfrm>
          <a:prstGeom prst="rect">
            <a:avLst/>
          </a:prstGeom>
          <a:noFill/>
          <a:ln>
            <a:noFill/>
          </a:ln>
        </p:spPr>
        <p:txBody>
          <a:bodyPr lIns="91425" tIns="91425" rIns="91425" bIns="91425" anchor="t" anchorCtr="0">
            <a:noAutofit/>
          </a:bodyPr>
          <a:lstStyle/>
          <a:p>
            <a:pPr lvl="0" rtl="0">
              <a:spcBef>
                <a:spcPts val="600"/>
              </a:spcBef>
              <a:buNone/>
            </a:pPr>
            <a:r>
              <a:rPr lang="en" sz="1200" b="1" dirty="0">
                <a:latin typeface="Quattrocento Sans"/>
                <a:ea typeface="Quattrocento Sans"/>
                <a:cs typeface="Quattrocento Sans"/>
                <a:sym typeface="Quattrocento Sans"/>
              </a:rPr>
              <a:t>CONTEXTE</a:t>
            </a:r>
          </a:p>
        </p:txBody>
      </p:sp>
      <p:sp>
        <p:nvSpPr>
          <p:cNvPr id="83" name="Shape 83"/>
          <p:cNvSpPr txBox="1"/>
          <p:nvPr/>
        </p:nvSpPr>
        <p:spPr>
          <a:xfrm>
            <a:off x="380116" y="685943"/>
            <a:ext cx="2975774" cy="829248"/>
          </a:xfrm>
          <a:prstGeom prst="rect">
            <a:avLst/>
          </a:prstGeom>
          <a:solidFill>
            <a:schemeClr val="bg1"/>
          </a:solidFill>
          <a:ln>
            <a:solidFill>
              <a:schemeClr val="accent6">
                <a:lumMod val="40000"/>
                <a:lumOff val="60000"/>
              </a:schemeClr>
            </a:solidFill>
          </a:ln>
        </p:spPr>
        <p:txBody>
          <a:bodyPr lIns="91425" tIns="91425" rIns="91425" bIns="91425" anchor="t" anchorCtr="0">
            <a:noAutofit/>
          </a:bodyPr>
          <a:lstStyle/>
          <a:p>
            <a:pPr lvl="0" rtl="0">
              <a:spcBef>
                <a:spcPts val="600"/>
              </a:spcBef>
              <a:buNone/>
            </a:pPr>
            <a:r>
              <a:rPr lang="en" sz="1600" b="1" dirty="0">
                <a:latin typeface="Quattrocento Sans"/>
                <a:ea typeface="Quattrocento Sans"/>
                <a:cs typeface="Quattrocento Sans"/>
                <a:sym typeface="Quattrocento Sans"/>
              </a:rPr>
              <a:t>Changement global</a:t>
            </a:r>
          </a:p>
          <a:p>
            <a:pPr lvl="0" rtl="0">
              <a:spcBef>
                <a:spcPts val="600"/>
              </a:spcBef>
              <a:buNone/>
            </a:pPr>
            <a:r>
              <a:rPr lang="en" sz="1600" b="1" dirty="0">
                <a:latin typeface="Quattrocento Sans"/>
                <a:ea typeface="Quattrocento Sans"/>
                <a:cs typeface="Quattrocento Sans"/>
                <a:sym typeface="Quattrocento Sans"/>
              </a:rPr>
              <a:t>Changement climatique</a:t>
            </a:r>
          </a:p>
          <a:p>
            <a:pPr lvl="0" rtl="0">
              <a:spcBef>
                <a:spcPts val="600"/>
              </a:spcBef>
              <a:buNone/>
            </a:pPr>
            <a:endParaRPr lang="en" sz="1600" b="1" dirty="0">
              <a:highlight>
                <a:srgbClr val="FFCD00"/>
              </a:highlight>
              <a:latin typeface="Quattrocento Sans"/>
              <a:ea typeface="Quattrocento Sans"/>
              <a:cs typeface="Quattrocento Sans"/>
              <a:sym typeface="Quattrocento Sans"/>
            </a:endParaRPr>
          </a:p>
        </p:txBody>
      </p:sp>
      <p:sp>
        <p:nvSpPr>
          <p:cNvPr id="13" name="Shape 83"/>
          <p:cNvSpPr txBox="1"/>
          <p:nvPr/>
        </p:nvSpPr>
        <p:spPr>
          <a:xfrm>
            <a:off x="482827" y="3086172"/>
            <a:ext cx="2468003" cy="1432075"/>
          </a:xfrm>
          <a:prstGeom prst="rect">
            <a:avLst/>
          </a:prstGeom>
          <a:noFill/>
          <a:ln>
            <a:solidFill>
              <a:schemeClr val="accent6">
                <a:lumMod val="40000"/>
                <a:lumOff val="60000"/>
              </a:schemeClr>
            </a:solidFill>
          </a:ln>
        </p:spPr>
        <p:txBody>
          <a:bodyPr lIns="91425" tIns="91425" rIns="91425" bIns="91425" anchor="t" anchorCtr="0">
            <a:noAutofit/>
          </a:bodyPr>
          <a:lstStyle/>
          <a:p>
            <a:pPr>
              <a:spcBef>
                <a:spcPts val="600"/>
              </a:spcBef>
            </a:pPr>
            <a:r>
              <a:rPr lang="en" sz="1600" b="1" dirty="0">
                <a:latin typeface="Quattrocento Sans"/>
                <a:ea typeface="Quattrocento Sans"/>
                <a:cs typeface="Quattrocento Sans"/>
                <a:sym typeface="Quattrocento Sans"/>
              </a:rPr>
              <a:t>Réorientation</a:t>
            </a:r>
          </a:p>
          <a:p>
            <a:pPr lvl="0" rtl="0">
              <a:spcBef>
                <a:spcPts val="600"/>
              </a:spcBef>
              <a:buNone/>
            </a:pPr>
            <a:r>
              <a:rPr lang="en" sz="1600" b="1" dirty="0">
                <a:latin typeface="Quattrocento Sans"/>
                <a:ea typeface="Quattrocento Sans"/>
                <a:cs typeface="Quattrocento Sans"/>
                <a:sym typeface="Quattrocento Sans"/>
              </a:rPr>
              <a:t>Développement durable </a:t>
            </a:r>
          </a:p>
          <a:p>
            <a:pPr lvl="0" rtl="0">
              <a:spcBef>
                <a:spcPts val="600"/>
              </a:spcBef>
              <a:buNone/>
            </a:pPr>
            <a:r>
              <a:rPr lang="en" sz="1600" b="1" dirty="0">
                <a:latin typeface="Quattrocento Sans"/>
                <a:ea typeface="Quattrocento Sans"/>
                <a:cs typeface="Quattrocento Sans"/>
                <a:sym typeface="Quattrocento Sans"/>
              </a:rPr>
              <a:t>Transition </a:t>
            </a:r>
          </a:p>
          <a:p>
            <a:pPr lvl="0" rtl="0">
              <a:spcBef>
                <a:spcPts val="600"/>
              </a:spcBef>
              <a:buNone/>
            </a:pPr>
            <a:r>
              <a:rPr lang="en" sz="1600" b="1" dirty="0">
                <a:latin typeface="Quattrocento Sans"/>
                <a:ea typeface="Quattrocento Sans"/>
                <a:cs typeface="Quattrocento Sans"/>
                <a:sym typeface="Quattrocento Sans"/>
              </a:rPr>
              <a:t>Atténuation</a:t>
            </a:r>
          </a:p>
        </p:txBody>
      </p:sp>
      <p:sp>
        <p:nvSpPr>
          <p:cNvPr id="2" name="Shape 82">
            <a:extLst>
              <a:ext uri="{FF2B5EF4-FFF2-40B4-BE49-F238E27FC236}">
                <a16:creationId xmlns:a16="http://schemas.microsoft.com/office/drawing/2014/main" id="{9BF960B3-F68A-2C22-ECC9-CBAAA0B2F9F5}"/>
              </a:ext>
            </a:extLst>
          </p:cNvPr>
          <p:cNvSpPr txBox="1"/>
          <p:nvPr/>
        </p:nvSpPr>
        <p:spPr>
          <a:xfrm>
            <a:off x="434148" y="2828992"/>
            <a:ext cx="2468003" cy="826499"/>
          </a:xfrm>
          <a:prstGeom prst="rect">
            <a:avLst/>
          </a:prstGeom>
          <a:noFill/>
          <a:ln>
            <a:noFill/>
          </a:ln>
        </p:spPr>
        <p:txBody>
          <a:bodyPr lIns="91425" tIns="91425" rIns="91425" bIns="91425" anchor="t" anchorCtr="0">
            <a:noAutofit/>
          </a:bodyPr>
          <a:lstStyle/>
          <a:p>
            <a:pPr lvl="0" rtl="0">
              <a:spcBef>
                <a:spcPts val="600"/>
              </a:spcBef>
              <a:buNone/>
            </a:pPr>
            <a:r>
              <a:rPr lang="en" sz="1200" b="1" dirty="0">
                <a:latin typeface="Quattrocento Sans"/>
                <a:ea typeface="Quattrocento Sans"/>
                <a:cs typeface="Quattrocento Sans"/>
                <a:sym typeface="Quattrocento Sans"/>
              </a:rPr>
              <a:t>REPONSES</a:t>
            </a:r>
          </a:p>
        </p:txBody>
      </p:sp>
      <p:sp>
        <p:nvSpPr>
          <p:cNvPr id="4" name="Shape 82">
            <a:extLst>
              <a:ext uri="{FF2B5EF4-FFF2-40B4-BE49-F238E27FC236}">
                <a16:creationId xmlns:a16="http://schemas.microsoft.com/office/drawing/2014/main" id="{1BF0C589-8ABD-2DCA-B292-83F181380FA4}"/>
              </a:ext>
            </a:extLst>
          </p:cNvPr>
          <p:cNvSpPr txBox="1"/>
          <p:nvPr/>
        </p:nvSpPr>
        <p:spPr>
          <a:xfrm>
            <a:off x="5163629" y="602463"/>
            <a:ext cx="2403080" cy="826499"/>
          </a:xfrm>
          <a:prstGeom prst="rect">
            <a:avLst/>
          </a:prstGeom>
          <a:solidFill>
            <a:schemeClr val="bg1"/>
          </a:solidFill>
          <a:ln>
            <a:noFill/>
          </a:ln>
        </p:spPr>
        <p:txBody>
          <a:bodyPr lIns="91425" tIns="91425" rIns="91425" bIns="91425" anchor="t" anchorCtr="0">
            <a:noAutofit/>
          </a:bodyPr>
          <a:lstStyle/>
          <a:p>
            <a:pPr lvl="0" rtl="0">
              <a:spcBef>
                <a:spcPts val="600"/>
              </a:spcBef>
              <a:buNone/>
            </a:pPr>
            <a:r>
              <a:rPr lang="en" sz="1200" b="1" dirty="0">
                <a:latin typeface="Quattrocento Sans"/>
                <a:ea typeface="Quattrocento Sans"/>
                <a:cs typeface="Quattrocento Sans"/>
                <a:sym typeface="Quattrocento Sans"/>
              </a:rPr>
              <a:t>THEORIES</a:t>
            </a:r>
          </a:p>
        </p:txBody>
      </p:sp>
      <p:sp>
        <p:nvSpPr>
          <p:cNvPr id="5" name="Shape 83">
            <a:extLst>
              <a:ext uri="{FF2B5EF4-FFF2-40B4-BE49-F238E27FC236}">
                <a16:creationId xmlns:a16="http://schemas.microsoft.com/office/drawing/2014/main" id="{FBB5BEEF-7DD3-56E1-41DD-F993C0FE3D15}"/>
              </a:ext>
            </a:extLst>
          </p:cNvPr>
          <p:cNvSpPr txBox="1"/>
          <p:nvPr/>
        </p:nvSpPr>
        <p:spPr>
          <a:xfrm>
            <a:off x="6300270" y="3086227"/>
            <a:ext cx="2314928" cy="1387695"/>
          </a:xfrm>
          <a:prstGeom prst="rect">
            <a:avLst/>
          </a:prstGeom>
          <a:noFill/>
          <a:ln>
            <a:solidFill>
              <a:schemeClr val="accent6">
                <a:lumMod val="40000"/>
                <a:lumOff val="60000"/>
              </a:schemeClr>
            </a:solidFill>
          </a:ln>
        </p:spPr>
        <p:txBody>
          <a:bodyPr lIns="91425" tIns="91425" rIns="91425" bIns="91425" anchor="t" anchorCtr="0">
            <a:noAutofit/>
          </a:bodyPr>
          <a:lstStyle/>
          <a:p>
            <a:pPr lvl="0" rtl="0">
              <a:spcBef>
                <a:spcPts val="600"/>
              </a:spcBef>
              <a:buNone/>
            </a:pPr>
            <a:r>
              <a:rPr lang="fr-FR" sz="1600" b="1" dirty="0">
                <a:latin typeface="Quattrocento Sans"/>
                <a:ea typeface="Quattrocento Sans"/>
                <a:cs typeface="Quattrocento Sans"/>
                <a:sym typeface="Quattrocento Sans"/>
              </a:rPr>
              <a:t>Résilience</a:t>
            </a:r>
          </a:p>
          <a:p>
            <a:pPr lvl="0" rtl="0">
              <a:spcBef>
                <a:spcPts val="600"/>
              </a:spcBef>
              <a:buNone/>
            </a:pPr>
            <a:r>
              <a:rPr lang="fr-FR" sz="1600" b="1" dirty="0">
                <a:latin typeface="Quattrocento Sans"/>
                <a:ea typeface="Quattrocento Sans"/>
                <a:cs typeface="Quattrocento Sans"/>
                <a:sym typeface="Quattrocento Sans"/>
              </a:rPr>
              <a:t>Responsabilité</a:t>
            </a:r>
          </a:p>
          <a:p>
            <a:pPr lvl="0" rtl="0">
              <a:spcBef>
                <a:spcPts val="600"/>
              </a:spcBef>
              <a:buNone/>
            </a:pPr>
            <a:r>
              <a:rPr lang="fr-FR" sz="1600" b="1" dirty="0">
                <a:latin typeface="Quattrocento Sans"/>
                <a:ea typeface="Quattrocento Sans"/>
                <a:cs typeface="Quattrocento Sans"/>
                <a:sym typeface="Quattrocento Sans"/>
              </a:rPr>
              <a:t>Adaptation</a:t>
            </a:r>
          </a:p>
          <a:p>
            <a:pPr lvl="0" rtl="0">
              <a:spcBef>
                <a:spcPts val="600"/>
              </a:spcBef>
              <a:buNone/>
            </a:pPr>
            <a:r>
              <a:rPr lang="fr-FR" sz="1600" b="1" dirty="0">
                <a:latin typeface="Quattrocento Sans"/>
                <a:ea typeface="Quattrocento Sans"/>
                <a:cs typeface="Quattrocento Sans"/>
                <a:sym typeface="Quattrocento Sans"/>
              </a:rPr>
              <a:t>Eco-littéracie</a:t>
            </a:r>
            <a:endParaRPr lang="en" sz="1600" b="1" dirty="0">
              <a:latin typeface="Quattrocento Sans"/>
              <a:ea typeface="Quattrocento Sans"/>
              <a:cs typeface="Quattrocento Sans"/>
              <a:sym typeface="Quattrocento Sans"/>
            </a:endParaRPr>
          </a:p>
          <a:p>
            <a:pPr lvl="0" rtl="0">
              <a:spcBef>
                <a:spcPts val="600"/>
              </a:spcBef>
              <a:buNone/>
            </a:pPr>
            <a:endParaRPr lang="en" sz="1600" b="1" dirty="0">
              <a:highlight>
                <a:srgbClr val="FFCD00"/>
              </a:highlight>
              <a:latin typeface="Quattrocento Sans"/>
              <a:ea typeface="Quattrocento Sans"/>
              <a:cs typeface="Quattrocento Sans"/>
              <a:sym typeface="Quattrocento Sans"/>
            </a:endParaRPr>
          </a:p>
          <a:p>
            <a:pPr lvl="0">
              <a:spcBef>
                <a:spcPts val="600"/>
              </a:spcBef>
            </a:pPr>
            <a:r>
              <a:rPr lang="fr-FR" dirty="0">
                <a:latin typeface="Quattrocento Sans"/>
                <a:ea typeface="Quattrocento Sans"/>
                <a:cs typeface="Quattrocento Sans"/>
                <a:sym typeface="Quattrocento Sans"/>
              </a:rPr>
              <a:t> </a:t>
            </a:r>
          </a:p>
          <a:p>
            <a:pPr lvl="0">
              <a:spcBef>
                <a:spcPts val="600"/>
              </a:spcBef>
            </a:pPr>
            <a:endParaRPr lang="en" sz="1200" dirty="0">
              <a:latin typeface="Quattrocento Sans"/>
              <a:ea typeface="Quattrocento Sans"/>
              <a:cs typeface="Quattrocento Sans"/>
              <a:sym typeface="Quattrocento Sans"/>
            </a:endParaRPr>
          </a:p>
        </p:txBody>
      </p:sp>
      <p:sp>
        <p:nvSpPr>
          <p:cNvPr id="14" name="Shape 83"/>
          <p:cNvSpPr txBox="1"/>
          <p:nvPr/>
        </p:nvSpPr>
        <p:spPr>
          <a:xfrm>
            <a:off x="5251780" y="865403"/>
            <a:ext cx="2314928" cy="1116918"/>
          </a:xfrm>
          <a:prstGeom prst="rect">
            <a:avLst/>
          </a:prstGeom>
          <a:solidFill>
            <a:schemeClr val="bg1"/>
          </a:solidFill>
          <a:ln>
            <a:solidFill>
              <a:schemeClr val="accent6">
                <a:lumMod val="40000"/>
                <a:lumOff val="60000"/>
              </a:schemeClr>
            </a:solidFill>
          </a:ln>
        </p:spPr>
        <p:txBody>
          <a:bodyPr lIns="91425" tIns="91425" rIns="91425" bIns="91425" anchor="t" anchorCtr="0">
            <a:noAutofit/>
          </a:bodyPr>
          <a:lstStyle/>
          <a:p>
            <a:pPr lvl="0" rtl="0">
              <a:spcBef>
                <a:spcPts val="600"/>
              </a:spcBef>
              <a:buNone/>
            </a:pPr>
            <a:r>
              <a:rPr lang="en" sz="1600" b="1" dirty="0">
                <a:latin typeface="Quattrocento Sans"/>
                <a:ea typeface="Quattrocento Sans"/>
                <a:cs typeface="Quattrocento Sans"/>
                <a:sym typeface="Quattrocento Sans"/>
              </a:rPr>
              <a:t>Anthropocène</a:t>
            </a:r>
          </a:p>
          <a:p>
            <a:pPr lvl="0" rtl="0">
              <a:spcBef>
                <a:spcPts val="600"/>
              </a:spcBef>
              <a:buNone/>
            </a:pPr>
            <a:r>
              <a:rPr lang="fr-FR" sz="1600" b="1" dirty="0">
                <a:latin typeface="Quattrocento Sans"/>
                <a:ea typeface="Quattrocento Sans"/>
                <a:cs typeface="Quattrocento Sans"/>
                <a:sym typeface="Quattrocento Sans"/>
              </a:rPr>
              <a:t>É</a:t>
            </a:r>
            <a:r>
              <a:rPr lang="en" sz="1600" b="1" dirty="0">
                <a:latin typeface="Quattrocento Sans"/>
                <a:ea typeface="Quattrocento Sans"/>
                <a:cs typeface="Quattrocento Sans"/>
                <a:sym typeface="Quattrocento Sans"/>
              </a:rPr>
              <a:t>cologie</a:t>
            </a:r>
          </a:p>
          <a:p>
            <a:pPr lvl="0" rtl="0">
              <a:spcBef>
                <a:spcPts val="600"/>
              </a:spcBef>
              <a:buNone/>
            </a:pPr>
            <a:r>
              <a:rPr lang="fr-FR" sz="1600" b="1" dirty="0">
                <a:latin typeface="Quattrocento Sans"/>
                <a:ea typeface="Quattrocento Sans"/>
                <a:cs typeface="Quattrocento Sans"/>
                <a:sym typeface="Quattrocento Sans"/>
              </a:rPr>
              <a:t>E</a:t>
            </a:r>
            <a:r>
              <a:rPr lang="en" sz="1600" b="1" dirty="0">
                <a:latin typeface="Quattrocento Sans"/>
                <a:ea typeface="Quattrocento Sans"/>
                <a:cs typeface="Quattrocento Sans"/>
                <a:sym typeface="Quattrocento Sans"/>
              </a:rPr>
              <a:t>nvironnement </a:t>
            </a:r>
          </a:p>
          <a:p>
            <a:pPr lvl="0" rtl="0">
              <a:spcBef>
                <a:spcPts val="600"/>
              </a:spcBef>
              <a:buNone/>
            </a:pPr>
            <a:endParaRPr lang="en" sz="1600" b="1" dirty="0">
              <a:highlight>
                <a:srgbClr val="FFCD00"/>
              </a:highlight>
              <a:latin typeface="Quattrocento Sans"/>
              <a:ea typeface="Quattrocento Sans"/>
              <a:cs typeface="Quattrocento Sans"/>
              <a:sym typeface="Quattrocento Sans"/>
            </a:endParaRPr>
          </a:p>
          <a:p>
            <a:pPr lvl="0">
              <a:spcBef>
                <a:spcPts val="600"/>
              </a:spcBef>
            </a:pPr>
            <a:r>
              <a:rPr lang="fr-FR" dirty="0">
                <a:latin typeface="Quattrocento Sans"/>
                <a:ea typeface="Quattrocento Sans"/>
                <a:cs typeface="Quattrocento Sans"/>
                <a:sym typeface="Quattrocento Sans"/>
              </a:rPr>
              <a:t> </a:t>
            </a:r>
          </a:p>
          <a:p>
            <a:pPr lvl="0">
              <a:spcBef>
                <a:spcPts val="600"/>
              </a:spcBef>
            </a:pPr>
            <a:endParaRPr lang="en" sz="1200" dirty="0">
              <a:latin typeface="Quattrocento Sans"/>
              <a:ea typeface="Quattrocento Sans"/>
              <a:cs typeface="Quattrocento Sans"/>
              <a:sym typeface="Quattrocento Sans"/>
            </a:endParaRPr>
          </a:p>
        </p:txBody>
      </p:sp>
      <p:sp>
        <p:nvSpPr>
          <p:cNvPr id="6" name="Shape 82">
            <a:extLst>
              <a:ext uri="{FF2B5EF4-FFF2-40B4-BE49-F238E27FC236}">
                <a16:creationId xmlns:a16="http://schemas.microsoft.com/office/drawing/2014/main" id="{49DC51CA-9DFA-48AB-8EA3-C0E5B8D01AEC}"/>
              </a:ext>
            </a:extLst>
          </p:cNvPr>
          <p:cNvSpPr txBox="1"/>
          <p:nvPr/>
        </p:nvSpPr>
        <p:spPr>
          <a:xfrm>
            <a:off x="6218993" y="2809212"/>
            <a:ext cx="2593135" cy="826499"/>
          </a:xfrm>
          <a:prstGeom prst="rect">
            <a:avLst/>
          </a:prstGeom>
          <a:noFill/>
          <a:ln>
            <a:noFill/>
          </a:ln>
        </p:spPr>
        <p:txBody>
          <a:bodyPr lIns="91425" tIns="91425" rIns="91425" bIns="91425" anchor="t" anchorCtr="0">
            <a:noAutofit/>
          </a:bodyPr>
          <a:lstStyle/>
          <a:p>
            <a:pPr lvl="0" rtl="0">
              <a:spcBef>
                <a:spcPts val="600"/>
              </a:spcBef>
              <a:buNone/>
            </a:pPr>
            <a:r>
              <a:rPr lang="en" sz="1200" b="1" dirty="0">
                <a:latin typeface="Quattrocento Sans"/>
                <a:ea typeface="Quattrocento Sans"/>
                <a:cs typeface="Quattrocento Sans"/>
                <a:sym typeface="Quattrocento Sans"/>
              </a:rPr>
              <a:t>COMPORTEMENTS</a:t>
            </a:r>
          </a:p>
        </p:txBody>
      </p:sp>
      <p:sp>
        <p:nvSpPr>
          <p:cNvPr id="3" name="Ellipse 2">
            <a:extLst>
              <a:ext uri="{FF2B5EF4-FFF2-40B4-BE49-F238E27FC236}">
                <a16:creationId xmlns:a16="http://schemas.microsoft.com/office/drawing/2014/main" id="{2D66C690-E493-142E-F3F9-664102168582}"/>
              </a:ext>
            </a:extLst>
          </p:cNvPr>
          <p:cNvSpPr/>
          <p:nvPr/>
        </p:nvSpPr>
        <p:spPr>
          <a:xfrm>
            <a:off x="2990302" y="1810049"/>
            <a:ext cx="1673431" cy="1254998"/>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Un champ sémantique varié</a:t>
            </a:r>
          </a:p>
        </p:txBody>
      </p:sp>
      <p:sp>
        <p:nvSpPr>
          <p:cNvPr id="7" name="Ellipse 6">
            <a:extLst>
              <a:ext uri="{FF2B5EF4-FFF2-40B4-BE49-F238E27FC236}">
                <a16:creationId xmlns:a16="http://schemas.microsoft.com/office/drawing/2014/main" id="{9F7D3FBB-9BD5-9A2C-AE6B-9058C1FBBF3E}"/>
              </a:ext>
            </a:extLst>
          </p:cNvPr>
          <p:cNvSpPr/>
          <p:nvPr/>
        </p:nvSpPr>
        <p:spPr>
          <a:xfrm>
            <a:off x="3934892" y="2627702"/>
            <a:ext cx="1855073" cy="143207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Des idées bien définies sous chaque concept</a:t>
            </a:r>
          </a:p>
        </p:txBody>
      </p:sp>
    </p:spTree>
    <p:extLst>
      <p:ext uri="{BB962C8B-B14F-4D97-AF65-F5344CB8AC3E}">
        <p14:creationId xmlns:p14="http://schemas.microsoft.com/office/powerpoint/2010/main" val="1375114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157D7-D485-4DF6-A2A5-5E9ADE444FD5}"/>
              </a:ext>
            </a:extLst>
          </p:cNvPr>
          <p:cNvSpPr>
            <a:spLocks noGrp="1"/>
          </p:cNvSpPr>
          <p:nvPr>
            <p:ph type="title"/>
          </p:nvPr>
        </p:nvSpPr>
        <p:spPr>
          <a:xfrm>
            <a:off x="1435357" y="933490"/>
            <a:ext cx="5981443" cy="435599"/>
          </a:xfrm>
        </p:spPr>
        <p:txBody>
          <a:bodyPr>
            <a:normAutofit fontScale="90000"/>
          </a:bodyPr>
          <a:lstStyle/>
          <a:p>
            <a:r>
              <a:rPr lang="fr-FR" dirty="0"/>
              <a:t>Science et société</a:t>
            </a:r>
          </a:p>
        </p:txBody>
      </p:sp>
      <p:sp>
        <p:nvSpPr>
          <p:cNvPr id="3" name="Espace réservé du texte 2">
            <a:extLst>
              <a:ext uri="{FF2B5EF4-FFF2-40B4-BE49-F238E27FC236}">
                <a16:creationId xmlns:a16="http://schemas.microsoft.com/office/drawing/2014/main" id="{33DC4638-C040-4230-9563-E46EED2AB6E0}"/>
              </a:ext>
            </a:extLst>
          </p:cNvPr>
          <p:cNvSpPr>
            <a:spLocks noGrp="1"/>
          </p:cNvSpPr>
          <p:nvPr>
            <p:ph type="body" idx="1"/>
          </p:nvPr>
        </p:nvSpPr>
        <p:spPr>
          <a:xfrm>
            <a:off x="1381250" y="1616469"/>
            <a:ext cx="7462982" cy="3368703"/>
          </a:xfrm>
        </p:spPr>
        <p:txBody>
          <a:bodyPr>
            <a:normAutofit fontScale="77500" lnSpcReduction="20000"/>
          </a:bodyPr>
          <a:lstStyle/>
          <a:p>
            <a:pPr marL="76199" indent="0">
              <a:buNone/>
            </a:pPr>
            <a:r>
              <a:rPr lang="fr-FR" dirty="0"/>
              <a:t>Contexte : </a:t>
            </a:r>
          </a:p>
          <a:p>
            <a:pPr marL="1028684" lvl="1" indent="-342900">
              <a:buFont typeface="Wingdings" panose="05000000000000000000" pitchFamily="2" charset="2"/>
              <a:buChar char="v"/>
            </a:pPr>
            <a:r>
              <a:rPr lang="fr-FR" dirty="0"/>
              <a:t>Contexte de défiance Science</a:t>
            </a:r>
          </a:p>
          <a:p>
            <a:pPr marL="1028684" lvl="1" indent="-342900">
              <a:buFont typeface="Wingdings" panose="05000000000000000000" pitchFamily="2" charset="2"/>
              <a:buChar char="v"/>
            </a:pPr>
            <a:r>
              <a:rPr lang="fr-FR" dirty="0"/>
              <a:t>Contexte de renforcement des relations Université-Société : Label Science et Avec et Pour la Société</a:t>
            </a:r>
          </a:p>
          <a:p>
            <a:pPr marL="76199" indent="0">
              <a:buNone/>
            </a:pPr>
            <a:endParaRPr lang="fr-FR" dirty="0"/>
          </a:p>
          <a:p>
            <a:pPr marL="76199" indent="0">
              <a:buNone/>
            </a:pPr>
            <a:r>
              <a:rPr lang="fr-FR" dirty="0"/>
              <a:t>Les BU et BM deux institutions pilotes de ces relations.</a:t>
            </a:r>
          </a:p>
          <a:p>
            <a:pPr marL="1028684" lvl="1" indent="-342900">
              <a:buFont typeface="Wingdings" panose="05000000000000000000" pitchFamily="2" charset="2"/>
              <a:buChar char="v"/>
            </a:pPr>
            <a:r>
              <a:rPr lang="fr-FR" dirty="0" err="1"/>
              <a:t>Co-construire</a:t>
            </a:r>
            <a:r>
              <a:rPr lang="fr-FR" dirty="0"/>
              <a:t> des événements</a:t>
            </a:r>
          </a:p>
          <a:p>
            <a:pPr marL="1028684" lvl="1" indent="-342900">
              <a:buFont typeface="Wingdings" panose="05000000000000000000" pitchFamily="2" charset="2"/>
              <a:buChar char="v"/>
            </a:pPr>
            <a:r>
              <a:rPr lang="fr-FR" dirty="0"/>
              <a:t>Mettre en relation avec des scientifiques locaux</a:t>
            </a:r>
          </a:p>
          <a:p>
            <a:pPr marL="1028684" lvl="1" indent="-342900">
              <a:buFont typeface="Wingdings" panose="05000000000000000000" pitchFamily="2" charset="2"/>
              <a:buChar char="v"/>
            </a:pPr>
            <a:r>
              <a:rPr lang="fr-FR" dirty="0"/>
              <a:t>S’appuyer sur les ressources éducatives libres ou sur les ressources scientifiques open </a:t>
            </a:r>
            <a:r>
              <a:rPr lang="fr-FR" dirty="0" err="1"/>
              <a:t>acess</a:t>
            </a:r>
            <a:endParaRPr lang="fr-FR" dirty="0"/>
          </a:p>
          <a:p>
            <a:pPr marL="1028684" lvl="1" indent="-342900">
              <a:buFont typeface="Wingdings" panose="05000000000000000000" pitchFamily="2" charset="2"/>
              <a:buChar char="v"/>
            </a:pPr>
            <a:r>
              <a:rPr lang="fr-FR" dirty="0"/>
              <a:t>Penser ensemble la médiation des données</a:t>
            </a:r>
          </a:p>
          <a:p>
            <a:pPr marL="1028684" lvl="1" indent="-342900">
              <a:buFont typeface="Wingdings" panose="05000000000000000000" pitchFamily="2" charset="2"/>
              <a:buChar char="v"/>
            </a:pPr>
            <a:r>
              <a:rPr lang="fr-FR" dirty="0"/>
              <a:t>Valoriser ensemble des projets de science participative</a:t>
            </a:r>
          </a:p>
          <a:p>
            <a:pPr marL="1028684" lvl="1" indent="-342900">
              <a:buFont typeface="Wingdings" panose="05000000000000000000" pitchFamily="2" charset="2"/>
              <a:buChar char="v"/>
            </a:pPr>
            <a:endParaRPr lang="fr-FR" dirty="0"/>
          </a:p>
          <a:p>
            <a:endParaRPr lang="fr-FR" dirty="0"/>
          </a:p>
        </p:txBody>
      </p:sp>
      <p:sp>
        <p:nvSpPr>
          <p:cNvPr id="5" name="Shape 75">
            <a:extLst>
              <a:ext uri="{FF2B5EF4-FFF2-40B4-BE49-F238E27FC236}">
                <a16:creationId xmlns:a16="http://schemas.microsoft.com/office/drawing/2014/main" id="{0DD4C42C-882F-B9F8-18C6-7F0812615F7C}"/>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515827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2C7F3-369A-4590-B12B-8B355A84D498}"/>
              </a:ext>
            </a:extLst>
          </p:cNvPr>
          <p:cNvSpPr>
            <a:spLocks noGrp="1"/>
          </p:cNvSpPr>
          <p:nvPr>
            <p:ph type="title"/>
          </p:nvPr>
        </p:nvSpPr>
        <p:spPr>
          <a:xfrm>
            <a:off x="1415117" y="864006"/>
            <a:ext cx="5428474" cy="435599"/>
          </a:xfrm>
          <a:solidFill>
            <a:schemeClr val="bg1"/>
          </a:solidFill>
        </p:spPr>
        <p:txBody>
          <a:bodyPr/>
          <a:lstStyle/>
          <a:p>
            <a:r>
              <a:rPr lang="fr-FR" dirty="0"/>
              <a:t>Science et société</a:t>
            </a:r>
          </a:p>
        </p:txBody>
      </p:sp>
      <p:sp>
        <p:nvSpPr>
          <p:cNvPr id="3" name="Espace réservé du texte 2">
            <a:extLst>
              <a:ext uri="{FF2B5EF4-FFF2-40B4-BE49-F238E27FC236}">
                <a16:creationId xmlns:a16="http://schemas.microsoft.com/office/drawing/2014/main" id="{C0B9FE40-18C5-4B44-9C49-CC9DE4DBB7F9}"/>
              </a:ext>
            </a:extLst>
          </p:cNvPr>
          <p:cNvSpPr>
            <a:spLocks noGrp="1"/>
          </p:cNvSpPr>
          <p:nvPr>
            <p:ph type="body" idx="1"/>
          </p:nvPr>
        </p:nvSpPr>
        <p:spPr>
          <a:xfrm>
            <a:off x="558209" y="1618700"/>
            <a:ext cx="8277447" cy="3231000"/>
          </a:xfrm>
        </p:spPr>
        <p:txBody>
          <a:bodyPr/>
          <a:lstStyle/>
          <a:p>
            <a:pPr marL="101600" indent="0">
              <a:buNone/>
            </a:pPr>
            <a:r>
              <a:rPr lang="fr-FR" sz="1800" dirty="0">
                <a:latin typeface="Calibri" panose="020F0502020204030204" pitchFamily="34" charset="0"/>
                <a:ea typeface="Calibri" panose="020F0502020204030204" pitchFamily="34" charset="0"/>
              </a:rPr>
              <a:t>Bibliothèque de Morne à l’Eau : </a:t>
            </a:r>
          </a:p>
          <a:p>
            <a:endParaRPr lang="fr-FR" sz="1800" i="1" dirty="0">
              <a:effectLst/>
              <a:latin typeface="Calibri" panose="020F0502020204030204" pitchFamily="34" charset="0"/>
              <a:ea typeface="Calibri" panose="020F0502020204030204" pitchFamily="34" charset="0"/>
            </a:endParaRPr>
          </a:p>
          <a:p>
            <a:r>
              <a:rPr lang="fr-FR" sz="1500" i="1" dirty="0">
                <a:effectLst/>
                <a:latin typeface="Calibri" panose="020F0502020204030204" pitchFamily="34" charset="0"/>
                <a:ea typeface="Calibri" panose="020F0502020204030204" pitchFamily="34" charset="0"/>
              </a:rPr>
              <a:t>« La ville de Morne à L’Eau, meilleure petite ville pour la biodiversité 2018, poursuit ses actions en matière </a:t>
            </a:r>
            <a:r>
              <a:rPr lang="fr-FR" sz="1500" b="1" i="1" dirty="0">
                <a:solidFill>
                  <a:srgbClr val="FFC000"/>
                </a:solidFill>
                <a:effectLst/>
                <a:latin typeface="Calibri" panose="020F0502020204030204" pitchFamily="34" charset="0"/>
                <a:ea typeface="Calibri" panose="020F0502020204030204" pitchFamily="34" charset="0"/>
              </a:rPr>
              <a:t>de partage et d’acquisition de connaissances </a:t>
            </a:r>
            <a:r>
              <a:rPr lang="fr-FR" sz="1500" i="1" dirty="0">
                <a:effectLst/>
                <a:latin typeface="Calibri" panose="020F0502020204030204" pitchFamily="34" charset="0"/>
                <a:ea typeface="Calibri" panose="020F0502020204030204" pitchFamily="34" charset="0"/>
              </a:rPr>
              <a:t>sur la richesse de son environnement. L'action propose aux jeunes publics des activités de « vulgarisation scientifique », à  travers des ateliers jeux/découvertes pour les sensibiliser à la connaissance et à la préservation de leur territoire. À long terme le projet est d'enrichir le fonds documentaire numérique de la bibliothèque par la </a:t>
            </a:r>
            <a:r>
              <a:rPr lang="fr-FR" sz="1500" b="1" i="1" dirty="0">
                <a:solidFill>
                  <a:srgbClr val="FFC000"/>
                </a:solidFill>
                <a:effectLst/>
                <a:latin typeface="Calibri" panose="020F0502020204030204" pitchFamily="34" charset="0"/>
                <a:ea typeface="Calibri" panose="020F0502020204030204" pitchFamily="34" charset="0"/>
              </a:rPr>
              <a:t>mise à disposition de  travaux de recherches universitaires </a:t>
            </a:r>
            <a:r>
              <a:rPr lang="fr-FR" sz="1500" i="1" dirty="0">
                <a:effectLst/>
                <a:latin typeface="Calibri" panose="020F0502020204030204" pitchFamily="34" charset="0"/>
                <a:ea typeface="Calibri" panose="020F0502020204030204" pitchFamily="34" charset="0"/>
              </a:rPr>
              <a:t>soutenus par la ville et traitant de la biodiversité »</a:t>
            </a:r>
            <a:r>
              <a:rPr lang="fr-FR" sz="1500" dirty="0">
                <a:effectLst/>
                <a:latin typeface="Calibri" panose="020F0502020204030204" pitchFamily="34" charset="0"/>
                <a:ea typeface="Calibri" panose="020F0502020204030204" pitchFamily="34" charset="0"/>
              </a:rPr>
              <a:t> (Réponse au questionnaire, Q. 3.3) </a:t>
            </a:r>
          </a:p>
          <a:p>
            <a:endParaRPr lang="fr-FR" sz="1500" dirty="0">
              <a:latin typeface="Calibri" panose="020F0502020204030204" pitchFamily="34" charset="0"/>
              <a:ea typeface="Calibri" panose="020F0502020204030204" pitchFamily="34" charset="0"/>
            </a:endParaRPr>
          </a:p>
          <a:p>
            <a:pPr marL="101600" indent="0">
              <a:buNone/>
            </a:pPr>
            <a:r>
              <a:rPr lang="fr-FR" sz="1100" dirty="0">
                <a:effectLst/>
                <a:latin typeface="Calibri" panose="020F0502020204030204" pitchFamily="34" charset="0"/>
                <a:ea typeface="Calibri" panose="020F0502020204030204" pitchFamily="34" charset="0"/>
              </a:rPr>
              <a:t>Source : </a:t>
            </a:r>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2"/>
              </a:rPr>
              <a:t>http://www.intercdi.org/les-bibliotheques-et-le-changement-climatique/</a:t>
            </a:r>
            <a:endParaRPr lang="fr-FR" sz="1100" dirty="0">
              <a:effectLst/>
            </a:endParaRPr>
          </a:p>
          <a:p>
            <a:pPr marL="101600" indent="0">
              <a:buNone/>
            </a:pPr>
            <a:endParaRPr lang="fr-FR" sz="1500" dirty="0">
              <a:effectLst/>
              <a:latin typeface="Calibri" panose="020F0502020204030204" pitchFamily="34" charset="0"/>
              <a:ea typeface="Calibri" panose="020F0502020204030204" pitchFamily="34" charset="0"/>
            </a:endParaRPr>
          </a:p>
        </p:txBody>
      </p:sp>
      <p:sp>
        <p:nvSpPr>
          <p:cNvPr id="4" name="Shape 75">
            <a:extLst>
              <a:ext uri="{FF2B5EF4-FFF2-40B4-BE49-F238E27FC236}">
                <a16:creationId xmlns:a16="http://schemas.microsoft.com/office/drawing/2014/main" id="{D86E5764-ACB6-4E44-B505-6613F4D792F6}"/>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149936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53D6E-5F3A-42D2-B6C8-63CEBC6913A6}"/>
              </a:ext>
            </a:extLst>
          </p:cNvPr>
          <p:cNvSpPr>
            <a:spLocks noGrp="1"/>
          </p:cNvSpPr>
          <p:nvPr>
            <p:ph type="title"/>
          </p:nvPr>
        </p:nvSpPr>
        <p:spPr>
          <a:xfrm>
            <a:off x="1381250" y="922668"/>
            <a:ext cx="6692563" cy="435599"/>
          </a:xfrm>
          <a:solidFill>
            <a:schemeClr val="bg1"/>
          </a:solidFill>
        </p:spPr>
        <p:txBody>
          <a:bodyPr/>
          <a:lstStyle/>
          <a:p>
            <a:r>
              <a:rPr lang="fr-FR" dirty="0"/>
              <a:t>Les autres informations</a:t>
            </a:r>
          </a:p>
        </p:txBody>
      </p:sp>
      <p:sp>
        <p:nvSpPr>
          <p:cNvPr id="3" name="Espace réservé du texte 2">
            <a:extLst>
              <a:ext uri="{FF2B5EF4-FFF2-40B4-BE49-F238E27FC236}">
                <a16:creationId xmlns:a16="http://schemas.microsoft.com/office/drawing/2014/main" id="{70A99879-E403-4FF3-A4A0-B83D7DF6455A}"/>
              </a:ext>
            </a:extLst>
          </p:cNvPr>
          <p:cNvSpPr>
            <a:spLocks noGrp="1"/>
          </p:cNvSpPr>
          <p:nvPr>
            <p:ph type="body" idx="1"/>
          </p:nvPr>
        </p:nvSpPr>
        <p:spPr>
          <a:xfrm>
            <a:off x="498465" y="2084081"/>
            <a:ext cx="2468255" cy="2431316"/>
          </a:xfrm>
        </p:spPr>
        <p:txBody>
          <a:bodyPr/>
          <a:lstStyle/>
          <a:p>
            <a:r>
              <a:rPr lang="fr-FR" sz="1500" dirty="0"/>
              <a:t>Edition : zéro déchets, etc..</a:t>
            </a:r>
          </a:p>
          <a:p>
            <a:r>
              <a:rPr lang="fr-FR" sz="1500" dirty="0"/>
              <a:t>La place des habitants et la légitimation des expériences profanes, savoirs expérientiels </a:t>
            </a:r>
          </a:p>
          <a:p>
            <a:r>
              <a:rPr lang="fr-FR" sz="1500" dirty="0"/>
              <a:t>La place des associations et de leurs savoirs</a:t>
            </a:r>
          </a:p>
          <a:p>
            <a:pPr marL="101600" indent="0">
              <a:buNone/>
            </a:pPr>
            <a:endParaRPr lang="fr-FR" dirty="0"/>
          </a:p>
          <a:p>
            <a:endParaRPr lang="fr-FR" dirty="0"/>
          </a:p>
        </p:txBody>
      </p:sp>
      <p:sp>
        <p:nvSpPr>
          <p:cNvPr id="5" name="Shape 75">
            <a:extLst>
              <a:ext uri="{FF2B5EF4-FFF2-40B4-BE49-F238E27FC236}">
                <a16:creationId xmlns:a16="http://schemas.microsoft.com/office/drawing/2014/main" id="{3DAF211D-4196-48C5-9412-B6091A3CF1B5}"/>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6" name="Espace réservé du texte 2">
            <a:extLst>
              <a:ext uri="{FF2B5EF4-FFF2-40B4-BE49-F238E27FC236}">
                <a16:creationId xmlns:a16="http://schemas.microsoft.com/office/drawing/2014/main" id="{751A7F0D-A7DF-6B87-78D0-7D1317FE725B}"/>
              </a:ext>
            </a:extLst>
          </p:cNvPr>
          <p:cNvSpPr txBox="1">
            <a:spLocks/>
          </p:cNvSpPr>
          <p:nvPr/>
        </p:nvSpPr>
        <p:spPr>
          <a:xfrm>
            <a:off x="3337872" y="2134881"/>
            <a:ext cx="2468255" cy="243131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1pPr>
            <a:lvl2pPr marL="914400" marR="0" lvl="1"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L="1371600" marR="0" lvl="2"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L="1828800" marR="0" lvl="3"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4pPr>
            <a:lvl5pPr marL="2286000" marR="0" lvl="4"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5pPr>
            <a:lvl6pPr marL="2743200" marR="0" lvl="5"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6pPr>
            <a:lvl7pPr marL="3200400" marR="0" lvl="6"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7pPr>
            <a:lvl8pPr marL="3657600" marR="0" lvl="7"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8pPr>
            <a:lvl9pPr marL="4114800" marR="0" lvl="8"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9pPr>
          </a:lstStyle>
          <a:p>
            <a:r>
              <a:rPr lang="fr-FR" sz="1500" dirty="0"/>
              <a:t>La documentation gouvernementale en France ?</a:t>
            </a:r>
          </a:p>
          <a:p>
            <a:r>
              <a:rPr lang="fr-FR" sz="1500" dirty="0"/>
              <a:t>Gouvernements internationaux, nationaux, mais aussi locaux</a:t>
            </a:r>
          </a:p>
          <a:p>
            <a:pPr marL="101600" indent="0">
              <a:buFont typeface="Quattrocento Sans"/>
              <a:buNone/>
            </a:pPr>
            <a:endParaRPr lang="fr-FR" dirty="0"/>
          </a:p>
          <a:p>
            <a:endParaRPr lang="fr-FR" dirty="0"/>
          </a:p>
        </p:txBody>
      </p:sp>
      <p:sp>
        <p:nvSpPr>
          <p:cNvPr id="7" name="Espace réservé du texte 2">
            <a:extLst>
              <a:ext uri="{FF2B5EF4-FFF2-40B4-BE49-F238E27FC236}">
                <a16:creationId xmlns:a16="http://schemas.microsoft.com/office/drawing/2014/main" id="{94F9E362-641C-9608-BB85-B2536240075F}"/>
              </a:ext>
            </a:extLst>
          </p:cNvPr>
          <p:cNvSpPr txBox="1">
            <a:spLocks/>
          </p:cNvSpPr>
          <p:nvPr/>
        </p:nvSpPr>
        <p:spPr>
          <a:xfrm>
            <a:off x="6177279" y="2084081"/>
            <a:ext cx="2468255" cy="243131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1pPr>
            <a:lvl2pPr marL="914400" marR="0" lvl="1"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L="1371600" marR="0" lvl="2"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L="1828800" marR="0" lvl="3"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4pPr>
            <a:lvl5pPr marL="2286000" marR="0" lvl="4"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5pPr>
            <a:lvl6pPr marL="2743200" marR="0" lvl="5"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6pPr>
            <a:lvl7pPr marL="3200400" marR="0" lvl="6"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7pPr>
            <a:lvl8pPr marL="3657600" marR="0" lvl="7"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8pPr>
            <a:lvl9pPr marL="4114800" marR="0" lvl="8" indent="-228600" algn="l" rtl="0">
              <a:lnSpc>
                <a:spcPct val="100000"/>
              </a:lnSpc>
              <a:spcBef>
                <a:spcPts val="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9pPr>
          </a:lstStyle>
          <a:p>
            <a:r>
              <a:rPr lang="fr-FR" sz="1500" dirty="0"/>
              <a:t>Parole des habitants et mémoire locale actions participatives</a:t>
            </a:r>
          </a:p>
          <a:p>
            <a:r>
              <a:rPr lang="fr-FR" sz="1500" dirty="0"/>
              <a:t>Patrimoine : photos de la forêts, gravures d’insectes pollinisateurs, etc. </a:t>
            </a:r>
          </a:p>
          <a:p>
            <a:pPr marL="101600" indent="0">
              <a:buFont typeface="Quattrocento Sans"/>
              <a:buNone/>
            </a:pPr>
            <a:endParaRPr lang="fr-FR" dirty="0"/>
          </a:p>
          <a:p>
            <a:endParaRPr lang="fr-FR" dirty="0"/>
          </a:p>
        </p:txBody>
      </p:sp>
      <p:sp>
        <p:nvSpPr>
          <p:cNvPr id="9" name="ZoneTexte 8">
            <a:extLst>
              <a:ext uri="{FF2B5EF4-FFF2-40B4-BE49-F238E27FC236}">
                <a16:creationId xmlns:a16="http://schemas.microsoft.com/office/drawing/2014/main" id="{93571D65-7060-8E7D-EB68-9F93F8747D32}"/>
              </a:ext>
            </a:extLst>
          </p:cNvPr>
          <p:cNvSpPr txBox="1"/>
          <p:nvPr/>
        </p:nvSpPr>
        <p:spPr>
          <a:xfrm>
            <a:off x="600598" y="1776304"/>
            <a:ext cx="2263987" cy="307777"/>
          </a:xfrm>
          <a:prstGeom prst="rect">
            <a:avLst/>
          </a:prstGeom>
          <a:noFill/>
        </p:spPr>
        <p:txBody>
          <a:bodyPr wrap="square">
            <a:spAutoFit/>
          </a:bodyPr>
          <a:lstStyle/>
          <a:p>
            <a:r>
              <a:rPr lang="fr-FR" sz="1400" b="1" dirty="0">
                <a:latin typeface="Calibri" panose="020F0502020204030204" pitchFamily="34" charset="0"/>
                <a:ea typeface="Calibri" panose="020F0502020204030204" pitchFamily="34" charset="0"/>
              </a:rPr>
              <a:t>Info techniques</a:t>
            </a:r>
            <a:endParaRPr lang="fr-FR" b="1" dirty="0"/>
          </a:p>
        </p:txBody>
      </p:sp>
      <p:sp>
        <p:nvSpPr>
          <p:cNvPr id="10" name="ZoneTexte 9">
            <a:extLst>
              <a:ext uri="{FF2B5EF4-FFF2-40B4-BE49-F238E27FC236}">
                <a16:creationId xmlns:a16="http://schemas.microsoft.com/office/drawing/2014/main" id="{756A165C-BECE-3FF7-D0F0-40ED02CBD8A0}"/>
              </a:ext>
            </a:extLst>
          </p:cNvPr>
          <p:cNvSpPr txBox="1"/>
          <p:nvPr/>
        </p:nvSpPr>
        <p:spPr>
          <a:xfrm>
            <a:off x="3491073" y="1801701"/>
            <a:ext cx="2263987" cy="307777"/>
          </a:xfrm>
          <a:prstGeom prst="rect">
            <a:avLst/>
          </a:prstGeom>
          <a:noFill/>
        </p:spPr>
        <p:txBody>
          <a:bodyPr wrap="square">
            <a:spAutoFit/>
          </a:bodyPr>
          <a:lstStyle/>
          <a:p>
            <a:r>
              <a:rPr lang="fr-FR" sz="1400" b="1" dirty="0">
                <a:latin typeface="Calibri" panose="020F0502020204030204" pitchFamily="34" charset="0"/>
                <a:ea typeface="Calibri" panose="020F0502020204030204" pitchFamily="34" charset="0"/>
              </a:rPr>
              <a:t>Info gouvernementales</a:t>
            </a:r>
            <a:endParaRPr lang="fr-FR" b="1" dirty="0"/>
          </a:p>
        </p:txBody>
      </p:sp>
      <p:sp>
        <p:nvSpPr>
          <p:cNvPr id="11" name="ZoneTexte 10">
            <a:extLst>
              <a:ext uri="{FF2B5EF4-FFF2-40B4-BE49-F238E27FC236}">
                <a16:creationId xmlns:a16="http://schemas.microsoft.com/office/drawing/2014/main" id="{C9234A36-E792-C223-DD23-A38F1154A7B8}"/>
              </a:ext>
            </a:extLst>
          </p:cNvPr>
          <p:cNvSpPr txBox="1"/>
          <p:nvPr/>
        </p:nvSpPr>
        <p:spPr>
          <a:xfrm>
            <a:off x="6279412" y="1687146"/>
            <a:ext cx="2263987" cy="307777"/>
          </a:xfrm>
          <a:prstGeom prst="rect">
            <a:avLst/>
          </a:prstGeom>
          <a:noFill/>
        </p:spPr>
        <p:txBody>
          <a:bodyPr wrap="square">
            <a:spAutoFit/>
          </a:bodyPr>
          <a:lstStyle/>
          <a:p>
            <a:r>
              <a:rPr lang="fr-FR" sz="1400" b="1" dirty="0">
                <a:latin typeface="Calibri" panose="020F0502020204030204" pitchFamily="34" charset="0"/>
                <a:ea typeface="Calibri" panose="020F0502020204030204" pitchFamily="34" charset="0"/>
              </a:rPr>
              <a:t>Info mémorielles</a:t>
            </a:r>
            <a:endParaRPr lang="fr-FR" b="1" dirty="0"/>
          </a:p>
        </p:txBody>
      </p:sp>
    </p:spTree>
    <p:extLst>
      <p:ext uri="{BB962C8B-B14F-4D97-AF65-F5344CB8AC3E}">
        <p14:creationId xmlns:p14="http://schemas.microsoft.com/office/powerpoint/2010/main" val="2602379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a:t>Un projet multi informations</a:t>
            </a:r>
          </a:p>
        </p:txBody>
      </p:sp>
      <p:sp>
        <p:nvSpPr>
          <p:cNvPr id="4" name="Espace réservé du texte 3"/>
          <p:cNvSpPr>
            <a:spLocks noGrp="1"/>
          </p:cNvSpPr>
          <p:nvPr>
            <p:ph type="body" idx="1"/>
          </p:nvPr>
        </p:nvSpPr>
        <p:spPr/>
        <p:txBody>
          <a:bodyPr/>
          <a:lstStyle/>
          <a:p>
            <a:r>
              <a:rPr lang="fr-FR" dirty="0"/>
              <a:t>ECODOC</a:t>
            </a:r>
          </a:p>
        </p:txBody>
      </p:sp>
    </p:spTree>
    <p:extLst>
      <p:ext uri="{BB962C8B-B14F-4D97-AF65-F5344CB8AC3E}">
        <p14:creationId xmlns:p14="http://schemas.microsoft.com/office/powerpoint/2010/main" val="2809576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157D7-D485-4DF6-A2A5-5E9ADE444FD5}"/>
              </a:ext>
            </a:extLst>
          </p:cNvPr>
          <p:cNvSpPr>
            <a:spLocks noGrp="1"/>
          </p:cNvSpPr>
          <p:nvPr>
            <p:ph type="title"/>
          </p:nvPr>
        </p:nvSpPr>
        <p:spPr>
          <a:xfrm>
            <a:off x="1435357" y="933490"/>
            <a:ext cx="5981443" cy="435599"/>
          </a:xfrm>
        </p:spPr>
        <p:txBody>
          <a:bodyPr>
            <a:normAutofit fontScale="90000"/>
          </a:bodyPr>
          <a:lstStyle/>
          <a:p>
            <a:r>
              <a:rPr lang="fr-FR" dirty="0"/>
              <a:t>ECODOC – Université de Bordeaux</a:t>
            </a:r>
          </a:p>
        </p:txBody>
      </p:sp>
      <p:sp>
        <p:nvSpPr>
          <p:cNvPr id="3" name="Espace réservé du texte 2">
            <a:extLst>
              <a:ext uri="{FF2B5EF4-FFF2-40B4-BE49-F238E27FC236}">
                <a16:creationId xmlns:a16="http://schemas.microsoft.com/office/drawing/2014/main" id="{33DC4638-C040-4230-9563-E46EED2AB6E0}"/>
              </a:ext>
            </a:extLst>
          </p:cNvPr>
          <p:cNvSpPr>
            <a:spLocks noGrp="1"/>
          </p:cNvSpPr>
          <p:nvPr>
            <p:ph type="body" idx="1"/>
          </p:nvPr>
        </p:nvSpPr>
        <p:spPr>
          <a:xfrm>
            <a:off x="1381250" y="1616470"/>
            <a:ext cx="7462982" cy="3112200"/>
          </a:xfrm>
        </p:spPr>
        <p:txBody>
          <a:bodyPr>
            <a:normAutofit fontScale="92500" lnSpcReduction="20000"/>
          </a:bodyPr>
          <a:lstStyle/>
          <a:p>
            <a:pPr marL="76199" indent="0">
              <a:buNone/>
            </a:pPr>
            <a:r>
              <a:rPr lang="fr-FR" dirty="0"/>
              <a:t>Espaces </a:t>
            </a:r>
            <a:r>
              <a:rPr lang="fr-FR" dirty="0" err="1"/>
              <a:t>COmmuns</a:t>
            </a:r>
            <a:r>
              <a:rPr lang="fr-FR" dirty="0"/>
              <a:t> de </a:t>
            </a:r>
            <a:r>
              <a:rPr lang="fr-FR" dirty="0" err="1"/>
              <a:t>DOCumentation</a:t>
            </a:r>
            <a:endParaRPr lang="fr-FR" dirty="0"/>
          </a:p>
          <a:p>
            <a:pPr marL="76199" indent="0">
              <a:buNone/>
            </a:pPr>
            <a:endParaRPr lang="fr-FR" dirty="0"/>
          </a:p>
          <a:p>
            <a:pPr marL="76199" indent="0">
              <a:buNone/>
            </a:pPr>
            <a:r>
              <a:rPr lang="fr-FR" dirty="0"/>
              <a:t>Construire des dispositifs de visualisation et de circulation de l’information scientifique et profane autour d’une problématique d’un territoire en transition, ici la forêt, en vue de faciliter l’adaptation des habitants.</a:t>
            </a:r>
          </a:p>
          <a:p>
            <a:pPr marL="76199" indent="0">
              <a:buNone/>
            </a:pPr>
            <a:endParaRPr lang="fr-FR" dirty="0"/>
          </a:p>
          <a:p>
            <a:pPr marL="76199" indent="0">
              <a:buNone/>
            </a:pPr>
            <a:r>
              <a:rPr lang="fr-FR" dirty="0"/>
              <a:t>Entre dans le cadre de mes recherches sur l’   « Hospitalité documentaire ».</a:t>
            </a:r>
          </a:p>
          <a:p>
            <a:endParaRPr lang="fr-FR" dirty="0"/>
          </a:p>
        </p:txBody>
      </p:sp>
    </p:spTree>
    <p:extLst>
      <p:ext uri="{BB962C8B-B14F-4D97-AF65-F5344CB8AC3E}">
        <p14:creationId xmlns:p14="http://schemas.microsoft.com/office/powerpoint/2010/main" val="2090799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CF457F4-2A79-4065-BA92-6DB119802A41}"/>
              </a:ext>
            </a:extLst>
          </p:cNvPr>
          <p:cNvSpPr>
            <a:spLocks noGrp="1"/>
          </p:cNvSpPr>
          <p:nvPr>
            <p:ph type="ctrTitle"/>
          </p:nvPr>
        </p:nvSpPr>
        <p:spPr>
          <a:xfrm>
            <a:off x="1707830" y="3168902"/>
            <a:ext cx="7436170" cy="583525"/>
          </a:xfrm>
        </p:spPr>
        <p:txBody>
          <a:bodyPr/>
          <a:lstStyle/>
          <a:p>
            <a:r>
              <a:rPr lang="fr-FR" dirty="0"/>
              <a:t>2/ Compétences et littératie</a:t>
            </a:r>
          </a:p>
        </p:txBody>
      </p:sp>
      <p:sp>
        <p:nvSpPr>
          <p:cNvPr id="3" name="Shape 75">
            <a:extLst>
              <a:ext uri="{FF2B5EF4-FFF2-40B4-BE49-F238E27FC236}">
                <a16:creationId xmlns:a16="http://schemas.microsoft.com/office/drawing/2014/main" id="{87DC0291-B746-4F05-B839-F99157D994D3}"/>
              </a:ext>
            </a:extLst>
          </p:cNvPr>
          <p:cNvSpPr/>
          <p:nvPr/>
        </p:nvSpPr>
        <p:spPr>
          <a:xfrm>
            <a:off x="5650" y="5052291"/>
            <a:ext cx="9144000" cy="91008"/>
          </a:xfrm>
          <a:prstGeom prst="rect">
            <a:avLst/>
          </a:prstGeom>
          <a:solidFill>
            <a:schemeClr val="accent5">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8806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97CE-9016-49DB-9F0E-191E2C8228F0}"/>
              </a:ext>
            </a:extLst>
          </p:cNvPr>
          <p:cNvSpPr>
            <a:spLocks noGrp="1"/>
          </p:cNvSpPr>
          <p:nvPr>
            <p:ph type="title"/>
          </p:nvPr>
        </p:nvSpPr>
        <p:spPr>
          <a:xfrm>
            <a:off x="1355554" y="826681"/>
            <a:ext cx="4477290" cy="435599"/>
          </a:xfrm>
        </p:spPr>
        <p:txBody>
          <a:bodyPr/>
          <a:lstStyle/>
          <a:p>
            <a:r>
              <a:rPr lang="fr-FR" dirty="0"/>
              <a:t>A partir de David R. </a:t>
            </a:r>
            <a:r>
              <a:rPr lang="fr-FR" dirty="0" err="1"/>
              <a:t>Lankes</a:t>
            </a:r>
            <a:endParaRPr lang="fr-FR" dirty="0"/>
          </a:p>
        </p:txBody>
      </p:sp>
      <p:sp>
        <p:nvSpPr>
          <p:cNvPr id="5" name="Espace réservé du texte 4">
            <a:extLst>
              <a:ext uri="{FF2B5EF4-FFF2-40B4-BE49-F238E27FC236}">
                <a16:creationId xmlns:a16="http://schemas.microsoft.com/office/drawing/2014/main" id="{1D95EC36-A811-4181-A38F-B6A332C2678F}"/>
              </a:ext>
            </a:extLst>
          </p:cNvPr>
          <p:cNvSpPr>
            <a:spLocks noGrp="1"/>
          </p:cNvSpPr>
          <p:nvPr>
            <p:ph type="body" idx="3"/>
          </p:nvPr>
        </p:nvSpPr>
        <p:spPr>
          <a:xfrm>
            <a:off x="409354" y="1951074"/>
            <a:ext cx="2434855" cy="2365745"/>
          </a:xfrm>
        </p:spPr>
        <p:txBody>
          <a:bodyPr/>
          <a:lstStyle/>
          <a:p>
            <a:pPr marL="76200" indent="0">
              <a:buNone/>
            </a:pPr>
            <a:r>
              <a:rPr lang="fr-FR" sz="1400" dirty="0"/>
              <a:t>David </a:t>
            </a:r>
            <a:r>
              <a:rPr lang="fr-FR" sz="1400" dirty="0" err="1"/>
              <a:t>Lankes</a:t>
            </a:r>
            <a:r>
              <a:rPr lang="fr-FR" sz="1400" dirty="0"/>
              <a:t>, Atlas of New </a:t>
            </a:r>
            <a:r>
              <a:rPr lang="fr-FR" sz="1400" dirty="0" err="1"/>
              <a:t>Librarianship</a:t>
            </a:r>
            <a:endParaRPr lang="fr-FR" sz="1400" dirty="0"/>
          </a:p>
          <a:p>
            <a:endParaRPr lang="fr-FR" sz="1400" dirty="0"/>
          </a:p>
          <a:p>
            <a:endParaRPr lang="fr-FR" dirty="0"/>
          </a:p>
        </p:txBody>
      </p:sp>
      <p:graphicFrame>
        <p:nvGraphicFramePr>
          <p:cNvPr id="3" name="Diagramme 2">
            <a:extLst>
              <a:ext uri="{FF2B5EF4-FFF2-40B4-BE49-F238E27FC236}">
                <a16:creationId xmlns:a16="http://schemas.microsoft.com/office/drawing/2014/main" id="{E784E8CE-43F6-492C-AC12-AF359FC66B9A}"/>
              </a:ext>
            </a:extLst>
          </p:cNvPr>
          <p:cNvGraphicFramePr/>
          <p:nvPr>
            <p:extLst>
              <p:ext uri="{D42A27DB-BD31-4B8C-83A1-F6EECF244321}">
                <p14:modId xmlns:p14="http://schemas.microsoft.com/office/powerpoint/2010/main" val="3275797590"/>
              </p:ext>
            </p:extLst>
          </p:nvPr>
        </p:nvGraphicFramePr>
        <p:xfrm>
          <a:off x="2844209" y="1812924"/>
          <a:ext cx="5977271" cy="287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hape 75">
            <a:extLst>
              <a:ext uri="{FF2B5EF4-FFF2-40B4-BE49-F238E27FC236}">
                <a16:creationId xmlns:a16="http://schemas.microsoft.com/office/drawing/2014/main" id="{BD4878EF-DFDA-4937-8EBC-5045C79D4C31}"/>
              </a:ext>
            </a:extLst>
          </p:cNvPr>
          <p:cNvSpPr/>
          <p:nvPr/>
        </p:nvSpPr>
        <p:spPr>
          <a:xfrm>
            <a:off x="5650" y="5052291"/>
            <a:ext cx="9144000" cy="91008"/>
          </a:xfrm>
          <a:prstGeom prst="rect">
            <a:avLst/>
          </a:prstGeom>
          <a:solidFill>
            <a:srgbClr val="FFCD0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29009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53D6E-5F3A-42D2-B6C8-63CEBC6913A6}"/>
              </a:ext>
            </a:extLst>
          </p:cNvPr>
          <p:cNvSpPr>
            <a:spLocks noGrp="1"/>
          </p:cNvSpPr>
          <p:nvPr>
            <p:ph type="title"/>
          </p:nvPr>
        </p:nvSpPr>
        <p:spPr/>
        <p:txBody>
          <a:bodyPr/>
          <a:lstStyle/>
          <a:p>
            <a:r>
              <a:rPr lang="fr-FR" dirty="0"/>
              <a:t>Enjeux</a:t>
            </a:r>
          </a:p>
        </p:txBody>
      </p:sp>
      <p:sp>
        <p:nvSpPr>
          <p:cNvPr id="3" name="Espace réservé du texte 2">
            <a:extLst>
              <a:ext uri="{FF2B5EF4-FFF2-40B4-BE49-F238E27FC236}">
                <a16:creationId xmlns:a16="http://schemas.microsoft.com/office/drawing/2014/main" id="{70A99879-E403-4FF3-A4A0-B83D7DF6455A}"/>
              </a:ext>
            </a:extLst>
          </p:cNvPr>
          <p:cNvSpPr>
            <a:spLocks noGrp="1"/>
          </p:cNvSpPr>
          <p:nvPr>
            <p:ph type="body" idx="1"/>
          </p:nvPr>
        </p:nvSpPr>
        <p:spPr>
          <a:xfrm>
            <a:off x="1381250" y="1618700"/>
            <a:ext cx="7211838" cy="3231000"/>
          </a:xfrm>
        </p:spPr>
        <p:txBody>
          <a:bodyPr/>
          <a:lstStyle/>
          <a:p>
            <a:r>
              <a:rPr lang="fr-FR" dirty="0"/>
              <a:t>La sensibilisation au développement durable </a:t>
            </a:r>
          </a:p>
          <a:p>
            <a:r>
              <a:rPr lang="fr-FR" dirty="0"/>
              <a:t>Quel rôle pour les bibliothèques ?</a:t>
            </a:r>
          </a:p>
          <a:p>
            <a:r>
              <a:rPr lang="fr-FR" dirty="0"/>
              <a:t>La médiation scientifique</a:t>
            </a:r>
          </a:p>
          <a:p>
            <a:pPr marL="101600" indent="0">
              <a:buNone/>
            </a:pPr>
            <a:endParaRPr lang="fr-FR" dirty="0"/>
          </a:p>
          <a:p>
            <a:pPr marL="101600" indent="0">
              <a:buNone/>
            </a:pPr>
            <a:endParaRPr lang="fr-FR" dirty="0"/>
          </a:p>
          <a:p>
            <a:endParaRPr lang="fr-FR" dirty="0"/>
          </a:p>
        </p:txBody>
      </p:sp>
      <p:sp>
        <p:nvSpPr>
          <p:cNvPr id="5" name="Shape 75">
            <a:extLst>
              <a:ext uri="{FF2B5EF4-FFF2-40B4-BE49-F238E27FC236}">
                <a16:creationId xmlns:a16="http://schemas.microsoft.com/office/drawing/2014/main" id="{3DAF211D-4196-48C5-9412-B6091A3CF1B5}"/>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915629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a:t>Sensibilisation au DD</a:t>
            </a:r>
          </a:p>
        </p:txBody>
      </p:sp>
      <p:sp>
        <p:nvSpPr>
          <p:cNvPr id="5" name="Espace réservé du texte 4">
            <a:extLst>
              <a:ext uri="{FF2B5EF4-FFF2-40B4-BE49-F238E27FC236}">
                <a16:creationId xmlns:a16="http://schemas.microsoft.com/office/drawing/2014/main" id="{03FA48CB-7B98-B27E-1D79-F839E2CE37AB}"/>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53797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53D6E-5F3A-42D2-B6C8-63CEBC6913A6}"/>
              </a:ext>
            </a:extLst>
          </p:cNvPr>
          <p:cNvSpPr>
            <a:spLocks noGrp="1"/>
          </p:cNvSpPr>
          <p:nvPr>
            <p:ph type="title"/>
          </p:nvPr>
        </p:nvSpPr>
        <p:spPr>
          <a:xfrm>
            <a:off x="1381250" y="922668"/>
            <a:ext cx="6692563" cy="435599"/>
          </a:xfrm>
          <a:solidFill>
            <a:schemeClr val="bg1"/>
          </a:solidFill>
        </p:spPr>
        <p:txBody>
          <a:bodyPr/>
          <a:lstStyle/>
          <a:p>
            <a:r>
              <a:rPr lang="fr-FR" dirty="0"/>
              <a:t>Sommaire</a:t>
            </a:r>
          </a:p>
        </p:txBody>
      </p:sp>
      <p:sp>
        <p:nvSpPr>
          <p:cNvPr id="3" name="Espace réservé du texte 2">
            <a:extLst>
              <a:ext uri="{FF2B5EF4-FFF2-40B4-BE49-F238E27FC236}">
                <a16:creationId xmlns:a16="http://schemas.microsoft.com/office/drawing/2014/main" id="{70A99879-E403-4FF3-A4A0-B83D7DF6455A}"/>
              </a:ext>
            </a:extLst>
          </p:cNvPr>
          <p:cNvSpPr>
            <a:spLocks noGrp="1"/>
          </p:cNvSpPr>
          <p:nvPr>
            <p:ph type="body" idx="1"/>
          </p:nvPr>
        </p:nvSpPr>
        <p:spPr>
          <a:xfrm>
            <a:off x="1121612" y="1719996"/>
            <a:ext cx="7211838" cy="3231000"/>
          </a:xfrm>
        </p:spPr>
        <p:txBody>
          <a:bodyPr/>
          <a:lstStyle/>
          <a:p>
            <a:pPr>
              <a:buFont typeface="+mj-lt"/>
              <a:buAutoNum type="arabicPeriod"/>
            </a:pPr>
            <a:r>
              <a:rPr lang="fr-FR" sz="1800" dirty="0"/>
              <a:t>Bib et changement climatique. Quelles actions et comment agir ?</a:t>
            </a:r>
          </a:p>
          <a:p>
            <a:pPr>
              <a:buFont typeface="+mj-lt"/>
              <a:buAutoNum type="arabicPeriod"/>
            </a:pPr>
            <a:r>
              <a:rPr lang="fr-FR" sz="1800" dirty="0"/>
              <a:t>Informations : Connaissances et conversations</a:t>
            </a:r>
          </a:p>
          <a:p>
            <a:pPr>
              <a:buFont typeface="+mj-lt"/>
              <a:buAutoNum type="arabicPeriod"/>
            </a:pPr>
            <a:r>
              <a:rPr lang="fr-FR" sz="1800" dirty="0"/>
              <a:t>Compétences et littératie</a:t>
            </a:r>
          </a:p>
          <a:p>
            <a:pPr>
              <a:buFont typeface="+mj-lt"/>
              <a:buAutoNum type="arabicPeriod"/>
            </a:pPr>
            <a:r>
              <a:rPr lang="fr-FR" sz="1800" dirty="0"/>
              <a:t>Inclusion</a:t>
            </a:r>
          </a:p>
          <a:p>
            <a:pPr>
              <a:buFont typeface="+mj-lt"/>
              <a:buAutoNum type="arabicPeriod"/>
            </a:pPr>
            <a:r>
              <a:rPr lang="fr-FR" sz="1800" dirty="0"/>
              <a:t>Activisme</a:t>
            </a:r>
          </a:p>
          <a:p>
            <a:pPr>
              <a:buFont typeface="+mj-lt"/>
              <a:buAutoNum type="arabicPeriod"/>
            </a:pPr>
            <a:r>
              <a:rPr lang="fr-FR" sz="1800" dirty="0"/>
              <a:t>Compétences internes</a:t>
            </a:r>
          </a:p>
          <a:p>
            <a:pPr marL="101600" indent="0">
              <a:buNone/>
            </a:pPr>
            <a:endParaRPr lang="fr-FR" dirty="0"/>
          </a:p>
          <a:p>
            <a:endParaRPr lang="fr-FR" dirty="0"/>
          </a:p>
        </p:txBody>
      </p:sp>
      <p:sp>
        <p:nvSpPr>
          <p:cNvPr id="5" name="Shape 75">
            <a:extLst>
              <a:ext uri="{FF2B5EF4-FFF2-40B4-BE49-F238E27FC236}">
                <a16:creationId xmlns:a16="http://schemas.microsoft.com/office/drawing/2014/main" id="{3DAF211D-4196-48C5-9412-B6091A3CF1B5}"/>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610653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D9B5A-BE6F-45CA-9B30-D49E08FDA2D9}"/>
              </a:ext>
            </a:extLst>
          </p:cNvPr>
          <p:cNvSpPr>
            <a:spLocks noGrp="1"/>
          </p:cNvSpPr>
          <p:nvPr>
            <p:ph type="title"/>
          </p:nvPr>
        </p:nvSpPr>
        <p:spPr/>
        <p:txBody>
          <a:bodyPr>
            <a:normAutofit fontScale="90000"/>
          </a:bodyPr>
          <a:lstStyle/>
          <a:p>
            <a:r>
              <a:rPr lang="fr-FR" dirty="0"/>
              <a:t>Unesco 2010</a:t>
            </a:r>
          </a:p>
        </p:txBody>
      </p:sp>
      <p:sp>
        <p:nvSpPr>
          <p:cNvPr id="3" name="Espace réservé du texte 2">
            <a:extLst>
              <a:ext uri="{FF2B5EF4-FFF2-40B4-BE49-F238E27FC236}">
                <a16:creationId xmlns:a16="http://schemas.microsoft.com/office/drawing/2014/main" id="{68E0D601-6323-40D4-86A6-387647B76B68}"/>
              </a:ext>
            </a:extLst>
          </p:cNvPr>
          <p:cNvSpPr>
            <a:spLocks noGrp="1"/>
          </p:cNvSpPr>
          <p:nvPr>
            <p:ph type="body" idx="1"/>
          </p:nvPr>
        </p:nvSpPr>
        <p:spPr>
          <a:xfrm>
            <a:off x="717211" y="1618700"/>
            <a:ext cx="7669443" cy="3231000"/>
          </a:xfrm>
        </p:spPr>
        <p:txBody>
          <a:bodyPr>
            <a:normAutofit fontScale="70000" lnSpcReduction="20000"/>
          </a:bodyPr>
          <a:lstStyle/>
          <a:p>
            <a:pPr marL="101598" indent="0">
              <a:buNone/>
            </a:pPr>
            <a:r>
              <a:rPr lang="fr-FR" dirty="0">
                <a:latin typeface="Quattrocento Sans" panose="020B0502050000020003" pitchFamily="34" charset="0"/>
              </a:rPr>
              <a:t>Education au développement durable à l’Unesco : </a:t>
            </a:r>
            <a:r>
              <a:rPr lang="fr-FR" sz="1425" dirty="0">
                <a:latin typeface="Quattrocento Sans" panose="020B0502050000020003" pitchFamily="34" charset="0"/>
              </a:rPr>
              <a:t>Unesco. (2010). </a:t>
            </a:r>
            <a:r>
              <a:rPr lang="fr-FR" sz="1425" i="1" dirty="0">
                <a:latin typeface="Quattrocento Sans" panose="020B0502050000020003" pitchFamily="34" charset="0"/>
              </a:rPr>
              <a:t>L’Education au changement climatique en vue du développement durable : L’initiative de l’UNESCO pour faire face au changement climatique</a:t>
            </a:r>
            <a:r>
              <a:rPr lang="fr-FR" sz="1425" dirty="0">
                <a:latin typeface="Quattrocento Sans" panose="020B0502050000020003" pitchFamily="34" charset="0"/>
              </a:rPr>
              <a:t> (ED.2010/WS/41, ED.2011/WS/3; p. 19). Unesco. </a:t>
            </a:r>
            <a:r>
              <a:rPr lang="fr-FR" sz="1425" dirty="0">
                <a:latin typeface="Quattrocento Sans" panose="020B0502050000020003" pitchFamily="34" charset="0"/>
                <a:hlinkClick r:id="rId2"/>
              </a:rPr>
              <a:t>https://unesdoc.unesco.org/ark:/48223/pf0000190101_fre</a:t>
            </a:r>
            <a:endParaRPr lang="fr-FR" sz="1425" dirty="0">
              <a:latin typeface="Quattrocento Sans" panose="020B0502050000020003" pitchFamily="34" charset="0"/>
            </a:endParaRPr>
          </a:p>
          <a:p>
            <a:pPr marL="101598" indent="0">
              <a:buNone/>
            </a:pPr>
            <a:endParaRPr lang="fr-FR" dirty="0">
              <a:latin typeface="Quattrocento Sans" panose="020B0502050000020003" pitchFamily="34" charset="0"/>
            </a:endParaRPr>
          </a:p>
          <a:p>
            <a:pPr marL="101598" indent="0">
              <a:buNone/>
            </a:pPr>
            <a:r>
              <a:rPr lang="fr-FR" dirty="0">
                <a:latin typeface="Quattrocento Sans" panose="020B0502050000020003" pitchFamily="34" charset="0"/>
              </a:rPr>
              <a:t>Trois grands axes : </a:t>
            </a:r>
          </a:p>
          <a:p>
            <a:endParaRPr lang="fr-FR" dirty="0">
              <a:latin typeface="Quattrocento Sans" panose="020B0502050000020003" pitchFamily="34" charset="0"/>
            </a:endParaRPr>
          </a:p>
          <a:p>
            <a:r>
              <a:rPr lang="fr-FR" dirty="0">
                <a:latin typeface="Quattrocento Sans" panose="020B0502050000020003" pitchFamily="34" charset="0"/>
              </a:rPr>
              <a:t>Les connaissances </a:t>
            </a:r>
          </a:p>
          <a:p>
            <a:r>
              <a:rPr lang="fr-FR" dirty="0">
                <a:latin typeface="Quattrocento Sans" panose="020B0502050000020003" pitchFamily="34" charset="0"/>
              </a:rPr>
              <a:t>Les capacités à agir et l’adaptation</a:t>
            </a:r>
          </a:p>
          <a:p>
            <a:r>
              <a:rPr lang="fr-FR" dirty="0">
                <a:latin typeface="Quattrocento Sans" panose="020B0502050000020003" pitchFamily="34" charset="0"/>
              </a:rPr>
              <a:t>La culture "changement climatique" : qui relève aussi bien de la prise de conscience, que de la confiance dans les besoins de transition.</a:t>
            </a:r>
          </a:p>
          <a:p>
            <a:pPr marL="101598" indent="0">
              <a:buNone/>
            </a:pPr>
            <a:endParaRPr lang="fr-FR" dirty="0">
              <a:latin typeface="Quattrocento Sans" panose="020B0502050000020003" pitchFamily="34" charset="0"/>
            </a:endParaRPr>
          </a:p>
          <a:p>
            <a:pPr marL="101598" indent="0">
              <a:buNone/>
            </a:pPr>
            <a:r>
              <a:rPr lang="fr-FR" dirty="0">
                <a:latin typeface="Quattrocento Sans" panose="020B0502050000020003" pitchFamily="34" charset="0"/>
              </a:rPr>
              <a:t>« Il ne suffira pas d’introduire de nouveaux contenus sur la science, les causes et les conséquences du changement climatique et ses solutions pour répondre à ce défi. Il faut aussi instiller </a:t>
            </a:r>
            <a:r>
              <a:rPr lang="fr-FR" dirty="0">
                <a:solidFill>
                  <a:srgbClr val="FFC000"/>
                </a:solidFill>
                <a:latin typeface="Quattrocento Sans" panose="020B0502050000020003" pitchFamily="34" charset="0"/>
              </a:rPr>
              <a:t>de nouvelles valeurs</a:t>
            </a:r>
            <a:r>
              <a:rPr lang="fr-FR" dirty="0">
                <a:latin typeface="Quattrocento Sans" panose="020B0502050000020003" pitchFamily="34" charset="0"/>
              </a:rPr>
              <a:t>, </a:t>
            </a:r>
            <a:r>
              <a:rPr lang="fr-FR" dirty="0">
                <a:solidFill>
                  <a:srgbClr val="FFC000"/>
                </a:solidFill>
                <a:latin typeface="Quattrocento Sans" panose="020B0502050000020003" pitchFamily="34" charset="0"/>
              </a:rPr>
              <a:t>une réflexion critique </a:t>
            </a:r>
            <a:r>
              <a:rPr lang="fr-FR" dirty="0">
                <a:latin typeface="Quattrocento Sans" panose="020B0502050000020003" pitchFamily="34" charset="0"/>
              </a:rPr>
              <a:t>et </a:t>
            </a:r>
            <a:r>
              <a:rPr lang="fr-FR" dirty="0">
                <a:solidFill>
                  <a:srgbClr val="FFC000"/>
                </a:solidFill>
                <a:latin typeface="Quattrocento Sans" panose="020B0502050000020003" pitchFamily="34" charset="0"/>
              </a:rPr>
              <a:t>des compétences de résolution des problèmes</a:t>
            </a:r>
            <a:r>
              <a:rPr lang="fr-FR" dirty="0">
                <a:latin typeface="Quattrocento Sans" panose="020B0502050000020003" pitchFamily="34" charset="0"/>
              </a:rPr>
              <a:t> à tous les niveaux de l’école en recourant à des méthodologies d’enseignement et d’apprentissage participatives, expérimentales, critiques et ouvertes. »</a:t>
            </a:r>
          </a:p>
          <a:p>
            <a:pPr marL="101598" indent="0">
              <a:buNone/>
            </a:pPr>
            <a:endParaRPr lang="fr-FR" dirty="0">
              <a:latin typeface="Quattrocento Sans" panose="020B0502050000020003" pitchFamily="34" charset="0"/>
            </a:endParaRPr>
          </a:p>
        </p:txBody>
      </p:sp>
      <p:pic>
        <p:nvPicPr>
          <p:cNvPr id="5" name="Picture 2">
            <a:extLst>
              <a:ext uri="{FF2B5EF4-FFF2-40B4-BE49-F238E27FC236}">
                <a16:creationId xmlns:a16="http://schemas.microsoft.com/office/drawing/2014/main" id="{170F5445-3B64-4B66-B6E2-C4701C51BE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9568" y="106396"/>
            <a:ext cx="1499069" cy="1136669"/>
          </a:xfrm>
          <a:prstGeom prst="rect">
            <a:avLst/>
          </a:prstGeom>
          <a:noFill/>
          <a:extLst>
            <a:ext uri="{909E8E84-426E-40DD-AFC4-6F175D3DCCD1}">
              <a14:hiddenFill xmlns:a14="http://schemas.microsoft.com/office/drawing/2010/main">
                <a:solidFill>
                  <a:srgbClr val="FFFFFF"/>
                </a:solidFill>
              </a14:hiddenFill>
            </a:ext>
          </a:extLst>
        </p:spPr>
      </p:pic>
      <p:sp>
        <p:nvSpPr>
          <p:cNvPr id="4" name="Shape 75">
            <a:extLst>
              <a:ext uri="{FF2B5EF4-FFF2-40B4-BE49-F238E27FC236}">
                <a16:creationId xmlns:a16="http://schemas.microsoft.com/office/drawing/2014/main" id="{2513839E-AA9D-402B-00B9-E354570B1C0F}"/>
              </a:ext>
            </a:extLst>
          </p:cNvPr>
          <p:cNvSpPr/>
          <p:nvPr/>
        </p:nvSpPr>
        <p:spPr>
          <a:xfrm>
            <a:off x="5650" y="5005493"/>
            <a:ext cx="9144000" cy="137806"/>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523205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1251" y="922669"/>
            <a:ext cx="3878399" cy="435599"/>
          </a:xfrm>
          <a:prstGeom prst="rect">
            <a:avLst/>
          </a:prstGeom>
        </p:spPr>
        <p:txBody>
          <a:bodyPr spcFirstLastPara="1" vert="horz" wrap="square" lIns="91425" tIns="91425" rIns="91425" bIns="91425" rtlCol="0" anchor="ctr" anchorCtr="0">
            <a:noAutofit/>
          </a:bodyPr>
          <a:lstStyle/>
          <a:p>
            <a:pPr lvl="0"/>
            <a:r>
              <a:rPr lang="fr-FR" dirty="0"/>
              <a:t>UNESCO 2015</a:t>
            </a:r>
            <a:endParaRPr lang="en" dirty="0"/>
          </a:p>
        </p:txBody>
      </p:sp>
      <p:grpSp>
        <p:nvGrpSpPr>
          <p:cNvPr id="77" name="Shape 77"/>
          <p:cNvGrpSpPr/>
          <p:nvPr/>
        </p:nvGrpSpPr>
        <p:grpSpPr>
          <a:xfrm>
            <a:off x="916458" y="1019751"/>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sz="1800"/>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sz="1800"/>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sz="1800"/>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sz="1800"/>
            </a:p>
          </p:txBody>
        </p:sp>
      </p:grpSp>
      <p:sp>
        <p:nvSpPr>
          <p:cNvPr id="84" name="Shape 84"/>
          <p:cNvSpPr txBox="1"/>
          <p:nvPr/>
        </p:nvSpPr>
        <p:spPr>
          <a:xfrm>
            <a:off x="629373" y="1574379"/>
            <a:ext cx="7896553" cy="2800195"/>
          </a:xfrm>
          <a:prstGeom prst="rect">
            <a:avLst/>
          </a:prstGeom>
          <a:noFill/>
          <a:ln>
            <a:noFill/>
          </a:ln>
        </p:spPr>
        <p:txBody>
          <a:bodyPr lIns="91425" tIns="91425" rIns="91425" bIns="91425" anchor="t" anchorCtr="0">
            <a:noAutofit/>
          </a:bodyPr>
          <a:lstStyle/>
          <a:p>
            <a:pPr fontAlgn="base"/>
            <a:r>
              <a:rPr lang="fr-FR" sz="1200" dirty="0">
                <a:latin typeface="Quattrocento Sans" panose="020B0502050000020003" pitchFamily="34" charset="0"/>
              </a:rPr>
              <a:t>Programme d’action global 2015-2019 : </a:t>
            </a:r>
            <a:r>
              <a:rPr lang="fr-FR" sz="1200" dirty="0">
                <a:latin typeface="Quattrocento Sans" panose="020B0502050000020003" pitchFamily="34" charset="0"/>
                <a:ea typeface="Calibri" panose="020F0502020204030204" pitchFamily="34" charset="0"/>
              </a:rPr>
              <a:t>Unesco, « Éducation et sensibilisation au changement climatique », UNESCO, 2 juillet 2015, </a:t>
            </a:r>
            <a:r>
              <a:rPr lang="fr-FR" sz="1200" dirty="0">
                <a:latin typeface="Quattrocento Sans" panose="020B0502050000020003" pitchFamily="34" charset="0"/>
                <a:ea typeface="Calibri" panose="020F0502020204030204" pitchFamily="34" charset="0"/>
                <a:hlinkClick r:id="rId3"/>
              </a:rPr>
              <a:t>https://fr.unesco.org/themes/faire-face-au-changement-climatique/education-sensibilisation-au-changement-climatique</a:t>
            </a:r>
            <a:r>
              <a:rPr lang="fr-FR" sz="1200" dirty="0">
                <a:latin typeface="Quattrocento Sans" panose="020B0502050000020003" pitchFamily="34" charset="0"/>
                <a:ea typeface="Calibri" panose="020F0502020204030204" pitchFamily="34" charset="0"/>
              </a:rPr>
              <a:t>.</a:t>
            </a:r>
            <a:endParaRPr lang="fr-FR" sz="1200" dirty="0">
              <a:latin typeface="Quattrocento Sans" panose="020B0502050000020003" pitchFamily="34" charset="0"/>
              <a:ea typeface="Calibri" panose="020F0502020204030204" pitchFamily="34" charset="0"/>
              <a:sym typeface="Quattrocento Sans"/>
            </a:endParaRPr>
          </a:p>
          <a:p>
            <a:pPr fontAlgn="base"/>
            <a:endParaRPr lang="fr-FR" sz="1200" dirty="0">
              <a:latin typeface="Quattrocento Sans" panose="020B0502050000020003" pitchFamily="34" charset="0"/>
            </a:endParaRPr>
          </a:p>
          <a:p>
            <a:pPr fontAlgn="base"/>
            <a:r>
              <a:rPr lang="fr-FR" sz="1200" dirty="0">
                <a:latin typeface="Quattrocento Sans" panose="020B0502050000020003" pitchFamily="34" charset="0"/>
              </a:rPr>
              <a:t>« L'éducation est un élément essentiel de la réponse mondiale au changement climatique. Elle </a:t>
            </a:r>
            <a:r>
              <a:rPr lang="fr-FR" sz="1200" b="1" dirty="0">
                <a:solidFill>
                  <a:srgbClr val="FFC000"/>
                </a:solidFill>
                <a:latin typeface="Quattrocento Sans" panose="020B0502050000020003" pitchFamily="34" charset="0"/>
              </a:rPr>
              <a:t>aide les gens à comprendre </a:t>
            </a:r>
            <a:r>
              <a:rPr lang="fr-FR" sz="1200" dirty="0">
                <a:latin typeface="Quattrocento Sans" panose="020B0502050000020003" pitchFamily="34" charset="0"/>
              </a:rPr>
              <a:t>et </a:t>
            </a:r>
            <a:r>
              <a:rPr lang="fr-FR" sz="1200" b="1" dirty="0">
                <a:solidFill>
                  <a:srgbClr val="FFC000"/>
                </a:solidFill>
                <a:latin typeface="Quattrocento Sans" panose="020B0502050000020003" pitchFamily="34" charset="0"/>
              </a:rPr>
              <a:t>à faire face </a:t>
            </a:r>
            <a:r>
              <a:rPr lang="fr-FR" sz="1200" dirty="0">
                <a:latin typeface="Quattrocento Sans" panose="020B0502050000020003" pitchFamily="34" charset="0"/>
              </a:rPr>
              <a:t>aux effets du réchauffement climatique, </a:t>
            </a:r>
            <a:r>
              <a:rPr lang="fr-FR" sz="1200" b="1" dirty="0">
                <a:solidFill>
                  <a:srgbClr val="FFC000"/>
                </a:solidFill>
                <a:latin typeface="Quattrocento Sans" panose="020B0502050000020003" pitchFamily="34" charset="0"/>
              </a:rPr>
              <a:t>augmente les connaissances</a:t>
            </a:r>
            <a:r>
              <a:rPr lang="fr-FR" sz="1200" dirty="0">
                <a:latin typeface="Quattrocento Sans" panose="020B0502050000020003" pitchFamily="34" charset="0"/>
              </a:rPr>
              <a:t> sur le climat parmi les jeunes, </a:t>
            </a:r>
            <a:r>
              <a:rPr lang="fr-FR" sz="1200" b="1" dirty="0">
                <a:solidFill>
                  <a:srgbClr val="FFC000"/>
                </a:solidFill>
                <a:latin typeface="Quattrocento Sans" panose="020B0502050000020003" pitchFamily="34" charset="0"/>
              </a:rPr>
              <a:t>encourage des changements </a:t>
            </a:r>
            <a:r>
              <a:rPr lang="fr-FR" sz="1200" dirty="0">
                <a:latin typeface="Quattrocento Sans" panose="020B0502050000020003" pitchFamily="34" charset="0"/>
              </a:rPr>
              <a:t>dans leurs attitudes et leurs comportements, et </a:t>
            </a:r>
            <a:r>
              <a:rPr lang="fr-FR" sz="1200" b="1" dirty="0">
                <a:solidFill>
                  <a:srgbClr val="FFC000"/>
                </a:solidFill>
                <a:latin typeface="Quattrocento Sans" panose="020B0502050000020003" pitchFamily="34" charset="0"/>
              </a:rPr>
              <a:t>les aide à s'adapter </a:t>
            </a:r>
            <a:r>
              <a:rPr lang="fr-FR" sz="1200" dirty="0">
                <a:latin typeface="Quattrocento Sans" panose="020B0502050000020003" pitchFamily="34" charset="0"/>
              </a:rPr>
              <a:t>aux tendances liées aux changements climatiques. »</a:t>
            </a:r>
          </a:p>
          <a:p>
            <a:pPr fontAlgn="base"/>
            <a:endParaRPr lang="en" sz="1200" dirty="0">
              <a:latin typeface="Quattrocento Sans" panose="020B0502050000020003" pitchFamily="34" charset="0"/>
              <a:ea typeface="Quattrocento Sans"/>
              <a:cs typeface="Quattrocento Sans"/>
              <a:sym typeface="Quattrocento Sans"/>
            </a:endParaRPr>
          </a:p>
          <a:p>
            <a:pPr>
              <a:spcBef>
                <a:spcPts val="600"/>
              </a:spcBef>
            </a:pPr>
            <a:r>
              <a:rPr lang="en" sz="1200" dirty="0">
                <a:latin typeface="Quattrocento Sans" panose="020B0502050000020003" pitchFamily="34" charset="0"/>
                <a:ea typeface="Quattrocento Sans"/>
                <a:cs typeface="Quattrocento Sans"/>
                <a:sym typeface="Quattrocento Sans"/>
              </a:rPr>
              <a:t>T</a:t>
            </a:r>
            <a:r>
              <a:rPr lang="fr-FR" sz="1200" dirty="0">
                <a:latin typeface="Quattrocento Sans" panose="020B0502050000020003" pitchFamily="34" charset="0"/>
                <a:ea typeface="Quattrocento Sans"/>
                <a:cs typeface="Quattrocento Sans"/>
                <a:sym typeface="Quattrocento Sans"/>
              </a:rPr>
              <a:t>r</a:t>
            </a:r>
            <a:r>
              <a:rPr lang="en" sz="1200" dirty="0">
                <a:latin typeface="Quattrocento Sans" panose="020B0502050000020003" pitchFamily="34" charset="0"/>
                <a:ea typeface="Quattrocento Sans"/>
                <a:cs typeface="Quattrocento Sans"/>
                <a:sym typeface="Quattrocento Sans"/>
              </a:rPr>
              <a:t>ois axes :</a:t>
            </a:r>
          </a:p>
          <a:p>
            <a:pPr marL="557213" lvl="1" indent="-214313">
              <a:spcBef>
                <a:spcPts val="600"/>
              </a:spcBef>
              <a:buFont typeface="Arial" panose="020B0604020202020204" pitchFamily="34" charset="0"/>
              <a:buChar char="•"/>
            </a:pPr>
            <a:r>
              <a:rPr lang="en" sz="1200" dirty="0">
                <a:latin typeface="Quattrocento Sans" panose="020B0502050000020003" pitchFamily="34" charset="0"/>
                <a:ea typeface="Quattrocento Sans"/>
                <a:cs typeface="Quattrocento Sans"/>
                <a:sym typeface="Quattrocento Sans"/>
              </a:rPr>
              <a:t>Comprendre : connaissances</a:t>
            </a:r>
          </a:p>
          <a:p>
            <a:pPr marL="557213" lvl="1" indent="-214313">
              <a:spcBef>
                <a:spcPts val="600"/>
              </a:spcBef>
              <a:buFont typeface="Arial" panose="020B0604020202020204" pitchFamily="34" charset="0"/>
              <a:buChar char="•"/>
            </a:pPr>
            <a:r>
              <a:rPr lang="en" sz="1200" dirty="0">
                <a:latin typeface="Quattrocento Sans" panose="020B0502050000020003" pitchFamily="34" charset="0"/>
                <a:ea typeface="Quattrocento Sans"/>
                <a:cs typeface="Quattrocento Sans"/>
                <a:sym typeface="Quattrocento Sans"/>
              </a:rPr>
              <a:t>Changer : responsabilité et prise de conscience</a:t>
            </a:r>
          </a:p>
          <a:p>
            <a:pPr marL="557213" lvl="1" indent="-214313">
              <a:spcBef>
                <a:spcPts val="600"/>
              </a:spcBef>
              <a:buFont typeface="Arial" panose="020B0604020202020204" pitchFamily="34" charset="0"/>
              <a:buChar char="•"/>
            </a:pPr>
            <a:r>
              <a:rPr lang="fr-FR" sz="1200" dirty="0">
                <a:latin typeface="Quattrocento Sans" panose="020B0502050000020003" pitchFamily="34" charset="0"/>
                <a:ea typeface="Quattrocento Sans"/>
                <a:cs typeface="Quattrocento Sans"/>
                <a:sym typeface="Quattrocento Sans"/>
              </a:rPr>
              <a:t>S</a:t>
            </a:r>
            <a:r>
              <a:rPr lang="en" sz="1200" dirty="0">
                <a:latin typeface="Quattrocento Sans" panose="020B0502050000020003" pitchFamily="34" charset="0"/>
                <a:ea typeface="Quattrocento Sans"/>
                <a:cs typeface="Quattrocento Sans"/>
                <a:sym typeface="Quattrocento Sans"/>
              </a:rPr>
              <a:t>’adapter : encapacitation</a:t>
            </a:r>
          </a:p>
          <a:p>
            <a:pPr>
              <a:spcBef>
                <a:spcPts val="600"/>
              </a:spcBef>
            </a:pPr>
            <a:endParaRPr lang="en" sz="1800" dirty="0">
              <a:latin typeface="Quattrocento Sans"/>
              <a:ea typeface="Quattrocento Sans"/>
              <a:cs typeface="Quattrocento Sans"/>
              <a:sym typeface="Quattrocento Sans"/>
            </a:endParaRPr>
          </a:p>
        </p:txBody>
      </p:sp>
      <p:pic>
        <p:nvPicPr>
          <p:cNvPr id="6146" name="Picture 2">
            <a:extLst>
              <a:ext uri="{FF2B5EF4-FFF2-40B4-BE49-F238E27FC236}">
                <a16:creationId xmlns:a16="http://schemas.microsoft.com/office/drawing/2014/main" id="{CD3CB905-DA48-4486-B35C-1B3568CC22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8628" y="242781"/>
            <a:ext cx="1263488" cy="958040"/>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75">
            <a:extLst>
              <a:ext uri="{FF2B5EF4-FFF2-40B4-BE49-F238E27FC236}">
                <a16:creationId xmlns:a16="http://schemas.microsoft.com/office/drawing/2014/main" id="{A3C22E9A-8971-4D73-8B14-8DC004047878}"/>
              </a:ext>
            </a:extLst>
          </p:cNvPr>
          <p:cNvSpPr/>
          <p:nvPr/>
        </p:nvSpPr>
        <p:spPr>
          <a:xfrm>
            <a:off x="5650" y="5005493"/>
            <a:ext cx="9144000" cy="137806"/>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689641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30D9E-67D3-4A8F-A16E-5C6F08093AC4}"/>
              </a:ext>
            </a:extLst>
          </p:cNvPr>
          <p:cNvSpPr>
            <a:spLocks noGrp="1"/>
          </p:cNvSpPr>
          <p:nvPr>
            <p:ph type="title"/>
          </p:nvPr>
        </p:nvSpPr>
        <p:spPr/>
        <p:txBody>
          <a:bodyPr>
            <a:normAutofit fontScale="90000"/>
          </a:bodyPr>
          <a:lstStyle/>
          <a:p>
            <a:r>
              <a:rPr lang="fr-FR" dirty="0"/>
              <a:t>Unesco 2019</a:t>
            </a:r>
          </a:p>
        </p:txBody>
      </p:sp>
      <p:sp>
        <p:nvSpPr>
          <p:cNvPr id="3" name="Espace réservé du texte 2">
            <a:extLst>
              <a:ext uri="{FF2B5EF4-FFF2-40B4-BE49-F238E27FC236}">
                <a16:creationId xmlns:a16="http://schemas.microsoft.com/office/drawing/2014/main" id="{1A11C1EC-545B-4B67-9682-1A8E35C40FC5}"/>
              </a:ext>
            </a:extLst>
          </p:cNvPr>
          <p:cNvSpPr>
            <a:spLocks noGrp="1"/>
          </p:cNvSpPr>
          <p:nvPr>
            <p:ph type="body" idx="1"/>
          </p:nvPr>
        </p:nvSpPr>
        <p:spPr>
          <a:xfrm>
            <a:off x="125643" y="1554829"/>
            <a:ext cx="8664114" cy="3486587"/>
          </a:xfrm>
        </p:spPr>
        <p:txBody>
          <a:bodyPr>
            <a:normAutofit/>
          </a:bodyPr>
          <a:lstStyle/>
          <a:p>
            <a:endParaRPr lang="fr-FR" dirty="0"/>
          </a:p>
          <a:p>
            <a:pPr marL="101598" indent="0">
              <a:buNone/>
            </a:pPr>
            <a:r>
              <a:rPr lang="fr-FR" sz="1500" dirty="0">
                <a:latin typeface="Quattrocento Sans" panose="020B0502050000020003" pitchFamily="34" charset="0"/>
              </a:rPr>
              <a:t>Ce document est une proposition de cadre pour agir sur l’EDD après 2019, sachant que l’Unesco avait déjà une mission de 2015 à 2019 sur le sujet. </a:t>
            </a:r>
            <a:r>
              <a:rPr lang="fr-FR" sz="1125" dirty="0">
                <a:latin typeface="Quattrocento Sans" panose="020B0502050000020003" pitchFamily="34" charset="0"/>
              </a:rPr>
              <a:t>Unesco. (2019). </a:t>
            </a:r>
            <a:r>
              <a:rPr lang="fr-FR" sz="1125" i="1" dirty="0">
                <a:latin typeface="Quattrocento Sans" panose="020B0502050000020003" pitchFamily="34" charset="0"/>
              </a:rPr>
              <a:t>Cadre pour la mise en œuvre de l’éducation en vue du développement durable (EDD) après 2019</a:t>
            </a:r>
            <a:r>
              <a:rPr lang="fr-FR" sz="1125" dirty="0">
                <a:latin typeface="Quattrocento Sans" panose="020B0502050000020003" pitchFamily="34" charset="0"/>
              </a:rPr>
              <a:t> (UNESCO. Conférence générale, 40th, 2019 [1187]; p. 19). Unesco. </a:t>
            </a:r>
            <a:r>
              <a:rPr lang="fr-FR" sz="1125" dirty="0">
                <a:latin typeface="Quattrocento Sans" panose="020B0502050000020003" pitchFamily="34" charset="0"/>
                <a:hlinkClick r:id="rId2"/>
              </a:rPr>
              <a:t>https://unesdoc.unesco.org/ark:/48223/pf0000370215_fre</a:t>
            </a:r>
            <a:endParaRPr lang="fr-FR" sz="1125" dirty="0">
              <a:latin typeface="Quattrocento Sans" panose="020B0502050000020003" pitchFamily="34" charset="0"/>
            </a:endParaRPr>
          </a:p>
          <a:p>
            <a:endParaRPr lang="fr-FR" dirty="0">
              <a:latin typeface="Quattrocento Sans" panose="020B0502050000020003" pitchFamily="34" charset="0"/>
            </a:endParaRPr>
          </a:p>
          <a:p>
            <a:pPr marL="101598" indent="0">
              <a:buNone/>
            </a:pPr>
            <a:r>
              <a:rPr lang="fr-FR" sz="1500" dirty="0">
                <a:latin typeface="Quattrocento Sans" panose="020B0502050000020003" pitchFamily="34" charset="0"/>
              </a:rPr>
              <a:t>Trois grandes pistes de travail : </a:t>
            </a:r>
          </a:p>
          <a:p>
            <a:pPr>
              <a:buFont typeface="Wingdings" panose="05000000000000000000" pitchFamily="2" charset="2"/>
              <a:buChar char="Ø"/>
            </a:pPr>
            <a:r>
              <a:rPr lang="fr-FR" sz="1350" dirty="0">
                <a:solidFill>
                  <a:srgbClr val="FFC000"/>
                </a:solidFill>
                <a:latin typeface="Quattrocento Sans" panose="020B0502050000020003" pitchFamily="34" charset="0"/>
              </a:rPr>
              <a:t>Actions transformatrices </a:t>
            </a:r>
            <a:r>
              <a:rPr lang="fr-FR" sz="1350" dirty="0">
                <a:latin typeface="Quattrocento Sans" panose="020B0502050000020003" pitchFamily="34" charset="0"/>
              </a:rPr>
              <a:t>: à noter la prise en compte socio-émotionnelle dans le processus d’apprentissage et dans le processus lié à l’implémentation du développement durable. </a:t>
            </a:r>
          </a:p>
          <a:p>
            <a:pPr lvl="1">
              <a:buFont typeface="Wingdings" panose="05000000000000000000" pitchFamily="2" charset="2"/>
              <a:buChar char="§"/>
            </a:pPr>
            <a:r>
              <a:rPr lang="fr-FR" sz="1200" dirty="0"/>
              <a:t>Acquisitions de connaissances pour prendre conscience : comprendre</a:t>
            </a:r>
          </a:p>
          <a:p>
            <a:pPr lvl="1">
              <a:buFont typeface="Wingdings" panose="05000000000000000000" pitchFamily="2" charset="2"/>
              <a:buChar char="§"/>
            </a:pPr>
            <a:r>
              <a:rPr lang="fr-FR" sz="1200" dirty="0"/>
              <a:t>Analyse critique pour comprendre la complexité : esprit critique</a:t>
            </a:r>
          </a:p>
          <a:p>
            <a:pPr lvl="1">
              <a:buFont typeface="Wingdings" panose="05000000000000000000" pitchFamily="2" charset="2"/>
              <a:buChar char="§"/>
            </a:pPr>
            <a:r>
              <a:rPr lang="fr-FR" sz="1200" dirty="0"/>
              <a:t>Expérience pour avancer avec empathie dans la compréhension : savoir-faire et adaptation.</a:t>
            </a:r>
          </a:p>
          <a:p>
            <a:pPr>
              <a:buFont typeface="Wingdings" panose="05000000000000000000" pitchFamily="2" charset="2"/>
              <a:buChar char="Ø"/>
            </a:pPr>
            <a:r>
              <a:rPr lang="fr-FR" sz="1350" dirty="0">
                <a:solidFill>
                  <a:srgbClr val="FFC000"/>
                </a:solidFill>
                <a:latin typeface="Quattrocento Sans" panose="020B0502050000020003" pitchFamily="34" charset="0"/>
              </a:rPr>
              <a:t>Changements structurels</a:t>
            </a:r>
          </a:p>
          <a:p>
            <a:pPr>
              <a:buFont typeface="Wingdings" panose="05000000000000000000" pitchFamily="2" charset="2"/>
              <a:buChar char="Ø"/>
            </a:pPr>
            <a:r>
              <a:rPr lang="fr-FR" sz="1350" dirty="0">
                <a:solidFill>
                  <a:srgbClr val="FFC000"/>
                </a:solidFill>
                <a:latin typeface="Quattrocento Sans" panose="020B0502050000020003" pitchFamily="34" charset="0"/>
              </a:rPr>
              <a:t>Avenir technologique</a:t>
            </a:r>
          </a:p>
          <a:p>
            <a:pPr marL="101598" indent="0">
              <a:buNone/>
            </a:pPr>
            <a:endParaRPr lang="fr-FR" dirty="0">
              <a:latin typeface="Quattrocento Sans" panose="020B0502050000020003" pitchFamily="34" charset="0"/>
            </a:endParaRPr>
          </a:p>
          <a:p>
            <a:pPr marL="101598" indent="0">
              <a:buNone/>
            </a:pPr>
            <a:endParaRPr lang="fr-FR" dirty="0">
              <a:effectLst/>
              <a:latin typeface="Quattrocento Sans" panose="020B0502050000020003" pitchFamily="34" charset="0"/>
            </a:endParaRPr>
          </a:p>
        </p:txBody>
      </p:sp>
      <p:pic>
        <p:nvPicPr>
          <p:cNvPr id="5" name="Picture 2">
            <a:extLst>
              <a:ext uri="{FF2B5EF4-FFF2-40B4-BE49-F238E27FC236}">
                <a16:creationId xmlns:a16="http://schemas.microsoft.com/office/drawing/2014/main" id="{B9BD5A65-3ECE-495F-A4BC-25EFE72DF0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8690" y="242781"/>
            <a:ext cx="1373426" cy="104140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75">
            <a:extLst>
              <a:ext uri="{FF2B5EF4-FFF2-40B4-BE49-F238E27FC236}">
                <a16:creationId xmlns:a16="http://schemas.microsoft.com/office/drawing/2014/main" id="{4E1C50C5-981B-CDB6-BBCC-4FCEFF9DB15C}"/>
              </a:ext>
            </a:extLst>
          </p:cNvPr>
          <p:cNvSpPr/>
          <p:nvPr/>
        </p:nvSpPr>
        <p:spPr>
          <a:xfrm>
            <a:off x="5650" y="5005493"/>
            <a:ext cx="9144000" cy="137806"/>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349432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000" dirty="0"/>
              <a:t>Education à l’environnement et au développement durable</a:t>
            </a:r>
          </a:p>
        </p:txBody>
      </p:sp>
      <p:sp>
        <p:nvSpPr>
          <p:cNvPr id="4" name="Espace réservé du texte 3"/>
          <p:cNvSpPr>
            <a:spLocks noGrp="1"/>
          </p:cNvSpPr>
          <p:nvPr>
            <p:ph type="body" idx="1"/>
          </p:nvPr>
        </p:nvSpPr>
        <p:spPr/>
        <p:txBody>
          <a:bodyPr/>
          <a:lstStyle/>
          <a:p>
            <a:r>
              <a:rPr lang="fr-FR" dirty="0"/>
              <a:t>Education nationale / France</a:t>
            </a:r>
          </a:p>
        </p:txBody>
      </p:sp>
    </p:spTree>
    <p:extLst>
      <p:ext uri="{BB962C8B-B14F-4D97-AF65-F5344CB8AC3E}">
        <p14:creationId xmlns:p14="http://schemas.microsoft.com/office/powerpoint/2010/main" val="2849220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215BE-E798-4B11-BF0F-389B56BB4AC7}"/>
              </a:ext>
            </a:extLst>
          </p:cNvPr>
          <p:cNvSpPr>
            <a:spLocks noGrp="1"/>
          </p:cNvSpPr>
          <p:nvPr>
            <p:ph type="title"/>
          </p:nvPr>
        </p:nvSpPr>
        <p:spPr>
          <a:xfrm>
            <a:off x="1381251" y="922669"/>
            <a:ext cx="4989884" cy="435599"/>
          </a:xfrm>
        </p:spPr>
        <p:txBody>
          <a:bodyPr>
            <a:normAutofit fontScale="90000"/>
          </a:bodyPr>
          <a:lstStyle/>
          <a:p>
            <a:r>
              <a:rPr lang="fr-FR" dirty="0"/>
              <a:t>Une sujet qui date</a:t>
            </a:r>
          </a:p>
        </p:txBody>
      </p:sp>
      <p:sp>
        <p:nvSpPr>
          <p:cNvPr id="3" name="Espace réservé du texte 2">
            <a:extLst>
              <a:ext uri="{FF2B5EF4-FFF2-40B4-BE49-F238E27FC236}">
                <a16:creationId xmlns:a16="http://schemas.microsoft.com/office/drawing/2014/main" id="{C97AE52F-102F-4678-98B4-22EE3D04054E}"/>
              </a:ext>
            </a:extLst>
          </p:cNvPr>
          <p:cNvSpPr>
            <a:spLocks noGrp="1"/>
          </p:cNvSpPr>
          <p:nvPr>
            <p:ph type="body" idx="1"/>
          </p:nvPr>
        </p:nvSpPr>
        <p:spPr>
          <a:xfrm>
            <a:off x="752438" y="1627141"/>
            <a:ext cx="8048845" cy="3231000"/>
          </a:xfrm>
        </p:spPr>
        <p:txBody>
          <a:bodyPr>
            <a:normAutofit lnSpcReduction="10000"/>
          </a:bodyPr>
          <a:lstStyle/>
          <a:p>
            <a:pPr marL="101597" indent="0">
              <a:buNone/>
            </a:pPr>
            <a:r>
              <a:rPr lang="fr-FR" sz="1500" dirty="0">
                <a:latin typeface="Quattrocento Sans" panose="020B0502050000020003" pitchFamily="34" charset="0"/>
              </a:rPr>
              <a:t>« La connaissance du problème est certes une condition nécessaire à l’apparition d’un comportement pro-environnemental, mais non suffisante. (…) beaucoup d’individus sont aujourd’hui </a:t>
            </a:r>
            <a:r>
              <a:rPr lang="fr-FR" sz="1500" b="1" dirty="0">
                <a:solidFill>
                  <a:srgbClr val="FFC000"/>
                </a:solidFill>
                <a:latin typeface="Quattrocento Sans" panose="020B0502050000020003" pitchFamily="34" charset="0"/>
              </a:rPr>
              <a:t>bien informés </a:t>
            </a:r>
            <a:r>
              <a:rPr lang="fr-FR" sz="1500" dirty="0">
                <a:latin typeface="Quattrocento Sans" panose="020B0502050000020003" pitchFamily="34" charset="0"/>
              </a:rPr>
              <a:t>en matière d’écologie et estiment alors moins polluer que les autres. En calculant avec eux l’impact de leur conduite sur l’environnement (empreinte écologique), ils </a:t>
            </a:r>
            <a:r>
              <a:rPr lang="fr-FR" sz="1500" b="1" dirty="0">
                <a:solidFill>
                  <a:srgbClr val="FFC000"/>
                </a:solidFill>
                <a:latin typeface="Quattrocento Sans" panose="020B0502050000020003" pitchFamily="34" charset="0"/>
              </a:rPr>
              <a:t>prennent conscience </a:t>
            </a:r>
            <a:r>
              <a:rPr lang="fr-FR" sz="1500" dirty="0">
                <a:latin typeface="Quattrocento Sans" panose="020B0502050000020003" pitchFamily="34" charset="0"/>
              </a:rPr>
              <a:t>de polluer comme les autres. Et pour que cette prise de conscience soit suivie d’effets, il faut que l’individu ait des </a:t>
            </a:r>
            <a:r>
              <a:rPr lang="fr-FR" sz="1500" b="1" dirty="0">
                <a:solidFill>
                  <a:srgbClr val="FFC000"/>
                </a:solidFill>
                <a:latin typeface="Quattrocento Sans" panose="020B0502050000020003" pitchFamily="34" charset="0"/>
              </a:rPr>
              <a:t>alternatives </a:t>
            </a:r>
            <a:r>
              <a:rPr lang="fr-FR" sz="1500" dirty="0">
                <a:latin typeface="Quattrocento Sans" panose="020B0502050000020003" pitchFamily="34" charset="0"/>
              </a:rPr>
              <a:t>prenant en compte ses contraintes individuelles, par exemple en matière de transport. »</a:t>
            </a:r>
          </a:p>
          <a:p>
            <a:pPr marL="101597" indent="0">
              <a:buNone/>
            </a:pPr>
            <a:endParaRPr lang="fr-FR" sz="1600" dirty="0">
              <a:latin typeface="Quattrocento Sans" panose="020B0502050000020003" pitchFamily="34" charset="0"/>
            </a:endParaRPr>
          </a:p>
          <a:p>
            <a:pPr marL="101597" indent="0">
              <a:buNone/>
            </a:pPr>
            <a:r>
              <a:rPr lang="fr-FR" sz="1300" dirty="0">
                <a:latin typeface="Quattrocento Sans" panose="020B0502050000020003" pitchFamily="34" charset="0"/>
              </a:rPr>
              <a:t>Faire comprendre</a:t>
            </a:r>
          </a:p>
          <a:p>
            <a:pPr marL="101597" indent="0">
              <a:buNone/>
            </a:pPr>
            <a:r>
              <a:rPr lang="fr-FR" sz="1300" dirty="0">
                <a:latin typeface="Quattrocento Sans" panose="020B0502050000020003" pitchFamily="34" charset="0"/>
              </a:rPr>
              <a:t>Faire prendre conscience</a:t>
            </a:r>
          </a:p>
          <a:p>
            <a:pPr marL="101597" indent="0">
              <a:buNone/>
            </a:pPr>
            <a:r>
              <a:rPr lang="fr-FR" sz="1300" dirty="0">
                <a:latin typeface="Quattrocento Sans" panose="020B0502050000020003" pitchFamily="34" charset="0"/>
              </a:rPr>
              <a:t>Faire agir : responsabilité individuelle et collective</a:t>
            </a:r>
          </a:p>
          <a:p>
            <a:pPr marL="101597" indent="0">
              <a:buNone/>
            </a:pPr>
            <a:endParaRPr lang="fr-FR" sz="1600" dirty="0">
              <a:latin typeface="Quattrocento Sans" panose="020B0502050000020003" pitchFamily="34" charset="0"/>
            </a:endParaRPr>
          </a:p>
          <a:p>
            <a:pPr marL="101597" indent="0">
              <a:buNone/>
            </a:pPr>
            <a:r>
              <a:rPr lang="fr-FR" sz="1000" dirty="0">
                <a:latin typeface="Quattrocento Sans" panose="020B0502050000020003" pitchFamily="34" charset="0"/>
                <a:ea typeface="Calibri" panose="020F0502020204030204" pitchFamily="34" charset="0"/>
                <a:cs typeface="Calibri" panose="020F0502020204030204" pitchFamily="34" charset="0"/>
              </a:rPr>
              <a:t>Benoît </a:t>
            </a:r>
            <a:r>
              <a:rPr lang="fr-FR" sz="1000" dirty="0" err="1">
                <a:latin typeface="Quattrocento Sans" panose="020B0502050000020003" pitchFamily="34" charset="0"/>
                <a:ea typeface="Calibri" panose="020F0502020204030204" pitchFamily="34" charset="0"/>
                <a:cs typeface="Calibri" panose="020F0502020204030204" pitchFamily="34" charset="0"/>
              </a:rPr>
              <a:t>Urgelli</a:t>
            </a:r>
            <a:r>
              <a:rPr lang="fr-FR" sz="1000" dirty="0">
                <a:latin typeface="Quattrocento Sans" panose="020B0502050000020003" pitchFamily="34" charset="0"/>
                <a:ea typeface="Calibri" panose="020F0502020204030204" pitchFamily="34" charset="0"/>
                <a:cs typeface="Calibri" panose="020F0502020204030204" pitchFamily="34" charset="0"/>
              </a:rPr>
              <a:t>, « La question du changement climatique dans le programme français d’éducation à l’environnement pour un développement durable – Nouvelle épistémologie des savoirs scolaires et implications pour la formation des enseignants », </a:t>
            </a:r>
            <a:r>
              <a:rPr lang="fr-FR" sz="1000" i="1" dirty="0">
                <a:latin typeface="Quattrocento Sans" panose="020B0502050000020003" pitchFamily="34" charset="0"/>
                <a:ea typeface="Calibri" panose="020F0502020204030204" pitchFamily="34" charset="0"/>
                <a:cs typeface="Calibri" panose="020F0502020204030204" pitchFamily="34" charset="0"/>
              </a:rPr>
              <a:t>Éducation relative à l’environnement. Regards - Recherches - Réflexions</a:t>
            </a:r>
            <a:r>
              <a:rPr lang="fr-FR" sz="1000" dirty="0">
                <a:latin typeface="Quattrocento Sans" panose="020B0502050000020003" pitchFamily="34" charset="0"/>
                <a:ea typeface="Calibri" panose="020F0502020204030204" pitchFamily="34" charset="0"/>
                <a:cs typeface="Calibri" panose="020F0502020204030204" pitchFamily="34" charset="0"/>
              </a:rPr>
              <a:t>, n</a:t>
            </a:r>
            <a:r>
              <a:rPr lang="fr-FR" sz="1000" baseline="30000" dirty="0">
                <a:latin typeface="Quattrocento Sans" panose="020B0502050000020003" pitchFamily="34" charset="0"/>
                <a:ea typeface="Calibri" panose="020F0502020204030204" pitchFamily="34" charset="0"/>
                <a:cs typeface="Calibri" panose="020F0502020204030204" pitchFamily="34" charset="0"/>
              </a:rPr>
              <a:t>o</a:t>
            </a:r>
            <a:r>
              <a:rPr lang="fr-FR" sz="1000" dirty="0">
                <a:latin typeface="Quattrocento Sans" panose="020B0502050000020003" pitchFamily="34" charset="0"/>
                <a:ea typeface="Calibri" panose="020F0502020204030204" pitchFamily="34" charset="0"/>
                <a:cs typeface="Calibri" panose="020F0502020204030204" pitchFamily="34" charset="0"/>
              </a:rPr>
              <a:t> Volume 6 (14 septembre 2007), </a:t>
            </a:r>
            <a:r>
              <a:rPr lang="fr-FR" sz="1000" dirty="0">
                <a:latin typeface="Quattrocento Sans" panose="020B0502050000020003" pitchFamily="34" charset="0"/>
                <a:ea typeface="Calibri" panose="020F0502020204030204" pitchFamily="34" charset="0"/>
                <a:cs typeface="Calibri" panose="020F0502020204030204" pitchFamily="34" charset="0"/>
                <a:hlinkClick r:id="rId2"/>
              </a:rPr>
              <a:t>https://doi.org/10.4000/ere.3902</a:t>
            </a:r>
            <a:r>
              <a:rPr lang="fr-FR" sz="1000" dirty="0">
                <a:latin typeface="Quattrocento Sans" panose="020B0502050000020003" pitchFamily="34" charset="0"/>
                <a:ea typeface="Calibri" panose="020F0502020204030204" pitchFamily="34" charset="0"/>
                <a:cs typeface="Calibri" panose="020F0502020204030204" pitchFamily="34" charset="0"/>
              </a:rPr>
              <a:t>.</a:t>
            </a:r>
          </a:p>
          <a:p>
            <a:pPr marL="101597" indent="0">
              <a:buNone/>
            </a:pP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101597" indent="0">
              <a:buNone/>
            </a:pPr>
            <a:endParaRPr lang="fr-FR" sz="1600" dirty="0"/>
          </a:p>
        </p:txBody>
      </p:sp>
      <p:sp>
        <p:nvSpPr>
          <p:cNvPr id="4" name="Shape 75">
            <a:extLst>
              <a:ext uri="{FF2B5EF4-FFF2-40B4-BE49-F238E27FC236}">
                <a16:creationId xmlns:a16="http://schemas.microsoft.com/office/drawing/2014/main" id="{6ABB980C-6E55-4A80-BC13-55DF9288C929}"/>
              </a:ext>
            </a:extLst>
          </p:cNvPr>
          <p:cNvSpPr/>
          <p:nvPr/>
        </p:nvSpPr>
        <p:spPr>
          <a:xfrm>
            <a:off x="5650" y="5012267"/>
            <a:ext cx="9144000" cy="131032"/>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829821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838EF-E4C1-4854-BC5C-491B25F61C06}"/>
              </a:ext>
            </a:extLst>
          </p:cNvPr>
          <p:cNvSpPr>
            <a:spLocks noGrp="1"/>
          </p:cNvSpPr>
          <p:nvPr>
            <p:ph type="title"/>
          </p:nvPr>
        </p:nvSpPr>
        <p:spPr>
          <a:xfrm>
            <a:off x="1381250" y="743387"/>
            <a:ext cx="7141517" cy="614882"/>
          </a:xfrm>
          <a:solidFill>
            <a:schemeClr val="bg1"/>
          </a:solidFill>
        </p:spPr>
        <p:txBody>
          <a:bodyPr>
            <a:normAutofit fontScale="90000"/>
          </a:bodyPr>
          <a:lstStyle/>
          <a:p>
            <a:r>
              <a:rPr lang="fr-FR" dirty="0"/>
              <a:t>Note d’Orientation du conseil supérieur des programmes, 2019</a:t>
            </a:r>
          </a:p>
        </p:txBody>
      </p:sp>
      <p:sp>
        <p:nvSpPr>
          <p:cNvPr id="4" name="Espace réservé du texte 3">
            <a:extLst>
              <a:ext uri="{FF2B5EF4-FFF2-40B4-BE49-F238E27FC236}">
                <a16:creationId xmlns:a16="http://schemas.microsoft.com/office/drawing/2014/main" id="{03B72332-A004-4891-A4EC-9D84D9BBA6BE}"/>
              </a:ext>
            </a:extLst>
          </p:cNvPr>
          <p:cNvSpPr>
            <a:spLocks noGrp="1"/>
          </p:cNvSpPr>
          <p:nvPr>
            <p:ph type="body" idx="2"/>
          </p:nvPr>
        </p:nvSpPr>
        <p:spPr>
          <a:xfrm>
            <a:off x="324577" y="1847996"/>
            <a:ext cx="8669350" cy="2876062"/>
          </a:xfrm>
        </p:spPr>
        <p:txBody>
          <a:bodyPr>
            <a:normAutofit fontScale="85000" lnSpcReduction="10000"/>
          </a:bodyPr>
          <a:lstStyle/>
          <a:p>
            <a:pPr marL="101598" indent="0">
              <a:buNone/>
            </a:pPr>
            <a:r>
              <a:rPr lang="fr-FR" dirty="0">
                <a:latin typeface="Quattrocento Sans" panose="020B0502050000020003" pitchFamily="34" charset="0"/>
              </a:rPr>
              <a:t>Trois enjeux : </a:t>
            </a:r>
          </a:p>
          <a:p>
            <a:endParaRPr lang="fr-FR" dirty="0">
              <a:latin typeface="Quattrocento Sans" panose="020B0502050000020003" pitchFamily="34" charset="0"/>
            </a:endParaRPr>
          </a:p>
          <a:p>
            <a:pPr marL="403622" lvl="1" indent="-204788">
              <a:buFont typeface="Wingdings" panose="05000000000000000000" pitchFamily="2" charset="2"/>
              <a:buChar char="§"/>
            </a:pPr>
            <a:r>
              <a:rPr lang="fr-FR" dirty="0">
                <a:latin typeface="Quattrocento Sans" panose="020B0502050000020003" pitchFamily="34" charset="0"/>
              </a:rPr>
              <a:t>Une approche </a:t>
            </a:r>
            <a:r>
              <a:rPr lang="fr-FR" dirty="0">
                <a:solidFill>
                  <a:srgbClr val="FFC000"/>
                </a:solidFill>
                <a:latin typeface="Quattrocento Sans" panose="020B0502050000020003" pitchFamily="34" charset="0"/>
              </a:rPr>
              <a:t>à travers toutes les disciplines </a:t>
            </a:r>
            <a:r>
              <a:rPr lang="fr-FR" dirty="0">
                <a:latin typeface="Quattrocento Sans" panose="020B0502050000020003" pitchFamily="34" charset="0"/>
              </a:rPr>
              <a:t>des contenus d’enseignement relatifs au développement durable, au changement climatique et à la biodiversité, afin à la fois de </a:t>
            </a:r>
            <a:r>
              <a:rPr lang="fr-FR" dirty="0">
                <a:solidFill>
                  <a:srgbClr val="FFC000"/>
                </a:solidFill>
                <a:latin typeface="Quattrocento Sans" panose="020B0502050000020003" pitchFamily="34" charset="0"/>
              </a:rPr>
              <a:t>former l’esprit scientifique </a:t>
            </a:r>
            <a:r>
              <a:rPr lang="fr-FR" dirty="0">
                <a:latin typeface="Quattrocento Sans" panose="020B0502050000020003" pitchFamily="34" charset="0"/>
              </a:rPr>
              <a:t>des élèves et de </a:t>
            </a:r>
            <a:r>
              <a:rPr lang="fr-FR" dirty="0">
                <a:solidFill>
                  <a:srgbClr val="FFC000"/>
                </a:solidFill>
                <a:latin typeface="Quattrocento Sans" panose="020B0502050000020003" pitchFamily="34" charset="0"/>
              </a:rPr>
              <a:t>développer leur relation sensible au monde</a:t>
            </a:r>
          </a:p>
          <a:p>
            <a:pPr marL="403622" lvl="1" indent="-204788">
              <a:buFont typeface="Wingdings" panose="05000000000000000000" pitchFamily="2" charset="2"/>
              <a:buChar char="§"/>
            </a:pPr>
            <a:r>
              <a:rPr lang="fr-FR" dirty="0">
                <a:latin typeface="Quattrocento Sans" panose="020B0502050000020003" pitchFamily="34" charset="0"/>
              </a:rPr>
              <a:t>L’importance de </a:t>
            </a:r>
            <a:r>
              <a:rPr lang="fr-FR" dirty="0">
                <a:solidFill>
                  <a:srgbClr val="FFC000"/>
                </a:solidFill>
                <a:latin typeface="Quattrocento Sans" panose="020B0502050000020003" pitchFamily="34" charset="0"/>
              </a:rPr>
              <a:t>se fonder sur l’observation</a:t>
            </a:r>
            <a:r>
              <a:rPr lang="fr-FR" dirty="0">
                <a:latin typeface="Quattrocento Sans" panose="020B0502050000020003" pitchFamily="34" charset="0"/>
              </a:rPr>
              <a:t>, point de départ de la démarche scientifique</a:t>
            </a:r>
          </a:p>
          <a:p>
            <a:pPr marL="403622" lvl="1" indent="-204788">
              <a:buFont typeface="Wingdings" panose="05000000000000000000" pitchFamily="2" charset="2"/>
              <a:buChar char="§"/>
            </a:pPr>
            <a:r>
              <a:rPr lang="fr-FR" dirty="0">
                <a:latin typeface="Quattrocento Sans" panose="020B0502050000020003" pitchFamily="34" charset="0"/>
              </a:rPr>
              <a:t>La nécessité de </a:t>
            </a:r>
            <a:r>
              <a:rPr lang="fr-FR" dirty="0">
                <a:solidFill>
                  <a:srgbClr val="FFC000"/>
                </a:solidFill>
                <a:latin typeface="Quattrocento Sans" panose="020B0502050000020003" pitchFamily="34" charset="0"/>
              </a:rPr>
              <a:t>développer l’attitude rationnelle </a:t>
            </a:r>
            <a:r>
              <a:rPr lang="fr-FR" dirty="0">
                <a:latin typeface="Quattrocento Sans" panose="020B0502050000020003" pitchFamily="34" charset="0"/>
              </a:rPr>
              <a:t>des élèves dans leur approche des questions environnementales</a:t>
            </a:r>
          </a:p>
          <a:p>
            <a:pPr marL="403622" lvl="1" indent="-204788">
              <a:buFont typeface="Wingdings" panose="05000000000000000000" pitchFamily="2" charset="2"/>
              <a:buChar char="§"/>
            </a:pPr>
            <a:endParaRPr lang="fr-FR" dirty="0">
              <a:latin typeface="Quattrocento Sans" panose="020B0502050000020003" pitchFamily="34" charset="0"/>
            </a:endParaRPr>
          </a:p>
          <a:p>
            <a:pPr marL="198835" lvl="1" indent="0"/>
            <a:r>
              <a:rPr lang="fr-FR" dirty="0">
                <a:latin typeface="Quattrocento Sans" panose="020B0502050000020003" pitchFamily="34" charset="0"/>
              </a:rPr>
              <a:t>Enjeu fort en terme de qualité de l’information. Un job pour les profs doc !!!</a:t>
            </a:r>
          </a:p>
          <a:p>
            <a:pPr marL="198835" lvl="1" indent="0"/>
            <a:endParaRPr lang="fr-FR" dirty="0">
              <a:latin typeface="Quattrocento Sans" panose="020B0502050000020003" pitchFamily="34" charset="0"/>
            </a:endParaRPr>
          </a:p>
          <a:p>
            <a:pPr marL="198835" lvl="1" indent="0"/>
            <a:endParaRPr lang="fr-FR" dirty="0">
              <a:latin typeface="Quattrocento Sans" panose="020B0502050000020003" pitchFamily="34" charset="0"/>
            </a:endParaRPr>
          </a:p>
        </p:txBody>
      </p:sp>
      <p:sp>
        <p:nvSpPr>
          <p:cNvPr id="3" name="Shape 75">
            <a:extLst>
              <a:ext uri="{FF2B5EF4-FFF2-40B4-BE49-F238E27FC236}">
                <a16:creationId xmlns:a16="http://schemas.microsoft.com/office/drawing/2014/main" id="{A70385F1-946C-BA15-253D-E886C0A64320}"/>
              </a:ext>
            </a:extLst>
          </p:cNvPr>
          <p:cNvSpPr/>
          <p:nvPr/>
        </p:nvSpPr>
        <p:spPr>
          <a:xfrm>
            <a:off x="5650" y="5012267"/>
            <a:ext cx="9144000" cy="131032"/>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589913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6F273-0D1C-4D66-8D29-075040FAFB83}"/>
              </a:ext>
            </a:extLst>
          </p:cNvPr>
          <p:cNvSpPr>
            <a:spLocks noGrp="1"/>
          </p:cNvSpPr>
          <p:nvPr>
            <p:ph type="title"/>
          </p:nvPr>
        </p:nvSpPr>
        <p:spPr>
          <a:xfrm>
            <a:off x="1381250" y="922669"/>
            <a:ext cx="6738413" cy="435599"/>
          </a:xfrm>
        </p:spPr>
        <p:txBody>
          <a:bodyPr>
            <a:noAutofit/>
          </a:bodyPr>
          <a:lstStyle/>
          <a:p>
            <a:r>
              <a:rPr lang="fr-FR" sz="1350" dirty="0">
                <a:solidFill>
                  <a:srgbClr val="4A5E81"/>
                </a:solidFill>
                <a:latin typeface="robotoslab"/>
              </a:rPr>
              <a:t>LOI n° 2021-1104 du 22 août 2021 portant lutte contre le dérèglement climatique et renforcement de la résilience à ses effets</a:t>
            </a:r>
            <a:endParaRPr lang="fr-FR" sz="1350" dirty="0"/>
          </a:p>
        </p:txBody>
      </p:sp>
      <p:sp>
        <p:nvSpPr>
          <p:cNvPr id="5" name="Espace réservé du texte 2">
            <a:extLst>
              <a:ext uri="{FF2B5EF4-FFF2-40B4-BE49-F238E27FC236}">
                <a16:creationId xmlns:a16="http://schemas.microsoft.com/office/drawing/2014/main" id="{DEB20610-E899-4037-AA0A-ECF53C5F8F99}"/>
              </a:ext>
            </a:extLst>
          </p:cNvPr>
          <p:cNvSpPr txBox="1">
            <a:spLocks/>
          </p:cNvSpPr>
          <p:nvPr/>
        </p:nvSpPr>
        <p:spPr>
          <a:xfrm>
            <a:off x="500852" y="1611162"/>
            <a:ext cx="8142295" cy="3401105"/>
          </a:xfrm>
          <a:prstGeom prst="rect">
            <a:avLst/>
          </a:prstGeom>
          <a:noFill/>
          <a:ln>
            <a:noFill/>
          </a:ln>
        </p:spPr>
        <p:txBody>
          <a:bodyPr spcFirstLastPara="1" vert="horz" wrap="square" lIns="68569" tIns="68569" rIns="68569" bIns="68569" rtlCol="0" anchor="t" anchorCtr="0">
            <a:normAutofit lnSpcReduction="10000"/>
          </a:bodyPr>
          <a:lstStyle>
            <a:lvl1pPr marL="609585" lvl="0" indent="-474121" algn="l" defTabSz="914400" rtl="0" eaLnBrk="1" latinLnBrk="0" hangingPunct="1">
              <a:lnSpc>
                <a:spcPct val="100000"/>
              </a:lnSpc>
              <a:spcBef>
                <a:spcPts val="0"/>
              </a:spcBef>
              <a:spcAft>
                <a:spcPts val="0"/>
              </a:spcAft>
              <a:buClr>
                <a:schemeClr val="accent2"/>
              </a:buClr>
              <a:buSzPts val="2000"/>
              <a:buFont typeface="Tw Cen MT" panose="020B0602020104020603" pitchFamily="34" charset="0"/>
              <a:buChar char="◉"/>
              <a:defRPr sz="2667" kern="1200">
                <a:solidFill>
                  <a:schemeClr val="tx1"/>
                </a:solidFill>
                <a:latin typeface="+mn-lt"/>
                <a:ea typeface="+mn-ea"/>
                <a:cs typeface="+mn-cs"/>
              </a:defRPr>
            </a:lvl1pPr>
            <a:lvl2pPr marL="1219170" lvl="1"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1800" kern="1200">
                <a:solidFill>
                  <a:schemeClr val="tx1"/>
                </a:solidFill>
                <a:latin typeface="+mn-lt"/>
                <a:ea typeface="+mn-ea"/>
                <a:cs typeface="+mn-cs"/>
              </a:defRPr>
            </a:lvl2pPr>
            <a:lvl3pPr marL="1828754" lvl="2"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1400" kern="1200">
                <a:solidFill>
                  <a:schemeClr val="tx1"/>
                </a:solidFill>
                <a:latin typeface="+mn-lt"/>
                <a:ea typeface="+mn-ea"/>
                <a:cs typeface="+mn-cs"/>
              </a:defRPr>
            </a:lvl3pPr>
            <a:lvl4pPr marL="2438339" lvl="3"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2667" kern="1200">
                <a:solidFill>
                  <a:schemeClr val="tx1"/>
                </a:solidFill>
                <a:latin typeface="+mn-lt"/>
                <a:ea typeface="+mn-ea"/>
                <a:cs typeface="+mn-cs"/>
              </a:defRPr>
            </a:lvl4pPr>
            <a:lvl5pPr marL="3047924" lvl="4"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2667" kern="1200">
                <a:solidFill>
                  <a:schemeClr val="tx1"/>
                </a:solidFill>
                <a:latin typeface="+mn-lt"/>
                <a:ea typeface="+mn-ea"/>
                <a:cs typeface="+mn-cs"/>
              </a:defRPr>
            </a:lvl5pPr>
            <a:lvl6pPr marL="3657509" lvl="5"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2667" kern="1200">
                <a:solidFill>
                  <a:schemeClr val="tx1"/>
                </a:solidFill>
                <a:latin typeface="+mn-lt"/>
                <a:ea typeface="+mn-ea"/>
                <a:cs typeface="+mn-cs"/>
              </a:defRPr>
            </a:lvl6pPr>
            <a:lvl7pPr marL="4267093" lvl="6"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2667" kern="1200">
                <a:solidFill>
                  <a:schemeClr val="tx1"/>
                </a:solidFill>
                <a:latin typeface="+mn-lt"/>
                <a:ea typeface="+mn-ea"/>
                <a:cs typeface="+mn-cs"/>
              </a:defRPr>
            </a:lvl7pPr>
            <a:lvl8pPr marL="4876678" lvl="7"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2667" kern="1200">
                <a:solidFill>
                  <a:schemeClr val="tx1"/>
                </a:solidFill>
                <a:latin typeface="+mn-lt"/>
                <a:ea typeface="+mn-ea"/>
                <a:cs typeface="+mn-cs"/>
              </a:defRPr>
            </a:lvl8pPr>
            <a:lvl9pPr marL="5486263" lvl="8" indent="-304792" algn="l" defTabSz="914400" rtl="0" eaLnBrk="1" latinLnBrk="0" hangingPunct="1">
              <a:lnSpc>
                <a:spcPct val="100000"/>
              </a:lnSpc>
              <a:spcBef>
                <a:spcPts val="0"/>
              </a:spcBef>
              <a:spcAft>
                <a:spcPts val="0"/>
              </a:spcAft>
              <a:buClr>
                <a:schemeClr val="accent2"/>
              </a:buClr>
              <a:buSzPts val="2000"/>
              <a:buFont typeface="Wingdings 3" pitchFamily="18" charset="2"/>
              <a:buNone/>
              <a:defRPr sz="2667" kern="1200">
                <a:solidFill>
                  <a:schemeClr val="tx1"/>
                </a:solidFill>
                <a:latin typeface="+mn-lt"/>
                <a:ea typeface="+mn-ea"/>
                <a:cs typeface="+mn-cs"/>
              </a:defRPr>
            </a:lvl9pPr>
          </a:lstStyle>
          <a:p>
            <a:pPr marL="101598" indent="0">
              <a:buNone/>
            </a:pPr>
            <a:r>
              <a:rPr lang="fr-FR" sz="1125" dirty="0">
                <a:latin typeface="Quattrocento Sans" panose="020B0502050000020003" pitchFamily="34" charset="0"/>
              </a:rPr>
              <a:t>Changements dans le code de l’éducation : </a:t>
            </a:r>
          </a:p>
          <a:p>
            <a:pPr marL="101598" indent="0">
              <a:buNone/>
            </a:pPr>
            <a:endParaRPr lang="fr-FR" sz="1125" dirty="0">
              <a:latin typeface="Quattrocento Sans" panose="020B0502050000020003" pitchFamily="34" charset="0"/>
            </a:endParaRPr>
          </a:p>
          <a:p>
            <a:r>
              <a:rPr lang="fr-FR" sz="1125" dirty="0">
                <a:solidFill>
                  <a:srgbClr val="000000"/>
                </a:solidFill>
                <a:latin typeface="Quattrocento Sans" panose="020B0502050000020003" pitchFamily="34" charset="0"/>
              </a:rPr>
              <a:t>Insertion</a:t>
            </a:r>
            <a:r>
              <a:rPr lang="fr-FR" sz="1125" dirty="0">
                <a:latin typeface="Quattrocento Sans" panose="020B0502050000020003" pitchFamily="34" charset="0"/>
              </a:rPr>
              <a:t> d’une phrase : « </a:t>
            </a:r>
            <a:r>
              <a:rPr lang="fr-FR" sz="1125" dirty="0">
                <a:solidFill>
                  <a:srgbClr val="000000"/>
                </a:solidFill>
                <a:latin typeface="Quattrocento Sans" panose="020B0502050000020003" pitchFamily="34" charset="0"/>
              </a:rPr>
              <a:t>[L’école] </a:t>
            </a:r>
            <a:r>
              <a:rPr lang="fr-FR" sz="1125" dirty="0">
                <a:solidFill>
                  <a:srgbClr val="FFC000"/>
                </a:solidFill>
                <a:latin typeface="Quattrocento Sans" panose="020B0502050000020003" pitchFamily="34" charset="0"/>
              </a:rPr>
              <a:t>développe les connaissances scientifiques, les compétences et la culture nécessaires</a:t>
            </a:r>
            <a:r>
              <a:rPr lang="fr-FR" sz="1125" dirty="0">
                <a:solidFill>
                  <a:srgbClr val="000000"/>
                </a:solidFill>
                <a:latin typeface="Quattrocento Sans" panose="020B0502050000020003" pitchFamily="34" charset="0"/>
              </a:rPr>
              <a:t> à la compréhension des </a:t>
            </a:r>
            <a:r>
              <a:rPr lang="fr-FR" sz="1125" dirty="0">
                <a:solidFill>
                  <a:srgbClr val="FFC000"/>
                </a:solidFill>
                <a:latin typeface="Quattrocento Sans" panose="020B0502050000020003" pitchFamily="34" charset="0"/>
              </a:rPr>
              <a:t>enjeux environnementaux, sanitaires, sociaux et économiques de la transition écologique et du développement durable. </a:t>
            </a:r>
            <a:r>
              <a:rPr lang="fr-FR" sz="1125" dirty="0">
                <a:solidFill>
                  <a:srgbClr val="000000"/>
                </a:solidFill>
                <a:latin typeface="Quattrocento Sans" panose="020B0502050000020003" pitchFamily="34" charset="0"/>
              </a:rPr>
              <a:t>».</a:t>
            </a:r>
          </a:p>
          <a:p>
            <a:endParaRPr lang="fr-FR" sz="1125" dirty="0">
              <a:solidFill>
                <a:srgbClr val="000000"/>
              </a:solidFill>
              <a:latin typeface="Quattrocento Sans" panose="020B0502050000020003" pitchFamily="34" charset="0"/>
            </a:endParaRPr>
          </a:p>
          <a:p>
            <a:r>
              <a:rPr lang="fr-FR" sz="1125" dirty="0">
                <a:solidFill>
                  <a:srgbClr val="000000"/>
                </a:solidFill>
                <a:latin typeface="Quattrocento Sans" panose="020B0502050000020003" pitchFamily="34" charset="0"/>
              </a:rPr>
              <a:t>Plusieurs autres modifications, mais surtout l’ajout d’un article : « </a:t>
            </a:r>
            <a:r>
              <a:rPr lang="fr-FR" sz="1125" dirty="0">
                <a:latin typeface="Quattrocento Sans" panose="020B0502050000020003" pitchFamily="34" charset="0"/>
              </a:rPr>
              <a:t>Art. L. 121-8.-</a:t>
            </a:r>
            <a:r>
              <a:rPr lang="fr-FR" sz="1125" dirty="0">
                <a:solidFill>
                  <a:srgbClr val="FFC000"/>
                </a:solidFill>
                <a:latin typeface="Quattrocento Sans" panose="020B0502050000020003" pitchFamily="34" charset="0"/>
              </a:rPr>
              <a:t>L'éducation à l'environnement et au développement durable</a:t>
            </a:r>
            <a:r>
              <a:rPr lang="fr-FR" sz="1125" dirty="0">
                <a:latin typeface="Quattrocento Sans" panose="020B0502050000020003" pitchFamily="34" charset="0"/>
              </a:rPr>
              <a:t>, à laquelle concourent l'ensemble des disciplines, permet aux élèves de comprendre les enjeux environnementaux, sanitaires, sociaux et économiques de la transition écologique et du développement durable. Elle est dispensée tout au long de la formation scolaire, d'une façon adaptée à chaque niveau et à chaque spécialisation, afin de développer les connaissances scientifiques et les compétences des élèves en vue de </a:t>
            </a:r>
            <a:r>
              <a:rPr lang="fr-FR" sz="1125" dirty="0">
                <a:solidFill>
                  <a:srgbClr val="FFC000"/>
                </a:solidFill>
                <a:latin typeface="Quattrocento Sans" panose="020B0502050000020003" pitchFamily="34" charset="0"/>
              </a:rPr>
              <a:t>leur permettre de maîtriser ces enjeux,</a:t>
            </a:r>
            <a:r>
              <a:rPr lang="fr-FR" sz="1125" dirty="0">
                <a:latin typeface="Quattrocento Sans" panose="020B0502050000020003" pitchFamily="34" charset="0"/>
              </a:rPr>
              <a:t> notamment ceux relatifs au changement climatique, à la santé environnementale et à la préservation de la biodiversité terrestre et marine, sur l'ensemble du territoire national, </a:t>
            </a:r>
            <a:r>
              <a:rPr lang="fr-FR" sz="1125" dirty="0">
                <a:solidFill>
                  <a:srgbClr val="FFC000"/>
                </a:solidFill>
                <a:latin typeface="Quattrocento Sans" panose="020B0502050000020003" pitchFamily="34" charset="0"/>
              </a:rPr>
              <a:t>de maîtriser des savoir-faire </a:t>
            </a:r>
            <a:r>
              <a:rPr lang="fr-FR" sz="1125" dirty="0">
                <a:latin typeface="Quattrocento Sans" panose="020B0502050000020003" pitchFamily="34" charset="0"/>
              </a:rPr>
              <a:t>et de </a:t>
            </a:r>
            <a:r>
              <a:rPr lang="fr-FR" sz="1125" dirty="0">
                <a:solidFill>
                  <a:srgbClr val="FFC000"/>
                </a:solidFill>
                <a:latin typeface="Quattrocento Sans" panose="020B0502050000020003" pitchFamily="34" charset="0"/>
              </a:rPr>
              <a:t>préparer les élèves à l'exercice de leurs responsabilités de citoyen. </a:t>
            </a:r>
            <a:r>
              <a:rPr lang="fr-FR" sz="1125" dirty="0">
                <a:latin typeface="Quattrocento Sans" panose="020B0502050000020003" pitchFamily="34" charset="0"/>
              </a:rPr>
              <a:t>Le ministère chargé de l'éducation nationale garantit les contenus, les modalités de mise en pratique de ces contenus et la cohérence du déploiement de l'éducation à l'environnement et au développement durable dans le cadre scolaire. » ;</a:t>
            </a:r>
          </a:p>
          <a:p>
            <a:endParaRPr lang="fr-FR" sz="1125" dirty="0">
              <a:latin typeface="Quattrocento Sans" panose="020B0502050000020003" pitchFamily="34" charset="0"/>
            </a:endParaRPr>
          </a:p>
          <a:p>
            <a:r>
              <a:rPr lang="fr-FR" sz="1125" dirty="0">
                <a:latin typeface="Quattrocento Sans" panose="020B0502050000020003" pitchFamily="34" charset="0"/>
              </a:rPr>
              <a:t>Trois grands axes de EDD : </a:t>
            </a:r>
          </a:p>
          <a:p>
            <a:pPr marL="914378" lvl="1" indent="0"/>
            <a:r>
              <a:rPr lang="fr-FR" sz="1050" dirty="0">
                <a:latin typeface="Quattrocento Sans" panose="020B0502050000020003" pitchFamily="34" charset="0"/>
              </a:rPr>
              <a:t>Comprendre les enjeux</a:t>
            </a:r>
          </a:p>
          <a:p>
            <a:pPr marL="914378" lvl="1" indent="0"/>
            <a:r>
              <a:rPr lang="fr-FR" sz="1050" dirty="0">
                <a:latin typeface="Quattrocento Sans" panose="020B0502050000020003" pitchFamily="34" charset="0"/>
              </a:rPr>
              <a:t>Savoir agir</a:t>
            </a:r>
          </a:p>
          <a:p>
            <a:pPr marL="914378" lvl="1" indent="0"/>
            <a:r>
              <a:rPr lang="fr-FR" sz="1050" dirty="0">
                <a:latin typeface="Quattrocento Sans" panose="020B0502050000020003" pitchFamily="34" charset="0"/>
              </a:rPr>
              <a:t>Agir en citoyen : responsabilités et prise de conscience</a:t>
            </a:r>
            <a:endParaRPr lang="fr-FR" sz="1200" dirty="0"/>
          </a:p>
          <a:p>
            <a:endParaRPr lang="fr-FR" sz="1200" dirty="0">
              <a:solidFill>
                <a:srgbClr val="000000"/>
              </a:solidFill>
            </a:endParaRPr>
          </a:p>
        </p:txBody>
      </p:sp>
      <p:sp>
        <p:nvSpPr>
          <p:cNvPr id="3" name="Shape 75">
            <a:extLst>
              <a:ext uri="{FF2B5EF4-FFF2-40B4-BE49-F238E27FC236}">
                <a16:creationId xmlns:a16="http://schemas.microsoft.com/office/drawing/2014/main" id="{DB46C922-9ABD-B654-B097-337943B8F46C}"/>
              </a:ext>
            </a:extLst>
          </p:cNvPr>
          <p:cNvSpPr/>
          <p:nvPr/>
        </p:nvSpPr>
        <p:spPr>
          <a:xfrm>
            <a:off x="5650" y="5012267"/>
            <a:ext cx="9144000" cy="131032"/>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675984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838EF-E4C1-4854-BC5C-491B25F61C06}"/>
              </a:ext>
            </a:extLst>
          </p:cNvPr>
          <p:cNvSpPr>
            <a:spLocks noGrp="1"/>
          </p:cNvSpPr>
          <p:nvPr>
            <p:ph type="title"/>
          </p:nvPr>
        </p:nvSpPr>
        <p:spPr>
          <a:xfrm>
            <a:off x="1381250" y="743387"/>
            <a:ext cx="7141517" cy="614882"/>
          </a:xfrm>
          <a:solidFill>
            <a:schemeClr val="bg1"/>
          </a:solidFill>
        </p:spPr>
        <p:txBody>
          <a:bodyPr>
            <a:normAutofit fontScale="90000"/>
          </a:bodyPr>
          <a:lstStyle/>
          <a:p>
            <a:r>
              <a:rPr lang="fr-FR" dirty="0"/>
              <a:t>Education au développement durable</a:t>
            </a:r>
            <a:br>
              <a:rPr lang="fr-FR" dirty="0"/>
            </a:br>
            <a:r>
              <a:rPr lang="fr-FR" dirty="0"/>
              <a:t>2021</a:t>
            </a:r>
          </a:p>
        </p:txBody>
      </p:sp>
      <p:sp>
        <p:nvSpPr>
          <p:cNvPr id="4" name="Espace réservé du texte 3">
            <a:extLst>
              <a:ext uri="{FF2B5EF4-FFF2-40B4-BE49-F238E27FC236}">
                <a16:creationId xmlns:a16="http://schemas.microsoft.com/office/drawing/2014/main" id="{03B72332-A004-4891-A4EC-9D84D9BBA6BE}"/>
              </a:ext>
            </a:extLst>
          </p:cNvPr>
          <p:cNvSpPr>
            <a:spLocks noGrp="1"/>
          </p:cNvSpPr>
          <p:nvPr>
            <p:ph type="body" idx="2"/>
          </p:nvPr>
        </p:nvSpPr>
        <p:spPr>
          <a:xfrm>
            <a:off x="324577" y="1847996"/>
            <a:ext cx="8669350" cy="2876062"/>
          </a:xfrm>
        </p:spPr>
        <p:txBody>
          <a:bodyPr>
            <a:normAutofit fontScale="92500"/>
          </a:bodyPr>
          <a:lstStyle/>
          <a:p>
            <a:pPr marL="101598" indent="0">
              <a:buNone/>
            </a:pPr>
            <a:r>
              <a:rPr lang="fr-FR" dirty="0"/>
              <a:t>Comprendre les enjeux du développement durable pour agir en citoyen : </a:t>
            </a:r>
          </a:p>
          <a:p>
            <a:pPr marL="101598" indent="0">
              <a:buNone/>
            </a:pPr>
            <a:r>
              <a:rPr lang="fr-FR" dirty="0"/>
              <a:t>Résonnance avec le dernier rapport de l’Unesco : </a:t>
            </a:r>
          </a:p>
          <a:p>
            <a:pPr marL="101598" indent="0">
              <a:buNone/>
            </a:pPr>
            <a:endParaRPr lang="fr-FR" dirty="0"/>
          </a:p>
          <a:p>
            <a:pPr marL="471488" lvl="1" indent="-227410">
              <a:buFont typeface="Wingdings" panose="05000000000000000000" pitchFamily="2" charset="2"/>
              <a:buChar char="§"/>
            </a:pPr>
            <a:r>
              <a:rPr lang="fr-FR" dirty="0"/>
              <a:t>La compréhension des </a:t>
            </a:r>
            <a:r>
              <a:rPr lang="fr-FR" dirty="0">
                <a:solidFill>
                  <a:srgbClr val="FFC000"/>
                </a:solidFill>
              </a:rPr>
              <a:t>relations entre les questions environnementales, économiques, sociales et culturelles </a:t>
            </a:r>
            <a:r>
              <a:rPr lang="fr-FR" dirty="0"/>
              <a:t>doit aider les élèves à mieux percevoir :</a:t>
            </a:r>
          </a:p>
          <a:p>
            <a:pPr marL="471488" lvl="1" indent="-227410">
              <a:buFont typeface="Wingdings" panose="05000000000000000000" pitchFamily="2" charset="2"/>
              <a:buChar char="§"/>
            </a:pPr>
            <a:r>
              <a:rPr lang="fr-FR" dirty="0">
                <a:solidFill>
                  <a:srgbClr val="FFC000"/>
                </a:solidFill>
              </a:rPr>
              <a:t>l’interdépendance des sociétés humaines et du système Terre</a:t>
            </a:r>
          </a:p>
          <a:p>
            <a:pPr marL="471488" lvl="1" indent="-227410">
              <a:buFont typeface="Wingdings" panose="05000000000000000000" pitchFamily="2" charset="2"/>
              <a:buChar char="§"/>
            </a:pPr>
            <a:r>
              <a:rPr lang="fr-FR" dirty="0"/>
              <a:t>La </a:t>
            </a:r>
            <a:r>
              <a:rPr lang="fr-FR" dirty="0">
                <a:solidFill>
                  <a:srgbClr val="FFC000"/>
                </a:solidFill>
              </a:rPr>
              <a:t>nécessité de faire des choix informés et responsables </a:t>
            </a:r>
            <a:r>
              <a:rPr lang="fr-FR" dirty="0"/>
              <a:t>et </a:t>
            </a:r>
            <a:r>
              <a:rPr lang="fr-FR" dirty="0">
                <a:solidFill>
                  <a:srgbClr val="FFC000"/>
                </a:solidFill>
              </a:rPr>
              <a:t>d'adopter des comportements </a:t>
            </a:r>
            <a:r>
              <a:rPr lang="fr-FR" dirty="0"/>
              <a:t>qui tiennent compte de ces équilibres</a:t>
            </a:r>
          </a:p>
          <a:p>
            <a:pPr marL="471488" lvl="1" indent="-227410">
              <a:buFont typeface="Wingdings" panose="05000000000000000000" pitchFamily="2" charset="2"/>
              <a:buChar char="§"/>
            </a:pPr>
            <a:r>
              <a:rPr lang="fr-FR" dirty="0"/>
              <a:t>L'importance d'une </a:t>
            </a:r>
            <a:r>
              <a:rPr lang="fr-FR" dirty="0">
                <a:solidFill>
                  <a:srgbClr val="FFC000"/>
                </a:solidFill>
              </a:rPr>
              <a:t>solidarité</a:t>
            </a:r>
            <a:r>
              <a:rPr lang="fr-FR" dirty="0"/>
              <a:t> à l'échelle mondiale</a:t>
            </a:r>
          </a:p>
          <a:p>
            <a:pPr marL="198835" lvl="1" indent="0"/>
            <a:endParaRPr lang="fr-FR" dirty="0">
              <a:latin typeface="Quattrocento Sans" panose="020B0502050000020003" pitchFamily="34" charset="0"/>
            </a:endParaRPr>
          </a:p>
          <a:p>
            <a:pPr marL="198835" lvl="1" indent="0"/>
            <a:endParaRPr lang="fr-FR" dirty="0">
              <a:latin typeface="Quattrocento Sans" panose="020B0502050000020003" pitchFamily="34" charset="0"/>
            </a:endParaRPr>
          </a:p>
          <a:p>
            <a:pPr marL="198835" lvl="1" indent="0"/>
            <a:endParaRPr lang="fr-FR" dirty="0">
              <a:latin typeface="Quattrocento Sans" panose="020B0502050000020003" pitchFamily="34" charset="0"/>
            </a:endParaRPr>
          </a:p>
        </p:txBody>
      </p:sp>
      <p:sp>
        <p:nvSpPr>
          <p:cNvPr id="3" name="Shape 75">
            <a:extLst>
              <a:ext uri="{FF2B5EF4-FFF2-40B4-BE49-F238E27FC236}">
                <a16:creationId xmlns:a16="http://schemas.microsoft.com/office/drawing/2014/main" id="{37A70496-C67A-3057-8759-B37974F495E5}"/>
              </a:ext>
            </a:extLst>
          </p:cNvPr>
          <p:cNvSpPr/>
          <p:nvPr/>
        </p:nvSpPr>
        <p:spPr>
          <a:xfrm>
            <a:off x="5650" y="5012267"/>
            <a:ext cx="9144000" cy="131032"/>
          </a:xfrm>
          <a:prstGeom prst="rect">
            <a:avLst/>
          </a:prstGeom>
          <a:solidFill>
            <a:schemeClr val="accent6">
              <a:lumMod val="40000"/>
              <a:lumOff val="60000"/>
            </a:schemeClr>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105223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Légitimité des bibliothèques ? </a:t>
            </a:r>
          </a:p>
        </p:txBody>
      </p:sp>
      <p:sp>
        <p:nvSpPr>
          <p:cNvPr id="4" name="Espace réservé du texte 3"/>
          <p:cNvSpPr>
            <a:spLocks noGrp="1"/>
          </p:cNvSpPr>
          <p:nvPr>
            <p:ph type="body" idx="1"/>
          </p:nvPr>
        </p:nvSpPr>
        <p:spPr/>
        <p:txBody>
          <a:bodyPr/>
          <a:lstStyle/>
          <a:p>
            <a:r>
              <a:rPr lang="fr-FR" dirty="0"/>
              <a:t>Sommes-nous concernés ? Sommes nous légitimes ?</a:t>
            </a:r>
          </a:p>
        </p:txBody>
      </p:sp>
    </p:spTree>
    <p:extLst>
      <p:ext uri="{BB962C8B-B14F-4D97-AF65-F5344CB8AC3E}">
        <p14:creationId xmlns:p14="http://schemas.microsoft.com/office/powerpoint/2010/main" val="2876711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215BE-E798-4B11-BF0F-389B56BB4AC7}"/>
              </a:ext>
            </a:extLst>
          </p:cNvPr>
          <p:cNvSpPr>
            <a:spLocks noGrp="1"/>
          </p:cNvSpPr>
          <p:nvPr>
            <p:ph type="title"/>
          </p:nvPr>
        </p:nvSpPr>
        <p:spPr>
          <a:xfrm>
            <a:off x="1381251" y="922669"/>
            <a:ext cx="7068224" cy="435599"/>
          </a:xfrm>
          <a:solidFill>
            <a:schemeClr val="bg1"/>
          </a:solidFill>
        </p:spPr>
        <p:txBody>
          <a:bodyPr>
            <a:noAutofit/>
          </a:bodyPr>
          <a:lstStyle/>
          <a:p>
            <a:r>
              <a:rPr lang="fr-FR" sz="2100" dirty="0"/>
              <a:t>Légitimité des bibliothèques = missions</a:t>
            </a:r>
          </a:p>
        </p:txBody>
      </p:sp>
      <p:graphicFrame>
        <p:nvGraphicFramePr>
          <p:cNvPr id="9" name="Diagramme 8">
            <a:extLst>
              <a:ext uri="{FF2B5EF4-FFF2-40B4-BE49-F238E27FC236}">
                <a16:creationId xmlns:a16="http://schemas.microsoft.com/office/drawing/2014/main" id="{A9166A23-C022-4080-9304-BA056AD45B70}"/>
              </a:ext>
            </a:extLst>
          </p:cNvPr>
          <p:cNvGraphicFramePr/>
          <p:nvPr/>
        </p:nvGraphicFramePr>
        <p:xfrm>
          <a:off x="1858926" y="1515140"/>
          <a:ext cx="5567916" cy="3264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ZoneTexte 17">
            <a:extLst>
              <a:ext uri="{FF2B5EF4-FFF2-40B4-BE49-F238E27FC236}">
                <a16:creationId xmlns:a16="http://schemas.microsoft.com/office/drawing/2014/main" id="{4145478F-A12B-4C42-83BC-1F0E308A1ED7}"/>
              </a:ext>
            </a:extLst>
          </p:cNvPr>
          <p:cNvSpPr txBox="1"/>
          <p:nvPr/>
        </p:nvSpPr>
        <p:spPr>
          <a:xfrm>
            <a:off x="7343655" y="1953945"/>
            <a:ext cx="1773799" cy="646331"/>
          </a:xfrm>
          <a:prstGeom prst="rect">
            <a:avLst/>
          </a:prstGeom>
          <a:noFill/>
        </p:spPr>
        <p:txBody>
          <a:bodyPr wrap="square" rtlCol="0">
            <a:spAutoFit/>
          </a:bodyPr>
          <a:lstStyle/>
          <a:p>
            <a:r>
              <a:rPr lang="fr-FR" sz="1800" dirty="0"/>
              <a:t>Lieu </a:t>
            </a:r>
          </a:p>
          <a:p>
            <a:r>
              <a:rPr lang="fr-FR" sz="1800" dirty="0"/>
              <a:t>d’émancipation</a:t>
            </a:r>
          </a:p>
        </p:txBody>
      </p:sp>
      <p:sp>
        <p:nvSpPr>
          <p:cNvPr id="19" name="ZoneTexte 18">
            <a:extLst>
              <a:ext uri="{FF2B5EF4-FFF2-40B4-BE49-F238E27FC236}">
                <a16:creationId xmlns:a16="http://schemas.microsoft.com/office/drawing/2014/main" id="{A20676A5-811E-4747-952C-4D8701085677}"/>
              </a:ext>
            </a:extLst>
          </p:cNvPr>
          <p:cNvSpPr txBox="1"/>
          <p:nvPr/>
        </p:nvSpPr>
        <p:spPr>
          <a:xfrm>
            <a:off x="6179811" y="3685412"/>
            <a:ext cx="1897912" cy="923330"/>
          </a:xfrm>
          <a:prstGeom prst="rect">
            <a:avLst/>
          </a:prstGeom>
          <a:noFill/>
        </p:spPr>
        <p:txBody>
          <a:bodyPr wrap="square" rtlCol="0">
            <a:spAutoFit/>
          </a:bodyPr>
          <a:lstStyle/>
          <a:p>
            <a:r>
              <a:rPr lang="fr-FR" sz="1800" dirty="0"/>
              <a:t>Lieu de construction de citoyenneté</a:t>
            </a:r>
          </a:p>
        </p:txBody>
      </p:sp>
      <p:sp>
        <p:nvSpPr>
          <p:cNvPr id="21" name="ZoneTexte 20">
            <a:extLst>
              <a:ext uri="{FF2B5EF4-FFF2-40B4-BE49-F238E27FC236}">
                <a16:creationId xmlns:a16="http://schemas.microsoft.com/office/drawing/2014/main" id="{A8273038-7502-41D1-8A3D-E86D6A337FE5}"/>
              </a:ext>
            </a:extLst>
          </p:cNvPr>
          <p:cNvSpPr txBox="1"/>
          <p:nvPr/>
        </p:nvSpPr>
        <p:spPr>
          <a:xfrm>
            <a:off x="168313" y="2053353"/>
            <a:ext cx="1775637" cy="369332"/>
          </a:xfrm>
          <a:prstGeom prst="rect">
            <a:avLst/>
          </a:prstGeom>
          <a:noFill/>
        </p:spPr>
        <p:txBody>
          <a:bodyPr wrap="square" rtlCol="0">
            <a:spAutoFit/>
          </a:bodyPr>
          <a:lstStyle/>
          <a:p>
            <a:r>
              <a:rPr lang="fr-FR" sz="1800" dirty="0"/>
              <a:t>Lieu de savoirs</a:t>
            </a:r>
          </a:p>
        </p:txBody>
      </p:sp>
      <p:sp>
        <p:nvSpPr>
          <p:cNvPr id="14" name="Shape 75">
            <a:extLst>
              <a:ext uri="{FF2B5EF4-FFF2-40B4-BE49-F238E27FC236}">
                <a16:creationId xmlns:a16="http://schemas.microsoft.com/office/drawing/2014/main" id="{6F73FAA5-2DEF-40DF-851B-A6CB89BED574}"/>
              </a:ext>
            </a:extLst>
          </p:cNvPr>
          <p:cNvSpPr/>
          <p:nvPr/>
        </p:nvSpPr>
        <p:spPr>
          <a:xfrm>
            <a:off x="5650" y="4936062"/>
            <a:ext cx="9144000" cy="207238"/>
          </a:xfrm>
          <a:prstGeom prst="rect">
            <a:avLst/>
          </a:prstGeom>
          <a:solidFill>
            <a:schemeClr val="accent3"/>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85266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CF457F4-2A79-4065-BA92-6DB119802A41}"/>
              </a:ext>
            </a:extLst>
          </p:cNvPr>
          <p:cNvSpPr>
            <a:spLocks noGrp="1"/>
          </p:cNvSpPr>
          <p:nvPr>
            <p:ph type="ctrTitle"/>
          </p:nvPr>
        </p:nvSpPr>
        <p:spPr>
          <a:xfrm>
            <a:off x="1721377" y="3080850"/>
            <a:ext cx="7211705" cy="1159799"/>
          </a:xfrm>
        </p:spPr>
        <p:txBody>
          <a:bodyPr/>
          <a:lstStyle/>
          <a:p>
            <a:r>
              <a:rPr lang="fr-FR" sz="3000" dirty="0"/>
              <a:t>Bib et changement climatique</a:t>
            </a:r>
            <a:br>
              <a:rPr lang="fr-FR" sz="3000" dirty="0"/>
            </a:br>
            <a:r>
              <a:rPr lang="fr-FR" sz="3000" dirty="0"/>
              <a:t>Quelles actions et comment agir ?</a:t>
            </a:r>
          </a:p>
        </p:txBody>
      </p:sp>
      <p:sp>
        <p:nvSpPr>
          <p:cNvPr id="3" name="Shape 75">
            <a:extLst>
              <a:ext uri="{FF2B5EF4-FFF2-40B4-BE49-F238E27FC236}">
                <a16:creationId xmlns:a16="http://schemas.microsoft.com/office/drawing/2014/main" id="{AE5F043E-3503-4BA8-BBEB-5B83B94BDB4F}"/>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35703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5D7442-23C9-4046-A143-2ED00E67C922}"/>
              </a:ext>
            </a:extLst>
          </p:cNvPr>
          <p:cNvSpPr>
            <a:spLocks noGrp="1"/>
          </p:cNvSpPr>
          <p:nvPr>
            <p:ph type="title"/>
          </p:nvPr>
        </p:nvSpPr>
        <p:spPr>
          <a:xfrm>
            <a:off x="1381250" y="922668"/>
            <a:ext cx="1117731" cy="435599"/>
          </a:xfrm>
        </p:spPr>
        <p:txBody>
          <a:bodyPr/>
          <a:lstStyle/>
          <a:p>
            <a:r>
              <a:rPr lang="fr-FR" dirty="0"/>
              <a:t>Enjeux</a:t>
            </a:r>
          </a:p>
        </p:txBody>
      </p:sp>
      <p:pic>
        <p:nvPicPr>
          <p:cNvPr id="5" name="image1.png">
            <a:extLst>
              <a:ext uri="{FF2B5EF4-FFF2-40B4-BE49-F238E27FC236}">
                <a16:creationId xmlns:a16="http://schemas.microsoft.com/office/drawing/2014/main" id="{9126C047-7D9A-44D0-805E-BCAFF043AA4F}"/>
              </a:ext>
            </a:extLst>
          </p:cNvPr>
          <p:cNvPicPr/>
          <p:nvPr/>
        </p:nvPicPr>
        <p:blipFill>
          <a:blip r:embed="rId2"/>
          <a:srcRect/>
          <a:stretch>
            <a:fillRect/>
          </a:stretch>
        </p:blipFill>
        <p:spPr>
          <a:xfrm>
            <a:off x="2834072" y="729049"/>
            <a:ext cx="6032166" cy="3685402"/>
          </a:xfrm>
          <a:prstGeom prst="rect">
            <a:avLst/>
          </a:prstGeom>
          <a:ln/>
        </p:spPr>
      </p:pic>
      <p:sp>
        <p:nvSpPr>
          <p:cNvPr id="6" name="Shape 84">
            <a:extLst>
              <a:ext uri="{FF2B5EF4-FFF2-40B4-BE49-F238E27FC236}">
                <a16:creationId xmlns:a16="http://schemas.microsoft.com/office/drawing/2014/main" id="{12FF0FD5-649D-477A-9F6E-89B63B912F31}"/>
              </a:ext>
            </a:extLst>
          </p:cNvPr>
          <p:cNvSpPr txBox="1"/>
          <p:nvPr/>
        </p:nvSpPr>
        <p:spPr>
          <a:xfrm>
            <a:off x="188730" y="4591797"/>
            <a:ext cx="7065509"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3"/>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64064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215BE-E798-4B11-BF0F-389B56BB4AC7}"/>
              </a:ext>
            </a:extLst>
          </p:cNvPr>
          <p:cNvSpPr>
            <a:spLocks noGrp="1"/>
          </p:cNvSpPr>
          <p:nvPr>
            <p:ph type="title"/>
          </p:nvPr>
        </p:nvSpPr>
        <p:spPr/>
        <p:txBody>
          <a:bodyPr/>
          <a:lstStyle/>
          <a:p>
            <a:r>
              <a:rPr lang="fr-FR" dirty="0"/>
              <a:t>Au-delà de l’information</a:t>
            </a:r>
          </a:p>
        </p:txBody>
      </p:sp>
      <p:sp>
        <p:nvSpPr>
          <p:cNvPr id="3" name="Espace réservé du texte 2">
            <a:extLst>
              <a:ext uri="{FF2B5EF4-FFF2-40B4-BE49-F238E27FC236}">
                <a16:creationId xmlns:a16="http://schemas.microsoft.com/office/drawing/2014/main" id="{C97AE52F-102F-4678-98B4-22EE3D04054E}"/>
              </a:ext>
            </a:extLst>
          </p:cNvPr>
          <p:cNvSpPr>
            <a:spLocks noGrp="1"/>
          </p:cNvSpPr>
          <p:nvPr>
            <p:ph type="body" idx="1"/>
          </p:nvPr>
        </p:nvSpPr>
        <p:spPr>
          <a:xfrm>
            <a:off x="249866" y="1485793"/>
            <a:ext cx="8048845" cy="3231000"/>
          </a:xfrm>
        </p:spPr>
        <p:txBody>
          <a:bodyPr/>
          <a:lstStyle/>
          <a:p>
            <a:pPr marL="101600" indent="0">
              <a:buNone/>
            </a:pPr>
            <a:r>
              <a:rPr lang="fr-FR" sz="1600" dirty="0"/>
              <a:t>« En convoquant le concept d’</a:t>
            </a:r>
            <a:r>
              <a:rPr lang="fr-FR" sz="1600" dirty="0" err="1"/>
              <a:t>environmental</a:t>
            </a:r>
            <a:r>
              <a:rPr lang="fr-FR" sz="1600" dirty="0"/>
              <a:t> </a:t>
            </a:r>
            <a:r>
              <a:rPr lang="fr-FR" sz="1600" dirty="0" err="1"/>
              <a:t>literacy</a:t>
            </a:r>
            <a:r>
              <a:rPr lang="fr-FR" sz="1600" dirty="0"/>
              <a:t>, qu’elle définit comme la « capacité à identifier un choix durable et à faire ce choix », elle affirme qu’« aujourd’hui au XXIème siècle, les bibliothèques publiques ont le rôle d’enseigner </a:t>
            </a:r>
            <a:r>
              <a:rPr lang="fr-FR" sz="1600" b="1" dirty="0">
                <a:solidFill>
                  <a:srgbClr val="FFC000"/>
                </a:solidFill>
              </a:rPr>
              <a:t>la conscience environnementale </a:t>
            </a:r>
            <a:r>
              <a:rPr lang="fr-FR" sz="1600" dirty="0"/>
              <a:t>à travers la programmation et les services de la bibliothèque. L’éducation à l’environnement est une autre manière pour la bibliothèque d’aider sa communauté à faire un pas de plus vers le progrès sociétal » » .</a:t>
            </a:r>
          </a:p>
          <a:p>
            <a:pPr marL="101600" indent="0">
              <a:buNone/>
            </a:pPr>
            <a:endParaRPr lang="fr-FR" sz="1600" dirty="0"/>
          </a:p>
          <a:p>
            <a:pPr marL="101600" indent="0">
              <a:buNone/>
            </a:pPr>
            <a:r>
              <a:rPr lang="fr-FR" sz="1300" dirty="0"/>
              <a:t>Littéracie développement durable</a:t>
            </a:r>
          </a:p>
          <a:p>
            <a:pPr marL="101600" indent="0">
              <a:buNone/>
            </a:pPr>
            <a:endParaRPr lang="fr-FR" sz="1600" dirty="0"/>
          </a:p>
          <a:p>
            <a:pPr marL="101600" indent="0">
              <a:buNone/>
            </a:pPr>
            <a:r>
              <a:rPr lang="fr-FR" sz="1000" dirty="0">
                <a:effectLst/>
                <a:latin typeface="Calibri" panose="020F0502020204030204" pitchFamily="34" charset="0"/>
                <a:ea typeface="Calibri" panose="020F0502020204030204" pitchFamily="34" charset="0"/>
                <a:cs typeface="Calibri" panose="020F0502020204030204" pitchFamily="34" charset="0"/>
              </a:rPr>
              <a:t>Manon Le Guennec, « Bibliothèques et écologie : Les bibliothèques de lecture publique françaises et les enjeux environnementaux. », consulté le 2 juin 2020, https://www.enssib.fr/bibliotheque-numerique/notices/68275-bibliotheques-et-ecologie-les-bibliotheques-de-lecture-publique-francaises-et-les-enjeux-environnementaux. p. VIII. (citant Kathryn Miller).</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endParaRPr lang="fr-FR" sz="1600" dirty="0"/>
          </a:p>
        </p:txBody>
      </p:sp>
      <p:sp>
        <p:nvSpPr>
          <p:cNvPr id="4" name="Shape 75">
            <a:extLst>
              <a:ext uri="{FF2B5EF4-FFF2-40B4-BE49-F238E27FC236}">
                <a16:creationId xmlns:a16="http://schemas.microsoft.com/office/drawing/2014/main" id="{2AAF7FF3-F584-43B3-9E89-BAC28D491549}"/>
              </a:ext>
            </a:extLst>
          </p:cNvPr>
          <p:cNvSpPr/>
          <p:nvPr/>
        </p:nvSpPr>
        <p:spPr>
          <a:xfrm>
            <a:off x="5650" y="5052291"/>
            <a:ext cx="9144000" cy="91008"/>
          </a:xfrm>
          <a:prstGeom prst="rect">
            <a:avLst/>
          </a:prstGeom>
          <a:solidFill>
            <a:schemeClr val="accent5">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22836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215BE-E798-4B11-BF0F-389B56BB4AC7}"/>
              </a:ext>
            </a:extLst>
          </p:cNvPr>
          <p:cNvSpPr>
            <a:spLocks noGrp="1"/>
          </p:cNvSpPr>
          <p:nvPr>
            <p:ph type="title"/>
          </p:nvPr>
        </p:nvSpPr>
        <p:spPr>
          <a:xfrm>
            <a:off x="1368311" y="670346"/>
            <a:ext cx="3361121" cy="861734"/>
          </a:xfrm>
          <a:solidFill>
            <a:schemeClr val="bg1"/>
          </a:solidFill>
        </p:spPr>
        <p:txBody>
          <a:bodyPr>
            <a:noAutofit/>
          </a:bodyPr>
          <a:lstStyle/>
          <a:p>
            <a:r>
              <a:rPr lang="fr-FR" sz="2100" dirty="0"/>
              <a:t>Légitimité des bibliothèques = des lieux d’acquisition de compétences</a:t>
            </a:r>
          </a:p>
        </p:txBody>
      </p:sp>
      <p:sp>
        <p:nvSpPr>
          <p:cNvPr id="14" name="Shape 75">
            <a:extLst>
              <a:ext uri="{FF2B5EF4-FFF2-40B4-BE49-F238E27FC236}">
                <a16:creationId xmlns:a16="http://schemas.microsoft.com/office/drawing/2014/main" id="{6F73FAA5-2DEF-40DF-851B-A6CB89BED574}"/>
              </a:ext>
            </a:extLst>
          </p:cNvPr>
          <p:cNvSpPr/>
          <p:nvPr/>
        </p:nvSpPr>
        <p:spPr>
          <a:xfrm>
            <a:off x="5650" y="4936062"/>
            <a:ext cx="9144000" cy="207238"/>
          </a:xfrm>
          <a:prstGeom prst="rect">
            <a:avLst/>
          </a:prstGeom>
          <a:solidFill>
            <a:schemeClr val="accent3"/>
          </a:solidFill>
          <a:ln>
            <a:noFill/>
          </a:ln>
        </p:spPr>
        <p:txBody>
          <a:bodyPr lIns="91425" tIns="91425" rIns="91425" bIns="91425" anchor="ctr" anchorCtr="0">
            <a:noAutofit/>
          </a:bodyPr>
          <a:lstStyle/>
          <a:p>
            <a:pPr marL="173034">
              <a:spcBef>
                <a:spcPts val="600"/>
              </a:spcBef>
            </a:pPr>
            <a:endParaRPr lang="en" sz="1800" dirty="0">
              <a:latin typeface="Quattrocento Sans"/>
              <a:ea typeface="Quattrocento Sans"/>
              <a:cs typeface="Quattrocento Sans"/>
              <a:sym typeface="Quattrocento Sans"/>
            </a:endParaRPr>
          </a:p>
        </p:txBody>
      </p:sp>
      <p:sp>
        <p:nvSpPr>
          <p:cNvPr id="10" name="Espace réservé du texte 2">
            <a:extLst>
              <a:ext uri="{FF2B5EF4-FFF2-40B4-BE49-F238E27FC236}">
                <a16:creationId xmlns:a16="http://schemas.microsoft.com/office/drawing/2014/main" id="{6B6BB86D-47BD-4832-85F4-5B141755C884}"/>
              </a:ext>
            </a:extLst>
          </p:cNvPr>
          <p:cNvSpPr>
            <a:spLocks noGrp="1"/>
          </p:cNvSpPr>
          <p:nvPr>
            <p:ph type="body" idx="1"/>
          </p:nvPr>
        </p:nvSpPr>
        <p:spPr>
          <a:xfrm>
            <a:off x="381719" y="2012111"/>
            <a:ext cx="4405941" cy="2696241"/>
          </a:xfrm>
        </p:spPr>
        <p:txBody>
          <a:bodyPr>
            <a:normAutofit/>
          </a:bodyPr>
          <a:lstStyle/>
          <a:p>
            <a:pPr marL="101598" indent="0">
              <a:spcBef>
                <a:spcPts val="450"/>
              </a:spcBef>
              <a:buNone/>
            </a:pPr>
            <a:r>
              <a:rPr lang="fr-FR" sz="1650" dirty="0">
                <a:latin typeface="Quattrocento Sans" panose="020B0502050000020003" pitchFamily="34" charset="0"/>
              </a:rPr>
              <a:t>La littératie environnementale : </a:t>
            </a:r>
          </a:p>
          <a:p>
            <a:pPr marL="101598" indent="0">
              <a:spcBef>
                <a:spcPts val="450"/>
              </a:spcBef>
              <a:buNone/>
            </a:pPr>
            <a:r>
              <a:rPr lang="fr-FR" sz="1650" dirty="0">
                <a:latin typeface="Quattrocento Sans" panose="020B0502050000020003" pitchFamily="34" charset="0"/>
              </a:rPr>
              <a:t>« </a:t>
            </a:r>
            <a:r>
              <a:rPr lang="en-US" sz="1650" i="1" dirty="0">
                <a:latin typeface="Quattrocento Sans" panose="020B0502050000020003" pitchFamily="34" charset="0"/>
              </a:rPr>
              <a:t>The degree of our capacity to perceive and interpret the relative health of environmental systems and to take appropriate action to maintain, restore, or improve the health of those systems</a:t>
            </a:r>
            <a:r>
              <a:rPr lang="en-US" sz="1650" dirty="0">
                <a:latin typeface="Quattrocento Sans" panose="020B0502050000020003" pitchFamily="34" charset="0"/>
              </a:rPr>
              <a:t>.”</a:t>
            </a:r>
          </a:p>
          <a:p>
            <a:pPr marL="101598" indent="0">
              <a:spcBef>
                <a:spcPts val="450"/>
              </a:spcBef>
              <a:buNone/>
            </a:pPr>
            <a:r>
              <a:rPr lang="pl-PL" sz="1650" dirty="0">
                <a:latin typeface="Quattrocento Sans" panose="020B0502050000020003" pitchFamily="34" charset="0"/>
              </a:rPr>
              <a:t>Kurbanoğlu, S., &amp; Boustany, J. (2014)</a:t>
            </a:r>
            <a:r>
              <a:rPr lang="fr-FR" sz="1650" dirty="0">
                <a:latin typeface="Quattrocento Sans" panose="020B0502050000020003" pitchFamily="34" charset="0"/>
              </a:rPr>
              <a:t>. </a:t>
            </a:r>
            <a:r>
              <a:rPr lang="fr-FR" sz="1650" dirty="0" err="1">
                <a:latin typeface="Quattrocento Sans" panose="020B0502050000020003" pitchFamily="34" charset="0"/>
              </a:rPr>
              <a:t>Teaching</a:t>
            </a:r>
            <a:r>
              <a:rPr lang="fr-FR" sz="1650" dirty="0">
                <a:latin typeface="Quattrocento Sans" panose="020B0502050000020003" pitchFamily="34" charset="0"/>
              </a:rPr>
              <a:t> Environnemental </a:t>
            </a:r>
            <a:r>
              <a:rPr lang="fr-FR" sz="1650" dirty="0" err="1">
                <a:latin typeface="Quattrocento Sans" panose="020B0502050000020003" pitchFamily="34" charset="0"/>
              </a:rPr>
              <a:t>Litteracy</a:t>
            </a:r>
            <a:r>
              <a:rPr lang="fr-FR" sz="1650" dirty="0">
                <a:latin typeface="Quattrocento Sans" panose="020B0502050000020003" pitchFamily="34" charset="0"/>
              </a:rPr>
              <a:t>. </a:t>
            </a:r>
          </a:p>
          <a:p>
            <a:pPr marL="101598" indent="0">
              <a:spcBef>
                <a:spcPts val="450"/>
              </a:spcBef>
              <a:buNone/>
            </a:pPr>
            <a:endParaRPr lang="fr-FR" sz="1200" dirty="0">
              <a:latin typeface="Quattrocento Sans" panose="020B0502050000020003" pitchFamily="34" charset="0"/>
            </a:endParaRPr>
          </a:p>
          <a:p>
            <a:pPr marL="101598" indent="0">
              <a:spcBef>
                <a:spcPts val="450"/>
              </a:spcBef>
              <a:buNone/>
            </a:pPr>
            <a:endParaRPr lang="fr-FR" sz="1200" dirty="0">
              <a:latin typeface="Quattrocento Sans" panose="020B0502050000020003" pitchFamily="34" charset="0"/>
            </a:endParaRPr>
          </a:p>
          <a:p>
            <a:pPr marL="101598" indent="0">
              <a:spcBef>
                <a:spcPts val="450"/>
              </a:spcBef>
              <a:buNone/>
            </a:pPr>
            <a:endParaRPr lang="fr-FR" sz="1200" dirty="0">
              <a:latin typeface="Quattrocento Sans" panose="020B0502050000020003" pitchFamily="34" charset="0"/>
            </a:endParaRPr>
          </a:p>
        </p:txBody>
      </p:sp>
      <p:pic>
        <p:nvPicPr>
          <p:cNvPr id="4" name="Image 3">
            <a:extLst>
              <a:ext uri="{FF2B5EF4-FFF2-40B4-BE49-F238E27FC236}">
                <a16:creationId xmlns:a16="http://schemas.microsoft.com/office/drawing/2014/main" id="{030D380D-0736-435D-A68E-3D9B3DEC3ABC}"/>
              </a:ext>
            </a:extLst>
          </p:cNvPr>
          <p:cNvPicPr>
            <a:picLocks noChangeAspect="1"/>
          </p:cNvPicPr>
          <p:nvPr/>
        </p:nvPicPr>
        <p:blipFill rotWithShape="1">
          <a:blip r:embed="rId2"/>
          <a:srcRect l="29986" t="16855" r="31272" b="7170"/>
          <a:stretch/>
        </p:blipFill>
        <p:spPr>
          <a:xfrm>
            <a:off x="5234127" y="105959"/>
            <a:ext cx="3758961" cy="4914312"/>
          </a:xfrm>
          <a:prstGeom prst="rect">
            <a:avLst/>
          </a:prstGeom>
        </p:spPr>
      </p:pic>
      <p:sp>
        <p:nvSpPr>
          <p:cNvPr id="12" name="ZoneTexte 11">
            <a:extLst>
              <a:ext uri="{FF2B5EF4-FFF2-40B4-BE49-F238E27FC236}">
                <a16:creationId xmlns:a16="http://schemas.microsoft.com/office/drawing/2014/main" id="{1D6FE0D7-ABEE-41BD-83E0-2A9208BB1B44}"/>
              </a:ext>
            </a:extLst>
          </p:cNvPr>
          <p:cNvSpPr txBox="1"/>
          <p:nvPr/>
        </p:nvSpPr>
        <p:spPr>
          <a:xfrm>
            <a:off x="3136240" y="4223604"/>
            <a:ext cx="2233703" cy="1084912"/>
          </a:xfrm>
          <a:prstGeom prst="rect">
            <a:avLst/>
          </a:prstGeom>
          <a:noFill/>
        </p:spPr>
        <p:txBody>
          <a:bodyPr wrap="square">
            <a:spAutoFit/>
          </a:bodyPr>
          <a:lstStyle/>
          <a:p>
            <a:r>
              <a:rPr lang="fr-FR" sz="900" dirty="0">
                <a:hlinkClick r:id="rId3"/>
              </a:rPr>
              <a:t>https://ecoschools.ca/fr/wp-content/uploads/sites/3/2019/08/Cadre-de-formation-Comment-de%CC%81velopper-la-litte%CC%81ratie-environnementale-PDF-a%CC%80-venir.pdf</a:t>
            </a:r>
            <a:endParaRPr lang="fr-FR" sz="900" dirty="0"/>
          </a:p>
          <a:p>
            <a:endParaRPr lang="fr-FR" sz="1050" dirty="0"/>
          </a:p>
        </p:txBody>
      </p:sp>
    </p:spTree>
    <p:extLst>
      <p:ext uri="{BB962C8B-B14F-4D97-AF65-F5344CB8AC3E}">
        <p14:creationId xmlns:p14="http://schemas.microsoft.com/office/powerpoint/2010/main" val="3479033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 outil : médiation scientifique</a:t>
            </a:r>
          </a:p>
        </p:txBody>
      </p:sp>
      <p:sp>
        <p:nvSpPr>
          <p:cNvPr id="4" name="Espace réservé du texte 3"/>
          <p:cNvSpPr>
            <a:spLocks noGrp="1"/>
          </p:cNvSpPr>
          <p:nvPr>
            <p:ph type="body" idx="1"/>
          </p:nvPr>
        </p:nvSpPr>
        <p:spPr/>
        <p:txBody>
          <a:bodyPr/>
          <a:lstStyle/>
          <a:p>
            <a:r>
              <a:rPr lang="fr-FR" dirty="0"/>
              <a:t>Médiation scientifique et changement climatique</a:t>
            </a:r>
          </a:p>
        </p:txBody>
      </p:sp>
    </p:spTree>
    <p:extLst>
      <p:ext uri="{BB962C8B-B14F-4D97-AF65-F5344CB8AC3E}">
        <p14:creationId xmlns:p14="http://schemas.microsoft.com/office/powerpoint/2010/main" val="3124502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BD9B9-3AA0-4C04-9561-39124EF7CBFE}"/>
              </a:ext>
            </a:extLst>
          </p:cNvPr>
          <p:cNvSpPr>
            <a:spLocks noGrp="1"/>
          </p:cNvSpPr>
          <p:nvPr>
            <p:ph type="title"/>
          </p:nvPr>
        </p:nvSpPr>
        <p:spPr>
          <a:xfrm>
            <a:off x="296640" y="1688054"/>
            <a:ext cx="2107893" cy="2260799"/>
          </a:xfrm>
        </p:spPr>
        <p:txBody>
          <a:bodyPr/>
          <a:lstStyle/>
          <a:p>
            <a:r>
              <a:rPr lang="fr-FR" dirty="0"/>
              <a:t>Bibliothèques et changement climatique : </a:t>
            </a:r>
            <a:br>
              <a:rPr lang="fr-FR" dirty="0"/>
            </a:br>
            <a:r>
              <a:rPr lang="fr-FR" dirty="0"/>
              <a:t>quelles actions ?</a:t>
            </a:r>
          </a:p>
        </p:txBody>
      </p:sp>
      <p:pic>
        <p:nvPicPr>
          <p:cNvPr id="5" name="image2.png">
            <a:extLst>
              <a:ext uri="{FF2B5EF4-FFF2-40B4-BE49-F238E27FC236}">
                <a16:creationId xmlns:a16="http://schemas.microsoft.com/office/drawing/2014/main" id="{4FFB92E8-C92C-4733-8D97-513F6984EF80}"/>
              </a:ext>
            </a:extLst>
          </p:cNvPr>
          <p:cNvPicPr/>
          <p:nvPr/>
        </p:nvPicPr>
        <p:blipFill>
          <a:blip r:embed="rId2"/>
          <a:srcRect/>
          <a:stretch>
            <a:fillRect/>
          </a:stretch>
        </p:blipFill>
        <p:spPr>
          <a:xfrm>
            <a:off x="2560320" y="562187"/>
            <a:ext cx="6413295" cy="3850787"/>
          </a:xfrm>
          <a:prstGeom prst="rect">
            <a:avLst/>
          </a:prstGeom>
          <a:ln/>
        </p:spPr>
      </p:pic>
      <p:sp>
        <p:nvSpPr>
          <p:cNvPr id="6" name="Shape 75">
            <a:extLst>
              <a:ext uri="{FF2B5EF4-FFF2-40B4-BE49-F238E27FC236}">
                <a16:creationId xmlns:a16="http://schemas.microsoft.com/office/drawing/2014/main" id="{B0FFD6F3-BC66-4A6B-A31C-A033D4F93776}"/>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7" name="Shape 84">
            <a:extLst>
              <a:ext uri="{FF2B5EF4-FFF2-40B4-BE49-F238E27FC236}">
                <a16:creationId xmlns:a16="http://schemas.microsoft.com/office/drawing/2014/main" id="{BE9EA59C-B20C-488D-B07F-4D06B2347359}"/>
              </a:ext>
            </a:extLst>
          </p:cNvPr>
          <p:cNvSpPr txBox="1"/>
          <p:nvPr/>
        </p:nvSpPr>
        <p:spPr>
          <a:xfrm>
            <a:off x="296640" y="4613236"/>
            <a:ext cx="8440959"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3"/>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p:txBody>
      </p:sp>
      <p:cxnSp>
        <p:nvCxnSpPr>
          <p:cNvPr id="4" name="Connecteur droit avec flèche 3">
            <a:extLst>
              <a:ext uri="{FF2B5EF4-FFF2-40B4-BE49-F238E27FC236}">
                <a16:creationId xmlns:a16="http://schemas.microsoft.com/office/drawing/2014/main" id="{EBC93CE3-1AC3-0C0A-7C5B-F5EB056C9E9C}"/>
              </a:ext>
            </a:extLst>
          </p:cNvPr>
          <p:cNvCxnSpPr>
            <a:cxnSpLocks/>
          </p:cNvCxnSpPr>
          <p:nvPr/>
        </p:nvCxnSpPr>
        <p:spPr>
          <a:xfrm flipH="1">
            <a:off x="4727787" y="899859"/>
            <a:ext cx="1902612" cy="651234"/>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159EC8A1-F061-03FA-0069-797F1153B6FE}"/>
              </a:ext>
            </a:extLst>
          </p:cNvPr>
          <p:cNvCxnSpPr>
            <a:cxnSpLocks/>
          </p:cNvCxnSpPr>
          <p:nvPr/>
        </p:nvCxnSpPr>
        <p:spPr>
          <a:xfrm flipH="1">
            <a:off x="5886027" y="880533"/>
            <a:ext cx="751840" cy="1104054"/>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863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E1760-3EED-40CF-B863-DEEEBD8E40B6}"/>
              </a:ext>
            </a:extLst>
          </p:cNvPr>
          <p:cNvSpPr>
            <a:spLocks noGrp="1"/>
          </p:cNvSpPr>
          <p:nvPr>
            <p:ph type="title"/>
          </p:nvPr>
        </p:nvSpPr>
        <p:spPr>
          <a:xfrm>
            <a:off x="1381251" y="922669"/>
            <a:ext cx="5966414" cy="435599"/>
          </a:xfrm>
        </p:spPr>
        <p:txBody>
          <a:bodyPr>
            <a:normAutofit fontScale="90000"/>
          </a:bodyPr>
          <a:lstStyle/>
          <a:p>
            <a:r>
              <a:rPr lang="fr-FR" dirty="0"/>
              <a:t>Penser un parcours de médiation scientifique</a:t>
            </a:r>
          </a:p>
        </p:txBody>
      </p:sp>
      <p:sp>
        <p:nvSpPr>
          <p:cNvPr id="3" name="Espace réservé du texte 2">
            <a:extLst>
              <a:ext uri="{FF2B5EF4-FFF2-40B4-BE49-F238E27FC236}">
                <a16:creationId xmlns:a16="http://schemas.microsoft.com/office/drawing/2014/main" id="{1784EED0-EADD-46D2-A653-9D41A2AB4F92}"/>
              </a:ext>
            </a:extLst>
          </p:cNvPr>
          <p:cNvSpPr>
            <a:spLocks noGrp="1"/>
          </p:cNvSpPr>
          <p:nvPr>
            <p:ph type="body" idx="1"/>
          </p:nvPr>
        </p:nvSpPr>
        <p:spPr/>
        <p:txBody>
          <a:bodyPr>
            <a:normAutofit fontScale="85000" lnSpcReduction="20000"/>
          </a:bodyPr>
          <a:lstStyle/>
          <a:p>
            <a:r>
              <a:rPr lang="fr-FR" sz="1800" dirty="0"/>
              <a:t>Construire des parcours comme dans un musée</a:t>
            </a:r>
          </a:p>
          <a:p>
            <a:pPr marL="942959" lvl="1" indent="-257175">
              <a:buFont typeface="Wingdings" panose="05000000000000000000" pitchFamily="2" charset="2"/>
              <a:buChar char="q"/>
            </a:pPr>
            <a:r>
              <a:rPr lang="fr-FR" sz="1400" dirty="0"/>
              <a:t>Tout n’est pas toujours à expliciter</a:t>
            </a:r>
          </a:p>
          <a:p>
            <a:pPr marL="942959" lvl="1" indent="-257175">
              <a:buFont typeface="Wingdings" panose="05000000000000000000" pitchFamily="2" charset="2"/>
              <a:buChar char="q"/>
            </a:pPr>
            <a:r>
              <a:rPr lang="fr-FR" sz="1400" dirty="0"/>
              <a:t>Le dialogue entre les œuvres construit un parcours de réception</a:t>
            </a:r>
          </a:p>
          <a:p>
            <a:endParaRPr lang="fr-FR" sz="1800" dirty="0"/>
          </a:p>
          <a:p>
            <a:r>
              <a:rPr lang="fr-FR" sz="1800" dirty="0"/>
              <a:t>Travailler sur des temps d’étonnement, d’émerveillement et de jeu. </a:t>
            </a:r>
          </a:p>
          <a:p>
            <a:pPr lvl="1"/>
            <a:endParaRPr lang="fr-FR" sz="1400" dirty="0"/>
          </a:p>
          <a:p>
            <a:pPr marL="942959" lvl="1" indent="-257175">
              <a:buFont typeface="Wingdings" panose="05000000000000000000" pitchFamily="2" charset="2"/>
              <a:buChar char="q"/>
            </a:pPr>
            <a:r>
              <a:rPr lang="fr-FR" sz="1400" dirty="0"/>
              <a:t>Etonnement : questionnements, mais aussi l’empathie. </a:t>
            </a:r>
          </a:p>
          <a:p>
            <a:pPr marL="942959" lvl="1" indent="-257175">
              <a:buFont typeface="Wingdings" panose="05000000000000000000" pitchFamily="2" charset="2"/>
              <a:buChar char="q"/>
            </a:pPr>
            <a:r>
              <a:rPr lang="fr-FR" sz="1400" dirty="0"/>
              <a:t>Emerveillement : curiosité, observation, émotion positive</a:t>
            </a:r>
          </a:p>
          <a:p>
            <a:pPr marL="942959" lvl="1" indent="-257175">
              <a:buFont typeface="Wingdings" panose="05000000000000000000" pitchFamily="2" charset="2"/>
              <a:buChar char="q"/>
            </a:pPr>
            <a:r>
              <a:rPr lang="fr-FR" sz="1400" dirty="0"/>
              <a:t>Jeu : faire faire, pratiquer, faire des expériences, confiance et espoir</a:t>
            </a:r>
            <a:endParaRPr lang="fr-FR" sz="1800" dirty="0"/>
          </a:p>
          <a:p>
            <a:endParaRPr lang="fr-FR" sz="1800" dirty="0"/>
          </a:p>
          <a:p>
            <a:r>
              <a:rPr lang="fr-FR" sz="1800" dirty="0"/>
              <a:t>Sans perdre de vue les étapes de la sensibilisation au changement climatique : Comprendre, responsabiliser, agir</a:t>
            </a:r>
          </a:p>
          <a:p>
            <a:endParaRPr lang="fr-FR" dirty="0"/>
          </a:p>
        </p:txBody>
      </p:sp>
    </p:spTree>
    <p:extLst>
      <p:ext uri="{BB962C8B-B14F-4D97-AF65-F5344CB8AC3E}">
        <p14:creationId xmlns:p14="http://schemas.microsoft.com/office/powerpoint/2010/main" val="3226174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540EDA1-36BE-43AA-B402-CCD38D7DD1AB}"/>
              </a:ext>
            </a:extLst>
          </p:cNvPr>
          <p:cNvSpPr>
            <a:spLocks noGrp="1"/>
          </p:cNvSpPr>
          <p:nvPr>
            <p:ph type="title"/>
          </p:nvPr>
        </p:nvSpPr>
        <p:spPr>
          <a:xfrm>
            <a:off x="446530" y="639090"/>
            <a:ext cx="6809700" cy="435599"/>
          </a:xfrm>
        </p:spPr>
        <p:txBody>
          <a:bodyPr/>
          <a:lstStyle/>
          <a:p>
            <a:r>
              <a:rPr lang="fr-FR" dirty="0"/>
              <a:t>Faire des projets de médiation scientifique Emerveillement = vision positive  </a:t>
            </a:r>
          </a:p>
        </p:txBody>
      </p:sp>
      <p:sp>
        <p:nvSpPr>
          <p:cNvPr id="4" name="Espace réservé du contenu 3">
            <a:extLst>
              <a:ext uri="{FF2B5EF4-FFF2-40B4-BE49-F238E27FC236}">
                <a16:creationId xmlns:a16="http://schemas.microsoft.com/office/drawing/2014/main" id="{5B7BD048-01DB-4EA0-87DB-C843E0C31B79}"/>
              </a:ext>
            </a:extLst>
          </p:cNvPr>
          <p:cNvSpPr>
            <a:spLocks noGrp="1"/>
          </p:cNvSpPr>
          <p:nvPr>
            <p:ph idx="1"/>
          </p:nvPr>
        </p:nvSpPr>
        <p:spPr>
          <a:xfrm>
            <a:off x="334603" y="1948291"/>
            <a:ext cx="2589736" cy="1937062"/>
          </a:xfrm>
        </p:spPr>
        <p:txBody>
          <a:bodyPr/>
          <a:lstStyle/>
          <a:p>
            <a:r>
              <a:rPr lang="fr-FR" sz="1200" dirty="0" err="1"/>
              <a:t>Teragir</a:t>
            </a:r>
            <a:r>
              <a:rPr lang="fr-FR" sz="1200" dirty="0"/>
              <a:t> : </a:t>
            </a:r>
            <a:r>
              <a:rPr lang="fr-FR" sz="1200" dirty="0">
                <a:hlinkClick r:id="rId2"/>
              </a:rPr>
              <a:t>https://www.teragir.org/</a:t>
            </a:r>
            <a:r>
              <a:rPr lang="fr-FR" sz="1200" dirty="0"/>
              <a:t> : Journée internationale des forêts : </a:t>
            </a:r>
            <a:r>
              <a:rPr lang="fr-FR" sz="1200" dirty="0">
                <a:hlinkClick r:id="rId3"/>
              </a:rPr>
              <a:t>https://www.journee-internationale-des-forets.fr/activites-grand-public/devenir-organisateur/</a:t>
            </a:r>
            <a:endParaRPr lang="fr-FR" sz="1200" dirty="0"/>
          </a:p>
          <a:p>
            <a:endParaRPr lang="fr-FR" sz="1200" dirty="0"/>
          </a:p>
          <a:p>
            <a:endParaRPr lang="fr-FR" sz="1200" dirty="0"/>
          </a:p>
          <a:p>
            <a:endParaRPr lang="fr-FR" sz="1200" dirty="0"/>
          </a:p>
        </p:txBody>
      </p:sp>
      <p:pic>
        <p:nvPicPr>
          <p:cNvPr id="6" name="Image 5">
            <a:extLst>
              <a:ext uri="{FF2B5EF4-FFF2-40B4-BE49-F238E27FC236}">
                <a16:creationId xmlns:a16="http://schemas.microsoft.com/office/drawing/2014/main" id="{CBC2CED2-C073-4314-AEA2-3489D4990624}"/>
              </a:ext>
            </a:extLst>
          </p:cNvPr>
          <p:cNvPicPr>
            <a:picLocks noChangeAspect="1"/>
          </p:cNvPicPr>
          <p:nvPr/>
        </p:nvPicPr>
        <p:blipFill rotWithShape="1">
          <a:blip r:embed="rId4"/>
          <a:srcRect t="10986" r="28204" b="13786"/>
          <a:stretch/>
        </p:blipFill>
        <p:spPr>
          <a:xfrm>
            <a:off x="3926336" y="1421373"/>
            <a:ext cx="4739423" cy="3310648"/>
          </a:xfrm>
          <a:prstGeom prst="rect">
            <a:avLst/>
          </a:prstGeom>
        </p:spPr>
      </p:pic>
    </p:spTree>
    <p:extLst>
      <p:ext uri="{BB962C8B-B14F-4D97-AF65-F5344CB8AC3E}">
        <p14:creationId xmlns:p14="http://schemas.microsoft.com/office/powerpoint/2010/main" val="938359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1250" y="922668"/>
            <a:ext cx="4126854" cy="435599"/>
          </a:xfrm>
        </p:spPr>
        <p:txBody>
          <a:bodyPr/>
          <a:lstStyle/>
          <a:p>
            <a:r>
              <a:rPr lang="fr-FR" dirty="0"/>
              <a:t>Base de données des actions</a:t>
            </a:r>
          </a:p>
        </p:txBody>
      </p:sp>
      <p:pic>
        <p:nvPicPr>
          <p:cNvPr id="4" name="Imag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59689"/>
            <a:ext cx="3738147" cy="3438781"/>
          </a:xfrm>
          <a:prstGeom prst="rect">
            <a:avLst/>
          </a:prstGeom>
        </p:spPr>
      </p:pic>
      <p:pic>
        <p:nvPicPr>
          <p:cNvPr id="6" name="Image 5">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4658" r="65326" b="28804"/>
          <a:stretch/>
        </p:blipFill>
        <p:spPr>
          <a:xfrm>
            <a:off x="5292080" y="291013"/>
            <a:ext cx="3096344" cy="4644517"/>
          </a:xfrm>
          <a:prstGeom prst="rect">
            <a:avLst/>
          </a:prstGeom>
        </p:spPr>
      </p:pic>
      <p:sp>
        <p:nvSpPr>
          <p:cNvPr id="3" name="Rectangle 2"/>
          <p:cNvSpPr/>
          <p:nvPr/>
        </p:nvSpPr>
        <p:spPr>
          <a:xfrm>
            <a:off x="84125" y="83621"/>
            <a:ext cx="2710281" cy="677108"/>
          </a:xfrm>
          <a:prstGeom prst="rect">
            <a:avLst/>
          </a:prstGeom>
        </p:spPr>
        <p:txBody>
          <a:bodyPr wrap="square">
            <a:spAutoFit/>
          </a:bodyPr>
          <a:lstStyle/>
          <a:p>
            <a:r>
              <a:rPr lang="fr-FR" sz="1200" dirty="0">
                <a:hlinkClick r:id="rId4"/>
              </a:rPr>
              <a:t>https://agenda2030bibfr.wixsite.com/agenda2030bib/temoignages</a:t>
            </a:r>
            <a:endParaRPr lang="fr-FR" sz="1200" dirty="0"/>
          </a:p>
          <a:p>
            <a:endParaRPr lang="fr-FR" dirty="0"/>
          </a:p>
        </p:txBody>
      </p:sp>
    </p:spTree>
    <p:extLst>
      <p:ext uri="{BB962C8B-B14F-4D97-AF65-F5344CB8AC3E}">
        <p14:creationId xmlns:p14="http://schemas.microsoft.com/office/powerpoint/2010/main" val="3448597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Quelques outils</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589779"/>
            <a:ext cx="7578803" cy="3231000"/>
          </a:xfrm>
        </p:spPr>
        <p:txBody>
          <a:bodyPr/>
          <a:lstStyle/>
          <a:p>
            <a:r>
              <a:rPr lang="fr-FR" dirty="0"/>
              <a:t>Ma Terre en 180 minutes : </a:t>
            </a:r>
            <a:r>
              <a:rPr lang="fr-FR" dirty="0">
                <a:hlinkClick r:id="rId2"/>
              </a:rPr>
              <a:t>https://materre.osug.fr/</a:t>
            </a:r>
            <a:endParaRPr lang="fr-FR" dirty="0"/>
          </a:p>
          <a:p>
            <a:endParaRPr lang="fr-FR" dirty="0"/>
          </a:p>
          <a:p>
            <a:r>
              <a:rPr lang="fr-FR" dirty="0"/>
              <a:t>La Fresque du Climat : </a:t>
            </a:r>
            <a:r>
              <a:rPr lang="fr-FR" dirty="0">
                <a:hlinkClick r:id="rId3"/>
              </a:rPr>
              <a:t>https://fresqueduclimat.org/</a:t>
            </a:r>
            <a:endParaRPr lang="fr-FR" dirty="0"/>
          </a:p>
          <a:p>
            <a:endParaRPr lang="fr-FR" dirty="0"/>
          </a:p>
          <a:p>
            <a:r>
              <a:rPr lang="fr-FR" dirty="0"/>
              <a:t>Nos gestes climats, ADEME : </a:t>
            </a:r>
            <a:r>
              <a:rPr lang="fr-FR" dirty="0">
                <a:hlinkClick r:id="rId4"/>
              </a:rPr>
              <a:t>https://nosgestesclimat.fr/</a:t>
            </a:r>
            <a:endParaRPr lang="fr-FR" dirty="0"/>
          </a:p>
          <a:p>
            <a:endParaRPr lang="fr-FR" dirty="0"/>
          </a:p>
          <a:p>
            <a:r>
              <a:rPr lang="fr-FR" dirty="0"/>
              <a:t>D’autres outils :  </a:t>
            </a:r>
          </a:p>
          <a:p>
            <a:pPr marL="1028700" lvl="1" indent="-342900">
              <a:buFont typeface="Courier New" panose="02070309020205020404" pitchFamily="49" charset="0"/>
              <a:buChar char="o"/>
            </a:pPr>
            <a:r>
              <a:rPr lang="fr-FR" sz="1500" dirty="0">
                <a:hlinkClick r:id="rId5"/>
              </a:rPr>
              <a:t>https://agenda2030bibfr.wixsite.com/agenda2030bib/single-post/2020/09/04/encore-des-jeux-pour-sensibiliser-aux-enjeux-climatiques</a:t>
            </a:r>
            <a:endParaRPr lang="fr-FR" sz="1500" dirty="0"/>
          </a:p>
          <a:p>
            <a:pPr marL="1028700" lvl="1" indent="-342900">
              <a:buFont typeface="Courier New" panose="02070309020205020404" pitchFamily="49" charset="0"/>
              <a:buChar char="o"/>
            </a:pPr>
            <a:r>
              <a:rPr lang="fr-FR" sz="1500" dirty="0">
                <a:hlinkClick r:id="rId6"/>
              </a:rPr>
              <a:t>https://agenda2030bibfr.wixsite.com/agenda2030bib/single-post/2020/08/21/des-outils-de-sensibilisation-aux-odd</a:t>
            </a:r>
            <a:endParaRPr lang="fr-FR" sz="1500" dirty="0"/>
          </a:p>
          <a:p>
            <a:endParaRPr lang="fr-FR" dirty="0"/>
          </a:p>
          <a:p>
            <a:endParaRPr lang="fr-FR" dirty="0"/>
          </a:p>
        </p:txBody>
      </p:sp>
      <p:sp>
        <p:nvSpPr>
          <p:cNvPr id="5" name="Shape 75">
            <a:extLst>
              <a:ext uri="{FF2B5EF4-FFF2-40B4-BE49-F238E27FC236}">
                <a16:creationId xmlns:a16="http://schemas.microsoft.com/office/drawing/2014/main" id="{154449B5-A287-4466-95B9-57CF342CF275}"/>
              </a:ext>
            </a:extLst>
          </p:cNvPr>
          <p:cNvSpPr/>
          <p:nvPr/>
        </p:nvSpPr>
        <p:spPr>
          <a:xfrm>
            <a:off x="5650" y="5052291"/>
            <a:ext cx="9144000" cy="91008"/>
          </a:xfrm>
          <a:prstGeom prst="rect">
            <a:avLst/>
          </a:prstGeom>
          <a:solidFill>
            <a:srgbClr val="92D05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629739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a:xfrm>
            <a:off x="1381250" y="922668"/>
            <a:ext cx="7444403" cy="435599"/>
          </a:xfrm>
          <a:solidFill>
            <a:schemeClr val="bg1"/>
          </a:solidFill>
        </p:spPr>
        <p:txBody>
          <a:bodyPr/>
          <a:lstStyle/>
          <a:p>
            <a:r>
              <a:rPr lang="fr-FR" dirty="0"/>
              <a:t>Un outil : se faire un calendrier des événements de l’année</a:t>
            </a:r>
          </a:p>
        </p:txBody>
      </p:sp>
      <p:sp>
        <p:nvSpPr>
          <p:cNvPr id="5" name="Shape 75">
            <a:extLst>
              <a:ext uri="{FF2B5EF4-FFF2-40B4-BE49-F238E27FC236}">
                <a16:creationId xmlns:a16="http://schemas.microsoft.com/office/drawing/2014/main" id="{154449B5-A287-4466-95B9-57CF342CF275}"/>
              </a:ext>
            </a:extLst>
          </p:cNvPr>
          <p:cNvSpPr/>
          <p:nvPr/>
        </p:nvSpPr>
        <p:spPr>
          <a:xfrm>
            <a:off x="5650" y="5052291"/>
            <a:ext cx="9144000" cy="91008"/>
          </a:xfrm>
          <a:prstGeom prst="rect">
            <a:avLst/>
          </a:prstGeom>
          <a:solidFill>
            <a:srgbClr val="92D05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7" name="Espace réservé du texte 2">
            <a:extLst>
              <a:ext uri="{FF2B5EF4-FFF2-40B4-BE49-F238E27FC236}">
                <a16:creationId xmlns:a16="http://schemas.microsoft.com/office/drawing/2014/main" id="{D0B65447-5D7F-4E0E-845F-AF6824E1335E}"/>
              </a:ext>
            </a:extLst>
          </p:cNvPr>
          <p:cNvSpPr>
            <a:spLocks noGrp="1"/>
          </p:cNvSpPr>
          <p:nvPr>
            <p:ph type="body" idx="1"/>
          </p:nvPr>
        </p:nvSpPr>
        <p:spPr>
          <a:xfrm>
            <a:off x="1381250" y="1580872"/>
            <a:ext cx="7200042" cy="3004668"/>
          </a:xfrm>
        </p:spPr>
        <p:txBody>
          <a:bodyPr/>
          <a:lstStyle/>
          <a:p>
            <a:pPr marL="101600" indent="0" algn="l">
              <a:buNone/>
            </a:pPr>
            <a:r>
              <a:rPr lang="fr-FR" sz="1200" b="1" i="0" dirty="0">
                <a:solidFill>
                  <a:schemeClr val="tx1"/>
                </a:solidFill>
                <a:effectLst/>
                <a:latin typeface="Marianne"/>
              </a:rPr>
              <a:t>Du 1er au 30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2"/>
              </a:rPr>
              <a:t>14e édition du Mois de l’économie sociale et solidaire</a:t>
            </a:r>
            <a:endParaRPr lang="fr-FR" sz="1200" b="0" i="0" dirty="0">
              <a:solidFill>
                <a:srgbClr val="CECECE"/>
              </a:solidFill>
              <a:effectLst/>
              <a:latin typeface="Marianne"/>
            </a:endParaRPr>
          </a:p>
          <a:p>
            <a:pPr marL="101600" indent="0" algn="l">
              <a:buNone/>
            </a:pPr>
            <a:r>
              <a:rPr lang="fr-FR" sz="1200" b="1" i="0" dirty="0">
                <a:solidFill>
                  <a:schemeClr val="tx1"/>
                </a:solidFill>
                <a:effectLst/>
                <a:latin typeface="Marianne"/>
              </a:rPr>
              <a:t>Du 6 au 18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3"/>
              </a:rPr>
              <a:t>Conférence des Parties</a:t>
            </a:r>
            <a:r>
              <a:rPr lang="fr-FR" sz="1200" b="0" i="0" dirty="0">
                <a:solidFill>
                  <a:srgbClr val="CECECE"/>
                </a:solidFill>
                <a:effectLst/>
                <a:latin typeface="Marianne"/>
              </a:rPr>
              <a:t> (COP 27) à </a:t>
            </a:r>
            <a:r>
              <a:rPr lang="fr-FR" sz="1200" b="0" i="0" dirty="0" err="1">
                <a:solidFill>
                  <a:srgbClr val="CECECE"/>
                </a:solidFill>
                <a:effectLst/>
                <a:latin typeface="Marianne"/>
              </a:rPr>
              <a:t>Charm</a:t>
            </a:r>
            <a:r>
              <a:rPr lang="fr-FR" sz="1200" b="0" i="0" dirty="0">
                <a:solidFill>
                  <a:srgbClr val="CECECE"/>
                </a:solidFill>
                <a:effectLst/>
                <a:latin typeface="Marianne"/>
              </a:rPr>
              <a:t> el-Cheikh, en Égypte</a:t>
            </a:r>
          </a:p>
          <a:p>
            <a:pPr marL="101600" indent="0" algn="l">
              <a:buNone/>
            </a:pPr>
            <a:r>
              <a:rPr lang="fr-FR" sz="1200" b="1" i="0" dirty="0">
                <a:solidFill>
                  <a:schemeClr val="tx1"/>
                </a:solidFill>
                <a:effectLst/>
                <a:latin typeface="Marianne"/>
              </a:rPr>
              <a:t>Du 7 au 8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4"/>
              </a:rPr>
              <a:t>Forum mondial de l’OCDE</a:t>
            </a:r>
            <a:r>
              <a:rPr lang="fr-FR" sz="1200" b="0" i="0" dirty="0">
                <a:solidFill>
                  <a:srgbClr val="CECECE"/>
                </a:solidFill>
                <a:effectLst/>
                <a:latin typeface="Marianne"/>
              </a:rPr>
              <a:t> sur l’environnement</a:t>
            </a:r>
          </a:p>
          <a:p>
            <a:pPr marL="101600" indent="0" algn="l">
              <a:buNone/>
            </a:pPr>
            <a:r>
              <a:rPr lang="fr-FR" sz="1200" b="1" i="0" dirty="0">
                <a:solidFill>
                  <a:schemeClr val="tx1"/>
                </a:solidFill>
                <a:effectLst/>
                <a:latin typeface="Marianne"/>
              </a:rPr>
              <a:t>Le 8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5"/>
              </a:rPr>
              <a:t>Parcours Agenda 2030 local - GT - Comment piloter et rendre compte des actions menées sur les ODD ?</a:t>
            </a:r>
            <a:r>
              <a:rPr lang="fr-FR" sz="1200" b="0" i="0" dirty="0">
                <a:solidFill>
                  <a:srgbClr val="CECECE"/>
                </a:solidFill>
                <a:effectLst/>
                <a:latin typeface="Marianne"/>
              </a:rPr>
              <a:t>, par le Comité 21</a:t>
            </a:r>
          </a:p>
          <a:p>
            <a:pPr marL="101600" indent="0" algn="l">
              <a:buNone/>
            </a:pPr>
            <a:r>
              <a:rPr lang="fr-FR" sz="1200" b="1" i="0" dirty="0">
                <a:solidFill>
                  <a:schemeClr val="tx1"/>
                </a:solidFill>
                <a:effectLst/>
                <a:latin typeface="Marianne"/>
              </a:rPr>
              <a:t>Du 10 au 27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6"/>
              </a:rPr>
              <a:t>Fête de la science</a:t>
            </a:r>
            <a:r>
              <a:rPr lang="fr-FR" sz="1200" b="0" i="0" dirty="0">
                <a:solidFill>
                  <a:srgbClr val="CECECE"/>
                </a:solidFill>
                <a:effectLst/>
                <a:latin typeface="Marianne"/>
              </a:rPr>
              <a:t> en Corse, en Outre-mer et dans le reste du monde</a:t>
            </a:r>
          </a:p>
          <a:p>
            <a:pPr marL="101600" indent="0" algn="l">
              <a:buNone/>
            </a:pPr>
            <a:r>
              <a:rPr lang="fr-FR" sz="1200" b="1" i="0" dirty="0">
                <a:solidFill>
                  <a:schemeClr val="tx1"/>
                </a:solidFill>
                <a:effectLst/>
                <a:latin typeface="Marianne"/>
              </a:rPr>
              <a:t>Du 11 au 12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7"/>
              </a:rPr>
              <a:t>Forum de Paris pour la Paix</a:t>
            </a:r>
            <a:endParaRPr lang="fr-FR" sz="1200" b="0" i="0" dirty="0">
              <a:solidFill>
                <a:srgbClr val="CECECE"/>
              </a:solidFill>
              <a:effectLst/>
              <a:latin typeface="Marianne"/>
            </a:endParaRPr>
          </a:p>
          <a:p>
            <a:pPr marL="101600" indent="0" algn="l">
              <a:buNone/>
            </a:pPr>
            <a:r>
              <a:rPr lang="fr-FR" sz="1200" b="1" i="0" dirty="0">
                <a:solidFill>
                  <a:schemeClr val="tx1"/>
                </a:solidFill>
                <a:effectLst/>
                <a:latin typeface="Marianne"/>
              </a:rPr>
              <a:t>18 Novembre au 04 Décembre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8"/>
              </a:rPr>
              <a:t>Festival des solidarités</a:t>
            </a:r>
            <a:endParaRPr lang="fr-FR" sz="1200" b="0" i="0" dirty="0">
              <a:solidFill>
                <a:srgbClr val="CECECE"/>
              </a:solidFill>
              <a:effectLst/>
              <a:latin typeface="Marianne"/>
            </a:endParaRPr>
          </a:p>
          <a:p>
            <a:pPr marL="101600" indent="0" algn="l">
              <a:buNone/>
            </a:pPr>
            <a:r>
              <a:rPr lang="fr-FR" sz="1200" b="1" i="0" dirty="0">
                <a:solidFill>
                  <a:schemeClr val="tx1"/>
                </a:solidFill>
                <a:effectLst/>
                <a:latin typeface="Marianne"/>
              </a:rPr>
              <a:t>Du 19 au 27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9"/>
              </a:rPr>
              <a:t>Semaine Européenne de la Réduction des Déchets, coordonnée en France</a:t>
            </a:r>
            <a:r>
              <a:rPr lang="fr-FR" sz="1200" b="0" i="0" dirty="0">
                <a:solidFill>
                  <a:srgbClr val="CECECE"/>
                </a:solidFill>
                <a:effectLst/>
                <a:latin typeface="Marianne"/>
              </a:rPr>
              <a:t> par l’ADEME</a:t>
            </a:r>
          </a:p>
          <a:p>
            <a:pPr marL="101600" indent="0" algn="l">
              <a:buNone/>
            </a:pPr>
            <a:r>
              <a:rPr lang="fr-FR" sz="1200" b="1" i="0" dirty="0">
                <a:solidFill>
                  <a:schemeClr val="tx1"/>
                </a:solidFill>
                <a:effectLst/>
                <a:latin typeface="Marianne"/>
              </a:rPr>
              <a:t>Le 25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10"/>
              </a:rPr>
              <a:t>Green Friday</a:t>
            </a:r>
            <a:r>
              <a:rPr lang="fr-FR" sz="1200" b="0" i="0" dirty="0">
                <a:solidFill>
                  <a:srgbClr val="CECECE"/>
                </a:solidFill>
                <a:effectLst/>
                <a:latin typeface="Marianne"/>
              </a:rPr>
              <a:t>, initié par le réseau Envie</a:t>
            </a:r>
          </a:p>
          <a:p>
            <a:pPr marL="101600" indent="0" algn="l">
              <a:buNone/>
            </a:pPr>
            <a:r>
              <a:rPr lang="fr-FR" sz="1200" b="1" i="0" dirty="0">
                <a:solidFill>
                  <a:schemeClr val="tx1"/>
                </a:solidFill>
                <a:effectLst/>
                <a:latin typeface="Marianne"/>
              </a:rPr>
              <a:t>Le 25 novembre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11"/>
              </a:rPr>
              <a:t>Journée internationale pour l’élimination de la violence à l’égard des femmes 2022</a:t>
            </a:r>
            <a:endParaRPr lang="fr-FR" sz="1200" b="0" i="0" dirty="0">
              <a:solidFill>
                <a:srgbClr val="CECECE"/>
              </a:solidFill>
              <a:effectLst/>
              <a:latin typeface="Marianne"/>
            </a:endParaRPr>
          </a:p>
          <a:p>
            <a:pPr marL="101600" indent="0" algn="l">
              <a:buNone/>
            </a:pPr>
            <a:r>
              <a:rPr lang="fr-FR" sz="1200" b="1" i="0" dirty="0">
                <a:solidFill>
                  <a:schemeClr val="tx1"/>
                </a:solidFill>
                <a:effectLst/>
                <a:latin typeface="Marianne"/>
              </a:rPr>
              <a:t>Du 30 novembre au 1er décembre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12"/>
              </a:rPr>
              <a:t>World Impact </a:t>
            </a:r>
            <a:r>
              <a:rPr lang="fr-FR" sz="1200" b="0" i="0" u="none" strike="noStrike" dirty="0" err="1">
                <a:solidFill>
                  <a:srgbClr val="CECECE"/>
                </a:solidFill>
                <a:effectLst/>
                <a:latin typeface="Marianne"/>
                <a:hlinkClick r:id="rId12"/>
              </a:rPr>
              <a:t>Summit</a:t>
            </a:r>
            <a:r>
              <a:rPr lang="fr-FR" sz="1200" b="0" i="0" dirty="0">
                <a:solidFill>
                  <a:srgbClr val="CECECE"/>
                </a:solidFill>
                <a:effectLst/>
                <a:latin typeface="Marianne"/>
              </a:rPr>
              <a:t> à Bordeaux</a:t>
            </a:r>
          </a:p>
          <a:p>
            <a:pPr marL="101600" indent="0" algn="l">
              <a:buNone/>
            </a:pPr>
            <a:r>
              <a:rPr lang="fr-FR" sz="1200" b="1" i="0" dirty="0">
                <a:solidFill>
                  <a:schemeClr val="tx1"/>
                </a:solidFill>
                <a:effectLst/>
                <a:latin typeface="Marianne"/>
              </a:rPr>
              <a:t>Du 6 au 8 décembre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13"/>
              </a:rPr>
              <a:t>Forum mondial de l’économie circulaire 2022</a:t>
            </a:r>
            <a:endParaRPr lang="fr-FR" sz="1200" b="0" i="0" dirty="0">
              <a:solidFill>
                <a:srgbClr val="CECECE"/>
              </a:solidFill>
              <a:effectLst/>
              <a:latin typeface="Marianne"/>
            </a:endParaRPr>
          </a:p>
          <a:p>
            <a:pPr marL="101600" indent="0" algn="l">
              <a:buNone/>
            </a:pPr>
            <a:r>
              <a:rPr lang="fr-FR" sz="1200" b="1" i="0" dirty="0">
                <a:solidFill>
                  <a:schemeClr val="tx1"/>
                </a:solidFill>
                <a:effectLst/>
                <a:latin typeface="Marianne"/>
              </a:rPr>
              <a:t>Le 8 décembre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14"/>
              </a:rPr>
              <a:t>Journée mondiale du climat</a:t>
            </a:r>
            <a:endParaRPr lang="fr-FR" sz="1200" b="0" i="0" dirty="0">
              <a:solidFill>
                <a:srgbClr val="CECECE"/>
              </a:solidFill>
              <a:effectLst/>
              <a:latin typeface="Marianne"/>
            </a:endParaRPr>
          </a:p>
          <a:p>
            <a:pPr marL="101600" indent="0" algn="l">
              <a:buNone/>
            </a:pPr>
            <a:r>
              <a:rPr lang="fr-FR" sz="1200" b="1" i="0" dirty="0">
                <a:solidFill>
                  <a:schemeClr val="tx1"/>
                </a:solidFill>
                <a:effectLst/>
                <a:latin typeface="Marianne"/>
              </a:rPr>
              <a:t>Du 7 au 19 décembre :</a:t>
            </a:r>
            <a:r>
              <a:rPr lang="fr-FR" sz="1200" b="0" i="0" dirty="0">
                <a:solidFill>
                  <a:schemeClr val="tx1"/>
                </a:solidFill>
                <a:effectLst/>
                <a:latin typeface="Marianne"/>
              </a:rPr>
              <a:t> </a:t>
            </a:r>
            <a:r>
              <a:rPr lang="fr-FR" sz="1200" b="0" i="0" u="none" strike="noStrike" dirty="0">
                <a:solidFill>
                  <a:srgbClr val="CECECE"/>
                </a:solidFill>
                <a:effectLst/>
                <a:latin typeface="Marianne"/>
                <a:hlinkClick r:id="rId15"/>
              </a:rPr>
              <a:t>Conférence des Nations unies sur la biodiversité</a:t>
            </a:r>
            <a:endParaRPr lang="fr-FR" sz="1200" b="0" i="0" dirty="0">
              <a:solidFill>
                <a:srgbClr val="CECECE"/>
              </a:solidFill>
              <a:effectLst/>
              <a:latin typeface="Marianne"/>
            </a:endParaRPr>
          </a:p>
          <a:p>
            <a:pPr marL="101600" indent="0">
              <a:buNone/>
            </a:pPr>
            <a:endParaRPr lang="fr-FR" sz="1200" dirty="0"/>
          </a:p>
          <a:p>
            <a:pPr marL="101600" indent="0">
              <a:buNone/>
            </a:pPr>
            <a:r>
              <a:rPr lang="fr-FR" sz="1200" dirty="0">
                <a:hlinkClick r:id="rId16"/>
              </a:rPr>
              <a:t>https://www.agenda-2030.fr/a-la-une/lettre-d-information-oddyssee-vers-2030/</a:t>
            </a:r>
            <a:endParaRPr lang="fr-FR" sz="1200" dirty="0"/>
          </a:p>
          <a:p>
            <a:pPr marL="101600" indent="0">
              <a:buNone/>
            </a:pPr>
            <a:endParaRPr lang="fr-FR" sz="1200" dirty="0"/>
          </a:p>
        </p:txBody>
      </p:sp>
    </p:spTree>
    <p:extLst>
      <p:ext uri="{BB962C8B-B14F-4D97-AF65-F5344CB8AC3E}">
        <p14:creationId xmlns:p14="http://schemas.microsoft.com/office/powerpoint/2010/main" val="182000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BD9B9-3AA0-4C04-9561-39124EF7CBFE}"/>
              </a:ext>
            </a:extLst>
          </p:cNvPr>
          <p:cNvSpPr>
            <a:spLocks noGrp="1"/>
          </p:cNvSpPr>
          <p:nvPr>
            <p:ph type="title"/>
          </p:nvPr>
        </p:nvSpPr>
        <p:spPr>
          <a:xfrm>
            <a:off x="296640" y="1688054"/>
            <a:ext cx="2107893" cy="2260799"/>
          </a:xfrm>
        </p:spPr>
        <p:txBody>
          <a:bodyPr/>
          <a:lstStyle/>
          <a:p>
            <a:r>
              <a:rPr lang="fr-FR" dirty="0"/>
              <a:t>Bibliothèques et changement climatique : </a:t>
            </a:r>
            <a:br>
              <a:rPr lang="fr-FR" dirty="0"/>
            </a:br>
            <a:r>
              <a:rPr lang="fr-FR" dirty="0"/>
              <a:t>quelles actions ?</a:t>
            </a:r>
          </a:p>
        </p:txBody>
      </p:sp>
      <p:pic>
        <p:nvPicPr>
          <p:cNvPr id="5" name="image2.png">
            <a:extLst>
              <a:ext uri="{FF2B5EF4-FFF2-40B4-BE49-F238E27FC236}">
                <a16:creationId xmlns:a16="http://schemas.microsoft.com/office/drawing/2014/main" id="{4FFB92E8-C92C-4733-8D97-513F6984EF80}"/>
              </a:ext>
            </a:extLst>
          </p:cNvPr>
          <p:cNvPicPr/>
          <p:nvPr/>
        </p:nvPicPr>
        <p:blipFill>
          <a:blip r:embed="rId2"/>
          <a:srcRect/>
          <a:stretch>
            <a:fillRect/>
          </a:stretch>
        </p:blipFill>
        <p:spPr>
          <a:xfrm>
            <a:off x="2560320" y="562187"/>
            <a:ext cx="6413295" cy="3850787"/>
          </a:xfrm>
          <a:prstGeom prst="rect">
            <a:avLst/>
          </a:prstGeom>
          <a:ln/>
        </p:spPr>
      </p:pic>
      <p:sp>
        <p:nvSpPr>
          <p:cNvPr id="6" name="Shape 75">
            <a:extLst>
              <a:ext uri="{FF2B5EF4-FFF2-40B4-BE49-F238E27FC236}">
                <a16:creationId xmlns:a16="http://schemas.microsoft.com/office/drawing/2014/main" id="{B0FFD6F3-BC66-4A6B-A31C-A033D4F93776}"/>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7" name="Shape 84">
            <a:extLst>
              <a:ext uri="{FF2B5EF4-FFF2-40B4-BE49-F238E27FC236}">
                <a16:creationId xmlns:a16="http://schemas.microsoft.com/office/drawing/2014/main" id="{BE9EA59C-B20C-488D-B07F-4D06B2347359}"/>
              </a:ext>
            </a:extLst>
          </p:cNvPr>
          <p:cNvSpPr txBox="1"/>
          <p:nvPr/>
        </p:nvSpPr>
        <p:spPr>
          <a:xfrm>
            <a:off x="296640" y="4613236"/>
            <a:ext cx="8440959"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3"/>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280498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CF457F4-2A79-4065-BA92-6DB119802A41}"/>
              </a:ext>
            </a:extLst>
          </p:cNvPr>
          <p:cNvSpPr>
            <a:spLocks noGrp="1"/>
          </p:cNvSpPr>
          <p:nvPr>
            <p:ph type="ctrTitle"/>
          </p:nvPr>
        </p:nvSpPr>
        <p:spPr>
          <a:xfrm>
            <a:off x="1728150" y="2571750"/>
            <a:ext cx="5952810" cy="1159799"/>
          </a:xfrm>
        </p:spPr>
        <p:txBody>
          <a:bodyPr/>
          <a:lstStyle/>
          <a:p>
            <a:r>
              <a:rPr lang="fr-FR" dirty="0"/>
              <a:t>3/ Publics : Inclusion</a:t>
            </a:r>
          </a:p>
        </p:txBody>
      </p:sp>
      <p:sp>
        <p:nvSpPr>
          <p:cNvPr id="3" name="Shape 75">
            <a:extLst>
              <a:ext uri="{FF2B5EF4-FFF2-40B4-BE49-F238E27FC236}">
                <a16:creationId xmlns:a16="http://schemas.microsoft.com/office/drawing/2014/main" id="{DB359316-ADF9-4534-9794-39F7D18615E2}"/>
              </a:ext>
            </a:extLst>
          </p:cNvPr>
          <p:cNvSpPr/>
          <p:nvPr/>
        </p:nvSpPr>
        <p:spPr>
          <a:xfrm>
            <a:off x="5650" y="5052291"/>
            <a:ext cx="9144000" cy="91008"/>
          </a:xfrm>
          <a:prstGeom prst="rect">
            <a:avLst/>
          </a:prstGeom>
          <a:solidFill>
            <a:schemeClr val="accent1">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797642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97CE-9016-49DB-9F0E-191E2C8228F0}"/>
              </a:ext>
            </a:extLst>
          </p:cNvPr>
          <p:cNvSpPr>
            <a:spLocks noGrp="1"/>
          </p:cNvSpPr>
          <p:nvPr>
            <p:ph type="title"/>
          </p:nvPr>
        </p:nvSpPr>
        <p:spPr>
          <a:xfrm>
            <a:off x="1355554" y="826681"/>
            <a:ext cx="4477290" cy="435599"/>
          </a:xfrm>
        </p:spPr>
        <p:txBody>
          <a:bodyPr/>
          <a:lstStyle/>
          <a:p>
            <a:r>
              <a:rPr lang="fr-FR" dirty="0"/>
              <a:t>A partir de David R. </a:t>
            </a:r>
            <a:r>
              <a:rPr lang="fr-FR" dirty="0" err="1"/>
              <a:t>Lankes</a:t>
            </a:r>
            <a:endParaRPr lang="fr-FR" dirty="0"/>
          </a:p>
        </p:txBody>
      </p:sp>
      <p:sp>
        <p:nvSpPr>
          <p:cNvPr id="5" name="Espace réservé du texte 4">
            <a:extLst>
              <a:ext uri="{FF2B5EF4-FFF2-40B4-BE49-F238E27FC236}">
                <a16:creationId xmlns:a16="http://schemas.microsoft.com/office/drawing/2014/main" id="{1D95EC36-A811-4181-A38F-B6A332C2678F}"/>
              </a:ext>
            </a:extLst>
          </p:cNvPr>
          <p:cNvSpPr>
            <a:spLocks noGrp="1"/>
          </p:cNvSpPr>
          <p:nvPr>
            <p:ph type="body" idx="3"/>
          </p:nvPr>
        </p:nvSpPr>
        <p:spPr>
          <a:xfrm>
            <a:off x="409354" y="1951074"/>
            <a:ext cx="2434855" cy="2365745"/>
          </a:xfrm>
        </p:spPr>
        <p:txBody>
          <a:bodyPr/>
          <a:lstStyle/>
          <a:p>
            <a:pPr marL="76200" indent="0">
              <a:buNone/>
            </a:pPr>
            <a:r>
              <a:rPr lang="fr-FR" sz="1400" dirty="0"/>
              <a:t>David </a:t>
            </a:r>
            <a:r>
              <a:rPr lang="fr-FR" sz="1400" dirty="0" err="1"/>
              <a:t>Lankes</a:t>
            </a:r>
            <a:r>
              <a:rPr lang="fr-FR" sz="1400" dirty="0"/>
              <a:t>, Atlas of New </a:t>
            </a:r>
            <a:r>
              <a:rPr lang="fr-FR" sz="1400" dirty="0" err="1"/>
              <a:t>Librarianship</a:t>
            </a:r>
            <a:endParaRPr lang="fr-FR" sz="1400" dirty="0"/>
          </a:p>
          <a:p>
            <a:endParaRPr lang="fr-FR" sz="1400" dirty="0"/>
          </a:p>
          <a:p>
            <a:endParaRPr lang="fr-FR" dirty="0"/>
          </a:p>
        </p:txBody>
      </p:sp>
      <p:graphicFrame>
        <p:nvGraphicFramePr>
          <p:cNvPr id="3" name="Diagramme 2">
            <a:extLst>
              <a:ext uri="{FF2B5EF4-FFF2-40B4-BE49-F238E27FC236}">
                <a16:creationId xmlns:a16="http://schemas.microsoft.com/office/drawing/2014/main" id="{E784E8CE-43F6-492C-AC12-AF359FC66B9A}"/>
              </a:ext>
            </a:extLst>
          </p:cNvPr>
          <p:cNvGraphicFramePr/>
          <p:nvPr/>
        </p:nvGraphicFramePr>
        <p:xfrm>
          <a:off x="2844209" y="1812924"/>
          <a:ext cx="5977271" cy="287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hape 75">
            <a:extLst>
              <a:ext uri="{FF2B5EF4-FFF2-40B4-BE49-F238E27FC236}">
                <a16:creationId xmlns:a16="http://schemas.microsoft.com/office/drawing/2014/main" id="{BD4878EF-DFDA-4937-8EBC-5045C79D4C31}"/>
              </a:ext>
            </a:extLst>
          </p:cNvPr>
          <p:cNvSpPr/>
          <p:nvPr/>
        </p:nvSpPr>
        <p:spPr>
          <a:xfrm>
            <a:off x="5650" y="5052291"/>
            <a:ext cx="9144000" cy="91008"/>
          </a:xfrm>
          <a:prstGeom prst="rect">
            <a:avLst/>
          </a:prstGeom>
          <a:solidFill>
            <a:srgbClr val="FFCD0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284857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Enjeux</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618700"/>
            <a:ext cx="7157093" cy="3231000"/>
          </a:xfrm>
        </p:spPr>
        <p:txBody>
          <a:bodyPr/>
          <a:lstStyle/>
          <a:p>
            <a:r>
              <a:rPr lang="fr-FR" dirty="0"/>
              <a:t>Enjeux liés à l’inclusion </a:t>
            </a:r>
          </a:p>
          <a:p>
            <a:r>
              <a:rPr lang="fr-FR" dirty="0"/>
              <a:t>Enjeux liés à la participation</a:t>
            </a:r>
          </a:p>
        </p:txBody>
      </p:sp>
      <p:sp>
        <p:nvSpPr>
          <p:cNvPr id="5" name="Shape 75">
            <a:extLst>
              <a:ext uri="{FF2B5EF4-FFF2-40B4-BE49-F238E27FC236}">
                <a16:creationId xmlns:a16="http://schemas.microsoft.com/office/drawing/2014/main" id="{3DC9C7C6-114F-4385-9CFA-0CA93C2A9601}"/>
              </a:ext>
            </a:extLst>
          </p:cNvPr>
          <p:cNvSpPr/>
          <p:nvPr/>
        </p:nvSpPr>
        <p:spPr>
          <a:xfrm>
            <a:off x="5650" y="5052291"/>
            <a:ext cx="9144000" cy="91008"/>
          </a:xfrm>
          <a:prstGeom prst="rect">
            <a:avLst/>
          </a:prstGeom>
          <a:solidFill>
            <a:schemeClr val="accent1">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630527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a:xfrm>
            <a:off x="1381249" y="922668"/>
            <a:ext cx="5622377" cy="435599"/>
          </a:xfrm>
        </p:spPr>
        <p:txBody>
          <a:bodyPr/>
          <a:lstStyle/>
          <a:p>
            <a:r>
              <a:rPr lang="fr-FR" dirty="0"/>
              <a:t>Inclusion et développement durable</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618700"/>
            <a:ext cx="7157093" cy="3231000"/>
          </a:xfrm>
        </p:spPr>
        <p:txBody>
          <a:bodyPr/>
          <a:lstStyle/>
          <a:p>
            <a:r>
              <a:rPr lang="fr-FR" dirty="0"/>
              <a:t>Est-ce qu’il y a des exclus du développement durable ?</a:t>
            </a:r>
          </a:p>
          <a:p>
            <a:endParaRPr lang="fr-FR" dirty="0"/>
          </a:p>
          <a:p>
            <a:r>
              <a:rPr lang="fr-FR" dirty="0"/>
              <a:t>Conditions : Vulnérabilités, </a:t>
            </a:r>
            <a:r>
              <a:rPr lang="fr-FR" dirty="0" err="1"/>
              <a:t>Scholé</a:t>
            </a:r>
            <a:r>
              <a:rPr lang="fr-FR" dirty="0"/>
              <a:t>, Lieux, espaces d’habitation, etc.</a:t>
            </a:r>
          </a:p>
          <a:p>
            <a:endParaRPr lang="fr-FR" dirty="0"/>
          </a:p>
          <a:p>
            <a:r>
              <a:rPr lang="fr-FR" dirty="0"/>
              <a:t>Approche Ethique du care à avoir dans le développement aussi de projets relatifs au changement climatique</a:t>
            </a:r>
          </a:p>
          <a:p>
            <a:endParaRPr lang="fr-FR" dirty="0"/>
          </a:p>
          <a:p>
            <a:r>
              <a:rPr lang="fr-FR" dirty="0"/>
              <a:t>La participation comme vecteur d’inclusion : jardins partagés, groupes de discussion, ateliers, etc.</a:t>
            </a:r>
          </a:p>
          <a:p>
            <a:endParaRPr lang="fr-FR" dirty="0"/>
          </a:p>
          <a:p>
            <a:pPr marL="101600" indent="0">
              <a:buNone/>
            </a:pPr>
            <a:endParaRPr lang="fr-FR" dirty="0"/>
          </a:p>
        </p:txBody>
      </p:sp>
      <p:sp>
        <p:nvSpPr>
          <p:cNvPr id="5" name="Shape 75">
            <a:extLst>
              <a:ext uri="{FF2B5EF4-FFF2-40B4-BE49-F238E27FC236}">
                <a16:creationId xmlns:a16="http://schemas.microsoft.com/office/drawing/2014/main" id="{F350BD23-9679-43AE-B329-1E5C286C62B8}"/>
              </a:ext>
            </a:extLst>
          </p:cNvPr>
          <p:cNvSpPr/>
          <p:nvPr/>
        </p:nvSpPr>
        <p:spPr>
          <a:xfrm>
            <a:off x="5650" y="5052291"/>
            <a:ext cx="9144000" cy="91008"/>
          </a:xfrm>
          <a:prstGeom prst="rect">
            <a:avLst/>
          </a:prstGeom>
          <a:solidFill>
            <a:schemeClr val="accent1">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87220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7F6F4-BBE6-4D4E-B30E-DC261CD58303}"/>
              </a:ext>
            </a:extLst>
          </p:cNvPr>
          <p:cNvSpPr>
            <a:spLocks noGrp="1"/>
          </p:cNvSpPr>
          <p:nvPr>
            <p:ph type="title"/>
          </p:nvPr>
        </p:nvSpPr>
        <p:spPr>
          <a:xfrm>
            <a:off x="1381251" y="922669"/>
            <a:ext cx="6563678" cy="435599"/>
          </a:xfrm>
          <a:solidFill>
            <a:schemeClr val="bg1"/>
          </a:solidFill>
        </p:spPr>
        <p:txBody>
          <a:bodyPr>
            <a:normAutofit fontScale="90000"/>
          </a:bodyPr>
          <a:lstStyle/>
          <a:p>
            <a:r>
              <a:rPr lang="fr-FR" dirty="0"/>
              <a:t>Focus sur les sciences participatives en bibliothèque 1/3</a:t>
            </a:r>
          </a:p>
        </p:txBody>
      </p:sp>
      <p:sp>
        <p:nvSpPr>
          <p:cNvPr id="3" name="Espace réservé du texte 2">
            <a:extLst>
              <a:ext uri="{FF2B5EF4-FFF2-40B4-BE49-F238E27FC236}">
                <a16:creationId xmlns:a16="http://schemas.microsoft.com/office/drawing/2014/main" id="{A38FF356-FF33-4D79-9E4D-394A6E6FC76E}"/>
              </a:ext>
            </a:extLst>
          </p:cNvPr>
          <p:cNvSpPr>
            <a:spLocks noGrp="1"/>
          </p:cNvSpPr>
          <p:nvPr>
            <p:ph type="body" idx="1"/>
          </p:nvPr>
        </p:nvSpPr>
        <p:spPr>
          <a:xfrm>
            <a:off x="372024" y="1711297"/>
            <a:ext cx="3041737" cy="1363796"/>
          </a:xfrm>
        </p:spPr>
        <p:txBody>
          <a:bodyPr>
            <a:normAutofit fontScale="47500" lnSpcReduction="20000"/>
          </a:bodyPr>
          <a:lstStyle/>
          <a:p>
            <a:pPr marL="76200" indent="0">
              <a:buNone/>
            </a:pPr>
            <a:r>
              <a:rPr lang="fr-FR" sz="3200" dirty="0" err="1"/>
              <a:t>Spipoll</a:t>
            </a:r>
            <a:r>
              <a:rPr lang="fr-FR" sz="3200" dirty="0"/>
              <a:t> : </a:t>
            </a:r>
            <a:r>
              <a:rPr lang="fr-FR" dirty="0">
                <a:hlinkClick r:id="rId2"/>
              </a:rPr>
              <a:t>https://www.figma.com/proto/QfxXX65Wk5xeHJWcpgFho9/Kronikle---F%C3%AAte-de-la-science?node-id=808%3A4789&amp;scaling=scale-down-width&amp;page-id=401%3A249&amp;starting-point-node-id=808%3A4789&amp;hide-ui=1</a:t>
            </a:r>
            <a:endParaRPr lang="fr-FR" dirty="0"/>
          </a:p>
          <a:p>
            <a:pPr marL="76200" indent="0">
              <a:buNone/>
            </a:pPr>
            <a:endParaRPr lang="fr-FR" dirty="0"/>
          </a:p>
          <a:p>
            <a:pPr marL="76200" indent="0">
              <a:buNone/>
            </a:pPr>
            <a:endParaRPr lang="fr-FR" dirty="0"/>
          </a:p>
          <a:p>
            <a:endParaRPr lang="fr-FR" dirty="0"/>
          </a:p>
        </p:txBody>
      </p:sp>
      <p:sp>
        <p:nvSpPr>
          <p:cNvPr id="4" name="Espace réservé du texte 2">
            <a:extLst>
              <a:ext uri="{FF2B5EF4-FFF2-40B4-BE49-F238E27FC236}">
                <a16:creationId xmlns:a16="http://schemas.microsoft.com/office/drawing/2014/main" id="{FA07764D-72E0-16BB-55FF-0F5DADBFCE91}"/>
              </a:ext>
            </a:extLst>
          </p:cNvPr>
          <p:cNvSpPr txBox="1">
            <a:spLocks/>
          </p:cNvSpPr>
          <p:nvPr/>
        </p:nvSpPr>
        <p:spPr>
          <a:xfrm>
            <a:off x="5266688" y="3997298"/>
            <a:ext cx="3605255" cy="63566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228600" algn="l" rtl="0">
              <a:lnSpc>
                <a:spcPct val="100000"/>
              </a:lnSpc>
              <a:spcBef>
                <a:spcPts val="48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2pPr>
            <a:lvl3pPr marL="1371600" marR="0" lvl="2" indent="-228600" algn="l" rtl="0">
              <a:lnSpc>
                <a:spcPct val="100000"/>
              </a:lnSpc>
              <a:spcBef>
                <a:spcPts val="480"/>
              </a:spcBef>
              <a:spcAft>
                <a:spcPts val="0"/>
              </a:spcAft>
              <a:buClr>
                <a:srgbClr val="FFCD00"/>
              </a:buClr>
              <a:buSzPts val="2000"/>
              <a:buFont typeface="Quattrocento Sans"/>
              <a:buNone/>
              <a:defRPr sz="2000" b="0" i="0" u="none" strike="noStrike" cap="none">
                <a:solidFill>
                  <a:srgbClr val="000000"/>
                </a:solidFill>
                <a:latin typeface="Quattrocento Sans"/>
                <a:ea typeface="Quattrocento Sans"/>
                <a:cs typeface="Quattrocento Sans"/>
                <a:sym typeface="Quattrocento Sans"/>
              </a:defRPr>
            </a:lvl3pPr>
            <a:lvl4pPr marL="1828800" marR="0" lvl="3"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L="2286000" marR="0" lvl="4"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L="2743200" marR="0" lvl="5"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L="3200400" marR="0" lvl="6"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L="3657600" marR="0" lvl="7"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L="4114800" marR="0" lvl="8" indent="-228600" algn="l" rtl="0">
              <a:lnSpc>
                <a:spcPct val="100000"/>
              </a:lnSpc>
              <a:spcBef>
                <a:spcPts val="36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76200" indent="0">
              <a:buFont typeface="Quattrocento Sans"/>
              <a:buNone/>
            </a:pPr>
            <a:r>
              <a:rPr lang="fr-FR" sz="1500" dirty="0" err="1"/>
              <a:t>Iconopastt</a:t>
            </a:r>
            <a:r>
              <a:rPr lang="fr-FR" sz="1500" dirty="0"/>
              <a:t> : </a:t>
            </a:r>
            <a:r>
              <a:rPr lang="fr-FR" sz="1100" dirty="0">
                <a:hlinkClick r:id="rId3"/>
              </a:rPr>
              <a:t>https://iconopastt.fr/</a:t>
            </a:r>
            <a:endParaRPr lang="fr-FR" sz="1100" dirty="0"/>
          </a:p>
          <a:p>
            <a:pPr marL="76200" indent="0">
              <a:buFont typeface="Quattrocento Sans"/>
              <a:buNone/>
            </a:pPr>
            <a:endParaRPr lang="fr-FR" sz="1100" dirty="0"/>
          </a:p>
          <a:p>
            <a:endParaRPr lang="fr-FR" dirty="0"/>
          </a:p>
        </p:txBody>
      </p:sp>
      <p:pic>
        <p:nvPicPr>
          <p:cNvPr id="2050" name="Picture 2" descr="Résultat de recherche d'images pour &quot;spipoll&quot;">
            <a:extLst>
              <a:ext uri="{FF2B5EF4-FFF2-40B4-BE49-F238E27FC236}">
                <a16:creationId xmlns:a16="http://schemas.microsoft.com/office/drawing/2014/main" id="{9315847B-9D62-0BA3-F648-345E533F6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96" y="2571750"/>
            <a:ext cx="3322218" cy="23491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578756C-3D78-B491-9338-AF949A2740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050" y="2582359"/>
            <a:ext cx="3605255" cy="1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0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7F6F4-BBE6-4D4E-B30E-DC261CD58303}"/>
              </a:ext>
            </a:extLst>
          </p:cNvPr>
          <p:cNvSpPr>
            <a:spLocks noGrp="1"/>
          </p:cNvSpPr>
          <p:nvPr>
            <p:ph type="title"/>
          </p:nvPr>
        </p:nvSpPr>
        <p:spPr>
          <a:xfrm>
            <a:off x="1381251" y="922669"/>
            <a:ext cx="6563678" cy="435599"/>
          </a:xfrm>
          <a:solidFill>
            <a:schemeClr val="bg1"/>
          </a:solidFill>
        </p:spPr>
        <p:txBody>
          <a:bodyPr>
            <a:normAutofit fontScale="90000"/>
          </a:bodyPr>
          <a:lstStyle/>
          <a:p>
            <a:r>
              <a:rPr lang="fr-FR" dirty="0"/>
              <a:t>Focus sur les sciences participatives en bibliothèque 2/3</a:t>
            </a:r>
          </a:p>
        </p:txBody>
      </p:sp>
      <p:sp>
        <p:nvSpPr>
          <p:cNvPr id="3" name="Espace réservé du texte 2">
            <a:extLst>
              <a:ext uri="{FF2B5EF4-FFF2-40B4-BE49-F238E27FC236}">
                <a16:creationId xmlns:a16="http://schemas.microsoft.com/office/drawing/2014/main" id="{A38FF356-FF33-4D79-9E4D-394A6E6FC76E}"/>
              </a:ext>
            </a:extLst>
          </p:cNvPr>
          <p:cNvSpPr>
            <a:spLocks noGrp="1"/>
          </p:cNvSpPr>
          <p:nvPr>
            <p:ph type="body" idx="1"/>
          </p:nvPr>
        </p:nvSpPr>
        <p:spPr/>
        <p:txBody>
          <a:bodyPr>
            <a:normAutofit fontScale="77500" lnSpcReduction="20000"/>
          </a:bodyPr>
          <a:lstStyle/>
          <a:p>
            <a:pPr marL="76199" indent="0">
              <a:buNone/>
            </a:pPr>
            <a:r>
              <a:rPr lang="fr-FR" dirty="0"/>
              <a:t>Actions : </a:t>
            </a:r>
          </a:p>
          <a:p>
            <a:r>
              <a:rPr lang="fr-FR" dirty="0"/>
              <a:t>Diffusion d’information sur des projets de SRP</a:t>
            </a:r>
          </a:p>
          <a:p>
            <a:r>
              <a:rPr lang="fr-FR" dirty="0"/>
              <a:t>Mise à disposition de documents pour comprendre les enjeux de ces projets</a:t>
            </a:r>
          </a:p>
          <a:p>
            <a:r>
              <a:rPr lang="fr-FR" dirty="0"/>
              <a:t>Mise à disposition de kits science participative</a:t>
            </a:r>
          </a:p>
          <a:p>
            <a:r>
              <a:rPr lang="fr-FR" dirty="0"/>
              <a:t>Mise à disposition d’espaces pour organiser des présentations (ex projet Pau sur les rivières)</a:t>
            </a:r>
          </a:p>
          <a:p>
            <a:r>
              <a:rPr lang="fr-FR" dirty="0"/>
              <a:t>« Bibliothécaire embarqué » sur des projets de science participative</a:t>
            </a:r>
          </a:p>
          <a:p>
            <a:r>
              <a:rPr lang="fr-FR" dirty="0"/>
              <a:t>…</a:t>
            </a:r>
          </a:p>
          <a:p>
            <a:endParaRPr lang="fr-FR" dirty="0"/>
          </a:p>
          <a:p>
            <a:endParaRPr lang="fr-FR" dirty="0"/>
          </a:p>
        </p:txBody>
      </p:sp>
    </p:spTree>
    <p:extLst>
      <p:ext uri="{BB962C8B-B14F-4D97-AF65-F5344CB8AC3E}">
        <p14:creationId xmlns:p14="http://schemas.microsoft.com/office/powerpoint/2010/main" val="209737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7F6F4-BBE6-4D4E-B30E-DC261CD58303}"/>
              </a:ext>
            </a:extLst>
          </p:cNvPr>
          <p:cNvSpPr>
            <a:spLocks noGrp="1"/>
          </p:cNvSpPr>
          <p:nvPr>
            <p:ph type="title"/>
          </p:nvPr>
        </p:nvSpPr>
        <p:spPr>
          <a:xfrm>
            <a:off x="1381251" y="922669"/>
            <a:ext cx="6563678" cy="435599"/>
          </a:xfrm>
          <a:solidFill>
            <a:schemeClr val="bg1"/>
          </a:solidFill>
        </p:spPr>
        <p:txBody>
          <a:bodyPr>
            <a:normAutofit fontScale="90000"/>
          </a:bodyPr>
          <a:lstStyle/>
          <a:p>
            <a:r>
              <a:rPr lang="fr-FR" dirty="0"/>
              <a:t>Focus sur les sciences participatives en bibliothèque 3/3</a:t>
            </a:r>
          </a:p>
        </p:txBody>
      </p:sp>
      <p:sp>
        <p:nvSpPr>
          <p:cNvPr id="3" name="Espace réservé du texte 2">
            <a:extLst>
              <a:ext uri="{FF2B5EF4-FFF2-40B4-BE49-F238E27FC236}">
                <a16:creationId xmlns:a16="http://schemas.microsoft.com/office/drawing/2014/main" id="{A38FF356-FF33-4D79-9E4D-394A6E6FC76E}"/>
              </a:ext>
            </a:extLst>
          </p:cNvPr>
          <p:cNvSpPr>
            <a:spLocks noGrp="1"/>
          </p:cNvSpPr>
          <p:nvPr>
            <p:ph type="body" idx="1"/>
          </p:nvPr>
        </p:nvSpPr>
        <p:spPr>
          <a:xfrm>
            <a:off x="1319550" y="1636790"/>
            <a:ext cx="6809700" cy="3112200"/>
          </a:xfrm>
        </p:spPr>
        <p:txBody>
          <a:bodyPr>
            <a:normAutofit lnSpcReduction="10000"/>
          </a:bodyPr>
          <a:lstStyle/>
          <a:p>
            <a:pPr marL="76199" indent="0">
              <a:buNone/>
            </a:pPr>
            <a:r>
              <a:rPr lang="fr-FR" dirty="0"/>
              <a:t>Kit de sciences participatives et </a:t>
            </a:r>
            <a:r>
              <a:rPr lang="fr-FR" dirty="0" err="1"/>
              <a:t>SciStarter</a:t>
            </a:r>
            <a:endParaRPr lang="fr-FR" dirty="0"/>
          </a:p>
          <a:p>
            <a:r>
              <a:rPr lang="fr-FR" dirty="0"/>
              <a:t>Rendre accessible la science au plus grand nombre</a:t>
            </a:r>
          </a:p>
          <a:p>
            <a:r>
              <a:rPr lang="fr-FR" dirty="0"/>
              <a:t>Lien université et bibliothèques municipales</a:t>
            </a:r>
          </a:p>
          <a:p>
            <a:r>
              <a:rPr lang="fr-FR" dirty="0"/>
              <a:t>La bibliothèque comme facilitatrice</a:t>
            </a:r>
          </a:p>
          <a:p>
            <a:r>
              <a:rPr lang="fr-FR" dirty="0"/>
              <a:t>Les open badges et la reconnaissance</a:t>
            </a:r>
          </a:p>
          <a:p>
            <a:r>
              <a:rPr lang="fr-FR" dirty="0"/>
              <a:t>L’accès à l’université</a:t>
            </a:r>
          </a:p>
          <a:p>
            <a:endParaRPr lang="fr-FR" dirty="0"/>
          </a:p>
          <a:p>
            <a:endParaRPr lang="fr-FR" dirty="0"/>
          </a:p>
        </p:txBody>
      </p:sp>
      <p:sp>
        <p:nvSpPr>
          <p:cNvPr id="4" name="AutoShape 2" descr="SciStarter, science we can do together.">
            <a:extLst>
              <a:ext uri="{FF2B5EF4-FFF2-40B4-BE49-F238E27FC236}">
                <a16:creationId xmlns:a16="http://schemas.microsoft.com/office/drawing/2014/main" id="{D37B3A0A-3572-6F1E-D452-D6E3F04778D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4" name="Picture 4" descr="SciStarter | American Spring Live | Nature | PBS">
            <a:extLst>
              <a:ext uri="{FF2B5EF4-FFF2-40B4-BE49-F238E27FC236}">
                <a16:creationId xmlns:a16="http://schemas.microsoft.com/office/drawing/2014/main" id="{52B4D9B2-A3D1-BF1C-3B0A-B247FB2A9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040" y="4130426"/>
            <a:ext cx="3365150" cy="85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812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CF457F4-2A79-4065-BA92-6DB119802A41}"/>
              </a:ext>
            </a:extLst>
          </p:cNvPr>
          <p:cNvSpPr>
            <a:spLocks noGrp="1"/>
          </p:cNvSpPr>
          <p:nvPr>
            <p:ph type="ctrTitle"/>
          </p:nvPr>
        </p:nvSpPr>
        <p:spPr>
          <a:xfrm>
            <a:off x="1667190" y="2660902"/>
            <a:ext cx="6291989" cy="1159799"/>
          </a:xfrm>
        </p:spPr>
        <p:txBody>
          <a:bodyPr/>
          <a:lstStyle/>
          <a:p>
            <a:r>
              <a:rPr lang="fr-FR" dirty="0"/>
              <a:t>4/ Engagement : activisme</a:t>
            </a:r>
          </a:p>
        </p:txBody>
      </p:sp>
      <p:sp>
        <p:nvSpPr>
          <p:cNvPr id="3" name="Shape 75">
            <a:extLst>
              <a:ext uri="{FF2B5EF4-FFF2-40B4-BE49-F238E27FC236}">
                <a16:creationId xmlns:a16="http://schemas.microsoft.com/office/drawing/2014/main" id="{0748A54D-8308-4BC6-94CF-E15C6C86F19E}"/>
              </a:ext>
            </a:extLst>
          </p:cNvPr>
          <p:cNvSpPr/>
          <p:nvPr/>
        </p:nvSpPr>
        <p:spPr>
          <a:xfrm>
            <a:off x="5650" y="5052291"/>
            <a:ext cx="9144000" cy="91008"/>
          </a:xfrm>
          <a:prstGeom prst="rect">
            <a:avLst/>
          </a:prstGeom>
          <a:solidFill>
            <a:schemeClr val="accent1"/>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081596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97CE-9016-49DB-9F0E-191E2C8228F0}"/>
              </a:ext>
            </a:extLst>
          </p:cNvPr>
          <p:cNvSpPr>
            <a:spLocks noGrp="1"/>
          </p:cNvSpPr>
          <p:nvPr>
            <p:ph type="title"/>
          </p:nvPr>
        </p:nvSpPr>
        <p:spPr>
          <a:xfrm>
            <a:off x="1355554" y="826681"/>
            <a:ext cx="4477290" cy="435599"/>
          </a:xfrm>
        </p:spPr>
        <p:txBody>
          <a:bodyPr/>
          <a:lstStyle/>
          <a:p>
            <a:r>
              <a:rPr lang="fr-FR" dirty="0"/>
              <a:t>A partir de David R. </a:t>
            </a:r>
            <a:r>
              <a:rPr lang="fr-FR" dirty="0" err="1"/>
              <a:t>Lankes</a:t>
            </a:r>
            <a:endParaRPr lang="fr-FR" dirty="0"/>
          </a:p>
        </p:txBody>
      </p:sp>
      <p:sp>
        <p:nvSpPr>
          <p:cNvPr id="5" name="Espace réservé du texte 4">
            <a:extLst>
              <a:ext uri="{FF2B5EF4-FFF2-40B4-BE49-F238E27FC236}">
                <a16:creationId xmlns:a16="http://schemas.microsoft.com/office/drawing/2014/main" id="{1D95EC36-A811-4181-A38F-B6A332C2678F}"/>
              </a:ext>
            </a:extLst>
          </p:cNvPr>
          <p:cNvSpPr>
            <a:spLocks noGrp="1"/>
          </p:cNvSpPr>
          <p:nvPr>
            <p:ph type="body" idx="3"/>
          </p:nvPr>
        </p:nvSpPr>
        <p:spPr>
          <a:xfrm>
            <a:off x="409354" y="1951074"/>
            <a:ext cx="2434855" cy="2365745"/>
          </a:xfrm>
        </p:spPr>
        <p:txBody>
          <a:bodyPr/>
          <a:lstStyle/>
          <a:p>
            <a:pPr marL="76200" indent="0">
              <a:buNone/>
            </a:pPr>
            <a:r>
              <a:rPr lang="fr-FR" sz="1400" dirty="0"/>
              <a:t>David </a:t>
            </a:r>
            <a:r>
              <a:rPr lang="fr-FR" sz="1400" dirty="0" err="1"/>
              <a:t>Lankes</a:t>
            </a:r>
            <a:r>
              <a:rPr lang="fr-FR" sz="1400" dirty="0"/>
              <a:t>, Atlas of New </a:t>
            </a:r>
            <a:r>
              <a:rPr lang="fr-FR" sz="1400" dirty="0" err="1"/>
              <a:t>Librarianship</a:t>
            </a:r>
            <a:endParaRPr lang="fr-FR" sz="1400" dirty="0"/>
          </a:p>
          <a:p>
            <a:endParaRPr lang="fr-FR" sz="1400" dirty="0"/>
          </a:p>
          <a:p>
            <a:endParaRPr lang="fr-FR" dirty="0"/>
          </a:p>
        </p:txBody>
      </p:sp>
      <p:graphicFrame>
        <p:nvGraphicFramePr>
          <p:cNvPr id="3" name="Diagramme 2">
            <a:extLst>
              <a:ext uri="{FF2B5EF4-FFF2-40B4-BE49-F238E27FC236}">
                <a16:creationId xmlns:a16="http://schemas.microsoft.com/office/drawing/2014/main" id="{E784E8CE-43F6-492C-AC12-AF359FC66B9A}"/>
              </a:ext>
            </a:extLst>
          </p:cNvPr>
          <p:cNvGraphicFramePr/>
          <p:nvPr/>
        </p:nvGraphicFramePr>
        <p:xfrm>
          <a:off x="2844209" y="1812924"/>
          <a:ext cx="5977271" cy="287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hape 75">
            <a:extLst>
              <a:ext uri="{FF2B5EF4-FFF2-40B4-BE49-F238E27FC236}">
                <a16:creationId xmlns:a16="http://schemas.microsoft.com/office/drawing/2014/main" id="{BD4878EF-DFDA-4937-8EBC-5045C79D4C31}"/>
              </a:ext>
            </a:extLst>
          </p:cNvPr>
          <p:cNvSpPr/>
          <p:nvPr/>
        </p:nvSpPr>
        <p:spPr>
          <a:xfrm>
            <a:off x="5650" y="5052291"/>
            <a:ext cx="9144000" cy="91008"/>
          </a:xfrm>
          <a:prstGeom prst="rect">
            <a:avLst/>
          </a:prstGeom>
          <a:solidFill>
            <a:srgbClr val="FFCD0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025536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Enjeux</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618700"/>
            <a:ext cx="7157093" cy="3231000"/>
          </a:xfrm>
        </p:spPr>
        <p:txBody>
          <a:bodyPr/>
          <a:lstStyle/>
          <a:p>
            <a:pPr marL="101600" indent="0">
              <a:buNone/>
            </a:pPr>
            <a:r>
              <a:rPr lang="fr-FR" sz="1600" dirty="0"/>
              <a:t>Exemplarité</a:t>
            </a:r>
          </a:p>
          <a:p>
            <a:pPr marL="101600" indent="0">
              <a:buNone/>
            </a:pPr>
            <a:r>
              <a:rPr lang="fr-FR" sz="1600" dirty="0"/>
              <a:t>Transformation</a:t>
            </a:r>
          </a:p>
          <a:p>
            <a:pPr marL="101600" indent="0">
              <a:buNone/>
            </a:pPr>
            <a:r>
              <a:rPr lang="fr-FR" sz="1600" dirty="0"/>
              <a:t>Reconnaissance</a:t>
            </a:r>
          </a:p>
          <a:p>
            <a:pPr marL="101600" indent="0">
              <a:buNone/>
            </a:pPr>
            <a:endParaRPr lang="fr-FR" sz="1600" dirty="0"/>
          </a:p>
        </p:txBody>
      </p:sp>
      <p:sp>
        <p:nvSpPr>
          <p:cNvPr id="5" name="Shape 75">
            <a:extLst>
              <a:ext uri="{FF2B5EF4-FFF2-40B4-BE49-F238E27FC236}">
                <a16:creationId xmlns:a16="http://schemas.microsoft.com/office/drawing/2014/main" id="{810A102D-F6E1-4192-BA70-84DB4AF25821}"/>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39478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97CE-9016-49DB-9F0E-191E2C8228F0}"/>
              </a:ext>
            </a:extLst>
          </p:cNvPr>
          <p:cNvSpPr>
            <a:spLocks noGrp="1"/>
          </p:cNvSpPr>
          <p:nvPr>
            <p:ph type="title"/>
          </p:nvPr>
        </p:nvSpPr>
        <p:spPr>
          <a:xfrm>
            <a:off x="1248342" y="901403"/>
            <a:ext cx="7084059" cy="435599"/>
          </a:xfrm>
          <a:solidFill>
            <a:schemeClr val="bg1"/>
          </a:solidFill>
        </p:spPr>
        <p:txBody>
          <a:bodyPr/>
          <a:lstStyle/>
          <a:p>
            <a:r>
              <a:rPr lang="fr-FR" sz="1800" dirty="0"/>
              <a:t>Construire une stratégie d’action en contexte de changement climatique en bibliothèque</a:t>
            </a:r>
          </a:p>
        </p:txBody>
      </p:sp>
      <p:sp>
        <p:nvSpPr>
          <p:cNvPr id="5" name="Espace réservé du texte 4">
            <a:extLst>
              <a:ext uri="{FF2B5EF4-FFF2-40B4-BE49-F238E27FC236}">
                <a16:creationId xmlns:a16="http://schemas.microsoft.com/office/drawing/2014/main" id="{1D95EC36-A811-4181-A38F-B6A332C2678F}"/>
              </a:ext>
            </a:extLst>
          </p:cNvPr>
          <p:cNvSpPr>
            <a:spLocks noGrp="1"/>
          </p:cNvSpPr>
          <p:nvPr>
            <p:ph type="body" idx="3"/>
          </p:nvPr>
        </p:nvSpPr>
        <p:spPr>
          <a:xfrm>
            <a:off x="48696" y="1951074"/>
            <a:ext cx="2795513" cy="2365745"/>
          </a:xfrm>
        </p:spPr>
        <p:txBody>
          <a:bodyPr/>
          <a:lstStyle/>
          <a:p>
            <a:r>
              <a:rPr lang="fr-FR" sz="1400" dirty="0"/>
              <a:t>David </a:t>
            </a:r>
            <a:r>
              <a:rPr lang="fr-FR" sz="1400" dirty="0" err="1"/>
              <a:t>Lankes</a:t>
            </a:r>
            <a:r>
              <a:rPr lang="fr-FR" sz="1400" dirty="0"/>
              <a:t>, Atlas of New </a:t>
            </a:r>
            <a:r>
              <a:rPr lang="fr-FR" sz="1400" dirty="0" err="1"/>
              <a:t>Librarianship</a:t>
            </a:r>
            <a:endParaRPr lang="fr-FR" sz="1400" dirty="0"/>
          </a:p>
          <a:p>
            <a:endParaRPr lang="fr-FR" sz="1400" dirty="0"/>
          </a:p>
          <a:p>
            <a:r>
              <a:rPr lang="fr-FR" sz="1400" dirty="0"/>
              <a:t>Marche avec d’autres sujets que les thématiques écologiques !!!</a:t>
            </a:r>
          </a:p>
          <a:p>
            <a:endParaRPr lang="fr-FR" sz="1400" dirty="0"/>
          </a:p>
          <a:p>
            <a:endParaRPr lang="fr-FR" dirty="0"/>
          </a:p>
        </p:txBody>
      </p:sp>
      <p:graphicFrame>
        <p:nvGraphicFramePr>
          <p:cNvPr id="3" name="Diagramme 2">
            <a:extLst>
              <a:ext uri="{FF2B5EF4-FFF2-40B4-BE49-F238E27FC236}">
                <a16:creationId xmlns:a16="http://schemas.microsoft.com/office/drawing/2014/main" id="{E784E8CE-43F6-492C-AC12-AF359FC66B9A}"/>
              </a:ext>
            </a:extLst>
          </p:cNvPr>
          <p:cNvGraphicFramePr/>
          <p:nvPr>
            <p:extLst>
              <p:ext uri="{D42A27DB-BD31-4B8C-83A1-F6EECF244321}">
                <p14:modId xmlns:p14="http://schemas.microsoft.com/office/powerpoint/2010/main" val="3515287861"/>
              </p:ext>
            </p:extLst>
          </p:nvPr>
        </p:nvGraphicFramePr>
        <p:xfrm>
          <a:off x="2844209" y="1812924"/>
          <a:ext cx="5977271" cy="287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hape 75">
            <a:extLst>
              <a:ext uri="{FF2B5EF4-FFF2-40B4-BE49-F238E27FC236}">
                <a16:creationId xmlns:a16="http://schemas.microsoft.com/office/drawing/2014/main" id="{BD4878EF-DFDA-4937-8EBC-5045C79D4C31}"/>
              </a:ext>
            </a:extLst>
          </p:cNvPr>
          <p:cNvSpPr/>
          <p:nvPr/>
        </p:nvSpPr>
        <p:spPr>
          <a:xfrm>
            <a:off x="5650" y="5052291"/>
            <a:ext cx="9144000" cy="91008"/>
          </a:xfrm>
          <a:prstGeom prst="rect">
            <a:avLst/>
          </a:prstGeom>
          <a:solidFill>
            <a:srgbClr val="FFCD0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962782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BD9B9-3AA0-4C04-9561-39124EF7CBFE}"/>
              </a:ext>
            </a:extLst>
          </p:cNvPr>
          <p:cNvSpPr>
            <a:spLocks noGrp="1"/>
          </p:cNvSpPr>
          <p:nvPr>
            <p:ph type="title"/>
          </p:nvPr>
        </p:nvSpPr>
        <p:spPr>
          <a:xfrm>
            <a:off x="296640" y="1688054"/>
            <a:ext cx="2107893" cy="2260799"/>
          </a:xfrm>
        </p:spPr>
        <p:txBody>
          <a:bodyPr/>
          <a:lstStyle/>
          <a:p>
            <a:r>
              <a:rPr lang="fr-FR" dirty="0"/>
              <a:t>Bibliothèques et changement climatique : </a:t>
            </a:r>
            <a:br>
              <a:rPr lang="fr-FR" dirty="0"/>
            </a:br>
            <a:r>
              <a:rPr lang="fr-FR" dirty="0"/>
              <a:t>quelles actions ?</a:t>
            </a:r>
          </a:p>
        </p:txBody>
      </p:sp>
      <p:pic>
        <p:nvPicPr>
          <p:cNvPr id="5" name="image2.png">
            <a:extLst>
              <a:ext uri="{FF2B5EF4-FFF2-40B4-BE49-F238E27FC236}">
                <a16:creationId xmlns:a16="http://schemas.microsoft.com/office/drawing/2014/main" id="{4FFB92E8-C92C-4733-8D97-513F6984EF80}"/>
              </a:ext>
            </a:extLst>
          </p:cNvPr>
          <p:cNvPicPr/>
          <p:nvPr/>
        </p:nvPicPr>
        <p:blipFill>
          <a:blip r:embed="rId2"/>
          <a:srcRect/>
          <a:stretch>
            <a:fillRect/>
          </a:stretch>
        </p:blipFill>
        <p:spPr>
          <a:xfrm>
            <a:off x="2560320" y="562187"/>
            <a:ext cx="6413295" cy="3850787"/>
          </a:xfrm>
          <a:prstGeom prst="rect">
            <a:avLst/>
          </a:prstGeom>
          <a:ln/>
        </p:spPr>
      </p:pic>
      <p:sp>
        <p:nvSpPr>
          <p:cNvPr id="6" name="Shape 75">
            <a:extLst>
              <a:ext uri="{FF2B5EF4-FFF2-40B4-BE49-F238E27FC236}">
                <a16:creationId xmlns:a16="http://schemas.microsoft.com/office/drawing/2014/main" id="{B0FFD6F3-BC66-4A6B-A31C-A033D4F93776}"/>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7" name="Shape 84">
            <a:extLst>
              <a:ext uri="{FF2B5EF4-FFF2-40B4-BE49-F238E27FC236}">
                <a16:creationId xmlns:a16="http://schemas.microsoft.com/office/drawing/2014/main" id="{BE9EA59C-B20C-488D-B07F-4D06B2347359}"/>
              </a:ext>
            </a:extLst>
          </p:cNvPr>
          <p:cNvSpPr txBox="1"/>
          <p:nvPr/>
        </p:nvSpPr>
        <p:spPr>
          <a:xfrm>
            <a:off x="296640" y="4613236"/>
            <a:ext cx="8440959"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3"/>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p:txBody>
      </p:sp>
      <p:cxnSp>
        <p:nvCxnSpPr>
          <p:cNvPr id="4" name="Connecteur droit avec flèche 3">
            <a:extLst>
              <a:ext uri="{FF2B5EF4-FFF2-40B4-BE49-F238E27FC236}">
                <a16:creationId xmlns:a16="http://schemas.microsoft.com/office/drawing/2014/main" id="{EBC93CE3-1AC3-0C0A-7C5B-F5EB056C9E9C}"/>
              </a:ext>
            </a:extLst>
          </p:cNvPr>
          <p:cNvCxnSpPr>
            <a:cxnSpLocks/>
          </p:cNvCxnSpPr>
          <p:nvPr/>
        </p:nvCxnSpPr>
        <p:spPr>
          <a:xfrm flipH="1">
            <a:off x="7077344" y="1822774"/>
            <a:ext cx="485598" cy="995679"/>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159EC8A1-F061-03FA-0069-797F1153B6FE}"/>
              </a:ext>
            </a:extLst>
          </p:cNvPr>
          <p:cNvCxnSpPr>
            <a:cxnSpLocks/>
          </p:cNvCxnSpPr>
          <p:nvPr/>
        </p:nvCxnSpPr>
        <p:spPr>
          <a:xfrm>
            <a:off x="7562942" y="1822774"/>
            <a:ext cx="775031" cy="1306506"/>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269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2800" dirty="0"/>
              <a:t>Exemplarité et transformation</a:t>
            </a:r>
          </a:p>
        </p:txBody>
      </p:sp>
      <p:sp>
        <p:nvSpPr>
          <p:cNvPr id="5" name="Espace réservé du texte 4">
            <a:extLst>
              <a:ext uri="{FF2B5EF4-FFF2-40B4-BE49-F238E27FC236}">
                <a16:creationId xmlns:a16="http://schemas.microsoft.com/office/drawing/2014/main" id="{A44E48E2-1DB9-262E-8D81-D6E7A00B43EB}"/>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481607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L’exemplarité</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618700"/>
            <a:ext cx="7157093" cy="3231000"/>
          </a:xfrm>
        </p:spPr>
        <p:txBody>
          <a:bodyPr/>
          <a:lstStyle/>
          <a:p>
            <a:pPr marL="101600" indent="0">
              <a:buNone/>
            </a:pPr>
            <a:r>
              <a:rPr lang="fr-FR" sz="1600" dirty="0"/>
              <a:t>Que l’institution donne le bon exemple. </a:t>
            </a:r>
          </a:p>
          <a:p>
            <a:pPr marL="101600" indent="0">
              <a:buNone/>
            </a:pPr>
            <a:endParaRPr lang="fr-FR" sz="1600" dirty="0"/>
          </a:p>
          <a:p>
            <a:pPr marL="101600" indent="0">
              <a:buNone/>
            </a:pPr>
            <a:r>
              <a:rPr lang="fr-FR" sz="1600" dirty="0"/>
              <a:t>Passe d’abord par une exemplarité dans le respect des normes, des lois : constructions, rénovations, dépenses énergétiques, recyclage, etc. </a:t>
            </a:r>
          </a:p>
          <a:p>
            <a:pPr marL="101600" indent="0">
              <a:buNone/>
            </a:pPr>
            <a:endParaRPr lang="fr-FR" sz="1600" dirty="0"/>
          </a:p>
          <a:p>
            <a:pPr marL="101600" indent="0">
              <a:buNone/>
            </a:pPr>
            <a:r>
              <a:rPr lang="fr-FR" sz="1600" dirty="0"/>
              <a:t>Toute exemplarité implique :</a:t>
            </a:r>
          </a:p>
          <a:p>
            <a:pPr marL="444500" indent="-342900">
              <a:buFont typeface="+mj-lt"/>
              <a:buAutoNum type="arabicPeriod"/>
            </a:pPr>
            <a:r>
              <a:rPr lang="fr-FR" sz="1600" dirty="0"/>
              <a:t>de nouvelles pratiques </a:t>
            </a:r>
          </a:p>
          <a:p>
            <a:pPr marL="444500" indent="-342900">
              <a:buFont typeface="+mj-lt"/>
              <a:buAutoNum type="arabicPeriod"/>
            </a:pPr>
            <a:r>
              <a:rPr lang="fr-FR" sz="1600" dirty="0"/>
              <a:t>et de la communication sur ces nouvelles pratiques. </a:t>
            </a:r>
          </a:p>
          <a:p>
            <a:pPr marL="101600" indent="0">
              <a:buNone/>
            </a:pPr>
            <a:endParaRPr lang="fr-FR" sz="1600" dirty="0"/>
          </a:p>
          <a:p>
            <a:pPr marL="101600" indent="0">
              <a:buNone/>
            </a:pPr>
            <a:r>
              <a:rPr lang="fr-FR" sz="1600" dirty="0"/>
              <a:t>Souvent, l’exemplarité s’accompagne de transformations en termes de pratiques de travail. </a:t>
            </a:r>
          </a:p>
          <a:p>
            <a:pPr marL="101600" indent="0">
              <a:buNone/>
            </a:pPr>
            <a:endParaRPr lang="fr-FR" sz="1600" dirty="0"/>
          </a:p>
        </p:txBody>
      </p:sp>
      <p:sp>
        <p:nvSpPr>
          <p:cNvPr id="5" name="Shape 75">
            <a:extLst>
              <a:ext uri="{FF2B5EF4-FFF2-40B4-BE49-F238E27FC236}">
                <a16:creationId xmlns:a16="http://schemas.microsoft.com/office/drawing/2014/main" id="{810A102D-F6E1-4192-BA70-84DB4AF25821}"/>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682179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4971627"/>
            <a:ext cx="9144000" cy="171672"/>
          </a:xfrm>
          <a:prstGeom prst="rect">
            <a:avLst/>
          </a:prstGeom>
          <a:solidFill>
            <a:schemeClr val="accent6">
              <a:lumMod val="40000"/>
              <a:lumOff val="60000"/>
            </a:schemeClr>
          </a:solidFill>
          <a:ln>
            <a:noFill/>
          </a:ln>
        </p:spPr>
        <p:txBody>
          <a:bodyPr lIns="91425" tIns="91425" rIns="91425" bIns="91425" anchor="ctr" anchorCtr="0">
            <a:noAutofit/>
          </a:bodyPr>
          <a:lstStyle/>
          <a:p>
            <a:pPr lvl="0">
              <a:spcBef>
                <a:spcPts val="0"/>
              </a:spcBef>
              <a:buNone/>
            </a:pPr>
            <a:endParaRPr/>
          </a:p>
        </p:txBody>
      </p:sp>
      <p:sp>
        <p:nvSpPr>
          <p:cNvPr id="76" name="Shape 76"/>
          <p:cNvSpPr txBox="1">
            <a:spLocks noGrp="1"/>
          </p:cNvSpPr>
          <p:nvPr>
            <p:ph type="title"/>
          </p:nvPr>
        </p:nvSpPr>
        <p:spPr>
          <a:xfrm>
            <a:off x="1381250" y="922668"/>
            <a:ext cx="4573876" cy="519437"/>
          </a:xfrm>
          <a:prstGeom prst="rect">
            <a:avLst/>
          </a:prstGeom>
        </p:spPr>
        <p:txBody>
          <a:bodyPr lIns="91425" tIns="91425" rIns="91425" bIns="91425" anchor="ctr" anchorCtr="0">
            <a:noAutofit/>
          </a:bodyPr>
          <a:lstStyle/>
          <a:p>
            <a:pPr lvl="0" rtl="0">
              <a:spcBef>
                <a:spcPts val="0"/>
              </a:spcBef>
              <a:buNone/>
            </a:pPr>
            <a:r>
              <a:rPr lang="fr-FR" dirty="0"/>
              <a:t>R</a:t>
            </a:r>
            <a:r>
              <a:rPr lang="en" dirty="0"/>
              <a:t>énovations, constructions, grands projets</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4" name="Shape 83"/>
          <p:cNvSpPr txBox="1"/>
          <p:nvPr/>
        </p:nvSpPr>
        <p:spPr>
          <a:xfrm>
            <a:off x="433065" y="1743320"/>
            <a:ext cx="5037385" cy="2439032"/>
          </a:xfrm>
          <a:prstGeom prst="rect">
            <a:avLst/>
          </a:prstGeom>
          <a:noFill/>
          <a:ln>
            <a:noFill/>
          </a:ln>
        </p:spPr>
        <p:txBody>
          <a:bodyPr lIns="91425" tIns="91425" rIns="91425" bIns="91425" anchor="t" anchorCtr="0">
            <a:noAutofit/>
          </a:bodyPr>
          <a:lstStyle/>
          <a:p>
            <a:pPr lvl="0">
              <a:spcBef>
                <a:spcPts val="600"/>
              </a:spcBef>
            </a:pPr>
            <a:r>
              <a:rPr lang="fr-FR" sz="1600" b="1" dirty="0">
                <a:highlight>
                  <a:srgbClr val="FFCD00"/>
                </a:highlight>
                <a:latin typeface="Quattrocento Sans"/>
                <a:ea typeface="Quattrocento Sans"/>
                <a:cs typeface="Quattrocento Sans"/>
                <a:sym typeface="Quattrocento Sans"/>
              </a:rPr>
              <a:t>Les bibliothèques vertes</a:t>
            </a:r>
            <a:endParaRPr lang="en" sz="1600" b="1" dirty="0">
              <a:highlight>
                <a:srgbClr val="FFCD00"/>
              </a:highlight>
              <a:latin typeface="Quattrocento Sans"/>
              <a:ea typeface="Quattrocento Sans"/>
              <a:cs typeface="Quattrocento Sans"/>
              <a:sym typeface="Quattrocento Sans"/>
            </a:endParaRPr>
          </a:p>
          <a:p>
            <a:pPr lvl="0">
              <a:spcBef>
                <a:spcPts val="600"/>
              </a:spcBef>
            </a:pPr>
            <a:r>
              <a:rPr lang="fr-FR" dirty="0">
                <a:latin typeface="Quattrocento Sans"/>
                <a:ea typeface="Quattrocento Sans"/>
                <a:cs typeface="Quattrocento Sans"/>
                <a:sym typeface="Quattrocento Sans"/>
              </a:rPr>
              <a:t>Un groupe d’intérêt spécial à l’IFLA : </a:t>
            </a:r>
          </a:p>
          <a:p>
            <a:pPr lvl="0"/>
            <a:r>
              <a:rPr lang="fr-FR" sz="1100" dirty="0">
                <a:latin typeface="Quattrocento Sans"/>
                <a:ea typeface="Quattrocento Sans"/>
                <a:cs typeface="Quattrocento Sans"/>
                <a:sym typeface="Quattrocento Sans"/>
                <a:hlinkClick r:id="rId3"/>
              </a:rPr>
              <a:t>https://www.ifla.org/about-environmental-sustainability-and-libraries</a:t>
            </a:r>
            <a:endParaRPr lang="fr-FR" sz="1100" dirty="0">
              <a:latin typeface="Quattrocento Sans"/>
              <a:ea typeface="Quattrocento Sans"/>
              <a:cs typeface="Quattrocento Sans"/>
              <a:sym typeface="Quattrocento Sans"/>
            </a:endParaRPr>
          </a:p>
          <a:p>
            <a:pPr lvl="0">
              <a:spcBef>
                <a:spcPts val="600"/>
              </a:spcBef>
            </a:pPr>
            <a:endParaRPr lang="fr-FR" dirty="0">
              <a:latin typeface="Quattrocento Sans"/>
              <a:ea typeface="Quattrocento Sans"/>
              <a:cs typeface="Quattrocento Sans"/>
              <a:sym typeface="Quattrocento Sans"/>
            </a:endParaRPr>
          </a:p>
          <a:p>
            <a:pPr lvl="0">
              <a:spcBef>
                <a:spcPts val="600"/>
              </a:spcBef>
            </a:pPr>
            <a:r>
              <a:rPr lang="fr-FR" dirty="0">
                <a:latin typeface="Quattrocento Sans"/>
                <a:ea typeface="Quattrocento Sans"/>
                <a:cs typeface="Quattrocento Sans"/>
                <a:sym typeface="Quattrocento Sans"/>
              </a:rPr>
              <a:t>Des ouvrages, conférences, un prix, etc. </a:t>
            </a:r>
          </a:p>
          <a:p>
            <a:pPr lvl="0">
              <a:spcBef>
                <a:spcPts val="600"/>
              </a:spcBef>
            </a:pPr>
            <a:endParaRPr lang="fr-FR" dirty="0">
              <a:latin typeface="Quattrocento Sans"/>
              <a:ea typeface="Quattrocento Sans"/>
              <a:cs typeface="Quattrocento Sans"/>
              <a:sym typeface="Quattrocento Sans"/>
            </a:endParaRPr>
          </a:p>
          <a:p>
            <a:pPr>
              <a:spcBef>
                <a:spcPts val="600"/>
              </a:spcBef>
            </a:pPr>
            <a:r>
              <a:rPr lang="fr-FR" dirty="0">
                <a:latin typeface="Quattrocento Sans"/>
                <a:ea typeface="Quattrocento Sans"/>
                <a:cs typeface="Quattrocento Sans"/>
                <a:sym typeface="Quattrocento Sans"/>
              </a:rPr>
              <a:t>Green Library </a:t>
            </a:r>
            <a:r>
              <a:rPr lang="fr-FR" dirty="0" err="1">
                <a:latin typeface="Quattrocento Sans"/>
                <a:ea typeface="Quattrocento Sans"/>
                <a:cs typeface="Quattrocento Sans"/>
                <a:sym typeface="Quattrocento Sans"/>
              </a:rPr>
              <a:t>Award</a:t>
            </a:r>
            <a:r>
              <a:rPr lang="fr-FR" dirty="0">
                <a:latin typeface="Quattrocento Sans"/>
                <a:ea typeface="Quattrocento Sans"/>
                <a:cs typeface="Quattrocento Sans"/>
                <a:sym typeface="Quattrocento Sans"/>
              </a:rPr>
              <a:t> : </a:t>
            </a:r>
          </a:p>
          <a:p>
            <a:r>
              <a:rPr lang="fr-FR" sz="1100" dirty="0">
                <a:hlinkClick r:id="rId4"/>
              </a:rPr>
              <a:t>https://www.ifla.org/node/10159</a:t>
            </a:r>
            <a:endParaRPr lang="fr-FR" sz="1100" dirty="0"/>
          </a:p>
          <a:p>
            <a:pPr lvl="0">
              <a:spcBef>
                <a:spcPts val="600"/>
              </a:spcBef>
            </a:pPr>
            <a:endParaRPr lang="fr-FR" dirty="0">
              <a:latin typeface="Quattrocento Sans"/>
              <a:ea typeface="Quattrocento Sans"/>
              <a:cs typeface="Quattrocento Sans"/>
              <a:sym typeface="Quattrocento Sans"/>
            </a:endParaRPr>
          </a:p>
          <a:p>
            <a:pPr lvl="0">
              <a:spcBef>
                <a:spcPts val="600"/>
              </a:spcBef>
            </a:pPr>
            <a:r>
              <a:rPr lang="fr-FR" dirty="0">
                <a:latin typeface="Quattrocento Sans"/>
                <a:ea typeface="Quattrocento Sans"/>
                <a:cs typeface="Quattrocento Sans"/>
                <a:sym typeface="Quattrocento Sans"/>
              </a:rPr>
              <a:t> </a:t>
            </a:r>
            <a:r>
              <a:rPr lang="fr-FR" dirty="0" err="1">
                <a:latin typeface="Quattrocento Sans"/>
                <a:ea typeface="Quattrocento Sans"/>
                <a:cs typeface="Quattrocento Sans"/>
                <a:sym typeface="Quattrocento Sans"/>
              </a:rPr>
              <a:t>Award</a:t>
            </a:r>
            <a:r>
              <a:rPr lang="fr-FR" dirty="0">
                <a:latin typeface="Quattrocento Sans"/>
                <a:ea typeface="Quattrocento Sans"/>
                <a:cs typeface="Quattrocento Sans"/>
                <a:sym typeface="Quattrocento Sans"/>
              </a:rPr>
              <a:t> 2022 : Bibliothèque de la Canopée, Paris ! </a:t>
            </a:r>
          </a:p>
          <a:p>
            <a:pPr lvl="0">
              <a:spcBef>
                <a:spcPts val="600"/>
              </a:spcBef>
            </a:pPr>
            <a:r>
              <a:rPr lang="fr-FR" dirty="0">
                <a:latin typeface="Quattrocento Sans"/>
                <a:ea typeface="Quattrocento Sans"/>
                <a:cs typeface="Quattrocento Sans"/>
                <a:sym typeface="Quattrocento Sans"/>
              </a:rPr>
              <a:t>Prix : Meilleure bibliothèque verte</a:t>
            </a:r>
          </a:p>
          <a:p>
            <a:pPr lvl="0">
              <a:spcBef>
                <a:spcPts val="600"/>
              </a:spcBef>
            </a:pPr>
            <a:endParaRPr lang="en" sz="1200" dirty="0">
              <a:latin typeface="Quattrocento Sans"/>
              <a:ea typeface="Quattrocento Sans"/>
              <a:cs typeface="Quattrocento Sans"/>
              <a:sym typeface="Quattrocento Sans"/>
            </a:endParaRPr>
          </a:p>
        </p:txBody>
      </p:sp>
      <p:pic>
        <p:nvPicPr>
          <p:cNvPr id="11" name="Picture 2" descr="IFLA Environment, Sustainability and Libraries Section">
            <a:extLst>
              <a:ext uri="{FF2B5EF4-FFF2-40B4-BE49-F238E27FC236}">
                <a16:creationId xmlns:a16="http://schemas.microsoft.com/office/drawing/2014/main" id="{9D51D60C-B4DF-40BE-8DA7-2817FAC87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323" y="695261"/>
            <a:ext cx="2020893" cy="22675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a:extLst>
              <a:ext uri="{FF2B5EF4-FFF2-40B4-BE49-F238E27FC236}">
                <a16:creationId xmlns:a16="http://schemas.microsoft.com/office/drawing/2014/main" id="{0422CCAB-23C7-D37F-3A95-0E79632E1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581" y="3140008"/>
            <a:ext cx="1633325" cy="167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985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a:xfrm>
            <a:off x="1381250" y="922668"/>
            <a:ext cx="4545417" cy="435599"/>
          </a:xfrm>
        </p:spPr>
        <p:txBody>
          <a:bodyPr/>
          <a:lstStyle/>
          <a:p>
            <a:r>
              <a:rPr lang="fr-FR" dirty="0"/>
              <a:t>Audit carbone et bibliothèques</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312635" y="1923626"/>
            <a:ext cx="3040165" cy="2919307"/>
          </a:xfrm>
        </p:spPr>
        <p:txBody>
          <a:bodyPr/>
          <a:lstStyle/>
          <a:p>
            <a:pPr marL="101600" indent="0">
              <a:buNone/>
            </a:pPr>
            <a:r>
              <a:rPr lang="fr-FR" sz="1600" dirty="0"/>
              <a:t>Webinaire « Bibliothèques et développement durable »</a:t>
            </a:r>
          </a:p>
          <a:p>
            <a:pPr marL="101600" indent="0">
              <a:buNone/>
            </a:pPr>
            <a:r>
              <a:rPr lang="fr-FR" sz="1600" dirty="0"/>
              <a:t>Shift Project et Bib92</a:t>
            </a:r>
          </a:p>
          <a:p>
            <a:pPr marL="101600" indent="0">
              <a:buNone/>
            </a:pPr>
            <a:endParaRPr lang="fr-FR" sz="1600" dirty="0"/>
          </a:p>
          <a:p>
            <a:pPr marL="101600" indent="0">
              <a:buNone/>
            </a:pPr>
            <a:r>
              <a:rPr lang="fr-FR" sz="1600" dirty="0">
                <a:hlinkClick r:id="rId2"/>
              </a:rPr>
              <a:t>https://bib.vertes.abf.asso.fr/webinaires-bibliotheques-developpement-durable/</a:t>
            </a:r>
            <a:endParaRPr lang="fr-FR" sz="1600" dirty="0"/>
          </a:p>
          <a:p>
            <a:pPr marL="101600" indent="0">
              <a:buNone/>
            </a:pPr>
            <a:endParaRPr lang="fr-FR" sz="1600" dirty="0"/>
          </a:p>
          <a:p>
            <a:pPr marL="101600" indent="0">
              <a:buNone/>
            </a:pPr>
            <a:r>
              <a:rPr lang="fr-FR" sz="1600" dirty="0"/>
              <a:t>Plusieurs vidéos dont une sur la décarbonation des bibliothèques.</a:t>
            </a:r>
          </a:p>
        </p:txBody>
      </p:sp>
      <p:sp>
        <p:nvSpPr>
          <p:cNvPr id="5" name="Shape 75">
            <a:extLst>
              <a:ext uri="{FF2B5EF4-FFF2-40B4-BE49-F238E27FC236}">
                <a16:creationId xmlns:a16="http://schemas.microsoft.com/office/drawing/2014/main" id="{810A102D-F6E1-4192-BA70-84DB4AF25821}"/>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7" name="Image 6">
            <a:extLst>
              <a:ext uri="{FF2B5EF4-FFF2-40B4-BE49-F238E27FC236}">
                <a16:creationId xmlns:a16="http://schemas.microsoft.com/office/drawing/2014/main" id="{5C96BE02-7C35-F035-D048-8189218D0B9E}"/>
              </a:ext>
            </a:extLst>
          </p:cNvPr>
          <p:cNvPicPr>
            <a:picLocks noChangeAspect="1"/>
          </p:cNvPicPr>
          <p:nvPr/>
        </p:nvPicPr>
        <p:blipFill rotWithShape="1">
          <a:blip r:embed="rId3"/>
          <a:srcRect l="16288" t="29103" r="17605" b="15588"/>
          <a:stretch/>
        </p:blipFill>
        <p:spPr>
          <a:xfrm>
            <a:off x="3731045" y="1679785"/>
            <a:ext cx="5100320" cy="2844801"/>
          </a:xfrm>
          <a:prstGeom prst="rect">
            <a:avLst/>
          </a:prstGeom>
        </p:spPr>
      </p:pic>
    </p:spTree>
    <p:extLst>
      <p:ext uri="{BB962C8B-B14F-4D97-AF65-F5344CB8AC3E}">
        <p14:creationId xmlns:p14="http://schemas.microsoft.com/office/powerpoint/2010/main" val="1638666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Reconnaissance</a:t>
            </a:r>
          </a:p>
        </p:txBody>
      </p:sp>
      <p:sp>
        <p:nvSpPr>
          <p:cNvPr id="4" name="Espace réservé du texte 3"/>
          <p:cNvSpPr>
            <a:spLocks noGrp="1"/>
          </p:cNvSpPr>
          <p:nvPr>
            <p:ph type="body" idx="1"/>
          </p:nvPr>
        </p:nvSpPr>
        <p:spPr/>
        <p:txBody>
          <a:bodyPr/>
          <a:lstStyle/>
          <a:p>
            <a:r>
              <a:rPr lang="fr-FR" dirty="0" err="1"/>
              <a:t>advocacy</a:t>
            </a:r>
            <a:endParaRPr lang="fr-FR" dirty="0"/>
          </a:p>
        </p:txBody>
      </p:sp>
    </p:spTree>
    <p:extLst>
      <p:ext uri="{BB962C8B-B14F-4D97-AF65-F5344CB8AC3E}">
        <p14:creationId xmlns:p14="http://schemas.microsoft.com/office/powerpoint/2010/main" val="3924764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Enjeux</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618700"/>
            <a:ext cx="7157093" cy="3231000"/>
          </a:xfrm>
        </p:spPr>
        <p:txBody>
          <a:bodyPr/>
          <a:lstStyle/>
          <a:p>
            <a:pPr marL="101600" indent="0">
              <a:buNone/>
            </a:pPr>
            <a:r>
              <a:rPr lang="fr-FR" sz="1600" dirty="0"/>
              <a:t>Que l’engagement dans la sensibilisation soit visible, public, officiel.</a:t>
            </a:r>
          </a:p>
          <a:p>
            <a:pPr marL="101600" indent="0">
              <a:buNone/>
            </a:pPr>
            <a:endParaRPr lang="fr-FR" sz="1600" dirty="0"/>
          </a:p>
          <a:p>
            <a:pPr marL="806450" indent="-357188"/>
            <a:r>
              <a:rPr lang="fr-FR" sz="1600" dirty="0"/>
              <a:t>pour que ça puisse marcher</a:t>
            </a:r>
          </a:p>
          <a:p>
            <a:pPr marL="806450" indent="-357188"/>
            <a:endParaRPr lang="fr-FR" sz="1600" dirty="0"/>
          </a:p>
          <a:p>
            <a:pPr marL="806450" indent="-357188"/>
            <a:r>
              <a:rPr lang="fr-FR" sz="1600" dirty="0"/>
              <a:t>pour que les élus financent</a:t>
            </a:r>
          </a:p>
          <a:p>
            <a:pPr marL="806450" indent="-357188"/>
            <a:endParaRPr lang="fr-FR" sz="1600" dirty="0"/>
          </a:p>
          <a:p>
            <a:pPr marL="806450" indent="-357188"/>
            <a:r>
              <a:rPr lang="fr-FR" sz="1600" dirty="0"/>
              <a:t>pour être identifiés par des partenaires</a:t>
            </a:r>
          </a:p>
          <a:p>
            <a:pPr marL="806450" indent="-357188"/>
            <a:endParaRPr lang="fr-FR" sz="1600" dirty="0"/>
          </a:p>
          <a:p>
            <a:pPr marL="806450" indent="-357188"/>
            <a:r>
              <a:rPr lang="fr-FR" sz="1600" dirty="0"/>
              <a:t>pour que le rôle de la bibliothèque soit reconnu</a:t>
            </a:r>
          </a:p>
        </p:txBody>
      </p:sp>
      <p:sp>
        <p:nvSpPr>
          <p:cNvPr id="5" name="Shape 75">
            <a:extLst>
              <a:ext uri="{FF2B5EF4-FFF2-40B4-BE49-F238E27FC236}">
                <a16:creationId xmlns:a16="http://schemas.microsoft.com/office/drawing/2014/main" id="{810A102D-F6E1-4192-BA70-84DB4AF25821}"/>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441987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122772" y="1396108"/>
            <a:ext cx="6898455" cy="842045"/>
          </a:xfrm>
          <a:prstGeom prst="rect">
            <a:avLst/>
          </a:prstGeom>
        </p:spPr>
        <p:txBody>
          <a:bodyPr lIns="91425" tIns="91425" rIns="91425" bIns="91425" anchor="b" anchorCtr="0">
            <a:noAutofit/>
          </a:bodyPr>
          <a:lstStyle/>
          <a:p>
            <a:pPr lvl="0"/>
            <a:r>
              <a:rPr lang="fr-FR" sz="2400" i="1" dirty="0"/>
              <a:t>L’Agenda 2030 comme outil de pilotage et d’évaluation</a:t>
            </a:r>
            <a:endParaRPr lang="en" sz="1800" b="0" i="1" dirty="0"/>
          </a:p>
        </p:txBody>
      </p:sp>
      <p:grpSp>
        <p:nvGrpSpPr>
          <p:cNvPr id="62" name="Shape 62"/>
          <p:cNvGrpSpPr/>
          <p:nvPr/>
        </p:nvGrpSpPr>
        <p:grpSpPr>
          <a:xfrm>
            <a:off x="1299164" y="3511423"/>
            <a:ext cx="215966" cy="342398"/>
            <a:chOff x="6718575" y="2318625"/>
            <a:chExt cx="256950" cy="407375"/>
          </a:xfrm>
        </p:grpSpPr>
        <p:sp>
          <p:nvSpPr>
            <p:cNvPr id="6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2" name="Ellipse 11">
            <a:extLst>
              <a:ext uri="{FF2B5EF4-FFF2-40B4-BE49-F238E27FC236}">
                <a16:creationId xmlns:a16="http://schemas.microsoft.com/office/drawing/2014/main" id="{8B95F2AF-4946-4F72-AD1E-E32D9B74A212}"/>
              </a:ext>
            </a:extLst>
          </p:cNvPr>
          <p:cNvSpPr/>
          <p:nvPr/>
        </p:nvSpPr>
        <p:spPr>
          <a:xfrm>
            <a:off x="3579351" y="2077891"/>
            <a:ext cx="2142309" cy="154664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Connaître les stratégies locales et s’y retrouver</a:t>
            </a:r>
          </a:p>
        </p:txBody>
      </p:sp>
    </p:spTree>
    <p:extLst>
      <p:ext uri="{BB962C8B-B14F-4D97-AF65-F5344CB8AC3E}">
        <p14:creationId xmlns:p14="http://schemas.microsoft.com/office/powerpoint/2010/main" val="3171041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381250" y="922668"/>
            <a:ext cx="3878399" cy="435599"/>
          </a:xfrm>
          <a:prstGeom prst="rect">
            <a:avLst/>
          </a:prstGeom>
        </p:spPr>
        <p:txBody>
          <a:bodyPr lIns="91425" tIns="91425" rIns="91425" bIns="91425" anchor="ctr" anchorCtr="0">
            <a:noAutofit/>
          </a:bodyPr>
          <a:lstStyle/>
          <a:p>
            <a:pPr lvl="0">
              <a:spcBef>
                <a:spcPts val="0"/>
              </a:spcBef>
              <a:buNone/>
            </a:pPr>
            <a:r>
              <a:rPr lang="en" dirty="0">
                <a:highlight>
                  <a:srgbClr val="FFCD00"/>
                </a:highlight>
              </a:rPr>
              <a:t>L’Agenda 2030</a:t>
            </a:r>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Espace réservé du texte 1"/>
          <p:cNvSpPr>
            <a:spLocks noGrp="1"/>
          </p:cNvSpPr>
          <p:nvPr>
            <p:ph type="body" idx="1"/>
          </p:nvPr>
        </p:nvSpPr>
        <p:spPr/>
        <p:txBody>
          <a:bodyPr/>
          <a:lstStyle/>
          <a:p>
            <a:pPr marL="76200" indent="0">
              <a:buNone/>
            </a:pPr>
            <a:r>
              <a:rPr lang="fr-FR" dirty="0"/>
              <a:t>Enjeux</a:t>
            </a:r>
          </a:p>
          <a:p>
            <a:r>
              <a:rPr lang="fr-FR" dirty="0"/>
              <a:t>Avoir un langage commun au niveau international et au niveau national</a:t>
            </a:r>
          </a:p>
          <a:p>
            <a:r>
              <a:rPr lang="fr-FR" dirty="0"/>
              <a:t>Avoir un outil facile à prendre en main au niveau individuel et collectif</a:t>
            </a:r>
          </a:p>
        </p:txBody>
      </p:sp>
    </p:spTree>
    <p:extLst>
      <p:ext uri="{BB962C8B-B14F-4D97-AF65-F5344CB8AC3E}">
        <p14:creationId xmlns:p14="http://schemas.microsoft.com/office/powerpoint/2010/main" val="1469262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93" y="0"/>
            <a:ext cx="7443814" cy="5143500"/>
          </a:xfrm>
          <a:prstGeom prst="rect">
            <a:avLst/>
          </a:prstGeom>
        </p:spPr>
      </p:pic>
    </p:spTree>
    <p:extLst>
      <p:ext uri="{BB962C8B-B14F-4D97-AF65-F5344CB8AC3E}">
        <p14:creationId xmlns:p14="http://schemas.microsoft.com/office/powerpoint/2010/main" val="203060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CF457F4-2A79-4065-BA92-6DB119802A41}"/>
              </a:ext>
            </a:extLst>
          </p:cNvPr>
          <p:cNvSpPr>
            <a:spLocks noGrp="1"/>
          </p:cNvSpPr>
          <p:nvPr>
            <p:ph type="ctrTitle"/>
          </p:nvPr>
        </p:nvSpPr>
        <p:spPr>
          <a:xfrm>
            <a:off x="1721377" y="3155355"/>
            <a:ext cx="7211705" cy="1159799"/>
          </a:xfrm>
        </p:spPr>
        <p:txBody>
          <a:bodyPr/>
          <a:lstStyle/>
          <a:p>
            <a:r>
              <a:rPr lang="fr-FR" dirty="0"/>
              <a:t>1/ Informations, connaissances et collections</a:t>
            </a:r>
          </a:p>
        </p:txBody>
      </p:sp>
      <p:sp>
        <p:nvSpPr>
          <p:cNvPr id="3" name="Shape 75">
            <a:extLst>
              <a:ext uri="{FF2B5EF4-FFF2-40B4-BE49-F238E27FC236}">
                <a16:creationId xmlns:a16="http://schemas.microsoft.com/office/drawing/2014/main" id="{AE5F043E-3503-4BA8-BBEB-5B83B94BDB4F}"/>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756069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4163500"/>
            <a:ext cx="9144000" cy="979799"/>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r>
              <a:rPr lang="en" sz="1800" dirty="0">
                <a:latin typeface="Quattrocento Sans"/>
                <a:ea typeface="Quattrocento Sans"/>
                <a:cs typeface="Quattrocento Sans"/>
                <a:sym typeface="Quattrocento Sans"/>
              </a:rPr>
              <a:t>Travail à mener pour adapter les ODD et leurs cibles à chaque acteur et à son territoire.</a:t>
            </a:r>
          </a:p>
        </p:txBody>
      </p:sp>
      <p:sp>
        <p:nvSpPr>
          <p:cNvPr id="76" name="Shape 76"/>
          <p:cNvSpPr txBox="1">
            <a:spLocks noGrp="1"/>
          </p:cNvSpPr>
          <p:nvPr>
            <p:ph type="title"/>
          </p:nvPr>
        </p:nvSpPr>
        <p:spPr>
          <a:xfrm>
            <a:off x="1381250" y="922668"/>
            <a:ext cx="3878399" cy="435599"/>
          </a:xfrm>
          <a:prstGeom prst="rect">
            <a:avLst/>
          </a:prstGeom>
        </p:spPr>
        <p:txBody>
          <a:bodyPr lIns="91425" tIns="91425" rIns="91425" bIns="91425" anchor="ctr" anchorCtr="0">
            <a:noAutofit/>
          </a:bodyPr>
          <a:lstStyle/>
          <a:p>
            <a:pPr lvl="0" rtl="0">
              <a:spcBef>
                <a:spcPts val="0"/>
              </a:spcBef>
              <a:buNone/>
            </a:pPr>
            <a:r>
              <a:rPr lang="en" dirty="0"/>
              <a:t>La mise en oeuvre dans les pays</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2" name="Shape 82"/>
          <p:cNvSpPr txBox="1"/>
          <p:nvPr/>
        </p:nvSpPr>
        <p:spPr>
          <a:xfrm>
            <a:off x="1381250" y="1352550"/>
            <a:ext cx="7031099" cy="826499"/>
          </a:xfrm>
          <a:prstGeom prst="rect">
            <a:avLst/>
          </a:prstGeom>
          <a:noFill/>
          <a:ln>
            <a:noFill/>
          </a:ln>
        </p:spPr>
        <p:txBody>
          <a:bodyPr lIns="91425" tIns="91425" rIns="91425" bIns="91425" anchor="t" anchorCtr="0">
            <a:noAutofit/>
          </a:bodyPr>
          <a:lstStyle/>
          <a:p>
            <a:pPr lvl="0" rtl="0">
              <a:spcBef>
                <a:spcPts val="600"/>
              </a:spcBef>
              <a:buNone/>
            </a:pPr>
            <a:endParaRPr lang="en" sz="1200" b="1" dirty="0">
              <a:latin typeface="Quattrocento Sans"/>
              <a:ea typeface="Quattrocento Sans"/>
              <a:cs typeface="Quattrocento Sans"/>
              <a:sym typeface="Quattrocento Sans"/>
            </a:endParaRPr>
          </a:p>
        </p:txBody>
      </p:sp>
      <p:sp>
        <p:nvSpPr>
          <p:cNvPr id="84" name="Shape 84"/>
          <p:cNvSpPr txBox="1"/>
          <p:nvPr/>
        </p:nvSpPr>
        <p:spPr>
          <a:xfrm>
            <a:off x="4735811" y="1919183"/>
            <a:ext cx="3923673" cy="1683401"/>
          </a:xfrm>
          <a:prstGeom prst="rect">
            <a:avLst/>
          </a:prstGeom>
          <a:noFill/>
          <a:ln>
            <a:noFill/>
          </a:ln>
        </p:spPr>
        <p:txBody>
          <a:bodyPr lIns="91425" tIns="91425" rIns="91425" bIns="91425" anchor="t" anchorCtr="0">
            <a:noAutofit/>
          </a:bodyPr>
          <a:lstStyle/>
          <a:p>
            <a:pPr lvl="0" rtl="0">
              <a:spcBef>
                <a:spcPts val="600"/>
              </a:spcBef>
              <a:buNone/>
            </a:pPr>
            <a:r>
              <a:rPr lang="en" sz="1600" b="1" dirty="0">
                <a:highlight>
                  <a:srgbClr val="FFCD00"/>
                </a:highlight>
                <a:latin typeface="Quattrocento Sans"/>
                <a:ea typeface="Quattrocento Sans"/>
                <a:cs typeface="Quattrocento Sans"/>
                <a:sym typeface="Quattrocento Sans"/>
              </a:rPr>
              <a:t>Interdépendance </a:t>
            </a:r>
            <a:r>
              <a:rPr lang="en" sz="1600" dirty="0">
                <a:latin typeface="Quattrocento Sans"/>
                <a:ea typeface="Quattrocento Sans"/>
                <a:cs typeface="Quattrocento Sans"/>
                <a:sym typeface="Quattrocento Sans"/>
              </a:rPr>
              <a:t>des ODD</a:t>
            </a:r>
          </a:p>
          <a:p>
            <a:pPr lvl="0" rtl="0">
              <a:spcBef>
                <a:spcPts val="600"/>
              </a:spcBef>
              <a:buNone/>
            </a:pPr>
            <a:endParaRPr lang="en" sz="1600" dirty="0">
              <a:latin typeface="Quattrocento Sans"/>
              <a:ea typeface="Quattrocento Sans"/>
              <a:cs typeface="Quattrocento Sans"/>
              <a:sym typeface="Quattrocento Sans"/>
            </a:endParaRPr>
          </a:p>
          <a:p>
            <a:pPr lvl="0" rtl="0">
              <a:spcBef>
                <a:spcPts val="600"/>
              </a:spcBef>
              <a:buNone/>
            </a:pPr>
            <a:r>
              <a:rPr lang="en" sz="1600" dirty="0">
                <a:latin typeface="Quattrocento Sans"/>
                <a:ea typeface="Quattrocento Sans"/>
                <a:cs typeface="Quattrocento Sans"/>
                <a:sym typeface="Quattrocento Sans"/>
              </a:rPr>
              <a:t>1 même agenda pour </a:t>
            </a:r>
            <a:r>
              <a:rPr lang="en" sz="1600" b="1" dirty="0">
                <a:highlight>
                  <a:srgbClr val="FFCD00"/>
                </a:highlight>
                <a:latin typeface="Quattrocento Sans"/>
                <a:ea typeface="Quattrocento Sans"/>
                <a:cs typeface="Quattrocento Sans"/>
                <a:sym typeface="Quattrocento Sans"/>
              </a:rPr>
              <a:t>les 193 pays</a:t>
            </a:r>
          </a:p>
          <a:p>
            <a:pPr lvl="0" rtl="0">
              <a:spcBef>
                <a:spcPts val="600"/>
              </a:spcBef>
              <a:buNone/>
            </a:pPr>
            <a:endParaRPr lang="en" sz="1600" dirty="0">
              <a:latin typeface="Quattrocento Sans"/>
              <a:ea typeface="Quattrocento Sans"/>
              <a:cs typeface="Quattrocento Sans"/>
              <a:sym typeface="Quattrocento Sans"/>
            </a:endParaRPr>
          </a:p>
          <a:p>
            <a:pPr lvl="0" rtl="0">
              <a:spcBef>
                <a:spcPts val="600"/>
              </a:spcBef>
              <a:buNone/>
            </a:pPr>
            <a:r>
              <a:rPr lang="en" sz="1600" dirty="0">
                <a:latin typeface="Quattrocento Sans"/>
                <a:ea typeface="Quattrocento Sans"/>
                <a:cs typeface="Quattrocento Sans"/>
                <a:sym typeface="Quattrocento Sans"/>
              </a:rPr>
              <a:t>Des </a:t>
            </a:r>
            <a:r>
              <a:rPr lang="en" sz="1600" b="1" dirty="0">
                <a:highlight>
                  <a:srgbClr val="FFCD00"/>
                </a:highlight>
                <a:latin typeface="Quattrocento Sans"/>
                <a:ea typeface="Quattrocento Sans"/>
                <a:cs typeface="Quattrocento Sans"/>
                <a:sym typeface="Quattrocento Sans"/>
              </a:rPr>
              <a:t>feuilles de route </a:t>
            </a:r>
            <a:r>
              <a:rPr lang="en" sz="1600" dirty="0">
                <a:latin typeface="Quattrocento Sans"/>
                <a:ea typeface="Quattrocento Sans"/>
                <a:cs typeface="Quattrocento Sans"/>
                <a:sym typeface="Quattrocento Sans"/>
              </a:rPr>
              <a:t>nationales </a:t>
            </a:r>
          </a:p>
          <a:p>
            <a:pPr lvl="0" rtl="0">
              <a:spcBef>
                <a:spcPts val="600"/>
              </a:spcBef>
              <a:buNone/>
            </a:pPr>
            <a:endParaRPr lang="en" sz="1600" dirty="0">
              <a:latin typeface="Quattrocento Sans"/>
              <a:ea typeface="Quattrocento Sans"/>
              <a:cs typeface="Quattrocento Sans"/>
              <a:sym typeface="Quattrocento Sans"/>
            </a:endParaRPr>
          </a:p>
          <a:p>
            <a:pPr lvl="0" rtl="0">
              <a:spcBef>
                <a:spcPts val="600"/>
              </a:spcBef>
              <a:buNone/>
            </a:pPr>
            <a:endParaRPr lang="en" sz="1200" dirty="0">
              <a:latin typeface="Quattrocento Sans"/>
              <a:ea typeface="Quattrocento Sans"/>
              <a:cs typeface="Quattrocento Sans"/>
              <a:sym typeface="Quattrocento Sans"/>
            </a:endParaRPr>
          </a:p>
          <a:p>
            <a:pPr lvl="0" rtl="0">
              <a:spcBef>
                <a:spcPts val="600"/>
              </a:spcBef>
              <a:buNone/>
            </a:pPr>
            <a:endParaRPr lang="en" sz="1200" dirty="0">
              <a:latin typeface="Quattrocento Sans"/>
              <a:ea typeface="Quattrocento Sans"/>
              <a:cs typeface="Quattrocento Sans"/>
              <a:sym typeface="Quattrocento Sans"/>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84" y="1713134"/>
            <a:ext cx="3032665" cy="2095500"/>
          </a:xfrm>
          <a:prstGeom prst="rect">
            <a:avLst/>
          </a:prstGeom>
        </p:spPr>
      </p:pic>
    </p:spTree>
    <p:extLst>
      <p:ext uri="{BB962C8B-B14F-4D97-AF65-F5344CB8AC3E}">
        <p14:creationId xmlns:p14="http://schemas.microsoft.com/office/powerpoint/2010/main" val="884210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2043" y="826975"/>
            <a:ext cx="5675332" cy="435599"/>
          </a:xfrm>
          <a:prstGeom prst="rect">
            <a:avLst/>
          </a:prstGeom>
        </p:spPr>
        <p:txBody>
          <a:bodyPr lIns="91425" tIns="91425" rIns="91425" bIns="91425" anchor="ctr" anchorCtr="0">
            <a:noAutofit/>
          </a:bodyPr>
          <a:lstStyle/>
          <a:p>
            <a:pPr lvl="0" rtl="0">
              <a:spcBef>
                <a:spcPts val="0"/>
              </a:spcBef>
              <a:buNone/>
            </a:pPr>
            <a:r>
              <a:rPr lang="en" dirty="0"/>
              <a:t>La feuille de route de la France</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306724" y="1743740"/>
            <a:ext cx="4116419" cy="2699695"/>
          </a:xfrm>
          <a:prstGeom prst="rect">
            <a:avLst/>
          </a:prstGeom>
          <a:noFill/>
          <a:ln>
            <a:noFill/>
          </a:ln>
        </p:spPr>
        <p:txBody>
          <a:bodyPr lIns="91425" tIns="91425" rIns="91425" bIns="91425" anchor="t" anchorCtr="0">
            <a:noAutofit/>
          </a:bodyPr>
          <a:lstStyle/>
          <a:p>
            <a:pPr>
              <a:spcBef>
                <a:spcPts val="600"/>
              </a:spcBef>
            </a:pPr>
            <a:r>
              <a:rPr lang="fr-FR" dirty="0">
                <a:latin typeface="Quattrocento Sans"/>
                <a:ea typeface="Quattrocento Sans"/>
                <a:cs typeface="Quattrocento Sans"/>
                <a:sym typeface="Quattrocento Sans"/>
              </a:rPr>
              <a:t>Publiée en septembre 2020 : </a:t>
            </a:r>
            <a:r>
              <a:rPr lang="fr-FR" sz="1200" dirty="0">
                <a:latin typeface="Quattrocento Sans"/>
                <a:ea typeface="Quattrocento Sans"/>
                <a:cs typeface="Quattrocento Sans"/>
                <a:sym typeface="Quattrocento Sans"/>
                <a:hlinkClick r:id="rId3"/>
              </a:rPr>
              <a:t>https://www.agenda-2030.fr/feuille-de-route-de-la-France-pour-l-Agenda-2030</a:t>
            </a:r>
            <a:endParaRPr lang="fr-FR" sz="1200" dirty="0">
              <a:latin typeface="Quattrocento Sans"/>
              <a:ea typeface="Quattrocento Sans"/>
              <a:cs typeface="Quattrocento Sans"/>
              <a:sym typeface="Quattrocento Sans"/>
            </a:endParaRPr>
          </a:p>
          <a:p>
            <a:pPr>
              <a:spcBef>
                <a:spcPts val="600"/>
              </a:spcBef>
            </a:pPr>
            <a:endParaRPr lang="fr-FR" sz="1200" dirty="0">
              <a:latin typeface="Quattrocento Sans"/>
              <a:ea typeface="Quattrocento Sans"/>
              <a:cs typeface="Quattrocento Sans"/>
              <a:sym typeface="Quattrocento Sans"/>
            </a:endParaRPr>
          </a:p>
          <a:p>
            <a:pPr>
              <a:spcBef>
                <a:spcPts val="600"/>
              </a:spcBef>
            </a:pPr>
            <a:endParaRPr lang="fr-FR" sz="1200" dirty="0">
              <a:latin typeface="Quattrocento Sans"/>
              <a:ea typeface="Quattrocento Sans"/>
              <a:cs typeface="Quattrocento Sans"/>
              <a:sym typeface="Quattrocento Sans"/>
            </a:endParaRPr>
          </a:p>
          <a:p>
            <a:pPr lvl="0" rtl="0">
              <a:spcBef>
                <a:spcPts val="600"/>
              </a:spcBef>
              <a:buNone/>
            </a:pPr>
            <a:r>
              <a:rPr lang="fr-FR" dirty="0">
                <a:latin typeface="Quattrocento Sans"/>
                <a:ea typeface="Quattrocento Sans"/>
                <a:cs typeface="Quattrocento Sans"/>
                <a:sym typeface="Quattrocento Sans"/>
              </a:rPr>
              <a:t>Travail collectif : </a:t>
            </a:r>
          </a:p>
          <a:p>
            <a:pPr lvl="0" rtl="0">
              <a:spcBef>
                <a:spcPts val="600"/>
              </a:spcBef>
              <a:buNone/>
            </a:pPr>
            <a:r>
              <a:rPr lang="fr-FR" dirty="0">
                <a:latin typeface="Quattrocento Sans"/>
                <a:ea typeface="Quattrocento Sans"/>
                <a:cs typeface="Quattrocento Sans"/>
                <a:sym typeface="Quattrocento Sans"/>
              </a:rPr>
              <a:t>interministériel + grands acteurs (éducation, recherche, entreprises, etc.) + société civile. Depuis création du comité Agenda 2030 pour organisé la SDD. </a:t>
            </a:r>
          </a:p>
          <a:p>
            <a:pPr lvl="0" rtl="0">
              <a:spcBef>
                <a:spcPts val="600"/>
              </a:spcBef>
              <a:buNone/>
            </a:pPr>
            <a:endParaRPr lang="en" sz="1600" dirty="0">
              <a:latin typeface="Quattrocento Sans"/>
              <a:ea typeface="Quattrocento Sans"/>
              <a:cs typeface="Quattrocento Sans"/>
              <a:sym typeface="Quattrocento Sans"/>
            </a:endParaRPr>
          </a:p>
        </p:txBody>
      </p:sp>
      <p:sp>
        <p:nvSpPr>
          <p:cNvPr id="10" name="Shape 75"/>
          <p:cNvSpPr/>
          <p:nvPr/>
        </p:nvSpPr>
        <p:spPr>
          <a:xfrm>
            <a:off x="5650" y="4697893"/>
            <a:ext cx="9144000" cy="445406"/>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r>
              <a:rPr lang="fr-FR" dirty="0">
                <a:latin typeface="Quattrocento Sans"/>
                <a:ea typeface="Quattrocento Sans"/>
                <a:cs typeface="Quattrocento Sans"/>
                <a:sym typeface="Quattrocento Sans"/>
              </a:rPr>
              <a:t>Bibliothèques : citation p.13</a:t>
            </a:r>
            <a:endParaRPr lang="en" dirty="0">
              <a:latin typeface="Quattrocento Sans"/>
              <a:ea typeface="Quattrocento Sans"/>
              <a:cs typeface="Quattrocento Sans"/>
              <a:sym typeface="Quattrocento Sans"/>
            </a:endParaRPr>
          </a:p>
        </p:txBody>
      </p:sp>
      <p:pic>
        <p:nvPicPr>
          <p:cNvPr id="1026" name="Picture 2" descr="PNG - 103.3 ko">
            <a:extLst>
              <a:ext uri="{FF2B5EF4-FFF2-40B4-BE49-F238E27FC236}">
                <a16:creationId xmlns:a16="http://schemas.microsoft.com/office/drawing/2014/main" id="{57B0CBCE-DEB0-42F1-9D48-8E54F521A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74" y="146197"/>
            <a:ext cx="3430211" cy="485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91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1250" y="922668"/>
            <a:ext cx="5675332" cy="435599"/>
          </a:xfrm>
          <a:prstGeom prst="rect">
            <a:avLst/>
          </a:prstGeom>
        </p:spPr>
        <p:txBody>
          <a:bodyPr lIns="91425" tIns="91425" rIns="91425" bIns="91425" anchor="ctr" anchorCtr="0">
            <a:noAutofit/>
          </a:bodyPr>
          <a:lstStyle/>
          <a:p>
            <a:pPr lvl="0" rtl="0">
              <a:spcBef>
                <a:spcPts val="0"/>
              </a:spcBef>
              <a:buNone/>
            </a:pPr>
            <a:r>
              <a:rPr lang="en" dirty="0"/>
              <a:t>La feuille de route de la France</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306724" y="1458009"/>
            <a:ext cx="7178597" cy="3273471"/>
          </a:xfrm>
          <a:prstGeom prst="rect">
            <a:avLst/>
          </a:prstGeom>
          <a:noFill/>
          <a:ln>
            <a:noFill/>
          </a:ln>
        </p:spPr>
        <p:txBody>
          <a:bodyPr lIns="91425" tIns="91425" rIns="91425" bIns="91425" anchor="t" anchorCtr="0">
            <a:noAutofit/>
          </a:bodyPr>
          <a:lstStyle/>
          <a:p>
            <a:pPr marL="171450" indent="-171450">
              <a:buClr>
                <a:schemeClr val="accent2"/>
              </a:buClr>
              <a:buSzPct val="120000"/>
              <a:buFont typeface="Arial" panose="020B0604020202020204" pitchFamily="34" charset="0"/>
              <a:buChar char="•"/>
            </a:pPr>
            <a:r>
              <a:rPr lang="fr-FR" sz="1100" dirty="0">
                <a:solidFill>
                  <a:schemeClr val="tx1"/>
                </a:solidFill>
                <a:latin typeface="Quattrocento Sans"/>
                <a:ea typeface="Quattrocento Sans"/>
                <a:cs typeface="Quattrocento Sans"/>
              </a:rPr>
              <a:t>Enjeu 1 - Agir pour une transition juste, en </a:t>
            </a:r>
            <a:r>
              <a:rPr lang="fr-FR" sz="1100" b="1" dirty="0">
                <a:solidFill>
                  <a:schemeClr val="tx1"/>
                </a:solidFill>
                <a:latin typeface="Quattrocento Sans"/>
                <a:ea typeface="Quattrocento Sans"/>
                <a:cs typeface="Quattrocento Sans"/>
              </a:rPr>
              <a:t>luttant contre toutes les </a:t>
            </a:r>
            <a:r>
              <a:rPr lang="fr-FR" sz="1200" b="1" dirty="0">
                <a:solidFill>
                  <a:schemeClr val="tx1"/>
                </a:solidFill>
                <a:latin typeface="Quattrocento Sans"/>
                <a:ea typeface="Quattrocento Sans"/>
                <a:cs typeface="Quattrocento Sans"/>
              </a:rPr>
              <a:t>discriminations et inégalités </a:t>
            </a:r>
            <a:r>
              <a:rPr lang="fr-FR" sz="1200" dirty="0">
                <a:solidFill>
                  <a:schemeClr val="tx1"/>
                </a:solidFill>
                <a:latin typeface="Quattrocento Sans"/>
                <a:ea typeface="Quattrocento Sans"/>
                <a:cs typeface="Quattrocento Sans"/>
              </a:rPr>
              <a:t>et en garantissant les mêmes droits, opportunités et libertés à toutes et à tous</a:t>
            </a:r>
          </a:p>
          <a:p>
            <a:pPr>
              <a:buClr>
                <a:schemeClr val="accent2"/>
              </a:buClr>
              <a:buSzPct val="120000"/>
            </a:pPr>
            <a:endParaRPr lang="fr-FR" sz="1200" dirty="0">
              <a:solidFill>
                <a:schemeClr val="tx1"/>
              </a:solidFill>
              <a:latin typeface="Quattrocento Sans"/>
              <a:ea typeface="Quattrocento Sans"/>
              <a:cs typeface="Quattrocento Sans"/>
            </a:endParaRPr>
          </a:p>
          <a:p>
            <a:pPr marL="171450" indent="-171450">
              <a:buClr>
                <a:schemeClr val="accent2"/>
              </a:buClr>
              <a:buSzPct val="120000"/>
              <a:buFont typeface="Arial" panose="020B0604020202020204" pitchFamily="34" charset="0"/>
              <a:buChar char="•"/>
            </a:pPr>
            <a:r>
              <a:rPr lang="fr-FR" sz="1200" dirty="0">
                <a:solidFill>
                  <a:schemeClr val="tx1"/>
                </a:solidFill>
                <a:latin typeface="Quattrocento Sans"/>
                <a:ea typeface="Quattrocento Sans"/>
                <a:cs typeface="Quattrocento Sans"/>
              </a:rPr>
              <a:t>Enjeu 2 - Transformer les modèles de sociétés par la </a:t>
            </a:r>
            <a:r>
              <a:rPr lang="fr-FR" sz="1200" b="1" dirty="0">
                <a:solidFill>
                  <a:schemeClr val="tx1"/>
                </a:solidFill>
                <a:latin typeface="Quattrocento Sans"/>
                <a:ea typeface="Quattrocento Sans"/>
                <a:cs typeface="Quattrocento Sans"/>
              </a:rPr>
              <a:t>sobriété carbone et l’économie des ressource</a:t>
            </a:r>
            <a:r>
              <a:rPr lang="fr-FR" sz="1200" dirty="0">
                <a:solidFill>
                  <a:schemeClr val="tx1"/>
                </a:solidFill>
                <a:latin typeface="Quattrocento Sans"/>
                <a:ea typeface="Quattrocento Sans"/>
                <a:cs typeface="Quattrocento Sans"/>
              </a:rPr>
              <a:t>s naturelles, pour agir en faveur du climat, de la planète et de sa biodiversité</a:t>
            </a:r>
          </a:p>
          <a:p>
            <a:pPr>
              <a:buClr>
                <a:schemeClr val="accent2"/>
              </a:buClr>
              <a:buSzPct val="120000"/>
            </a:pPr>
            <a:endParaRPr lang="fr-FR" sz="1200" dirty="0">
              <a:solidFill>
                <a:schemeClr val="tx1"/>
              </a:solidFill>
              <a:latin typeface="Quattrocento Sans"/>
              <a:ea typeface="Quattrocento Sans"/>
              <a:cs typeface="Quattrocento Sans"/>
            </a:endParaRPr>
          </a:p>
          <a:p>
            <a:pPr marL="171450" indent="-171450">
              <a:buClr>
                <a:schemeClr val="accent2"/>
              </a:buClr>
              <a:buSzPct val="120000"/>
              <a:buFont typeface="Arial" panose="020B0604020202020204" pitchFamily="34" charset="0"/>
              <a:buChar char="•"/>
            </a:pPr>
            <a:r>
              <a:rPr lang="fr-FR" sz="1200" dirty="0">
                <a:solidFill>
                  <a:schemeClr val="tx1"/>
                </a:solidFill>
                <a:latin typeface="Quattrocento Sans"/>
                <a:ea typeface="Quattrocento Sans"/>
                <a:cs typeface="Quattrocento Sans"/>
              </a:rPr>
              <a:t>Enjeu 3 - S’appuyer sur l’éducation et la formation tout au long de la vie, pour permettre une </a:t>
            </a:r>
            <a:r>
              <a:rPr lang="fr-FR" sz="1200" b="1" dirty="0">
                <a:solidFill>
                  <a:schemeClr val="tx1"/>
                </a:solidFill>
                <a:latin typeface="Quattrocento Sans"/>
                <a:ea typeface="Quattrocento Sans"/>
                <a:cs typeface="Quattrocento Sans"/>
              </a:rPr>
              <a:t>évolution des comportements et modes de vie </a:t>
            </a:r>
            <a:r>
              <a:rPr lang="fr-FR" sz="1200" dirty="0">
                <a:solidFill>
                  <a:schemeClr val="tx1"/>
                </a:solidFill>
                <a:latin typeface="Quattrocento Sans"/>
                <a:ea typeface="Quattrocento Sans"/>
                <a:cs typeface="Quattrocento Sans"/>
              </a:rPr>
              <a:t>adaptés au monde à construire et aux défis du développement durable</a:t>
            </a:r>
          </a:p>
          <a:p>
            <a:pPr>
              <a:buClr>
                <a:schemeClr val="accent2"/>
              </a:buClr>
              <a:buSzPct val="120000"/>
            </a:pPr>
            <a:endParaRPr lang="fr-FR" sz="1200" dirty="0">
              <a:solidFill>
                <a:schemeClr val="tx1"/>
              </a:solidFill>
              <a:latin typeface="Quattrocento Sans"/>
              <a:ea typeface="Quattrocento Sans"/>
              <a:cs typeface="Quattrocento Sans"/>
            </a:endParaRPr>
          </a:p>
          <a:p>
            <a:pPr marL="171450" indent="-171450">
              <a:buClr>
                <a:schemeClr val="accent2"/>
              </a:buClr>
              <a:buSzPct val="120000"/>
              <a:buFont typeface="Arial" panose="020B0604020202020204" pitchFamily="34" charset="0"/>
              <a:buChar char="•"/>
            </a:pPr>
            <a:r>
              <a:rPr lang="fr-FR" sz="1200" dirty="0">
                <a:solidFill>
                  <a:schemeClr val="tx1"/>
                </a:solidFill>
                <a:latin typeface="Quattrocento Sans"/>
                <a:ea typeface="Quattrocento Sans"/>
                <a:cs typeface="Quattrocento Sans"/>
              </a:rPr>
              <a:t>Enjeu 4 - Agir pour </a:t>
            </a:r>
            <a:r>
              <a:rPr lang="fr-FR" sz="1200" b="1" dirty="0">
                <a:solidFill>
                  <a:schemeClr val="tx1"/>
                </a:solidFill>
                <a:latin typeface="Quattrocento Sans"/>
                <a:ea typeface="Quattrocento Sans"/>
                <a:cs typeface="Quattrocento Sans"/>
              </a:rPr>
              <a:t>la santé et le bien-être de toutes et tous</a:t>
            </a:r>
            <a:r>
              <a:rPr lang="fr-FR" sz="1200" dirty="0">
                <a:solidFill>
                  <a:schemeClr val="tx1"/>
                </a:solidFill>
                <a:latin typeface="Quattrocento Sans"/>
                <a:ea typeface="Quattrocento Sans"/>
                <a:cs typeface="Quattrocento Sans"/>
              </a:rPr>
              <a:t>, notamment via une alimentation et une agriculture saines et durables</a:t>
            </a:r>
          </a:p>
          <a:p>
            <a:pPr>
              <a:buClr>
                <a:schemeClr val="accent2"/>
              </a:buClr>
              <a:buSzPct val="120000"/>
            </a:pPr>
            <a:endParaRPr lang="fr-FR" sz="1200" dirty="0">
              <a:solidFill>
                <a:schemeClr val="tx1"/>
              </a:solidFill>
              <a:latin typeface="Quattrocento Sans"/>
              <a:ea typeface="Quattrocento Sans"/>
              <a:cs typeface="Quattrocento Sans"/>
            </a:endParaRPr>
          </a:p>
          <a:p>
            <a:pPr marL="171450" indent="-171450">
              <a:buClr>
                <a:schemeClr val="accent2"/>
              </a:buClr>
              <a:buSzPct val="120000"/>
              <a:buFont typeface="Arial" panose="020B0604020202020204" pitchFamily="34" charset="0"/>
              <a:buChar char="•"/>
            </a:pPr>
            <a:r>
              <a:rPr lang="fr-FR" sz="1200" dirty="0">
                <a:solidFill>
                  <a:schemeClr val="tx1"/>
                </a:solidFill>
                <a:latin typeface="Quattrocento Sans"/>
                <a:ea typeface="Quattrocento Sans"/>
                <a:cs typeface="Quattrocento Sans"/>
              </a:rPr>
              <a:t>Enjeu 5 - Rendre effective la </a:t>
            </a:r>
            <a:r>
              <a:rPr lang="fr-FR" sz="1200" b="1" dirty="0">
                <a:solidFill>
                  <a:schemeClr val="tx1"/>
                </a:solidFill>
                <a:latin typeface="Quattrocento Sans"/>
                <a:ea typeface="Quattrocento Sans"/>
                <a:cs typeface="Quattrocento Sans"/>
              </a:rPr>
              <a:t>participation citoyenne à l’atteinte des ODD</a:t>
            </a:r>
            <a:r>
              <a:rPr lang="fr-FR" sz="1200" dirty="0">
                <a:solidFill>
                  <a:schemeClr val="tx1"/>
                </a:solidFill>
                <a:latin typeface="Quattrocento Sans"/>
                <a:ea typeface="Quattrocento Sans"/>
                <a:cs typeface="Quattrocento Sans"/>
              </a:rPr>
              <a:t>, et concrétiser la transformation des pratiques à travers le renforcement de </a:t>
            </a:r>
            <a:r>
              <a:rPr lang="fr-FR" sz="1200" b="1" dirty="0">
                <a:solidFill>
                  <a:schemeClr val="tx1"/>
                </a:solidFill>
                <a:latin typeface="Quattrocento Sans"/>
                <a:ea typeface="Quattrocento Sans"/>
                <a:cs typeface="Quattrocento Sans"/>
              </a:rPr>
              <a:t>l’expérimentation et de l’innovation territoriale</a:t>
            </a:r>
          </a:p>
          <a:p>
            <a:pPr>
              <a:buClr>
                <a:schemeClr val="accent2"/>
              </a:buClr>
              <a:buSzPct val="120000"/>
            </a:pPr>
            <a:endParaRPr lang="fr-FR" sz="1200" dirty="0">
              <a:solidFill>
                <a:schemeClr val="tx1"/>
              </a:solidFill>
              <a:latin typeface="Quattrocento Sans"/>
              <a:ea typeface="Quattrocento Sans"/>
              <a:cs typeface="Quattrocento Sans"/>
            </a:endParaRPr>
          </a:p>
          <a:p>
            <a:pPr marL="171450" indent="-171450">
              <a:buClr>
                <a:schemeClr val="accent2"/>
              </a:buClr>
              <a:buSzPct val="120000"/>
              <a:buFont typeface="Arial" panose="020B0604020202020204" pitchFamily="34" charset="0"/>
              <a:buChar char="•"/>
            </a:pPr>
            <a:r>
              <a:rPr lang="fr-FR" sz="1200" dirty="0">
                <a:solidFill>
                  <a:schemeClr val="tx1"/>
                </a:solidFill>
                <a:latin typeface="Quattrocento Sans"/>
                <a:ea typeface="Quattrocento Sans"/>
                <a:cs typeface="Quattrocento Sans"/>
              </a:rPr>
              <a:t>Enjeu 6 - Œuvrer au </a:t>
            </a:r>
            <a:r>
              <a:rPr lang="fr-FR" sz="1200" b="1" dirty="0">
                <a:solidFill>
                  <a:schemeClr val="tx1"/>
                </a:solidFill>
                <a:latin typeface="Quattrocento Sans"/>
                <a:ea typeface="Quattrocento Sans"/>
                <a:cs typeface="Quattrocento Sans"/>
              </a:rPr>
              <a:t>plan européen et international </a:t>
            </a:r>
            <a:r>
              <a:rPr lang="fr-FR" sz="1200" dirty="0">
                <a:solidFill>
                  <a:schemeClr val="tx1"/>
                </a:solidFill>
                <a:latin typeface="Quattrocento Sans"/>
                <a:ea typeface="Quattrocento Sans"/>
                <a:cs typeface="Quattrocento Sans"/>
              </a:rPr>
              <a:t>en faveur de la transformation durable des sociétés, de la paix et de la solidarité</a:t>
            </a:r>
          </a:p>
          <a:p>
            <a:pPr lvl="0" rtl="0">
              <a:spcBef>
                <a:spcPts val="600"/>
              </a:spcBef>
              <a:buNone/>
            </a:pPr>
            <a:endParaRPr lang="en" sz="1600" dirty="0">
              <a:latin typeface="Quattrocento Sans"/>
              <a:ea typeface="Quattrocento Sans"/>
              <a:cs typeface="Quattrocento Sans"/>
              <a:sym typeface="Quattrocento Sans"/>
            </a:endParaRPr>
          </a:p>
        </p:txBody>
      </p:sp>
      <p:sp>
        <p:nvSpPr>
          <p:cNvPr id="10" name="Shape 75"/>
          <p:cNvSpPr/>
          <p:nvPr/>
        </p:nvSpPr>
        <p:spPr>
          <a:xfrm>
            <a:off x="5650" y="4697893"/>
            <a:ext cx="9144000" cy="445406"/>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dirty="0">
              <a:latin typeface="Quattrocento Sans"/>
              <a:ea typeface="Quattrocento Sans"/>
              <a:cs typeface="Quattrocento Sans"/>
              <a:sym typeface="Quattrocento Sans"/>
            </a:endParaRPr>
          </a:p>
        </p:txBody>
      </p:sp>
      <p:pic>
        <p:nvPicPr>
          <p:cNvPr id="11" name="Picture 2" descr="PNG - 103.3 ko">
            <a:extLst>
              <a:ext uri="{FF2B5EF4-FFF2-40B4-BE49-F238E27FC236}">
                <a16:creationId xmlns:a16="http://schemas.microsoft.com/office/drawing/2014/main" id="{04484B1F-A16C-4B7A-9DF3-FED17E38E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050" y="30922"/>
            <a:ext cx="1398398" cy="197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620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0" y="4964853"/>
            <a:ext cx="9144000" cy="164776"/>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dirty="0">
              <a:latin typeface="Quattrocento Sans"/>
              <a:ea typeface="Quattrocento Sans"/>
              <a:cs typeface="Quattrocento Sans"/>
              <a:sym typeface="Quattrocento Sans"/>
            </a:endParaRPr>
          </a:p>
        </p:txBody>
      </p:sp>
      <p:sp>
        <p:nvSpPr>
          <p:cNvPr id="76" name="Shape 76"/>
          <p:cNvSpPr txBox="1">
            <a:spLocks noGrp="1"/>
          </p:cNvSpPr>
          <p:nvPr>
            <p:ph type="title"/>
          </p:nvPr>
        </p:nvSpPr>
        <p:spPr>
          <a:xfrm>
            <a:off x="1410511" y="908963"/>
            <a:ext cx="7201861" cy="435599"/>
          </a:xfrm>
          <a:prstGeom prst="rect">
            <a:avLst/>
          </a:prstGeom>
          <a:solidFill>
            <a:schemeClr val="bg1"/>
          </a:solidFill>
        </p:spPr>
        <p:txBody>
          <a:bodyPr lIns="91425" tIns="91425" rIns="91425" bIns="91425" anchor="ctr" anchorCtr="0">
            <a:noAutofit/>
          </a:bodyPr>
          <a:lstStyle/>
          <a:p>
            <a:pPr lvl="0" rtl="0">
              <a:spcBef>
                <a:spcPts val="0"/>
              </a:spcBef>
              <a:buNone/>
            </a:pPr>
            <a:r>
              <a:rPr lang="en" dirty="0"/>
              <a:t>L’Agenda 2030 comme outil de pilotage et d’évaluation</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34854" y="1748797"/>
            <a:ext cx="2954913" cy="2050142"/>
          </a:xfrm>
          <a:prstGeom prst="rect">
            <a:avLst/>
          </a:prstGeom>
          <a:noFill/>
          <a:ln>
            <a:noFill/>
          </a:ln>
        </p:spPr>
        <p:txBody>
          <a:bodyPr lIns="91425" tIns="91425" rIns="91425" bIns="91425" anchor="t" anchorCtr="0">
            <a:noAutofit/>
          </a:bodyPr>
          <a:lstStyle/>
          <a:p>
            <a:pPr lvl="0">
              <a:spcBef>
                <a:spcPts val="600"/>
              </a:spcBef>
            </a:pPr>
            <a:r>
              <a:rPr lang="fr-FR" sz="1300" dirty="0">
                <a:latin typeface="Quattrocento Sans"/>
                <a:ea typeface="Quattrocento Sans"/>
                <a:cs typeface="Quattrocento Sans"/>
                <a:sym typeface="Quattrocento Sans"/>
              </a:rPr>
              <a:t>La ville de Dijon</a:t>
            </a:r>
          </a:p>
          <a:p>
            <a:pPr lvl="0">
              <a:spcBef>
                <a:spcPts val="600"/>
              </a:spcBef>
            </a:pPr>
            <a:r>
              <a:rPr lang="fr-FR" sz="1300" dirty="0">
                <a:latin typeface="Quattrocento Sans"/>
                <a:ea typeface="Quattrocento Sans"/>
                <a:cs typeface="Quattrocento Sans"/>
                <a:sym typeface="Quattrocento Sans"/>
              </a:rPr>
              <a:t>Raaport_développement_durable_métropole_2021_DELIB_DM2021_12_16.pdf</a:t>
            </a:r>
          </a:p>
          <a:p>
            <a:pPr lvl="0">
              <a:spcBef>
                <a:spcPts val="600"/>
              </a:spcBef>
            </a:pPr>
            <a:endParaRPr lang="fr-FR" sz="1300" dirty="0">
              <a:latin typeface="Quattrocento Sans"/>
              <a:ea typeface="Quattrocento Sans"/>
              <a:cs typeface="Quattrocento Sans"/>
              <a:sym typeface="Quattrocento Sans"/>
            </a:endParaRPr>
          </a:p>
        </p:txBody>
      </p:sp>
      <p:pic>
        <p:nvPicPr>
          <p:cNvPr id="6" name="Image 5">
            <a:extLst>
              <a:ext uri="{FF2B5EF4-FFF2-40B4-BE49-F238E27FC236}">
                <a16:creationId xmlns:a16="http://schemas.microsoft.com/office/drawing/2014/main" id="{624B9893-41FB-7F88-907A-1437D37D438A}"/>
              </a:ext>
            </a:extLst>
          </p:cNvPr>
          <p:cNvPicPr>
            <a:picLocks noChangeAspect="1"/>
          </p:cNvPicPr>
          <p:nvPr/>
        </p:nvPicPr>
        <p:blipFill rotWithShape="1">
          <a:blip r:embed="rId3"/>
          <a:srcRect l="10614" t="17672" r="11619" b="3462"/>
          <a:stretch/>
        </p:blipFill>
        <p:spPr>
          <a:xfrm>
            <a:off x="6191614" y="1341020"/>
            <a:ext cx="2822944" cy="1908551"/>
          </a:xfrm>
          <a:prstGeom prst="rect">
            <a:avLst/>
          </a:prstGeom>
        </p:spPr>
      </p:pic>
      <p:pic>
        <p:nvPicPr>
          <p:cNvPr id="8" name="Image 7">
            <a:extLst>
              <a:ext uri="{FF2B5EF4-FFF2-40B4-BE49-F238E27FC236}">
                <a16:creationId xmlns:a16="http://schemas.microsoft.com/office/drawing/2014/main" id="{894C54D5-18BB-C672-0C4D-15783D8B9531}"/>
              </a:ext>
            </a:extLst>
          </p:cNvPr>
          <p:cNvPicPr>
            <a:picLocks noChangeAspect="1"/>
          </p:cNvPicPr>
          <p:nvPr/>
        </p:nvPicPr>
        <p:blipFill rotWithShape="1">
          <a:blip r:embed="rId4"/>
          <a:srcRect l="13480" t="31627" r="51447" b="12249"/>
          <a:stretch/>
        </p:blipFill>
        <p:spPr>
          <a:xfrm>
            <a:off x="3248249" y="1748797"/>
            <a:ext cx="3141918" cy="3351792"/>
          </a:xfrm>
          <a:prstGeom prst="rect">
            <a:avLst/>
          </a:prstGeom>
          <a:ln>
            <a:solidFill>
              <a:schemeClr val="accent1"/>
            </a:solidFill>
          </a:ln>
        </p:spPr>
      </p:pic>
      <p:pic>
        <p:nvPicPr>
          <p:cNvPr id="10" name="Image 9">
            <a:extLst>
              <a:ext uri="{FF2B5EF4-FFF2-40B4-BE49-F238E27FC236}">
                <a16:creationId xmlns:a16="http://schemas.microsoft.com/office/drawing/2014/main" id="{7B0FE8AB-167F-9AC7-B5BD-D2E7D05541B2}"/>
              </a:ext>
            </a:extLst>
          </p:cNvPr>
          <p:cNvPicPr>
            <a:picLocks noChangeAspect="1"/>
          </p:cNvPicPr>
          <p:nvPr/>
        </p:nvPicPr>
        <p:blipFill rotWithShape="1">
          <a:blip r:embed="rId5"/>
          <a:srcRect l="21404" t="23999" r="23609" b="19483"/>
          <a:stretch/>
        </p:blipFill>
        <p:spPr>
          <a:xfrm>
            <a:off x="6483314" y="2948983"/>
            <a:ext cx="2567539" cy="1759351"/>
          </a:xfrm>
          <a:prstGeom prst="rect">
            <a:avLst/>
          </a:prstGeom>
        </p:spPr>
      </p:pic>
    </p:spTree>
    <p:extLst>
      <p:ext uri="{BB962C8B-B14F-4D97-AF65-F5344CB8AC3E}">
        <p14:creationId xmlns:p14="http://schemas.microsoft.com/office/powerpoint/2010/main" val="921590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0" y="4998719"/>
            <a:ext cx="9144000" cy="130909"/>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dirty="0">
              <a:latin typeface="Quattrocento Sans"/>
              <a:ea typeface="Quattrocento Sans"/>
              <a:cs typeface="Quattrocento Sans"/>
              <a:sym typeface="Quattrocento Sans"/>
            </a:endParaRPr>
          </a:p>
        </p:txBody>
      </p:sp>
      <p:sp>
        <p:nvSpPr>
          <p:cNvPr id="76" name="Shape 76"/>
          <p:cNvSpPr txBox="1">
            <a:spLocks noGrp="1"/>
          </p:cNvSpPr>
          <p:nvPr>
            <p:ph type="title"/>
          </p:nvPr>
        </p:nvSpPr>
        <p:spPr>
          <a:xfrm>
            <a:off x="1410511" y="908963"/>
            <a:ext cx="7201861" cy="435599"/>
          </a:xfrm>
          <a:prstGeom prst="rect">
            <a:avLst/>
          </a:prstGeom>
          <a:solidFill>
            <a:schemeClr val="bg1"/>
          </a:solidFill>
        </p:spPr>
        <p:txBody>
          <a:bodyPr lIns="91425" tIns="91425" rIns="91425" bIns="91425" anchor="ctr" anchorCtr="0">
            <a:noAutofit/>
          </a:bodyPr>
          <a:lstStyle/>
          <a:p>
            <a:pPr lvl="0" rtl="0">
              <a:spcBef>
                <a:spcPts val="0"/>
              </a:spcBef>
              <a:buNone/>
            </a:pPr>
            <a:r>
              <a:rPr lang="en" dirty="0"/>
              <a:t>L’Agenda 2030 comme outil de pilotage et d’évaluation</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34854" y="1748797"/>
            <a:ext cx="2954913" cy="2050142"/>
          </a:xfrm>
          <a:prstGeom prst="rect">
            <a:avLst/>
          </a:prstGeom>
          <a:noFill/>
          <a:ln>
            <a:noFill/>
          </a:ln>
        </p:spPr>
        <p:txBody>
          <a:bodyPr lIns="91425" tIns="91425" rIns="91425" bIns="91425" anchor="t" anchorCtr="0">
            <a:noAutofit/>
          </a:bodyPr>
          <a:lstStyle/>
          <a:p>
            <a:pPr lvl="0">
              <a:spcBef>
                <a:spcPts val="600"/>
              </a:spcBef>
            </a:pPr>
            <a:r>
              <a:rPr lang="fr-FR" sz="1300" dirty="0">
                <a:latin typeface="Quattrocento Sans"/>
                <a:ea typeface="Quattrocento Sans"/>
                <a:cs typeface="Quattrocento Sans"/>
                <a:sym typeface="Quattrocento Sans"/>
              </a:rPr>
              <a:t>La ville de Perpignan</a:t>
            </a:r>
          </a:p>
          <a:p>
            <a:pPr lvl="0">
              <a:spcBef>
                <a:spcPts val="600"/>
              </a:spcBef>
            </a:pPr>
            <a:r>
              <a:rPr lang="fr-FR" sz="1300" dirty="0">
                <a:latin typeface="Quattrocento Sans"/>
                <a:ea typeface="Quattrocento Sans"/>
                <a:cs typeface="Quattrocento Sans"/>
                <a:sym typeface="Quattrocento Sans"/>
                <a:hlinkClick r:id="rId3"/>
              </a:rPr>
              <a:t>https://perpignanmediterraneemetropole.fr/wp-content/uploads/2022/04/programme-odd.pdf</a:t>
            </a:r>
            <a:endParaRPr lang="fr-FR" sz="1300" dirty="0">
              <a:latin typeface="Quattrocento Sans"/>
              <a:ea typeface="Quattrocento Sans"/>
              <a:cs typeface="Quattrocento Sans"/>
              <a:sym typeface="Quattrocento Sans"/>
            </a:endParaRPr>
          </a:p>
          <a:p>
            <a:pPr lvl="0">
              <a:spcBef>
                <a:spcPts val="600"/>
              </a:spcBef>
            </a:pPr>
            <a:endParaRPr lang="fr-FR" sz="1300" dirty="0">
              <a:latin typeface="Quattrocento Sans"/>
              <a:ea typeface="Quattrocento Sans"/>
              <a:cs typeface="Quattrocento Sans"/>
              <a:sym typeface="Quattrocento Sans"/>
            </a:endParaRPr>
          </a:p>
        </p:txBody>
      </p:sp>
      <p:pic>
        <p:nvPicPr>
          <p:cNvPr id="3" name="Image 2">
            <a:extLst>
              <a:ext uri="{FF2B5EF4-FFF2-40B4-BE49-F238E27FC236}">
                <a16:creationId xmlns:a16="http://schemas.microsoft.com/office/drawing/2014/main" id="{59F00720-51EC-DAFE-035D-C784188C9850}"/>
              </a:ext>
            </a:extLst>
          </p:cNvPr>
          <p:cNvPicPr>
            <a:picLocks noChangeAspect="1"/>
          </p:cNvPicPr>
          <p:nvPr/>
        </p:nvPicPr>
        <p:blipFill rotWithShape="1">
          <a:blip r:embed="rId4"/>
          <a:srcRect l="9759" t="25091" r="7347" b="12248"/>
          <a:stretch/>
        </p:blipFill>
        <p:spPr>
          <a:xfrm>
            <a:off x="3309803" y="1927647"/>
            <a:ext cx="5658759" cy="2851688"/>
          </a:xfrm>
          <a:prstGeom prst="rect">
            <a:avLst/>
          </a:prstGeom>
          <a:ln>
            <a:solidFill>
              <a:schemeClr val="accent1"/>
            </a:solidFill>
          </a:ln>
        </p:spPr>
      </p:pic>
    </p:spTree>
    <p:extLst>
      <p:ext uri="{BB962C8B-B14F-4D97-AF65-F5344CB8AC3E}">
        <p14:creationId xmlns:p14="http://schemas.microsoft.com/office/powerpoint/2010/main" val="1260312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0" y="4985173"/>
            <a:ext cx="9144000" cy="144456"/>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dirty="0">
              <a:latin typeface="Quattrocento Sans"/>
              <a:ea typeface="Quattrocento Sans"/>
              <a:cs typeface="Quattrocento Sans"/>
              <a:sym typeface="Quattrocento Sans"/>
            </a:endParaRPr>
          </a:p>
        </p:txBody>
      </p:sp>
      <p:sp>
        <p:nvSpPr>
          <p:cNvPr id="76" name="Shape 76"/>
          <p:cNvSpPr txBox="1">
            <a:spLocks noGrp="1"/>
          </p:cNvSpPr>
          <p:nvPr>
            <p:ph type="title"/>
          </p:nvPr>
        </p:nvSpPr>
        <p:spPr>
          <a:xfrm>
            <a:off x="1410511" y="908963"/>
            <a:ext cx="7201861" cy="435599"/>
          </a:xfrm>
          <a:prstGeom prst="rect">
            <a:avLst/>
          </a:prstGeom>
          <a:solidFill>
            <a:schemeClr val="bg1"/>
          </a:solidFill>
        </p:spPr>
        <p:txBody>
          <a:bodyPr lIns="91425" tIns="91425" rIns="91425" bIns="91425" anchor="ctr" anchorCtr="0">
            <a:noAutofit/>
          </a:bodyPr>
          <a:lstStyle/>
          <a:p>
            <a:pPr lvl="0" rtl="0">
              <a:spcBef>
                <a:spcPts val="0"/>
              </a:spcBef>
              <a:buNone/>
            </a:pPr>
            <a:r>
              <a:rPr lang="en" dirty="0"/>
              <a:t>Niort</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34854" y="1748797"/>
            <a:ext cx="4416890" cy="2050142"/>
          </a:xfrm>
          <a:prstGeom prst="rect">
            <a:avLst/>
          </a:prstGeom>
          <a:noFill/>
          <a:ln>
            <a:noFill/>
          </a:ln>
        </p:spPr>
        <p:txBody>
          <a:bodyPr lIns="91425" tIns="91425" rIns="91425" bIns="91425" anchor="t" anchorCtr="0">
            <a:noAutofit/>
          </a:bodyPr>
          <a:lstStyle/>
          <a:p>
            <a:pPr lvl="0">
              <a:spcBef>
                <a:spcPts val="600"/>
              </a:spcBef>
            </a:pPr>
            <a:r>
              <a:rPr lang="fr-FR" sz="1300" dirty="0">
                <a:latin typeface="Quattrocento Sans"/>
                <a:ea typeface="Quattrocento Sans"/>
                <a:cs typeface="Quattrocento Sans"/>
                <a:sym typeface="Quattrocento Sans"/>
              </a:rPr>
              <a:t>La ville de Niort</a:t>
            </a:r>
          </a:p>
          <a:p>
            <a:pPr lvl="0">
              <a:spcBef>
                <a:spcPts val="600"/>
              </a:spcBef>
            </a:pPr>
            <a:r>
              <a:rPr lang="fr-FR" sz="1300" dirty="0">
                <a:latin typeface="Quattrocento Sans"/>
                <a:ea typeface="Quattrocento Sans"/>
                <a:cs typeface="Quattrocento Sans"/>
                <a:sym typeface="Quattrocento Sans"/>
                <a:hlinkClick r:id="rId3"/>
              </a:rPr>
              <a:t>https://www.vivre-a-niort.com/mairie/developpement-durable/niort-durable-2030/index.html</a:t>
            </a:r>
            <a:endParaRPr lang="fr-FR" sz="1300" dirty="0">
              <a:latin typeface="Quattrocento Sans"/>
              <a:ea typeface="Quattrocento Sans"/>
              <a:cs typeface="Quattrocento Sans"/>
              <a:sym typeface="Quattrocento Sans"/>
            </a:endParaRPr>
          </a:p>
          <a:p>
            <a:pPr lvl="0">
              <a:spcBef>
                <a:spcPts val="600"/>
              </a:spcBef>
            </a:pPr>
            <a:endParaRPr lang="fr-FR" sz="1100" dirty="0">
              <a:solidFill>
                <a:schemeClr val="tx1"/>
              </a:solidFill>
              <a:latin typeface="+mj-lt"/>
              <a:ea typeface="Quattrocento Sans"/>
              <a:cs typeface="Quattrocento Sans"/>
              <a:sym typeface="Quattrocento Sans"/>
            </a:endParaRPr>
          </a:p>
        </p:txBody>
      </p:sp>
      <p:pic>
        <p:nvPicPr>
          <p:cNvPr id="1026" name="Picture 2" descr="Niort Durable 2030">
            <a:extLst>
              <a:ext uri="{FF2B5EF4-FFF2-40B4-BE49-F238E27FC236}">
                <a16:creationId xmlns:a16="http://schemas.microsoft.com/office/drawing/2014/main" id="{F97DDAE9-CC81-C979-B7C5-91DC08972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881" y="1581026"/>
            <a:ext cx="4016449" cy="198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200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0" y="4981543"/>
            <a:ext cx="9144000" cy="148085"/>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dirty="0">
              <a:latin typeface="Quattrocento Sans"/>
              <a:ea typeface="Quattrocento Sans"/>
              <a:cs typeface="Quattrocento Sans"/>
              <a:sym typeface="Quattrocento Sans"/>
            </a:endParaRPr>
          </a:p>
        </p:txBody>
      </p:sp>
      <p:sp>
        <p:nvSpPr>
          <p:cNvPr id="76" name="Shape 76"/>
          <p:cNvSpPr txBox="1">
            <a:spLocks noGrp="1"/>
          </p:cNvSpPr>
          <p:nvPr>
            <p:ph type="title"/>
          </p:nvPr>
        </p:nvSpPr>
        <p:spPr>
          <a:xfrm>
            <a:off x="1410511" y="908963"/>
            <a:ext cx="7201861" cy="435599"/>
          </a:xfrm>
          <a:prstGeom prst="rect">
            <a:avLst/>
          </a:prstGeom>
          <a:solidFill>
            <a:schemeClr val="bg1"/>
          </a:solidFill>
        </p:spPr>
        <p:txBody>
          <a:bodyPr lIns="91425" tIns="91425" rIns="91425" bIns="91425" anchor="ctr" anchorCtr="0">
            <a:noAutofit/>
          </a:bodyPr>
          <a:lstStyle/>
          <a:p>
            <a:pPr lvl="0" rtl="0">
              <a:spcBef>
                <a:spcPts val="0"/>
              </a:spcBef>
              <a:buNone/>
            </a:pPr>
            <a:r>
              <a:rPr lang="en" dirty="0"/>
              <a:t>Niort</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18905" y="1702047"/>
            <a:ext cx="3911844" cy="2050142"/>
          </a:xfrm>
          <a:prstGeom prst="rect">
            <a:avLst/>
          </a:prstGeom>
          <a:noFill/>
          <a:ln>
            <a:solidFill>
              <a:schemeClr val="accent1"/>
            </a:solidFill>
          </a:ln>
        </p:spPr>
        <p:txBody>
          <a:bodyPr lIns="91425" tIns="91425" rIns="91425" bIns="91425" anchor="t" anchorCtr="0">
            <a:noAutofit/>
          </a:bodyPr>
          <a:lstStyle/>
          <a:p>
            <a:pPr lvl="0">
              <a:spcBef>
                <a:spcPts val="600"/>
              </a:spcBef>
            </a:pPr>
            <a:r>
              <a:rPr lang="fr-FR" sz="1100" i="0" dirty="0">
                <a:solidFill>
                  <a:schemeClr val="tx1"/>
                </a:solidFill>
                <a:effectLst/>
                <a:latin typeface="+mj-lt"/>
              </a:rPr>
              <a:t>Défi 1 : une ville verte et bleue, qui permet une vie humaine en harmonie avec la biodiversité</a:t>
            </a:r>
          </a:p>
          <a:p>
            <a:pPr>
              <a:spcBef>
                <a:spcPts val="600"/>
              </a:spcBef>
            </a:pPr>
            <a:r>
              <a:rPr lang="fr-FR" sz="1100" dirty="0">
                <a:solidFill>
                  <a:schemeClr val="tx1"/>
                </a:solidFill>
                <a:latin typeface="+mj-lt"/>
              </a:rPr>
              <a:t>Défi 2 : une ville durable qui allie préservation du climat, qualité de vie et économies d'énergie</a:t>
            </a:r>
          </a:p>
          <a:p>
            <a:pPr>
              <a:spcBef>
                <a:spcPts val="600"/>
              </a:spcBef>
            </a:pPr>
            <a:r>
              <a:rPr lang="fr-FR" sz="1100" dirty="0">
                <a:solidFill>
                  <a:schemeClr val="tx1"/>
                </a:solidFill>
                <a:latin typeface="+mj-lt"/>
              </a:rPr>
              <a:t>Défi 3 : une ville nourricière où la production agricole locale fournit une alimentation saine et de qualité</a:t>
            </a:r>
          </a:p>
          <a:p>
            <a:pPr>
              <a:spcBef>
                <a:spcPts val="600"/>
              </a:spcBef>
            </a:pPr>
            <a:r>
              <a:rPr lang="fr-FR" sz="1100" dirty="0">
                <a:solidFill>
                  <a:schemeClr val="tx1"/>
                </a:solidFill>
                <a:latin typeface="+mj-lt"/>
              </a:rPr>
              <a:t>Défi 4 : une ville sobre avec des modes de vie, de production et de consommation responsables</a:t>
            </a:r>
          </a:p>
          <a:p>
            <a:pPr lvl="0">
              <a:spcBef>
                <a:spcPts val="600"/>
              </a:spcBef>
            </a:pPr>
            <a:endParaRPr lang="fr-FR" sz="1100" dirty="0">
              <a:solidFill>
                <a:schemeClr val="tx1"/>
              </a:solidFill>
              <a:latin typeface="+mj-lt"/>
              <a:ea typeface="Quattrocento Sans"/>
              <a:cs typeface="Quattrocento Sans"/>
              <a:sym typeface="Quattrocento Sans"/>
            </a:endParaRPr>
          </a:p>
        </p:txBody>
      </p:sp>
      <p:sp>
        <p:nvSpPr>
          <p:cNvPr id="2" name="Shape 84">
            <a:extLst>
              <a:ext uri="{FF2B5EF4-FFF2-40B4-BE49-F238E27FC236}">
                <a16:creationId xmlns:a16="http://schemas.microsoft.com/office/drawing/2014/main" id="{5422C67C-63D1-755D-2A43-23A19961698A}"/>
              </a:ext>
            </a:extLst>
          </p:cNvPr>
          <p:cNvSpPr txBox="1"/>
          <p:nvPr/>
        </p:nvSpPr>
        <p:spPr>
          <a:xfrm>
            <a:off x="4628707" y="2137982"/>
            <a:ext cx="3911844" cy="2050142"/>
          </a:xfrm>
          <a:prstGeom prst="rect">
            <a:avLst/>
          </a:prstGeom>
          <a:noFill/>
          <a:ln>
            <a:solidFill>
              <a:schemeClr val="accent1"/>
            </a:solidFill>
          </a:ln>
        </p:spPr>
        <p:txBody>
          <a:bodyPr lIns="91425" tIns="91425" rIns="91425" bIns="91425" anchor="t" anchorCtr="0">
            <a:noAutofit/>
          </a:bodyPr>
          <a:lstStyle/>
          <a:p>
            <a:pPr>
              <a:spcBef>
                <a:spcPts val="600"/>
              </a:spcBef>
            </a:pPr>
            <a:r>
              <a:rPr lang="fr-FR" sz="1100" dirty="0">
                <a:solidFill>
                  <a:schemeClr val="tx1"/>
                </a:solidFill>
                <a:latin typeface="+mj-lt"/>
              </a:rPr>
              <a:t>Défi 5 : une ville citoyenne, culturelle et sure où chaque acteur est coresponsable du bien-être et du bien commun</a:t>
            </a:r>
          </a:p>
          <a:p>
            <a:pPr>
              <a:spcBef>
                <a:spcPts val="600"/>
              </a:spcBef>
            </a:pPr>
            <a:r>
              <a:rPr lang="fr-FR" sz="1100" dirty="0">
                <a:solidFill>
                  <a:schemeClr val="tx1"/>
                </a:solidFill>
                <a:latin typeface="+mj-lt"/>
              </a:rPr>
              <a:t>Défi 6 : une ville épanouissante pour les jeunes, par l'éducation et la formation, pour un meilleur accès à l'emploi et de bonnes conditions de vie</a:t>
            </a:r>
          </a:p>
          <a:p>
            <a:pPr>
              <a:spcBef>
                <a:spcPts val="600"/>
              </a:spcBef>
            </a:pPr>
            <a:r>
              <a:rPr lang="fr-FR" sz="1100" dirty="0">
                <a:solidFill>
                  <a:schemeClr val="tx1"/>
                </a:solidFill>
                <a:latin typeface="+mj-lt"/>
              </a:rPr>
              <a:t>Défi 7 : une ville solidaire aux pratiques inclusives qui donne les mêmes chances à tous et renforce les liens pour ne laisser personne de côté</a:t>
            </a:r>
          </a:p>
          <a:p>
            <a:pPr>
              <a:spcBef>
                <a:spcPts val="600"/>
              </a:spcBef>
            </a:pPr>
            <a:r>
              <a:rPr lang="fr-FR" sz="1100" dirty="0">
                <a:solidFill>
                  <a:schemeClr val="tx1"/>
                </a:solidFill>
                <a:latin typeface="+mj-lt"/>
              </a:rPr>
              <a:t>Défi 8 : une ville saine et sportive, qui préserve et améliore la santé de tous</a:t>
            </a:r>
          </a:p>
          <a:p>
            <a:pPr lvl="0">
              <a:spcBef>
                <a:spcPts val="600"/>
              </a:spcBef>
            </a:pPr>
            <a:endParaRPr lang="fr-FR" sz="1100" dirty="0">
              <a:solidFill>
                <a:schemeClr val="tx1"/>
              </a:solidFill>
              <a:latin typeface="+mj-lt"/>
              <a:ea typeface="Quattrocento Sans"/>
              <a:cs typeface="Quattrocento Sans"/>
              <a:sym typeface="Quattrocento Sans"/>
            </a:endParaRPr>
          </a:p>
        </p:txBody>
      </p:sp>
    </p:spTree>
    <p:extLst>
      <p:ext uri="{BB962C8B-B14F-4D97-AF65-F5344CB8AC3E}">
        <p14:creationId xmlns:p14="http://schemas.microsoft.com/office/powerpoint/2010/main" val="3190809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0" y="4930987"/>
            <a:ext cx="9144000" cy="198642"/>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dirty="0">
              <a:latin typeface="Quattrocento Sans"/>
              <a:ea typeface="Quattrocento Sans"/>
              <a:cs typeface="Quattrocento Sans"/>
              <a:sym typeface="Quattrocento Sans"/>
            </a:endParaRPr>
          </a:p>
        </p:txBody>
      </p:sp>
      <p:sp>
        <p:nvSpPr>
          <p:cNvPr id="76" name="Shape 76"/>
          <p:cNvSpPr txBox="1">
            <a:spLocks noGrp="1"/>
          </p:cNvSpPr>
          <p:nvPr>
            <p:ph type="title"/>
          </p:nvPr>
        </p:nvSpPr>
        <p:spPr>
          <a:xfrm>
            <a:off x="1410511" y="908963"/>
            <a:ext cx="7201861" cy="435599"/>
          </a:xfrm>
          <a:prstGeom prst="rect">
            <a:avLst/>
          </a:prstGeom>
          <a:solidFill>
            <a:schemeClr val="bg1"/>
          </a:solidFill>
        </p:spPr>
        <p:txBody>
          <a:bodyPr lIns="91425" tIns="91425" rIns="91425" bIns="91425" anchor="ctr" anchorCtr="0">
            <a:noAutofit/>
          </a:bodyPr>
          <a:lstStyle/>
          <a:p>
            <a:pPr lvl="0" rtl="0">
              <a:spcBef>
                <a:spcPts val="0"/>
              </a:spcBef>
              <a:buNone/>
            </a:pPr>
            <a:r>
              <a:rPr lang="en" dirty="0"/>
              <a:t>L’Agenda 2030 comme outil de pilotage et d’évaluation</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34854" y="1748797"/>
            <a:ext cx="3333307" cy="2050142"/>
          </a:xfrm>
          <a:prstGeom prst="rect">
            <a:avLst/>
          </a:prstGeom>
          <a:noFill/>
          <a:ln>
            <a:noFill/>
          </a:ln>
        </p:spPr>
        <p:txBody>
          <a:bodyPr lIns="91425" tIns="91425" rIns="91425" bIns="91425" anchor="t" anchorCtr="0">
            <a:noAutofit/>
          </a:bodyPr>
          <a:lstStyle/>
          <a:p>
            <a:pPr lvl="0">
              <a:spcBef>
                <a:spcPts val="600"/>
              </a:spcBef>
            </a:pPr>
            <a:r>
              <a:rPr lang="fr-FR" sz="1300" dirty="0">
                <a:latin typeface="Quattrocento Sans"/>
                <a:ea typeface="Quattrocento Sans"/>
                <a:cs typeface="Quattrocento Sans"/>
                <a:sym typeface="Quattrocento Sans"/>
              </a:rPr>
              <a:t>Le rapport de redevabilité du conseil départemental de Gironde :</a:t>
            </a:r>
          </a:p>
          <a:p>
            <a:pPr lvl="0">
              <a:spcBef>
                <a:spcPts val="600"/>
              </a:spcBef>
            </a:pPr>
            <a:r>
              <a:rPr lang="fr-FR" sz="1300" dirty="0">
                <a:latin typeface="Quattrocento Sans"/>
                <a:ea typeface="Quattrocento Sans"/>
                <a:cs typeface="Quattrocento Sans"/>
                <a:sym typeface="Quattrocento Sans"/>
              </a:rPr>
              <a:t>2020 </a:t>
            </a:r>
            <a:r>
              <a:rPr lang="fr-FR" sz="1300" dirty="0">
                <a:latin typeface="Quattrocento Sans"/>
                <a:ea typeface="Quattrocento Sans"/>
                <a:cs typeface="Quattrocento Sans"/>
                <a:sym typeface="Quattrocento Sans"/>
                <a:hlinkClick r:id="rId3"/>
              </a:rPr>
              <a:t>https://fr.calameo.com/read/002827733d454b92f028c</a:t>
            </a:r>
            <a:endParaRPr lang="fr-FR" sz="1300" dirty="0">
              <a:latin typeface="Quattrocento Sans"/>
              <a:ea typeface="Quattrocento Sans"/>
              <a:cs typeface="Quattrocento Sans"/>
              <a:sym typeface="Quattrocento Sans"/>
            </a:endParaRPr>
          </a:p>
          <a:p>
            <a:pPr lvl="0">
              <a:spcBef>
                <a:spcPts val="600"/>
              </a:spcBef>
            </a:pPr>
            <a:endParaRPr lang="fr-FR" sz="1300" dirty="0">
              <a:latin typeface="Quattrocento Sans"/>
              <a:ea typeface="Quattrocento Sans"/>
              <a:cs typeface="Quattrocento Sans"/>
              <a:sym typeface="Quattrocento Sans"/>
            </a:endParaRPr>
          </a:p>
          <a:p>
            <a:pPr lvl="0">
              <a:spcBef>
                <a:spcPts val="600"/>
              </a:spcBef>
            </a:pPr>
            <a:r>
              <a:rPr lang="fr-FR" sz="1300" dirty="0">
                <a:latin typeface="Quattrocento Sans"/>
                <a:ea typeface="Quattrocento Sans"/>
                <a:cs typeface="Quattrocento Sans"/>
                <a:sym typeface="Quattrocento Sans"/>
              </a:rPr>
              <a:t>2021 : </a:t>
            </a:r>
          </a:p>
          <a:p>
            <a:pPr lvl="0">
              <a:spcBef>
                <a:spcPts val="600"/>
              </a:spcBef>
            </a:pPr>
            <a:r>
              <a:rPr lang="fr-FR" sz="1300" dirty="0">
                <a:latin typeface="Quattrocento Sans"/>
                <a:ea typeface="Quattrocento Sans"/>
                <a:cs typeface="Quattrocento Sans"/>
                <a:sym typeface="Quattrocento Sans"/>
                <a:hlinkClick r:id="rId4"/>
              </a:rPr>
              <a:t>https://www.gironde.fr/sites/default/files/2021-12/A4-RapportDeveloppementDurable-2021.pdf</a:t>
            </a:r>
            <a:endParaRPr lang="fr-FR" sz="1300" dirty="0">
              <a:latin typeface="Quattrocento Sans"/>
              <a:ea typeface="Quattrocento Sans"/>
              <a:cs typeface="Quattrocento Sans"/>
              <a:sym typeface="Quattrocento Sans"/>
            </a:endParaRPr>
          </a:p>
          <a:p>
            <a:pPr lvl="0">
              <a:spcBef>
                <a:spcPts val="600"/>
              </a:spcBef>
            </a:pPr>
            <a:endParaRPr lang="fr-FR" sz="1300" dirty="0">
              <a:latin typeface="Quattrocento Sans"/>
              <a:ea typeface="Quattrocento Sans"/>
              <a:cs typeface="Quattrocento Sans"/>
              <a:sym typeface="Quattrocento Sans"/>
            </a:endParaRPr>
          </a:p>
          <a:p>
            <a:pPr lvl="0">
              <a:spcBef>
                <a:spcPts val="600"/>
              </a:spcBef>
            </a:pPr>
            <a:r>
              <a:rPr lang="fr-FR" sz="1300" dirty="0">
                <a:latin typeface="Quattrocento Sans"/>
                <a:ea typeface="Quattrocento Sans"/>
                <a:cs typeface="Quattrocento Sans"/>
                <a:sym typeface="Quattrocento Sans"/>
              </a:rPr>
              <a:t>Ils vérifient l’impact de leurs actions départementales sur tous les ODD</a:t>
            </a:r>
          </a:p>
        </p:txBody>
      </p:sp>
      <p:pic>
        <p:nvPicPr>
          <p:cNvPr id="4" name="Image 3">
            <a:extLst>
              <a:ext uri="{FF2B5EF4-FFF2-40B4-BE49-F238E27FC236}">
                <a16:creationId xmlns:a16="http://schemas.microsoft.com/office/drawing/2014/main" id="{79636579-8253-4F32-8B7E-0058D1C681FA}"/>
              </a:ext>
            </a:extLst>
          </p:cNvPr>
          <p:cNvPicPr>
            <a:picLocks noChangeAspect="1"/>
          </p:cNvPicPr>
          <p:nvPr/>
        </p:nvPicPr>
        <p:blipFill rotWithShape="1">
          <a:blip r:embed="rId5"/>
          <a:srcRect l="33930" t="38577" r="13288" b="20902"/>
          <a:stretch/>
        </p:blipFill>
        <p:spPr>
          <a:xfrm>
            <a:off x="3803014" y="1468101"/>
            <a:ext cx="5266559" cy="2695399"/>
          </a:xfrm>
          <a:prstGeom prst="rect">
            <a:avLst/>
          </a:prstGeom>
        </p:spPr>
      </p:pic>
    </p:spTree>
    <p:extLst>
      <p:ext uri="{BB962C8B-B14F-4D97-AF65-F5344CB8AC3E}">
        <p14:creationId xmlns:p14="http://schemas.microsoft.com/office/powerpoint/2010/main" val="3733426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p:nvPr/>
        </p:nvSpPr>
        <p:spPr>
          <a:xfrm>
            <a:off x="5650" y="4958152"/>
            <a:ext cx="9144000" cy="185147"/>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dirty="0">
              <a:latin typeface="Quattrocento Sans"/>
              <a:ea typeface="Quattrocento Sans"/>
              <a:cs typeface="Quattrocento Sans"/>
              <a:sym typeface="Quattrocento Sans"/>
            </a:endParaRPr>
          </a:p>
        </p:txBody>
      </p:sp>
      <p:sp>
        <p:nvSpPr>
          <p:cNvPr id="76" name="Shape 76"/>
          <p:cNvSpPr txBox="1">
            <a:spLocks noGrp="1"/>
          </p:cNvSpPr>
          <p:nvPr>
            <p:ph type="title"/>
          </p:nvPr>
        </p:nvSpPr>
        <p:spPr>
          <a:xfrm>
            <a:off x="1410511" y="908963"/>
            <a:ext cx="4282236" cy="435599"/>
          </a:xfrm>
          <a:prstGeom prst="rect">
            <a:avLst/>
          </a:prstGeom>
        </p:spPr>
        <p:txBody>
          <a:bodyPr lIns="91425" tIns="91425" rIns="91425" bIns="91425" anchor="ctr" anchorCtr="0">
            <a:noAutofit/>
          </a:bodyPr>
          <a:lstStyle/>
          <a:p>
            <a:pPr lvl="0" rtl="0">
              <a:spcBef>
                <a:spcPts val="0"/>
              </a:spcBef>
              <a:buNone/>
            </a:pPr>
            <a:r>
              <a:rPr lang="en" dirty="0"/>
              <a:t>Conseil départementale de Gironde</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539629" y="1745329"/>
            <a:ext cx="3825036" cy="2812056"/>
          </a:xfrm>
          <a:prstGeom prst="rect">
            <a:avLst/>
          </a:prstGeom>
          <a:noFill/>
          <a:ln>
            <a:noFill/>
          </a:ln>
        </p:spPr>
        <p:txBody>
          <a:bodyPr lIns="91425" tIns="91425" rIns="91425" bIns="91425" anchor="t" anchorCtr="0">
            <a:noAutofit/>
          </a:bodyPr>
          <a:lstStyle/>
          <a:p>
            <a:pPr lvl="0">
              <a:spcBef>
                <a:spcPts val="600"/>
              </a:spcBef>
            </a:pPr>
            <a:r>
              <a:rPr lang="fr-FR" sz="1600" dirty="0">
                <a:latin typeface="Quattrocento Sans"/>
                <a:ea typeface="Quattrocento Sans"/>
                <a:cs typeface="Quattrocento Sans"/>
                <a:sym typeface="Quattrocento Sans"/>
              </a:rPr>
              <a:t>2020</a:t>
            </a:r>
          </a:p>
          <a:p>
            <a:pPr lvl="0">
              <a:spcBef>
                <a:spcPts val="600"/>
              </a:spcBef>
            </a:pPr>
            <a:r>
              <a:rPr lang="fr-FR" sz="1600" dirty="0">
                <a:latin typeface="Quattrocento Sans"/>
                <a:ea typeface="Quattrocento Sans"/>
                <a:cs typeface="Quattrocento Sans"/>
                <a:sym typeface="Quattrocento Sans"/>
              </a:rPr>
              <a:t>Cohésion sociale et territoriale</a:t>
            </a:r>
          </a:p>
          <a:p>
            <a:pPr lvl="0">
              <a:spcBef>
                <a:spcPts val="600"/>
              </a:spcBef>
            </a:pPr>
            <a:r>
              <a:rPr lang="fr-FR" sz="1600" dirty="0">
                <a:latin typeface="Quattrocento Sans"/>
                <a:ea typeface="Quattrocento Sans"/>
                <a:cs typeface="Quattrocento Sans"/>
                <a:sym typeface="Quattrocento Sans"/>
              </a:rPr>
              <a:t>Épanouissement de tous les êtres humains</a:t>
            </a:r>
          </a:p>
          <a:p>
            <a:pPr lvl="0">
              <a:spcBef>
                <a:spcPts val="600"/>
              </a:spcBef>
            </a:pPr>
            <a:r>
              <a:rPr lang="fr-FR" sz="1600" dirty="0">
                <a:latin typeface="Quattrocento Sans"/>
                <a:ea typeface="Quattrocento Sans"/>
                <a:cs typeface="Quattrocento Sans"/>
                <a:sym typeface="Quattrocento Sans"/>
              </a:rPr>
              <a:t>Lutte contre le changement climatique</a:t>
            </a:r>
          </a:p>
          <a:p>
            <a:pPr>
              <a:spcBef>
                <a:spcPts val="600"/>
              </a:spcBef>
            </a:pPr>
            <a:r>
              <a:rPr lang="fr-FR" sz="1600" dirty="0">
                <a:latin typeface="Quattrocento Sans"/>
                <a:sym typeface="Quattrocento Sans"/>
              </a:rPr>
              <a:t>Préservation de la biodiversité</a:t>
            </a:r>
          </a:p>
          <a:p>
            <a:pPr>
              <a:spcBef>
                <a:spcPts val="600"/>
              </a:spcBef>
            </a:pPr>
            <a:r>
              <a:rPr lang="fr-FR" sz="1600" dirty="0">
                <a:latin typeface="Quattrocento Sans"/>
              </a:rPr>
              <a:t>Production et consommation responsables</a:t>
            </a:r>
            <a:endParaRPr lang="fr-FR" sz="1600" dirty="0">
              <a:latin typeface="Quattrocento Sans"/>
              <a:sym typeface="Quattrocento Sans"/>
            </a:endParaRPr>
          </a:p>
          <a:p>
            <a:pPr>
              <a:spcBef>
                <a:spcPts val="600"/>
              </a:spcBef>
            </a:pPr>
            <a:r>
              <a:rPr lang="fr-FR" sz="1600" dirty="0">
                <a:latin typeface="Quattrocento Sans"/>
              </a:rPr>
              <a:t>Gouvernance et participation citoyenne</a:t>
            </a:r>
            <a:endParaRPr lang="en" sz="1600" dirty="0">
              <a:latin typeface="Quattrocento Sans"/>
              <a:sym typeface="Quattrocento Sans"/>
            </a:endParaRPr>
          </a:p>
        </p:txBody>
      </p:sp>
      <p:pic>
        <p:nvPicPr>
          <p:cNvPr id="4" name="Image 3">
            <a:extLst>
              <a:ext uri="{FF2B5EF4-FFF2-40B4-BE49-F238E27FC236}">
                <a16:creationId xmlns:a16="http://schemas.microsoft.com/office/drawing/2014/main" id="{79636579-8253-4F32-8B7E-0058D1C681FA}"/>
              </a:ext>
            </a:extLst>
          </p:cNvPr>
          <p:cNvPicPr>
            <a:picLocks noChangeAspect="1"/>
          </p:cNvPicPr>
          <p:nvPr/>
        </p:nvPicPr>
        <p:blipFill rotWithShape="1">
          <a:blip r:embed="rId3"/>
          <a:srcRect l="33930" t="38577" r="13288" b="20902"/>
          <a:stretch/>
        </p:blipFill>
        <p:spPr>
          <a:xfrm>
            <a:off x="6318434" y="180753"/>
            <a:ext cx="2596967" cy="1329115"/>
          </a:xfrm>
          <a:prstGeom prst="rect">
            <a:avLst/>
          </a:prstGeom>
        </p:spPr>
      </p:pic>
      <p:sp>
        <p:nvSpPr>
          <p:cNvPr id="2" name="Shape 84">
            <a:extLst>
              <a:ext uri="{FF2B5EF4-FFF2-40B4-BE49-F238E27FC236}">
                <a16:creationId xmlns:a16="http://schemas.microsoft.com/office/drawing/2014/main" id="{7D05952C-40AC-5649-0F73-91C6740C8E53}"/>
              </a:ext>
            </a:extLst>
          </p:cNvPr>
          <p:cNvSpPr txBox="1"/>
          <p:nvPr/>
        </p:nvSpPr>
        <p:spPr>
          <a:xfrm>
            <a:off x="4896872" y="1697773"/>
            <a:ext cx="3825036" cy="2812056"/>
          </a:xfrm>
          <a:prstGeom prst="rect">
            <a:avLst/>
          </a:prstGeom>
          <a:noFill/>
          <a:ln>
            <a:noFill/>
          </a:ln>
        </p:spPr>
        <p:txBody>
          <a:bodyPr lIns="91425" tIns="91425" rIns="91425" bIns="91425" anchor="t" anchorCtr="0">
            <a:noAutofit/>
          </a:bodyPr>
          <a:lstStyle/>
          <a:p>
            <a:pPr lvl="0">
              <a:spcBef>
                <a:spcPts val="600"/>
              </a:spcBef>
            </a:pPr>
            <a:r>
              <a:rPr lang="fr-FR" sz="1600" dirty="0">
                <a:latin typeface="Quattrocento Sans"/>
                <a:ea typeface="Quattrocento Sans"/>
                <a:cs typeface="Quattrocento Sans"/>
                <a:sym typeface="Quattrocento Sans"/>
              </a:rPr>
              <a:t>2021</a:t>
            </a:r>
          </a:p>
          <a:p>
            <a:pPr lvl="0">
              <a:spcBef>
                <a:spcPts val="600"/>
              </a:spcBef>
            </a:pPr>
            <a:r>
              <a:rPr lang="fr-FR" sz="1600" dirty="0">
                <a:latin typeface="Quattrocento Sans"/>
                <a:ea typeface="Quattrocento Sans"/>
                <a:cs typeface="Quattrocento Sans"/>
                <a:sym typeface="Quattrocento Sans"/>
              </a:rPr>
              <a:t>Axe 1 — Informer et former sur les 17 objectifs mondiaux de développement durable : tout est lié </a:t>
            </a:r>
          </a:p>
          <a:p>
            <a:pPr lvl="0">
              <a:spcBef>
                <a:spcPts val="600"/>
              </a:spcBef>
            </a:pPr>
            <a:r>
              <a:rPr lang="fr-FR" sz="1600" dirty="0">
                <a:latin typeface="Quattrocento Sans"/>
                <a:ea typeface="Quattrocento Sans"/>
                <a:cs typeface="Quattrocento Sans"/>
                <a:sym typeface="Quattrocento Sans"/>
              </a:rPr>
              <a:t>Axe 2 — Agir ensemble là où il y a</a:t>
            </a:r>
          </a:p>
          <a:p>
            <a:pPr lvl="0">
              <a:spcBef>
                <a:spcPts val="600"/>
              </a:spcBef>
            </a:pPr>
            <a:r>
              <a:rPr lang="fr-FR" sz="1600" dirty="0">
                <a:latin typeface="Quattrocento Sans"/>
                <a:ea typeface="Quattrocento Sans"/>
                <a:cs typeface="Quattrocento Sans"/>
                <a:sym typeface="Quattrocento Sans"/>
              </a:rPr>
              <a:t>les impacts écologiques et sociétaux </a:t>
            </a:r>
          </a:p>
          <a:p>
            <a:pPr lvl="0">
              <a:spcBef>
                <a:spcPts val="600"/>
              </a:spcBef>
            </a:pPr>
            <a:r>
              <a:rPr lang="fr-FR" sz="1600" dirty="0">
                <a:latin typeface="Quattrocento Sans"/>
                <a:ea typeface="Quattrocento Sans"/>
                <a:cs typeface="Quattrocento Sans"/>
                <a:sym typeface="Quattrocento Sans"/>
              </a:rPr>
              <a:t>Axe 3 — Atterrir via des démonstrateurs</a:t>
            </a:r>
          </a:p>
          <a:p>
            <a:pPr lvl="0">
              <a:spcBef>
                <a:spcPts val="600"/>
              </a:spcBef>
            </a:pPr>
            <a:r>
              <a:rPr lang="fr-FR" sz="1600" dirty="0">
                <a:latin typeface="Quattrocento Sans"/>
                <a:ea typeface="Quattrocento Sans"/>
                <a:cs typeface="Quattrocento Sans"/>
                <a:sym typeface="Quattrocento Sans"/>
              </a:rPr>
              <a:t>territoriaux de transformations profondes </a:t>
            </a:r>
            <a:endParaRPr lang="en" sz="1600" dirty="0">
              <a:latin typeface="Quattrocento Sans"/>
              <a:sym typeface="Quattrocento Sans"/>
            </a:endParaRPr>
          </a:p>
        </p:txBody>
      </p:sp>
    </p:spTree>
    <p:extLst>
      <p:ext uri="{BB962C8B-B14F-4D97-AF65-F5344CB8AC3E}">
        <p14:creationId xmlns:p14="http://schemas.microsoft.com/office/powerpoint/2010/main" val="2708158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705807" y="1097731"/>
            <a:ext cx="6898455" cy="842045"/>
          </a:xfrm>
          <a:prstGeom prst="rect">
            <a:avLst/>
          </a:prstGeom>
        </p:spPr>
        <p:txBody>
          <a:bodyPr lIns="91425" tIns="91425" rIns="91425" bIns="91425" anchor="b" anchorCtr="0">
            <a:noAutofit/>
          </a:bodyPr>
          <a:lstStyle/>
          <a:p>
            <a:pPr lvl="0"/>
            <a:r>
              <a:rPr lang="fr-FR" sz="2400" i="1" dirty="0"/>
              <a:t>L’Agenda 2030 comme outil de pilotage et d’évaluation pour les bibliothèques ? </a:t>
            </a:r>
            <a:endParaRPr lang="en" sz="1800" b="0" i="1" dirty="0"/>
          </a:p>
        </p:txBody>
      </p:sp>
      <p:grpSp>
        <p:nvGrpSpPr>
          <p:cNvPr id="62" name="Shape 62"/>
          <p:cNvGrpSpPr/>
          <p:nvPr/>
        </p:nvGrpSpPr>
        <p:grpSpPr>
          <a:xfrm>
            <a:off x="1299164" y="3511423"/>
            <a:ext cx="215966" cy="342398"/>
            <a:chOff x="6718575" y="2318625"/>
            <a:chExt cx="256950" cy="407375"/>
          </a:xfrm>
        </p:grpSpPr>
        <p:sp>
          <p:nvSpPr>
            <p:cNvPr id="6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Ellipse 1">
            <a:extLst>
              <a:ext uri="{FF2B5EF4-FFF2-40B4-BE49-F238E27FC236}">
                <a16:creationId xmlns:a16="http://schemas.microsoft.com/office/drawing/2014/main" id="{13795BD5-F496-F756-D4E7-E0ED248EB527}"/>
              </a:ext>
            </a:extLst>
          </p:cNvPr>
          <p:cNvSpPr/>
          <p:nvPr/>
        </p:nvSpPr>
        <p:spPr>
          <a:xfrm>
            <a:off x="1976845" y="2430404"/>
            <a:ext cx="2142309" cy="15466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Prendre notre place à la table de discussion des politiques publiques</a:t>
            </a:r>
          </a:p>
        </p:txBody>
      </p:sp>
      <p:sp>
        <p:nvSpPr>
          <p:cNvPr id="3" name="Ellipse 2">
            <a:extLst>
              <a:ext uri="{FF2B5EF4-FFF2-40B4-BE49-F238E27FC236}">
                <a16:creationId xmlns:a16="http://schemas.microsoft.com/office/drawing/2014/main" id="{3D441DC3-4DE1-61AD-014A-E254352C5EE4}"/>
              </a:ext>
            </a:extLst>
          </p:cNvPr>
          <p:cNvSpPr/>
          <p:nvPr/>
        </p:nvSpPr>
        <p:spPr>
          <a:xfrm>
            <a:off x="5024848" y="2430404"/>
            <a:ext cx="2142309" cy="1546642"/>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Evaluer notre impact</a:t>
            </a:r>
          </a:p>
        </p:txBody>
      </p:sp>
    </p:spTree>
    <p:extLst>
      <p:ext uri="{BB962C8B-B14F-4D97-AF65-F5344CB8AC3E}">
        <p14:creationId xmlns:p14="http://schemas.microsoft.com/office/powerpoint/2010/main" val="326180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97CE-9016-49DB-9F0E-191E2C8228F0}"/>
              </a:ext>
            </a:extLst>
          </p:cNvPr>
          <p:cNvSpPr>
            <a:spLocks noGrp="1"/>
          </p:cNvSpPr>
          <p:nvPr>
            <p:ph type="title"/>
          </p:nvPr>
        </p:nvSpPr>
        <p:spPr>
          <a:xfrm>
            <a:off x="1355554" y="826681"/>
            <a:ext cx="4477290" cy="435599"/>
          </a:xfrm>
        </p:spPr>
        <p:txBody>
          <a:bodyPr/>
          <a:lstStyle/>
          <a:p>
            <a:r>
              <a:rPr lang="fr-FR" dirty="0"/>
              <a:t>A partir de David R. </a:t>
            </a:r>
            <a:r>
              <a:rPr lang="fr-FR" dirty="0" err="1"/>
              <a:t>Lankes</a:t>
            </a:r>
            <a:endParaRPr lang="fr-FR" dirty="0"/>
          </a:p>
        </p:txBody>
      </p:sp>
      <p:sp>
        <p:nvSpPr>
          <p:cNvPr id="5" name="Espace réservé du texte 4">
            <a:extLst>
              <a:ext uri="{FF2B5EF4-FFF2-40B4-BE49-F238E27FC236}">
                <a16:creationId xmlns:a16="http://schemas.microsoft.com/office/drawing/2014/main" id="{1D95EC36-A811-4181-A38F-B6A332C2678F}"/>
              </a:ext>
            </a:extLst>
          </p:cNvPr>
          <p:cNvSpPr>
            <a:spLocks noGrp="1"/>
          </p:cNvSpPr>
          <p:nvPr>
            <p:ph type="body" idx="3"/>
          </p:nvPr>
        </p:nvSpPr>
        <p:spPr>
          <a:xfrm>
            <a:off x="409354" y="1951074"/>
            <a:ext cx="2434855" cy="2365745"/>
          </a:xfrm>
        </p:spPr>
        <p:txBody>
          <a:bodyPr/>
          <a:lstStyle/>
          <a:p>
            <a:pPr marL="76200" indent="0">
              <a:buNone/>
            </a:pPr>
            <a:r>
              <a:rPr lang="fr-FR" sz="1400" dirty="0"/>
              <a:t>David </a:t>
            </a:r>
            <a:r>
              <a:rPr lang="fr-FR" sz="1400" dirty="0" err="1"/>
              <a:t>Lankes</a:t>
            </a:r>
            <a:r>
              <a:rPr lang="fr-FR" sz="1400" dirty="0"/>
              <a:t>, Atlas of New </a:t>
            </a:r>
            <a:r>
              <a:rPr lang="fr-FR" sz="1400" dirty="0" err="1"/>
              <a:t>Librarianship</a:t>
            </a:r>
            <a:endParaRPr lang="fr-FR" sz="1400" dirty="0"/>
          </a:p>
          <a:p>
            <a:endParaRPr lang="fr-FR" sz="1400" dirty="0"/>
          </a:p>
          <a:p>
            <a:endParaRPr lang="fr-FR" dirty="0"/>
          </a:p>
        </p:txBody>
      </p:sp>
      <p:graphicFrame>
        <p:nvGraphicFramePr>
          <p:cNvPr id="3" name="Diagramme 2">
            <a:extLst>
              <a:ext uri="{FF2B5EF4-FFF2-40B4-BE49-F238E27FC236}">
                <a16:creationId xmlns:a16="http://schemas.microsoft.com/office/drawing/2014/main" id="{E784E8CE-43F6-492C-AC12-AF359FC66B9A}"/>
              </a:ext>
            </a:extLst>
          </p:cNvPr>
          <p:cNvGraphicFramePr/>
          <p:nvPr>
            <p:extLst>
              <p:ext uri="{D42A27DB-BD31-4B8C-83A1-F6EECF244321}">
                <p14:modId xmlns:p14="http://schemas.microsoft.com/office/powerpoint/2010/main" val="1007920356"/>
              </p:ext>
            </p:extLst>
          </p:nvPr>
        </p:nvGraphicFramePr>
        <p:xfrm>
          <a:off x="2844209" y="1812924"/>
          <a:ext cx="5977271" cy="287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hape 75">
            <a:extLst>
              <a:ext uri="{FF2B5EF4-FFF2-40B4-BE49-F238E27FC236}">
                <a16:creationId xmlns:a16="http://schemas.microsoft.com/office/drawing/2014/main" id="{BD4878EF-DFDA-4937-8EBC-5045C79D4C31}"/>
              </a:ext>
            </a:extLst>
          </p:cNvPr>
          <p:cNvSpPr/>
          <p:nvPr/>
        </p:nvSpPr>
        <p:spPr>
          <a:xfrm>
            <a:off x="5650" y="5052291"/>
            <a:ext cx="9144000" cy="91008"/>
          </a:xfrm>
          <a:prstGeom prst="rect">
            <a:avLst/>
          </a:prstGeom>
          <a:solidFill>
            <a:srgbClr val="FFCD0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107271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Engagement et tutelle</a:t>
            </a:r>
          </a:p>
        </p:txBody>
      </p:sp>
      <p:sp>
        <p:nvSpPr>
          <p:cNvPr id="3" name="Espace réservé du texte 2">
            <a:extLst>
              <a:ext uri="{FF2B5EF4-FFF2-40B4-BE49-F238E27FC236}">
                <a16:creationId xmlns:a16="http://schemas.microsoft.com/office/drawing/2014/main" id="{0295E447-30D7-4373-87E1-E65EAC1BF683}"/>
              </a:ext>
            </a:extLst>
          </p:cNvPr>
          <p:cNvSpPr>
            <a:spLocks noGrp="1"/>
          </p:cNvSpPr>
          <p:nvPr>
            <p:ph type="body" idx="1"/>
          </p:nvPr>
        </p:nvSpPr>
        <p:spPr>
          <a:xfrm>
            <a:off x="1286540" y="1748718"/>
            <a:ext cx="6948376" cy="2890271"/>
          </a:xfrm>
        </p:spPr>
        <p:txBody>
          <a:bodyPr/>
          <a:lstStyle/>
          <a:p>
            <a:pPr>
              <a:lnSpc>
                <a:spcPct val="107000"/>
              </a:lnSpc>
              <a:spcAft>
                <a:spcPts val="800"/>
              </a:spcAft>
            </a:pPr>
            <a:r>
              <a:rPr lang="fr-FR" sz="1600" dirty="0"/>
              <a:t>La bibliothèque sans injonction au DD mais force d’inspiration sur le  (Entre Dore et Allier)</a:t>
            </a:r>
          </a:p>
          <a:p>
            <a:pPr>
              <a:lnSpc>
                <a:spcPct val="107000"/>
              </a:lnSpc>
              <a:spcAft>
                <a:spcPts val="800"/>
              </a:spcAft>
            </a:pPr>
            <a:endParaRPr lang="fr-FR" sz="1600" dirty="0"/>
          </a:p>
          <a:p>
            <a:pPr>
              <a:lnSpc>
                <a:spcPct val="107000"/>
              </a:lnSpc>
              <a:spcAft>
                <a:spcPts val="800"/>
              </a:spcAft>
            </a:pPr>
            <a:r>
              <a:rPr lang="fr-FR" sz="1600" dirty="0"/>
              <a:t>La bibliothèque intégrée dans les politiques locales de DD (Gilly sur Isère)</a:t>
            </a:r>
          </a:p>
          <a:p>
            <a:pPr>
              <a:lnSpc>
                <a:spcPct val="107000"/>
              </a:lnSpc>
              <a:spcAft>
                <a:spcPts val="800"/>
              </a:spcAft>
            </a:pPr>
            <a:endParaRPr lang="fr-FR" sz="1600" dirty="0"/>
          </a:p>
          <a:p>
            <a:pPr>
              <a:lnSpc>
                <a:spcPct val="107000"/>
              </a:lnSpc>
              <a:spcAft>
                <a:spcPts val="800"/>
              </a:spcAft>
            </a:pPr>
            <a:r>
              <a:rPr lang="fr-FR" sz="1600" dirty="0"/>
              <a:t> La bibliothèque agit en marge, sans impact et relations réelles. </a:t>
            </a:r>
          </a:p>
          <a:p>
            <a:pPr>
              <a:lnSpc>
                <a:spcPct val="107000"/>
              </a:lnSpc>
              <a:spcAft>
                <a:spcPts val="800"/>
              </a:spcAft>
            </a:pPr>
            <a:r>
              <a:rPr lang="fr-FR" sz="1600" dirty="0"/>
              <a:t>Des injonctions à venir avec les dernières municipales ?</a:t>
            </a:r>
          </a:p>
        </p:txBody>
      </p:sp>
      <p:sp>
        <p:nvSpPr>
          <p:cNvPr id="4" name="Shape 75">
            <a:extLst>
              <a:ext uri="{FF2B5EF4-FFF2-40B4-BE49-F238E27FC236}">
                <a16:creationId xmlns:a16="http://schemas.microsoft.com/office/drawing/2014/main" id="{E84E0DDB-0D77-4425-93F0-FE24757CF749}"/>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8" name="ZoneTexte 7">
            <a:extLst>
              <a:ext uri="{FF2B5EF4-FFF2-40B4-BE49-F238E27FC236}">
                <a16:creationId xmlns:a16="http://schemas.microsoft.com/office/drawing/2014/main" id="{1748C4BC-0143-7F24-B6BB-A8456D855266}"/>
              </a:ext>
            </a:extLst>
          </p:cNvPr>
          <p:cNvSpPr txBox="1"/>
          <p:nvPr/>
        </p:nvSpPr>
        <p:spPr>
          <a:xfrm>
            <a:off x="185341" y="4638989"/>
            <a:ext cx="7793645" cy="430887"/>
          </a:xfrm>
          <a:prstGeom prst="rect">
            <a:avLst/>
          </a:prstGeom>
          <a:noFill/>
        </p:spPr>
        <p:txBody>
          <a:bodyPr wrap="square">
            <a:sp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2"/>
              </a:rPr>
              <a:t>http://www.intercdi.org/les-bibliotheques-et-le-changement-climatique/</a:t>
            </a:r>
            <a:endParaRPr lang="fr-FR" sz="1100" dirty="0">
              <a:effectLst/>
            </a:endParaRPr>
          </a:p>
        </p:txBody>
      </p:sp>
    </p:spTree>
    <p:extLst>
      <p:ext uri="{BB962C8B-B14F-4D97-AF65-F5344CB8AC3E}">
        <p14:creationId xmlns:p14="http://schemas.microsoft.com/office/powerpoint/2010/main" val="35060796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a:xfrm>
            <a:off x="1381250" y="922668"/>
            <a:ext cx="6252297" cy="435599"/>
          </a:xfrm>
        </p:spPr>
        <p:txBody>
          <a:bodyPr/>
          <a:lstStyle/>
          <a:p>
            <a:r>
              <a:rPr lang="fr-FR" dirty="0"/>
              <a:t>Trouver sa place dans les politiques locales</a:t>
            </a:r>
          </a:p>
        </p:txBody>
      </p:sp>
      <p:sp>
        <p:nvSpPr>
          <p:cNvPr id="3" name="Espace réservé du texte 2">
            <a:extLst>
              <a:ext uri="{FF2B5EF4-FFF2-40B4-BE49-F238E27FC236}">
                <a16:creationId xmlns:a16="http://schemas.microsoft.com/office/drawing/2014/main" id="{0295E447-30D7-4373-87E1-E65EAC1BF683}"/>
              </a:ext>
            </a:extLst>
          </p:cNvPr>
          <p:cNvSpPr>
            <a:spLocks noGrp="1"/>
          </p:cNvSpPr>
          <p:nvPr>
            <p:ph type="body" idx="1"/>
          </p:nvPr>
        </p:nvSpPr>
        <p:spPr>
          <a:xfrm>
            <a:off x="1381250" y="2003800"/>
            <a:ext cx="6853666" cy="2277950"/>
          </a:xfrm>
        </p:spPr>
        <p:txBody>
          <a:bodyPr/>
          <a:lstStyle/>
          <a:p>
            <a:pPr>
              <a:lnSpc>
                <a:spcPct val="107000"/>
              </a:lnSpc>
              <a:spcAft>
                <a:spcPts val="800"/>
              </a:spcAft>
            </a:pPr>
            <a:r>
              <a:rPr lang="fr-FR" sz="1600" dirty="0"/>
              <a:t>Connaître les politiques locales en matière de DD et voir comment les accompagner du point de vue des missions de la bibliothèque</a:t>
            </a:r>
          </a:p>
          <a:p>
            <a:pPr>
              <a:lnSpc>
                <a:spcPct val="107000"/>
              </a:lnSpc>
              <a:spcAft>
                <a:spcPts val="800"/>
              </a:spcAft>
            </a:pPr>
            <a:r>
              <a:rPr lang="fr-FR" sz="1600" dirty="0"/>
              <a:t>Afficher l’engagement de la bibliothèque dans des documents stratégiques</a:t>
            </a:r>
          </a:p>
          <a:p>
            <a:pPr>
              <a:lnSpc>
                <a:spcPct val="107000"/>
              </a:lnSpc>
              <a:spcAft>
                <a:spcPts val="800"/>
              </a:spcAft>
            </a:pPr>
            <a:r>
              <a:rPr lang="fr-FR" sz="1600" dirty="0"/>
              <a:t>Evaluer les actions de la bibliothèque</a:t>
            </a:r>
          </a:p>
          <a:p>
            <a:pPr>
              <a:lnSpc>
                <a:spcPct val="107000"/>
              </a:lnSpc>
              <a:spcAft>
                <a:spcPts val="800"/>
              </a:spcAft>
            </a:pPr>
            <a:r>
              <a:rPr lang="fr-FR" sz="1600" dirty="0"/>
              <a:t>Faire de l’</a:t>
            </a:r>
            <a:r>
              <a:rPr lang="fr-FR" sz="1600" dirty="0" err="1"/>
              <a:t>advocacy</a:t>
            </a:r>
            <a:r>
              <a:rPr lang="fr-FR" sz="1600" dirty="0"/>
              <a:t> (on en parle dans la partie suivante)</a:t>
            </a:r>
          </a:p>
          <a:p>
            <a:pPr>
              <a:lnSpc>
                <a:spcPct val="107000"/>
              </a:lnSpc>
              <a:spcAft>
                <a:spcPts val="800"/>
              </a:spcAft>
            </a:pPr>
            <a:endParaRPr lang="fr-FR" sz="1600" dirty="0"/>
          </a:p>
          <a:p>
            <a:pPr lvl="0">
              <a:lnSpc>
                <a:spcPct val="107000"/>
              </a:lnSpc>
              <a:spcAft>
                <a:spcPts val="800"/>
              </a:spcAft>
            </a:pPr>
            <a:endParaRPr lang="fr-FR" sz="1600" dirty="0"/>
          </a:p>
        </p:txBody>
      </p:sp>
      <p:sp>
        <p:nvSpPr>
          <p:cNvPr id="4" name="Shape 75">
            <a:extLst>
              <a:ext uri="{FF2B5EF4-FFF2-40B4-BE49-F238E27FC236}">
                <a16:creationId xmlns:a16="http://schemas.microsoft.com/office/drawing/2014/main" id="{30892FBC-3DD8-44E0-8926-1E35B21EBE02}"/>
              </a:ext>
            </a:extLst>
          </p:cNvPr>
          <p:cNvSpPr/>
          <p:nvPr/>
        </p:nvSpPr>
        <p:spPr>
          <a:xfrm>
            <a:off x="5650" y="5052291"/>
            <a:ext cx="9144000" cy="91008"/>
          </a:xfrm>
          <a:prstGeom prst="rect">
            <a:avLst/>
          </a:prstGeom>
          <a:solidFill>
            <a:schemeClr val="accent1"/>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5" name="Shape 84">
            <a:extLst>
              <a:ext uri="{FF2B5EF4-FFF2-40B4-BE49-F238E27FC236}">
                <a16:creationId xmlns:a16="http://schemas.microsoft.com/office/drawing/2014/main" id="{AF3C9F51-EDC5-412E-BA66-BE921551D7E8}"/>
              </a:ext>
            </a:extLst>
          </p:cNvPr>
          <p:cNvSpPr txBox="1"/>
          <p:nvPr/>
        </p:nvSpPr>
        <p:spPr>
          <a:xfrm>
            <a:off x="188731" y="4346545"/>
            <a:ext cx="8616602"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2"/>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6604685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Engagement et bibliothèques :</a:t>
            </a:r>
          </a:p>
        </p:txBody>
      </p:sp>
      <p:sp>
        <p:nvSpPr>
          <p:cNvPr id="3" name="Espace réservé du texte 2">
            <a:extLst>
              <a:ext uri="{FF2B5EF4-FFF2-40B4-BE49-F238E27FC236}">
                <a16:creationId xmlns:a16="http://schemas.microsoft.com/office/drawing/2014/main" id="{0295E447-30D7-4373-87E1-E65EAC1BF683}"/>
              </a:ext>
            </a:extLst>
          </p:cNvPr>
          <p:cNvSpPr>
            <a:spLocks noGrp="1"/>
          </p:cNvSpPr>
          <p:nvPr>
            <p:ph type="body" idx="1"/>
          </p:nvPr>
        </p:nvSpPr>
        <p:spPr>
          <a:xfrm>
            <a:off x="1381250" y="2003800"/>
            <a:ext cx="6853666" cy="2277950"/>
          </a:xfrm>
        </p:spPr>
        <p:txBody>
          <a:bodyPr/>
          <a:lstStyle/>
          <a:p>
            <a:pPr>
              <a:lnSpc>
                <a:spcPct val="107000"/>
              </a:lnSpc>
              <a:spcAft>
                <a:spcPts val="800"/>
              </a:spcAft>
            </a:pPr>
            <a:r>
              <a:rPr lang="fr-FR" sz="1600" dirty="0"/>
              <a:t>Principalement dans l’affichage de la programmation</a:t>
            </a:r>
          </a:p>
          <a:p>
            <a:pPr>
              <a:lnSpc>
                <a:spcPct val="107000"/>
              </a:lnSpc>
              <a:spcAft>
                <a:spcPts val="800"/>
              </a:spcAft>
            </a:pPr>
            <a:r>
              <a:rPr lang="fr-FR" sz="1600" dirty="0"/>
              <a:t>Mais pas de documents stratégiques</a:t>
            </a:r>
          </a:p>
          <a:p>
            <a:pPr>
              <a:lnSpc>
                <a:spcPct val="107000"/>
              </a:lnSpc>
              <a:spcAft>
                <a:spcPts val="800"/>
              </a:spcAft>
            </a:pPr>
            <a:r>
              <a:rPr lang="fr-FR" sz="1600" dirty="0"/>
              <a:t>Et pas d’inscription dans les documents stratégiques </a:t>
            </a:r>
          </a:p>
          <a:p>
            <a:pPr lvl="0">
              <a:lnSpc>
                <a:spcPct val="107000"/>
              </a:lnSpc>
              <a:spcAft>
                <a:spcPts val="800"/>
              </a:spcAft>
            </a:pPr>
            <a:endParaRPr lang="fr-FR" sz="1600" dirty="0"/>
          </a:p>
        </p:txBody>
      </p:sp>
      <p:sp>
        <p:nvSpPr>
          <p:cNvPr id="4" name="Shape 75">
            <a:extLst>
              <a:ext uri="{FF2B5EF4-FFF2-40B4-BE49-F238E27FC236}">
                <a16:creationId xmlns:a16="http://schemas.microsoft.com/office/drawing/2014/main" id="{30892FBC-3DD8-44E0-8926-1E35B21EBE02}"/>
              </a:ext>
            </a:extLst>
          </p:cNvPr>
          <p:cNvSpPr/>
          <p:nvPr/>
        </p:nvSpPr>
        <p:spPr>
          <a:xfrm>
            <a:off x="5650" y="5052291"/>
            <a:ext cx="9144000" cy="91008"/>
          </a:xfrm>
          <a:prstGeom prst="rect">
            <a:avLst/>
          </a:prstGeom>
          <a:solidFill>
            <a:schemeClr val="accent1"/>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5" name="Shape 84">
            <a:extLst>
              <a:ext uri="{FF2B5EF4-FFF2-40B4-BE49-F238E27FC236}">
                <a16:creationId xmlns:a16="http://schemas.microsoft.com/office/drawing/2014/main" id="{AF3C9F51-EDC5-412E-BA66-BE921551D7E8}"/>
              </a:ext>
            </a:extLst>
          </p:cNvPr>
          <p:cNvSpPr txBox="1"/>
          <p:nvPr/>
        </p:nvSpPr>
        <p:spPr>
          <a:xfrm>
            <a:off x="188731" y="4346545"/>
            <a:ext cx="8616602"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2"/>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5053648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Engagement et évaluation</a:t>
            </a:r>
          </a:p>
        </p:txBody>
      </p:sp>
      <p:sp>
        <p:nvSpPr>
          <p:cNvPr id="3" name="Espace réservé du texte 2">
            <a:extLst>
              <a:ext uri="{FF2B5EF4-FFF2-40B4-BE49-F238E27FC236}">
                <a16:creationId xmlns:a16="http://schemas.microsoft.com/office/drawing/2014/main" id="{0295E447-30D7-4373-87E1-E65EAC1BF683}"/>
              </a:ext>
            </a:extLst>
          </p:cNvPr>
          <p:cNvSpPr>
            <a:spLocks noGrp="1"/>
          </p:cNvSpPr>
          <p:nvPr>
            <p:ph type="body" idx="1"/>
          </p:nvPr>
        </p:nvSpPr>
        <p:spPr>
          <a:xfrm>
            <a:off x="1381250" y="2003800"/>
            <a:ext cx="6853666" cy="2277950"/>
          </a:xfrm>
        </p:spPr>
        <p:txBody>
          <a:bodyPr/>
          <a:lstStyle/>
          <a:p>
            <a:pPr>
              <a:lnSpc>
                <a:spcPct val="107000"/>
              </a:lnSpc>
              <a:spcAft>
                <a:spcPts val="800"/>
              </a:spcAft>
            </a:pPr>
            <a:r>
              <a:rPr lang="fr-FR" sz="1600" dirty="0"/>
              <a:t>On s’engage, on agit, mais on évalue comment ? </a:t>
            </a:r>
          </a:p>
        </p:txBody>
      </p:sp>
      <p:sp>
        <p:nvSpPr>
          <p:cNvPr id="4" name="Shape 75">
            <a:extLst>
              <a:ext uri="{FF2B5EF4-FFF2-40B4-BE49-F238E27FC236}">
                <a16:creationId xmlns:a16="http://schemas.microsoft.com/office/drawing/2014/main" id="{30892FBC-3DD8-44E0-8926-1E35B21EBE02}"/>
              </a:ext>
            </a:extLst>
          </p:cNvPr>
          <p:cNvSpPr/>
          <p:nvPr/>
        </p:nvSpPr>
        <p:spPr>
          <a:xfrm>
            <a:off x="5650" y="5052291"/>
            <a:ext cx="9144000" cy="91008"/>
          </a:xfrm>
          <a:prstGeom prst="rect">
            <a:avLst/>
          </a:prstGeom>
          <a:solidFill>
            <a:schemeClr val="accent1"/>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177860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1250" y="924720"/>
            <a:ext cx="3878399" cy="435599"/>
          </a:xfrm>
          <a:prstGeom prst="rect">
            <a:avLst/>
          </a:prstGeom>
        </p:spPr>
        <p:txBody>
          <a:bodyPr lIns="91425" tIns="91425" rIns="91425" bIns="91425" anchor="ctr" anchorCtr="0">
            <a:noAutofit/>
          </a:bodyPr>
          <a:lstStyle/>
          <a:p>
            <a:pPr lvl="0"/>
            <a:r>
              <a:rPr lang="fr-FR" dirty="0"/>
              <a:t>EBLIDA</a:t>
            </a:r>
            <a:endParaRPr lang="en" dirty="0"/>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43479" y="1630599"/>
            <a:ext cx="5016170" cy="3025466"/>
          </a:xfrm>
          <a:prstGeom prst="rect">
            <a:avLst/>
          </a:prstGeom>
          <a:noFill/>
          <a:ln>
            <a:noFill/>
          </a:ln>
        </p:spPr>
        <p:txBody>
          <a:bodyPr lIns="91425" tIns="91425" rIns="91425" bIns="91425" anchor="t" anchorCtr="0">
            <a:noAutofit/>
          </a:bodyPr>
          <a:lstStyle/>
          <a:p>
            <a:pPr fontAlgn="base"/>
            <a:r>
              <a:rPr lang="fr-FR" dirty="0"/>
              <a:t>ELSIA- EG : </a:t>
            </a:r>
            <a:r>
              <a:rPr lang="fr-FR" dirty="0" err="1"/>
              <a:t>European</a:t>
            </a:r>
            <a:r>
              <a:rPr lang="fr-FR" dirty="0"/>
              <a:t> </a:t>
            </a:r>
            <a:r>
              <a:rPr lang="fr-FR" dirty="0" err="1"/>
              <a:t>Libraries</a:t>
            </a:r>
            <a:r>
              <a:rPr lang="fr-FR" dirty="0"/>
              <a:t> and </a:t>
            </a:r>
            <a:r>
              <a:rPr lang="fr-FR" dirty="0" err="1"/>
              <a:t>Sustainable</a:t>
            </a:r>
            <a:r>
              <a:rPr lang="fr-FR" dirty="0"/>
              <a:t> </a:t>
            </a:r>
            <a:r>
              <a:rPr lang="fr-FR" dirty="0" err="1"/>
              <a:t>Development</a:t>
            </a:r>
            <a:r>
              <a:rPr lang="fr-FR" dirty="0"/>
              <a:t> </a:t>
            </a:r>
            <a:r>
              <a:rPr lang="fr-FR" dirty="0" err="1"/>
              <a:t>Implementation</a:t>
            </a:r>
            <a:r>
              <a:rPr lang="fr-FR" dirty="0"/>
              <a:t> and </a:t>
            </a:r>
            <a:r>
              <a:rPr lang="fr-FR" dirty="0" err="1"/>
              <a:t>Assesment</a:t>
            </a:r>
            <a:r>
              <a:rPr lang="fr-FR" dirty="0"/>
              <a:t> – Expert Group</a:t>
            </a:r>
          </a:p>
          <a:p>
            <a:pPr fontAlgn="base"/>
            <a:endParaRPr lang="fr-FR" sz="1100" dirty="0">
              <a:latin typeface="Quattrocento Sans"/>
              <a:ea typeface="Quattrocento Sans"/>
              <a:cs typeface="Quattrocento Sans"/>
              <a:sym typeface="Quattrocento Sans"/>
            </a:endParaRPr>
          </a:p>
          <a:p>
            <a:pPr marL="171450" indent="-171450" fontAlgn="base">
              <a:buFont typeface="Wingdings" panose="05000000000000000000" pitchFamily="2" charset="2"/>
              <a:buChar char="Ø"/>
            </a:pPr>
            <a:r>
              <a:rPr lang="fr-FR" sz="1100" dirty="0">
                <a:latin typeface="Quattrocento Sans"/>
                <a:ea typeface="Quattrocento Sans"/>
                <a:cs typeface="Quattrocento Sans"/>
                <a:sym typeface="Quattrocento Sans"/>
              </a:rPr>
              <a:t>Définir des pistes pour évaluer l’action des bibliothèques en matière de développement durable</a:t>
            </a:r>
          </a:p>
          <a:p>
            <a:pPr marL="171450" indent="-171450" fontAlgn="base">
              <a:buFont typeface="Wingdings" panose="05000000000000000000" pitchFamily="2" charset="2"/>
              <a:buChar char="Ø"/>
            </a:pPr>
            <a:r>
              <a:rPr lang="fr-FR" sz="1100" dirty="0">
                <a:latin typeface="Quattrocento Sans"/>
                <a:ea typeface="Quattrocento Sans"/>
                <a:cs typeface="Quattrocento Sans"/>
                <a:sym typeface="Quattrocento Sans"/>
              </a:rPr>
              <a:t>De la difficulté d’adapter les indicateurs de l’ONU</a:t>
            </a:r>
          </a:p>
          <a:p>
            <a:pPr marL="171450" indent="-171450" fontAlgn="base">
              <a:buFont typeface="Wingdings" panose="05000000000000000000" pitchFamily="2" charset="2"/>
              <a:buChar char="Ø"/>
            </a:pPr>
            <a:r>
              <a:rPr lang="fr-FR" sz="1100" dirty="0">
                <a:latin typeface="Quattrocento Sans"/>
                <a:ea typeface="Quattrocento Sans"/>
                <a:cs typeface="Quattrocento Sans"/>
                <a:sym typeface="Quattrocento Sans"/>
                <a:hlinkClick r:id="rId3"/>
              </a:rPr>
              <a:t>http://www.eblida.org/about-eblida/expert-groups/eu-libraries-sustainable-development-implementation-assessment.html</a:t>
            </a:r>
            <a:endParaRPr lang="fr-FR" sz="1100" dirty="0">
              <a:latin typeface="Quattrocento Sans"/>
              <a:ea typeface="Quattrocento Sans"/>
              <a:cs typeface="Quattrocento Sans"/>
              <a:sym typeface="Quattrocento Sans"/>
            </a:endParaRPr>
          </a:p>
          <a:p>
            <a:pPr marL="171450" indent="-171450" fontAlgn="base">
              <a:buFont typeface="Wingdings" panose="05000000000000000000" pitchFamily="2" charset="2"/>
              <a:buChar char="Ø"/>
            </a:pPr>
            <a:endParaRPr lang="fr-FR" sz="1100" dirty="0">
              <a:latin typeface="Quattrocento Sans"/>
              <a:ea typeface="Quattrocento Sans"/>
              <a:cs typeface="Quattrocento Sans"/>
              <a:sym typeface="Quattrocento Sans"/>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
        <p:nvSpPr>
          <p:cNvPr id="13" name="Shape 75"/>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4098" name="Picture 2">
            <a:extLst>
              <a:ext uri="{FF2B5EF4-FFF2-40B4-BE49-F238E27FC236}">
                <a16:creationId xmlns:a16="http://schemas.microsoft.com/office/drawing/2014/main" id="{BF66DE0F-574B-4BB9-9538-46093F0897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99" r="14496"/>
          <a:stretch/>
        </p:blipFill>
        <p:spPr bwMode="auto">
          <a:xfrm>
            <a:off x="5486399" y="1484064"/>
            <a:ext cx="3159821" cy="281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57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427304" y="882333"/>
            <a:ext cx="4112259" cy="435599"/>
          </a:xfrm>
          <a:prstGeom prst="rect">
            <a:avLst/>
          </a:prstGeom>
        </p:spPr>
        <p:txBody>
          <a:bodyPr lIns="91425" tIns="91425" rIns="91425" bIns="91425" anchor="ctr" anchorCtr="0">
            <a:noAutofit/>
          </a:bodyPr>
          <a:lstStyle/>
          <a:p>
            <a:pPr lvl="0" rtl="0">
              <a:spcBef>
                <a:spcPts val="0"/>
              </a:spcBef>
              <a:buNone/>
            </a:pPr>
            <a:r>
              <a:rPr lang="en" dirty="0"/>
              <a:t>Avant l’Agenda 2030 : </a:t>
            </a:r>
            <a:br>
              <a:rPr lang="en" dirty="0"/>
            </a:br>
            <a:r>
              <a:rPr lang="en" dirty="0"/>
              <a:t>L</a:t>
            </a:r>
            <a:r>
              <a:rPr lang="fr-FR" dirty="0"/>
              <a:t>e</a:t>
            </a:r>
            <a:r>
              <a:rPr lang="en" dirty="0"/>
              <a:t>s bibliothèques et l’Agenda 21</a:t>
            </a:r>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82891" y="2011481"/>
            <a:ext cx="6160439" cy="2733676"/>
          </a:xfrm>
          <a:prstGeom prst="rect">
            <a:avLst/>
          </a:prstGeom>
          <a:noFill/>
          <a:ln>
            <a:noFill/>
          </a:ln>
        </p:spPr>
        <p:txBody>
          <a:bodyPr lIns="91425" tIns="91425" rIns="91425" bIns="91425" anchor="t" anchorCtr="0">
            <a:noAutofit/>
          </a:bodyPr>
          <a:lstStyle/>
          <a:p>
            <a:pPr fontAlgn="base"/>
            <a:r>
              <a:rPr lang="fr-FR" dirty="0"/>
              <a:t>Joachim </a:t>
            </a:r>
            <a:r>
              <a:rPr lang="fr-FR" dirty="0" err="1"/>
              <a:t>Schöpfel</a:t>
            </a:r>
            <a:r>
              <a:rPr lang="fr-FR" dirty="0"/>
              <a:t> et </a:t>
            </a:r>
            <a:r>
              <a:rPr lang="fr-FR" dirty="0" err="1"/>
              <a:t>et</a:t>
            </a:r>
            <a:r>
              <a:rPr lang="fr-FR" dirty="0"/>
              <a:t> Jean-Pierre </a:t>
            </a:r>
            <a:r>
              <a:rPr lang="fr-FR" dirty="0" err="1"/>
              <a:t>Vosgin</a:t>
            </a:r>
            <a:r>
              <a:rPr lang="fr-FR" dirty="0"/>
              <a:t> (2014) : </a:t>
            </a:r>
            <a:r>
              <a:rPr lang="fr-FR" u="sng" dirty="0">
                <a:hlinkClick r:id="rId3"/>
              </a:rPr>
              <a:t>https://www.cairn.info/vers-la-bibliotheque-globale--9782765414216.htm</a:t>
            </a:r>
            <a:endParaRPr lang="fr-FR" sz="1600" dirty="0"/>
          </a:p>
          <a:p>
            <a:pPr fontAlgn="base"/>
            <a:endParaRPr lang="fr-FR" sz="1600" dirty="0"/>
          </a:p>
          <a:p>
            <a:pPr fontAlgn="base"/>
            <a:r>
              <a:rPr lang="fr-FR" dirty="0"/>
              <a:t>En s’appuyant sur l’Agenda 21, évaluation de l’engagement des bibliothèques : </a:t>
            </a:r>
          </a:p>
          <a:p>
            <a:pPr marL="285750" lvl="0" indent="-285750">
              <a:spcBef>
                <a:spcPts val="600"/>
              </a:spcBef>
              <a:buFont typeface="Arial" panose="020B0604020202020204" pitchFamily="34" charset="0"/>
              <a:buChar char="•"/>
            </a:pPr>
            <a:r>
              <a:rPr lang="fr-FR" sz="1100" dirty="0">
                <a:latin typeface="Quattrocento Sans"/>
                <a:ea typeface="Quattrocento Sans"/>
                <a:cs typeface="Quattrocento Sans"/>
                <a:sym typeface="Quattrocento Sans"/>
              </a:rPr>
              <a:t>Performance sociale : amélioration de la qualité de vie des agents de la bibliothèque</a:t>
            </a:r>
          </a:p>
          <a:p>
            <a:pPr marL="285750" lvl="0" indent="-285750">
              <a:spcBef>
                <a:spcPts val="600"/>
              </a:spcBef>
              <a:buFont typeface="Arial" panose="020B0604020202020204" pitchFamily="34" charset="0"/>
              <a:buChar char="•"/>
            </a:pPr>
            <a:r>
              <a:rPr lang="fr-FR" sz="1100" dirty="0">
                <a:latin typeface="Quattrocento Sans"/>
                <a:ea typeface="Quattrocento Sans"/>
                <a:cs typeface="Quattrocento Sans"/>
                <a:sym typeface="Quattrocento Sans"/>
              </a:rPr>
              <a:t>Performance sociétale : amélioration de la qualité de vie dans la société</a:t>
            </a:r>
          </a:p>
          <a:p>
            <a:pPr marL="285750" lvl="0" indent="-285750">
              <a:spcBef>
                <a:spcPts val="600"/>
              </a:spcBef>
              <a:buFont typeface="Arial" panose="020B0604020202020204" pitchFamily="34" charset="0"/>
              <a:buChar char="•"/>
            </a:pPr>
            <a:r>
              <a:rPr lang="fr-FR" sz="1100" dirty="0">
                <a:latin typeface="Quattrocento Sans"/>
                <a:ea typeface="Quattrocento Sans"/>
                <a:cs typeface="Quattrocento Sans"/>
                <a:sym typeface="Quattrocento Sans"/>
              </a:rPr>
              <a:t>Performance écologique : protection de l’environnement naturel</a:t>
            </a:r>
          </a:p>
          <a:p>
            <a:pPr marL="285750" lvl="0" indent="-285750">
              <a:spcBef>
                <a:spcPts val="600"/>
              </a:spcBef>
              <a:buFont typeface="Arial" panose="020B0604020202020204" pitchFamily="34" charset="0"/>
              <a:buChar char="•"/>
            </a:pPr>
            <a:r>
              <a:rPr lang="fr-FR" sz="1100" dirty="0">
                <a:latin typeface="Quattrocento Sans"/>
                <a:ea typeface="Quattrocento Sans"/>
                <a:cs typeface="Quattrocento Sans"/>
                <a:sym typeface="Quattrocento Sans"/>
              </a:rPr>
              <a:t>Performance commerciale : développement du secteur d’activité : innovation, etc.</a:t>
            </a:r>
          </a:p>
          <a:p>
            <a:pPr marL="285750" lvl="0" indent="-285750">
              <a:spcBef>
                <a:spcPts val="600"/>
              </a:spcBef>
              <a:buFont typeface="Arial" panose="020B0604020202020204" pitchFamily="34" charset="0"/>
              <a:buChar char="•"/>
            </a:pPr>
            <a:r>
              <a:rPr lang="fr-FR" sz="1100" dirty="0">
                <a:latin typeface="Quattrocento Sans"/>
                <a:ea typeface="Quattrocento Sans"/>
                <a:cs typeface="Quattrocento Sans"/>
                <a:sym typeface="Quattrocento Sans"/>
              </a:rPr>
              <a:t>Performance économiques : les activités liées aux questions économiques : marchés, etc.</a:t>
            </a:r>
          </a:p>
          <a:p>
            <a:pPr marL="285750" lvl="0" indent="-285750">
              <a:spcBef>
                <a:spcPts val="600"/>
              </a:spcBef>
              <a:buFont typeface="Arial" panose="020B0604020202020204" pitchFamily="34" charset="0"/>
              <a:buChar char="•"/>
            </a:pPr>
            <a:endParaRPr lang="fr-FR"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
        <p:nvSpPr>
          <p:cNvPr id="13" name="Shape 75"/>
          <p:cNvSpPr/>
          <p:nvPr/>
        </p:nvSpPr>
        <p:spPr>
          <a:xfrm>
            <a:off x="5650" y="4939291"/>
            <a:ext cx="9144000" cy="204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2050" name="Picture 2" descr="https://www.cairn.info/vign_rev/ELEC_BIBL/ELEC_ZEGHM_2014_01_L204.jpg">
            <a:extLst>
              <a:ext uri="{FF2B5EF4-FFF2-40B4-BE49-F238E27FC236}">
                <a16:creationId xmlns:a16="http://schemas.microsoft.com/office/drawing/2014/main" id="{7272EAC2-B876-4FE7-AF6D-80FF0FF0D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997" y="1512067"/>
            <a:ext cx="1943100"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4095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1250" y="922668"/>
            <a:ext cx="3878399" cy="435599"/>
          </a:xfrm>
          <a:prstGeom prst="rect">
            <a:avLst/>
          </a:prstGeom>
        </p:spPr>
        <p:txBody>
          <a:bodyPr lIns="91425" tIns="91425" rIns="91425" bIns="91425" anchor="ctr" anchorCtr="0">
            <a:noAutofit/>
          </a:bodyPr>
          <a:lstStyle/>
          <a:p>
            <a:pPr lvl="0"/>
            <a:r>
              <a:rPr lang="fr-FR" dirty="0"/>
              <a:t>La bibliothèque de la Canopée</a:t>
            </a:r>
            <a:endParaRPr lang="en" dirty="0"/>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454495" y="1630490"/>
            <a:ext cx="4912871" cy="3264320"/>
          </a:xfrm>
          <a:prstGeom prst="rect">
            <a:avLst/>
          </a:prstGeom>
          <a:noFill/>
          <a:ln>
            <a:noFill/>
          </a:ln>
        </p:spPr>
        <p:txBody>
          <a:bodyPr lIns="91425" tIns="91425" rIns="91425" bIns="91425" anchor="t" anchorCtr="0">
            <a:noAutofit/>
          </a:bodyPr>
          <a:lstStyle/>
          <a:p>
            <a:pPr fontAlgn="base"/>
            <a:r>
              <a:rPr lang="fr-FR" sz="1100" dirty="0">
                <a:latin typeface="Quattrocento Sans"/>
                <a:ea typeface="Quattrocento Sans"/>
                <a:cs typeface="Quattrocento Sans"/>
                <a:sym typeface="Quattrocento Sans"/>
              </a:rPr>
              <a:t>Réseau des bibliothèques de la ville de Paris</a:t>
            </a:r>
          </a:p>
          <a:p>
            <a:pPr fontAlgn="base"/>
            <a:endParaRPr lang="fr-FR" sz="1100" dirty="0">
              <a:latin typeface="Quattrocento Sans"/>
              <a:ea typeface="Quattrocento Sans"/>
              <a:cs typeface="Quattrocento Sans"/>
              <a:sym typeface="Quattrocento Sans"/>
            </a:endParaRPr>
          </a:p>
          <a:p>
            <a:pPr fontAlgn="base"/>
            <a:r>
              <a:rPr lang="en" sz="1100" dirty="0">
                <a:latin typeface="Quattrocento Sans"/>
                <a:ea typeface="Quattrocento Sans"/>
                <a:cs typeface="Quattrocento Sans"/>
                <a:sym typeface="Quattrocento Sans"/>
              </a:rPr>
              <a:t>Bibliothèque verte et participation</a:t>
            </a:r>
          </a:p>
          <a:p>
            <a:pPr fontAlgn="base"/>
            <a:endParaRPr lang="en" sz="1100" dirty="0">
              <a:latin typeface="Quattrocento Sans"/>
              <a:ea typeface="Quattrocento Sans"/>
              <a:cs typeface="Quattrocento Sans"/>
              <a:sym typeface="Quattrocento Sans"/>
            </a:endParaRPr>
          </a:p>
          <a:p>
            <a:pPr fontAlgn="base"/>
            <a:r>
              <a:rPr lang="en" sz="1100" dirty="0">
                <a:latin typeface="Quattrocento Sans"/>
                <a:ea typeface="Quattrocento Sans"/>
                <a:cs typeface="Quattrocento Sans"/>
                <a:sym typeface="Quattrocento Sans"/>
              </a:rPr>
              <a:t>Le SME : système de management environnemental : 3 champs d’action : </a:t>
            </a:r>
          </a:p>
          <a:p>
            <a:pPr algn="l">
              <a:buFont typeface="Arial" panose="020B0604020202020204" pitchFamily="34" charset="0"/>
              <a:buChar char="•"/>
            </a:pPr>
            <a:r>
              <a:rPr lang="fr-FR" sz="1400" b="0" i="0" dirty="0">
                <a:solidFill>
                  <a:srgbClr val="6A6C6E"/>
                </a:solidFill>
                <a:effectLst/>
                <a:latin typeface="Lato"/>
              </a:rPr>
              <a:t>La gestion des déchets quotidiens,</a:t>
            </a:r>
          </a:p>
          <a:p>
            <a:pPr algn="l">
              <a:buFont typeface="Arial" panose="020B0604020202020204" pitchFamily="34" charset="0"/>
              <a:buChar char="•"/>
            </a:pPr>
            <a:r>
              <a:rPr lang="fr-FR" sz="1400" b="0" i="0" dirty="0">
                <a:solidFill>
                  <a:srgbClr val="6A6C6E"/>
                </a:solidFill>
                <a:effectLst/>
                <a:latin typeface="Lato"/>
              </a:rPr>
              <a:t>La plastification des ouvrages prêtés,</a:t>
            </a:r>
          </a:p>
          <a:p>
            <a:pPr algn="l">
              <a:buFont typeface="Arial" panose="020B0604020202020204" pitchFamily="34" charset="0"/>
              <a:buChar char="•"/>
            </a:pPr>
            <a:r>
              <a:rPr lang="fr-FR" sz="1400" b="0" i="0" dirty="0">
                <a:solidFill>
                  <a:srgbClr val="6A6C6E"/>
                </a:solidFill>
                <a:effectLst/>
                <a:latin typeface="Lato"/>
              </a:rPr>
              <a:t>La gestion des documents désherbés.</a:t>
            </a:r>
          </a:p>
          <a:p>
            <a:pPr fontAlgn="base"/>
            <a:endParaRPr lang="en" sz="1100" dirty="0">
              <a:latin typeface="Quattrocento Sans"/>
              <a:ea typeface="Quattrocento Sans"/>
              <a:cs typeface="Quattrocento Sans"/>
              <a:sym typeface="Quattrocento Sans"/>
            </a:endParaRPr>
          </a:p>
          <a:p>
            <a:pPr fontAlgn="base"/>
            <a:endParaRPr lang="en" sz="1100" dirty="0">
              <a:latin typeface="Quattrocento Sans"/>
              <a:ea typeface="Quattrocento Sans"/>
              <a:cs typeface="Quattrocento Sans"/>
              <a:sym typeface="Quattrocento Sans"/>
            </a:endParaRPr>
          </a:p>
          <a:p>
            <a:pPr fontAlgn="base"/>
            <a:r>
              <a:rPr lang="en" sz="1100" dirty="0">
                <a:latin typeface="Quattrocento Sans"/>
                <a:ea typeface="Quattrocento Sans"/>
                <a:cs typeface="Quattrocento Sans"/>
                <a:sym typeface="Quattrocento Sans"/>
              </a:rPr>
              <a:t>5 axes dans leur guide : </a:t>
            </a:r>
          </a:p>
          <a:p>
            <a:pPr marL="171450" indent="-171450" fontAlgn="base">
              <a:buFont typeface="Arial" panose="020B0604020202020204" pitchFamily="34" charset="0"/>
              <a:buChar char="•"/>
            </a:pPr>
            <a:r>
              <a:rPr lang="en" dirty="0">
                <a:solidFill>
                  <a:srgbClr val="6A6C6E"/>
                </a:solidFill>
                <a:latin typeface="Lato"/>
                <a:sym typeface="Quattrocento Sans"/>
              </a:rPr>
              <a:t>Environnement de travail</a:t>
            </a:r>
          </a:p>
          <a:p>
            <a:pPr marL="171450" indent="-171450" fontAlgn="base">
              <a:buFont typeface="Arial" panose="020B0604020202020204" pitchFamily="34" charset="0"/>
              <a:buChar char="•"/>
            </a:pPr>
            <a:r>
              <a:rPr lang="fr-FR" dirty="0">
                <a:solidFill>
                  <a:srgbClr val="6A6C6E"/>
                </a:solidFill>
                <a:latin typeface="Lato"/>
                <a:sym typeface="Quattrocento Sans"/>
              </a:rPr>
              <a:t>C</a:t>
            </a:r>
            <a:r>
              <a:rPr lang="en" dirty="0">
                <a:solidFill>
                  <a:srgbClr val="6A6C6E"/>
                </a:solidFill>
                <a:latin typeface="Lato"/>
                <a:sym typeface="Quattrocento Sans"/>
              </a:rPr>
              <a:t>ircuit du document</a:t>
            </a:r>
          </a:p>
          <a:p>
            <a:pPr marL="171450" indent="-171450" fontAlgn="base">
              <a:buFont typeface="Arial" panose="020B0604020202020204" pitchFamily="34" charset="0"/>
              <a:buChar char="•"/>
            </a:pPr>
            <a:r>
              <a:rPr lang="en" dirty="0">
                <a:solidFill>
                  <a:srgbClr val="6A6C6E"/>
                </a:solidFill>
                <a:latin typeface="Lato"/>
                <a:sym typeface="Quattrocento Sans"/>
              </a:rPr>
              <a:t>Services aux usagers</a:t>
            </a:r>
          </a:p>
          <a:p>
            <a:pPr marL="171450" indent="-171450" fontAlgn="base">
              <a:buFont typeface="Arial" panose="020B0604020202020204" pitchFamily="34" charset="0"/>
              <a:buChar char="•"/>
            </a:pPr>
            <a:r>
              <a:rPr lang="en" dirty="0">
                <a:solidFill>
                  <a:srgbClr val="6A6C6E"/>
                </a:solidFill>
                <a:latin typeface="Lato"/>
                <a:sym typeface="Quattrocento Sans"/>
              </a:rPr>
              <a:t>Activités et événements</a:t>
            </a:r>
          </a:p>
          <a:p>
            <a:pPr marL="171450" indent="-171450" fontAlgn="base">
              <a:buFont typeface="Arial" panose="020B0604020202020204" pitchFamily="34" charset="0"/>
              <a:buChar char="•"/>
            </a:pPr>
            <a:r>
              <a:rPr lang="en" dirty="0">
                <a:solidFill>
                  <a:srgbClr val="6A6C6E"/>
                </a:solidFill>
                <a:latin typeface="Lato"/>
                <a:sym typeface="Quattrocento Sans"/>
              </a:rPr>
              <a:t>Communicartion</a:t>
            </a:r>
          </a:p>
          <a:p>
            <a:pPr fontAlgn="base"/>
            <a:endParaRPr lang="en"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
        <p:nvSpPr>
          <p:cNvPr id="13" name="Shape 75"/>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3" name="Image 2">
            <a:extLst>
              <a:ext uri="{FF2B5EF4-FFF2-40B4-BE49-F238E27FC236}">
                <a16:creationId xmlns:a16="http://schemas.microsoft.com/office/drawing/2014/main" id="{0AC45883-22A6-48BD-8431-1F6190AE8869}"/>
              </a:ext>
            </a:extLst>
          </p:cNvPr>
          <p:cNvPicPr>
            <a:picLocks noChangeAspect="1"/>
          </p:cNvPicPr>
          <p:nvPr/>
        </p:nvPicPr>
        <p:blipFill rotWithShape="1">
          <a:blip r:embed="rId3"/>
          <a:srcRect l="55806" t="23999" r="7416" b="8010"/>
          <a:stretch/>
        </p:blipFill>
        <p:spPr>
          <a:xfrm>
            <a:off x="5681059" y="823193"/>
            <a:ext cx="2837499" cy="3497114"/>
          </a:xfrm>
          <a:prstGeom prst="rect">
            <a:avLst/>
          </a:prstGeom>
        </p:spPr>
      </p:pic>
      <p:sp>
        <p:nvSpPr>
          <p:cNvPr id="15" name="ZoneTexte 14">
            <a:extLst>
              <a:ext uri="{FF2B5EF4-FFF2-40B4-BE49-F238E27FC236}">
                <a16:creationId xmlns:a16="http://schemas.microsoft.com/office/drawing/2014/main" id="{D77FD8B4-5AB9-431C-BD6E-4F4D481D954D}"/>
              </a:ext>
            </a:extLst>
          </p:cNvPr>
          <p:cNvSpPr txBox="1"/>
          <p:nvPr/>
        </p:nvSpPr>
        <p:spPr>
          <a:xfrm>
            <a:off x="5614903" y="4320307"/>
            <a:ext cx="3074602" cy="369332"/>
          </a:xfrm>
          <a:prstGeom prst="rect">
            <a:avLst/>
          </a:prstGeom>
          <a:noFill/>
        </p:spPr>
        <p:txBody>
          <a:bodyPr wrap="square">
            <a:spAutoFit/>
          </a:bodyPr>
          <a:lstStyle/>
          <a:p>
            <a:r>
              <a:rPr lang="fr-FR" sz="900" dirty="0">
                <a:hlinkClick r:id="rId4"/>
              </a:rPr>
              <a:t>https://fr.calameo.com/read/006652206597330637b06</a:t>
            </a:r>
            <a:endParaRPr lang="fr-FR" sz="900" dirty="0"/>
          </a:p>
          <a:p>
            <a:endParaRPr lang="fr-FR" sz="900" dirty="0"/>
          </a:p>
        </p:txBody>
      </p:sp>
    </p:spTree>
    <p:extLst>
      <p:ext uri="{BB962C8B-B14F-4D97-AF65-F5344CB8AC3E}">
        <p14:creationId xmlns:p14="http://schemas.microsoft.com/office/powerpoint/2010/main" val="3819928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1250" y="922668"/>
            <a:ext cx="3878399" cy="435599"/>
          </a:xfrm>
          <a:prstGeom prst="rect">
            <a:avLst/>
          </a:prstGeom>
        </p:spPr>
        <p:txBody>
          <a:bodyPr lIns="91425" tIns="91425" rIns="91425" bIns="91425" anchor="ctr" anchorCtr="0">
            <a:noAutofit/>
          </a:bodyPr>
          <a:lstStyle/>
          <a:p>
            <a:pPr lvl="0"/>
            <a:r>
              <a:rPr lang="fr-FR" dirty="0"/>
              <a:t>La bibliothèque de la Canopée</a:t>
            </a:r>
            <a:endParaRPr lang="en" dirty="0"/>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Shape 75"/>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1026" name="Picture 2">
            <a:extLst>
              <a:ext uri="{FF2B5EF4-FFF2-40B4-BE49-F238E27FC236}">
                <a16:creationId xmlns:a16="http://schemas.microsoft.com/office/drawing/2014/main" id="{1CDC993D-9D5D-4B1B-88B4-AACA1B052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16" y="1492797"/>
            <a:ext cx="9144000" cy="340201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3E2C696E-2066-44A6-A8BE-D99E5A6830D1}"/>
              </a:ext>
            </a:extLst>
          </p:cNvPr>
          <p:cNvSpPr txBox="1"/>
          <p:nvPr/>
        </p:nvSpPr>
        <p:spPr>
          <a:xfrm>
            <a:off x="6947276" y="186360"/>
            <a:ext cx="2012762" cy="1061829"/>
          </a:xfrm>
          <a:prstGeom prst="rect">
            <a:avLst/>
          </a:prstGeom>
          <a:noFill/>
        </p:spPr>
        <p:txBody>
          <a:bodyPr wrap="square">
            <a:spAutoFit/>
          </a:bodyPr>
          <a:lstStyle/>
          <a:p>
            <a:pPr algn="r"/>
            <a:r>
              <a:rPr lang="fr-FR" sz="900" dirty="0">
                <a:hlinkClick r:id="rId4"/>
              </a:rPr>
              <a:t>https://bibliothequecanopee.wordpress.com/2021/01/05/integrer-la-question-environnementale-dans-une-mediatheque-le-cas-du-systeme-de-management-environnemental/</a:t>
            </a:r>
            <a:endParaRPr lang="fr-FR" sz="900" dirty="0"/>
          </a:p>
          <a:p>
            <a:pPr algn="r"/>
            <a:endParaRPr lang="fr-FR" sz="900" dirty="0"/>
          </a:p>
        </p:txBody>
      </p:sp>
    </p:spTree>
    <p:extLst>
      <p:ext uri="{BB962C8B-B14F-4D97-AF65-F5344CB8AC3E}">
        <p14:creationId xmlns:p14="http://schemas.microsoft.com/office/powerpoint/2010/main" val="28512274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381250" y="922668"/>
            <a:ext cx="3878399" cy="435599"/>
          </a:xfrm>
          <a:prstGeom prst="rect">
            <a:avLst/>
          </a:prstGeom>
        </p:spPr>
        <p:txBody>
          <a:bodyPr lIns="91425" tIns="91425" rIns="91425" bIns="91425" anchor="ctr" anchorCtr="0">
            <a:noAutofit/>
          </a:bodyPr>
          <a:lstStyle/>
          <a:p>
            <a:pPr lvl="0"/>
            <a:r>
              <a:rPr lang="fr-FR" dirty="0"/>
              <a:t>New York Library Association </a:t>
            </a:r>
            <a:endParaRPr lang="en" dirty="0"/>
          </a:p>
        </p:txBody>
      </p:sp>
      <p:grpSp>
        <p:nvGrpSpPr>
          <p:cNvPr id="77" name="Shape 77"/>
          <p:cNvGrpSpPr/>
          <p:nvPr/>
        </p:nvGrpSpPr>
        <p:grpSpPr>
          <a:xfrm>
            <a:off x="916458" y="1019750"/>
            <a:ext cx="214624" cy="214624"/>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4" name="Shape 84"/>
          <p:cNvSpPr txBox="1"/>
          <p:nvPr/>
        </p:nvSpPr>
        <p:spPr>
          <a:xfrm>
            <a:off x="258619" y="1532054"/>
            <a:ext cx="8336212" cy="3362755"/>
          </a:xfrm>
          <a:prstGeom prst="rect">
            <a:avLst/>
          </a:prstGeom>
          <a:noFill/>
          <a:ln>
            <a:noFill/>
          </a:ln>
        </p:spPr>
        <p:txBody>
          <a:bodyPr lIns="91425" tIns="91425" rIns="91425" bIns="91425" anchor="t" anchorCtr="0">
            <a:noAutofit/>
          </a:bodyPr>
          <a:lstStyle/>
          <a:p>
            <a:pPr fontAlgn="base"/>
            <a:r>
              <a:rPr lang="fr-FR" dirty="0"/>
              <a:t>L’association propose une certification “bibliothèque durable” : </a:t>
            </a:r>
            <a:r>
              <a:rPr lang="fr-FR" i="1" dirty="0"/>
              <a:t>NYLA </a:t>
            </a:r>
            <a:r>
              <a:rPr lang="fr-FR" i="1" dirty="0" err="1"/>
              <a:t>Sustainability</a:t>
            </a:r>
            <a:r>
              <a:rPr lang="fr-FR" i="1" dirty="0"/>
              <a:t> Initiative</a:t>
            </a:r>
            <a:r>
              <a:rPr lang="fr-FR" dirty="0"/>
              <a:t> </a:t>
            </a:r>
            <a:r>
              <a:rPr lang="fr-FR" sz="900" dirty="0">
                <a:hlinkClick r:id="rId3"/>
              </a:rPr>
              <a:t>https://www.nyla.org/4DCGI/cms/review.html?Action=CMS_Document&amp;DocID=1771&amp;MenuKey=SI</a:t>
            </a:r>
            <a:endParaRPr lang="fr-FR" sz="900" dirty="0"/>
          </a:p>
          <a:p>
            <a:pPr fontAlgn="base"/>
            <a:endParaRPr lang="fr-FR" dirty="0"/>
          </a:p>
          <a:p>
            <a:pPr fontAlgn="base"/>
            <a:r>
              <a:rPr lang="fr-FR" dirty="0"/>
              <a:t>Auto-évaluation sur 12 catégories. </a:t>
            </a:r>
          </a:p>
          <a:p>
            <a:pPr marL="804863" indent="-285750" fontAlgn="base">
              <a:buFont typeface="Arial" panose="020B0604020202020204" pitchFamily="34" charset="0"/>
              <a:buChar char="•"/>
            </a:pPr>
            <a:r>
              <a:rPr lang="fr-FR" sz="1300" dirty="0"/>
              <a:t>7 catégories écologiques</a:t>
            </a:r>
          </a:p>
          <a:p>
            <a:pPr marL="1525588" lvl="1" indent="-285750" fontAlgn="base">
              <a:buFont typeface="Wingdings" panose="05000000000000000000" pitchFamily="2" charset="2"/>
              <a:buChar char="q"/>
            </a:pPr>
            <a:r>
              <a:rPr lang="fr-FR" sz="1100" dirty="0"/>
              <a:t>Engagement en termes d’organisation</a:t>
            </a:r>
          </a:p>
          <a:p>
            <a:pPr marL="1525588" lvl="1" indent="-285750" fontAlgn="base">
              <a:buFont typeface="Wingdings" panose="05000000000000000000" pitchFamily="2" charset="2"/>
              <a:buChar char="q"/>
            </a:pPr>
            <a:r>
              <a:rPr lang="fr-FR" sz="1100" dirty="0"/>
              <a:t>Energie</a:t>
            </a:r>
          </a:p>
          <a:p>
            <a:pPr marL="1525588" lvl="1" indent="-285750" fontAlgn="base">
              <a:buFont typeface="Wingdings" panose="05000000000000000000" pitchFamily="2" charset="2"/>
              <a:buChar char="q"/>
            </a:pPr>
            <a:r>
              <a:rPr lang="fr-FR" sz="1100" dirty="0"/>
              <a:t>Déchets et recyclage</a:t>
            </a:r>
          </a:p>
          <a:p>
            <a:pPr marL="1525588" lvl="1" indent="-285750" fontAlgn="base">
              <a:buFont typeface="Wingdings" panose="05000000000000000000" pitchFamily="2" charset="2"/>
              <a:buChar char="q"/>
            </a:pPr>
            <a:r>
              <a:rPr lang="fr-FR" sz="1100" dirty="0"/>
              <a:t>Commandes</a:t>
            </a:r>
          </a:p>
          <a:p>
            <a:pPr marL="1525588" lvl="1" indent="-285750" fontAlgn="base">
              <a:buFont typeface="Wingdings" panose="05000000000000000000" pitchFamily="2" charset="2"/>
              <a:buChar char="q"/>
            </a:pPr>
            <a:r>
              <a:rPr lang="fr-FR" sz="1100" dirty="0"/>
              <a:t>Transport</a:t>
            </a:r>
          </a:p>
          <a:p>
            <a:pPr marL="1525588" lvl="1" indent="-285750" fontAlgn="base">
              <a:buFont typeface="Wingdings" panose="05000000000000000000" pitchFamily="2" charset="2"/>
              <a:buChar char="q"/>
            </a:pPr>
            <a:r>
              <a:rPr lang="fr-FR" sz="1100" dirty="0"/>
              <a:t>Sols et terrains</a:t>
            </a:r>
          </a:p>
          <a:p>
            <a:pPr marL="1525588" lvl="1" indent="-285750" fontAlgn="base">
              <a:buFont typeface="Wingdings" panose="05000000000000000000" pitchFamily="2" charset="2"/>
              <a:buChar char="q"/>
            </a:pPr>
            <a:r>
              <a:rPr lang="fr-FR" sz="1100" dirty="0"/>
              <a:t>Eau</a:t>
            </a:r>
          </a:p>
          <a:p>
            <a:pPr marL="804863" indent="-285750" fontAlgn="base">
              <a:buFont typeface="Arial" panose="020B0604020202020204" pitchFamily="34" charset="0"/>
              <a:buChar char="•"/>
            </a:pPr>
            <a:r>
              <a:rPr lang="fr-FR" sz="1300" dirty="0"/>
              <a:t>5 catégories bibliothéconomiques</a:t>
            </a:r>
          </a:p>
          <a:p>
            <a:pPr marL="1525588" indent="-285750" fontAlgn="base">
              <a:buFont typeface="Wingdings" panose="05000000000000000000" pitchFamily="2" charset="2"/>
              <a:buChar char="q"/>
            </a:pPr>
            <a:r>
              <a:rPr lang="fr-FR" sz="1100" dirty="0"/>
              <a:t>Partenariats</a:t>
            </a:r>
          </a:p>
          <a:p>
            <a:pPr marL="1525588" indent="-285750" fontAlgn="base">
              <a:buFont typeface="Wingdings" panose="05000000000000000000" pitchFamily="2" charset="2"/>
              <a:buChar char="q"/>
            </a:pPr>
            <a:r>
              <a:rPr lang="fr-FR" sz="1100" dirty="0"/>
              <a:t>Engagement communautaire</a:t>
            </a:r>
          </a:p>
          <a:p>
            <a:pPr marL="1525588" indent="-285750" fontAlgn="base">
              <a:buFont typeface="Wingdings" panose="05000000000000000000" pitchFamily="2" charset="2"/>
              <a:buChar char="q"/>
            </a:pPr>
            <a:r>
              <a:rPr lang="fr-FR" sz="1100" dirty="0"/>
              <a:t>Justice sociale et résilience</a:t>
            </a:r>
          </a:p>
          <a:p>
            <a:pPr marL="1525588" indent="-285750" fontAlgn="base">
              <a:buFont typeface="Wingdings" panose="05000000000000000000" pitchFamily="2" charset="2"/>
              <a:buChar char="q"/>
            </a:pPr>
            <a:r>
              <a:rPr lang="fr-FR" sz="1100" dirty="0"/>
              <a:t>Finances durables</a:t>
            </a:r>
          </a:p>
          <a:p>
            <a:pPr marL="1525588" indent="-285750" fontAlgn="base">
              <a:buFont typeface="Wingdings" panose="05000000000000000000" pitchFamily="2" charset="2"/>
              <a:buChar char="q"/>
            </a:pPr>
            <a:r>
              <a:rPr lang="fr-FR" sz="1100" dirty="0"/>
              <a:t>Collections</a:t>
            </a:r>
            <a:endParaRPr lang="en"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
        <p:nvSpPr>
          <p:cNvPr id="13" name="Shape 75"/>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3074" name="Picture 2" descr="https://www.nyla.org/userfiles/SI/NYLASILOGO2016.jpg">
            <a:extLst>
              <a:ext uri="{FF2B5EF4-FFF2-40B4-BE49-F238E27FC236}">
                <a16:creationId xmlns:a16="http://schemas.microsoft.com/office/drawing/2014/main" id="{7951F234-0210-4CD0-AA08-B4858F4B9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767" y="2159678"/>
            <a:ext cx="2370137" cy="257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165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97CE-9016-49DB-9F0E-191E2C8228F0}"/>
              </a:ext>
            </a:extLst>
          </p:cNvPr>
          <p:cNvSpPr>
            <a:spLocks noGrp="1"/>
          </p:cNvSpPr>
          <p:nvPr>
            <p:ph type="title"/>
          </p:nvPr>
        </p:nvSpPr>
        <p:spPr>
          <a:xfrm>
            <a:off x="1222217" y="907101"/>
            <a:ext cx="6814052" cy="435599"/>
          </a:xfrm>
          <a:solidFill>
            <a:schemeClr val="bg1"/>
          </a:solidFill>
        </p:spPr>
        <p:txBody>
          <a:bodyPr/>
          <a:lstStyle/>
          <a:p>
            <a:r>
              <a:rPr lang="fr-FR" dirty="0"/>
              <a:t>L’évaluation de nos actions de développement durable</a:t>
            </a:r>
          </a:p>
        </p:txBody>
      </p:sp>
      <p:sp>
        <p:nvSpPr>
          <p:cNvPr id="3" name="Espace réservé du texte 2">
            <a:extLst>
              <a:ext uri="{FF2B5EF4-FFF2-40B4-BE49-F238E27FC236}">
                <a16:creationId xmlns:a16="http://schemas.microsoft.com/office/drawing/2014/main" id="{1C42B328-ED40-406F-A939-0394A5BD3D30}"/>
              </a:ext>
            </a:extLst>
          </p:cNvPr>
          <p:cNvSpPr>
            <a:spLocks noGrp="1"/>
          </p:cNvSpPr>
          <p:nvPr>
            <p:ph type="body" idx="1"/>
          </p:nvPr>
        </p:nvSpPr>
        <p:spPr>
          <a:xfrm>
            <a:off x="296641" y="1579298"/>
            <a:ext cx="2556804" cy="2870782"/>
          </a:xfrm>
          <a:ln w="28575">
            <a:solidFill>
              <a:schemeClr val="accent3"/>
            </a:solidFill>
          </a:ln>
        </p:spPr>
        <p:txBody>
          <a:bodyPr/>
          <a:lstStyle/>
          <a:p>
            <a:pPr marL="76200" indent="0">
              <a:buNone/>
            </a:pPr>
            <a:r>
              <a:rPr lang="fr-FR" sz="1600" dirty="0"/>
              <a:t>Vérifier l’adéquation à l’Agenda 2030 = </a:t>
            </a:r>
            <a:r>
              <a:rPr lang="fr-FR" sz="1600" b="1" dirty="0"/>
              <a:t>vérifier que nous agissons</a:t>
            </a:r>
          </a:p>
          <a:p>
            <a:pPr marL="76200" indent="0">
              <a:buNone/>
            </a:pPr>
            <a:endParaRPr lang="fr-FR" sz="1600" dirty="0"/>
          </a:p>
          <a:p>
            <a:r>
              <a:rPr lang="fr-FR" sz="1400" dirty="0"/>
              <a:t>Prendre chaque ODD et vérifier que l’on agit pour cet objectif</a:t>
            </a:r>
          </a:p>
          <a:p>
            <a:r>
              <a:rPr lang="fr-FR" sz="1400" dirty="0"/>
              <a:t>Travailler sur la traduction des indicateurs des ODD en indicateurs bibliothéconomiques</a:t>
            </a:r>
            <a:endParaRPr lang="fr-FR" dirty="0"/>
          </a:p>
        </p:txBody>
      </p:sp>
      <p:sp>
        <p:nvSpPr>
          <p:cNvPr id="4" name="Espace réservé du texte 3">
            <a:extLst>
              <a:ext uri="{FF2B5EF4-FFF2-40B4-BE49-F238E27FC236}">
                <a16:creationId xmlns:a16="http://schemas.microsoft.com/office/drawing/2014/main" id="{1290E213-F36D-467C-82E4-AC0381017755}"/>
              </a:ext>
            </a:extLst>
          </p:cNvPr>
          <p:cNvSpPr>
            <a:spLocks noGrp="1"/>
          </p:cNvSpPr>
          <p:nvPr>
            <p:ph type="body" idx="2"/>
          </p:nvPr>
        </p:nvSpPr>
        <p:spPr>
          <a:xfrm>
            <a:off x="2998090" y="1579298"/>
            <a:ext cx="2634803" cy="2870782"/>
          </a:xfrm>
          <a:ln w="28575">
            <a:solidFill>
              <a:schemeClr val="accent2"/>
            </a:solidFill>
          </a:ln>
        </p:spPr>
        <p:txBody>
          <a:bodyPr/>
          <a:lstStyle/>
          <a:p>
            <a:pPr marL="76200" indent="0">
              <a:buNone/>
            </a:pPr>
            <a:r>
              <a:rPr lang="fr-FR" sz="1600" dirty="0"/>
              <a:t>Vérifier l’impact de nos actions = </a:t>
            </a:r>
            <a:r>
              <a:rPr lang="fr-FR" sz="1600" b="1" dirty="0"/>
              <a:t>vérifier que nos actions ont un effet</a:t>
            </a:r>
          </a:p>
          <a:p>
            <a:pPr marL="76200" indent="0">
              <a:buNone/>
            </a:pPr>
            <a:endParaRPr lang="fr-FR" sz="1600" dirty="0"/>
          </a:p>
          <a:p>
            <a:r>
              <a:rPr lang="fr-FR" sz="1400" dirty="0"/>
              <a:t>Prendre chaque action et l’évaluer avec les indicateurs habituels</a:t>
            </a:r>
          </a:p>
          <a:p>
            <a:r>
              <a:rPr lang="fr-FR" sz="1400" dirty="0"/>
              <a:t>Indicateurs de résultat</a:t>
            </a:r>
          </a:p>
          <a:p>
            <a:r>
              <a:rPr lang="fr-FR" sz="1400" dirty="0"/>
              <a:t>Indicateurs d’impact direct</a:t>
            </a:r>
          </a:p>
          <a:p>
            <a:r>
              <a:rPr lang="fr-FR" sz="1400" dirty="0"/>
              <a:t>Indicateurs d’impact à long terme</a:t>
            </a:r>
          </a:p>
          <a:p>
            <a:endParaRPr lang="fr-FR" dirty="0"/>
          </a:p>
        </p:txBody>
      </p:sp>
      <p:sp>
        <p:nvSpPr>
          <p:cNvPr id="5" name="Espace réservé du texte 4">
            <a:extLst>
              <a:ext uri="{FF2B5EF4-FFF2-40B4-BE49-F238E27FC236}">
                <a16:creationId xmlns:a16="http://schemas.microsoft.com/office/drawing/2014/main" id="{1D95EC36-A811-4181-A38F-B6A332C2678F}"/>
              </a:ext>
            </a:extLst>
          </p:cNvPr>
          <p:cNvSpPr>
            <a:spLocks noGrp="1"/>
          </p:cNvSpPr>
          <p:nvPr>
            <p:ph type="body" idx="3"/>
          </p:nvPr>
        </p:nvSpPr>
        <p:spPr>
          <a:xfrm>
            <a:off x="5777538" y="1579298"/>
            <a:ext cx="3252541" cy="2870782"/>
          </a:xfrm>
          <a:ln w="28575">
            <a:solidFill>
              <a:schemeClr val="accent3"/>
            </a:solidFill>
          </a:ln>
        </p:spPr>
        <p:txBody>
          <a:bodyPr/>
          <a:lstStyle/>
          <a:p>
            <a:pPr marL="76200" indent="0">
              <a:buNone/>
            </a:pPr>
            <a:r>
              <a:rPr lang="fr-FR" sz="1600" dirty="0"/>
              <a:t>Vérifier notre engagement = </a:t>
            </a:r>
            <a:r>
              <a:rPr lang="fr-FR" sz="1600" b="1" dirty="0"/>
              <a:t>vérifier que nous avons fait ce qu’il fallait pour que nos actions aient un effet</a:t>
            </a:r>
          </a:p>
          <a:p>
            <a:pPr marL="76200" indent="0">
              <a:buNone/>
            </a:pPr>
            <a:endParaRPr lang="fr-FR" sz="1600" dirty="0"/>
          </a:p>
          <a:p>
            <a:r>
              <a:rPr lang="fr-FR" sz="1400" dirty="0"/>
              <a:t>Prendre un ODD et analyser ce que la bibliothèque doit faire pour l’atteindre.</a:t>
            </a:r>
          </a:p>
          <a:p>
            <a:r>
              <a:rPr lang="fr-FR" sz="1400" dirty="0"/>
              <a:t>Indicateurs de fonctionnement</a:t>
            </a:r>
          </a:p>
          <a:p>
            <a:r>
              <a:rPr lang="fr-FR" sz="1400" dirty="0"/>
              <a:t>Indicateurs d’intention  : Audit d’inclusion sociale du CULC</a:t>
            </a:r>
          </a:p>
          <a:p>
            <a:endParaRPr lang="fr-FR" dirty="0"/>
          </a:p>
        </p:txBody>
      </p:sp>
      <p:sp>
        <p:nvSpPr>
          <p:cNvPr id="6" name="Shape 84">
            <a:extLst>
              <a:ext uri="{FF2B5EF4-FFF2-40B4-BE49-F238E27FC236}">
                <a16:creationId xmlns:a16="http://schemas.microsoft.com/office/drawing/2014/main" id="{6B1248A5-E197-4B51-93B0-5063B1331327}"/>
              </a:ext>
            </a:extLst>
          </p:cNvPr>
          <p:cNvSpPr txBox="1"/>
          <p:nvPr/>
        </p:nvSpPr>
        <p:spPr>
          <a:xfrm>
            <a:off x="98592" y="4554876"/>
            <a:ext cx="8531722"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2"/>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a:p>
            <a:pPr lvl="0" rtl="0">
              <a:spcBef>
                <a:spcPts val="600"/>
              </a:spcBef>
              <a:buNone/>
            </a:pPr>
            <a:endParaRPr lang="en" dirty="0">
              <a:latin typeface="Quattrocento Sans"/>
              <a:ea typeface="Quattrocento Sans"/>
              <a:cs typeface="Quattrocento Sans"/>
              <a:sym typeface="Quattrocento Sans"/>
            </a:endParaRPr>
          </a:p>
        </p:txBody>
      </p:sp>
      <p:sp>
        <p:nvSpPr>
          <p:cNvPr id="7" name="Shape 75">
            <a:extLst>
              <a:ext uri="{FF2B5EF4-FFF2-40B4-BE49-F238E27FC236}">
                <a16:creationId xmlns:a16="http://schemas.microsoft.com/office/drawing/2014/main" id="{0906DE0E-7EA5-4510-AB29-5543B5A82229}"/>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491010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BD9B9-3AA0-4C04-9561-39124EF7CBFE}"/>
              </a:ext>
            </a:extLst>
          </p:cNvPr>
          <p:cNvSpPr>
            <a:spLocks noGrp="1"/>
          </p:cNvSpPr>
          <p:nvPr>
            <p:ph type="title"/>
          </p:nvPr>
        </p:nvSpPr>
        <p:spPr>
          <a:xfrm>
            <a:off x="296640" y="1688054"/>
            <a:ext cx="2107893" cy="2260799"/>
          </a:xfrm>
        </p:spPr>
        <p:txBody>
          <a:bodyPr/>
          <a:lstStyle/>
          <a:p>
            <a:r>
              <a:rPr lang="fr-FR" dirty="0"/>
              <a:t>Bibliothèques et changement climatique : </a:t>
            </a:r>
            <a:br>
              <a:rPr lang="fr-FR" dirty="0"/>
            </a:br>
            <a:r>
              <a:rPr lang="fr-FR" dirty="0"/>
              <a:t>quelles actions ?</a:t>
            </a:r>
          </a:p>
        </p:txBody>
      </p:sp>
      <p:pic>
        <p:nvPicPr>
          <p:cNvPr id="5" name="image2.png">
            <a:extLst>
              <a:ext uri="{FF2B5EF4-FFF2-40B4-BE49-F238E27FC236}">
                <a16:creationId xmlns:a16="http://schemas.microsoft.com/office/drawing/2014/main" id="{4FFB92E8-C92C-4733-8D97-513F6984EF80}"/>
              </a:ext>
            </a:extLst>
          </p:cNvPr>
          <p:cNvPicPr/>
          <p:nvPr/>
        </p:nvPicPr>
        <p:blipFill>
          <a:blip r:embed="rId2"/>
          <a:srcRect/>
          <a:stretch>
            <a:fillRect/>
          </a:stretch>
        </p:blipFill>
        <p:spPr>
          <a:xfrm>
            <a:off x="2560320" y="562187"/>
            <a:ext cx="6413295" cy="3850787"/>
          </a:xfrm>
          <a:prstGeom prst="rect">
            <a:avLst/>
          </a:prstGeom>
          <a:ln/>
        </p:spPr>
      </p:pic>
      <p:sp>
        <p:nvSpPr>
          <p:cNvPr id="6" name="Shape 75">
            <a:extLst>
              <a:ext uri="{FF2B5EF4-FFF2-40B4-BE49-F238E27FC236}">
                <a16:creationId xmlns:a16="http://schemas.microsoft.com/office/drawing/2014/main" id="{B0FFD6F3-BC66-4A6B-A31C-A033D4F93776}"/>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7" name="Shape 84">
            <a:extLst>
              <a:ext uri="{FF2B5EF4-FFF2-40B4-BE49-F238E27FC236}">
                <a16:creationId xmlns:a16="http://schemas.microsoft.com/office/drawing/2014/main" id="{BE9EA59C-B20C-488D-B07F-4D06B2347359}"/>
              </a:ext>
            </a:extLst>
          </p:cNvPr>
          <p:cNvSpPr txBox="1"/>
          <p:nvPr/>
        </p:nvSpPr>
        <p:spPr>
          <a:xfrm>
            <a:off x="296640" y="4613236"/>
            <a:ext cx="8440959"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3"/>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p:txBody>
      </p:sp>
      <p:cxnSp>
        <p:nvCxnSpPr>
          <p:cNvPr id="4" name="Connecteur droit avec flèche 3">
            <a:extLst>
              <a:ext uri="{FF2B5EF4-FFF2-40B4-BE49-F238E27FC236}">
                <a16:creationId xmlns:a16="http://schemas.microsoft.com/office/drawing/2014/main" id="{EBC93CE3-1AC3-0C0A-7C5B-F5EB056C9E9C}"/>
              </a:ext>
            </a:extLst>
          </p:cNvPr>
          <p:cNvCxnSpPr>
            <a:cxnSpLocks/>
          </p:cNvCxnSpPr>
          <p:nvPr/>
        </p:nvCxnSpPr>
        <p:spPr>
          <a:xfrm flipH="1">
            <a:off x="3515360" y="433493"/>
            <a:ext cx="1964267" cy="582507"/>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885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CF457F4-2A79-4065-BA92-6DB119802A41}"/>
              </a:ext>
            </a:extLst>
          </p:cNvPr>
          <p:cNvSpPr>
            <a:spLocks noGrp="1"/>
          </p:cNvSpPr>
          <p:nvPr>
            <p:ph type="ctrTitle"/>
          </p:nvPr>
        </p:nvSpPr>
        <p:spPr>
          <a:xfrm>
            <a:off x="1775563" y="2647355"/>
            <a:ext cx="7463263" cy="1159799"/>
          </a:xfrm>
        </p:spPr>
        <p:txBody>
          <a:bodyPr/>
          <a:lstStyle/>
          <a:p>
            <a:r>
              <a:rPr lang="fr-FR" dirty="0"/>
              <a:t>5/ Compétences des équipes</a:t>
            </a:r>
          </a:p>
        </p:txBody>
      </p:sp>
      <p:sp>
        <p:nvSpPr>
          <p:cNvPr id="3" name="Shape 75">
            <a:extLst>
              <a:ext uri="{FF2B5EF4-FFF2-40B4-BE49-F238E27FC236}">
                <a16:creationId xmlns:a16="http://schemas.microsoft.com/office/drawing/2014/main" id="{294D04DD-5CDF-4B3C-8782-8B931C9FC8BA}"/>
              </a:ext>
            </a:extLst>
          </p:cNvPr>
          <p:cNvSpPr/>
          <p:nvPr/>
        </p:nvSpPr>
        <p:spPr>
          <a:xfrm>
            <a:off x="5650" y="5052291"/>
            <a:ext cx="9144000" cy="91008"/>
          </a:xfrm>
          <a:prstGeom prst="rect">
            <a:avLst/>
          </a:prstGeom>
          <a:solidFill>
            <a:srgbClr val="92D05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940959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97CE-9016-49DB-9F0E-191E2C8228F0}"/>
              </a:ext>
            </a:extLst>
          </p:cNvPr>
          <p:cNvSpPr>
            <a:spLocks noGrp="1"/>
          </p:cNvSpPr>
          <p:nvPr>
            <p:ph type="title"/>
          </p:nvPr>
        </p:nvSpPr>
        <p:spPr>
          <a:xfrm>
            <a:off x="1355554" y="826681"/>
            <a:ext cx="4477290" cy="435599"/>
          </a:xfrm>
        </p:spPr>
        <p:txBody>
          <a:bodyPr/>
          <a:lstStyle/>
          <a:p>
            <a:r>
              <a:rPr lang="fr-FR" dirty="0"/>
              <a:t>A partir de David R. </a:t>
            </a:r>
            <a:r>
              <a:rPr lang="fr-FR" dirty="0" err="1"/>
              <a:t>Lankes</a:t>
            </a:r>
            <a:endParaRPr lang="fr-FR" dirty="0"/>
          </a:p>
        </p:txBody>
      </p:sp>
      <p:sp>
        <p:nvSpPr>
          <p:cNvPr id="5" name="Espace réservé du texte 4">
            <a:extLst>
              <a:ext uri="{FF2B5EF4-FFF2-40B4-BE49-F238E27FC236}">
                <a16:creationId xmlns:a16="http://schemas.microsoft.com/office/drawing/2014/main" id="{1D95EC36-A811-4181-A38F-B6A332C2678F}"/>
              </a:ext>
            </a:extLst>
          </p:cNvPr>
          <p:cNvSpPr>
            <a:spLocks noGrp="1"/>
          </p:cNvSpPr>
          <p:nvPr>
            <p:ph type="body" idx="3"/>
          </p:nvPr>
        </p:nvSpPr>
        <p:spPr>
          <a:xfrm>
            <a:off x="409354" y="1951074"/>
            <a:ext cx="2434855" cy="2365745"/>
          </a:xfrm>
        </p:spPr>
        <p:txBody>
          <a:bodyPr/>
          <a:lstStyle/>
          <a:p>
            <a:pPr marL="76200" indent="0">
              <a:buNone/>
            </a:pPr>
            <a:r>
              <a:rPr lang="fr-FR" sz="1400" dirty="0"/>
              <a:t>David </a:t>
            </a:r>
            <a:r>
              <a:rPr lang="fr-FR" sz="1400" dirty="0" err="1"/>
              <a:t>Lankes</a:t>
            </a:r>
            <a:r>
              <a:rPr lang="fr-FR" sz="1400" dirty="0"/>
              <a:t>, Atlas of New </a:t>
            </a:r>
            <a:r>
              <a:rPr lang="fr-FR" sz="1400" dirty="0" err="1"/>
              <a:t>Librarianship</a:t>
            </a:r>
            <a:endParaRPr lang="fr-FR" sz="1400" dirty="0"/>
          </a:p>
          <a:p>
            <a:endParaRPr lang="fr-FR" sz="1400" dirty="0"/>
          </a:p>
          <a:p>
            <a:endParaRPr lang="fr-FR" dirty="0"/>
          </a:p>
        </p:txBody>
      </p:sp>
      <p:graphicFrame>
        <p:nvGraphicFramePr>
          <p:cNvPr id="3" name="Diagramme 2">
            <a:extLst>
              <a:ext uri="{FF2B5EF4-FFF2-40B4-BE49-F238E27FC236}">
                <a16:creationId xmlns:a16="http://schemas.microsoft.com/office/drawing/2014/main" id="{E784E8CE-43F6-492C-AC12-AF359FC66B9A}"/>
              </a:ext>
            </a:extLst>
          </p:cNvPr>
          <p:cNvGraphicFramePr/>
          <p:nvPr/>
        </p:nvGraphicFramePr>
        <p:xfrm>
          <a:off x="2844209" y="1812924"/>
          <a:ext cx="5977271" cy="2875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hape 75">
            <a:extLst>
              <a:ext uri="{FF2B5EF4-FFF2-40B4-BE49-F238E27FC236}">
                <a16:creationId xmlns:a16="http://schemas.microsoft.com/office/drawing/2014/main" id="{BD4878EF-DFDA-4937-8EBC-5045C79D4C31}"/>
              </a:ext>
            </a:extLst>
          </p:cNvPr>
          <p:cNvSpPr/>
          <p:nvPr/>
        </p:nvSpPr>
        <p:spPr>
          <a:xfrm>
            <a:off x="5650" y="5052291"/>
            <a:ext cx="9144000" cy="91008"/>
          </a:xfrm>
          <a:prstGeom prst="rect">
            <a:avLst/>
          </a:prstGeom>
          <a:solidFill>
            <a:srgbClr val="FFCD00"/>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601308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BD9B9-3AA0-4C04-9561-39124EF7CBFE}"/>
              </a:ext>
            </a:extLst>
          </p:cNvPr>
          <p:cNvSpPr>
            <a:spLocks noGrp="1"/>
          </p:cNvSpPr>
          <p:nvPr>
            <p:ph type="title"/>
          </p:nvPr>
        </p:nvSpPr>
        <p:spPr>
          <a:xfrm>
            <a:off x="296640" y="1688054"/>
            <a:ext cx="2107893" cy="2260799"/>
          </a:xfrm>
        </p:spPr>
        <p:txBody>
          <a:bodyPr/>
          <a:lstStyle/>
          <a:p>
            <a:r>
              <a:rPr lang="fr-FR" dirty="0"/>
              <a:t>Bibliothèques et changement climatique : </a:t>
            </a:r>
            <a:br>
              <a:rPr lang="fr-FR" dirty="0"/>
            </a:br>
            <a:r>
              <a:rPr lang="fr-FR" dirty="0"/>
              <a:t>quelles actions ?</a:t>
            </a:r>
          </a:p>
        </p:txBody>
      </p:sp>
      <p:pic>
        <p:nvPicPr>
          <p:cNvPr id="5" name="image2.png">
            <a:extLst>
              <a:ext uri="{FF2B5EF4-FFF2-40B4-BE49-F238E27FC236}">
                <a16:creationId xmlns:a16="http://schemas.microsoft.com/office/drawing/2014/main" id="{4FFB92E8-C92C-4733-8D97-513F6984EF80}"/>
              </a:ext>
            </a:extLst>
          </p:cNvPr>
          <p:cNvPicPr/>
          <p:nvPr/>
        </p:nvPicPr>
        <p:blipFill>
          <a:blip r:embed="rId2"/>
          <a:srcRect/>
          <a:stretch>
            <a:fillRect/>
          </a:stretch>
        </p:blipFill>
        <p:spPr>
          <a:xfrm>
            <a:off x="2560320" y="562187"/>
            <a:ext cx="6413295" cy="3850787"/>
          </a:xfrm>
          <a:prstGeom prst="rect">
            <a:avLst/>
          </a:prstGeom>
          <a:ln/>
        </p:spPr>
      </p:pic>
      <p:sp>
        <p:nvSpPr>
          <p:cNvPr id="6" name="Shape 75">
            <a:extLst>
              <a:ext uri="{FF2B5EF4-FFF2-40B4-BE49-F238E27FC236}">
                <a16:creationId xmlns:a16="http://schemas.microsoft.com/office/drawing/2014/main" id="{B0FFD6F3-BC66-4A6B-A31C-A033D4F93776}"/>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
        <p:nvSpPr>
          <p:cNvPr id="7" name="Shape 84">
            <a:extLst>
              <a:ext uri="{FF2B5EF4-FFF2-40B4-BE49-F238E27FC236}">
                <a16:creationId xmlns:a16="http://schemas.microsoft.com/office/drawing/2014/main" id="{BE9EA59C-B20C-488D-B07F-4D06B2347359}"/>
              </a:ext>
            </a:extLst>
          </p:cNvPr>
          <p:cNvSpPr txBox="1"/>
          <p:nvPr/>
        </p:nvSpPr>
        <p:spPr>
          <a:xfrm>
            <a:off x="296640" y="4613236"/>
            <a:ext cx="8440959" cy="320475"/>
          </a:xfrm>
          <a:prstGeom prst="rect">
            <a:avLst/>
          </a:prstGeom>
          <a:noFill/>
          <a:ln>
            <a:noFill/>
          </a:ln>
        </p:spPr>
        <p:txBody>
          <a:bodyPr lIns="91425" tIns="91425" rIns="91425" bIns="91425" anchor="t" anchorCtr="0">
            <a:noAutofit/>
          </a:bodyPr>
          <a:lstStyle/>
          <a:p>
            <a:r>
              <a:rPr lang="fr-FR" sz="1100" dirty="0">
                <a:effectLst/>
              </a:rPr>
              <a:t>Bats, R., &amp; </a:t>
            </a:r>
            <a:r>
              <a:rPr lang="fr-FR" sz="1100" dirty="0" err="1">
                <a:effectLst/>
              </a:rPr>
              <a:t>Gaffet</a:t>
            </a:r>
            <a:r>
              <a:rPr lang="fr-FR" sz="1100" dirty="0">
                <a:effectLst/>
              </a:rPr>
              <a:t>, M. (2021). Les bibliothèques et le changement climatique. </a:t>
            </a:r>
            <a:r>
              <a:rPr lang="fr-FR" sz="1100" i="1" dirty="0">
                <a:effectLst/>
              </a:rPr>
              <a:t>Inter CDI</a:t>
            </a:r>
            <a:r>
              <a:rPr lang="fr-FR" sz="1100" dirty="0">
                <a:effectLst/>
              </a:rPr>
              <a:t>, </a:t>
            </a:r>
            <a:r>
              <a:rPr lang="fr-FR" sz="1100" i="1" dirty="0">
                <a:effectLst/>
              </a:rPr>
              <a:t>292‑93</a:t>
            </a:r>
            <a:r>
              <a:rPr lang="fr-FR" sz="1100" dirty="0">
                <a:effectLst/>
              </a:rPr>
              <a:t>. </a:t>
            </a:r>
            <a:r>
              <a:rPr lang="fr-FR" sz="1100" dirty="0">
                <a:effectLst/>
                <a:hlinkClick r:id="rId3"/>
              </a:rPr>
              <a:t>http://www.intercdi.org/les-bibliotheques-et-le-changement-climatique/</a:t>
            </a:r>
            <a:endParaRPr lang="fr-FR" sz="1100" dirty="0">
              <a:effectLst/>
            </a:endParaRPr>
          </a:p>
          <a:p>
            <a:pPr fontAlgn="base"/>
            <a:endParaRPr lang="fr-FR"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a:p>
            <a:pPr lvl="0" rtl="0">
              <a:spcBef>
                <a:spcPts val="600"/>
              </a:spcBef>
              <a:buNone/>
            </a:pPr>
            <a:endParaRPr lang="en" sz="1100" dirty="0">
              <a:latin typeface="Quattrocento Sans"/>
              <a:ea typeface="Quattrocento Sans"/>
              <a:cs typeface="Quattrocento Sans"/>
              <a:sym typeface="Quattrocento Sans"/>
            </a:endParaRPr>
          </a:p>
        </p:txBody>
      </p:sp>
      <p:cxnSp>
        <p:nvCxnSpPr>
          <p:cNvPr id="4" name="Connecteur droit avec flèche 3">
            <a:extLst>
              <a:ext uri="{FF2B5EF4-FFF2-40B4-BE49-F238E27FC236}">
                <a16:creationId xmlns:a16="http://schemas.microsoft.com/office/drawing/2014/main" id="{EBC93CE3-1AC3-0C0A-7C5B-F5EB056C9E9C}"/>
              </a:ext>
            </a:extLst>
          </p:cNvPr>
          <p:cNvCxnSpPr>
            <a:cxnSpLocks/>
          </p:cNvCxnSpPr>
          <p:nvPr/>
        </p:nvCxnSpPr>
        <p:spPr>
          <a:xfrm flipH="1">
            <a:off x="7077344" y="1822774"/>
            <a:ext cx="485598" cy="995679"/>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51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2308634" y="1098182"/>
            <a:ext cx="4850780" cy="842045"/>
          </a:xfrm>
          <a:prstGeom prst="rect">
            <a:avLst/>
          </a:prstGeom>
        </p:spPr>
        <p:txBody>
          <a:bodyPr lIns="91425" tIns="91425" rIns="91425" bIns="91425" anchor="b" anchorCtr="0">
            <a:noAutofit/>
          </a:bodyPr>
          <a:lstStyle/>
          <a:p>
            <a:pPr lvl="0"/>
            <a:r>
              <a:rPr lang="fr-FR" sz="2400" b="0" i="1" dirty="0"/>
              <a:t>Sensibilisation et responsabilité </a:t>
            </a:r>
            <a:endParaRPr lang="en" sz="1800" b="0" i="1" dirty="0"/>
          </a:p>
        </p:txBody>
      </p:sp>
      <p:grpSp>
        <p:nvGrpSpPr>
          <p:cNvPr id="62" name="Shape 62"/>
          <p:cNvGrpSpPr/>
          <p:nvPr/>
        </p:nvGrpSpPr>
        <p:grpSpPr>
          <a:xfrm>
            <a:off x="1299164" y="3511423"/>
            <a:ext cx="215966" cy="342398"/>
            <a:chOff x="6718575" y="2318625"/>
            <a:chExt cx="256950" cy="407375"/>
          </a:xfrm>
        </p:grpSpPr>
        <p:sp>
          <p:nvSpPr>
            <p:cNvPr id="63" name="Shape 6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Ellipse 1">
            <a:extLst>
              <a:ext uri="{FF2B5EF4-FFF2-40B4-BE49-F238E27FC236}">
                <a16:creationId xmlns:a16="http://schemas.microsoft.com/office/drawing/2014/main" id="{13795BD5-F496-F756-D4E7-E0ED248EB527}"/>
              </a:ext>
            </a:extLst>
          </p:cNvPr>
          <p:cNvSpPr/>
          <p:nvPr/>
        </p:nvSpPr>
        <p:spPr>
          <a:xfrm>
            <a:off x="3500845" y="2499127"/>
            <a:ext cx="2142309" cy="154664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Maîtriser les enjeux en termes professionnels</a:t>
            </a:r>
          </a:p>
        </p:txBody>
      </p:sp>
    </p:spTree>
    <p:extLst>
      <p:ext uri="{BB962C8B-B14F-4D97-AF65-F5344CB8AC3E}">
        <p14:creationId xmlns:p14="http://schemas.microsoft.com/office/powerpoint/2010/main" val="40629582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Enjeu 1</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589779"/>
            <a:ext cx="7749188" cy="3231000"/>
          </a:xfrm>
        </p:spPr>
        <p:txBody>
          <a:bodyPr/>
          <a:lstStyle/>
          <a:p>
            <a:pPr marL="101600" indent="0">
              <a:buNone/>
            </a:pPr>
            <a:r>
              <a:rPr lang="fr-FR" dirty="0"/>
              <a:t>Des équipes mieux sensibilisées pour organiser le circuit connaissances - conversation : </a:t>
            </a:r>
          </a:p>
          <a:p>
            <a:pPr marL="101600" indent="0">
              <a:buNone/>
            </a:pPr>
            <a:endParaRPr lang="fr-FR" dirty="0"/>
          </a:p>
          <a:p>
            <a:r>
              <a:rPr lang="fr-FR" dirty="0"/>
              <a:t>Formations au développement durable</a:t>
            </a:r>
          </a:p>
          <a:p>
            <a:r>
              <a:rPr lang="fr-FR" dirty="0"/>
              <a:t>Identifier les différents courants  théoriques</a:t>
            </a:r>
          </a:p>
          <a:p>
            <a:r>
              <a:rPr lang="fr-FR" dirty="0"/>
              <a:t>Identifier les éditeurs</a:t>
            </a:r>
          </a:p>
          <a:p>
            <a:r>
              <a:rPr lang="fr-FR" dirty="0"/>
              <a:t>Lire, Lire, Lire</a:t>
            </a:r>
          </a:p>
        </p:txBody>
      </p:sp>
      <p:sp>
        <p:nvSpPr>
          <p:cNvPr id="5" name="Shape 75">
            <a:extLst>
              <a:ext uri="{FF2B5EF4-FFF2-40B4-BE49-F238E27FC236}">
                <a16:creationId xmlns:a16="http://schemas.microsoft.com/office/drawing/2014/main" id="{154449B5-A287-4466-95B9-57CF342CF275}"/>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8683116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p:txBody>
          <a:bodyPr/>
          <a:lstStyle/>
          <a:p>
            <a:r>
              <a:rPr lang="fr-FR" dirty="0"/>
              <a:t>Enjeu 2</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1281222" y="1589779"/>
            <a:ext cx="7578803" cy="3231000"/>
          </a:xfrm>
        </p:spPr>
        <p:txBody>
          <a:bodyPr/>
          <a:lstStyle/>
          <a:p>
            <a:pPr marL="101600" indent="0">
              <a:buNone/>
            </a:pPr>
            <a:r>
              <a:rPr lang="fr-FR" dirty="0"/>
              <a:t>Des équipes mieux sensibilisées pour pouvoir éveiller l’esprit critique et changer les pratiques : </a:t>
            </a:r>
          </a:p>
          <a:p>
            <a:pPr marL="101600" indent="0">
              <a:buNone/>
            </a:pPr>
            <a:endParaRPr lang="fr-FR" dirty="0"/>
          </a:p>
          <a:p>
            <a:r>
              <a:rPr lang="fr-FR" dirty="0"/>
              <a:t>Médiation scientifique</a:t>
            </a:r>
          </a:p>
          <a:p>
            <a:r>
              <a:rPr lang="fr-FR" dirty="0"/>
              <a:t>Mesurer l’empreinte carbone de la bibliothèque</a:t>
            </a:r>
          </a:p>
          <a:p>
            <a:r>
              <a:rPr lang="fr-FR" dirty="0"/>
              <a:t>Organiser une fresque du climat, </a:t>
            </a:r>
          </a:p>
          <a:p>
            <a:r>
              <a:rPr lang="fr-FR" dirty="0"/>
              <a:t>….</a:t>
            </a:r>
          </a:p>
          <a:p>
            <a:endParaRPr lang="fr-FR" dirty="0"/>
          </a:p>
        </p:txBody>
      </p:sp>
      <p:sp>
        <p:nvSpPr>
          <p:cNvPr id="5" name="Shape 75">
            <a:extLst>
              <a:ext uri="{FF2B5EF4-FFF2-40B4-BE49-F238E27FC236}">
                <a16:creationId xmlns:a16="http://schemas.microsoft.com/office/drawing/2014/main" id="{154449B5-A287-4466-95B9-57CF342CF275}"/>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9885670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379DE-045C-41BB-B6D9-67E2F0AAFF20}"/>
              </a:ext>
            </a:extLst>
          </p:cNvPr>
          <p:cNvSpPr>
            <a:spLocks noGrp="1"/>
          </p:cNvSpPr>
          <p:nvPr>
            <p:ph type="title"/>
          </p:nvPr>
        </p:nvSpPr>
        <p:spPr>
          <a:xfrm>
            <a:off x="1381251" y="299689"/>
            <a:ext cx="6761780" cy="1058579"/>
          </a:xfrm>
          <a:solidFill>
            <a:schemeClr val="bg1"/>
          </a:solidFill>
        </p:spPr>
        <p:txBody>
          <a:bodyPr/>
          <a:lstStyle/>
          <a:p>
            <a:r>
              <a:rPr lang="fr-FR" sz="1600" dirty="0"/>
              <a:t>Sensibilisation des équipes de la direction de la documentation de l’Université de Bordeaux</a:t>
            </a:r>
          </a:p>
        </p:txBody>
      </p:sp>
      <p:sp>
        <p:nvSpPr>
          <p:cNvPr id="3" name="Espace réservé du texte 2">
            <a:extLst>
              <a:ext uri="{FF2B5EF4-FFF2-40B4-BE49-F238E27FC236}">
                <a16:creationId xmlns:a16="http://schemas.microsoft.com/office/drawing/2014/main" id="{E55D6976-4521-4776-A948-AF084A9C27E7}"/>
              </a:ext>
            </a:extLst>
          </p:cNvPr>
          <p:cNvSpPr>
            <a:spLocks noGrp="1"/>
          </p:cNvSpPr>
          <p:nvPr>
            <p:ph type="body" idx="1"/>
          </p:nvPr>
        </p:nvSpPr>
        <p:spPr>
          <a:xfrm>
            <a:off x="369459" y="1721414"/>
            <a:ext cx="2333999" cy="3122399"/>
          </a:xfrm>
          <a:ln>
            <a:solidFill>
              <a:schemeClr val="accent1"/>
            </a:solidFill>
          </a:ln>
        </p:spPr>
        <p:txBody>
          <a:bodyPr/>
          <a:lstStyle/>
          <a:p>
            <a:pPr marL="76198" indent="0">
              <a:buNone/>
            </a:pPr>
            <a:r>
              <a:rPr lang="fr-FR" sz="1400" dirty="0">
                <a:latin typeface="Quattrocento Sans" panose="020B0502050000020003" pitchFamily="34" charset="0"/>
              </a:rPr>
              <a:t>Etape 1 : Informer</a:t>
            </a:r>
          </a:p>
          <a:p>
            <a:pPr marL="269868" indent="-193670"/>
            <a:endParaRPr lang="fr-FR" sz="1400" dirty="0">
              <a:latin typeface="Quattrocento Sans" panose="020B0502050000020003" pitchFamily="34" charset="0"/>
            </a:endParaRPr>
          </a:p>
          <a:p>
            <a:pPr marL="269868" indent="-193670"/>
            <a:r>
              <a:rPr lang="fr-FR" sz="1400" dirty="0">
                <a:latin typeface="Quattrocento Sans" panose="020B0502050000020003" pitchFamily="34" charset="0"/>
              </a:rPr>
              <a:t>Réalisation de vidéos et de fiches pratiques</a:t>
            </a:r>
          </a:p>
          <a:p>
            <a:pPr marL="719120" lvl="1" indent="-285743">
              <a:buFont typeface="Wingdings" panose="05000000000000000000" pitchFamily="2" charset="2"/>
              <a:buChar char="§"/>
            </a:pPr>
            <a:r>
              <a:rPr lang="fr-FR" sz="1200" dirty="0">
                <a:latin typeface="Quattrocento Sans" panose="020B0502050000020003" pitchFamily="34" charset="0"/>
              </a:rPr>
              <a:t>Contexte local</a:t>
            </a:r>
          </a:p>
          <a:p>
            <a:pPr marL="719120" lvl="1" indent="-285743">
              <a:buFont typeface="Wingdings" panose="05000000000000000000" pitchFamily="2" charset="2"/>
              <a:buChar char="§"/>
            </a:pPr>
            <a:r>
              <a:rPr lang="fr-FR" sz="1200" dirty="0">
                <a:latin typeface="Quattrocento Sans" panose="020B0502050000020003" pitchFamily="34" charset="0"/>
              </a:rPr>
              <a:t>Contexte légal</a:t>
            </a:r>
          </a:p>
          <a:p>
            <a:pPr marL="719120" lvl="1" indent="-285743">
              <a:buFont typeface="Wingdings" panose="05000000000000000000" pitchFamily="2" charset="2"/>
              <a:buChar char="§"/>
            </a:pPr>
            <a:r>
              <a:rPr lang="fr-FR" sz="1200" dirty="0">
                <a:latin typeface="Quattrocento Sans" panose="020B0502050000020003" pitchFamily="34" charset="0"/>
              </a:rPr>
              <a:t>Exemples d’actions menées par des bibliothèques</a:t>
            </a:r>
          </a:p>
          <a:p>
            <a:pPr marL="269868" indent="-193670"/>
            <a:endParaRPr lang="fr-FR" sz="1400" dirty="0">
              <a:latin typeface="Quattrocento Sans" panose="020B0502050000020003" pitchFamily="34" charset="0"/>
            </a:endParaRPr>
          </a:p>
          <a:p>
            <a:pPr marL="269868" indent="-193670"/>
            <a:r>
              <a:rPr lang="fr-FR" sz="1400" dirty="0">
                <a:latin typeface="Quattrocento Sans" panose="020B0502050000020003" pitchFamily="34" charset="0"/>
              </a:rPr>
              <a:t>Objectif : se dire que les bibliothèques sont légitimes</a:t>
            </a:r>
          </a:p>
        </p:txBody>
      </p:sp>
      <p:sp>
        <p:nvSpPr>
          <p:cNvPr id="10" name="Espace réservé du texte 2">
            <a:extLst>
              <a:ext uri="{FF2B5EF4-FFF2-40B4-BE49-F238E27FC236}">
                <a16:creationId xmlns:a16="http://schemas.microsoft.com/office/drawing/2014/main" id="{BE9F0F22-F175-483E-8F0D-CD7470DE39BE}"/>
              </a:ext>
            </a:extLst>
          </p:cNvPr>
          <p:cNvSpPr txBox="1">
            <a:spLocks/>
          </p:cNvSpPr>
          <p:nvPr/>
        </p:nvSpPr>
        <p:spPr>
          <a:xfrm>
            <a:off x="3067840" y="1619513"/>
            <a:ext cx="2970447" cy="3423215"/>
          </a:xfrm>
          <a:prstGeom prst="rect">
            <a:avLst/>
          </a:prstGeom>
          <a:noFill/>
          <a:ln>
            <a:solidFill>
              <a:schemeClr val="accent1"/>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FFCD00"/>
              </a:buClr>
              <a:buSzPct val="100000"/>
              <a:buFont typeface="Quattrocento Sans"/>
              <a:buChar char="◉"/>
              <a:defRPr sz="1800" b="0" i="0" u="none" strike="noStrike" cap="none">
                <a:solidFill>
                  <a:srgbClr val="000000"/>
                </a:solidFill>
                <a:latin typeface="Quattrocento Sans"/>
                <a:ea typeface="Quattrocento Sans"/>
                <a:cs typeface="Quattrocento Sans"/>
                <a:sym typeface="Quattrocento Sans"/>
              </a:defRPr>
            </a:lvl1pPr>
            <a:lvl2pPr marL="914400" marR="0" lvl="1" indent="-228600" algn="l" rtl="0">
              <a:lnSpc>
                <a:spcPct val="100000"/>
              </a:lnSpc>
              <a:spcBef>
                <a:spcPts val="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2pPr>
            <a:lvl3pPr marL="1371600" marR="0" lvl="2" indent="-228600" algn="l" rtl="0">
              <a:lnSpc>
                <a:spcPct val="100000"/>
              </a:lnSpc>
              <a:spcBef>
                <a:spcPts val="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3pPr>
            <a:lvl4pPr marL="1828800" marR="0" lvl="3"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L="2286000" marR="0" lvl="4"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L="2743200" marR="0" lvl="5"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L="3200400" marR="0" lvl="6"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L="3657600" marR="0" lvl="7"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L="4114800" marR="0" lvl="8"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76198" indent="0">
              <a:buNone/>
            </a:pPr>
            <a:r>
              <a:rPr lang="fr-FR" sz="1400" dirty="0"/>
              <a:t>Etape 2 : Responsabiliser</a:t>
            </a:r>
          </a:p>
          <a:p>
            <a:pPr marL="269868" indent="-193670"/>
            <a:endParaRPr lang="fr-FR" sz="1400" dirty="0"/>
          </a:p>
          <a:p>
            <a:pPr marL="269868" indent="-193670"/>
            <a:r>
              <a:rPr lang="fr-FR" sz="1400" dirty="0"/>
              <a:t>Ateliers avec toute l’équipe</a:t>
            </a:r>
          </a:p>
          <a:p>
            <a:pPr marL="719120" lvl="1" indent="-285743">
              <a:buFont typeface="Wingdings" panose="05000000000000000000" pitchFamily="2" charset="2"/>
              <a:buChar char="§"/>
            </a:pPr>
            <a:r>
              <a:rPr lang="fr-FR" sz="1200" dirty="0"/>
              <a:t>Prendre conscience de ce qu’on fait déjà</a:t>
            </a:r>
          </a:p>
          <a:p>
            <a:pPr marL="719120" lvl="1" indent="-285743">
              <a:buFont typeface="Wingdings" panose="05000000000000000000" pitchFamily="2" charset="2"/>
              <a:buChar char="§"/>
            </a:pPr>
            <a:r>
              <a:rPr lang="fr-FR" sz="1200" dirty="0"/>
              <a:t>Prendre conscience de ce qu’on ne fait pas</a:t>
            </a:r>
          </a:p>
          <a:p>
            <a:pPr marL="719120" lvl="1" indent="-285743">
              <a:buFont typeface="Wingdings" panose="05000000000000000000" pitchFamily="2" charset="2"/>
              <a:buChar char="§"/>
            </a:pPr>
            <a:r>
              <a:rPr lang="fr-FR" sz="1200" dirty="0"/>
              <a:t>Avoir des idées de ce qu’on pourrait faire</a:t>
            </a:r>
          </a:p>
          <a:p>
            <a:pPr marL="269868" indent="-193670"/>
            <a:endParaRPr lang="fr-FR" sz="1400" dirty="0"/>
          </a:p>
          <a:p>
            <a:pPr marL="269868" indent="-193670"/>
            <a:r>
              <a:rPr lang="fr-FR" sz="1400" dirty="0"/>
              <a:t>Objectif : se dire que nous pouvons faire quelque chose, et que nous faisons déjà quelque chose</a:t>
            </a:r>
          </a:p>
          <a:p>
            <a:pPr marL="269868" indent="-193670"/>
            <a:r>
              <a:rPr lang="fr-FR" sz="1400" dirty="0"/>
              <a:t>Livrable : rapport analytique des propositions</a:t>
            </a:r>
          </a:p>
        </p:txBody>
      </p:sp>
      <p:sp>
        <p:nvSpPr>
          <p:cNvPr id="11" name="Espace réservé du texte 2">
            <a:extLst>
              <a:ext uri="{FF2B5EF4-FFF2-40B4-BE49-F238E27FC236}">
                <a16:creationId xmlns:a16="http://schemas.microsoft.com/office/drawing/2014/main" id="{54231595-6AC4-48CB-9A75-D2556E92C802}"/>
              </a:ext>
            </a:extLst>
          </p:cNvPr>
          <p:cNvSpPr txBox="1">
            <a:spLocks/>
          </p:cNvSpPr>
          <p:nvPr/>
        </p:nvSpPr>
        <p:spPr>
          <a:xfrm>
            <a:off x="6440544" y="1679029"/>
            <a:ext cx="2333999" cy="3122399"/>
          </a:xfrm>
          <a:prstGeom prst="rect">
            <a:avLst/>
          </a:prstGeom>
          <a:noFill/>
          <a:ln>
            <a:solidFill>
              <a:schemeClr val="accent1"/>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FFCD00"/>
              </a:buClr>
              <a:buSzPct val="100000"/>
              <a:buFont typeface="Quattrocento Sans"/>
              <a:buChar char="◉"/>
              <a:defRPr sz="1800" b="0" i="0" u="none" strike="noStrike" cap="none">
                <a:solidFill>
                  <a:srgbClr val="000000"/>
                </a:solidFill>
                <a:latin typeface="Quattrocento Sans"/>
                <a:ea typeface="Quattrocento Sans"/>
                <a:cs typeface="Quattrocento Sans"/>
                <a:sym typeface="Quattrocento Sans"/>
              </a:defRPr>
            </a:lvl1pPr>
            <a:lvl2pPr marL="914400" marR="0" lvl="1" indent="-228600" algn="l" rtl="0">
              <a:lnSpc>
                <a:spcPct val="100000"/>
              </a:lnSpc>
              <a:spcBef>
                <a:spcPts val="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2pPr>
            <a:lvl3pPr marL="1371600" marR="0" lvl="2" indent="-228600" algn="l" rtl="0">
              <a:lnSpc>
                <a:spcPct val="100000"/>
              </a:lnSpc>
              <a:spcBef>
                <a:spcPts val="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3pPr>
            <a:lvl4pPr marL="1828800" marR="0" lvl="3"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4pPr>
            <a:lvl5pPr marL="2286000" marR="0" lvl="4"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5pPr>
            <a:lvl6pPr marL="2743200" marR="0" lvl="5"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L="3200400" marR="0" lvl="6"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L="3657600" marR="0" lvl="7"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L="4114800" marR="0" lvl="8" indent="-228600" algn="l" rtl="0">
              <a:lnSpc>
                <a:spcPct val="100000"/>
              </a:lnSpc>
              <a:spcBef>
                <a:spcPts val="0"/>
              </a:spcBef>
              <a:spcAft>
                <a:spcPts val="0"/>
              </a:spcAft>
              <a:buClr>
                <a:srgbClr val="FFCD00"/>
              </a:buClr>
              <a:buSzPts val="18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76198" indent="0">
              <a:buNone/>
            </a:pPr>
            <a:endParaRPr lang="fr-FR" sz="1400" dirty="0"/>
          </a:p>
          <a:p>
            <a:pPr marL="76198" indent="0">
              <a:buNone/>
            </a:pPr>
            <a:r>
              <a:rPr lang="fr-FR" sz="1400" dirty="0"/>
              <a:t>Etape 3 : Motiver</a:t>
            </a:r>
          </a:p>
          <a:p>
            <a:pPr marL="269868" indent="-193670"/>
            <a:endParaRPr lang="fr-FR" sz="1400" dirty="0"/>
          </a:p>
          <a:p>
            <a:pPr marL="269868" indent="-193670"/>
            <a:r>
              <a:rPr lang="fr-FR" sz="1400" dirty="0"/>
              <a:t>Visites de lieux écologiques ou d’alternatives</a:t>
            </a:r>
          </a:p>
          <a:p>
            <a:pPr marL="719120" lvl="1" indent="-285743">
              <a:buFont typeface="Wingdings" panose="05000000000000000000" pitchFamily="2" charset="2"/>
              <a:buChar char="§"/>
            </a:pPr>
            <a:r>
              <a:rPr lang="fr-FR" sz="1200" dirty="0"/>
              <a:t>Forêt expérimentale</a:t>
            </a:r>
          </a:p>
          <a:p>
            <a:pPr marL="719120" lvl="1" indent="-285743">
              <a:buFont typeface="Wingdings" panose="05000000000000000000" pitchFamily="2" charset="2"/>
              <a:buChar char="§"/>
            </a:pPr>
            <a:r>
              <a:rPr lang="fr-FR" sz="1200" dirty="0"/>
              <a:t>Maison </a:t>
            </a:r>
            <a:r>
              <a:rPr lang="fr-FR" sz="1200" dirty="0" err="1"/>
              <a:t>éco-citoyenne</a:t>
            </a:r>
            <a:endParaRPr lang="fr-FR" sz="1200" dirty="0"/>
          </a:p>
          <a:p>
            <a:pPr marL="719120" lvl="1" indent="-285743">
              <a:buFont typeface="Wingdings" panose="05000000000000000000" pitchFamily="2" charset="2"/>
              <a:buChar char="§"/>
            </a:pPr>
            <a:r>
              <a:rPr lang="fr-FR" sz="1200" dirty="0"/>
              <a:t>BM écologique</a:t>
            </a:r>
          </a:p>
          <a:p>
            <a:pPr marL="269868" indent="-193670"/>
            <a:endParaRPr lang="fr-FR" sz="1400" dirty="0"/>
          </a:p>
          <a:p>
            <a:pPr marL="269868" indent="-193670"/>
            <a:r>
              <a:rPr lang="fr-FR" sz="1400" dirty="0"/>
              <a:t>Objectif : se dire que c’est possible</a:t>
            </a:r>
          </a:p>
        </p:txBody>
      </p:sp>
      <p:sp>
        <p:nvSpPr>
          <p:cNvPr id="4" name="Ellipse 3">
            <a:extLst>
              <a:ext uri="{FF2B5EF4-FFF2-40B4-BE49-F238E27FC236}">
                <a16:creationId xmlns:a16="http://schemas.microsoft.com/office/drawing/2014/main" id="{ED5DEAB5-9227-493E-87EF-B59DCBC50B18}"/>
              </a:ext>
            </a:extLst>
          </p:cNvPr>
          <p:cNvSpPr/>
          <p:nvPr/>
        </p:nvSpPr>
        <p:spPr>
          <a:xfrm>
            <a:off x="1751224" y="1358269"/>
            <a:ext cx="1203829" cy="470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Comprendre</a:t>
            </a:r>
          </a:p>
        </p:txBody>
      </p:sp>
      <p:sp>
        <p:nvSpPr>
          <p:cNvPr id="7" name="Ellipse 6">
            <a:extLst>
              <a:ext uri="{FF2B5EF4-FFF2-40B4-BE49-F238E27FC236}">
                <a16:creationId xmlns:a16="http://schemas.microsoft.com/office/drawing/2014/main" id="{774BE2AD-FDD8-44CE-915A-8DDF2E013341}"/>
              </a:ext>
            </a:extLst>
          </p:cNvPr>
          <p:cNvSpPr/>
          <p:nvPr/>
        </p:nvSpPr>
        <p:spPr>
          <a:xfrm>
            <a:off x="5310555" y="1381636"/>
            <a:ext cx="1017202" cy="4525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Prendre conscience</a:t>
            </a:r>
          </a:p>
        </p:txBody>
      </p:sp>
      <p:sp>
        <p:nvSpPr>
          <p:cNvPr id="8" name="Ellipse 7">
            <a:extLst>
              <a:ext uri="{FF2B5EF4-FFF2-40B4-BE49-F238E27FC236}">
                <a16:creationId xmlns:a16="http://schemas.microsoft.com/office/drawing/2014/main" id="{8041E048-2C20-4824-8DF1-178D5FD50875}"/>
              </a:ext>
            </a:extLst>
          </p:cNvPr>
          <p:cNvSpPr/>
          <p:nvPr/>
        </p:nvSpPr>
        <p:spPr>
          <a:xfrm>
            <a:off x="7634428" y="1381636"/>
            <a:ext cx="1326512" cy="5175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Agir autrement</a:t>
            </a:r>
          </a:p>
        </p:txBody>
      </p:sp>
    </p:spTree>
    <p:extLst>
      <p:ext uri="{BB962C8B-B14F-4D97-AF65-F5344CB8AC3E}">
        <p14:creationId xmlns:p14="http://schemas.microsoft.com/office/powerpoint/2010/main" val="6071205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1B0AD-9DF2-4D1F-B365-33BE01C7AF65}"/>
              </a:ext>
            </a:extLst>
          </p:cNvPr>
          <p:cNvSpPr>
            <a:spLocks noGrp="1"/>
          </p:cNvSpPr>
          <p:nvPr>
            <p:ph type="title"/>
          </p:nvPr>
        </p:nvSpPr>
        <p:spPr>
          <a:xfrm>
            <a:off x="1381250" y="922668"/>
            <a:ext cx="4545417" cy="435599"/>
          </a:xfrm>
        </p:spPr>
        <p:txBody>
          <a:bodyPr/>
          <a:lstStyle/>
          <a:p>
            <a:r>
              <a:rPr lang="fr-FR" dirty="0"/>
              <a:t>Les référents DD, Transition, etc.</a:t>
            </a:r>
          </a:p>
        </p:txBody>
      </p:sp>
      <p:sp>
        <p:nvSpPr>
          <p:cNvPr id="4" name="Espace réservé du texte 3">
            <a:extLst>
              <a:ext uri="{FF2B5EF4-FFF2-40B4-BE49-F238E27FC236}">
                <a16:creationId xmlns:a16="http://schemas.microsoft.com/office/drawing/2014/main" id="{FADF74AB-DBE2-49C5-B5FC-5E8194BAFA5C}"/>
              </a:ext>
            </a:extLst>
          </p:cNvPr>
          <p:cNvSpPr>
            <a:spLocks noGrp="1"/>
          </p:cNvSpPr>
          <p:nvPr>
            <p:ph type="body" idx="2"/>
          </p:nvPr>
        </p:nvSpPr>
        <p:spPr>
          <a:xfrm>
            <a:off x="312635" y="1923626"/>
            <a:ext cx="3040165" cy="2919307"/>
          </a:xfrm>
        </p:spPr>
        <p:txBody>
          <a:bodyPr/>
          <a:lstStyle/>
          <a:p>
            <a:pPr marL="101600" indent="0">
              <a:buNone/>
            </a:pPr>
            <a:r>
              <a:rPr lang="fr-FR" sz="1600" dirty="0"/>
              <a:t>Webinaire « Bibliothèques et développement durable »</a:t>
            </a:r>
          </a:p>
          <a:p>
            <a:pPr marL="101600" indent="0">
              <a:buNone/>
            </a:pPr>
            <a:r>
              <a:rPr lang="fr-FR" sz="1600" dirty="0"/>
              <a:t>Shift Project et Bib92</a:t>
            </a:r>
          </a:p>
          <a:p>
            <a:pPr marL="101600" indent="0">
              <a:buNone/>
            </a:pPr>
            <a:endParaRPr lang="fr-FR" sz="1600" dirty="0"/>
          </a:p>
          <a:p>
            <a:pPr marL="101600" indent="0">
              <a:buNone/>
            </a:pPr>
            <a:r>
              <a:rPr lang="fr-FR" sz="1600" dirty="0">
                <a:hlinkClick r:id="rId2"/>
              </a:rPr>
              <a:t>https://bib.vertes.abf.asso.fr/webinaires-bibliotheques-developpement-durable/</a:t>
            </a:r>
            <a:endParaRPr lang="fr-FR" sz="1600" dirty="0"/>
          </a:p>
          <a:p>
            <a:pPr marL="101600" indent="0">
              <a:buNone/>
            </a:pPr>
            <a:endParaRPr lang="fr-FR" sz="1600" dirty="0"/>
          </a:p>
          <a:p>
            <a:pPr marL="101600" indent="0">
              <a:buNone/>
            </a:pPr>
            <a:r>
              <a:rPr lang="fr-FR" sz="1600" dirty="0"/>
              <a:t>Plusieurs vidéos dont une sur les référents.</a:t>
            </a:r>
          </a:p>
        </p:txBody>
      </p:sp>
      <p:sp>
        <p:nvSpPr>
          <p:cNvPr id="5" name="Shape 75">
            <a:extLst>
              <a:ext uri="{FF2B5EF4-FFF2-40B4-BE49-F238E27FC236}">
                <a16:creationId xmlns:a16="http://schemas.microsoft.com/office/drawing/2014/main" id="{810A102D-F6E1-4192-BA70-84DB4AF25821}"/>
              </a:ext>
            </a:extLst>
          </p:cNvPr>
          <p:cNvSpPr/>
          <p:nvPr/>
        </p:nvSpPr>
        <p:spPr>
          <a:xfrm>
            <a:off x="5650" y="5052291"/>
            <a:ext cx="9144000" cy="91008"/>
          </a:xfrm>
          <a:prstGeom prst="rect">
            <a:avLst/>
          </a:prstGeom>
          <a:solidFill>
            <a:schemeClr val="accent6">
              <a:lumMod val="40000"/>
              <a:lumOff val="6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6" name="Image 5">
            <a:extLst>
              <a:ext uri="{FF2B5EF4-FFF2-40B4-BE49-F238E27FC236}">
                <a16:creationId xmlns:a16="http://schemas.microsoft.com/office/drawing/2014/main" id="{35812B9F-D85B-8CE0-5FD9-87285E60CE26}"/>
              </a:ext>
            </a:extLst>
          </p:cNvPr>
          <p:cNvPicPr>
            <a:picLocks noChangeAspect="1"/>
          </p:cNvPicPr>
          <p:nvPr/>
        </p:nvPicPr>
        <p:blipFill rotWithShape="1">
          <a:blip r:embed="rId3"/>
          <a:srcRect l="17078" t="23440" r="18396" b="20988"/>
          <a:stretch/>
        </p:blipFill>
        <p:spPr>
          <a:xfrm>
            <a:off x="3759200" y="1706879"/>
            <a:ext cx="4978400" cy="2858348"/>
          </a:xfrm>
          <a:prstGeom prst="rect">
            <a:avLst/>
          </a:prstGeom>
        </p:spPr>
      </p:pic>
    </p:spTree>
    <p:extLst>
      <p:ext uri="{BB962C8B-B14F-4D97-AF65-F5344CB8AC3E}">
        <p14:creationId xmlns:p14="http://schemas.microsoft.com/office/powerpoint/2010/main" val="30487279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53D6E-5F3A-42D2-B6C8-63CEBC6913A6}"/>
              </a:ext>
            </a:extLst>
          </p:cNvPr>
          <p:cNvSpPr>
            <a:spLocks noGrp="1"/>
          </p:cNvSpPr>
          <p:nvPr>
            <p:ph type="title"/>
          </p:nvPr>
        </p:nvSpPr>
        <p:spPr>
          <a:xfrm>
            <a:off x="1381250" y="922668"/>
            <a:ext cx="5527550" cy="435599"/>
          </a:xfrm>
          <a:solidFill>
            <a:schemeClr val="bg1"/>
          </a:solidFill>
        </p:spPr>
        <p:txBody>
          <a:bodyPr/>
          <a:lstStyle/>
          <a:p>
            <a:r>
              <a:rPr lang="fr-FR" dirty="0"/>
              <a:t>Quelques pistes pour vous former</a:t>
            </a:r>
          </a:p>
        </p:txBody>
      </p:sp>
      <p:sp>
        <p:nvSpPr>
          <p:cNvPr id="3" name="Espace réservé du texte 2">
            <a:extLst>
              <a:ext uri="{FF2B5EF4-FFF2-40B4-BE49-F238E27FC236}">
                <a16:creationId xmlns:a16="http://schemas.microsoft.com/office/drawing/2014/main" id="{70A99879-E403-4FF3-A4A0-B83D7DF6455A}"/>
              </a:ext>
            </a:extLst>
          </p:cNvPr>
          <p:cNvSpPr>
            <a:spLocks noGrp="1"/>
          </p:cNvSpPr>
          <p:nvPr>
            <p:ph type="body" idx="1"/>
          </p:nvPr>
        </p:nvSpPr>
        <p:spPr>
          <a:xfrm>
            <a:off x="741258" y="1589779"/>
            <a:ext cx="7868061" cy="3231000"/>
          </a:xfrm>
        </p:spPr>
        <p:txBody>
          <a:bodyPr/>
          <a:lstStyle/>
          <a:p>
            <a:pPr marL="101600" indent="0">
              <a:buNone/>
            </a:pPr>
            <a:r>
              <a:rPr lang="fr-FR" dirty="0"/>
              <a:t>Les bibliothèques spécialisées : BnF, Canopée, les bibliothèques des maisons de l’écologie, etc. </a:t>
            </a:r>
          </a:p>
          <a:p>
            <a:pPr marL="101600" indent="0">
              <a:buNone/>
            </a:pPr>
            <a:endParaRPr lang="fr-FR" dirty="0"/>
          </a:p>
          <a:p>
            <a:pPr marL="101600" indent="0">
              <a:buNone/>
            </a:pPr>
            <a:r>
              <a:rPr lang="fr-FR" dirty="0"/>
              <a:t>Le lib guide de l’Enssib : </a:t>
            </a:r>
            <a:r>
              <a:rPr lang="fr-FR" dirty="0">
                <a:hlinkClick r:id="rId2"/>
              </a:rPr>
              <a:t>https://enssib.libguides.com/c.php?g=682683</a:t>
            </a:r>
            <a:endParaRPr lang="fr-FR" dirty="0"/>
          </a:p>
          <a:p>
            <a:pPr marL="101600" indent="0">
              <a:buNone/>
            </a:pPr>
            <a:endParaRPr lang="fr-FR" dirty="0"/>
          </a:p>
          <a:p>
            <a:pPr marL="101600" indent="0">
              <a:buNone/>
            </a:pPr>
            <a:r>
              <a:rPr lang="fr-FR" dirty="0"/>
              <a:t>La base de connaissances du recueil d’idées des étudiants de Marie D. Martel : </a:t>
            </a:r>
            <a:r>
              <a:rPr lang="fr-FR" dirty="0">
                <a:hlinkClick r:id="rId3"/>
              </a:rPr>
              <a:t>https://bibliomancienne.com/2021/04/19/lengagement-socioecologique-des-bibliotheques-un-livret-et-une-ressource-educative-libre/</a:t>
            </a:r>
            <a:endParaRPr lang="fr-FR" dirty="0"/>
          </a:p>
          <a:p>
            <a:pPr marL="101600" indent="0">
              <a:buNone/>
            </a:pPr>
            <a:endParaRPr lang="fr-FR" dirty="0"/>
          </a:p>
          <a:p>
            <a:endParaRPr lang="fr-FR" dirty="0"/>
          </a:p>
        </p:txBody>
      </p:sp>
      <p:sp>
        <p:nvSpPr>
          <p:cNvPr id="5" name="Shape 75">
            <a:extLst>
              <a:ext uri="{FF2B5EF4-FFF2-40B4-BE49-F238E27FC236}">
                <a16:creationId xmlns:a16="http://schemas.microsoft.com/office/drawing/2014/main" id="{3DAF211D-4196-48C5-9412-B6091A3CF1B5}"/>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124868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381250" y="922668"/>
            <a:ext cx="4909822" cy="435599"/>
          </a:xfrm>
          <a:prstGeom prst="rect">
            <a:avLst/>
          </a:prstGeom>
        </p:spPr>
        <p:txBody>
          <a:bodyPr lIns="91425" tIns="91425" rIns="91425" bIns="91425" anchor="ctr" anchorCtr="0">
            <a:noAutofit/>
          </a:bodyPr>
          <a:lstStyle/>
          <a:p>
            <a:pPr lvl="0">
              <a:spcBef>
                <a:spcPts val="0"/>
              </a:spcBef>
              <a:buNone/>
            </a:pPr>
            <a:r>
              <a:rPr lang="en" dirty="0">
                <a:highlight>
                  <a:srgbClr val="FFCD00"/>
                </a:highlight>
              </a:rPr>
              <a:t>Section ABF Bibliothèques vertes</a:t>
            </a:r>
          </a:p>
        </p:txBody>
      </p:sp>
      <p:sp>
        <p:nvSpPr>
          <p:cNvPr id="112" name="Shape 112"/>
          <p:cNvSpPr txBox="1">
            <a:spLocks noGrp="1"/>
          </p:cNvSpPr>
          <p:nvPr>
            <p:ph type="body" idx="1"/>
          </p:nvPr>
        </p:nvSpPr>
        <p:spPr>
          <a:xfrm>
            <a:off x="5678416" y="393719"/>
            <a:ext cx="2842438" cy="435599"/>
          </a:xfrm>
          <a:prstGeom prst="rect">
            <a:avLst/>
          </a:prstGeom>
        </p:spPr>
        <p:txBody>
          <a:bodyPr lIns="91425" tIns="91425" rIns="91425" bIns="91425" anchor="t" anchorCtr="0">
            <a:noAutofit/>
          </a:bodyPr>
          <a:lstStyle/>
          <a:p>
            <a:pPr marL="228600" lvl="0" indent="0" rtl="0">
              <a:spcBef>
                <a:spcPts val="0"/>
              </a:spcBef>
              <a:buNone/>
            </a:pPr>
            <a:r>
              <a:rPr lang="fr-FR" sz="1400" dirty="0">
                <a:hlinkClick r:id="rId3"/>
              </a:rPr>
              <a:t>https://bib.vertes.abf.asso.fr/</a:t>
            </a:r>
            <a:endParaRPr lang="fr-FR" sz="1400" dirty="0"/>
          </a:p>
          <a:p>
            <a:pPr marL="228600" lvl="0" indent="0" rtl="0">
              <a:spcBef>
                <a:spcPts val="0"/>
              </a:spcBef>
              <a:buNone/>
            </a:pPr>
            <a:endParaRPr dirty="0"/>
          </a:p>
        </p:txBody>
      </p:sp>
      <p:grpSp>
        <p:nvGrpSpPr>
          <p:cNvPr id="113" name="Shape 113"/>
          <p:cNvGrpSpPr/>
          <p:nvPr/>
        </p:nvGrpSpPr>
        <p:grpSpPr>
          <a:xfrm>
            <a:off x="916458" y="1019750"/>
            <a:ext cx="214624" cy="214624"/>
            <a:chOff x="2594050" y="1631825"/>
            <a:chExt cx="439625" cy="439625"/>
          </a:xfrm>
        </p:grpSpPr>
        <p:sp>
          <p:nvSpPr>
            <p:cNvPr id="114" name="Shape 11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 name="Shape 75">
            <a:extLst>
              <a:ext uri="{FF2B5EF4-FFF2-40B4-BE49-F238E27FC236}">
                <a16:creationId xmlns:a16="http://schemas.microsoft.com/office/drawing/2014/main" id="{6CE99357-25B3-0CF8-ADE2-20F8E5041022}"/>
              </a:ext>
            </a:extLst>
          </p:cNvPr>
          <p:cNvSpPr/>
          <p:nvPr/>
        </p:nvSpPr>
        <p:spPr>
          <a:xfrm>
            <a:off x="5650" y="5052291"/>
            <a:ext cx="9144000" cy="91008"/>
          </a:xfrm>
          <a:prstGeom prst="rect">
            <a:avLst/>
          </a:prstGeom>
          <a:solidFill>
            <a:schemeClr val="accent6">
              <a:lumMod val="60000"/>
              <a:lumOff val="40000"/>
            </a:schemeClr>
          </a:solidFill>
          <a:ln>
            <a:noFill/>
          </a:ln>
        </p:spPr>
        <p:txBody>
          <a:bodyPr lIns="91425" tIns="91425" rIns="91425" bIns="91425" anchor="ctr" anchorCtr="0">
            <a:noAutofit/>
          </a:bodyPr>
          <a:lstStyle/>
          <a:p>
            <a:pPr marL="173038" lvl="0">
              <a:spcBef>
                <a:spcPts val="600"/>
              </a:spcBef>
            </a:pPr>
            <a:endParaRPr lang="en" sz="1800" dirty="0">
              <a:latin typeface="Quattrocento Sans"/>
              <a:ea typeface="Quattrocento Sans"/>
              <a:cs typeface="Quattrocento Sans"/>
              <a:sym typeface="Quattrocento Sans"/>
            </a:endParaRPr>
          </a:p>
        </p:txBody>
      </p:sp>
      <p:pic>
        <p:nvPicPr>
          <p:cNvPr id="5" name="Image 4">
            <a:extLst>
              <a:ext uri="{FF2B5EF4-FFF2-40B4-BE49-F238E27FC236}">
                <a16:creationId xmlns:a16="http://schemas.microsoft.com/office/drawing/2014/main" id="{4007C313-4D95-01CC-4179-CB858F9E151E}"/>
              </a:ext>
            </a:extLst>
          </p:cNvPr>
          <p:cNvPicPr>
            <a:picLocks noChangeAspect="1"/>
          </p:cNvPicPr>
          <p:nvPr/>
        </p:nvPicPr>
        <p:blipFill rotWithShape="1">
          <a:blip r:embed="rId4"/>
          <a:srcRect l="3054" t="11193" r="3054" b="4264"/>
          <a:stretch/>
        </p:blipFill>
        <p:spPr>
          <a:xfrm>
            <a:off x="0" y="1918740"/>
            <a:ext cx="5186594" cy="3113486"/>
          </a:xfrm>
          <a:prstGeom prst="rect">
            <a:avLst/>
          </a:prstGeom>
          <a:ln>
            <a:solidFill>
              <a:schemeClr val="accent6">
                <a:lumMod val="40000"/>
                <a:lumOff val="60000"/>
              </a:schemeClr>
            </a:solidFill>
          </a:ln>
        </p:spPr>
      </p:pic>
      <p:pic>
        <p:nvPicPr>
          <p:cNvPr id="7" name="Image 6">
            <a:extLst>
              <a:ext uri="{FF2B5EF4-FFF2-40B4-BE49-F238E27FC236}">
                <a16:creationId xmlns:a16="http://schemas.microsoft.com/office/drawing/2014/main" id="{7C58DCBF-390A-3B4A-A783-42B9369674CE}"/>
              </a:ext>
            </a:extLst>
          </p:cNvPr>
          <p:cNvPicPr>
            <a:picLocks noChangeAspect="1"/>
          </p:cNvPicPr>
          <p:nvPr/>
        </p:nvPicPr>
        <p:blipFill rotWithShape="1">
          <a:blip r:embed="rId5"/>
          <a:srcRect l="15586" t="28153" r="16551" b="4527"/>
          <a:stretch/>
        </p:blipFill>
        <p:spPr>
          <a:xfrm>
            <a:off x="4788746" y="1603686"/>
            <a:ext cx="4043681" cy="2674237"/>
          </a:xfrm>
          <a:prstGeom prst="rect">
            <a:avLst/>
          </a:prstGeom>
          <a:ln>
            <a:solidFill>
              <a:schemeClr val="accent6">
                <a:lumMod val="40000"/>
                <a:lumOff val="60000"/>
              </a:schemeClr>
            </a:solidFill>
          </a:ln>
        </p:spPr>
      </p:pic>
    </p:spTree>
    <p:extLst>
      <p:ext uri="{BB962C8B-B14F-4D97-AF65-F5344CB8AC3E}">
        <p14:creationId xmlns:p14="http://schemas.microsoft.com/office/powerpoint/2010/main" val="3173226853"/>
      </p:ext>
    </p:extLst>
  </p:cSld>
  <p:clrMapOvr>
    <a:masterClrMapping/>
  </p:clrMapOvr>
</p:sld>
</file>

<file path=ppt/theme/theme1.xml><?xml version="1.0" encoding="utf-8"?>
<a:theme xmlns:a="http://schemas.openxmlformats.org/drawingml/2006/main" name="Viola template">
  <a:themeElements>
    <a:clrScheme name="Personnalisé 3">
      <a:dk1>
        <a:srgbClr val="000000"/>
      </a:dk1>
      <a:lt1>
        <a:srgbClr val="FFFFFF"/>
      </a:lt1>
      <a:dk2>
        <a:srgbClr val="666666"/>
      </a:dk2>
      <a:lt2>
        <a:srgbClr val="CCCCCC"/>
      </a:lt2>
      <a:accent1>
        <a:srgbClr val="3A81BA"/>
      </a:accent1>
      <a:accent2>
        <a:srgbClr val="FFCD2F"/>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19233</TotalTime>
  <Words>7317</Words>
  <Application>Microsoft Office PowerPoint</Application>
  <PresentationFormat>Affichage à l'écran (16:9)</PresentationFormat>
  <Paragraphs>775</Paragraphs>
  <Slides>110</Slides>
  <Notes>36</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110</vt:i4>
      </vt:variant>
    </vt:vector>
  </HeadingPairs>
  <TitlesOfParts>
    <vt:vector size="123" baseType="lpstr">
      <vt:lpstr>Arial</vt:lpstr>
      <vt:lpstr>Calibri</vt:lpstr>
      <vt:lpstr>Courier New</vt:lpstr>
      <vt:lpstr>Lato</vt:lpstr>
      <vt:lpstr>Lora</vt:lpstr>
      <vt:lpstr>Marianne</vt:lpstr>
      <vt:lpstr>Quattrocento Sans</vt:lpstr>
      <vt:lpstr>robotoslab</vt:lpstr>
      <vt:lpstr>sourcesanspro</vt:lpstr>
      <vt:lpstr>Tw Cen MT</vt:lpstr>
      <vt:lpstr>Wingdings</vt:lpstr>
      <vt:lpstr>Wingdings 3</vt:lpstr>
      <vt:lpstr>Viola template</vt:lpstr>
      <vt:lpstr>Les enjeux climatiques en bibliothèque </vt:lpstr>
      <vt:lpstr>Bonjour !</vt:lpstr>
      <vt:lpstr>Sommaire</vt:lpstr>
      <vt:lpstr>Bib et changement climatique Quelles actions et comment agir ?</vt:lpstr>
      <vt:lpstr>Bibliothèques et changement climatique :  quelles actions ?</vt:lpstr>
      <vt:lpstr>Construire une stratégie d’action en contexte de changement climatique en bibliothèque</vt:lpstr>
      <vt:lpstr>1/ Informations, connaissances et collections</vt:lpstr>
      <vt:lpstr>A partir de David R. Lankes</vt:lpstr>
      <vt:lpstr>Bibliothèques et changement climatique :  quelles actions ?</vt:lpstr>
      <vt:lpstr>Enjeux</vt:lpstr>
      <vt:lpstr>Information et bibliothèques</vt:lpstr>
      <vt:lpstr>L’Agenda 2030</vt:lpstr>
      <vt:lpstr>Présentation PowerPoint</vt:lpstr>
      <vt:lpstr>Cibles : exemple ODD 16 (2/2)</vt:lpstr>
      <vt:lpstr>Légitimité des bibliothèques = professionnels de l’information</vt:lpstr>
      <vt:lpstr>Légitimité des bibliothèques = relais locaux</vt:lpstr>
      <vt:lpstr>Quelles informations ?</vt:lpstr>
      <vt:lpstr>Construire une collection : Quelles informations ?</vt:lpstr>
      <vt:lpstr>Les infos scientifiques : quelques remarques</vt:lpstr>
      <vt:lpstr>Présentation PowerPoint</vt:lpstr>
      <vt:lpstr>Science et société</vt:lpstr>
      <vt:lpstr>Science et société</vt:lpstr>
      <vt:lpstr>Les autres informations</vt:lpstr>
      <vt:lpstr>Un projet multi informations</vt:lpstr>
      <vt:lpstr>ECODOC – Université de Bordeaux</vt:lpstr>
      <vt:lpstr>2/ Compétences et littératie</vt:lpstr>
      <vt:lpstr>A partir de David R. Lankes</vt:lpstr>
      <vt:lpstr>Enjeux</vt:lpstr>
      <vt:lpstr>Sensibilisation au DD</vt:lpstr>
      <vt:lpstr>Unesco 2010</vt:lpstr>
      <vt:lpstr>UNESCO 2015</vt:lpstr>
      <vt:lpstr>Unesco 2019</vt:lpstr>
      <vt:lpstr>Education à l’environnement et au développement durable</vt:lpstr>
      <vt:lpstr>Une sujet qui date</vt:lpstr>
      <vt:lpstr>Note d’Orientation du conseil supérieur des programmes, 2019</vt:lpstr>
      <vt:lpstr>LOI n° 2021-1104 du 22 août 2021 portant lutte contre le dérèglement climatique et renforcement de la résilience à ses effets</vt:lpstr>
      <vt:lpstr>Education au développement durable 2021</vt:lpstr>
      <vt:lpstr>Légitimité des bibliothèques ? </vt:lpstr>
      <vt:lpstr>Légitimité des bibliothèques = missions</vt:lpstr>
      <vt:lpstr>Enjeux</vt:lpstr>
      <vt:lpstr>Au-delà de l’information</vt:lpstr>
      <vt:lpstr>Légitimité des bibliothèques = des lieux d’acquisition de compétences</vt:lpstr>
      <vt:lpstr>Un outil : médiation scientifique</vt:lpstr>
      <vt:lpstr>Bibliothèques et changement climatique :  quelles actions ?</vt:lpstr>
      <vt:lpstr>Penser un parcours de médiation scientifique</vt:lpstr>
      <vt:lpstr>Faire des projets de médiation scientifique Emerveillement = vision positive  </vt:lpstr>
      <vt:lpstr>Base de données des actions</vt:lpstr>
      <vt:lpstr>Quelques outils</vt:lpstr>
      <vt:lpstr>Un outil : se faire un calendrier des événements de l’année</vt:lpstr>
      <vt:lpstr>3/ Publics : Inclusion</vt:lpstr>
      <vt:lpstr>A partir de David R. Lankes</vt:lpstr>
      <vt:lpstr>Enjeux</vt:lpstr>
      <vt:lpstr>Inclusion et développement durable</vt:lpstr>
      <vt:lpstr>Focus sur les sciences participatives en bibliothèque 1/3</vt:lpstr>
      <vt:lpstr>Focus sur les sciences participatives en bibliothèque 2/3</vt:lpstr>
      <vt:lpstr>Focus sur les sciences participatives en bibliothèque 3/3</vt:lpstr>
      <vt:lpstr>4/ Engagement : activisme</vt:lpstr>
      <vt:lpstr>A partir de David R. Lankes</vt:lpstr>
      <vt:lpstr>Enjeux</vt:lpstr>
      <vt:lpstr>Bibliothèques et changement climatique :  quelles actions ?</vt:lpstr>
      <vt:lpstr>Exemplarité et transformation</vt:lpstr>
      <vt:lpstr>L’exemplarité</vt:lpstr>
      <vt:lpstr>Rénovations, constructions, grands projets</vt:lpstr>
      <vt:lpstr>Audit carbone et bibliothèques</vt:lpstr>
      <vt:lpstr>Reconnaissance</vt:lpstr>
      <vt:lpstr>Enjeux</vt:lpstr>
      <vt:lpstr>L’Agenda 2030 comme outil de pilotage et d’évaluation</vt:lpstr>
      <vt:lpstr>L’Agenda 2030</vt:lpstr>
      <vt:lpstr>Présentation PowerPoint</vt:lpstr>
      <vt:lpstr>La mise en oeuvre dans les pays</vt:lpstr>
      <vt:lpstr>La feuille de route de la France</vt:lpstr>
      <vt:lpstr>La feuille de route de la France</vt:lpstr>
      <vt:lpstr>L’Agenda 2030 comme outil de pilotage et d’évaluation</vt:lpstr>
      <vt:lpstr>L’Agenda 2030 comme outil de pilotage et d’évaluation</vt:lpstr>
      <vt:lpstr>Niort</vt:lpstr>
      <vt:lpstr>Niort</vt:lpstr>
      <vt:lpstr>L’Agenda 2030 comme outil de pilotage et d’évaluation</vt:lpstr>
      <vt:lpstr>Conseil départementale de Gironde</vt:lpstr>
      <vt:lpstr>L’Agenda 2030 comme outil de pilotage et d’évaluation pour les bibliothèques ? </vt:lpstr>
      <vt:lpstr>Engagement et tutelle</vt:lpstr>
      <vt:lpstr>Trouver sa place dans les politiques locales</vt:lpstr>
      <vt:lpstr>Engagement et bibliothèques :</vt:lpstr>
      <vt:lpstr>Engagement et évaluation</vt:lpstr>
      <vt:lpstr>EBLIDA</vt:lpstr>
      <vt:lpstr>Avant l’Agenda 2030 :  Les bibliothèques et l’Agenda 21</vt:lpstr>
      <vt:lpstr>La bibliothèque de la Canopée</vt:lpstr>
      <vt:lpstr>La bibliothèque de la Canopée</vt:lpstr>
      <vt:lpstr>New York Library Association </vt:lpstr>
      <vt:lpstr>L’évaluation de nos actions de développement durable</vt:lpstr>
      <vt:lpstr>5/ Compétences des équipes</vt:lpstr>
      <vt:lpstr>A partir de David R. Lankes</vt:lpstr>
      <vt:lpstr>Bibliothèques et changement climatique :  quelles actions ?</vt:lpstr>
      <vt:lpstr>Sensibilisation et responsabilité </vt:lpstr>
      <vt:lpstr>Enjeu 1</vt:lpstr>
      <vt:lpstr>Enjeu 2</vt:lpstr>
      <vt:lpstr>Sensibilisation des équipes de la direction de la documentation de l’Université de Bordeaux</vt:lpstr>
      <vt:lpstr>Les référents DD, Transition, etc.</vt:lpstr>
      <vt:lpstr>Quelques pistes pour vous former</vt:lpstr>
      <vt:lpstr>Section ABF Bibliothèques vertes</vt:lpstr>
      <vt:lpstr>Quelques outils</vt:lpstr>
      <vt:lpstr>L’advocacy </vt:lpstr>
      <vt:lpstr>Enjeux</vt:lpstr>
      <vt:lpstr>International Advocacy Program</vt:lpstr>
      <vt:lpstr>Présentation PowerPoint</vt:lpstr>
      <vt:lpstr>Présentation PowerPoint</vt:lpstr>
      <vt:lpstr>Présentation PowerPoint</vt:lpstr>
      <vt:lpstr>Résultat du plaidoyer</vt:lpstr>
      <vt:lpstr>Légitimité des bibliothèques = Des institutions publiques culturelles au service de la société et des communautés via l’information et la culture</vt:lpstr>
      <vt:lpstr>2021 : Loi dérèglement climatique et culture ?</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Sortir de nos frontières pour promouvoir les bibliothèques  Advocacy et bibliothèques</dc:title>
  <dc:creator>Raphaëlle Bats</dc:creator>
  <cp:lastModifiedBy>raphaelle bats</cp:lastModifiedBy>
  <cp:revision>137</cp:revision>
  <dcterms:modified xsi:type="dcterms:W3CDTF">2023-01-18T10:23:43Z</dcterms:modified>
</cp:coreProperties>
</file>