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  <p15:guide id="3" pos="120">
          <p15:clr>
            <a:srgbClr val="9AA0A6"/>
          </p15:clr>
        </p15:guide>
        <p15:guide id="4" orient="horz" pos="3467">
          <p15:clr>
            <a:srgbClr val="9AA0A6"/>
          </p15:clr>
        </p15:guide>
        <p15:guide id="5" pos="5640">
          <p15:clr>
            <a:srgbClr val="9AA0A6"/>
          </p15:clr>
        </p15:guide>
        <p15:guide id="6" orient="horz" pos="143">
          <p15:clr>
            <a:srgbClr val="9AA0A6"/>
          </p15:clr>
        </p15:guide>
        <p15:guide id="7" orient="horz" pos="627">
          <p15:clr>
            <a:srgbClr val="9AA0A6"/>
          </p15:clr>
        </p15:guide>
        <p15:guide id="8" orient="horz" pos="127">
          <p15:clr>
            <a:srgbClr val="9AA0A6"/>
          </p15:clr>
        </p15:guide>
        <p15:guide id="9" orient="horz" pos="1461">
          <p15:clr>
            <a:srgbClr val="9AA0A6"/>
          </p15:clr>
        </p15:guide>
        <p15:guide id="10" orient="horz" pos="2686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ieFAvAXCuccJ/dDCpT0FGB17Er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258" y="102"/>
      </p:cViewPr>
      <p:guideLst>
        <p:guide orient="horz" pos="1800"/>
        <p:guide pos="2880"/>
        <p:guide pos="120"/>
        <p:guide orient="horz" pos="3467"/>
        <p:guide pos="5640"/>
        <p:guide orient="horz" pos="143"/>
        <p:guide orient="horz" pos="627"/>
        <p:guide orient="horz" pos="127"/>
        <p:guide orient="horz" pos="1461"/>
        <p:guide orient="horz" pos="26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12dc75727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12dc75727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12dc75727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212dc75727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2a1c6a4ee5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22a1c6a4ee5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2a1c6a4ee5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22a1c6a4ee5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2a1c6a4ee5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22a1c6a4ee5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2a1c6a4ee5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22a1c6a4ee5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2a72e621f3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22a72e621f3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2b8b823019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22b8b823019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2b8b82301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22b8b82301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2b8b823019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g22b8b823019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2b8b823019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22b8b823019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The NSDF pilot supports the </a:t>
            </a:r>
            <a:r>
              <a:rPr lang="en" b="1">
                <a:solidFill>
                  <a:schemeClr val="dk1"/>
                </a:solidFill>
              </a:rPr>
              <a:t>IceCube neutrino observatory</a:t>
            </a:r>
            <a:r>
              <a:rPr lang="en">
                <a:solidFill>
                  <a:schemeClr val="dk1"/>
                </a:solidFill>
              </a:rPr>
              <a:t> and the </a:t>
            </a:r>
            <a:r>
              <a:rPr lang="en" b="1">
                <a:solidFill>
                  <a:schemeClr val="dk1"/>
                </a:solidFill>
              </a:rPr>
              <a:t>XenonNT</a:t>
            </a:r>
            <a:r>
              <a:rPr lang="en">
                <a:solidFill>
                  <a:schemeClr val="dk1"/>
                </a:solidFill>
              </a:rPr>
              <a:t> dark matter detector advances the understanding of the evolution of galaxies and the nature of “dark matter” and “dark energy. 	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2c62705304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22c62705304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2c62705304_9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22c62705304_9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2c62705304_9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g22c62705304_9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2a1c6a4ee5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22a1c6a4ee5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2a1c6a4ee5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g22a1c6a4ee5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2a72e621f3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g22a72e621f3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2b8b823019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g22b8b823019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2a1c6a4ee5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2a1c6a4ee5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2a1c6a4ee5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g22a1c6a4ee5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2b8b823019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g22b8b823019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a1c6a4ee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22a1c6a4ee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22a1c6a4ee5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22a1c6a4ee5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2a1c6a4ee5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g22a1c6a4ee5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2b8b823019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6" name="Google Shape;846;g22b8b823019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12dc75727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212dc75727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2a1c6a4ee5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2" name="Google Shape;882;g22a1c6a4ee5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212dc757273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0" name="Google Shape;900;g212dc757273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12dc75727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8" name="Google Shape;918;g212dc75727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29badfa08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6" name="Google Shape;936;g229badfa08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22b8b82301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22b8b82301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2b8b823019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22b8b823019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2a1c6a4ee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22a1c6a4ee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2b8b823019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2b8b823019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212dc757273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6" name="Google Shape;986;g212dc757273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22b8b823019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22b8b823019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2b8b823019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2b8b823019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2b8b823019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22b8b823019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229a88b4656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2" name="Google Shape;1042;g229a88b4656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22b8b82301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7" name="Google Shape;1057;g22b8b823019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2b8b82301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g22b8b823019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578091160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7" name="Google Shape;1087;g1578091160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2a1c6a4ee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22a1c6a4ee5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2a1c6a4ee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22a1c6a4ee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2a1c6a4ee5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22a1c6a4ee5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2a9777bcac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22a9777bcac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2a1c6a4ee5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22a1c6a4ee5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9"/>
          <p:cNvSpPr txBox="1">
            <a:spLocks noGrp="1"/>
          </p:cNvSpPr>
          <p:nvPr>
            <p:ph type="body" idx="1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 hasCustomPrompt="1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body" idx="1"/>
          </p:nvPr>
        </p:nvSpPr>
        <p:spPr>
          <a:xfrm>
            <a:off x="180975" y="1016000"/>
            <a:ext cx="8782200" cy="4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180975" y="1016000"/>
            <a:ext cx="4162500" cy="4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2"/>
          </p:nvPr>
        </p:nvSpPr>
        <p:spPr>
          <a:xfrm>
            <a:off x="4832400" y="1016000"/>
            <a:ext cx="4130700" cy="4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8">
          <p15:clr>
            <a:srgbClr val="FA7B17"/>
          </p15:clr>
        </p15:guide>
        <p15:guide id="2" pos="5532">
          <p15:clr>
            <a:srgbClr val="FA7B17"/>
          </p15:clr>
        </p15:guide>
        <p15:guide id="3" orient="horz" pos="253">
          <p15:clr>
            <a:srgbClr val="FA7B17"/>
          </p15:clr>
        </p15:guide>
        <p15:guide id="4" orient="horz" pos="333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2057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43911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180975" y="1016000"/>
            <a:ext cx="4391100" cy="4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8"/>
          <p:cNvSpPr txBox="1">
            <a:spLocks noGrp="1"/>
          </p:cNvSpPr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subTitle" idx="1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2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180975" y="1016000"/>
            <a:ext cx="8782200" cy="4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14">
          <p15:clr>
            <a:srgbClr val="EA4335"/>
          </p15:clr>
        </p15:guide>
        <p15:guide id="2" orient="horz" pos="127">
          <p15:clr>
            <a:srgbClr val="EA4335"/>
          </p15:clr>
        </p15:guide>
        <p15:guide id="3" pos="5646">
          <p15:clr>
            <a:srgbClr val="EA4335"/>
          </p15:clr>
        </p15:guide>
        <p15:guide id="4" orient="horz" pos="3473">
          <p15:clr>
            <a:srgbClr val="EA4335"/>
          </p15:clr>
        </p15:guide>
        <p15:guide id="5" orient="horz" pos="513">
          <p15:clr>
            <a:srgbClr val="EA4335"/>
          </p15:clr>
        </p15:guide>
        <p15:guide id="6" orient="horz" pos="6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9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hyperlink" Target="http://github.org/nsdf-fabric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nationalsciencedatafabric.org/" TargetMode="Externa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descr="Background pattern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 l="6041" t="21763" r="51290" b="3239"/>
          <a:stretch/>
        </p:blipFill>
        <p:spPr>
          <a:xfrm>
            <a:off x="0" y="0"/>
            <a:ext cx="9144006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/>
          <p:nvPr/>
        </p:nvSpPr>
        <p:spPr>
          <a:xfrm>
            <a:off x="0" y="0"/>
            <a:ext cx="4306500" cy="5715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"/>
          <p:cNvSpPr txBox="1">
            <a:spLocks noGrp="1"/>
          </p:cNvSpPr>
          <p:nvPr>
            <p:ph type="ctrTitle"/>
          </p:nvPr>
        </p:nvSpPr>
        <p:spPr>
          <a:xfrm>
            <a:off x="121675" y="1165725"/>
            <a:ext cx="4354200" cy="1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100">
                <a:solidFill>
                  <a:schemeClr val="lt1"/>
                </a:solidFill>
              </a:rPr>
              <a:t>NSDF-Plugin: Integrating and Benchmarking Geographically Distributed Storage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57" name="Google Shape;57;p1"/>
          <p:cNvSpPr/>
          <p:nvPr/>
        </p:nvSpPr>
        <p:spPr>
          <a:xfrm>
            <a:off x="25" y="5412650"/>
            <a:ext cx="43065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1600" b="1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http://nationalsciencedatafabric.org/</a:t>
            </a:r>
            <a:endParaRPr sz="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0" y="2828975"/>
            <a:ext cx="42603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" b="1" u="sng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Heberth Martinez</a:t>
            </a:r>
            <a:r>
              <a:rPr lang="en" b="1" baseline="300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b="1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b="1" i="0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Jakob Luettgau</a:t>
            </a:r>
            <a:r>
              <a:rPr lang="en" b="1" i="0" strike="noStrike" cap="none" baseline="300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b="1" i="0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" b="1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 Giorgio Scorzelli</a:t>
            </a:r>
            <a:r>
              <a:rPr lang="en" b="1" i="0" u="none" strike="noStrike" cap="none" baseline="300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b="1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, Glenn Tarcea</a:t>
            </a:r>
            <a:r>
              <a:rPr lang="en" b="1" baseline="300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b="1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, Valerio Pascucci</a:t>
            </a:r>
            <a:r>
              <a:rPr lang="en" b="1" i="0" u="none" strike="noStrike" cap="none" baseline="300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b="1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, Michela Taufer</a:t>
            </a:r>
            <a:r>
              <a:rPr lang="en" b="1" i="0" u="none" strike="noStrike" cap="none" baseline="300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u="none" strike="noStrike" cap="none" baseline="30000" dirty="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" sz="1300" b="0" i="0" u="none" strike="noStrike" cap="none" baseline="300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" sz="1300" b="0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University of Tennessee Knoxville, </a:t>
            </a:r>
            <a:r>
              <a:rPr lang="en" sz="1300" b="0" i="0" u="none" strike="noStrike" cap="none" baseline="300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" sz="1300" b="0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University of Utah,          </a:t>
            </a:r>
            <a:r>
              <a:rPr lang="en" sz="1300" b="0" i="0" u="none" strike="noStrike" cap="none" baseline="300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1300" baseline="300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 b="0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University of Michigan</a:t>
            </a:r>
            <a:endParaRPr sz="1300" b="0" i="0" u="none" strike="noStrike" cap="none" dirty="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endParaRPr sz="2000" b="0" i="0" u="none" strike="noStrike" cap="none" baseline="30000" dirty="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100" y="4039625"/>
            <a:ext cx="43065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0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NSF: 2138811 (NSDF) and 2028923 (SOMOSPIE); IBM; ACCES</a:t>
            </a:r>
            <a:r>
              <a:rPr lang="en" sz="13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S-CI/</a:t>
            </a:r>
            <a:r>
              <a:rPr lang="en" sz="1300" b="0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XSEDE: TG-CIS210128; Chameleon: CHI-210923; CloudBank 2138811</a:t>
            </a:r>
            <a:endParaRPr sz="1300" b="0" i="0" u="none" strike="noStrike" cap="none" dirty="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0" y="4741103"/>
            <a:ext cx="43065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" sz="1300" b="0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, 2023 -</a:t>
            </a:r>
            <a:r>
              <a:rPr lang="en" sz="1300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 CA</a:t>
            </a:r>
            <a:r>
              <a:rPr lang="en" sz="1300" b="0" i="0" u="none" strike="noStrike" cap="none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, USA</a:t>
            </a:r>
            <a:endParaRPr sz="1300" b="0" i="0" u="none" strike="noStrike" cap="none" dirty="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1" dirty="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NSDF AHM April 2023</a:t>
            </a:r>
            <a:endParaRPr sz="1300" b="1" i="0" u="none" strike="noStrike" cap="none" dirty="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0314" y="4907319"/>
            <a:ext cx="622359" cy="66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3986" y="4927221"/>
            <a:ext cx="1172097" cy="62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 rotWithShape="1">
          <a:blip r:embed="rId6">
            <a:alphaModFix/>
          </a:blip>
          <a:srcRect l="14617" t="18556" r="14460" b="17410"/>
          <a:stretch/>
        </p:blipFill>
        <p:spPr>
          <a:xfrm>
            <a:off x="4323475" y="4867590"/>
            <a:ext cx="801350" cy="7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7">
            <a:alphaModFix/>
          </a:blip>
          <a:srcRect l="9293" r="8020"/>
          <a:stretch/>
        </p:blipFill>
        <p:spPr>
          <a:xfrm>
            <a:off x="6021220" y="4927227"/>
            <a:ext cx="501825" cy="6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65765" y="4810848"/>
            <a:ext cx="814515" cy="85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77024" y="4926514"/>
            <a:ext cx="622350" cy="62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45944" y="209655"/>
            <a:ext cx="2317079" cy="1209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"/>
          <p:cNvCxnSpPr/>
          <p:nvPr/>
        </p:nvCxnSpPr>
        <p:spPr>
          <a:xfrm>
            <a:off x="121675" y="2629725"/>
            <a:ext cx="458400" cy="0"/>
          </a:xfrm>
          <a:prstGeom prst="straightConnector1">
            <a:avLst/>
          </a:prstGeom>
          <a:noFill/>
          <a:ln w="19050" cap="flat" cmpd="sng">
            <a:solidFill>
              <a:srgbClr val="FEFEF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12dc757273_0_20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Network Testing: Defining a Testing Tool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b="1"/>
          </a:p>
        </p:txBody>
      </p:sp>
      <p:sp>
        <p:nvSpPr>
          <p:cNvPr id="184" name="Google Shape;184;g212dc757273_0_20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85" name="Google Shape;185;g212dc757273_0_20"/>
          <p:cNvGrpSpPr/>
          <p:nvPr/>
        </p:nvGrpSpPr>
        <p:grpSpPr>
          <a:xfrm>
            <a:off x="363750" y="2502099"/>
            <a:ext cx="3829427" cy="1182054"/>
            <a:chOff x="452814" y="2887610"/>
            <a:chExt cx="3285934" cy="963134"/>
          </a:xfrm>
        </p:grpSpPr>
        <p:pic>
          <p:nvPicPr>
            <p:cNvPr id="186" name="Google Shape;186;g212dc757273_0_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2814" y="2887610"/>
              <a:ext cx="3285934" cy="687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g212dc757273_0_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51986" y="3575035"/>
              <a:ext cx="2081410" cy="27570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88" name="Google Shape;188;g212dc757273_0_20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g212dc757273_0_20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g212dc757273_0_20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g212dc757273_0_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212dc757273_0_20"/>
          <p:cNvSpPr txBox="1">
            <a:spLocks noGrp="1"/>
          </p:cNvSpPr>
          <p:nvPr>
            <p:ph type="body" idx="1"/>
          </p:nvPr>
        </p:nvSpPr>
        <p:spPr>
          <a:xfrm>
            <a:off x="365500" y="1143075"/>
            <a:ext cx="37848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lang="en" sz="1900" b="1"/>
              <a:t>Need solution to continuously</a:t>
            </a:r>
            <a:br>
              <a:rPr lang="en" sz="1900" b="1"/>
            </a:br>
            <a:r>
              <a:rPr lang="en" sz="1900" b="1"/>
              <a:t>monitor latency and throughput</a:t>
            </a:r>
            <a:br>
              <a:rPr lang="en" sz="1900" b="1"/>
            </a:br>
            <a:r>
              <a:rPr lang="en" sz="1900" b="1"/>
              <a:t>across available entry points.</a:t>
            </a:r>
            <a:endParaRPr sz="19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12dc757273_0_47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Network Testing: Defining a Testing Tool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b="1"/>
          </a:p>
        </p:txBody>
      </p:sp>
      <p:sp>
        <p:nvSpPr>
          <p:cNvPr id="198" name="Google Shape;198;g212dc757273_0_47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99" name="Google Shape;199;g212dc757273_0_47"/>
          <p:cNvGrpSpPr/>
          <p:nvPr/>
        </p:nvGrpSpPr>
        <p:grpSpPr>
          <a:xfrm>
            <a:off x="363750" y="2502099"/>
            <a:ext cx="3829427" cy="1182054"/>
            <a:chOff x="452814" y="2887610"/>
            <a:chExt cx="3285934" cy="963134"/>
          </a:xfrm>
        </p:grpSpPr>
        <p:pic>
          <p:nvPicPr>
            <p:cNvPr id="200" name="Google Shape;200;g212dc757273_0_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2814" y="2887610"/>
              <a:ext cx="3285934" cy="687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g212dc757273_0_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51986" y="3575035"/>
              <a:ext cx="2081410" cy="2757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g212dc757273_0_47"/>
          <p:cNvSpPr txBox="1"/>
          <p:nvPr/>
        </p:nvSpPr>
        <p:spPr>
          <a:xfrm>
            <a:off x="5440050" y="1014597"/>
            <a:ext cx="2088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Tools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g212dc757273_0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3575" y="460479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212dc757273_0_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3575" y="368854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12dc757273_0_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3575" y="277229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12dc757273_0_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73575" y="185604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12dc757273_0_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73575" y="948297"/>
            <a:ext cx="6096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g212dc757273_0_47"/>
          <p:cNvCxnSpPr/>
          <p:nvPr/>
        </p:nvCxnSpPr>
        <p:spPr>
          <a:xfrm>
            <a:off x="4370838" y="1344575"/>
            <a:ext cx="9000" cy="349710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9" name="Google Shape;209;g212dc757273_0_47"/>
          <p:cNvSpPr txBox="1"/>
          <p:nvPr/>
        </p:nvSpPr>
        <p:spPr>
          <a:xfrm>
            <a:off x="5440050" y="1922344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Toolkit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212dc757273_0_47"/>
          <p:cNvSpPr txBox="1"/>
          <p:nvPr/>
        </p:nvSpPr>
        <p:spPr>
          <a:xfrm>
            <a:off x="5440050" y="2838594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Testpoint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212dc757273_0_47"/>
          <p:cNvSpPr txBox="1"/>
          <p:nvPr/>
        </p:nvSpPr>
        <p:spPr>
          <a:xfrm>
            <a:off x="5440050" y="3754844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2" name="Google Shape;212;g212dc757273_0_47"/>
          <p:cNvSpPr txBox="1"/>
          <p:nvPr/>
        </p:nvSpPr>
        <p:spPr>
          <a:xfrm>
            <a:off x="5440050" y="4671097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Central Management 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3" name="Google Shape;213;g212dc757273_0_47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g212dc757273_0_47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5" name="Google Shape;215;g212dc757273_0_47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g212dc757273_0_4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12dc757273_0_47"/>
          <p:cNvSpPr txBox="1">
            <a:spLocks noGrp="1"/>
          </p:cNvSpPr>
          <p:nvPr>
            <p:ph type="body" idx="1"/>
          </p:nvPr>
        </p:nvSpPr>
        <p:spPr>
          <a:xfrm>
            <a:off x="365500" y="1143075"/>
            <a:ext cx="81240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lang="en" sz="1900" b="1"/>
              <a:t>Need solution to continuously</a:t>
            </a:r>
            <a:br>
              <a:rPr lang="en" sz="1900" b="1"/>
            </a:br>
            <a:r>
              <a:rPr lang="en" sz="1900" b="1"/>
              <a:t>monitor latency and throughput</a:t>
            </a:r>
            <a:br>
              <a:rPr lang="en" sz="1900" b="1"/>
            </a:br>
            <a:r>
              <a:rPr lang="en" sz="1900" b="1"/>
              <a:t>across available entry points.</a:t>
            </a:r>
            <a:endParaRPr sz="19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22a1c6a4ee5_0_390"/>
          <p:cNvPicPr preferRelativeResize="0"/>
          <p:nvPr/>
        </p:nvPicPr>
        <p:blipFill rotWithShape="1">
          <a:blip r:embed="rId3">
            <a:alphaModFix/>
          </a:blip>
          <a:srcRect b="2324"/>
          <a:stretch/>
        </p:blipFill>
        <p:spPr>
          <a:xfrm>
            <a:off x="376074" y="676574"/>
            <a:ext cx="7767751" cy="4936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2a1c6a4ee5_0_390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Network Testing: PerfSONAR Internal Tools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b="1"/>
          </a:p>
        </p:txBody>
      </p:sp>
      <p:sp>
        <p:nvSpPr>
          <p:cNvPr id="224" name="Google Shape;224;g22a1c6a4ee5_0_390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cxnSp>
        <p:nvCxnSpPr>
          <p:cNvPr id="225" name="Google Shape;225;g22a1c6a4ee5_0_390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g22a1c6a4ee5_0_390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g22a1c6a4ee5_0_390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g22a1c6a4ee5_0_3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22a1c6a4ee5_0_417"/>
          <p:cNvPicPr preferRelativeResize="0"/>
          <p:nvPr/>
        </p:nvPicPr>
        <p:blipFill rotWithShape="1">
          <a:blip r:embed="rId3">
            <a:alphaModFix/>
          </a:blip>
          <a:srcRect b="2324"/>
          <a:stretch/>
        </p:blipFill>
        <p:spPr>
          <a:xfrm>
            <a:off x="376074" y="676574"/>
            <a:ext cx="7767751" cy="4936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22a1c6a4ee5_0_417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cxnSp>
        <p:nvCxnSpPr>
          <p:cNvPr id="235" name="Google Shape;235;g22a1c6a4ee5_0_417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g22a1c6a4ee5_0_417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" name="Google Shape;237;g22a1c6a4ee5_0_417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g22a1c6a4ee5_0_4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22a1c6a4ee5_0_417"/>
          <p:cNvSpPr/>
          <p:nvPr/>
        </p:nvSpPr>
        <p:spPr>
          <a:xfrm>
            <a:off x="512275" y="1258400"/>
            <a:ext cx="3300175" cy="2861700"/>
          </a:xfrm>
          <a:custGeom>
            <a:avLst/>
            <a:gdLst/>
            <a:ahLst/>
            <a:cxnLst/>
            <a:rect l="l" t="t" r="r" b="b"/>
            <a:pathLst>
              <a:path w="132007" h="114468" extrusionOk="0">
                <a:moveTo>
                  <a:pt x="0" y="57904"/>
                </a:moveTo>
                <a:lnTo>
                  <a:pt x="95055" y="0"/>
                </a:lnTo>
                <a:lnTo>
                  <a:pt x="127855" y="19413"/>
                </a:lnTo>
                <a:lnTo>
                  <a:pt x="132007" y="100393"/>
                </a:lnTo>
                <a:lnTo>
                  <a:pt x="117259" y="109242"/>
                </a:lnTo>
                <a:lnTo>
                  <a:pt x="13388" y="114468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0" name="Google Shape;240;g22a1c6a4ee5_0_417"/>
          <p:cNvSpPr txBox="1"/>
          <p:nvPr/>
        </p:nvSpPr>
        <p:spPr>
          <a:xfrm>
            <a:off x="5194550" y="1897184"/>
            <a:ext cx="2088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Tools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g22a1c6a4ee5_0_4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2550" y="1192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22a1c6a4ee5_0_4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8075" y="183088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22a1c6a4ee5_0_417"/>
          <p:cNvSpPr txBox="1"/>
          <p:nvPr/>
        </p:nvSpPr>
        <p:spPr>
          <a:xfrm>
            <a:off x="5189025" y="1258406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Testpoint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2a1c6a4ee5_0_417"/>
          <p:cNvSpPr/>
          <p:nvPr/>
        </p:nvSpPr>
        <p:spPr>
          <a:xfrm>
            <a:off x="512275" y="3687100"/>
            <a:ext cx="4539050" cy="2075400"/>
          </a:xfrm>
          <a:custGeom>
            <a:avLst/>
            <a:gdLst/>
            <a:ahLst/>
            <a:cxnLst/>
            <a:rect l="l" t="t" r="r" b="b"/>
            <a:pathLst>
              <a:path w="181562" h="83016" extrusionOk="0">
                <a:moveTo>
                  <a:pt x="5690" y="29798"/>
                </a:moveTo>
                <a:lnTo>
                  <a:pt x="118734" y="11799"/>
                </a:lnTo>
                <a:lnTo>
                  <a:pt x="130532" y="0"/>
                </a:lnTo>
                <a:lnTo>
                  <a:pt x="181562" y="1475"/>
                </a:lnTo>
                <a:lnTo>
                  <a:pt x="170697" y="83016"/>
                </a:lnTo>
                <a:lnTo>
                  <a:pt x="6941" y="68137"/>
                </a:lnTo>
                <a:lnTo>
                  <a:pt x="0" y="47872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5" name="Google Shape;245;g22a1c6a4ee5_0_417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Network Testing: PerfSONAR Testpoint And Tools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22a1c6a4ee5_0_492"/>
          <p:cNvPicPr preferRelativeResize="0"/>
          <p:nvPr/>
        </p:nvPicPr>
        <p:blipFill rotWithShape="1">
          <a:blip r:embed="rId3">
            <a:alphaModFix/>
          </a:blip>
          <a:srcRect b="2324"/>
          <a:stretch/>
        </p:blipFill>
        <p:spPr>
          <a:xfrm>
            <a:off x="376074" y="676574"/>
            <a:ext cx="7767751" cy="4936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2a1c6a4ee5_0_492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Network Testing: PerfSONAR Central Management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b="1"/>
          </a:p>
        </p:txBody>
      </p:sp>
      <p:sp>
        <p:nvSpPr>
          <p:cNvPr id="252" name="Google Shape;252;g22a1c6a4ee5_0_492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cxnSp>
        <p:nvCxnSpPr>
          <p:cNvPr id="253" name="Google Shape;253;g22a1c6a4ee5_0_492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" name="Google Shape;254;g22a1c6a4ee5_0_492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" name="Google Shape;255;g22a1c6a4ee5_0_492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g22a1c6a4ee5_0_4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2a1c6a4ee5_0_492"/>
          <p:cNvSpPr txBox="1"/>
          <p:nvPr/>
        </p:nvSpPr>
        <p:spPr>
          <a:xfrm>
            <a:off x="5194550" y="1897184"/>
            <a:ext cx="2088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Tools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g22a1c6a4ee5_0_4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2550" y="1192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2a1c6a4ee5_0_4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8075" y="183088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2a1c6a4ee5_0_492"/>
          <p:cNvSpPr txBox="1"/>
          <p:nvPr/>
        </p:nvSpPr>
        <p:spPr>
          <a:xfrm>
            <a:off x="5189025" y="1258406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Testpoint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g22a1c6a4ee5_0_4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850" y="384574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22a1c6a4ee5_0_492"/>
          <p:cNvSpPr txBox="1"/>
          <p:nvPr/>
        </p:nvSpPr>
        <p:spPr>
          <a:xfrm>
            <a:off x="855325" y="3912047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Central Management 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22a1c6a4ee5_0_492"/>
          <p:cNvSpPr/>
          <p:nvPr/>
        </p:nvSpPr>
        <p:spPr>
          <a:xfrm>
            <a:off x="512275" y="1258400"/>
            <a:ext cx="3288425" cy="2694175"/>
          </a:xfrm>
          <a:custGeom>
            <a:avLst/>
            <a:gdLst/>
            <a:ahLst/>
            <a:cxnLst/>
            <a:rect l="l" t="t" r="r" b="b"/>
            <a:pathLst>
              <a:path w="131537" h="107767" extrusionOk="0">
                <a:moveTo>
                  <a:pt x="0" y="57904"/>
                </a:moveTo>
                <a:lnTo>
                  <a:pt x="95055" y="0"/>
                </a:lnTo>
                <a:lnTo>
                  <a:pt x="127855" y="19413"/>
                </a:lnTo>
                <a:lnTo>
                  <a:pt x="131537" y="96394"/>
                </a:lnTo>
                <a:lnTo>
                  <a:pt x="120504" y="107767"/>
                </a:lnTo>
                <a:lnTo>
                  <a:pt x="14905" y="106292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a1c6a4ee5_0_370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Network Testing: PerfSONAR Defining Roles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269" name="Google Shape;269;g22a1c6a4ee5_0_370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cxnSp>
        <p:nvCxnSpPr>
          <p:cNvPr id="270" name="Google Shape;270;g22a1c6a4ee5_0_370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g22a1c6a4ee5_0_370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g22a1c6a4ee5_0_370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3" name="Google Shape;273;g22a1c6a4ee5_0_3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2a1c6a4ee5_0_3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063" y="787325"/>
            <a:ext cx="7409874" cy="461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2a1c6a4ee5_0_370"/>
          <p:cNvSpPr/>
          <p:nvPr/>
        </p:nvSpPr>
        <p:spPr>
          <a:xfrm>
            <a:off x="2405583" y="1757150"/>
            <a:ext cx="1151400" cy="6822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EFEFE"/>
                </a:solidFill>
              </a:rPr>
              <a:t>Central</a:t>
            </a:r>
            <a:br>
              <a:rPr lang="en" sz="1200">
                <a:solidFill>
                  <a:srgbClr val="FEFEFE"/>
                </a:solidFill>
              </a:rPr>
            </a:br>
            <a:r>
              <a:rPr lang="en" sz="1200">
                <a:solidFill>
                  <a:srgbClr val="FEFEFE"/>
                </a:solidFill>
              </a:rPr>
              <a:t>Management</a:t>
            </a:r>
            <a:r>
              <a:rPr lang="en">
                <a:solidFill>
                  <a:srgbClr val="FEFEFE"/>
                </a:solidFill>
              </a:rPr>
              <a:t> </a:t>
            </a:r>
            <a:endParaRPr>
              <a:solidFill>
                <a:srgbClr val="FEFEFE"/>
              </a:solidFill>
            </a:endParaRPr>
          </a:p>
        </p:txBody>
      </p:sp>
      <p:cxnSp>
        <p:nvCxnSpPr>
          <p:cNvPr id="276" name="Google Shape;276;g22a1c6a4ee5_0_370"/>
          <p:cNvCxnSpPr>
            <a:endCxn id="277" idx="2"/>
          </p:cNvCxnSpPr>
          <p:nvPr/>
        </p:nvCxnSpPr>
        <p:spPr>
          <a:xfrm rot="10800000" flipH="1">
            <a:off x="5532275" y="2265050"/>
            <a:ext cx="475200" cy="259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" name="Google Shape;278;g22a1c6a4ee5_0_370"/>
          <p:cNvCxnSpPr/>
          <p:nvPr/>
        </p:nvCxnSpPr>
        <p:spPr>
          <a:xfrm rot="10800000" flipH="1">
            <a:off x="5228825" y="2243300"/>
            <a:ext cx="247500" cy="21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" name="Google Shape;279;g22a1c6a4ee5_0_370"/>
          <p:cNvCxnSpPr>
            <a:endCxn id="277" idx="1"/>
          </p:cNvCxnSpPr>
          <p:nvPr/>
        </p:nvCxnSpPr>
        <p:spPr>
          <a:xfrm rot="10800000" flipH="1">
            <a:off x="5169125" y="2011100"/>
            <a:ext cx="285600" cy="61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0" name="Google Shape;280;g22a1c6a4ee5_0_370"/>
          <p:cNvSpPr/>
          <p:nvPr/>
        </p:nvSpPr>
        <p:spPr>
          <a:xfrm>
            <a:off x="3812850" y="2991575"/>
            <a:ext cx="936900" cy="461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EFEFE"/>
                </a:solidFill>
              </a:rPr>
              <a:t>Test Point</a:t>
            </a:r>
            <a:endParaRPr sz="1200">
              <a:solidFill>
                <a:srgbClr val="FEFEFE"/>
              </a:solidFill>
            </a:endParaRPr>
          </a:p>
        </p:txBody>
      </p:sp>
      <p:sp>
        <p:nvSpPr>
          <p:cNvPr id="281" name="Google Shape;281;g22a1c6a4ee5_0_370"/>
          <p:cNvSpPr/>
          <p:nvPr/>
        </p:nvSpPr>
        <p:spPr>
          <a:xfrm>
            <a:off x="5421175" y="1842300"/>
            <a:ext cx="1055400" cy="461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EFEFE"/>
                </a:solidFill>
              </a:rPr>
              <a:t>Test Points</a:t>
            </a:r>
            <a:endParaRPr sz="1200">
              <a:solidFill>
                <a:srgbClr val="FEFEFE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2a72e621f3_1_70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Network Testing: All Possible Combinations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287" name="Google Shape;287;g22a72e621f3_1_70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88" name="Google Shape;288;g22a72e621f3_1_70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2a72e621f3_1_70"/>
          <p:cNvSpPr/>
          <p:nvPr/>
        </p:nvSpPr>
        <p:spPr>
          <a:xfrm>
            <a:off x="988047" y="387238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0" name="Google Shape;290;g22a72e621f3_1_70"/>
          <p:cNvSpPr/>
          <p:nvPr/>
        </p:nvSpPr>
        <p:spPr>
          <a:xfrm>
            <a:off x="988047" y="4450389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1" name="Google Shape;291;g22a72e621f3_1_70"/>
          <p:cNvSpPr/>
          <p:nvPr/>
        </p:nvSpPr>
        <p:spPr>
          <a:xfrm>
            <a:off x="988047" y="3294382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2" name="Google Shape;292;g22a72e621f3_1_70"/>
          <p:cNvSpPr/>
          <p:nvPr/>
        </p:nvSpPr>
        <p:spPr>
          <a:xfrm>
            <a:off x="988047" y="2716378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3" name="Google Shape;293;g22a72e621f3_1_70"/>
          <p:cNvSpPr/>
          <p:nvPr/>
        </p:nvSpPr>
        <p:spPr>
          <a:xfrm>
            <a:off x="988047" y="213837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4" name="Google Shape;294;g22a72e621f3_1_70"/>
          <p:cNvSpPr/>
          <p:nvPr/>
        </p:nvSpPr>
        <p:spPr>
          <a:xfrm>
            <a:off x="5836699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5" name="Google Shape;295;g22a72e621f3_1_70"/>
          <p:cNvSpPr/>
          <p:nvPr/>
        </p:nvSpPr>
        <p:spPr>
          <a:xfrm>
            <a:off x="7064550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6" name="Google Shape;296;g22a72e621f3_1_70"/>
          <p:cNvSpPr/>
          <p:nvPr/>
        </p:nvSpPr>
        <p:spPr>
          <a:xfrm>
            <a:off x="4608848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7" name="Google Shape;297;g22a72e621f3_1_70"/>
          <p:cNvSpPr/>
          <p:nvPr/>
        </p:nvSpPr>
        <p:spPr>
          <a:xfrm>
            <a:off x="338099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8" name="Google Shape;298;g22a72e621f3_1_70"/>
          <p:cNvSpPr/>
          <p:nvPr/>
        </p:nvSpPr>
        <p:spPr>
          <a:xfrm>
            <a:off x="215314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299" name="Google Shape;299;g22a72e621f3_1_70"/>
          <p:cNvCxnSpPr/>
          <p:nvPr/>
        </p:nvCxnSpPr>
        <p:spPr>
          <a:xfrm flipH="1">
            <a:off x="32703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0" name="Google Shape;300;g22a72e621f3_1_70"/>
          <p:cNvCxnSpPr/>
          <p:nvPr/>
        </p:nvCxnSpPr>
        <p:spPr>
          <a:xfrm flipH="1">
            <a:off x="45032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1" name="Google Shape;301;g22a72e621f3_1_70"/>
          <p:cNvCxnSpPr/>
          <p:nvPr/>
        </p:nvCxnSpPr>
        <p:spPr>
          <a:xfrm flipH="1">
            <a:off x="57311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2" name="Google Shape;302;g22a72e621f3_1_70"/>
          <p:cNvCxnSpPr/>
          <p:nvPr/>
        </p:nvCxnSpPr>
        <p:spPr>
          <a:xfrm flipH="1">
            <a:off x="69589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3" name="Google Shape;303;g22a72e621f3_1_70"/>
          <p:cNvCxnSpPr/>
          <p:nvPr/>
        </p:nvCxnSpPr>
        <p:spPr>
          <a:xfrm>
            <a:off x="2051250" y="260960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4" name="Google Shape;304;g22a72e621f3_1_70"/>
          <p:cNvCxnSpPr/>
          <p:nvPr/>
        </p:nvCxnSpPr>
        <p:spPr>
          <a:xfrm>
            <a:off x="2051250" y="20092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5" name="Google Shape;305;g22a72e621f3_1_70"/>
          <p:cNvCxnSpPr/>
          <p:nvPr/>
        </p:nvCxnSpPr>
        <p:spPr>
          <a:xfrm>
            <a:off x="2051250" y="320992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6" name="Google Shape;306;g22a72e621f3_1_70"/>
          <p:cNvCxnSpPr/>
          <p:nvPr/>
        </p:nvCxnSpPr>
        <p:spPr>
          <a:xfrm>
            <a:off x="2051250" y="381025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7" name="Google Shape;307;g22a72e621f3_1_70"/>
          <p:cNvCxnSpPr/>
          <p:nvPr/>
        </p:nvCxnSpPr>
        <p:spPr>
          <a:xfrm>
            <a:off x="2051250" y="44105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308" name="Google Shape;308;g22a72e621f3_1_70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309" name="Google Shape;309;g22a72e621f3_1_70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g22a72e621f3_1_70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1" name="Google Shape;311;g22a72e621f3_1_70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2" name="Google Shape;312;g22a72e621f3_1_7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3" name="Google Shape;313;g22a72e621f3_1_70"/>
          <p:cNvSpPr/>
          <p:nvPr/>
        </p:nvSpPr>
        <p:spPr>
          <a:xfrm>
            <a:off x="368197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22a72e621f3_1_70"/>
          <p:cNvSpPr/>
          <p:nvPr/>
        </p:nvSpPr>
        <p:spPr>
          <a:xfrm>
            <a:off x="4991788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2a72e621f3_1_70"/>
          <p:cNvSpPr/>
          <p:nvPr/>
        </p:nvSpPr>
        <p:spPr>
          <a:xfrm>
            <a:off x="619492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2a72e621f3_1_70"/>
          <p:cNvSpPr/>
          <p:nvPr/>
        </p:nvSpPr>
        <p:spPr>
          <a:xfrm>
            <a:off x="7427046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22a72e621f3_1_70"/>
          <p:cNvSpPr/>
          <p:nvPr/>
        </p:nvSpPr>
        <p:spPr>
          <a:xfrm>
            <a:off x="7427046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22a72e621f3_1_70"/>
          <p:cNvSpPr/>
          <p:nvPr/>
        </p:nvSpPr>
        <p:spPr>
          <a:xfrm>
            <a:off x="7427046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22a72e621f3_1_70"/>
          <p:cNvSpPr/>
          <p:nvPr/>
        </p:nvSpPr>
        <p:spPr>
          <a:xfrm>
            <a:off x="7427046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22a72e621f3_1_70"/>
          <p:cNvSpPr/>
          <p:nvPr/>
        </p:nvSpPr>
        <p:spPr>
          <a:xfrm>
            <a:off x="6194929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22a72e621f3_1_70"/>
          <p:cNvSpPr/>
          <p:nvPr/>
        </p:nvSpPr>
        <p:spPr>
          <a:xfrm>
            <a:off x="619492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22a72e621f3_1_70"/>
          <p:cNvSpPr/>
          <p:nvPr/>
        </p:nvSpPr>
        <p:spPr>
          <a:xfrm>
            <a:off x="4991788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22a72e621f3_1_70"/>
          <p:cNvSpPr/>
          <p:nvPr/>
        </p:nvSpPr>
        <p:spPr>
          <a:xfrm>
            <a:off x="4991788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22a72e621f3_1_70"/>
          <p:cNvSpPr/>
          <p:nvPr/>
        </p:nvSpPr>
        <p:spPr>
          <a:xfrm>
            <a:off x="6194929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22a72e621f3_1_70"/>
          <p:cNvSpPr/>
          <p:nvPr/>
        </p:nvSpPr>
        <p:spPr>
          <a:xfrm>
            <a:off x="4991788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22a72e621f3_1_70"/>
          <p:cNvSpPr/>
          <p:nvPr/>
        </p:nvSpPr>
        <p:spPr>
          <a:xfrm>
            <a:off x="3681979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22a72e621f3_1_70"/>
          <p:cNvSpPr/>
          <p:nvPr/>
        </p:nvSpPr>
        <p:spPr>
          <a:xfrm>
            <a:off x="3681979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22a72e621f3_1_70"/>
          <p:cNvSpPr/>
          <p:nvPr/>
        </p:nvSpPr>
        <p:spPr>
          <a:xfrm>
            <a:off x="368197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2a72e621f3_1_70"/>
          <p:cNvSpPr/>
          <p:nvPr/>
        </p:nvSpPr>
        <p:spPr>
          <a:xfrm>
            <a:off x="2485742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22a72e621f3_1_70"/>
          <p:cNvSpPr/>
          <p:nvPr/>
        </p:nvSpPr>
        <p:spPr>
          <a:xfrm>
            <a:off x="2485742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22a72e621f3_1_70"/>
          <p:cNvSpPr/>
          <p:nvPr/>
        </p:nvSpPr>
        <p:spPr>
          <a:xfrm>
            <a:off x="2485742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22a72e621f3_1_70"/>
          <p:cNvSpPr/>
          <p:nvPr/>
        </p:nvSpPr>
        <p:spPr>
          <a:xfrm>
            <a:off x="2485742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2b8b823019_0_246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Network Testing: All Possible Combinations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338" name="Google Shape;338;g22b8b823019_0_246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39" name="Google Shape;339;g22b8b823019_0_246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22b8b823019_0_246"/>
          <p:cNvSpPr/>
          <p:nvPr/>
        </p:nvSpPr>
        <p:spPr>
          <a:xfrm>
            <a:off x="988047" y="387238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41" name="Google Shape;341;g22b8b823019_0_246"/>
          <p:cNvSpPr/>
          <p:nvPr/>
        </p:nvSpPr>
        <p:spPr>
          <a:xfrm>
            <a:off x="988047" y="4450389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42" name="Google Shape;342;g22b8b823019_0_246"/>
          <p:cNvSpPr/>
          <p:nvPr/>
        </p:nvSpPr>
        <p:spPr>
          <a:xfrm>
            <a:off x="988047" y="3294382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43" name="Google Shape;343;g22b8b823019_0_246"/>
          <p:cNvSpPr/>
          <p:nvPr/>
        </p:nvSpPr>
        <p:spPr>
          <a:xfrm>
            <a:off x="988047" y="2716378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44" name="Google Shape;344;g22b8b823019_0_246"/>
          <p:cNvSpPr/>
          <p:nvPr/>
        </p:nvSpPr>
        <p:spPr>
          <a:xfrm>
            <a:off x="988047" y="213837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45" name="Google Shape;345;g22b8b823019_0_246"/>
          <p:cNvSpPr/>
          <p:nvPr/>
        </p:nvSpPr>
        <p:spPr>
          <a:xfrm>
            <a:off x="5836699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46" name="Google Shape;346;g22b8b823019_0_246"/>
          <p:cNvSpPr/>
          <p:nvPr/>
        </p:nvSpPr>
        <p:spPr>
          <a:xfrm>
            <a:off x="7064550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47" name="Google Shape;347;g22b8b823019_0_246"/>
          <p:cNvSpPr/>
          <p:nvPr/>
        </p:nvSpPr>
        <p:spPr>
          <a:xfrm>
            <a:off x="4608848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48" name="Google Shape;348;g22b8b823019_0_246"/>
          <p:cNvSpPr/>
          <p:nvPr/>
        </p:nvSpPr>
        <p:spPr>
          <a:xfrm>
            <a:off x="338099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49" name="Google Shape;349;g22b8b823019_0_246"/>
          <p:cNvSpPr/>
          <p:nvPr/>
        </p:nvSpPr>
        <p:spPr>
          <a:xfrm>
            <a:off x="215314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350" name="Google Shape;350;g22b8b823019_0_246"/>
          <p:cNvCxnSpPr/>
          <p:nvPr/>
        </p:nvCxnSpPr>
        <p:spPr>
          <a:xfrm flipH="1">
            <a:off x="32703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1" name="Google Shape;351;g22b8b823019_0_246"/>
          <p:cNvCxnSpPr/>
          <p:nvPr/>
        </p:nvCxnSpPr>
        <p:spPr>
          <a:xfrm flipH="1">
            <a:off x="45032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2" name="Google Shape;352;g22b8b823019_0_246"/>
          <p:cNvCxnSpPr/>
          <p:nvPr/>
        </p:nvCxnSpPr>
        <p:spPr>
          <a:xfrm flipH="1">
            <a:off x="57311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3" name="Google Shape;353;g22b8b823019_0_246"/>
          <p:cNvCxnSpPr/>
          <p:nvPr/>
        </p:nvCxnSpPr>
        <p:spPr>
          <a:xfrm flipH="1">
            <a:off x="69589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4" name="Google Shape;354;g22b8b823019_0_246"/>
          <p:cNvCxnSpPr/>
          <p:nvPr/>
        </p:nvCxnSpPr>
        <p:spPr>
          <a:xfrm>
            <a:off x="2051250" y="260960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5" name="Google Shape;355;g22b8b823019_0_246"/>
          <p:cNvCxnSpPr/>
          <p:nvPr/>
        </p:nvCxnSpPr>
        <p:spPr>
          <a:xfrm>
            <a:off x="2051250" y="20092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6" name="Google Shape;356;g22b8b823019_0_246"/>
          <p:cNvCxnSpPr/>
          <p:nvPr/>
        </p:nvCxnSpPr>
        <p:spPr>
          <a:xfrm>
            <a:off x="2051250" y="320992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7" name="Google Shape;357;g22b8b823019_0_246"/>
          <p:cNvCxnSpPr/>
          <p:nvPr/>
        </p:nvCxnSpPr>
        <p:spPr>
          <a:xfrm>
            <a:off x="2051250" y="381025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8" name="Google Shape;358;g22b8b823019_0_246"/>
          <p:cNvCxnSpPr/>
          <p:nvPr/>
        </p:nvCxnSpPr>
        <p:spPr>
          <a:xfrm>
            <a:off x="2051250" y="44105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359" name="Google Shape;359;g22b8b823019_0_246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360" name="Google Shape;360;g22b8b823019_0_246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g22b8b823019_0_246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2" name="Google Shape;362;g22b8b823019_0_246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3" name="Google Shape;363;g22b8b823019_0_2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4" name="Google Shape;364;g22b8b823019_0_246"/>
          <p:cNvSpPr/>
          <p:nvPr/>
        </p:nvSpPr>
        <p:spPr>
          <a:xfrm>
            <a:off x="368197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22b8b823019_0_246"/>
          <p:cNvSpPr/>
          <p:nvPr/>
        </p:nvSpPr>
        <p:spPr>
          <a:xfrm>
            <a:off x="4991788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22b8b823019_0_246"/>
          <p:cNvSpPr/>
          <p:nvPr/>
        </p:nvSpPr>
        <p:spPr>
          <a:xfrm>
            <a:off x="619492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22b8b823019_0_246"/>
          <p:cNvSpPr/>
          <p:nvPr/>
        </p:nvSpPr>
        <p:spPr>
          <a:xfrm>
            <a:off x="7427046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22b8b823019_0_246"/>
          <p:cNvSpPr/>
          <p:nvPr/>
        </p:nvSpPr>
        <p:spPr>
          <a:xfrm>
            <a:off x="7427046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22b8b823019_0_246"/>
          <p:cNvSpPr/>
          <p:nvPr/>
        </p:nvSpPr>
        <p:spPr>
          <a:xfrm>
            <a:off x="7427046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22b8b823019_0_246"/>
          <p:cNvSpPr/>
          <p:nvPr/>
        </p:nvSpPr>
        <p:spPr>
          <a:xfrm>
            <a:off x="7427046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22b8b823019_0_246"/>
          <p:cNvSpPr/>
          <p:nvPr/>
        </p:nvSpPr>
        <p:spPr>
          <a:xfrm>
            <a:off x="6194929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2b8b823019_0_246"/>
          <p:cNvSpPr/>
          <p:nvPr/>
        </p:nvSpPr>
        <p:spPr>
          <a:xfrm>
            <a:off x="619492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22b8b823019_0_246"/>
          <p:cNvSpPr/>
          <p:nvPr/>
        </p:nvSpPr>
        <p:spPr>
          <a:xfrm>
            <a:off x="4991788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22b8b823019_0_246"/>
          <p:cNvSpPr/>
          <p:nvPr/>
        </p:nvSpPr>
        <p:spPr>
          <a:xfrm>
            <a:off x="4991788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22b8b823019_0_246"/>
          <p:cNvSpPr/>
          <p:nvPr/>
        </p:nvSpPr>
        <p:spPr>
          <a:xfrm>
            <a:off x="6194929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22b8b823019_0_246"/>
          <p:cNvSpPr/>
          <p:nvPr/>
        </p:nvSpPr>
        <p:spPr>
          <a:xfrm>
            <a:off x="4991788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22b8b823019_0_246"/>
          <p:cNvSpPr/>
          <p:nvPr/>
        </p:nvSpPr>
        <p:spPr>
          <a:xfrm>
            <a:off x="3681979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2b8b823019_0_246"/>
          <p:cNvSpPr/>
          <p:nvPr/>
        </p:nvSpPr>
        <p:spPr>
          <a:xfrm>
            <a:off x="3681979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22b8b823019_0_246"/>
          <p:cNvSpPr/>
          <p:nvPr/>
        </p:nvSpPr>
        <p:spPr>
          <a:xfrm>
            <a:off x="368197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22b8b823019_0_246"/>
          <p:cNvSpPr/>
          <p:nvPr/>
        </p:nvSpPr>
        <p:spPr>
          <a:xfrm>
            <a:off x="2485742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22b8b823019_0_246"/>
          <p:cNvSpPr/>
          <p:nvPr/>
        </p:nvSpPr>
        <p:spPr>
          <a:xfrm>
            <a:off x="2485742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22b8b823019_0_246"/>
          <p:cNvSpPr/>
          <p:nvPr/>
        </p:nvSpPr>
        <p:spPr>
          <a:xfrm>
            <a:off x="2485742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22b8b823019_0_246"/>
          <p:cNvSpPr/>
          <p:nvPr/>
        </p:nvSpPr>
        <p:spPr>
          <a:xfrm>
            <a:off x="2485742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22b8b823019_0_246"/>
          <p:cNvSpPr/>
          <p:nvPr/>
        </p:nvSpPr>
        <p:spPr>
          <a:xfrm>
            <a:off x="4815550" y="3405500"/>
            <a:ext cx="1091100" cy="557400"/>
          </a:xfrm>
          <a:prstGeom prst="wedgeRoundRectCallout">
            <a:avLst>
              <a:gd name="adj1" fmla="val -19606"/>
              <a:gd name="adj2" fmla="val 75928"/>
              <a:gd name="adj3" fmla="val 0"/>
            </a:avLst>
          </a:prstGeom>
          <a:solidFill>
            <a:srgbClr val="3C85C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Utah &gt;&gt; TACC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85" name="Google Shape;385;g22b8b823019_0_246"/>
          <p:cNvSpPr txBox="1"/>
          <p:nvPr/>
        </p:nvSpPr>
        <p:spPr>
          <a:xfrm rot="-5398367">
            <a:off x="-461000" y="3231100"/>
            <a:ext cx="1895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6" name="Google Shape;386;g22b8b823019_0_246"/>
          <p:cNvCxnSpPr/>
          <p:nvPr/>
        </p:nvCxnSpPr>
        <p:spPr>
          <a:xfrm rot="10800000">
            <a:off x="759700" y="250962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7" name="Google Shape;387;g22b8b823019_0_246"/>
          <p:cNvSpPr txBox="1"/>
          <p:nvPr/>
        </p:nvSpPr>
        <p:spPr>
          <a:xfrm rot="1626">
            <a:off x="4040873" y="730300"/>
            <a:ext cx="1902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Destination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8" name="Google Shape;388;g22b8b823019_0_246"/>
          <p:cNvCxnSpPr/>
          <p:nvPr/>
        </p:nvCxnSpPr>
        <p:spPr>
          <a:xfrm rot="10800000">
            <a:off x="4992165" y="29063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2b8b823019_0_297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Network Testing: All Possible Combinations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394" name="Google Shape;394;g22b8b823019_0_297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95" name="Google Shape;395;g22b8b823019_0_297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22b8b823019_0_297"/>
          <p:cNvSpPr/>
          <p:nvPr/>
        </p:nvSpPr>
        <p:spPr>
          <a:xfrm>
            <a:off x="988047" y="387238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97" name="Google Shape;397;g22b8b823019_0_297"/>
          <p:cNvSpPr/>
          <p:nvPr/>
        </p:nvSpPr>
        <p:spPr>
          <a:xfrm>
            <a:off x="988047" y="4450389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98" name="Google Shape;398;g22b8b823019_0_297"/>
          <p:cNvSpPr/>
          <p:nvPr/>
        </p:nvSpPr>
        <p:spPr>
          <a:xfrm>
            <a:off x="988047" y="3294382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99" name="Google Shape;399;g22b8b823019_0_297"/>
          <p:cNvSpPr/>
          <p:nvPr/>
        </p:nvSpPr>
        <p:spPr>
          <a:xfrm>
            <a:off x="988047" y="2716378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0" name="Google Shape;400;g22b8b823019_0_297"/>
          <p:cNvSpPr/>
          <p:nvPr/>
        </p:nvSpPr>
        <p:spPr>
          <a:xfrm>
            <a:off x="988047" y="213837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1" name="Google Shape;401;g22b8b823019_0_297"/>
          <p:cNvSpPr/>
          <p:nvPr/>
        </p:nvSpPr>
        <p:spPr>
          <a:xfrm>
            <a:off x="5836699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2" name="Google Shape;402;g22b8b823019_0_297"/>
          <p:cNvSpPr/>
          <p:nvPr/>
        </p:nvSpPr>
        <p:spPr>
          <a:xfrm>
            <a:off x="7064550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3" name="Google Shape;403;g22b8b823019_0_297"/>
          <p:cNvSpPr/>
          <p:nvPr/>
        </p:nvSpPr>
        <p:spPr>
          <a:xfrm>
            <a:off x="4608848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4" name="Google Shape;404;g22b8b823019_0_297"/>
          <p:cNvSpPr/>
          <p:nvPr/>
        </p:nvSpPr>
        <p:spPr>
          <a:xfrm>
            <a:off x="338099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5" name="Google Shape;405;g22b8b823019_0_297"/>
          <p:cNvSpPr/>
          <p:nvPr/>
        </p:nvSpPr>
        <p:spPr>
          <a:xfrm>
            <a:off x="215314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406" name="Google Shape;406;g22b8b823019_0_297"/>
          <p:cNvCxnSpPr/>
          <p:nvPr/>
        </p:nvCxnSpPr>
        <p:spPr>
          <a:xfrm flipH="1">
            <a:off x="32703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7" name="Google Shape;407;g22b8b823019_0_297"/>
          <p:cNvCxnSpPr/>
          <p:nvPr/>
        </p:nvCxnSpPr>
        <p:spPr>
          <a:xfrm flipH="1">
            <a:off x="45032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8" name="Google Shape;408;g22b8b823019_0_297"/>
          <p:cNvCxnSpPr/>
          <p:nvPr/>
        </p:nvCxnSpPr>
        <p:spPr>
          <a:xfrm flipH="1">
            <a:off x="57311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g22b8b823019_0_297"/>
          <p:cNvCxnSpPr/>
          <p:nvPr/>
        </p:nvCxnSpPr>
        <p:spPr>
          <a:xfrm flipH="1">
            <a:off x="69589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g22b8b823019_0_297"/>
          <p:cNvCxnSpPr/>
          <p:nvPr/>
        </p:nvCxnSpPr>
        <p:spPr>
          <a:xfrm>
            <a:off x="2051250" y="260960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1" name="Google Shape;411;g22b8b823019_0_297"/>
          <p:cNvCxnSpPr/>
          <p:nvPr/>
        </p:nvCxnSpPr>
        <p:spPr>
          <a:xfrm>
            <a:off x="2051250" y="20092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2" name="Google Shape;412;g22b8b823019_0_297"/>
          <p:cNvCxnSpPr/>
          <p:nvPr/>
        </p:nvCxnSpPr>
        <p:spPr>
          <a:xfrm>
            <a:off x="2051250" y="320992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3" name="Google Shape;413;g22b8b823019_0_297"/>
          <p:cNvCxnSpPr/>
          <p:nvPr/>
        </p:nvCxnSpPr>
        <p:spPr>
          <a:xfrm>
            <a:off x="2051250" y="381025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4" name="Google Shape;414;g22b8b823019_0_297"/>
          <p:cNvCxnSpPr/>
          <p:nvPr/>
        </p:nvCxnSpPr>
        <p:spPr>
          <a:xfrm>
            <a:off x="2051250" y="44105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5" name="Google Shape;415;g22b8b823019_0_297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416" name="Google Shape;416;g22b8b823019_0_297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g22b8b823019_0_297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8" name="Google Shape;418;g22b8b823019_0_297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9" name="Google Shape;419;g22b8b823019_0_29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0" name="Google Shape;420;g22b8b823019_0_297"/>
          <p:cNvSpPr/>
          <p:nvPr/>
        </p:nvSpPr>
        <p:spPr>
          <a:xfrm>
            <a:off x="368197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22b8b823019_0_297"/>
          <p:cNvSpPr/>
          <p:nvPr/>
        </p:nvSpPr>
        <p:spPr>
          <a:xfrm>
            <a:off x="4991788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22b8b823019_0_297"/>
          <p:cNvSpPr/>
          <p:nvPr/>
        </p:nvSpPr>
        <p:spPr>
          <a:xfrm>
            <a:off x="619492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22b8b823019_0_297"/>
          <p:cNvSpPr/>
          <p:nvPr/>
        </p:nvSpPr>
        <p:spPr>
          <a:xfrm>
            <a:off x="7427046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22b8b823019_0_297"/>
          <p:cNvSpPr/>
          <p:nvPr/>
        </p:nvSpPr>
        <p:spPr>
          <a:xfrm>
            <a:off x="7427046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22b8b823019_0_297"/>
          <p:cNvSpPr/>
          <p:nvPr/>
        </p:nvSpPr>
        <p:spPr>
          <a:xfrm>
            <a:off x="7427046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22b8b823019_0_297"/>
          <p:cNvSpPr/>
          <p:nvPr/>
        </p:nvSpPr>
        <p:spPr>
          <a:xfrm>
            <a:off x="7427046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22b8b823019_0_297"/>
          <p:cNvSpPr/>
          <p:nvPr/>
        </p:nvSpPr>
        <p:spPr>
          <a:xfrm>
            <a:off x="6194929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22b8b823019_0_297"/>
          <p:cNvSpPr/>
          <p:nvPr/>
        </p:nvSpPr>
        <p:spPr>
          <a:xfrm>
            <a:off x="619492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22b8b823019_0_297"/>
          <p:cNvSpPr/>
          <p:nvPr/>
        </p:nvSpPr>
        <p:spPr>
          <a:xfrm>
            <a:off x="4991788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22b8b823019_0_297"/>
          <p:cNvSpPr/>
          <p:nvPr/>
        </p:nvSpPr>
        <p:spPr>
          <a:xfrm>
            <a:off x="4991788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22b8b823019_0_297"/>
          <p:cNvSpPr/>
          <p:nvPr/>
        </p:nvSpPr>
        <p:spPr>
          <a:xfrm>
            <a:off x="6194929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22b8b823019_0_297"/>
          <p:cNvSpPr/>
          <p:nvPr/>
        </p:nvSpPr>
        <p:spPr>
          <a:xfrm>
            <a:off x="4991788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22b8b823019_0_297"/>
          <p:cNvSpPr/>
          <p:nvPr/>
        </p:nvSpPr>
        <p:spPr>
          <a:xfrm>
            <a:off x="3681979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22b8b823019_0_297"/>
          <p:cNvSpPr/>
          <p:nvPr/>
        </p:nvSpPr>
        <p:spPr>
          <a:xfrm>
            <a:off x="3681979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22b8b823019_0_297"/>
          <p:cNvSpPr/>
          <p:nvPr/>
        </p:nvSpPr>
        <p:spPr>
          <a:xfrm>
            <a:off x="368197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22b8b823019_0_297"/>
          <p:cNvSpPr/>
          <p:nvPr/>
        </p:nvSpPr>
        <p:spPr>
          <a:xfrm>
            <a:off x="2485742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22b8b823019_0_297"/>
          <p:cNvSpPr/>
          <p:nvPr/>
        </p:nvSpPr>
        <p:spPr>
          <a:xfrm>
            <a:off x="2485742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22b8b823019_0_297"/>
          <p:cNvSpPr/>
          <p:nvPr/>
        </p:nvSpPr>
        <p:spPr>
          <a:xfrm>
            <a:off x="2485742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22b8b823019_0_297"/>
          <p:cNvSpPr/>
          <p:nvPr/>
        </p:nvSpPr>
        <p:spPr>
          <a:xfrm>
            <a:off x="2485742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22b8b823019_0_297"/>
          <p:cNvSpPr txBox="1"/>
          <p:nvPr/>
        </p:nvSpPr>
        <p:spPr>
          <a:xfrm rot="-5398367">
            <a:off x="-461000" y="3231100"/>
            <a:ext cx="1895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1" name="Google Shape;441;g22b8b823019_0_297"/>
          <p:cNvCxnSpPr/>
          <p:nvPr/>
        </p:nvCxnSpPr>
        <p:spPr>
          <a:xfrm rot="10800000">
            <a:off x="759700" y="250962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2" name="Google Shape;442;g22b8b823019_0_297"/>
          <p:cNvSpPr txBox="1"/>
          <p:nvPr/>
        </p:nvSpPr>
        <p:spPr>
          <a:xfrm rot="1626">
            <a:off x="4040873" y="730300"/>
            <a:ext cx="1902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Destination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3" name="Google Shape;443;g22b8b823019_0_297"/>
          <p:cNvCxnSpPr/>
          <p:nvPr/>
        </p:nvCxnSpPr>
        <p:spPr>
          <a:xfrm rot="10800000">
            <a:off x="4992165" y="29063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4" name="Google Shape;444;g22b8b823019_0_297"/>
          <p:cNvSpPr/>
          <p:nvPr/>
        </p:nvSpPr>
        <p:spPr>
          <a:xfrm>
            <a:off x="4815550" y="3405500"/>
            <a:ext cx="1091100" cy="557400"/>
          </a:xfrm>
          <a:prstGeom prst="wedgeRoundRectCallout">
            <a:avLst>
              <a:gd name="adj1" fmla="val -19606"/>
              <a:gd name="adj2" fmla="val 75928"/>
              <a:gd name="adj3" fmla="val 0"/>
            </a:avLst>
          </a:prstGeom>
          <a:solidFill>
            <a:srgbClr val="3C85C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Utah &gt;&gt; TACC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45" name="Google Shape;445;g22b8b823019_0_297"/>
          <p:cNvSpPr/>
          <p:nvPr/>
        </p:nvSpPr>
        <p:spPr>
          <a:xfrm>
            <a:off x="6031175" y="2796000"/>
            <a:ext cx="1091100" cy="557400"/>
          </a:xfrm>
          <a:prstGeom prst="wedgeRoundRectCallout">
            <a:avLst>
              <a:gd name="adj1" fmla="val -19503"/>
              <a:gd name="adj2" fmla="val 71502"/>
              <a:gd name="adj3" fmla="val 0"/>
            </a:avLst>
          </a:prstGeom>
          <a:solidFill>
            <a:srgbClr val="3C85C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TACC &gt;&gt; Utah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2b8b823019_0_171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Network Testing: Test Scenario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451" name="Google Shape;451;g22b8b823019_0_171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452" name="Google Shape;452;g22b8b823019_0_171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22b8b823019_0_171"/>
          <p:cNvSpPr/>
          <p:nvPr/>
        </p:nvSpPr>
        <p:spPr>
          <a:xfrm>
            <a:off x="988047" y="387238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54" name="Google Shape;454;g22b8b823019_0_171"/>
          <p:cNvSpPr/>
          <p:nvPr/>
        </p:nvSpPr>
        <p:spPr>
          <a:xfrm>
            <a:off x="988047" y="4450389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55" name="Google Shape;455;g22b8b823019_0_171"/>
          <p:cNvSpPr/>
          <p:nvPr/>
        </p:nvSpPr>
        <p:spPr>
          <a:xfrm>
            <a:off x="988047" y="3294382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56" name="Google Shape;456;g22b8b823019_0_171"/>
          <p:cNvSpPr/>
          <p:nvPr/>
        </p:nvSpPr>
        <p:spPr>
          <a:xfrm>
            <a:off x="988047" y="2716378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57" name="Google Shape;457;g22b8b823019_0_171"/>
          <p:cNvSpPr/>
          <p:nvPr/>
        </p:nvSpPr>
        <p:spPr>
          <a:xfrm>
            <a:off x="988047" y="213837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58" name="Google Shape;458;g22b8b823019_0_171"/>
          <p:cNvSpPr/>
          <p:nvPr/>
        </p:nvSpPr>
        <p:spPr>
          <a:xfrm>
            <a:off x="5836699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59" name="Google Shape;459;g22b8b823019_0_171"/>
          <p:cNvSpPr/>
          <p:nvPr/>
        </p:nvSpPr>
        <p:spPr>
          <a:xfrm>
            <a:off x="7064550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60" name="Google Shape;460;g22b8b823019_0_171"/>
          <p:cNvSpPr/>
          <p:nvPr/>
        </p:nvSpPr>
        <p:spPr>
          <a:xfrm>
            <a:off x="4608848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61" name="Google Shape;461;g22b8b823019_0_171"/>
          <p:cNvSpPr/>
          <p:nvPr/>
        </p:nvSpPr>
        <p:spPr>
          <a:xfrm>
            <a:off x="338099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62" name="Google Shape;462;g22b8b823019_0_171"/>
          <p:cNvSpPr/>
          <p:nvPr/>
        </p:nvSpPr>
        <p:spPr>
          <a:xfrm>
            <a:off x="215314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463" name="Google Shape;463;g22b8b823019_0_171"/>
          <p:cNvCxnSpPr/>
          <p:nvPr/>
        </p:nvCxnSpPr>
        <p:spPr>
          <a:xfrm flipH="1">
            <a:off x="32703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64" name="Google Shape;464;g22b8b823019_0_171"/>
          <p:cNvCxnSpPr/>
          <p:nvPr/>
        </p:nvCxnSpPr>
        <p:spPr>
          <a:xfrm flipH="1">
            <a:off x="45032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65" name="Google Shape;465;g22b8b823019_0_171"/>
          <p:cNvCxnSpPr/>
          <p:nvPr/>
        </p:nvCxnSpPr>
        <p:spPr>
          <a:xfrm flipH="1">
            <a:off x="57311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66" name="Google Shape;466;g22b8b823019_0_171"/>
          <p:cNvCxnSpPr/>
          <p:nvPr/>
        </p:nvCxnSpPr>
        <p:spPr>
          <a:xfrm flipH="1">
            <a:off x="69589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67" name="Google Shape;467;g22b8b823019_0_171"/>
          <p:cNvCxnSpPr/>
          <p:nvPr/>
        </p:nvCxnSpPr>
        <p:spPr>
          <a:xfrm>
            <a:off x="2051250" y="260960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68" name="Google Shape;468;g22b8b823019_0_171"/>
          <p:cNvCxnSpPr/>
          <p:nvPr/>
        </p:nvCxnSpPr>
        <p:spPr>
          <a:xfrm>
            <a:off x="2051250" y="20092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69" name="Google Shape;469;g22b8b823019_0_171"/>
          <p:cNvCxnSpPr/>
          <p:nvPr/>
        </p:nvCxnSpPr>
        <p:spPr>
          <a:xfrm>
            <a:off x="2051250" y="320992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70" name="Google Shape;470;g22b8b823019_0_171"/>
          <p:cNvCxnSpPr/>
          <p:nvPr/>
        </p:nvCxnSpPr>
        <p:spPr>
          <a:xfrm>
            <a:off x="2051250" y="381025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71" name="Google Shape;471;g22b8b823019_0_171"/>
          <p:cNvCxnSpPr/>
          <p:nvPr/>
        </p:nvCxnSpPr>
        <p:spPr>
          <a:xfrm>
            <a:off x="2051250" y="44105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72" name="Google Shape;472;g22b8b823019_0_171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473" name="Google Shape;473;g22b8b823019_0_171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g22b8b823019_0_171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5" name="Google Shape;475;g22b8b823019_0_171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6" name="Google Shape;476;g22b8b823019_0_17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7" name="Google Shape;477;g22b8b823019_0_171"/>
          <p:cNvSpPr/>
          <p:nvPr/>
        </p:nvSpPr>
        <p:spPr>
          <a:xfrm>
            <a:off x="368197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22b8b823019_0_171"/>
          <p:cNvSpPr/>
          <p:nvPr/>
        </p:nvSpPr>
        <p:spPr>
          <a:xfrm>
            <a:off x="4991788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22b8b823019_0_171"/>
          <p:cNvSpPr/>
          <p:nvPr/>
        </p:nvSpPr>
        <p:spPr>
          <a:xfrm>
            <a:off x="619492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22b8b823019_0_171"/>
          <p:cNvSpPr/>
          <p:nvPr/>
        </p:nvSpPr>
        <p:spPr>
          <a:xfrm>
            <a:off x="7427046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22b8b823019_0_171"/>
          <p:cNvSpPr/>
          <p:nvPr/>
        </p:nvSpPr>
        <p:spPr>
          <a:xfrm>
            <a:off x="7427046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22b8b823019_0_171"/>
          <p:cNvSpPr/>
          <p:nvPr/>
        </p:nvSpPr>
        <p:spPr>
          <a:xfrm>
            <a:off x="7427046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g22b8b823019_0_171"/>
          <p:cNvSpPr/>
          <p:nvPr/>
        </p:nvSpPr>
        <p:spPr>
          <a:xfrm>
            <a:off x="7427046" y="3956169"/>
            <a:ext cx="320100" cy="320100"/>
          </a:xfrm>
          <a:prstGeom prst="rect">
            <a:avLst/>
          </a:prstGeom>
          <a:solidFill>
            <a:srgbClr val="3C85C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22b8b823019_0_171"/>
          <p:cNvSpPr/>
          <p:nvPr/>
        </p:nvSpPr>
        <p:spPr>
          <a:xfrm>
            <a:off x="6194929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g22b8b823019_0_171"/>
          <p:cNvSpPr/>
          <p:nvPr/>
        </p:nvSpPr>
        <p:spPr>
          <a:xfrm>
            <a:off x="619492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22b8b823019_0_171"/>
          <p:cNvSpPr/>
          <p:nvPr/>
        </p:nvSpPr>
        <p:spPr>
          <a:xfrm>
            <a:off x="4991788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22b8b823019_0_171"/>
          <p:cNvSpPr/>
          <p:nvPr/>
        </p:nvSpPr>
        <p:spPr>
          <a:xfrm>
            <a:off x="4991788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22b8b823019_0_171"/>
          <p:cNvSpPr/>
          <p:nvPr/>
        </p:nvSpPr>
        <p:spPr>
          <a:xfrm>
            <a:off x="6194929" y="4578263"/>
            <a:ext cx="320100" cy="320100"/>
          </a:xfrm>
          <a:prstGeom prst="rect">
            <a:avLst/>
          </a:prstGeom>
          <a:solidFill>
            <a:srgbClr val="3C85C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22b8b823019_0_171"/>
          <p:cNvSpPr/>
          <p:nvPr/>
        </p:nvSpPr>
        <p:spPr>
          <a:xfrm>
            <a:off x="4991788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22b8b823019_0_171"/>
          <p:cNvSpPr/>
          <p:nvPr/>
        </p:nvSpPr>
        <p:spPr>
          <a:xfrm>
            <a:off x="3681979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22b8b823019_0_171"/>
          <p:cNvSpPr/>
          <p:nvPr/>
        </p:nvSpPr>
        <p:spPr>
          <a:xfrm>
            <a:off x="3681979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22b8b823019_0_171"/>
          <p:cNvSpPr/>
          <p:nvPr/>
        </p:nvSpPr>
        <p:spPr>
          <a:xfrm>
            <a:off x="368197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22b8b823019_0_171"/>
          <p:cNvSpPr/>
          <p:nvPr/>
        </p:nvSpPr>
        <p:spPr>
          <a:xfrm>
            <a:off x="2485742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g22b8b823019_0_171"/>
          <p:cNvSpPr/>
          <p:nvPr/>
        </p:nvSpPr>
        <p:spPr>
          <a:xfrm>
            <a:off x="2485742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22b8b823019_0_171"/>
          <p:cNvSpPr/>
          <p:nvPr/>
        </p:nvSpPr>
        <p:spPr>
          <a:xfrm>
            <a:off x="2485742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22b8b823019_0_171"/>
          <p:cNvSpPr/>
          <p:nvPr/>
        </p:nvSpPr>
        <p:spPr>
          <a:xfrm>
            <a:off x="2485742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22b8b823019_0_171"/>
          <p:cNvSpPr/>
          <p:nvPr/>
        </p:nvSpPr>
        <p:spPr>
          <a:xfrm>
            <a:off x="5836700" y="5200375"/>
            <a:ext cx="15000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8" name="Google Shape;498;g22b8b823019_0_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1995" y="5243088"/>
            <a:ext cx="394491" cy="376273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22b8b823019_0_171"/>
          <p:cNvSpPr txBox="1"/>
          <p:nvPr/>
        </p:nvSpPr>
        <p:spPr>
          <a:xfrm>
            <a:off x="6321823" y="5246575"/>
            <a:ext cx="101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Utah</a:t>
            </a:r>
            <a:endParaRPr sz="60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sp>
        <p:nvSpPr>
          <p:cNvPr id="500" name="Google Shape;500;g22b8b823019_0_171"/>
          <p:cNvSpPr/>
          <p:nvPr/>
        </p:nvSpPr>
        <p:spPr>
          <a:xfrm>
            <a:off x="2949775" y="5200375"/>
            <a:ext cx="15000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1" name="Google Shape;501;g22b8b823019_0_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5070" y="5243088"/>
            <a:ext cx="394491" cy="37627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22b8b823019_0_171"/>
          <p:cNvSpPr txBox="1"/>
          <p:nvPr/>
        </p:nvSpPr>
        <p:spPr>
          <a:xfrm>
            <a:off x="3434898" y="5246575"/>
            <a:ext cx="101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Wisconsin</a:t>
            </a:r>
            <a:endParaRPr sz="60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cxnSp>
        <p:nvCxnSpPr>
          <p:cNvPr id="503" name="Google Shape;503;g22b8b823019_0_171"/>
          <p:cNvCxnSpPr>
            <a:stCxn id="502" idx="3"/>
            <a:endCxn id="497" idx="1"/>
          </p:cNvCxnSpPr>
          <p:nvPr/>
        </p:nvCxnSpPr>
        <p:spPr>
          <a:xfrm>
            <a:off x="4449798" y="5431225"/>
            <a:ext cx="1386900" cy="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dash"/>
            <a:round/>
            <a:headEnd type="stealth" w="med" len="med"/>
            <a:tailEnd type="triangle" w="med" len="med"/>
          </a:ln>
        </p:spPr>
      </p:cxnSp>
      <p:sp>
        <p:nvSpPr>
          <p:cNvPr id="504" name="Google Shape;504;g22b8b823019_0_171"/>
          <p:cNvSpPr txBox="1"/>
          <p:nvPr/>
        </p:nvSpPr>
        <p:spPr>
          <a:xfrm rot="-5398367">
            <a:off x="-461000" y="3231100"/>
            <a:ext cx="1895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5" name="Google Shape;505;g22b8b823019_0_171"/>
          <p:cNvCxnSpPr/>
          <p:nvPr/>
        </p:nvCxnSpPr>
        <p:spPr>
          <a:xfrm rot="10800000">
            <a:off x="759700" y="250962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6" name="Google Shape;506;g22b8b823019_0_171"/>
          <p:cNvSpPr txBox="1"/>
          <p:nvPr/>
        </p:nvSpPr>
        <p:spPr>
          <a:xfrm rot="1626">
            <a:off x="4040873" y="730300"/>
            <a:ext cx="1902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Destination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7" name="Google Shape;507;g22b8b823019_0_171"/>
          <p:cNvCxnSpPr/>
          <p:nvPr/>
        </p:nvCxnSpPr>
        <p:spPr>
          <a:xfrm rot="10800000">
            <a:off x="4992165" y="29063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g22b8b823019_0_383"/>
          <p:cNvPicPr preferRelativeResize="0"/>
          <p:nvPr/>
        </p:nvPicPr>
        <p:blipFill rotWithShape="1">
          <a:blip r:embed="rId3">
            <a:alphaModFix/>
          </a:blip>
          <a:srcRect b="4561"/>
          <a:stretch/>
        </p:blipFill>
        <p:spPr>
          <a:xfrm>
            <a:off x="0" y="304800"/>
            <a:ext cx="9144000" cy="490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22b8b823019_0_3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7138" y="3981364"/>
            <a:ext cx="3177175" cy="76510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22b8b823019_0_383"/>
          <p:cNvSpPr txBox="1"/>
          <p:nvPr/>
        </p:nvSpPr>
        <p:spPr>
          <a:xfrm>
            <a:off x="6354600" y="1089967"/>
            <a:ext cx="153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XenonNT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g22b8b823019_0_383"/>
          <p:cNvSpPr txBox="1"/>
          <p:nvPr/>
        </p:nvSpPr>
        <p:spPr>
          <a:xfrm>
            <a:off x="4704625" y="203800"/>
            <a:ext cx="153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IceCube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g22b8b823019_0_383"/>
          <p:cNvSpPr txBox="1"/>
          <p:nvPr/>
        </p:nvSpPr>
        <p:spPr>
          <a:xfrm>
            <a:off x="3838800" y="2849033"/>
            <a:ext cx="65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TACC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g22b8b823019_0_383"/>
          <p:cNvSpPr txBox="1">
            <a:spLocks noGrp="1"/>
          </p:cNvSpPr>
          <p:nvPr>
            <p:ph type="sldNum" idx="12"/>
          </p:nvPr>
        </p:nvSpPr>
        <p:spPr>
          <a:xfrm>
            <a:off x="8548658" y="53633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9" name="Google Shape;79;g22b8b823019_0_383"/>
          <p:cNvSpPr txBox="1"/>
          <p:nvPr/>
        </p:nvSpPr>
        <p:spPr>
          <a:xfrm>
            <a:off x="4248725" y="1132061"/>
            <a:ext cx="1821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PRISMS</a:t>
            </a:r>
            <a:b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 </a:t>
            </a:r>
            <a:b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Commons</a:t>
            </a:r>
            <a:b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UMICH</a:t>
            </a: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22b8b823019_0_383"/>
          <p:cNvSpPr txBox="1"/>
          <p:nvPr/>
        </p:nvSpPr>
        <p:spPr>
          <a:xfrm>
            <a:off x="4865852" y="1808951"/>
            <a:ext cx="109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CHESS/Cornell</a:t>
            </a: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g22b8b823019_0_383"/>
          <p:cNvSpPr txBox="1"/>
          <p:nvPr/>
        </p:nvSpPr>
        <p:spPr>
          <a:xfrm>
            <a:off x="4495800" y="2480117"/>
            <a:ext cx="65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UTK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22b8b823019_0_383"/>
          <p:cNvSpPr txBox="1"/>
          <p:nvPr/>
        </p:nvSpPr>
        <p:spPr>
          <a:xfrm>
            <a:off x="4833425" y="2222200"/>
            <a:ext cx="65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JHU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22b8b823019_0_383"/>
          <p:cNvSpPr txBox="1"/>
          <p:nvPr/>
        </p:nvSpPr>
        <p:spPr>
          <a:xfrm>
            <a:off x="3408175" y="1800360"/>
            <a:ext cx="87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UTAH/SCI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g22b8b823019_0_383"/>
          <p:cNvSpPr txBox="1"/>
          <p:nvPr/>
        </p:nvSpPr>
        <p:spPr>
          <a:xfrm>
            <a:off x="4236376" y="2668200"/>
            <a:ext cx="65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MS-CC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22b8b823019_0_383"/>
          <p:cNvSpPr txBox="1"/>
          <p:nvPr/>
        </p:nvSpPr>
        <p:spPr>
          <a:xfrm>
            <a:off x="2306875" y="2446783"/>
            <a:ext cx="100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SDSC </a:t>
            </a:r>
            <a:r>
              <a:rPr lang="en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OSG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22b8b823019_0_383"/>
          <p:cNvSpPr txBox="1"/>
          <p:nvPr/>
        </p:nvSpPr>
        <p:spPr>
          <a:xfrm>
            <a:off x="5031225" y="1998020"/>
            <a:ext cx="165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MGHPCC </a:t>
            </a: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OSN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g22b8b823019_0_383"/>
          <p:cNvSpPr txBox="1"/>
          <p:nvPr/>
        </p:nvSpPr>
        <p:spPr>
          <a:xfrm>
            <a:off x="3591575" y="2488561"/>
            <a:ext cx="54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SNL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22b8b823019_0_383"/>
          <p:cNvSpPr txBox="1"/>
          <p:nvPr/>
        </p:nvSpPr>
        <p:spPr>
          <a:xfrm>
            <a:off x="6068313" y="2987381"/>
            <a:ext cx="153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IBM Cloud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22b8b823019_0_383"/>
          <p:cNvSpPr txBox="1"/>
          <p:nvPr/>
        </p:nvSpPr>
        <p:spPr>
          <a:xfrm>
            <a:off x="2733438" y="2999367"/>
            <a:ext cx="153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XSEDE/ACCESS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22b8b823019_0_383"/>
          <p:cNvSpPr txBox="1"/>
          <p:nvPr/>
        </p:nvSpPr>
        <p:spPr>
          <a:xfrm>
            <a:off x="2476263" y="3297937"/>
            <a:ext cx="153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Jetstream2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22b8b823019_0_383"/>
          <p:cNvSpPr txBox="1"/>
          <p:nvPr/>
        </p:nvSpPr>
        <p:spPr>
          <a:xfrm>
            <a:off x="5582549" y="3264172"/>
            <a:ext cx="2316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CloudBank </a:t>
            </a:r>
            <a:b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(AWS, Azure, …)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g22b8b823019_0_383"/>
          <p:cNvSpPr txBox="1"/>
          <p:nvPr/>
        </p:nvSpPr>
        <p:spPr>
          <a:xfrm>
            <a:off x="2973088" y="3547450"/>
            <a:ext cx="153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CloudLab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22b8b823019_0_383"/>
          <p:cNvSpPr txBox="1"/>
          <p:nvPr/>
        </p:nvSpPr>
        <p:spPr>
          <a:xfrm>
            <a:off x="2687863" y="3756867"/>
            <a:ext cx="153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Chameleon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22b8b823019_0_383"/>
          <p:cNvSpPr txBox="1"/>
          <p:nvPr/>
        </p:nvSpPr>
        <p:spPr>
          <a:xfrm>
            <a:off x="3680688" y="2282353"/>
            <a:ext cx="153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Internet2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2b8b823019_0_383"/>
          <p:cNvSpPr txBox="1"/>
          <p:nvPr/>
        </p:nvSpPr>
        <p:spPr>
          <a:xfrm>
            <a:off x="2891475" y="1904061"/>
            <a:ext cx="54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LLNL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22b8b823019_0_383"/>
          <p:cNvSpPr txBox="1"/>
          <p:nvPr/>
        </p:nvSpPr>
        <p:spPr>
          <a:xfrm>
            <a:off x="3582900" y="1998922"/>
            <a:ext cx="54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CHPC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2b8b823019_0_383"/>
          <p:cNvSpPr txBox="1"/>
          <p:nvPr/>
        </p:nvSpPr>
        <p:spPr>
          <a:xfrm>
            <a:off x="2992663" y="4095533"/>
            <a:ext cx="153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CyVerse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2b8b823019_0_383"/>
          <p:cNvSpPr txBox="1"/>
          <p:nvPr/>
        </p:nvSpPr>
        <p:spPr>
          <a:xfrm>
            <a:off x="0" y="4743067"/>
            <a:ext cx="5356500" cy="7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1900" b="1" i="0" u="none" strike="noStrike" cap="none">
                <a:solidFill>
                  <a:srgbClr val="F6B26B"/>
                </a:solidFill>
                <a:latin typeface="Calibri"/>
                <a:ea typeface="Calibri"/>
                <a:cs typeface="Calibri"/>
                <a:sym typeface="Calibri"/>
              </a:rPr>
              <a:t>Integrate across a wide range of stakeholders and systems. From classrooms, to cloud, and HPC.</a:t>
            </a:r>
            <a:endParaRPr sz="1900" b="1" i="0" u="none" strike="noStrike" cap="none">
              <a:solidFill>
                <a:srgbClr val="93C4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22b8b823019_0_383"/>
          <p:cNvSpPr/>
          <p:nvPr/>
        </p:nvSpPr>
        <p:spPr>
          <a:xfrm>
            <a:off x="7747050" y="227025"/>
            <a:ext cx="1350300" cy="461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g22b8b823019_0_3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2c62705304_9_0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Network Testing Status: Throughput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513" name="Google Shape;513;g22c62705304_9_0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514" name="Google Shape;514;g22c62705304_9_0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g22c62705304_9_0"/>
          <p:cNvSpPr/>
          <p:nvPr/>
        </p:nvSpPr>
        <p:spPr>
          <a:xfrm>
            <a:off x="988047" y="387238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16" name="Google Shape;516;g22c62705304_9_0"/>
          <p:cNvSpPr/>
          <p:nvPr/>
        </p:nvSpPr>
        <p:spPr>
          <a:xfrm>
            <a:off x="988047" y="4450389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17" name="Google Shape;517;g22c62705304_9_0"/>
          <p:cNvSpPr/>
          <p:nvPr/>
        </p:nvSpPr>
        <p:spPr>
          <a:xfrm>
            <a:off x="988047" y="3294382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18" name="Google Shape;518;g22c62705304_9_0"/>
          <p:cNvSpPr/>
          <p:nvPr/>
        </p:nvSpPr>
        <p:spPr>
          <a:xfrm>
            <a:off x="988047" y="2716378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19" name="Google Shape;519;g22c62705304_9_0"/>
          <p:cNvSpPr/>
          <p:nvPr/>
        </p:nvSpPr>
        <p:spPr>
          <a:xfrm>
            <a:off x="988047" y="213837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20" name="Google Shape;520;g22c62705304_9_0"/>
          <p:cNvSpPr/>
          <p:nvPr/>
        </p:nvSpPr>
        <p:spPr>
          <a:xfrm>
            <a:off x="5836699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21" name="Google Shape;521;g22c62705304_9_0"/>
          <p:cNvSpPr/>
          <p:nvPr/>
        </p:nvSpPr>
        <p:spPr>
          <a:xfrm>
            <a:off x="7064550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22" name="Google Shape;522;g22c62705304_9_0"/>
          <p:cNvSpPr/>
          <p:nvPr/>
        </p:nvSpPr>
        <p:spPr>
          <a:xfrm>
            <a:off x="4608848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23" name="Google Shape;523;g22c62705304_9_0"/>
          <p:cNvSpPr/>
          <p:nvPr/>
        </p:nvSpPr>
        <p:spPr>
          <a:xfrm>
            <a:off x="338099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24" name="Google Shape;524;g22c62705304_9_0"/>
          <p:cNvSpPr/>
          <p:nvPr/>
        </p:nvSpPr>
        <p:spPr>
          <a:xfrm>
            <a:off x="215314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25" name="Google Shape;525;g22c62705304_9_0"/>
          <p:cNvCxnSpPr/>
          <p:nvPr/>
        </p:nvCxnSpPr>
        <p:spPr>
          <a:xfrm flipH="1">
            <a:off x="32703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26" name="Google Shape;526;g22c62705304_9_0"/>
          <p:cNvCxnSpPr/>
          <p:nvPr/>
        </p:nvCxnSpPr>
        <p:spPr>
          <a:xfrm flipH="1">
            <a:off x="45032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27" name="Google Shape;527;g22c62705304_9_0"/>
          <p:cNvCxnSpPr/>
          <p:nvPr/>
        </p:nvCxnSpPr>
        <p:spPr>
          <a:xfrm flipH="1">
            <a:off x="57311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28" name="Google Shape;528;g22c62705304_9_0"/>
          <p:cNvCxnSpPr/>
          <p:nvPr/>
        </p:nvCxnSpPr>
        <p:spPr>
          <a:xfrm flipH="1">
            <a:off x="69589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29" name="Google Shape;529;g22c62705304_9_0"/>
          <p:cNvCxnSpPr/>
          <p:nvPr/>
        </p:nvCxnSpPr>
        <p:spPr>
          <a:xfrm>
            <a:off x="2051250" y="260960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30" name="Google Shape;530;g22c62705304_9_0"/>
          <p:cNvCxnSpPr/>
          <p:nvPr/>
        </p:nvCxnSpPr>
        <p:spPr>
          <a:xfrm>
            <a:off x="2051250" y="20092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31" name="Google Shape;531;g22c62705304_9_0"/>
          <p:cNvCxnSpPr/>
          <p:nvPr/>
        </p:nvCxnSpPr>
        <p:spPr>
          <a:xfrm>
            <a:off x="2051250" y="320992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32" name="Google Shape;532;g22c62705304_9_0"/>
          <p:cNvCxnSpPr/>
          <p:nvPr/>
        </p:nvCxnSpPr>
        <p:spPr>
          <a:xfrm>
            <a:off x="2051250" y="381025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33" name="Google Shape;533;g22c62705304_9_0"/>
          <p:cNvCxnSpPr/>
          <p:nvPr/>
        </p:nvCxnSpPr>
        <p:spPr>
          <a:xfrm>
            <a:off x="2051250" y="44105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534" name="Google Shape;534;g22c62705304_9_0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535" name="Google Shape;535;g22c62705304_9_0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g22c62705304_9_0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37" name="Google Shape;537;g22c62705304_9_0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8" name="Google Shape;538;g22c62705304_9_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9" name="Google Shape;539;g22c62705304_9_0"/>
          <p:cNvSpPr/>
          <p:nvPr/>
        </p:nvSpPr>
        <p:spPr>
          <a:xfrm>
            <a:off x="368197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22c62705304_9_0"/>
          <p:cNvSpPr/>
          <p:nvPr/>
        </p:nvSpPr>
        <p:spPr>
          <a:xfrm>
            <a:off x="4991788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22c62705304_9_0"/>
          <p:cNvSpPr/>
          <p:nvPr/>
        </p:nvSpPr>
        <p:spPr>
          <a:xfrm>
            <a:off x="6194929" y="2158225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c62705304_9_0"/>
          <p:cNvSpPr/>
          <p:nvPr/>
        </p:nvSpPr>
        <p:spPr>
          <a:xfrm>
            <a:off x="7427046" y="2158225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g22c62705304_9_0"/>
          <p:cNvSpPr/>
          <p:nvPr/>
        </p:nvSpPr>
        <p:spPr>
          <a:xfrm>
            <a:off x="7427046" y="2711956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g22c62705304_9_0"/>
          <p:cNvSpPr/>
          <p:nvPr/>
        </p:nvSpPr>
        <p:spPr>
          <a:xfrm>
            <a:off x="7427046" y="33340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22c62705304_9_0"/>
          <p:cNvSpPr/>
          <p:nvPr/>
        </p:nvSpPr>
        <p:spPr>
          <a:xfrm>
            <a:off x="7427046" y="3956169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22c62705304_9_0"/>
          <p:cNvSpPr/>
          <p:nvPr/>
        </p:nvSpPr>
        <p:spPr>
          <a:xfrm>
            <a:off x="6194929" y="2711956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g22c62705304_9_0"/>
          <p:cNvSpPr/>
          <p:nvPr/>
        </p:nvSpPr>
        <p:spPr>
          <a:xfrm>
            <a:off x="6194929" y="33340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g22c62705304_9_0"/>
          <p:cNvSpPr/>
          <p:nvPr/>
        </p:nvSpPr>
        <p:spPr>
          <a:xfrm>
            <a:off x="4991788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g22c62705304_9_0"/>
          <p:cNvSpPr/>
          <p:nvPr/>
        </p:nvSpPr>
        <p:spPr>
          <a:xfrm>
            <a:off x="4991788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22c62705304_9_0"/>
          <p:cNvSpPr/>
          <p:nvPr/>
        </p:nvSpPr>
        <p:spPr>
          <a:xfrm>
            <a:off x="6194929" y="45782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g22c62705304_9_0"/>
          <p:cNvSpPr/>
          <p:nvPr/>
        </p:nvSpPr>
        <p:spPr>
          <a:xfrm>
            <a:off x="4991788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g22c62705304_9_0"/>
          <p:cNvSpPr/>
          <p:nvPr/>
        </p:nvSpPr>
        <p:spPr>
          <a:xfrm>
            <a:off x="3681979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22c62705304_9_0"/>
          <p:cNvSpPr/>
          <p:nvPr/>
        </p:nvSpPr>
        <p:spPr>
          <a:xfrm>
            <a:off x="3681979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g22c62705304_9_0"/>
          <p:cNvSpPr/>
          <p:nvPr/>
        </p:nvSpPr>
        <p:spPr>
          <a:xfrm>
            <a:off x="368197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g22c62705304_9_0"/>
          <p:cNvSpPr/>
          <p:nvPr/>
        </p:nvSpPr>
        <p:spPr>
          <a:xfrm>
            <a:off x="2485742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g22c62705304_9_0"/>
          <p:cNvSpPr/>
          <p:nvPr/>
        </p:nvSpPr>
        <p:spPr>
          <a:xfrm>
            <a:off x="2485742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22c62705304_9_0"/>
          <p:cNvSpPr/>
          <p:nvPr/>
        </p:nvSpPr>
        <p:spPr>
          <a:xfrm>
            <a:off x="2485742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g22c62705304_9_0"/>
          <p:cNvSpPr/>
          <p:nvPr/>
        </p:nvSpPr>
        <p:spPr>
          <a:xfrm>
            <a:off x="2485742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22c62705304_9_0"/>
          <p:cNvSpPr txBox="1"/>
          <p:nvPr/>
        </p:nvSpPr>
        <p:spPr>
          <a:xfrm rot="-5398367">
            <a:off x="-461000" y="3231100"/>
            <a:ext cx="1895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0" name="Google Shape;560;g22c62705304_9_0"/>
          <p:cNvCxnSpPr/>
          <p:nvPr/>
        </p:nvCxnSpPr>
        <p:spPr>
          <a:xfrm rot="10800000">
            <a:off x="759700" y="250962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1" name="Google Shape;561;g22c62705304_9_0"/>
          <p:cNvSpPr txBox="1"/>
          <p:nvPr/>
        </p:nvSpPr>
        <p:spPr>
          <a:xfrm rot="1626">
            <a:off x="4040873" y="730300"/>
            <a:ext cx="1902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Destination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2" name="Google Shape;562;g22c62705304_9_0"/>
          <p:cNvCxnSpPr/>
          <p:nvPr/>
        </p:nvCxnSpPr>
        <p:spPr>
          <a:xfrm rot="10800000">
            <a:off x="4992165" y="29063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2c62705304_9_183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Network Testing Status: Latency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568" name="Google Shape;568;g22c62705304_9_183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569" name="Google Shape;569;g22c62705304_9_183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22c62705304_9_183"/>
          <p:cNvSpPr/>
          <p:nvPr/>
        </p:nvSpPr>
        <p:spPr>
          <a:xfrm>
            <a:off x="988047" y="387238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71" name="Google Shape;571;g22c62705304_9_183"/>
          <p:cNvSpPr/>
          <p:nvPr/>
        </p:nvSpPr>
        <p:spPr>
          <a:xfrm>
            <a:off x="988047" y="4450389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72" name="Google Shape;572;g22c62705304_9_183"/>
          <p:cNvSpPr/>
          <p:nvPr/>
        </p:nvSpPr>
        <p:spPr>
          <a:xfrm>
            <a:off x="988047" y="3294382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73" name="Google Shape;573;g22c62705304_9_183"/>
          <p:cNvSpPr/>
          <p:nvPr/>
        </p:nvSpPr>
        <p:spPr>
          <a:xfrm>
            <a:off x="988047" y="2716378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74" name="Google Shape;574;g22c62705304_9_183"/>
          <p:cNvSpPr/>
          <p:nvPr/>
        </p:nvSpPr>
        <p:spPr>
          <a:xfrm>
            <a:off x="988047" y="213837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75" name="Google Shape;575;g22c62705304_9_183"/>
          <p:cNvSpPr/>
          <p:nvPr/>
        </p:nvSpPr>
        <p:spPr>
          <a:xfrm>
            <a:off x="5836699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76" name="Google Shape;576;g22c62705304_9_183"/>
          <p:cNvSpPr/>
          <p:nvPr/>
        </p:nvSpPr>
        <p:spPr>
          <a:xfrm>
            <a:off x="7064550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77" name="Google Shape;577;g22c62705304_9_183"/>
          <p:cNvSpPr/>
          <p:nvPr/>
        </p:nvSpPr>
        <p:spPr>
          <a:xfrm>
            <a:off x="4608848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78" name="Google Shape;578;g22c62705304_9_183"/>
          <p:cNvSpPr/>
          <p:nvPr/>
        </p:nvSpPr>
        <p:spPr>
          <a:xfrm>
            <a:off x="338099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79" name="Google Shape;579;g22c62705304_9_183"/>
          <p:cNvSpPr/>
          <p:nvPr/>
        </p:nvSpPr>
        <p:spPr>
          <a:xfrm>
            <a:off x="215314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80" name="Google Shape;580;g22c62705304_9_183"/>
          <p:cNvCxnSpPr/>
          <p:nvPr/>
        </p:nvCxnSpPr>
        <p:spPr>
          <a:xfrm flipH="1">
            <a:off x="32703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81" name="Google Shape;581;g22c62705304_9_183"/>
          <p:cNvCxnSpPr/>
          <p:nvPr/>
        </p:nvCxnSpPr>
        <p:spPr>
          <a:xfrm flipH="1">
            <a:off x="45032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82" name="Google Shape;582;g22c62705304_9_183"/>
          <p:cNvCxnSpPr/>
          <p:nvPr/>
        </p:nvCxnSpPr>
        <p:spPr>
          <a:xfrm flipH="1">
            <a:off x="57311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83" name="Google Shape;583;g22c62705304_9_183"/>
          <p:cNvCxnSpPr/>
          <p:nvPr/>
        </p:nvCxnSpPr>
        <p:spPr>
          <a:xfrm flipH="1">
            <a:off x="69589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84" name="Google Shape;584;g22c62705304_9_183"/>
          <p:cNvCxnSpPr/>
          <p:nvPr/>
        </p:nvCxnSpPr>
        <p:spPr>
          <a:xfrm>
            <a:off x="2051250" y="260960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85" name="Google Shape;585;g22c62705304_9_183"/>
          <p:cNvCxnSpPr/>
          <p:nvPr/>
        </p:nvCxnSpPr>
        <p:spPr>
          <a:xfrm>
            <a:off x="2051250" y="20092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86" name="Google Shape;586;g22c62705304_9_183"/>
          <p:cNvCxnSpPr/>
          <p:nvPr/>
        </p:nvCxnSpPr>
        <p:spPr>
          <a:xfrm>
            <a:off x="2051250" y="320992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87" name="Google Shape;587;g22c62705304_9_183"/>
          <p:cNvCxnSpPr/>
          <p:nvPr/>
        </p:nvCxnSpPr>
        <p:spPr>
          <a:xfrm>
            <a:off x="2051250" y="381025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88" name="Google Shape;588;g22c62705304_9_183"/>
          <p:cNvCxnSpPr/>
          <p:nvPr/>
        </p:nvCxnSpPr>
        <p:spPr>
          <a:xfrm>
            <a:off x="2051250" y="44105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589" name="Google Shape;589;g22c62705304_9_183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590" name="Google Shape;590;g22c62705304_9_183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g22c62705304_9_183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2" name="Google Shape;592;g22c62705304_9_183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93" name="Google Shape;593;g22c62705304_9_1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4" name="Google Shape;594;g22c62705304_9_183"/>
          <p:cNvSpPr/>
          <p:nvPr/>
        </p:nvSpPr>
        <p:spPr>
          <a:xfrm>
            <a:off x="368197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g22c62705304_9_183"/>
          <p:cNvSpPr/>
          <p:nvPr/>
        </p:nvSpPr>
        <p:spPr>
          <a:xfrm>
            <a:off x="4991788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g22c62705304_9_183"/>
          <p:cNvSpPr/>
          <p:nvPr/>
        </p:nvSpPr>
        <p:spPr>
          <a:xfrm>
            <a:off x="6194929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22c62705304_9_183"/>
          <p:cNvSpPr/>
          <p:nvPr/>
        </p:nvSpPr>
        <p:spPr>
          <a:xfrm>
            <a:off x="7427046" y="2158225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22c62705304_9_183"/>
          <p:cNvSpPr/>
          <p:nvPr/>
        </p:nvSpPr>
        <p:spPr>
          <a:xfrm>
            <a:off x="7427046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g22c62705304_9_183"/>
          <p:cNvSpPr/>
          <p:nvPr/>
        </p:nvSpPr>
        <p:spPr>
          <a:xfrm>
            <a:off x="7427046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g22c62705304_9_183"/>
          <p:cNvSpPr/>
          <p:nvPr/>
        </p:nvSpPr>
        <p:spPr>
          <a:xfrm>
            <a:off x="7427046" y="3956169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g22c62705304_9_183"/>
          <p:cNvSpPr/>
          <p:nvPr/>
        </p:nvSpPr>
        <p:spPr>
          <a:xfrm>
            <a:off x="6194929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g22c62705304_9_183"/>
          <p:cNvSpPr/>
          <p:nvPr/>
        </p:nvSpPr>
        <p:spPr>
          <a:xfrm>
            <a:off x="619492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g22c62705304_9_183"/>
          <p:cNvSpPr/>
          <p:nvPr/>
        </p:nvSpPr>
        <p:spPr>
          <a:xfrm>
            <a:off x="4991788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g22c62705304_9_183"/>
          <p:cNvSpPr/>
          <p:nvPr/>
        </p:nvSpPr>
        <p:spPr>
          <a:xfrm>
            <a:off x="4991788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22c62705304_9_183"/>
          <p:cNvSpPr/>
          <p:nvPr/>
        </p:nvSpPr>
        <p:spPr>
          <a:xfrm>
            <a:off x="6194929" y="45782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g22c62705304_9_183"/>
          <p:cNvSpPr/>
          <p:nvPr/>
        </p:nvSpPr>
        <p:spPr>
          <a:xfrm>
            <a:off x="4991788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g22c62705304_9_183"/>
          <p:cNvSpPr/>
          <p:nvPr/>
        </p:nvSpPr>
        <p:spPr>
          <a:xfrm>
            <a:off x="3681979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g22c62705304_9_183"/>
          <p:cNvSpPr/>
          <p:nvPr/>
        </p:nvSpPr>
        <p:spPr>
          <a:xfrm>
            <a:off x="3681979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g22c62705304_9_183"/>
          <p:cNvSpPr/>
          <p:nvPr/>
        </p:nvSpPr>
        <p:spPr>
          <a:xfrm>
            <a:off x="3681979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22c62705304_9_183"/>
          <p:cNvSpPr/>
          <p:nvPr/>
        </p:nvSpPr>
        <p:spPr>
          <a:xfrm>
            <a:off x="2485742" y="2711956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g22c62705304_9_183"/>
          <p:cNvSpPr/>
          <p:nvPr/>
        </p:nvSpPr>
        <p:spPr>
          <a:xfrm>
            <a:off x="2485742" y="3956169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22c62705304_9_183"/>
          <p:cNvSpPr/>
          <p:nvPr/>
        </p:nvSpPr>
        <p:spPr>
          <a:xfrm>
            <a:off x="2485742" y="45782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g22c62705304_9_183"/>
          <p:cNvSpPr/>
          <p:nvPr/>
        </p:nvSpPr>
        <p:spPr>
          <a:xfrm>
            <a:off x="2485742" y="3334063"/>
            <a:ext cx="320100" cy="320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g22c62705304_9_183"/>
          <p:cNvSpPr txBox="1"/>
          <p:nvPr/>
        </p:nvSpPr>
        <p:spPr>
          <a:xfrm rot="-5398367">
            <a:off x="-461000" y="3231100"/>
            <a:ext cx="1895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Google Shape;615;g22c62705304_9_183"/>
          <p:cNvCxnSpPr/>
          <p:nvPr/>
        </p:nvCxnSpPr>
        <p:spPr>
          <a:xfrm rot="10800000">
            <a:off x="759700" y="250962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6" name="Google Shape;616;g22c62705304_9_183"/>
          <p:cNvSpPr txBox="1"/>
          <p:nvPr/>
        </p:nvSpPr>
        <p:spPr>
          <a:xfrm rot="1626">
            <a:off x="4040873" y="730300"/>
            <a:ext cx="1902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Destination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7" name="Google Shape;617;g22c62705304_9_183"/>
          <p:cNvCxnSpPr/>
          <p:nvPr/>
        </p:nvCxnSpPr>
        <p:spPr>
          <a:xfrm rot="10800000">
            <a:off x="4992165" y="29063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2c62705304_9_237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Network Testing Status: Traceroute &amp; RTT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623" name="Google Shape;623;g22c62705304_9_237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624" name="Google Shape;624;g22c62705304_9_237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g22c62705304_9_237"/>
          <p:cNvSpPr/>
          <p:nvPr/>
        </p:nvSpPr>
        <p:spPr>
          <a:xfrm>
            <a:off x="988047" y="387238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26" name="Google Shape;626;g22c62705304_9_237"/>
          <p:cNvSpPr/>
          <p:nvPr/>
        </p:nvSpPr>
        <p:spPr>
          <a:xfrm>
            <a:off x="988047" y="4450389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27" name="Google Shape;627;g22c62705304_9_237"/>
          <p:cNvSpPr/>
          <p:nvPr/>
        </p:nvSpPr>
        <p:spPr>
          <a:xfrm>
            <a:off x="988047" y="3294382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28" name="Google Shape;628;g22c62705304_9_237"/>
          <p:cNvSpPr/>
          <p:nvPr/>
        </p:nvSpPr>
        <p:spPr>
          <a:xfrm>
            <a:off x="988047" y="2716378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29" name="Google Shape;629;g22c62705304_9_237"/>
          <p:cNvSpPr/>
          <p:nvPr/>
        </p:nvSpPr>
        <p:spPr>
          <a:xfrm>
            <a:off x="988047" y="2138375"/>
            <a:ext cx="1033200" cy="4311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30" name="Google Shape;630;g22c62705304_9_237"/>
          <p:cNvSpPr/>
          <p:nvPr/>
        </p:nvSpPr>
        <p:spPr>
          <a:xfrm>
            <a:off x="5836699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Utah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31" name="Google Shape;631;g22c62705304_9_237"/>
          <p:cNvSpPr/>
          <p:nvPr/>
        </p:nvSpPr>
        <p:spPr>
          <a:xfrm>
            <a:off x="7064550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CloudLab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Wisconsin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32" name="Google Shape;632;g22c62705304_9_237"/>
          <p:cNvSpPr/>
          <p:nvPr/>
        </p:nvSpPr>
        <p:spPr>
          <a:xfrm>
            <a:off x="4608848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TACC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33" name="Google Shape;633;g22c62705304_9_237"/>
          <p:cNvSpPr/>
          <p:nvPr/>
        </p:nvSpPr>
        <p:spPr>
          <a:xfrm>
            <a:off x="338099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Chameleon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UC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34" name="Google Shape;634;g22c62705304_9_237"/>
          <p:cNvSpPr/>
          <p:nvPr/>
        </p:nvSpPr>
        <p:spPr>
          <a:xfrm>
            <a:off x="2153147" y="1410641"/>
            <a:ext cx="1032300" cy="4299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Jetstream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635" name="Google Shape;635;g22c62705304_9_237"/>
          <p:cNvCxnSpPr/>
          <p:nvPr/>
        </p:nvCxnSpPr>
        <p:spPr>
          <a:xfrm flipH="1">
            <a:off x="32703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36" name="Google Shape;636;g22c62705304_9_237"/>
          <p:cNvCxnSpPr/>
          <p:nvPr/>
        </p:nvCxnSpPr>
        <p:spPr>
          <a:xfrm flipH="1">
            <a:off x="45032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37" name="Google Shape;637;g22c62705304_9_237"/>
          <p:cNvCxnSpPr/>
          <p:nvPr/>
        </p:nvCxnSpPr>
        <p:spPr>
          <a:xfrm flipH="1">
            <a:off x="573112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38" name="Google Shape;638;g22c62705304_9_237"/>
          <p:cNvCxnSpPr/>
          <p:nvPr/>
        </p:nvCxnSpPr>
        <p:spPr>
          <a:xfrm flipH="1">
            <a:off x="6958975" y="1316400"/>
            <a:ext cx="15600" cy="384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39" name="Google Shape;639;g22c62705304_9_237"/>
          <p:cNvCxnSpPr/>
          <p:nvPr/>
        </p:nvCxnSpPr>
        <p:spPr>
          <a:xfrm>
            <a:off x="2051250" y="260960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40" name="Google Shape;640;g22c62705304_9_237"/>
          <p:cNvCxnSpPr/>
          <p:nvPr/>
        </p:nvCxnSpPr>
        <p:spPr>
          <a:xfrm>
            <a:off x="2051250" y="20092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41" name="Google Shape;641;g22c62705304_9_237"/>
          <p:cNvCxnSpPr/>
          <p:nvPr/>
        </p:nvCxnSpPr>
        <p:spPr>
          <a:xfrm>
            <a:off x="2051250" y="320992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42" name="Google Shape;642;g22c62705304_9_237"/>
          <p:cNvCxnSpPr/>
          <p:nvPr/>
        </p:nvCxnSpPr>
        <p:spPr>
          <a:xfrm>
            <a:off x="2051250" y="3810250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43" name="Google Shape;643;g22c62705304_9_237"/>
          <p:cNvCxnSpPr/>
          <p:nvPr/>
        </p:nvCxnSpPr>
        <p:spPr>
          <a:xfrm>
            <a:off x="2051250" y="4410575"/>
            <a:ext cx="62634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644" name="Google Shape;644;g22c62705304_9_237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645" name="Google Shape;645;g22c62705304_9_237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g22c62705304_9_237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47" name="Google Shape;647;g22c62705304_9_237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48" name="Google Shape;648;g22c62705304_9_2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9" name="Google Shape;649;g22c62705304_9_237"/>
          <p:cNvSpPr/>
          <p:nvPr/>
        </p:nvSpPr>
        <p:spPr>
          <a:xfrm>
            <a:off x="3681979" y="2158225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g22c62705304_9_237"/>
          <p:cNvSpPr/>
          <p:nvPr/>
        </p:nvSpPr>
        <p:spPr>
          <a:xfrm>
            <a:off x="4991788" y="2158225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g22c62705304_9_237"/>
          <p:cNvSpPr/>
          <p:nvPr/>
        </p:nvSpPr>
        <p:spPr>
          <a:xfrm>
            <a:off x="6194929" y="2158225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g22c62705304_9_237"/>
          <p:cNvSpPr/>
          <p:nvPr/>
        </p:nvSpPr>
        <p:spPr>
          <a:xfrm>
            <a:off x="7427046" y="2158225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g22c62705304_9_237"/>
          <p:cNvSpPr/>
          <p:nvPr/>
        </p:nvSpPr>
        <p:spPr>
          <a:xfrm>
            <a:off x="7427046" y="2711956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g22c62705304_9_237"/>
          <p:cNvSpPr/>
          <p:nvPr/>
        </p:nvSpPr>
        <p:spPr>
          <a:xfrm>
            <a:off x="7427046" y="33340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g22c62705304_9_237"/>
          <p:cNvSpPr/>
          <p:nvPr/>
        </p:nvSpPr>
        <p:spPr>
          <a:xfrm>
            <a:off x="7427046" y="3956169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g22c62705304_9_237"/>
          <p:cNvSpPr/>
          <p:nvPr/>
        </p:nvSpPr>
        <p:spPr>
          <a:xfrm>
            <a:off x="6194929" y="2711956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22c62705304_9_237"/>
          <p:cNvSpPr/>
          <p:nvPr/>
        </p:nvSpPr>
        <p:spPr>
          <a:xfrm>
            <a:off x="6194929" y="33340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22c62705304_9_237"/>
          <p:cNvSpPr/>
          <p:nvPr/>
        </p:nvSpPr>
        <p:spPr>
          <a:xfrm>
            <a:off x="4991788" y="2711956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g22c62705304_9_237"/>
          <p:cNvSpPr/>
          <p:nvPr/>
        </p:nvSpPr>
        <p:spPr>
          <a:xfrm>
            <a:off x="4991788" y="3956169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g22c62705304_9_237"/>
          <p:cNvSpPr/>
          <p:nvPr/>
        </p:nvSpPr>
        <p:spPr>
          <a:xfrm>
            <a:off x="6194929" y="45782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g22c62705304_9_237"/>
          <p:cNvSpPr/>
          <p:nvPr/>
        </p:nvSpPr>
        <p:spPr>
          <a:xfrm>
            <a:off x="4991788" y="45782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22c62705304_9_237"/>
          <p:cNvSpPr/>
          <p:nvPr/>
        </p:nvSpPr>
        <p:spPr>
          <a:xfrm>
            <a:off x="3681979" y="3956169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g22c62705304_9_237"/>
          <p:cNvSpPr/>
          <p:nvPr/>
        </p:nvSpPr>
        <p:spPr>
          <a:xfrm>
            <a:off x="3681979" y="45782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g22c62705304_9_237"/>
          <p:cNvSpPr/>
          <p:nvPr/>
        </p:nvSpPr>
        <p:spPr>
          <a:xfrm>
            <a:off x="3681979" y="33340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22c62705304_9_237"/>
          <p:cNvSpPr/>
          <p:nvPr/>
        </p:nvSpPr>
        <p:spPr>
          <a:xfrm>
            <a:off x="2485742" y="2711956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g22c62705304_9_237"/>
          <p:cNvSpPr/>
          <p:nvPr/>
        </p:nvSpPr>
        <p:spPr>
          <a:xfrm>
            <a:off x="2485742" y="3956169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g22c62705304_9_237"/>
          <p:cNvSpPr/>
          <p:nvPr/>
        </p:nvSpPr>
        <p:spPr>
          <a:xfrm>
            <a:off x="2485742" y="45782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g22c62705304_9_237"/>
          <p:cNvSpPr/>
          <p:nvPr/>
        </p:nvSpPr>
        <p:spPr>
          <a:xfrm>
            <a:off x="2485742" y="3334063"/>
            <a:ext cx="320100" cy="3201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22c62705304_9_237"/>
          <p:cNvSpPr txBox="1"/>
          <p:nvPr/>
        </p:nvSpPr>
        <p:spPr>
          <a:xfrm rot="-5398367">
            <a:off x="-461000" y="3231100"/>
            <a:ext cx="1895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0" name="Google Shape;670;g22c62705304_9_237"/>
          <p:cNvCxnSpPr/>
          <p:nvPr/>
        </p:nvCxnSpPr>
        <p:spPr>
          <a:xfrm rot="10800000">
            <a:off x="759700" y="250962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1" name="Google Shape;671;g22c62705304_9_237"/>
          <p:cNvSpPr txBox="1"/>
          <p:nvPr/>
        </p:nvSpPr>
        <p:spPr>
          <a:xfrm rot="1626">
            <a:off x="4040873" y="730300"/>
            <a:ext cx="1902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C85C5"/>
                </a:solidFill>
                <a:latin typeface="Calibri"/>
                <a:ea typeface="Calibri"/>
                <a:cs typeface="Calibri"/>
                <a:sym typeface="Calibri"/>
              </a:rPr>
              <a:t>Destination</a:t>
            </a:r>
            <a:endParaRPr sz="1900">
              <a:solidFill>
                <a:srgbClr val="3C85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2" name="Google Shape;672;g22c62705304_9_237"/>
          <p:cNvCxnSpPr/>
          <p:nvPr/>
        </p:nvCxnSpPr>
        <p:spPr>
          <a:xfrm rot="10800000">
            <a:off x="4992165" y="290635"/>
            <a:ext cx="0" cy="1902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2a1c6a4ee5_0_962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678" name="Google Shape;678;g22a1c6a4ee5_0_962"/>
          <p:cNvSpPr txBox="1">
            <a:spLocks noGrp="1"/>
          </p:cNvSpPr>
          <p:nvPr>
            <p:ph type="title"/>
          </p:nvPr>
        </p:nvSpPr>
        <p:spPr>
          <a:xfrm>
            <a:off x="180900" y="2550450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Network Testing (traceroute) </a:t>
            </a:r>
            <a:endParaRPr b="1"/>
          </a:p>
        </p:txBody>
      </p:sp>
      <p:grpSp>
        <p:nvGrpSpPr>
          <p:cNvPr id="679" name="Google Shape;679;g22a1c6a4ee5_0_962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680" name="Google Shape;680;g22a1c6a4ee5_0_962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g22a1c6a4ee5_0_962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82" name="Google Shape;682;g22a1c6a4ee5_0_962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83" name="Google Shape;683;g22a1c6a4ee5_0_96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2a1c6a4ee5_0_976"/>
          <p:cNvSpPr/>
          <p:nvPr/>
        </p:nvSpPr>
        <p:spPr>
          <a:xfrm>
            <a:off x="1479825" y="84925"/>
            <a:ext cx="1828800" cy="72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22a1c6a4ee5_0_976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690" name="Google Shape;690;g22a1c6a4ee5_0_9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300" y="996696"/>
            <a:ext cx="7699251" cy="427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22a1c6a4ee5_0_9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7645" y="152396"/>
            <a:ext cx="594360" cy="594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g22a1c6a4ee5_0_976"/>
          <p:cNvCxnSpPr>
            <a:stCxn id="688" idx="3"/>
            <a:endCxn id="693" idx="1"/>
          </p:cNvCxnSpPr>
          <p:nvPr/>
        </p:nvCxnSpPr>
        <p:spPr>
          <a:xfrm>
            <a:off x="3308625" y="449575"/>
            <a:ext cx="1767600" cy="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dash"/>
            <a:round/>
            <a:headEnd type="stealth" w="med" len="med"/>
            <a:tailEnd type="triangle" w="med" len="med"/>
          </a:ln>
        </p:spPr>
      </p:cxnSp>
      <p:sp>
        <p:nvSpPr>
          <p:cNvPr id="694" name="Google Shape;694;g22a1c6a4ee5_0_976"/>
          <p:cNvSpPr txBox="1"/>
          <p:nvPr/>
        </p:nvSpPr>
        <p:spPr>
          <a:xfrm>
            <a:off x="1675425" y="241825"/>
            <a:ext cx="594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Utah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sp>
        <p:nvSpPr>
          <p:cNvPr id="693" name="Google Shape;693;g22a1c6a4ee5_0_976"/>
          <p:cNvSpPr/>
          <p:nvPr/>
        </p:nvSpPr>
        <p:spPr>
          <a:xfrm>
            <a:off x="5076300" y="84925"/>
            <a:ext cx="1828800" cy="72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5" name="Google Shape;695;g22a1c6a4ee5_0_9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4545" y="152396"/>
            <a:ext cx="59436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g22a1c6a4ee5_0_976"/>
          <p:cNvSpPr txBox="1"/>
          <p:nvPr/>
        </p:nvSpPr>
        <p:spPr>
          <a:xfrm>
            <a:off x="5807225" y="241825"/>
            <a:ext cx="1107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Wisconsin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pic>
        <p:nvPicPr>
          <p:cNvPr id="697" name="Google Shape;697;g22a1c6a4ee5_0_9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0125" y="2276975"/>
            <a:ext cx="1156800" cy="862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8" name="Google Shape;698;g22a1c6a4ee5_0_976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699" name="Google Shape;699;g22a1c6a4ee5_0_976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g22a1c6a4ee5_0_976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01" name="Google Shape;701;g22a1c6a4ee5_0_976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02" name="Google Shape;702;g22a1c6a4ee5_0_97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2a72e621f3_1_160"/>
          <p:cNvSpPr/>
          <p:nvPr/>
        </p:nvSpPr>
        <p:spPr>
          <a:xfrm>
            <a:off x="1479825" y="84925"/>
            <a:ext cx="1828800" cy="72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22a72e621f3_1_160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709" name="Google Shape;709;g22a72e621f3_1_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225" y="996700"/>
            <a:ext cx="7702098" cy="427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22a72e621f3_1_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7645" y="152396"/>
            <a:ext cx="594360" cy="594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1" name="Google Shape;711;g22a72e621f3_1_160"/>
          <p:cNvCxnSpPr>
            <a:stCxn id="707" idx="3"/>
            <a:endCxn id="712" idx="1"/>
          </p:cNvCxnSpPr>
          <p:nvPr/>
        </p:nvCxnSpPr>
        <p:spPr>
          <a:xfrm>
            <a:off x="3308625" y="449575"/>
            <a:ext cx="1767600" cy="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713" name="Google Shape;713;g22a72e621f3_1_160"/>
          <p:cNvSpPr txBox="1"/>
          <p:nvPr/>
        </p:nvSpPr>
        <p:spPr>
          <a:xfrm>
            <a:off x="1675425" y="241825"/>
            <a:ext cx="594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Utah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sp>
        <p:nvSpPr>
          <p:cNvPr id="712" name="Google Shape;712;g22a72e621f3_1_160"/>
          <p:cNvSpPr/>
          <p:nvPr/>
        </p:nvSpPr>
        <p:spPr>
          <a:xfrm>
            <a:off x="5076300" y="84925"/>
            <a:ext cx="1828800" cy="72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4" name="Google Shape;714;g22a72e621f3_1_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4545" y="152396"/>
            <a:ext cx="59436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22a72e621f3_1_160"/>
          <p:cNvSpPr txBox="1"/>
          <p:nvPr/>
        </p:nvSpPr>
        <p:spPr>
          <a:xfrm>
            <a:off x="5807225" y="241825"/>
            <a:ext cx="1107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Wisconsin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pic>
        <p:nvPicPr>
          <p:cNvPr id="716" name="Google Shape;716;g22a72e621f3_1_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0125" y="2276975"/>
            <a:ext cx="1156800" cy="862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7" name="Google Shape;717;g22a72e621f3_1_160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718" name="Google Shape;718;g22a72e621f3_1_160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g22a72e621f3_1_160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20" name="Google Shape;720;g22a72e621f3_1_160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21" name="Google Shape;721;g22a72e621f3_1_16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2b8b823019_0_221"/>
          <p:cNvSpPr/>
          <p:nvPr/>
        </p:nvSpPr>
        <p:spPr>
          <a:xfrm>
            <a:off x="1479825" y="84925"/>
            <a:ext cx="1828800" cy="72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g22b8b823019_0_221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728" name="Google Shape;728;g22b8b823019_0_221"/>
          <p:cNvPicPr preferRelativeResize="0"/>
          <p:nvPr/>
        </p:nvPicPr>
        <p:blipFill rotWithShape="1">
          <a:blip r:embed="rId3">
            <a:alphaModFix/>
          </a:blip>
          <a:srcRect t="30" b="-29"/>
          <a:stretch/>
        </p:blipFill>
        <p:spPr>
          <a:xfrm>
            <a:off x="585225" y="996700"/>
            <a:ext cx="7702098" cy="427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22b8b823019_0_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7645" y="152396"/>
            <a:ext cx="594360" cy="594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g22b8b823019_0_221"/>
          <p:cNvCxnSpPr>
            <a:stCxn id="726" idx="3"/>
            <a:endCxn id="731" idx="1"/>
          </p:cNvCxnSpPr>
          <p:nvPr/>
        </p:nvCxnSpPr>
        <p:spPr>
          <a:xfrm>
            <a:off x="3308625" y="449575"/>
            <a:ext cx="1767600" cy="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dash"/>
            <a:round/>
            <a:headEnd type="stealth" w="med" len="med"/>
            <a:tailEnd type="none" w="med" len="med"/>
          </a:ln>
        </p:spPr>
      </p:cxnSp>
      <p:sp>
        <p:nvSpPr>
          <p:cNvPr id="732" name="Google Shape;732;g22b8b823019_0_221"/>
          <p:cNvSpPr txBox="1"/>
          <p:nvPr/>
        </p:nvSpPr>
        <p:spPr>
          <a:xfrm>
            <a:off x="1675425" y="241825"/>
            <a:ext cx="594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Utah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sp>
        <p:nvSpPr>
          <p:cNvPr id="731" name="Google Shape;731;g22b8b823019_0_221"/>
          <p:cNvSpPr/>
          <p:nvPr/>
        </p:nvSpPr>
        <p:spPr>
          <a:xfrm>
            <a:off x="5076300" y="84925"/>
            <a:ext cx="1828800" cy="72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3" name="Google Shape;733;g22b8b823019_0_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4545" y="152396"/>
            <a:ext cx="59436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g22b8b823019_0_221"/>
          <p:cNvSpPr txBox="1"/>
          <p:nvPr/>
        </p:nvSpPr>
        <p:spPr>
          <a:xfrm>
            <a:off x="5807225" y="241825"/>
            <a:ext cx="1107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Wisconsin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pic>
        <p:nvPicPr>
          <p:cNvPr id="735" name="Google Shape;735;g22b8b823019_0_2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0125" y="2276975"/>
            <a:ext cx="1156800" cy="862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6" name="Google Shape;736;g22b8b823019_0_221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737" name="Google Shape;737;g22b8b823019_0_221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g22b8b823019_0_221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39" name="Google Shape;739;g22b8b823019_0_221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40" name="Google Shape;740;g22b8b823019_0_2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2a1c6a4ee5_0_513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746" name="Google Shape;746;g22a1c6a4ee5_0_513"/>
          <p:cNvSpPr txBox="1">
            <a:spLocks noGrp="1"/>
          </p:cNvSpPr>
          <p:nvPr>
            <p:ph type="title"/>
          </p:nvPr>
        </p:nvSpPr>
        <p:spPr>
          <a:xfrm>
            <a:off x="180900" y="2550450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Network Testing (Throughput) </a:t>
            </a:r>
            <a:endParaRPr b="1"/>
          </a:p>
        </p:txBody>
      </p:sp>
      <p:grpSp>
        <p:nvGrpSpPr>
          <p:cNvPr id="747" name="Google Shape;747;g22a1c6a4ee5_0_513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748" name="Google Shape;748;g22a1c6a4ee5_0_513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g22a1c6a4ee5_0_513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0" name="Google Shape;750;g22a1c6a4ee5_0_513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51" name="Google Shape;751;g22a1c6a4ee5_0_5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2a1c6a4ee5_0_572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757" name="Google Shape;757;g22a1c6a4ee5_0_572"/>
          <p:cNvSpPr/>
          <p:nvPr/>
        </p:nvSpPr>
        <p:spPr>
          <a:xfrm>
            <a:off x="431775" y="1195250"/>
            <a:ext cx="3931800" cy="420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g22a1c6a4ee5_0_572"/>
          <p:cNvSpPr/>
          <p:nvPr/>
        </p:nvSpPr>
        <p:spPr>
          <a:xfrm>
            <a:off x="431775" y="864050"/>
            <a:ext cx="3931800" cy="331200"/>
          </a:xfrm>
          <a:prstGeom prst="rect">
            <a:avLst/>
          </a:prstGeom>
          <a:solidFill>
            <a:srgbClr val="3D85C6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 </a:t>
            </a:r>
            <a:r>
              <a:rPr lang="en" sz="1700" b="1"/>
              <a:t>Wisconsin</a:t>
            </a:r>
            <a:r>
              <a:rPr lang="en" sz="1700">
                <a:solidFill>
                  <a:schemeClr val="lt1"/>
                </a:solidFill>
              </a:rPr>
              <a:t> to Utah</a:t>
            </a:r>
            <a:endParaRPr sz="1700">
              <a:solidFill>
                <a:schemeClr val="lt1"/>
              </a:solidFill>
            </a:endParaRPr>
          </a:p>
        </p:txBody>
      </p:sp>
      <p:cxnSp>
        <p:nvCxnSpPr>
          <p:cNvPr id="759" name="Google Shape;759;g22a1c6a4ee5_0_572"/>
          <p:cNvCxnSpPr>
            <a:stCxn id="758" idx="0"/>
            <a:endCxn id="760" idx="2"/>
          </p:cNvCxnSpPr>
          <p:nvPr/>
        </p:nvCxnSpPr>
        <p:spPr>
          <a:xfrm rot="10800000">
            <a:off x="2397675" y="721250"/>
            <a:ext cx="0" cy="142800"/>
          </a:xfrm>
          <a:prstGeom prst="straightConnector1">
            <a:avLst/>
          </a:prstGeom>
          <a:noFill/>
          <a:ln w="9525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60" name="Google Shape;760;g22a1c6a4ee5_0_5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495" y="126821"/>
            <a:ext cx="594360" cy="594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" name="Google Shape;761;g22a1c6a4ee5_0_572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762" name="Google Shape;762;g22a1c6a4ee5_0_572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g22a1c6a4ee5_0_572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4" name="Google Shape;764;g22a1c6a4ee5_0_572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65" name="Google Shape;765;g22a1c6a4ee5_0_57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6" name="Google Shape;766;g22a1c6a4ee5_0_5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500" y="1357925"/>
            <a:ext cx="331200" cy="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g22a1c6a4ee5_0_572"/>
          <p:cNvSpPr txBox="1"/>
          <p:nvPr/>
        </p:nvSpPr>
        <p:spPr>
          <a:xfrm>
            <a:off x="1019175" y="1183025"/>
            <a:ext cx="33444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8-core CPUs at 2.40 GHz</a:t>
            </a:r>
            <a:b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128GB -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Uplink: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1000 Mbps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sp>
        <p:nvSpPr>
          <p:cNvPr id="768" name="Google Shape;768;g22a1c6a4ee5_0_572"/>
          <p:cNvSpPr txBox="1"/>
          <p:nvPr/>
        </p:nvSpPr>
        <p:spPr>
          <a:xfrm>
            <a:off x="1019175" y="1905425"/>
            <a:ext cx="32775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Relatively high throughput of 75 MiB/s, Very low variability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9" name="Google Shape;769;g22a1c6a4ee5_0_5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250" y="2120075"/>
            <a:ext cx="251700" cy="2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g22a1c6a4ee5_0_572"/>
          <p:cNvSpPr/>
          <p:nvPr/>
        </p:nvSpPr>
        <p:spPr>
          <a:xfrm>
            <a:off x="4572000" y="1195250"/>
            <a:ext cx="3931800" cy="420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g22a1c6a4ee5_0_572"/>
          <p:cNvSpPr/>
          <p:nvPr/>
        </p:nvSpPr>
        <p:spPr>
          <a:xfrm>
            <a:off x="4572000" y="864050"/>
            <a:ext cx="3931800" cy="331200"/>
          </a:xfrm>
          <a:prstGeom prst="rect">
            <a:avLst/>
          </a:prstGeom>
          <a:solidFill>
            <a:srgbClr val="3D85C6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 </a:t>
            </a:r>
            <a:r>
              <a:rPr lang="en" sz="1700" b="1"/>
              <a:t>Utah</a:t>
            </a:r>
            <a:r>
              <a:rPr lang="en" sz="1700">
                <a:solidFill>
                  <a:schemeClr val="lt1"/>
                </a:solidFill>
              </a:rPr>
              <a:t> to Wisconsin</a:t>
            </a:r>
            <a:endParaRPr sz="1700">
              <a:solidFill>
                <a:schemeClr val="lt1"/>
              </a:solidFill>
            </a:endParaRPr>
          </a:p>
        </p:txBody>
      </p:sp>
      <p:cxnSp>
        <p:nvCxnSpPr>
          <p:cNvPr id="772" name="Google Shape;772;g22a1c6a4ee5_0_572"/>
          <p:cNvCxnSpPr>
            <a:stCxn id="771" idx="0"/>
          </p:cNvCxnSpPr>
          <p:nvPr/>
        </p:nvCxnSpPr>
        <p:spPr>
          <a:xfrm rot="10800000" flipH="1">
            <a:off x="6537900" y="688550"/>
            <a:ext cx="3000" cy="175500"/>
          </a:xfrm>
          <a:prstGeom prst="straightConnector1">
            <a:avLst/>
          </a:prstGeom>
          <a:noFill/>
          <a:ln w="9525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73" name="Google Shape;773;g22a1c6a4ee5_0_5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720" y="126821"/>
            <a:ext cx="594360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g22a1c6a4ee5_0_5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525" y="1357925"/>
            <a:ext cx="331200" cy="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g22a1c6a4ee5_0_572"/>
          <p:cNvSpPr txBox="1"/>
          <p:nvPr/>
        </p:nvSpPr>
        <p:spPr>
          <a:xfrm>
            <a:off x="5083200" y="1183025"/>
            <a:ext cx="34206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8-core CPUs at 2.0 GHz</a:t>
            </a:r>
            <a:b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64GB -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Uplink: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10000 Mbps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sp>
        <p:nvSpPr>
          <p:cNvPr id="776" name="Google Shape;776;g22a1c6a4ee5_0_572"/>
          <p:cNvSpPr txBox="1"/>
          <p:nvPr/>
        </p:nvSpPr>
        <p:spPr>
          <a:xfrm>
            <a:off x="5083200" y="1905425"/>
            <a:ext cx="34206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Much lower performance, Higher variability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7" name="Google Shape;777;g22a1c6a4ee5_0_5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3275" y="2120075"/>
            <a:ext cx="251700" cy="2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22a1c6a4ee5_0_5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7972" y="2553925"/>
            <a:ext cx="3419856" cy="280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g22a1c6a4ee5_0_5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7747" y="2553925"/>
            <a:ext cx="3419856" cy="280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2b8b823019_0_715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785" name="Google Shape;785;g22b8b823019_0_715"/>
          <p:cNvSpPr/>
          <p:nvPr/>
        </p:nvSpPr>
        <p:spPr>
          <a:xfrm>
            <a:off x="431775" y="1195250"/>
            <a:ext cx="3931800" cy="420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g22b8b823019_0_715"/>
          <p:cNvSpPr/>
          <p:nvPr/>
        </p:nvSpPr>
        <p:spPr>
          <a:xfrm>
            <a:off x="431775" y="864050"/>
            <a:ext cx="3931800" cy="331200"/>
          </a:xfrm>
          <a:prstGeom prst="rect">
            <a:avLst/>
          </a:prstGeom>
          <a:solidFill>
            <a:srgbClr val="3D85C6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 </a:t>
            </a:r>
            <a:r>
              <a:rPr lang="en" sz="1700" b="1"/>
              <a:t>Wisconsin</a:t>
            </a:r>
            <a:r>
              <a:rPr lang="en" sz="1700">
                <a:solidFill>
                  <a:schemeClr val="lt1"/>
                </a:solidFill>
              </a:rPr>
              <a:t> to Utah</a:t>
            </a:r>
            <a:endParaRPr sz="1700">
              <a:solidFill>
                <a:schemeClr val="lt1"/>
              </a:solidFill>
            </a:endParaRPr>
          </a:p>
        </p:txBody>
      </p:sp>
      <p:cxnSp>
        <p:nvCxnSpPr>
          <p:cNvPr id="787" name="Google Shape;787;g22b8b823019_0_715"/>
          <p:cNvCxnSpPr>
            <a:stCxn id="786" idx="0"/>
            <a:endCxn id="788" idx="2"/>
          </p:cNvCxnSpPr>
          <p:nvPr/>
        </p:nvCxnSpPr>
        <p:spPr>
          <a:xfrm rot="10800000">
            <a:off x="2397675" y="721250"/>
            <a:ext cx="0" cy="142800"/>
          </a:xfrm>
          <a:prstGeom prst="straightConnector1">
            <a:avLst/>
          </a:prstGeom>
          <a:noFill/>
          <a:ln w="9525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88" name="Google Shape;788;g22b8b823019_0_7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495" y="126821"/>
            <a:ext cx="594360" cy="594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9" name="Google Shape;789;g22b8b823019_0_715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790" name="Google Shape;790;g22b8b823019_0_715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g22b8b823019_0_715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92" name="Google Shape;792;g22b8b823019_0_715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93" name="Google Shape;793;g22b8b823019_0_7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4" name="Google Shape;794;g22b8b823019_0_7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500" y="1357925"/>
            <a:ext cx="331200" cy="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g22b8b823019_0_715"/>
          <p:cNvSpPr txBox="1"/>
          <p:nvPr/>
        </p:nvSpPr>
        <p:spPr>
          <a:xfrm>
            <a:off x="1019175" y="1183025"/>
            <a:ext cx="33444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8-core CPUs at 2.40 GHz</a:t>
            </a:r>
            <a:b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128GB -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Uplink: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1000 Mbps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sp>
        <p:nvSpPr>
          <p:cNvPr id="796" name="Google Shape;796;g22b8b823019_0_715"/>
          <p:cNvSpPr txBox="1"/>
          <p:nvPr/>
        </p:nvSpPr>
        <p:spPr>
          <a:xfrm>
            <a:off x="1019175" y="1905425"/>
            <a:ext cx="3277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7" name="Google Shape;797;g22b8b823019_0_7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250" y="2120075"/>
            <a:ext cx="251700" cy="2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g22b8b823019_0_715"/>
          <p:cNvSpPr/>
          <p:nvPr/>
        </p:nvSpPr>
        <p:spPr>
          <a:xfrm>
            <a:off x="4572000" y="1195250"/>
            <a:ext cx="3931800" cy="420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g22b8b823019_0_715"/>
          <p:cNvSpPr/>
          <p:nvPr/>
        </p:nvSpPr>
        <p:spPr>
          <a:xfrm>
            <a:off x="4572000" y="864050"/>
            <a:ext cx="3931800" cy="331200"/>
          </a:xfrm>
          <a:prstGeom prst="rect">
            <a:avLst/>
          </a:prstGeom>
          <a:solidFill>
            <a:srgbClr val="3D85C6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 </a:t>
            </a:r>
            <a:r>
              <a:rPr lang="en" sz="1700" b="1"/>
              <a:t>Utah</a:t>
            </a:r>
            <a:r>
              <a:rPr lang="en" sz="1700">
                <a:solidFill>
                  <a:schemeClr val="lt1"/>
                </a:solidFill>
              </a:rPr>
              <a:t> to Wisconsin</a:t>
            </a:r>
            <a:endParaRPr sz="1700">
              <a:solidFill>
                <a:schemeClr val="lt1"/>
              </a:solidFill>
            </a:endParaRPr>
          </a:p>
        </p:txBody>
      </p:sp>
      <p:cxnSp>
        <p:nvCxnSpPr>
          <p:cNvPr id="800" name="Google Shape;800;g22b8b823019_0_715"/>
          <p:cNvCxnSpPr>
            <a:stCxn id="799" idx="0"/>
          </p:cNvCxnSpPr>
          <p:nvPr/>
        </p:nvCxnSpPr>
        <p:spPr>
          <a:xfrm rot="10800000" flipH="1">
            <a:off x="6537900" y="688550"/>
            <a:ext cx="3000" cy="175500"/>
          </a:xfrm>
          <a:prstGeom prst="straightConnector1">
            <a:avLst/>
          </a:prstGeom>
          <a:noFill/>
          <a:ln w="9525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01" name="Google Shape;801;g22b8b823019_0_7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720" y="126821"/>
            <a:ext cx="594360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g22b8b823019_0_7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525" y="1357925"/>
            <a:ext cx="331200" cy="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g22b8b823019_0_715"/>
          <p:cNvSpPr txBox="1"/>
          <p:nvPr/>
        </p:nvSpPr>
        <p:spPr>
          <a:xfrm>
            <a:off x="5083200" y="1183025"/>
            <a:ext cx="34206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8-core CPUs at 2.0 GHz</a:t>
            </a:r>
            <a:b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64GB -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Uplink: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10000 Mbps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sp>
        <p:nvSpPr>
          <p:cNvPr id="804" name="Google Shape;804;g22b8b823019_0_715"/>
          <p:cNvSpPr txBox="1"/>
          <p:nvPr/>
        </p:nvSpPr>
        <p:spPr>
          <a:xfrm>
            <a:off x="5083200" y="1905425"/>
            <a:ext cx="3420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5" name="Google Shape;805;g22b8b823019_0_7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3275" y="2120075"/>
            <a:ext cx="251700" cy="2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g22b8b823019_0_7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747" y="2516938"/>
            <a:ext cx="3419856" cy="280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g22b8b823019_0_7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27972" y="2516938"/>
            <a:ext cx="3419856" cy="280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2a1c6a4ee5_0_7"/>
          <p:cNvSpPr txBox="1">
            <a:spLocks noGrp="1"/>
          </p:cNvSpPr>
          <p:nvPr>
            <p:ph type="title"/>
          </p:nvPr>
        </p:nvSpPr>
        <p:spPr>
          <a:xfrm>
            <a:off x="365500" y="3812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620" b="1"/>
              <a:t>Overview and Motivation</a:t>
            </a:r>
            <a:endParaRPr sz="262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20" b="1"/>
          </a:p>
        </p:txBody>
      </p:sp>
      <p:sp>
        <p:nvSpPr>
          <p:cNvPr id="106" name="Google Shape;106;g22a1c6a4ee5_0_7"/>
          <p:cNvSpPr txBox="1">
            <a:spLocks noGrp="1"/>
          </p:cNvSpPr>
          <p:nvPr>
            <p:ph type="body" idx="1"/>
          </p:nvPr>
        </p:nvSpPr>
        <p:spPr>
          <a:xfrm>
            <a:off x="365500" y="1229400"/>
            <a:ext cx="81240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AutoNum type="arabicPeriod"/>
            </a:pPr>
            <a:r>
              <a:rPr lang="en" sz="2100"/>
              <a:t>Requirements of the scientific community to transfer a large amount of data point to point</a:t>
            </a:r>
            <a:endParaRPr sz="2100"/>
          </a:p>
          <a:p>
            <a:pPr marL="457200" lvl="0" indent="-3619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AutoNum type="arabicPeriod"/>
            </a:pPr>
            <a:r>
              <a:rPr lang="en" sz="2100"/>
              <a:t>Define the best way to transfer data in architectures with multiples instances connected over the internet</a:t>
            </a:r>
            <a:endParaRPr sz="2100"/>
          </a:p>
          <a:p>
            <a:pPr marL="914400" lvl="1" indent="-3619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AutoNum type="alphaLcPeriod"/>
            </a:pPr>
            <a:r>
              <a:rPr lang="en" sz="2100"/>
              <a:t>Network benchmarking</a:t>
            </a:r>
            <a:endParaRPr sz="2100"/>
          </a:p>
          <a:p>
            <a:pPr marL="457200" lvl="0" indent="-3619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AutoNum type="arabicPeriod"/>
            </a:pPr>
            <a:r>
              <a:rPr lang="en" sz="2100"/>
              <a:t>As part of the NSF </a:t>
            </a:r>
            <a:r>
              <a:rPr lang="en" sz="2100" b="1"/>
              <a:t>National Science Data Fabric</a:t>
            </a:r>
            <a:r>
              <a:rPr lang="en" sz="2100"/>
              <a:t> (NSDF) pilot project, we focus on data services: </a:t>
            </a:r>
            <a:endParaRPr sz="2100"/>
          </a:p>
          <a:p>
            <a:pPr marL="914400" lvl="1" indent="-3619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AutoNum type="alphaLcPeriod"/>
            </a:pPr>
            <a:r>
              <a:rPr lang="en" sz="2100"/>
              <a:t>Transfer services </a:t>
            </a:r>
            <a:endParaRPr sz="2100"/>
          </a:p>
          <a:p>
            <a:pPr marL="914400" lvl="1" indent="-3619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AutoNum type="alphaLcPeriod"/>
            </a:pPr>
            <a:r>
              <a:rPr lang="en" sz="2100"/>
              <a:t>Multiple storages services</a:t>
            </a:r>
            <a:endParaRPr sz="21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100"/>
          </a:p>
        </p:txBody>
      </p:sp>
      <p:sp>
        <p:nvSpPr>
          <p:cNvPr id="107" name="Google Shape;107;g22a1c6a4ee5_0_7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cxnSp>
        <p:nvCxnSpPr>
          <p:cNvPr id="108" name="Google Shape;108;g22a1c6a4ee5_0_7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109;g22a1c6a4ee5_0_7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Google Shape;110;g22a1c6a4ee5_0_7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g22a1c6a4ee5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2a1c6a4ee5_0_697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813" name="Google Shape;813;g22a1c6a4ee5_0_697"/>
          <p:cNvSpPr txBox="1">
            <a:spLocks noGrp="1"/>
          </p:cNvSpPr>
          <p:nvPr>
            <p:ph type="title"/>
          </p:nvPr>
        </p:nvSpPr>
        <p:spPr>
          <a:xfrm>
            <a:off x="180900" y="2550450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Network Testing (Latency) </a:t>
            </a:r>
            <a:endParaRPr b="1"/>
          </a:p>
        </p:txBody>
      </p:sp>
      <p:grpSp>
        <p:nvGrpSpPr>
          <p:cNvPr id="814" name="Google Shape;814;g22a1c6a4ee5_0_697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815" name="Google Shape;815;g22a1c6a4ee5_0_697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g22a1c6a4ee5_0_697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17" name="Google Shape;817;g22a1c6a4ee5_0_697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18" name="Google Shape;818;g22a1c6a4ee5_0_69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2a1c6a4ee5_0_927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824" name="Google Shape;824;g22a1c6a4ee5_0_927"/>
          <p:cNvSpPr/>
          <p:nvPr/>
        </p:nvSpPr>
        <p:spPr>
          <a:xfrm>
            <a:off x="1058250" y="915975"/>
            <a:ext cx="7027500" cy="451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5" name="Google Shape;825;g22a1c6a4ee5_0_927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826" name="Google Shape;826;g22a1c6a4ee5_0_927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g22a1c6a4ee5_0_927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8" name="Google Shape;828;g22a1c6a4ee5_0_927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9" name="Google Shape;829;g22a1c6a4ee5_0_9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0" name="Google Shape;830;g22a1c6a4ee5_0_927"/>
          <p:cNvGrpSpPr/>
          <p:nvPr/>
        </p:nvGrpSpPr>
        <p:grpSpPr>
          <a:xfrm>
            <a:off x="1854350" y="84925"/>
            <a:ext cx="5435300" cy="729300"/>
            <a:chOff x="1479825" y="84925"/>
            <a:chExt cx="5435300" cy="729300"/>
          </a:xfrm>
        </p:grpSpPr>
        <p:sp>
          <p:nvSpPr>
            <p:cNvPr id="831" name="Google Shape;831;g22a1c6a4ee5_0_927"/>
            <p:cNvSpPr/>
            <p:nvPr/>
          </p:nvSpPr>
          <p:spPr>
            <a:xfrm>
              <a:off x="1479825" y="84925"/>
              <a:ext cx="1828800" cy="729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FC5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2" name="Google Shape;832;g22a1c6a4ee5_0_9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27645" y="152396"/>
              <a:ext cx="594360" cy="59436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33" name="Google Shape;833;g22a1c6a4ee5_0_927"/>
            <p:cNvCxnSpPr>
              <a:stCxn id="831" idx="3"/>
              <a:endCxn id="834" idx="1"/>
            </p:cNvCxnSpPr>
            <p:nvPr/>
          </p:nvCxnSpPr>
          <p:spPr>
            <a:xfrm>
              <a:off x="3308625" y="449575"/>
              <a:ext cx="1767600" cy="0"/>
            </a:xfrm>
            <a:prstGeom prst="straightConnector1">
              <a:avLst/>
            </a:prstGeom>
            <a:noFill/>
            <a:ln w="19050" cap="flat" cmpd="sng">
              <a:solidFill>
                <a:srgbClr val="3D85C6"/>
              </a:solidFill>
              <a:prstDash val="dash"/>
              <a:round/>
              <a:headEnd type="stealth" w="med" len="med"/>
              <a:tailEnd type="none" w="med" len="med"/>
            </a:ln>
          </p:spPr>
        </p:cxnSp>
        <p:sp>
          <p:nvSpPr>
            <p:cNvPr id="835" name="Google Shape;835;g22a1c6a4ee5_0_927"/>
            <p:cNvSpPr txBox="1"/>
            <p:nvPr/>
          </p:nvSpPr>
          <p:spPr>
            <a:xfrm>
              <a:off x="1675425" y="241825"/>
              <a:ext cx="594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Utah</a:t>
              </a:r>
              <a:endParaRPr sz="850">
                <a:solidFill>
                  <a:schemeClr val="dk1"/>
                </a:solidFill>
                <a:highlight>
                  <a:srgbClr val="D9EAD3"/>
                </a:highlight>
              </a:endParaRPr>
            </a:p>
          </p:txBody>
        </p:sp>
        <p:sp>
          <p:nvSpPr>
            <p:cNvPr id="834" name="Google Shape;834;g22a1c6a4ee5_0_927"/>
            <p:cNvSpPr/>
            <p:nvPr/>
          </p:nvSpPr>
          <p:spPr>
            <a:xfrm>
              <a:off x="5076300" y="84925"/>
              <a:ext cx="1828800" cy="729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FC5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6" name="Google Shape;836;g22a1c6a4ee5_0_9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44545" y="152396"/>
              <a:ext cx="594360" cy="594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7" name="Google Shape;837;g22a1c6a4ee5_0_927"/>
            <p:cNvSpPr txBox="1"/>
            <p:nvPr/>
          </p:nvSpPr>
          <p:spPr>
            <a:xfrm>
              <a:off x="5807225" y="241825"/>
              <a:ext cx="1107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Wisconsin</a:t>
              </a:r>
              <a:endParaRPr sz="850">
                <a:solidFill>
                  <a:schemeClr val="dk1"/>
                </a:solidFill>
                <a:highlight>
                  <a:srgbClr val="D9EAD3"/>
                </a:highlight>
              </a:endParaRPr>
            </a:p>
          </p:txBody>
        </p:sp>
      </p:grpSp>
      <p:pic>
        <p:nvPicPr>
          <p:cNvPr id="838" name="Google Shape;838;g22a1c6a4ee5_0_9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7600" y="1313675"/>
            <a:ext cx="331200" cy="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22a1c6a4ee5_0_927"/>
          <p:cNvSpPr txBox="1"/>
          <p:nvPr/>
        </p:nvSpPr>
        <p:spPr>
          <a:xfrm>
            <a:off x="1717275" y="1138775"/>
            <a:ext cx="31059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8-core CPUs at 2.40 GHz</a:t>
            </a:r>
            <a:b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128GB -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Uplink: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1000 Mbps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sp>
        <p:nvSpPr>
          <p:cNvPr id="840" name="Google Shape;840;g22a1c6a4ee5_0_927"/>
          <p:cNvSpPr txBox="1"/>
          <p:nvPr/>
        </p:nvSpPr>
        <p:spPr>
          <a:xfrm>
            <a:off x="1685325" y="1994625"/>
            <a:ext cx="316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latency of around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ms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1" name="Google Shape;841;g22a1c6a4ee5_0_9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7350" y="2076525"/>
            <a:ext cx="251700" cy="2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g22a1c6a4ee5_0_9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2688" y="2584988"/>
            <a:ext cx="320040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g22a1c6a4ee5_0_9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58475" y="2584988"/>
            <a:ext cx="3200399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22b8b823019_0_654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849" name="Google Shape;849;g22b8b823019_0_654"/>
          <p:cNvSpPr/>
          <p:nvPr/>
        </p:nvSpPr>
        <p:spPr>
          <a:xfrm>
            <a:off x="1058250" y="915975"/>
            <a:ext cx="7027500" cy="451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g22b8b823019_0_654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851" name="Google Shape;851;g22b8b823019_0_654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g22b8b823019_0_654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3" name="Google Shape;853;g22b8b823019_0_654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54" name="Google Shape;854;g22b8b823019_0_6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5" name="Google Shape;855;g22b8b823019_0_654"/>
          <p:cNvGrpSpPr/>
          <p:nvPr/>
        </p:nvGrpSpPr>
        <p:grpSpPr>
          <a:xfrm>
            <a:off x="1854350" y="84925"/>
            <a:ext cx="5435300" cy="729300"/>
            <a:chOff x="1479825" y="84925"/>
            <a:chExt cx="5435300" cy="729300"/>
          </a:xfrm>
        </p:grpSpPr>
        <p:sp>
          <p:nvSpPr>
            <p:cNvPr id="856" name="Google Shape;856;g22b8b823019_0_654"/>
            <p:cNvSpPr/>
            <p:nvPr/>
          </p:nvSpPr>
          <p:spPr>
            <a:xfrm>
              <a:off x="1479825" y="84925"/>
              <a:ext cx="1828800" cy="729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FC5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57" name="Google Shape;857;g22b8b823019_0_6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27645" y="152396"/>
              <a:ext cx="594360" cy="59436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58" name="Google Shape;858;g22b8b823019_0_654"/>
            <p:cNvCxnSpPr>
              <a:stCxn id="856" idx="3"/>
              <a:endCxn id="859" idx="1"/>
            </p:cNvCxnSpPr>
            <p:nvPr/>
          </p:nvCxnSpPr>
          <p:spPr>
            <a:xfrm>
              <a:off x="3308625" y="449575"/>
              <a:ext cx="1767600" cy="0"/>
            </a:xfrm>
            <a:prstGeom prst="straightConnector1">
              <a:avLst/>
            </a:prstGeom>
            <a:noFill/>
            <a:ln w="19050" cap="flat" cmpd="sng">
              <a:solidFill>
                <a:srgbClr val="3D85C6"/>
              </a:solidFill>
              <a:prstDash val="dash"/>
              <a:round/>
              <a:headEnd type="none" w="med" len="med"/>
              <a:tailEnd type="stealth" w="med" len="med"/>
            </a:ln>
          </p:spPr>
        </p:cxnSp>
        <p:sp>
          <p:nvSpPr>
            <p:cNvPr id="860" name="Google Shape;860;g22b8b823019_0_654"/>
            <p:cNvSpPr txBox="1"/>
            <p:nvPr/>
          </p:nvSpPr>
          <p:spPr>
            <a:xfrm>
              <a:off x="1675425" y="241825"/>
              <a:ext cx="594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Utah</a:t>
              </a:r>
              <a:endParaRPr sz="850">
                <a:solidFill>
                  <a:schemeClr val="dk1"/>
                </a:solidFill>
                <a:highlight>
                  <a:srgbClr val="D9EAD3"/>
                </a:highlight>
              </a:endParaRPr>
            </a:p>
          </p:txBody>
        </p:sp>
        <p:sp>
          <p:nvSpPr>
            <p:cNvPr id="859" name="Google Shape;859;g22b8b823019_0_654"/>
            <p:cNvSpPr/>
            <p:nvPr/>
          </p:nvSpPr>
          <p:spPr>
            <a:xfrm>
              <a:off x="5076300" y="84925"/>
              <a:ext cx="1828800" cy="729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FC5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61" name="Google Shape;861;g22b8b823019_0_6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44545" y="152396"/>
              <a:ext cx="594360" cy="594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2" name="Google Shape;862;g22b8b823019_0_654"/>
            <p:cNvSpPr txBox="1"/>
            <p:nvPr/>
          </p:nvSpPr>
          <p:spPr>
            <a:xfrm>
              <a:off x="5807225" y="241825"/>
              <a:ext cx="1107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Wisconsin</a:t>
              </a:r>
              <a:endParaRPr sz="850">
                <a:solidFill>
                  <a:schemeClr val="dk1"/>
                </a:solidFill>
                <a:highlight>
                  <a:srgbClr val="D9EAD3"/>
                </a:highlight>
              </a:endParaRPr>
            </a:p>
          </p:txBody>
        </p:sp>
      </p:grpSp>
      <p:pic>
        <p:nvPicPr>
          <p:cNvPr id="863" name="Google Shape;863;g22b8b823019_0_6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8475" y="2584988"/>
            <a:ext cx="3200399" cy="274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4" name="Google Shape;864;g22b8b823019_0_6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2688" y="2584988"/>
            <a:ext cx="3200401" cy="274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5" name="Google Shape;865;g22b8b823019_0_6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7600" y="1313675"/>
            <a:ext cx="331200" cy="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g22b8b823019_0_654"/>
          <p:cNvSpPr txBox="1"/>
          <p:nvPr/>
        </p:nvSpPr>
        <p:spPr>
          <a:xfrm>
            <a:off x="1717275" y="1138775"/>
            <a:ext cx="31059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8-core CPUs at 2.0 GHz</a:t>
            </a:r>
            <a:b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RAM: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64GB -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Uplink: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10000 Mbps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pic>
        <p:nvPicPr>
          <p:cNvPr id="867" name="Google Shape;867;g22b8b823019_0_6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7350" y="2075825"/>
            <a:ext cx="251700" cy="2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g22b8b823019_0_654"/>
          <p:cNvSpPr txBox="1"/>
          <p:nvPr/>
        </p:nvSpPr>
        <p:spPr>
          <a:xfrm>
            <a:off x="1685325" y="1994625"/>
            <a:ext cx="3573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response latency of around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ms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12dc757273_0_78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874" name="Google Shape;874;g212dc757273_0_78"/>
          <p:cNvSpPr txBox="1">
            <a:spLocks noGrp="1"/>
          </p:cNvSpPr>
          <p:nvPr>
            <p:ph type="title"/>
          </p:nvPr>
        </p:nvSpPr>
        <p:spPr>
          <a:xfrm>
            <a:off x="180900" y="2550450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Benchmarking XRootD</a:t>
            </a:r>
            <a:endParaRPr b="1"/>
          </a:p>
        </p:txBody>
      </p:sp>
      <p:grpSp>
        <p:nvGrpSpPr>
          <p:cNvPr id="875" name="Google Shape;875;g212dc757273_0_78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876" name="Google Shape;876;g212dc757273_0_78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g212dc757273_0_78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8" name="Google Shape;878;g212dc757273_0_78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9" name="Google Shape;879;g212dc757273_0_7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2a1c6a4ee5_0_864"/>
          <p:cNvSpPr/>
          <p:nvPr/>
        </p:nvSpPr>
        <p:spPr>
          <a:xfrm>
            <a:off x="269850" y="1104900"/>
            <a:ext cx="2937300" cy="3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g22a1c6a4ee5_0_864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Benchmarking XRootD: Defining Architecture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886" name="Google Shape;886;g22a1c6a4ee5_0_864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cxnSp>
        <p:nvCxnSpPr>
          <p:cNvPr id="887" name="Google Shape;887;g22a1c6a4ee5_0_864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8" name="Google Shape;888;g22a1c6a4ee5_0_864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9" name="Google Shape;889;g22a1c6a4ee5_0_864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0" name="Google Shape;890;g22a1c6a4ee5_0_8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g22a1c6a4ee5_0_8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88" y="1409975"/>
            <a:ext cx="4617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g22a1c6a4ee5_0_8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649" y="2571825"/>
            <a:ext cx="460576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g22a1c6a4ee5_0_8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337" y="3958351"/>
            <a:ext cx="457201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g22a1c6a4ee5_0_864"/>
          <p:cNvSpPr txBox="1"/>
          <p:nvPr/>
        </p:nvSpPr>
        <p:spPr>
          <a:xfrm>
            <a:off x="990600" y="1300325"/>
            <a:ext cx="2216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roles to communicate </a:t>
            </a:r>
            <a:endParaRPr sz="850"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  <p:sp>
        <p:nvSpPr>
          <p:cNvPr id="895" name="Google Shape;895;g22a1c6a4ee5_0_864"/>
          <p:cNvSpPr txBox="1"/>
          <p:nvPr/>
        </p:nvSpPr>
        <p:spPr>
          <a:xfrm>
            <a:off x="990600" y="2374263"/>
            <a:ext cx="2216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Docker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container for quick deployment and compatibility</a:t>
            </a:r>
            <a:endParaRPr sz="850">
              <a:solidFill>
                <a:schemeClr val="dk1"/>
              </a:solidFill>
              <a:highlight>
                <a:srgbClr val="D9EAD3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g22a1c6a4ee5_0_864"/>
          <p:cNvSpPr txBox="1"/>
          <p:nvPr/>
        </p:nvSpPr>
        <p:spPr>
          <a:xfrm>
            <a:off x="990600" y="3713701"/>
            <a:ext cx="2216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Python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 to run multiple times the listing and copy operation</a:t>
            </a:r>
            <a:endParaRPr sz="850">
              <a:solidFill>
                <a:schemeClr val="dk1"/>
              </a:solidFill>
              <a:highlight>
                <a:srgbClr val="D9EAD3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7" name="Google Shape;897;g22a1c6a4ee5_0_864"/>
          <p:cNvPicPr preferRelativeResize="0"/>
          <p:nvPr/>
        </p:nvPicPr>
        <p:blipFill rotWithShape="1">
          <a:blip r:embed="rId7">
            <a:alphaModFix/>
          </a:blip>
          <a:srcRect r="2987"/>
          <a:stretch/>
        </p:blipFill>
        <p:spPr>
          <a:xfrm>
            <a:off x="3609000" y="516350"/>
            <a:ext cx="5013612" cy="510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12dc757273_0_114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Benchmarking XRootD: Defining Roles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903" name="Google Shape;903;g212dc757273_0_114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cxnSp>
        <p:nvCxnSpPr>
          <p:cNvPr id="904" name="Google Shape;904;g212dc757273_0_114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5" name="Google Shape;905;g212dc757273_0_114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6" name="Google Shape;906;g212dc757273_0_114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7" name="Google Shape;907;g212dc757273_0_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g212dc757273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063" y="787325"/>
            <a:ext cx="7409874" cy="4615949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g212dc757273_0_114"/>
          <p:cNvSpPr/>
          <p:nvPr/>
        </p:nvSpPr>
        <p:spPr>
          <a:xfrm>
            <a:off x="2405583" y="1757150"/>
            <a:ext cx="1151400" cy="6822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EFEFE"/>
                </a:solidFill>
              </a:rPr>
              <a:t>Client</a:t>
            </a:r>
            <a:endParaRPr>
              <a:solidFill>
                <a:srgbClr val="FEFEFE"/>
              </a:solidFill>
            </a:endParaRPr>
          </a:p>
        </p:txBody>
      </p:sp>
      <p:cxnSp>
        <p:nvCxnSpPr>
          <p:cNvPr id="910" name="Google Shape;910;g212dc757273_0_114"/>
          <p:cNvCxnSpPr>
            <a:endCxn id="911" idx="2"/>
          </p:cNvCxnSpPr>
          <p:nvPr/>
        </p:nvCxnSpPr>
        <p:spPr>
          <a:xfrm rot="10800000" flipH="1">
            <a:off x="5532275" y="2265050"/>
            <a:ext cx="475200" cy="259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2" name="Google Shape;912;g212dc757273_0_114"/>
          <p:cNvCxnSpPr/>
          <p:nvPr/>
        </p:nvCxnSpPr>
        <p:spPr>
          <a:xfrm rot="10800000" flipH="1">
            <a:off x="5228825" y="2243300"/>
            <a:ext cx="247500" cy="21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3" name="Google Shape;913;g212dc757273_0_114"/>
          <p:cNvCxnSpPr>
            <a:endCxn id="911" idx="1"/>
          </p:cNvCxnSpPr>
          <p:nvPr/>
        </p:nvCxnSpPr>
        <p:spPr>
          <a:xfrm rot="10800000" flipH="1">
            <a:off x="5169125" y="2011100"/>
            <a:ext cx="285600" cy="61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4" name="Google Shape;914;g212dc757273_0_114"/>
          <p:cNvSpPr/>
          <p:nvPr/>
        </p:nvSpPr>
        <p:spPr>
          <a:xfrm>
            <a:off x="3812850" y="2991575"/>
            <a:ext cx="936900" cy="461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EFEFE"/>
                </a:solidFill>
              </a:rPr>
              <a:t>Server</a:t>
            </a:r>
            <a:endParaRPr sz="1200" b="1">
              <a:solidFill>
                <a:srgbClr val="FEFEFE"/>
              </a:solidFill>
            </a:endParaRPr>
          </a:p>
        </p:txBody>
      </p:sp>
      <p:sp>
        <p:nvSpPr>
          <p:cNvPr id="915" name="Google Shape;915;g212dc757273_0_114"/>
          <p:cNvSpPr/>
          <p:nvPr/>
        </p:nvSpPr>
        <p:spPr>
          <a:xfrm>
            <a:off x="5421175" y="1842300"/>
            <a:ext cx="1055400" cy="461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EFEFE"/>
                </a:solidFill>
              </a:rPr>
              <a:t>Client</a:t>
            </a:r>
            <a:endParaRPr sz="1200">
              <a:solidFill>
                <a:srgbClr val="FEFEFE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12dc757273_0_92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Benchmarking XRootD: Defining Roles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921" name="Google Shape;921;g212dc757273_0_92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cxnSp>
        <p:nvCxnSpPr>
          <p:cNvPr id="922" name="Google Shape;922;g212dc757273_0_92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3" name="Google Shape;923;g212dc757273_0_92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4" name="Google Shape;924;g212dc757273_0_92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5" name="Google Shape;925;g212dc757273_0_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g212dc757273_0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063" y="787325"/>
            <a:ext cx="7409874" cy="4615949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g212dc757273_0_92"/>
          <p:cNvSpPr/>
          <p:nvPr/>
        </p:nvSpPr>
        <p:spPr>
          <a:xfrm>
            <a:off x="2405583" y="1757150"/>
            <a:ext cx="1151400" cy="6822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EFEFE"/>
                </a:solidFill>
              </a:rPr>
              <a:t>Server</a:t>
            </a:r>
            <a:endParaRPr b="1">
              <a:solidFill>
                <a:srgbClr val="FEFEFE"/>
              </a:solidFill>
            </a:endParaRPr>
          </a:p>
        </p:txBody>
      </p:sp>
      <p:cxnSp>
        <p:nvCxnSpPr>
          <p:cNvPr id="928" name="Google Shape;928;g212dc757273_0_92"/>
          <p:cNvCxnSpPr>
            <a:endCxn id="929" idx="2"/>
          </p:cNvCxnSpPr>
          <p:nvPr/>
        </p:nvCxnSpPr>
        <p:spPr>
          <a:xfrm rot="10800000" flipH="1">
            <a:off x="5532275" y="2265050"/>
            <a:ext cx="475200" cy="259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0" name="Google Shape;930;g212dc757273_0_92"/>
          <p:cNvCxnSpPr/>
          <p:nvPr/>
        </p:nvCxnSpPr>
        <p:spPr>
          <a:xfrm rot="10800000" flipH="1">
            <a:off x="5228825" y="2243300"/>
            <a:ext cx="247500" cy="21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1" name="Google Shape;931;g212dc757273_0_92"/>
          <p:cNvCxnSpPr>
            <a:endCxn id="929" idx="1"/>
          </p:cNvCxnSpPr>
          <p:nvPr/>
        </p:nvCxnSpPr>
        <p:spPr>
          <a:xfrm rot="10800000" flipH="1">
            <a:off x="5169125" y="2011100"/>
            <a:ext cx="285600" cy="61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2" name="Google Shape;932;g212dc757273_0_92"/>
          <p:cNvSpPr/>
          <p:nvPr/>
        </p:nvSpPr>
        <p:spPr>
          <a:xfrm>
            <a:off x="3812850" y="2991575"/>
            <a:ext cx="936900" cy="461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EFEFE"/>
                </a:solidFill>
              </a:rPr>
              <a:t>Client</a:t>
            </a:r>
            <a:endParaRPr sz="1200">
              <a:solidFill>
                <a:srgbClr val="FEFEFE"/>
              </a:solidFill>
            </a:endParaRPr>
          </a:p>
        </p:txBody>
      </p:sp>
      <p:sp>
        <p:nvSpPr>
          <p:cNvPr id="933" name="Google Shape;933;g212dc757273_0_92"/>
          <p:cNvSpPr/>
          <p:nvPr/>
        </p:nvSpPr>
        <p:spPr>
          <a:xfrm>
            <a:off x="5421175" y="1842300"/>
            <a:ext cx="1055400" cy="461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EFEFE"/>
                </a:solidFill>
              </a:rPr>
              <a:t>Client</a:t>
            </a:r>
            <a:endParaRPr sz="1200">
              <a:solidFill>
                <a:srgbClr val="FEFEFE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229badfa087_0_82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Benchmarking XRootD: Description Of Tests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b="1"/>
          </a:p>
        </p:txBody>
      </p:sp>
      <p:sp>
        <p:nvSpPr>
          <p:cNvPr id="939" name="Google Shape;939;g229badfa087_0_82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940" name="Google Shape;940;g229badfa087_0_82"/>
          <p:cNvSpPr txBox="1">
            <a:spLocks noGrp="1"/>
          </p:cNvSpPr>
          <p:nvPr>
            <p:ph type="body" idx="1"/>
          </p:nvPr>
        </p:nvSpPr>
        <p:spPr>
          <a:xfrm>
            <a:off x="361800" y="1123950"/>
            <a:ext cx="3724500" cy="4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Metadata Performance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 with different file counts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 with different nestings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⇢"/>
            </a:pPr>
            <a:r>
              <a:rPr lang="en"/>
              <a:t>Investigate performance of access listing different project directory structures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Throughput Performance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 with different file counts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 with different file sizes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⇢"/>
            </a:pPr>
            <a:r>
              <a:rPr lang="en"/>
              <a:t>Investigate build-in </a:t>
            </a:r>
            <a:r>
              <a:rPr lang="en" b="1"/>
              <a:t>parallelism</a:t>
            </a:r>
            <a:r>
              <a:rPr lang="en"/>
              <a:t> </a:t>
            </a:r>
            <a:endParaRPr/>
          </a:p>
        </p:txBody>
      </p:sp>
      <p:grpSp>
        <p:nvGrpSpPr>
          <p:cNvPr id="941" name="Google Shape;941;g229badfa087_0_82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942" name="Google Shape;942;g229badfa087_0_82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g229badfa087_0_82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4" name="Google Shape;944;g229badfa087_0_82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5" name="Google Shape;945;g229badfa087_0_8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6" name="Google Shape;946;g229badfa087_0_82"/>
          <p:cNvPicPr preferRelativeResize="0"/>
          <p:nvPr/>
        </p:nvPicPr>
        <p:blipFill rotWithShape="1">
          <a:blip r:embed="rId4">
            <a:alphaModFix/>
          </a:blip>
          <a:srcRect r="2987"/>
          <a:stretch/>
        </p:blipFill>
        <p:spPr>
          <a:xfrm>
            <a:off x="3609000" y="516350"/>
            <a:ext cx="5013612" cy="510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2b8b823019_0_138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952" name="Google Shape;952;g22b8b823019_0_138"/>
          <p:cNvSpPr txBox="1">
            <a:spLocks noGrp="1"/>
          </p:cNvSpPr>
          <p:nvPr>
            <p:ph type="title"/>
          </p:nvPr>
        </p:nvSpPr>
        <p:spPr>
          <a:xfrm>
            <a:off x="180900" y="2550450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Metadata Performance</a:t>
            </a:r>
            <a:endParaRPr b="1"/>
          </a:p>
        </p:txBody>
      </p:sp>
      <p:grpSp>
        <p:nvGrpSpPr>
          <p:cNvPr id="953" name="Google Shape;953;g22b8b823019_0_138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954" name="Google Shape;954;g22b8b823019_0_138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g22b8b823019_0_138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6" name="Google Shape;956;g22b8b823019_0_138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57" name="Google Shape;957;g22b8b823019_0_1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22b8b823019_0_497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grpSp>
        <p:nvGrpSpPr>
          <p:cNvPr id="963" name="Google Shape;963;g22b8b823019_0_497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964" name="Google Shape;964;g22b8b823019_0_497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g22b8b823019_0_497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66" name="Google Shape;966;g22b8b823019_0_497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7" name="Google Shape;967;g22b8b823019_0_49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8" name="Google Shape;968;g22b8b823019_0_497"/>
          <p:cNvSpPr txBox="1">
            <a:spLocks noGrp="1"/>
          </p:cNvSpPr>
          <p:nvPr>
            <p:ph type="body" idx="1"/>
          </p:nvPr>
        </p:nvSpPr>
        <p:spPr>
          <a:xfrm>
            <a:off x="361800" y="1047750"/>
            <a:ext cx="3724500" cy="4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Motivation</a:t>
            </a:r>
            <a:endParaRPr sz="1600" b="1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Simulate the scientist's requirements to scan directories with multiple files and use them for any purpose</a:t>
            </a:r>
            <a:endParaRPr sz="16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Tests: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Listing 10 files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Listing 100 files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Listing 1,000 files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Listing 10,000 files</a:t>
            </a:r>
            <a:endParaRPr sz="1600" b="1"/>
          </a:p>
        </p:txBody>
      </p:sp>
      <p:sp>
        <p:nvSpPr>
          <p:cNvPr id="969" name="Google Shape;969;g22b8b823019_0_497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Metadata: File Counts</a:t>
            </a:r>
            <a:endParaRPr b="1"/>
          </a:p>
        </p:txBody>
      </p:sp>
      <p:pic>
        <p:nvPicPr>
          <p:cNvPr id="970" name="Google Shape;970;g22b8b823019_0_497"/>
          <p:cNvPicPr preferRelativeResize="0"/>
          <p:nvPr/>
        </p:nvPicPr>
        <p:blipFill rotWithShape="1">
          <a:blip r:embed="rId4">
            <a:alphaModFix/>
          </a:blip>
          <a:srcRect l="22038" t="36615" r="2123" b="2379"/>
          <a:stretch/>
        </p:blipFill>
        <p:spPr>
          <a:xfrm>
            <a:off x="2497275" y="862725"/>
            <a:ext cx="6051374" cy="4353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a1c6a4ee5_0_95"/>
          <p:cNvSpPr txBox="1">
            <a:spLocks noGrp="1"/>
          </p:cNvSpPr>
          <p:nvPr>
            <p:ph type="title"/>
          </p:nvPr>
        </p:nvSpPr>
        <p:spPr>
          <a:xfrm>
            <a:off x="365500" y="3812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Geo-Distributed Storage Workflows: Definition</a:t>
            </a:r>
            <a:endParaRPr sz="262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20" b="1"/>
          </a:p>
        </p:txBody>
      </p:sp>
      <p:sp>
        <p:nvSpPr>
          <p:cNvPr id="117" name="Google Shape;117;g22a1c6a4ee5_0_95"/>
          <p:cNvSpPr txBox="1">
            <a:spLocks noGrp="1"/>
          </p:cNvSpPr>
          <p:nvPr>
            <p:ph type="body" idx="1"/>
          </p:nvPr>
        </p:nvSpPr>
        <p:spPr>
          <a:xfrm>
            <a:off x="365500" y="1229400"/>
            <a:ext cx="81240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8298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42"/>
              <a:buChar char="●"/>
            </a:pPr>
            <a:r>
              <a:rPr lang="en" sz="2042"/>
              <a:t>Consider applications involving multiple locations to produce, consume, and store data</a:t>
            </a:r>
            <a:endParaRPr sz="2042"/>
          </a:p>
          <a:p>
            <a:pPr marL="457200" lvl="0" indent="-35829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42"/>
              <a:buChar char="●"/>
            </a:pPr>
            <a:r>
              <a:rPr lang="en" sz="2042"/>
              <a:t>Stage and control the flow of data over the distributed architecture</a:t>
            </a:r>
            <a:endParaRPr sz="2042"/>
          </a:p>
          <a:p>
            <a:pPr marL="457200" lvl="0" indent="-35829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42"/>
              <a:buChar char="●"/>
            </a:pPr>
            <a:r>
              <a:rPr lang="en" sz="2042"/>
              <a:t>Change the monolithic paradigm to distributed applications</a:t>
            </a:r>
            <a:endParaRPr sz="2042"/>
          </a:p>
          <a:p>
            <a:pPr marL="914400" lvl="1" indent="-35829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42"/>
              <a:buChar char="○"/>
            </a:pPr>
            <a:r>
              <a:rPr lang="en" sz="2042"/>
              <a:t>Measure the architecture performance</a:t>
            </a:r>
            <a:endParaRPr sz="2042"/>
          </a:p>
          <a:p>
            <a:pPr marL="914400" lvl="1" indent="-35829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42"/>
              <a:buChar char="○"/>
            </a:pPr>
            <a:r>
              <a:rPr lang="en" sz="2042"/>
              <a:t>Create roles to run workflows in numerous locations</a:t>
            </a:r>
            <a:endParaRPr sz="2042"/>
          </a:p>
          <a:p>
            <a:pPr marL="914400" lvl="1" indent="-35829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42"/>
              <a:buChar char="○"/>
            </a:pPr>
            <a:r>
              <a:rPr lang="en" sz="2042"/>
              <a:t>Create strategies to ensure proper functioning with many workflows</a:t>
            </a:r>
            <a:endParaRPr sz="2042">
              <a:highlight>
                <a:schemeClr val="accent6"/>
              </a:highlight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endParaRPr sz="2042"/>
          </a:p>
          <a:p>
            <a:pPr marL="45720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endParaRPr sz="2042"/>
          </a:p>
          <a:p>
            <a:pPr marL="0" lvl="0" indent="0" algn="just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2042"/>
          </a:p>
        </p:txBody>
      </p:sp>
      <p:sp>
        <p:nvSpPr>
          <p:cNvPr id="118" name="Google Shape;118;g22a1c6a4ee5_0_95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cxnSp>
        <p:nvCxnSpPr>
          <p:cNvPr id="119" name="Google Shape;119;g22a1c6a4ee5_0_95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g22a1c6a4ee5_0_95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g22a1c6a4ee5_0_95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g22a1c6a4ee5_0_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22b8b823019_0_524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grpSp>
        <p:nvGrpSpPr>
          <p:cNvPr id="976" name="Google Shape;976;g22b8b823019_0_524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977" name="Google Shape;977;g22b8b823019_0_524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g22b8b823019_0_524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79" name="Google Shape;979;g22b8b823019_0_524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80" name="Google Shape;980;g22b8b823019_0_5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1" name="Google Shape;981;g22b8b823019_0_524"/>
          <p:cNvSpPr txBox="1">
            <a:spLocks noGrp="1"/>
          </p:cNvSpPr>
          <p:nvPr>
            <p:ph type="body" idx="1"/>
          </p:nvPr>
        </p:nvSpPr>
        <p:spPr>
          <a:xfrm>
            <a:off x="361800" y="1047750"/>
            <a:ext cx="37245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Motivation</a:t>
            </a:r>
            <a:endParaRPr sz="1600" b="1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Simulate multiple directories structures to storage files in a scientific project. </a:t>
            </a:r>
            <a:endParaRPr sz="16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Tests: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Listing 1,000 files in a tree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Listing 10,000 files in a tree</a:t>
            </a:r>
            <a:endParaRPr sz="1600" b="1"/>
          </a:p>
        </p:txBody>
      </p:sp>
      <p:sp>
        <p:nvSpPr>
          <p:cNvPr id="982" name="Google Shape;982;g22b8b823019_0_524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Metadata: Multiple Nesting</a:t>
            </a:r>
            <a:endParaRPr b="1"/>
          </a:p>
        </p:txBody>
      </p:sp>
      <p:pic>
        <p:nvPicPr>
          <p:cNvPr id="983" name="Google Shape;983;g22b8b823019_0_524"/>
          <p:cNvPicPr preferRelativeResize="0"/>
          <p:nvPr/>
        </p:nvPicPr>
        <p:blipFill rotWithShape="1">
          <a:blip r:embed="rId4">
            <a:alphaModFix/>
          </a:blip>
          <a:srcRect l="3021" t="1818" r="3152" b="2998"/>
          <a:stretch/>
        </p:blipFill>
        <p:spPr>
          <a:xfrm>
            <a:off x="4410000" y="524850"/>
            <a:ext cx="3829825" cy="5104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212dc757273_0_135"/>
          <p:cNvSpPr/>
          <p:nvPr/>
        </p:nvSpPr>
        <p:spPr>
          <a:xfrm>
            <a:off x="2687894" y="766529"/>
            <a:ext cx="5765700" cy="472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g212dc757273_0_135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Metadata Performance: Listing Operation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b="1"/>
          </a:p>
        </p:txBody>
      </p:sp>
      <p:sp>
        <p:nvSpPr>
          <p:cNvPr id="990" name="Google Shape;990;g212dc757273_0_135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grpSp>
        <p:nvGrpSpPr>
          <p:cNvPr id="991" name="Google Shape;991;g212dc757273_0_135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992" name="Google Shape;992;g212dc757273_0_135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g212dc757273_0_135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4" name="Google Shape;994;g212dc757273_0_135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95" name="Google Shape;995;g212dc757273_0_1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6" name="Google Shape;996;g212dc757273_0_135"/>
          <p:cNvSpPr/>
          <p:nvPr/>
        </p:nvSpPr>
        <p:spPr>
          <a:xfrm>
            <a:off x="269850" y="1430645"/>
            <a:ext cx="2292300" cy="260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g212dc757273_0_135"/>
          <p:cNvSpPr txBox="1"/>
          <p:nvPr/>
        </p:nvSpPr>
        <p:spPr>
          <a:xfrm>
            <a:off x="269850" y="1863545"/>
            <a:ext cx="22923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variance with small loads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the volume of files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increases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time also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increases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8" name="Google Shape;998;g212dc757273_0_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8245" y="790466"/>
            <a:ext cx="5584998" cy="46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22b8b823019_0_65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1004" name="Google Shape;1004;g22b8b823019_0_65"/>
          <p:cNvSpPr txBox="1">
            <a:spLocks noGrp="1"/>
          </p:cNvSpPr>
          <p:nvPr>
            <p:ph type="title"/>
          </p:nvPr>
        </p:nvSpPr>
        <p:spPr>
          <a:xfrm>
            <a:off x="180900" y="2550450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Throughput Performance</a:t>
            </a:r>
            <a:endParaRPr b="1"/>
          </a:p>
        </p:txBody>
      </p:sp>
      <p:grpSp>
        <p:nvGrpSpPr>
          <p:cNvPr id="1005" name="Google Shape;1005;g22b8b823019_0_65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1006" name="Google Shape;1006;g22b8b823019_0_65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g22b8b823019_0_65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08" name="Google Shape;1008;g22b8b823019_0_65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09" name="Google Shape;1009;g22b8b823019_0_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22b8b823019_0_540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grpSp>
        <p:nvGrpSpPr>
          <p:cNvPr id="1015" name="Google Shape;1015;g22b8b823019_0_540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1016" name="Google Shape;1016;g22b8b823019_0_540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g22b8b823019_0_540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18" name="Google Shape;1018;g22b8b823019_0_540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9" name="Google Shape;1019;g22b8b823019_0_5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0" name="Google Shape;1020;g22b8b823019_0_540"/>
          <p:cNvSpPr txBox="1">
            <a:spLocks noGrp="1"/>
          </p:cNvSpPr>
          <p:nvPr>
            <p:ph type="body" idx="1"/>
          </p:nvPr>
        </p:nvSpPr>
        <p:spPr>
          <a:xfrm>
            <a:off x="209400" y="666750"/>
            <a:ext cx="2870100" cy="4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Motivation</a:t>
            </a:r>
            <a:endParaRPr sz="1600" b="1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Analyze the impact of the XRootD parallel parameter over data transfer operation</a:t>
            </a:r>
            <a:endParaRPr sz="16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Tests:</a:t>
            </a:r>
            <a:endParaRPr sz="1600" b="1"/>
          </a:p>
          <a:p>
            <a:pPr marL="11430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Copy 1 file (1G per file)</a:t>
            </a:r>
            <a:endParaRPr sz="1600" b="1"/>
          </a:p>
          <a:p>
            <a:pPr marL="11430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Copy 100 files (10 MB per file)</a:t>
            </a:r>
            <a:endParaRPr sz="1600" b="1"/>
          </a:p>
          <a:p>
            <a:pPr marL="11430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Copy 1,000 files (1MB per file)</a:t>
            </a:r>
            <a:endParaRPr sz="1600" b="1"/>
          </a:p>
        </p:txBody>
      </p:sp>
      <p:sp>
        <p:nvSpPr>
          <p:cNvPr id="1021" name="Google Shape;1021;g22b8b823019_0_5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Throughput: Scenarios</a:t>
            </a:r>
            <a:endParaRPr b="1"/>
          </a:p>
        </p:txBody>
      </p:sp>
      <p:pic>
        <p:nvPicPr>
          <p:cNvPr id="1022" name="Google Shape;1022;g22b8b823019_0_540"/>
          <p:cNvPicPr preferRelativeResize="0"/>
          <p:nvPr/>
        </p:nvPicPr>
        <p:blipFill rotWithShape="1">
          <a:blip r:embed="rId4">
            <a:alphaModFix/>
          </a:blip>
          <a:srcRect l="23300" t="35005" r="2421"/>
          <a:stretch/>
        </p:blipFill>
        <p:spPr>
          <a:xfrm>
            <a:off x="3003300" y="1121350"/>
            <a:ext cx="5545351" cy="433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22b8b823019_0_566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grpSp>
        <p:nvGrpSpPr>
          <p:cNvPr id="1028" name="Google Shape;1028;g22b8b823019_0_566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1029" name="Google Shape;1029;g22b8b823019_0_566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g22b8b823019_0_566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31" name="Google Shape;1031;g22b8b823019_0_566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2" name="Google Shape;1032;g22b8b823019_0_5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3" name="Google Shape;1033;g22b8b823019_0_56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Throughput: Scenarios</a:t>
            </a:r>
            <a:endParaRPr b="1"/>
          </a:p>
        </p:txBody>
      </p:sp>
      <p:pic>
        <p:nvPicPr>
          <p:cNvPr id="1034" name="Google Shape;1034;g22b8b823019_0_566"/>
          <p:cNvPicPr preferRelativeResize="0"/>
          <p:nvPr/>
        </p:nvPicPr>
        <p:blipFill rotWithShape="1">
          <a:blip r:embed="rId4">
            <a:alphaModFix/>
          </a:blip>
          <a:srcRect l="23300" t="35005" r="2421"/>
          <a:stretch/>
        </p:blipFill>
        <p:spPr>
          <a:xfrm>
            <a:off x="3003300" y="1121350"/>
            <a:ext cx="5545351" cy="4339636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g22b8b823019_0_566"/>
          <p:cNvSpPr/>
          <p:nvPr/>
        </p:nvSpPr>
        <p:spPr>
          <a:xfrm>
            <a:off x="904775" y="3714825"/>
            <a:ext cx="1808100" cy="7410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Parallel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# Copy jobs in Simultaneously </a:t>
            </a:r>
            <a:endParaRPr/>
          </a:p>
        </p:txBody>
      </p:sp>
      <p:sp>
        <p:nvSpPr>
          <p:cNvPr id="1036" name="Google Shape;1036;g22b8b823019_0_566"/>
          <p:cNvSpPr/>
          <p:nvPr/>
        </p:nvSpPr>
        <p:spPr>
          <a:xfrm>
            <a:off x="904775" y="4772400"/>
            <a:ext cx="1808100" cy="7410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Streams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# streams to do the transfer</a:t>
            </a:r>
            <a:endParaRPr/>
          </a:p>
        </p:txBody>
      </p:sp>
      <p:cxnSp>
        <p:nvCxnSpPr>
          <p:cNvPr id="1037" name="Google Shape;1037;g22b8b823019_0_566"/>
          <p:cNvCxnSpPr>
            <a:stCxn id="1035" idx="3"/>
          </p:cNvCxnSpPr>
          <p:nvPr/>
        </p:nvCxnSpPr>
        <p:spPr>
          <a:xfrm>
            <a:off x="2712875" y="4085325"/>
            <a:ext cx="761700" cy="63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038" name="Google Shape;1038;g22b8b823019_0_566"/>
          <p:cNvCxnSpPr>
            <a:stCxn id="1036" idx="3"/>
          </p:cNvCxnSpPr>
          <p:nvPr/>
        </p:nvCxnSpPr>
        <p:spPr>
          <a:xfrm rot="10800000" flipH="1">
            <a:off x="2712875" y="4928100"/>
            <a:ext cx="713700" cy="21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39" name="Google Shape;1039;g22b8b823019_0_566"/>
          <p:cNvSpPr txBox="1">
            <a:spLocks noGrp="1"/>
          </p:cNvSpPr>
          <p:nvPr>
            <p:ph type="body" idx="1"/>
          </p:nvPr>
        </p:nvSpPr>
        <p:spPr>
          <a:xfrm>
            <a:off x="209400" y="666750"/>
            <a:ext cx="2870100" cy="4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Motivation</a:t>
            </a:r>
            <a:endParaRPr sz="1600" b="1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Analyze the impact of the XRootD parallel parameter over data transfer operation</a:t>
            </a:r>
            <a:endParaRPr sz="16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Tests:</a:t>
            </a:r>
            <a:endParaRPr sz="1600" b="1"/>
          </a:p>
          <a:p>
            <a:pPr marL="11430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Copy 1 file (1G per file)</a:t>
            </a:r>
            <a:endParaRPr sz="1600" b="1"/>
          </a:p>
          <a:p>
            <a:pPr marL="11430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Copy 100 files (10 MB per file)</a:t>
            </a:r>
            <a:endParaRPr sz="1600" b="1"/>
          </a:p>
          <a:p>
            <a:pPr marL="11430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b="1"/>
              <a:t>Copy 1,000 files (1MB per file)</a:t>
            </a:r>
            <a:endParaRPr sz="1600" b="1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229a88b4656_0_93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1045" name="Google Shape;1045;g229a88b4656_0_9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Throughput: Copy 1 File (1 GB per File)</a:t>
            </a:r>
            <a:endParaRPr b="1"/>
          </a:p>
        </p:txBody>
      </p:sp>
      <p:grpSp>
        <p:nvGrpSpPr>
          <p:cNvPr id="1046" name="Google Shape;1046;g229a88b4656_0_93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1047" name="Google Shape;1047;g229a88b4656_0_93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g229a88b4656_0_93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9" name="Google Shape;1049;g229a88b4656_0_93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0" name="Google Shape;1050;g229a88b4656_0_9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1" name="Google Shape;1051;g229a88b4656_0_93"/>
          <p:cNvSpPr/>
          <p:nvPr/>
        </p:nvSpPr>
        <p:spPr>
          <a:xfrm>
            <a:off x="965250" y="2090275"/>
            <a:ext cx="6827700" cy="348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2" name="Google Shape;1052;g229a88b4656_0_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250" y="2090263"/>
            <a:ext cx="6781800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g229a88b4656_0_93"/>
          <p:cNvSpPr/>
          <p:nvPr/>
        </p:nvSpPr>
        <p:spPr>
          <a:xfrm>
            <a:off x="965275" y="873550"/>
            <a:ext cx="6827700" cy="95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g229a88b4656_0_93"/>
          <p:cNvSpPr txBox="1"/>
          <p:nvPr/>
        </p:nvSpPr>
        <p:spPr>
          <a:xfrm>
            <a:off x="978600" y="1012449"/>
            <a:ext cx="6801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 the number of streams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improves performance with a small number of files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22b8b823019_0_111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1060" name="Google Shape;1060;g22b8b823019_0_1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Throughput: Copy 100 Files (10MB per File)</a:t>
            </a:r>
            <a:endParaRPr b="1"/>
          </a:p>
        </p:txBody>
      </p:sp>
      <p:grpSp>
        <p:nvGrpSpPr>
          <p:cNvPr id="1061" name="Google Shape;1061;g22b8b823019_0_111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1062" name="Google Shape;1062;g22b8b823019_0_111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g22b8b823019_0_111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64" name="Google Shape;1064;g22b8b823019_0_111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5" name="Google Shape;1065;g22b8b823019_0_1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6" name="Google Shape;1066;g22b8b823019_0_111"/>
          <p:cNvSpPr/>
          <p:nvPr/>
        </p:nvSpPr>
        <p:spPr>
          <a:xfrm>
            <a:off x="965250" y="2090275"/>
            <a:ext cx="6827700" cy="348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7" name="Google Shape;1067;g22b8b823019_0_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5250" y="2090263"/>
            <a:ext cx="6781800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g22b8b823019_0_111"/>
          <p:cNvSpPr/>
          <p:nvPr/>
        </p:nvSpPr>
        <p:spPr>
          <a:xfrm>
            <a:off x="965275" y="873550"/>
            <a:ext cx="6827700" cy="95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g22b8b823019_0_111"/>
          <p:cNvSpPr txBox="1"/>
          <p:nvPr/>
        </p:nvSpPr>
        <p:spPr>
          <a:xfrm>
            <a:off x="978600" y="1145199"/>
            <a:ext cx="6801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large volumes of files,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number of parallels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improves the performance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2b8b823019_0_93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sp>
        <p:nvSpPr>
          <p:cNvPr id="1075" name="Google Shape;1075;g22b8b823019_0_9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Throughput: Copy 1,000 Files (1 MB per File)</a:t>
            </a:r>
            <a:endParaRPr b="1"/>
          </a:p>
        </p:txBody>
      </p:sp>
      <p:grpSp>
        <p:nvGrpSpPr>
          <p:cNvPr id="1076" name="Google Shape;1076;g22b8b823019_0_93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1077" name="Google Shape;1077;g22b8b823019_0_93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8" name="Google Shape;1078;g22b8b823019_0_93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79" name="Google Shape;1079;g22b8b823019_0_93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80" name="Google Shape;1080;g22b8b823019_0_9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1" name="Google Shape;1081;g22b8b823019_0_93"/>
          <p:cNvSpPr/>
          <p:nvPr/>
        </p:nvSpPr>
        <p:spPr>
          <a:xfrm>
            <a:off x="965250" y="2090275"/>
            <a:ext cx="6827700" cy="348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2" name="Google Shape;1082;g22b8b823019_0_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5250" y="2090263"/>
            <a:ext cx="6781800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g22b8b823019_0_93"/>
          <p:cNvSpPr/>
          <p:nvPr/>
        </p:nvSpPr>
        <p:spPr>
          <a:xfrm>
            <a:off x="965275" y="873550"/>
            <a:ext cx="6827700" cy="95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g22b8b823019_0_93"/>
          <p:cNvSpPr txBox="1"/>
          <p:nvPr/>
        </p:nvSpPr>
        <p:spPr>
          <a:xfrm>
            <a:off x="978600" y="1145199"/>
            <a:ext cx="6801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Expected behavior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too many files, the stream parameter hurts performance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5780911600_0_6"/>
          <p:cNvSpPr txBox="1">
            <a:spLocks noGrp="1"/>
          </p:cNvSpPr>
          <p:nvPr>
            <p:ph type="title"/>
          </p:nvPr>
        </p:nvSpPr>
        <p:spPr>
          <a:xfrm>
            <a:off x="180975" y="1248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" b="1"/>
              <a:t>Summary</a:t>
            </a:r>
            <a:endParaRPr b="1"/>
          </a:p>
        </p:txBody>
      </p:sp>
      <p:sp>
        <p:nvSpPr>
          <p:cNvPr id="1090" name="Google Shape;1090;g15780911600_0_6"/>
          <p:cNvSpPr txBox="1">
            <a:spLocks noGrp="1"/>
          </p:cNvSpPr>
          <p:nvPr>
            <p:ph type="body" idx="1"/>
          </p:nvPr>
        </p:nvSpPr>
        <p:spPr>
          <a:xfrm>
            <a:off x="302875" y="1283081"/>
            <a:ext cx="8367600" cy="218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dirty="0"/>
              <a:t>Network testing is relevant in geo-distributed workflows to understand the capacities for transferring data across the architecture</a:t>
            </a:r>
            <a:endParaRPr dirty="0"/>
          </a:p>
          <a:p>
            <a:pPr marL="45720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dirty="0"/>
              <a:t>Unexpected behaviors depend on both internal and external infrastructure</a:t>
            </a:r>
            <a:endParaRPr dirty="0"/>
          </a:p>
          <a:p>
            <a:pPr marL="45720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dirty="0"/>
              <a:t>XRootD corroborates the network capacities to transfer data and the impacts of external factors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091" name="Google Shape;1091;g15780911600_0_6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pic>
        <p:nvPicPr>
          <p:cNvPr id="1092" name="Google Shape;1092;g15780911600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3652900"/>
            <a:ext cx="1473749" cy="147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g15780911600_0_6"/>
          <p:cNvSpPr/>
          <p:nvPr/>
        </p:nvSpPr>
        <p:spPr>
          <a:xfrm>
            <a:off x="1690075" y="3610983"/>
            <a:ext cx="5690700" cy="13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Find out more: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http://nationalsciencedatafabric.org/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http://github.org/nsdf-fabric</a:t>
            </a:r>
            <a:r>
              <a:rPr lang="en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4" name="Google Shape;1094;g15780911600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8052" y="4919449"/>
            <a:ext cx="622359" cy="66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g15780911600_0_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95894" y="4939351"/>
            <a:ext cx="1172097" cy="62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g15780911600_0_6"/>
          <p:cNvPicPr preferRelativeResize="0"/>
          <p:nvPr/>
        </p:nvPicPr>
        <p:blipFill rotWithShape="1">
          <a:blip r:embed="rId8">
            <a:alphaModFix/>
          </a:blip>
          <a:srcRect l="14619" t="18556" r="13292" b="17410"/>
          <a:stretch/>
        </p:blipFill>
        <p:spPr>
          <a:xfrm>
            <a:off x="3523361" y="4879721"/>
            <a:ext cx="814525" cy="74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g15780911600_0_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10111" y="4939349"/>
            <a:ext cx="606928" cy="620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g15780911600_0_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16741" y="4822977"/>
            <a:ext cx="814515" cy="85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g15780911600_0_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46846" y="4938643"/>
            <a:ext cx="622350" cy="62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0" name="Google Shape;1100;g15780911600_0_6"/>
          <p:cNvGrpSpPr/>
          <p:nvPr/>
        </p:nvGrpSpPr>
        <p:grpSpPr>
          <a:xfrm>
            <a:off x="7747050" y="24925"/>
            <a:ext cx="1220554" cy="5699700"/>
            <a:chOff x="7747050" y="24925"/>
            <a:chExt cx="1220554" cy="5699700"/>
          </a:xfrm>
        </p:grpSpPr>
        <p:cxnSp>
          <p:nvCxnSpPr>
            <p:cNvPr id="1101" name="Google Shape;1101;g15780911600_0_6"/>
            <p:cNvCxnSpPr/>
            <p:nvPr/>
          </p:nvCxnSpPr>
          <p:spPr>
            <a:xfrm>
              <a:off x="864437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CFE2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g15780911600_0_6"/>
            <p:cNvCxnSpPr/>
            <p:nvPr/>
          </p:nvCxnSpPr>
          <p:spPr>
            <a:xfrm>
              <a:off x="8738625" y="24925"/>
              <a:ext cx="26100" cy="5699700"/>
            </a:xfrm>
            <a:prstGeom prst="straightConnector1">
              <a:avLst/>
            </a:prstGeom>
            <a:noFill/>
            <a:ln w="38100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03" name="Google Shape;1103;g15780911600_0_6"/>
            <p:cNvSpPr/>
            <p:nvPr/>
          </p:nvSpPr>
          <p:spPr>
            <a:xfrm>
              <a:off x="7747050" y="227025"/>
              <a:ext cx="1197900" cy="46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04" name="Google Shape;1104;g15780911600_0_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130831" y="239174"/>
              <a:ext cx="836772" cy="43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C8A0D38-EED5-454A-FFCA-73F11F62E5A4}"/>
              </a:ext>
            </a:extLst>
          </p:cNvPr>
          <p:cNvSpPr txBox="1"/>
          <p:nvPr/>
        </p:nvSpPr>
        <p:spPr>
          <a:xfrm>
            <a:off x="2136963" y="331109"/>
            <a:ext cx="52438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i="1" dirty="0"/>
              <a:t>This work was funded in part by NSF OAC award 2138811, NSF CI CoE award 2127548, DoE award DE-FE0031880, and the Intel </a:t>
            </a:r>
            <a:r>
              <a:rPr lang="en-US" sz="1000" i="1" dirty="0" err="1"/>
              <a:t>oneAPI</a:t>
            </a:r>
            <a:r>
              <a:rPr lang="en-US" sz="1000" i="1" dirty="0"/>
              <a:t> Centers of Excellence at University of Utah, the Exascale Computing Project (17-SC-20-SC), a collaborative effort of the DoE and the NNSA, and UT-Battelle, LLC under contract DE-AC05-00OR22725.  Results presented in this paper were obtained in part using the Chameleon, CloudLab, CloudBank, Fabric, and ACCESS testbeds supported by the National Science Foundation.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2a1c6a4ee5_0_107"/>
          <p:cNvSpPr txBox="1">
            <a:spLocks noGrp="1"/>
          </p:cNvSpPr>
          <p:nvPr>
            <p:ph type="title"/>
          </p:nvPr>
        </p:nvSpPr>
        <p:spPr>
          <a:xfrm>
            <a:off x="365500" y="3812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Geo-Distributed Storage Workflows: Challenges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128" name="Google Shape;128;g22a1c6a4ee5_0_107"/>
          <p:cNvSpPr txBox="1">
            <a:spLocks noGrp="1"/>
          </p:cNvSpPr>
          <p:nvPr>
            <p:ph type="body" idx="1"/>
          </p:nvPr>
        </p:nvSpPr>
        <p:spPr>
          <a:xfrm>
            <a:off x="365500" y="1143075"/>
            <a:ext cx="81240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 b="1"/>
              <a:t>Latency</a:t>
            </a:r>
            <a:r>
              <a:rPr lang="en" sz="1900"/>
              <a:t> and </a:t>
            </a:r>
            <a:r>
              <a:rPr lang="en" sz="1900" b="1"/>
              <a:t>throughput</a:t>
            </a:r>
            <a:r>
              <a:rPr lang="en" sz="1900"/>
              <a:t> limitations for data transfers</a:t>
            </a:r>
            <a:endParaRPr sz="1900"/>
          </a:p>
          <a:p>
            <a:pPr marL="45720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Heterogeneous hardware and software capacities</a:t>
            </a:r>
            <a:endParaRPr sz="1900"/>
          </a:p>
          <a:p>
            <a:pPr marL="914400" lvl="1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Arial"/>
              <a:buAutoNum type="alphaLcPeriod"/>
            </a:pPr>
            <a:r>
              <a:rPr lang="en" sz="1900" b="1"/>
              <a:t>Network performance</a:t>
            </a:r>
            <a:endParaRPr sz="1900" b="1"/>
          </a:p>
          <a:p>
            <a:pPr marL="914400" lvl="1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Arial"/>
              <a:buAutoNum type="alphaLcPeriod"/>
            </a:pPr>
            <a:r>
              <a:rPr lang="en" sz="1900" b="1"/>
              <a:t>Minimal hardware requirements</a:t>
            </a:r>
            <a:endParaRPr sz="1900" b="1"/>
          </a:p>
          <a:p>
            <a:pPr marL="914400" lvl="1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Arial"/>
              <a:buAutoNum type="alphaLcPeriod"/>
            </a:pPr>
            <a:r>
              <a:rPr lang="en" sz="1900"/>
              <a:t>Storage hierarchy</a:t>
            </a:r>
            <a:endParaRPr sz="1900" b="1"/>
          </a:p>
          <a:p>
            <a:pPr marL="914400" lvl="1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AutoNum type="alphaLcPeriod"/>
            </a:pPr>
            <a:r>
              <a:rPr lang="en" sz="1900"/>
              <a:t>Operating system compatibility</a:t>
            </a:r>
            <a:endParaRPr sz="1900"/>
          </a:p>
          <a:p>
            <a:pPr marL="45720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Resiliency, compliance, and high availability within academic cloud resource</a:t>
            </a:r>
            <a:endParaRPr sz="1900"/>
          </a:p>
          <a:p>
            <a:pPr marL="914400" lvl="1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AutoNum type="alphaLcPeriod"/>
            </a:pPr>
            <a:r>
              <a:rPr lang="en" sz="1900"/>
              <a:t>Maintenance time</a:t>
            </a:r>
            <a:endParaRPr sz="1900"/>
          </a:p>
          <a:p>
            <a:pPr marL="914400" lvl="1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AutoNum type="alphaLcPeriod"/>
            </a:pPr>
            <a:r>
              <a:rPr lang="en" sz="1900"/>
              <a:t>Experiment reservations</a:t>
            </a:r>
            <a:endParaRPr sz="19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sz="1900"/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endParaRPr sz="1900"/>
          </a:p>
        </p:txBody>
      </p:sp>
      <p:sp>
        <p:nvSpPr>
          <p:cNvPr id="129" name="Google Shape;129;g22a1c6a4ee5_0_107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130" name="Google Shape;130;g22a1c6a4ee5_0_107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g22a1c6a4ee5_0_107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g22a1c6a4ee5_0_107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g22a1c6a4ee5_0_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2a1c6a4ee5_0_119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Architecture: Current Implementation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139" name="Google Shape;139;g22a1c6a4ee5_0_119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cxnSp>
        <p:nvCxnSpPr>
          <p:cNvPr id="140" name="Google Shape;140;g22a1c6a4ee5_0_119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g22a1c6a4ee5_0_119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" name="Google Shape;142;g22a1c6a4ee5_0_119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g22a1c6a4ee5_0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2a1c6a4ee5_0_119"/>
          <p:cNvPicPr preferRelativeResize="0"/>
          <p:nvPr/>
        </p:nvPicPr>
        <p:blipFill rotWithShape="1">
          <a:blip r:embed="rId4">
            <a:alphaModFix/>
          </a:blip>
          <a:srcRect t="4938" b="4938"/>
          <a:stretch/>
        </p:blipFill>
        <p:spPr>
          <a:xfrm>
            <a:off x="914400" y="886968"/>
            <a:ext cx="7315200" cy="461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2a1c6a4ee5_0_134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Architecture: Targeted Implementation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150" name="Google Shape;150;g22a1c6a4ee5_0_134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cxnSp>
        <p:nvCxnSpPr>
          <p:cNvPr id="151" name="Google Shape;151;g22a1c6a4ee5_0_134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Google Shape;152;g22a1c6a4ee5_0_134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g22a1c6a4ee5_0_134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g22a1c6a4ee5_0_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2a1c6a4ee5_0_134"/>
          <p:cNvPicPr preferRelativeResize="0"/>
          <p:nvPr/>
        </p:nvPicPr>
        <p:blipFill rotWithShape="1">
          <a:blip r:embed="rId4">
            <a:alphaModFix/>
          </a:blip>
          <a:srcRect t="4922" b="4922"/>
          <a:stretch/>
        </p:blipFill>
        <p:spPr>
          <a:xfrm>
            <a:off x="914400" y="886158"/>
            <a:ext cx="7315200" cy="461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2a9777bcac_0_112"/>
          <p:cNvSpPr txBox="1">
            <a:spLocks noGrp="1"/>
          </p:cNvSpPr>
          <p:nvPr>
            <p:ph type="title"/>
          </p:nvPr>
        </p:nvSpPr>
        <p:spPr>
          <a:xfrm>
            <a:off x="365500" y="1526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Architecture: Network Support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sp>
        <p:nvSpPr>
          <p:cNvPr id="161" name="Google Shape;161;g22a9777bcac_0_112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cxnSp>
        <p:nvCxnSpPr>
          <p:cNvPr id="162" name="Google Shape;162;g22a9777bcac_0_112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" name="Google Shape;163;g22a9777bcac_0_112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Google Shape;164;g22a9777bcac_0_112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g22a9777bcac_0_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2a9777bcac_0_112"/>
          <p:cNvPicPr preferRelativeResize="0"/>
          <p:nvPr/>
        </p:nvPicPr>
        <p:blipFill rotWithShape="1">
          <a:blip r:embed="rId4">
            <a:alphaModFix/>
          </a:blip>
          <a:srcRect t="4954" b="4954"/>
          <a:stretch/>
        </p:blipFill>
        <p:spPr>
          <a:xfrm>
            <a:off x="914400" y="886158"/>
            <a:ext cx="7315200" cy="461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2a9777bcac_0_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0125" y="2124575"/>
            <a:ext cx="1156800" cy="8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2a1c6a4ee5_0_232"/>
          <p:cNvSpPr txBox="1">
            <a:spLocks noGrp="1"/>
          </p:cNvSpPr>
          <p:nvPr>
            <p:ph type="title"/>
          </p:nvPr>
        </p:nvSpPr>
        <p:spPr>
          <a:xfrm>
            <a:off x="180975" y="201083"/>
            <a:ext cx="8782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Network Testing: Defining a Testing Tool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b="1"/>
          </a:p>
        </p:txBody>
      </p:sp>
      <p:sp>
        <p:nvSpPr>
          <p:cNvPr id="173" name="Google Shape;173;g22a1c6a4ee5_0_232"/>
          <p:cNvSpPr txBox="1">
            <a:spLocks noGrp="1"/>
          </p:cNvSpPr>
          <p:nvPr>
            <p:ph type="sldNum" idx="12"/>
          </p:nvPr>
        </p:nvSpPr>
        <p:spPr>
          <a:xfrm>
            <a:off x="8548658" y="5287186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cxnSp>
        <p:nvCxnSpPr>
          <p:cNvPr id="174" name="Google Shape;174;g22a1c6a4ee5_0_232"/>
          <p:cNvCxnSpPr/>
          <p:nvPr/>
        </p:nvCxnSpPr>
        <p:spPr>
          <a:xfrm>
            <a:off x="864437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Google Shape;175;g22a1c6a4ee5_0_232"/>
          <p:cNvCxnSpPr/>
          <p:nvPr/>
        </p:nvCxnSpPr>
        <p:spPr>
          <a:xfrm>
            <a:off x="8738625" y="24925"/>
            <a:ext cx="26100" cy="56997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6" name="Google Shape;176;g22a1c6a4ee5_0_232"/>
          <p:cNvSpPr/>
          <p:nvPr/>
        </p:nvSpPr>
        <p:spPr>
          <a:xfrm>
            <a:off x="7747050" y="227025"/>
            <a:ext cx="11979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g22a1c6a4ee5_0_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831" y="239174"/>
            <a:ext cx="836772" cy="4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2a1c6a4ee5_0_232"/>
          <p:cNvSpPr txBox="1">
            <a:spLocks noGrp="1"/>
          </p:cNvSpPr>
          <p:nvPr>
            <p:ph type="body" idx="1"/>
          </p:nvPr>
        </p:nvSpPr>
        <p:spPr>
          <a:xfrm>
            <a:off x="365500" y="1143075"/>
            <a:ext cx="37932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lang="en" sz="1900" b="1"/>
              <a:t>Need solution to continuously</a:t>
            </a:r>
            <a:br>
              <a:rPr lang="en" sz="1900" b="1"/>
            </a:br>
            <a:r>
              <a:rPr lang="en" sz="1900" b="1"/>
              <a:t>monitor latency and throughput</a:t>
            </a:r>
            <a:br>
              <a:rPr lang="en" sz="1900" b="1"/>
            </a:br>
            <a:r>
              <a:rPr lang="en" sz="1900" b="1"/>
              <a:t>across available entry points.</a:t>
            </a:r>
            <a:endParaRPr sz="19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1422</Words>
  <Application>Microsoft Office PowerPoint</Application>
  <PresentationFormat>On-screen Show (16:10)</PresentationFormat>
  <Paragraphs>333</Paragraphs>
  <Slides>48</Slides>
  <Notes>48</Notes>
  <HiddenSlides>4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Simple Light</vt:lpstr>
      <vt:lpstr>NSDF-Plugin: Integrating and Benchmarking Geographically Distributed Storage</vt:lpstr>
      <vt:lpstr>PowerPoint Presentation</vt:lpstr>
      <vt:lpstr>Overview and Motivation </vt:lpstr>
      <vt:lpstr>Geo-Distributed Storage Workflows: Definition </vt:lpstr>
      <vt:lpstr>Geo-Distributed Storage Workflows: Challenges  </vt:lpstr>
      <vt:lpstr>Architecture: Current Implementation  </vt:lpstr>
      <vt:lpstr>Architecture: Targeted Implementation  </vt:lpstr>
      <vt:lpstr>Architecture: Network Support  </vt:lpstr>
      <vt:lpstr>Network Testing: Defining a Testing Tool  </vt:lpstr>
      <vt:lpstr>Network Testing: Defining a Testing Tool  </vt:lpstr>
      <vt:lpstr>Network Testing: Defining a Testing Tool  </vt:lpstr>
      <vt:lpstr>Network Testing: PerfSONAR Internal Tools </vt:lpstr>
      <vt:lpstr>Network Testing: PerfSONAR Testpoint And Tools </vt:lpstr>
      <vt:lpstr>Network Testing: PerfSONAR Central Management </vt:lpstr>
      <vt:lpstr>Network Testing: PerfSONAR Defining Roles  </vt:lpstr>
      <vt:lpstr>Network Testing: All Possible Combinations  </vt:lpstr>
      <vt:lpstr>Network Testing: All Possible Combinations  </vt:lpstr>
      <vt:lpstr>Network Testing: All Possible Combinations  </vt:lpstr>
      <vt:lpstr>Network Testing: Test Scenario  </vt:lpstr>
      <vt:lpstr>Network Testing Status: Throughput   </vt:lpstr>
      <vt:lpstr>Network Testing Status: Latency   </vt:lpstr>
      <vt:lpstr>Network Testing Status: Traceroute &amp; RTT   </vt:lpstr>
      <vt:lpstr>Network Testing (traceroute) </vt:lpstr>
      <vt:lpstr>PowerPoint Presentation</vt:lpstr>
      <vt:lpstr>PowerPoint Presentation</vt:lpstr>
      <vt:lpstr>PowerPoint Presentation</vt:lpstr>
      <vt:lpstr>Network Testing (Throughput) </vt:lpstr>
      <vt:lpstr>PowerPoint Presentation</vt:lpstr>
      <vt:lpstr>PowerPoint Presentation</vt:lpstr>
      <vt:lpstr>Network Testing (Latency) </vt:lpstr>
      <vt:lpstr>PowerPoint Presentation</vt:lpstr>
      <vt:lpstr>PowerPoint Presentation</vt:lpstr>
      <vt:lpstr>Benchmarking XRootD</vt:lpstr>
      <vt:lpstr>Benchmarking XRootD: Defining Architecture  </vt:lpstr>
      <vt:lpstr>Benchmarking XRootD: Defining Roles   </vt:lpstr>
      <vt:lpstr>Benchmarking XRootD: Defining Roles   </vt:lpstr>
      <vt:lpstr>Benchmarking XRootD: Description Of Tests </vt:lpstr>
      <vt:lpstr>Metadata Performance</vt:lpstr>
      <vt:lpstr>Metadata: File Counts</vt:lpstr>
      <vt:lpstr>Metadata: Multiple Nesting</vt:lpstr>
      <vt:lpstr>Metadata Performance: Listing Operation  </vt:lpstr>
      <vt:lpstr>Throughput Performance</vt:lpstr>
      <vt:lpstr>Throughput: Scenarios</vt:lpstr>
      <vt:lpstr>Throughput: Scenarios</vt:lpstr>
      <vt:lpstr>Throughput: Copy 1 File (1 GB per File)</vt:lpstr>
      <vt:lpstr>Throughput: Copy 100 Files (10MB per File)</vt:lpstr>
      <vt:lpstr>Throughput: Copy 1,000 Files (1 MB per File)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NSDF-Plugin: Integrating and Benchmarking Geographically Distributed Storage</dc:title>
  <cp:lastModifiedBy>Giorgio Scorzelli</cp:lastModifiedBy>
  <cp:revision>2</cp:revision>
  <dcterms:modified xsi:type="dcterms:W3CDTF">2024-03-12T06:50:27Z</dcterms:modified>
</cp:coreProperties>
</file>