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itchFamily="2" charset="77"/>
      <p:regular r:id="rId29"/>
      <p:bold r:id="rId30"/>
      <p:italic r:id="rId31"/>
      <p:boldItalic r:id="rId32"/>
    </p:embeddedFont>
    <p:embeddedFont>
      <p:font typeface="Montserrat Medium" pitchFamily="2" charset="77"/>
      <p:regular r:id="rId33"/>
      <p:bold r:id="rId34"/>
      <p:italic r:id="rId35"/>
      <p:boldItalic r:id="rId36"/>
    </p:embeddedFont>
    <p:embeddedFont>
      <p:font typeface="Pacifico" pitchFamily="2" charset="77"/>
      <p:regular r:id="rId37"/>
    </p:embeddedFont>
    <p:embeddedFont>
      <p:font typeface="Trebuchet MS" panose="020B0703020202090204" pitchFamily="34" charset="0"/>
      <p:regular r:id="rId38"/>
      <p:bold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4"/>
    <p:restoredTop sz="94731"/>
  </p:normalViewPr>
  <p:slideViewPr>
    <p:cSldViewPr snapToGrid="0" snapToObjects="1">
      <p:cViewPr varScale="1">
        <p:scale>
          <a:sx n="149" d="100"/>
          <a:sy n="149" d="100"/>
        </p:scale>
        <p:origin x="9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" name="Google Shape;2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cd525bdfa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cd525bdfa4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cd525bdfa4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d0a514af41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d0a514af41_0_2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d0a514af41_0_2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d0a514af41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d0a514af41_0_2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d0a514af41_0_2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d0a514af4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d0a514af41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d0a514af41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cda0a330a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cda0a330a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cda0a330af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cd3ba9aeb1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cd3ba9aeb1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cd3ba9aeb1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cd3ba9aeb1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cd3ba9aeb1_1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cd3ba9aeb1_1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cd3ba9aeb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cd3ba9aeb1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cd3ba9aeb1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CNRS</a:t>
            </a:r>
            <a:r>
              <a:rPr lang="en-US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 Centre national de la recherche scientifique (France)</a:t>
            </a:r>
            <a:r>
              <a:rPr lang="en-US" b="1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, DFG</a:t>
            </a:r>
            <a:r>
              <a:rPr lang="en-US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 German Research Foundation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1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Jisc</a:t>
            </a:r>
            <a:r>
              <a:rPr lang="en-US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 (United Kingdom)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1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DeiC </a:t>
            </a:r>
            <a:r>
              <a:rPr lang="en-US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Danish e-infrastructure Cooperation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1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SURF</a:t>
            </a:r>
            <a:r>
              <a:rPr lang="en-US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 (Netherlands)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1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CSC</a:t>
            </a:r>
            <a:r>
              <a:rPr lang="en-US">
                <a:solidFill>
                  <a:srgbClr val="006699"/>
                </a:solidFill>
                <a:latin typeface="Trebuchet MS"/>
                <a:ea typeface="Trebuchet MS"/>
                <a:cs typeface="Trebuchet MS"/>
                <a:sym typeface="Trebuchet MS"/>
              </a:rPr>
              <a:t> IT Centre for Science (Finland)</a:t>
            </a:r>
            <a:endParaRPr>
              <a:solidFill>
                <a:srgbClr val="0066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None/>
            </a:pPr>
            <a:endParaRPr>
              <a:solidFill>
                <a:srgbClr val="0066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/>
              <a:t>KE started in the area of OS since 2017: </a:t>
            </a:r>
            <a:r>
              <a:rPr lang="en-US" sz="1100" b="1">
                <a:latin typeface="Trebuchet MS"/>
                <a:ea typeface="Trebuchet MS"/>
                <a:cs typeface="Trebuchet MS"/>
                <a:sym typeface="Trebuchet MS"/>
              </a:rPr>
              <a:t>Development of KE OS Framewor</a:t>
            </a:r>
            <a:r>
              <a:rPr lang="en-US" sz="1100">
                <a:latin typeface="Trebuchet MS"/>
                <a:ea typeface="Trebuchet MS"/>
                <a:cs typeface="Trebuchet MS"/>
                <a:sym typeface="Trebuchet MS"/>
              </a:rPr>
              <a:t>k; </a:t>
            </a:r>
            <a:r>
              <a:rPr lang="en-US" sz="1100" b="1">
                <a:latin typeface="Trebuchet MS"/>
                <a:ea typeface="Trebuchet MS"/>
                <a:cs typeface="Trebuchet MS"/>
                <a:sym typeface="Trebuchet MS"/>
              </a:rPr>
              <a:t>The Economy of Open Scholarship; Insights</a:t>
            </a:r>
            <a:r>
              <a:rPr lang="en-US" sz="1100"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r>
              <a:rPr lang="en-US" sz="1100" b="1" i="1">
                <a:latin typeface="Trebuchet MS"/>
                <a:ea typeface="Trebuchet MS"/>
                <a:cs typeface="Trebuchet MS"/>
                <a:sym typeface="Trebuchet MS"/>
              </a:rPr>
              <a:t>business practice </a:t>
            </a:r>
            <a:r>
              <a:rPr lang="en-US" sz="1100">
                <a:latin typeface="Trebuchet MS"/>
                <a:ea typeface="Trebuchet MS"/>
                <a:cs typeface="Trebuchet MS"/>
                <a:sym typeface="Trebuchet MS"/>
              </a:rPr>
              <a:t>of OS supportive services/initiatives; </a:t>
            </a:r>
            <a:r>
              <a:rPr lang="en-US" sz="1100" b="1">
                <a:latin typeface="Trebuchet MS"/>
                <a:ea typeface="Trebuchet MS"/>
                <a:cs typeface="Trebuchet MS"/>
                <a:sym typeface="Trebuchet MS"/>
              </a:rPr>
              <a:t>Book: </a:t>
            </a:r>
            <a:r>
              <a:rPr lang="en-US" sz="1100" b="1" i="1">
                <a:latin typeface="Trebuchet MS"/>
                <a:ea typeface="Trebuchet MS"/>
                <a:cs typeface="Trebuchet MS"/>
                <a:sym typeface="Trebuchet MS"/>
              </a:rPr>
              <a:t>need for collective action </a:t>
            </a:r>
            <a:r>
              <a:rPr lang="en-US" sz="1100">
                <a:latin typeface="Trebuchet MS"/>
                <a:ea typeface="Trebuchet MS"/>
                <a:cs typeface="Trebuchet MS"/>
                <a:sym typeface="Trebuchet MS"/>
              </a:rPr>
              <a:t>in and between stakeholder groups; </a:t>
            </a:r>
            <a:r>
              <a:rPr lang="en-US" sz="1100" b="1">
                <a:latin typeface="Trebuchet MS"/>
                <a:ea typeface="Trebuchet MS"/>
                <a:cs typeface="Trebuchet MS"/>
                <a:sym typeface="Trebuchet MS"/>
              </a:rPr>
              <a:t>Evaluation of Open Scholarship  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1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699"/>
              </a:buClr>
              <a:buSzPts val="1800"/>
              <a:buFont typeface="Arial"/>
              <a:buNone/>
            </a:pPr>
            <a:r>
              <a:rPr lang="en-US" sz="1100" b="1">
                <a:latin typeface="Trebuchet MS"/>
                <a:ea typeface="Trebuchet MS"/>
                <a:cs typeface="Trebuchet MS"/>
                <a:sym typeface="Trebuchet MS"/>
              </a:rPr>
              <a:t>Concept &amp; Tool: </a:t>
            </a:r>
            <a:r>
              <a:rPr lang="en-US" sz="1100" b="1" i="1">
                <a:latin typeface="Trebuchet MS"/>
                <a:ea typeface="Trebuchet MS"/>
                <a:cs typeface="Trebuchet MS"/>
                <a:sym typeface="Trebuchet MS"/>
              </a:rPr>
              <a:t>Openness Profile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None/>
            </a:pPr>
            <a:endParaRPr>
              <a:solidFill>
                <a:srgbClr val="0066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rgbClr val="006699"/>
              </a:buClr>
              <a:buSzPts val="1200"/>
              <a:buFont typeface="Noto Sans Symbols"/>
              <a:buNone/>
            </a:pPr>
            <a:endParaRPr>
              <a:solidFill>
                <a:srgbClr val="99663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cdb75491d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cdb75491df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cdb75491df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0a514af4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0a514af41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d0a514af41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0a514af41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0a514af41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d0a514af41_0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da0a330a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gcda0a330a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0a514af4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d0a514af41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d0a514af41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d0a514af4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d0a514af41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d0a514af41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owledge-exchange.info/event/openness-profile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1" cy="701085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>
            <a:off x="0" y="4312975"/>
            <a:ext cx="12205200" cy="2697900"/>
          </a:xfrm>
          <a:prstGeom prst="rect">
            <a:avLst/>
          </a:prstGeom>
          <a:solidFill>
            <a:srgbClr val="FFFEFE">
              <a:alpha val="7709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75" y="6212525"/>
            <a:ext cx="1962174" cy="5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34110" y="4312981"/>
            <a:ext cx="10364881" cy="132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69025" y="5710483"/>
            <a:ext cx="8070708" cy="110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pic>
        <p:nvPicPr>
          <p:cNvPr id="23" name="Google Shape;23;p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876" y="6255913"/>
            <a:ext cx="3717197" cy="4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609041" y="272575"/>
            <a:ext cx="4011068" cy="1162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65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4765830" y="272575"/>
            <a:ext cx="6817132" cy="585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7924" algn="l">
              <a:spcBef>
                <a:spcPts val="565"/>
              </a:spcBef>
              <a:spcAft>
                <a:spcPts val="0"/>
              </a:spcAft>
              <a:buClr>
                <a:srgbClr val="006699"/>
              </a:buClr>
              <a:buSzPts val="2824"/>
              <a:buFont typeface="Arial"/>
              <a:buChar char="•"/>
              <a:defRPr sz="2824"/>
            </a:lvl1pPr>
            <a:lvl2pPr marL="914400" lvl="1" indent="-385508" algn="l">
              <a:spcBef>
                <a:spcPts val="494"/>
              </a:spcBef>
              <a:spcAft>
                <a:spcPts val="0"/>
              </a:spcAft>
              <a:buClr>
                <a:srgbClr val="006699"/>
              </a:buClr>
              <a:buSzPts val="2471"/>
              <a:buFont typeface="Arial"/>
              <a:buChar char="–"/>
              <a:defRPr sz="2471"/>
            </a:lvl2pPr>
            <a:lvl3pPr marL="1371600" lvl="2" indent="-363092" algn="l">
              <a:spcBef>
                <a:spcPts val="424"/>
              </a:spcBef>
              <a:spcAft>
                <a:spcPts val="0"/>
              </a:spcAft>
              <a:buClr>
                <a:srgbClr val="006699"/>
              </a:buClr>
              <a:buSzPts val="2118"/>
              <a:buFont typeface="Arial"/>
              <a:buChar char="•"/>
              <a:defRPr sz="2118"/>
            </a:lvl3pPr>
            <a:lvl4pPr marL="1828800" lvl="3" indent="-340677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–"/>
              <a:defRPr sz="1765"/>
            </a:lvl4pPr>
            <a:lvl5pPr marL="2286000" lvl="4" indent="-340677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»"/>
              <a:defRPr sz="1765"/>
            </a:lvl5pPr>
            <a:lvl6pPr marL="2743200" lvl="5" indent="-340677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»"/>
              <a:defRPr sz="1765"/>
            </a:lvl6pPr>
            <a:lvl7pPr marL="3200400" lvl="6" indent="-340677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»"/>
              <a:defRPr sz="1765"/>
            </a:lvl7pPr>
            <a:lvl8pPr marL="3657600" lvl="7" indent="-340677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»"/>
              <a:defRPr sz="1765"/>
            </a:lvl8pPr>
            <a:lvl9pPr marL="4114800" lvl="8" indent="-340677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»"/>
              <a:defRPr sz="1765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2"/>
          </p:nvPr>
        </p:nvSpPr>
        <p:spPr>
          <a:xfrm>
            <a:off x="609041" y="1435151"/>
            <a:ext cx="4011068" cy="469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7"/>
              </a:spcBef>
              <a:spcAft>
                <a:spcPts val="0"/>
              </a:spcAft>
              <a:buClr>
                <a:srgbClr val="006699"/>
              </a:buClr>
              <a:buSzPts val="1236"/>
              <a:buFont typeface="Arial"/>
              <a:buNone/>
              <a:defRPr sz="1236"/>
            </a:lvl1pPr>
            <a:lvl2pPr marL="914400" lvl="1" indent="-228600" algn="l">
              <a:spcBef>
                <a:spcPts val="212"/>
              </a:spcBef>
              <a:spcAft>
                <a:spcPts val="0"/>
              </a:spcAft>
              <a:buClr>
                <a:srgbClr val="006699"/>
              </a:buClr>
              <a:buSzPts val="1059"/>
              <a:buFont typeface="Arial"/>
              <a:buNone/>
              <a:defRPr sz="1059"/>
            </a:lvl2pPr>
            <a:lvl3pPr marL="1371600" lvl="2" indent="-228600" algn="l">
              <a:spcBef>
                <a:spcPts val="177"/>
              </a:spcBef>
              <a:spcAft>
                <a:spcPts val="0"/>
              </a:spcAft>
              <a:buClr>
                <a:srgbClr val="006699"/>
              </a:buClr>
              <a:buSzPts val="883"/>
              <a:buFont typeface="Arial"/>
              <a:buNone/>
              <a:defRPr sz="883"/>
            </a:lvl3pPr>
            <a:lvl4pPr marL="1828800" lvl="3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4pPr>
            <a:lvl5pPr marL="2286000" lvl="4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5pPr>
            <a:lvl6pPr marL="2743200" lvl="5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6pPr>
            <a:lvl7pPr marL="3200400" lvl="6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7pPr>
            <a:lvl8pPr marL="3657600" lvl="7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8pPr>
            <a:lvl9pPr marL="4114800" lvl="8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>
            <a:off x="915429" y="6297796"/>
            <a:ext cx="3030252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>
            <a:off x="4166131" y="6297796"/>
            <a:ext cx="5249696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9505501" y="6297796"/>
            <a:ext cx="1165769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2389453" y="4800902"/>
            <a:ext cx="7315947" cy="566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65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>
            <a:spLocks noGrp="1"/>
          </p:cNvSpPr>
          <p:nvPr>
            <p:ph type="pic" idx="2"/>
          </p:nvPr>
        </p:nvSpPr>
        <p:spPr>
          <a:xfrm>
            <a:off x="2389453" y="612913"/>
            <a:ext cx="7315947" cy="411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rgbClr val="006699"/>
              </a:buClr>
              <a:buSzPts val="2824"/>
              <a:buFont typeface="Arial"/>
              <a:buNone/>
              <a:defRPr sz="2824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rgbClr val="006699"/>
              </a:buClr>
              <a:buSzPts val="2471"/>
              <a:buFont typeface="Arial"/>
              <a:buNone/>
              <a:defRPr sz="2471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rgbClr val="006699"/>
              </a:buClr>
              <a:buSzPts val="2118"/>
              <a:buFont typeface="Arial"/>
              <a:buNone/>
              <a:defRPr sz="2118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1"/>
          </p:nvPr>
        </p:nvSpPr>
        <p:spPr>
          <a:xfrm>
            <a:off x="2389453" y="5367131"/>
            <a:ext cx="7315947" cy="80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7"/>
              </a:spcBef>
              <a:spcAft>
                <a:spcPts val="0"/>
              </a:spcAft>
              <a:buClr>
                <a:srgbClr val="006699"/>
              </a:buClr>
              <a:buSzPts val="1236"/>
              <a:buFont typeface="Arial"/>
              <a:buNone/>
              <a:defRPr sz="1236"/>
            </a:lvl1pPr>
            <a:lvl2pPr marL="914400" lvl="1" indent="-228600" algn="l">
              <a:spcBef>
                <a:spcPts val="212"/>
              </a:spcBef>
              <a:spcAft>
                <a:spcPts val="0"/>
              </a:spcAft>
              <a:buClr>
                <a:srgbClr val="006699"/>
              </a:buClr>
              <a:buSzPts val="1059"/>
              <a:buFont typeface="Arial"/>
              <a:buNone/>
              <a:defRPr sz="1059"/>
            </a:lvl2pPr>
            <a:lvl3pPr marL="1371600" lvl="2" indent="-228600" algn="l">
              <a:spcBef>
                <a:spcPts val="177"/>
              </a:spcBef>
              <a:spcAft>
                <a:spcPts val="0"/>
              </a:spcAft>
              <a:buClr>
                <a:srgbClr val="006699"/>
              </a:buClr>
              <a:buSzPts val="883"/>
              <a:buFont typeface="Arial"/>
              <a:buNone/>
              <a:defRPr sz="883"/>
            </a:lvl3pPr>
            <a:lvl4pPr marL="1828800" lvl="3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4pPr>
            <a:lvl5pPr marL="2286000" lvl="4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5pPr>
            <a:lvl6pPr marL="2743200" lvl="5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6pPr>
            <a:lvl7pPr marL="3200400" lvl="6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7pPr>
            <a:lvl8pPr marL="3657600" lvl="7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8pPr>
            <a:lvl9pPr marL="4114800" lvl="8" indent="-228600" algn="l">
              <a:spcBef>
                <a:spcPts val="159"/>
              </a:spcBef>
              <a:spcAft>
                <a:spcPts val="0"/>
              </a:spcAft>
              <a:buClr>
                <a:srgbClr val="006699"/>
              </a:buClr>
              <a:buSzPts val="794"/>
              <a:buFont typeface="Arial"/>
              <a:buNone/>
              <a:defRPr sz="794"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dt" idx="10"/>
          </p:nvPr>
        </p:nvSpPr>
        <p:spPr>
          <a:xfrm>
            <a:off x="915429" y="6297796"/>
            <a:ext cx="3030252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ftr" idx="11"/>
          </p:nvPr>
        </p:nvSpPr>
        <p:spPr>
          <a:xfrm>
            <a:off x="4166131" y="6297796"/>
            <a:ext cx="5249696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9505501" y="6297796"/>
            <a:ext cx="1165769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915429" y="795131"/>
            <a:ext cx="9755841" cy="95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1"/>
          </p:nvPr>
        </p:nvSpPr>
        <p:spPr>
          <a:xfrm rot="5400000">
            <a:off x="3735498" y="-839771"/>
            <a:ext cx="4115703" cy="975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dt" idx="10"/>
          </p:nvPr>
        </p:nvSpPr>
        <p:spPr>
          <a:xfrm>
            <a:off x="915429" y="6297796"/>
            <a:ext cx="3030252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ftr" idx="11"/>
          </p:nvPr>
        </p:nvSpPr>
        <p:spPr>
          <a:xfrm>
            <a:off x="4166131" y="6297796"/>
            <a:ext cx="5249696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9505501" y="6297796"/>
            <a:ext cx="1165769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 rot="5400000">
            <a:off x="6801823" y="2226553"/>
            <a:ext cx="5300870" cy="243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 rot="5400000">
            <a:off x="1834227" y="-123668"/>
            <a:ext cx="5300870" cy="71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dt" idx="10"/>
          </p:nvPr>
        </p:nvSpPr>
        <p:spPr>
          <a:xfrm>
            <a:off x="915429" y="6297796"/>
            <a:ext cx="3030252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ftr" idx="11"/>
          </p:nvPr>
        </p:nvSpPr>
        <p:spPr>
          <a:xfrm>
            <a:off x="4166131" y="6297796"/>
            <a:ext cx="5249696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9505501" y="6297796"/>
            <a:ext cx="1165769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8415701" cy="77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6" name="Google Shape;106;p16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769" y="6212513"/>
            <a:ext cx="2011912" cy="50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876" y="6255913"/>
            <a:ext cx="3717197" cy="4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84156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17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769" y="6212513"/>
            <a:ext cx="2011912" cy="50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 descr="A person riding skis down a snow covered slo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152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/>
          <p:nvPr/>
        </p:nvSpPr>
        <p:spPr>
          <a:xfrm rot="-1791255">
            <a:off x="4187624" y="-2973331"/>
            <a:ext cx="8842540" cy="11067258"/>
          </a:xfrm>
          <a:custGeom>
            <a:avLst/>
            <a:gdLst/>
            <a:ahLst/>
            <a:cxnLst/>
            <a:rect l="l" t="t" r="r" b="b"/>
            <a:pathLst>
              <a:path w="8842540" h="11067258" extrusionOk="0">
                <a:moveTo>
                  <a:pt x="0" y="0"/>
                </a:moveTo>
                <a:lnTo>
                  <a:pt x="8842540" y="5075295"/>
                </a:lnTo>
                <a:lnTo>
                  <a:pt x="5403372" y="11067258"/>
                </a:lnTo>
                <a:lnTo>
                  <a:pt x="0" y="7965920"/>
                </a:lnTo>
                <a:close/>
              </a:path>
            </a:pathLst>
          </a:custGeom>
          <a:solidFill>
            <a:schemeClr val="lt1">
              <a:alpha val="6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8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2914" y="3467161"/>
            <a:ext cx="6805310" cy="1711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>
            <a:spLocks noGrp="1"/>
          </p:cNvSpPr>
          <p:nvPr>
            <p:ph type="ctrTitle"/>
          </p:nvPr>
        </p:nvSpPr>
        <p:spPr>
          <a:xfrm>
            <a:off x="5062914" y="588251"/>
            <a:ext cx="6654166" cy="127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rebuchet MS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601" y="5736130"/>
            <a:ext cx="5437952" cy="61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_1"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725" y="-58975"/>
            <a:ext cx="12272898" cy="691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3" cstate="screen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" y="-58975"/>
            <a:ext cx="9948249" cy="54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250" y="424200"/>
            <a:ext cx="3955502" cy="44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22" y="357513"/>
            <a:ext cx="2652701" cy="6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1352550" y="1524000"/>
            <a:ext cx="5314800" cy="93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ontserrat Medium"/>
              <a:buNone/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ubTitle" idx="1"/>
          </p:nvPr>
        </p:nvSpPr>
        <p:spPr>
          <a:xfrm>
            <a:off x="1352550" y="2590800"/>
            <a:ext cx="3955500" cy="62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 Medium"/>
              <a:buNone/>
              <a:defRPr sz="2400" i="1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24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SzPts val="20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SzPts val="1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SzPts val="1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10944477" cy="77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1"/>
          </p:nvPr>
        </p:nvSpPr>
        <p:spPr>
          <a:xfrm>
            <a:off x="409322" y="1116700"/>
            <a:ext cx="10944478" cy="490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7" name="Google Shape;127;p20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769" y="6212513"/>
            <a:ext cx="2011912" cy="50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876" y="6255913"/>
            <a:ext cx="3717197" cy="4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409322" y="203285"/>
            <a:ext cx="6096674" cy="77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1"/>
          </p:nvPr>
        </p:nvSpPr>
        <p:spPr>
          <a:xfrm>
            <a:off x="409322" y="1116700"/>
            <a:ext cx="8543292" cy="490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2" name="Google Shape;132;p21" descr="A picture containing outdoor, snow, skiing,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58939" y="203285"/>
            <a:ext cx="2931041" cy="4088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9186530" y="4292059"/>
            <a:ext cx="30054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https://www.knowledge-exchange.info/event/openness-profile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21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769" y="6212513"/>
            <a:ext cx="2011912" cy="50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876" y="6255913"/>
            <a:ext cx="3717197" cy="4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 2">
  <p:cSld name="TITLE_2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-12625" y="-37875"/>
            <a:ext cx="12217800" cy="4278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455" y="28375"/>
            <a:ext cx="7325097" cy="421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/>
          <p:nvPr/>
        </p:nvSpPr>
        <p:spPr>
          <a:xfrm>
            <a:off x="13175" y="4212200"/>
            <a:ext cx="12192000" cy="2798700"/>
          </a:xfrm>
          <a:prstGeom prst="rect">
            <a:avLst/>
          </a:prstGeom>
          <a:solidFill>
            <a:srgbClr val="FFFEFE">
              <a:alpha val="82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Google Shape;28;p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75" y="6212525"/>
            <a:ext cx="1962174" cy="5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 txBox="1">
            <a:spLocks noGrp="1"/>
          </p:cNvSpPr>
          <p:nvPr>
            <p:ph type="ctrTitle"/>
          </p:nvPr>
        </p:nvSpPr>
        <p:spPr>
          <a:xfrm>
            <a:off x="934110" y="4312981"/>
            <a:ext cx="103650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69025" y="5710483"/>
            <a:ext cx="80706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/>
            </a:lvl1pPr>
            <a:lvl2pPr lvl="1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2pPr>
            <a:lvl3pPr lvl="2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•"/>
              <a:defRPr/>
            </a:lvl3pPr>
            <a:lvl4pPr lvl="3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4pPr>
            <a:lvl5pPr lvl="4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5pPr>
            <a:lvl6pPr lvl="5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6pPr>
            <a:lvl7pPr lvl="6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7pPr>
            <a:lvl8pPr lvl="7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8pPr>
            <a:lvl9pPr lvl="8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pic>
        <p:nvPicPr>
          <p:cNvPr id="31" name="Google Shape;31;p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876" y="6255913"/>
            <a:ext cx="3717197" cy="4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7873441" cy="77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8" name="Google Shape;138;p22" descr="A picture containing outdoor, snow, skiing,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58939" y="203285"/>
            <a:ext cx="2931041" cy="408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769" y="6212513"/>
            <a:ext cx="2011912" cy="50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876" y="6255913"/>
            <a:ext cx="3717197" cy="4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3" descr="A group of people in a room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520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/>
          <p:nvPr/>
        </p:nvSpPr>
        <p:spPr>
          <a:xfrm rot="-1791255">
            <a:off x="4187624" y="-2973331"/>
            <a:ext cx="8842540" cy="11067258"/>
          </a:xfrm>
          <a:custGeom>
            <a:avLst/>
            <a:gdLst/>
            <a:ahLst/>
            <a:cxnLst/>
            <a:rect l="l" t="t" r="r" b="b"/>
            <a:pathLst>
              <a:path w="8842540" h="11067258" extrusionOk="0">
                <a:moveTo>
                  <a:pt x="0" y="0"/>
                </a:moveTo>
                <a:lnTo>
                  <a:pt x="8842540" y="5075295"/>
                </a:lnTo>
                <a:lnTo>
                  <a:pt x="5403372" y="11067258"/>
                </a:lnTo>
                <a:lnTo>
                  <a:pt x="0" y="7965920"/>
                </a:lnTo>
                <a:close/>
              </a:path>
            </a:pathLst>
          </a:custGeom>
          <a:solidFill>
            <a:schemeClr val="lt1">
              <a:alpha val="6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3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2914" y="3467161"/>
            <a:ext cx="6805310" cy="171176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>
            <a:spLocks noGrp="1"/>
          </p:cNvSpPr>
          <p:nvPr>
            <p:ph type="ctrTitle"/>
          </p:nvPr>
        </p:nvSpPr>
        <p:spPr>
          <a:xfrm>
            <a:off x="5062914" y="269271"/>
            <a:ext cx="6654166" cy="127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rebuchet MS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601" y="5736130"/>
            <a:ext cx="5437952" cy="61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/>
          <p:nvPr/>
        </p:nvSpPr>
        <p:spPr>
          <a:xfrm>
            <a:off x="291313" y="299405"/>
            <a:ext cx="194209" cy="5988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 descr="A picture containing mountain, outdoor, grass, snow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/>
          <p:nvPr/>
        </p:nvSpPr>
        <p:spPr>
          <a:xfrm rot="-1791255">
            <a:off x="4187624" y="-2973331"/>
            <a:ext cx="8842540" cy="11067258"/>
          </a:xfrm>
          <a:custGeom>
            <a:avLst/>
            <a:gdLst/>
            <a:ahLst/>
            <a:cxnLst/>
            <a:rect l="l" t="t" r="r" b="b"/>
            <a:pathLst>
              <a:path w="8842540" h="11067258" extrusionOk="0">
                <a:moveTo>
                  <a:pt x="0" y="0"/>
                </a:moveTo>
                <a:lnTo>
                  <a:pt x="8842540" y="5075295"/>
                </a:lnTo>
                <a:lnTo>
                  <a:pt x="5403372" y="11067258"/>
                </a:lnTo>
                <a:lnTo>
                  <a:pt x="0" y="7965920"/>
                </a:lnTo>
                <a:close/>
              </a:path>
            </a:pathLst>
          </a:cu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25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2914" y="3467161"/>
            <a:ext cx="6805310" cy="171176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>
            <a:spLocks noGrp="1"/>
          </p:cNvSpPr>
          <p:nvPr>
            <p:ph type="ctrTitle"/>
          </p:nvPr>
        </p:nvSpPr>
        <p:spPr>
          <a:xfrm>
            <a:off x="5062914" y="269271"/>
            <a:ext cx="6654166" cy="127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rebuchet MS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601" y="5736130"/>
            <a:ext cx="5437952" cy="61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6" descr="A group of people riding skis down a snow covered slo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/>
          <p:nvPr/>
        </p:nvSpPr>
        <p:spPr>
          <a:xfrm rot="-1791255">
            <a:off x="4187624" y="-2973331"/>
            <a:ext cx="8842540" cy="11067258"/>
          </a:xfrm>
          <a:custGeom>
            <a:avLst/>
            <a:gdLst/>
            <a:ahLst/>
            <a:cxnLst/>
            <a:rect l="l" t="t" r="r" b="b"/>
            <a:pathLst>
              <a:path w="8842540" h="11067258" extrusionOk="0">
                <a:moveTo>
                  <a:pt x="0" y="0"/>
                </a:moveTo>
                <a:lnTo>
                  <a:pt x="8842540" y="5075295"/>
                </a:lnTo>
                <a:lnTo>
                  <a:pt x="5403372" y="11067258"/>
                </a:lnTo>
                <a:lnTo>
                  <a:pt x="0" y="7965920"/>
                </a:lnTo>
                <a:close/>
              </a:path>
            </a:pathLst>
          </a:custGeom>
          <a:solidFill>
            <a:schemeClr val="lt1">
              <a:alpha val="6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6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2914" y="3467161"/>
            <a:ext cx="6805310" cy="171176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>
            <a:spLocks noGrp="1"/>
          </p:cNvSpPr>
          <p:nvPr>
            <p:ph type="ctrTitle"/>
          </p:nvPr>
        </p:nvSpPr>
        <p:spPr>
          <a:xfrm>
            <a:off x="5062914" y="269271"/>
            <a:ext cx="6654166" cy="1272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rebuchet MS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601" y="5736130"/>
            <a:ext cx="5437952" cy="61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/>
          <p:nvPr/>
        </p:nvSpPr>
        <p:spPr>
          <a:xfrm>
            <a:off x="291313" y="299405"/>
            <a:ext cx="194209" cy="5988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27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769" y="6212513"/>
            <a:ext cx="2011912" cy="50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876" y="6255913"/>
            <a:ext cx="3717197" cy="4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type="title">
  <p:cSld name="TIT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8" descr="KEO_dekorati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417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493" y="5820416"/>
            <a:ext cx="3785012" cy="90205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 txBox="1">
            <a:spLocks noGrp="1"/>
          </p:cNvSpPr>
          <p:nvPr>
            <p:ph type="ctrTitle"/>
          </p:nvPr>
        </p:nvSpPr>
        <p:spPr>
          <a:xfrm>
            <a:off x="934110" y="4312981"/>
            <a:ext cx="10364881" cy="132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subTitle" idx="1"/>
          </p:nvPr>
        </p:nvSpPr>
        <p:spPr>
          <a:xfrm>
            <a:off x="269025" y="5710483"/>
            <a:ext cx="8070708" cy="110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ebuchet MS"/>
              <a:buNone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409322" y="203285"/>
            <a:ext cx="6096674" cy="77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 1">
  <p:cSld name="TITLE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" descr="KEO_dekorati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1" cy="417744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 txBox="1">
            <a:spLocks noGrp="1"/>
          </p:cNvSpPr>
          <p:nvPr>
            <p:ph type="ctrTitle"/>
          </p:nvPr>
        </p:nvSpPr>
        <p:spPr>
          <a:xfrm>
            <a:off x="934110" y="4312981"/>
            <a:ext cx="103650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269025" y="5710483"/>
            <a:ext cx="80706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/>
            </a:lvl1pPr>
            <a:lvl2pPr lvl="1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2pPr>
            <a:lvl3pPr lvl="2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•"/>
              <a:defRPr/>
            </a:lvl3pPr>
            <a:lvl4pPr lvl="3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4pPr>
            <a:lvl5pPr lvl="4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5pPr>
            <a:lvl6pPr lvl="5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6pPr>
            <a:lvl7pPr lvl="6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7pPr>
            <a:lvl8pPr lvl="7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8pPr>
            <a:lvl9pPr lvl="8" algn="l" rtl="0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9367" y="5774550"/>
            <a:ext cx="2838759" cy="839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7" name="Google Shape;19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_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3" descr="Doublellogo_withtext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4723" y="6102236"/>
            <a:ext cx="1778000" cy="59266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/>
          <p:nvPr/>
        </p:nvSpPr>
        <p:spPr>
          <a:xfrm>
            <a:off x="0" y="1"/>
            <a:ext cx="12192000" cy="31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353757" y="355772"/>
            <a:ext cx="11181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rebuchet MS"/>
              <a:buNone/>
              <a:defRPr sz="3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>
            <a:endParaRPr/>
          </a:p>
        </p:txBody>
      </p:sp>
      <p:cxnSp>
        <p:nvCxnSpPr>
          <p:cNvPr id="204" name="Google Shape;204;p33"/>
          <p:cNvCxnSpPr/>
          <p:nvPr/>
        </p:nvCxnSpPr>
        <p:spPr>
          <a:xfrm>
            <a:off x="353759" y="379403"/>
            <a:ext cx="0" cy="508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_3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4" descr="Doublellogo_withtext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4723" y="6102236"/>
            <a:ext cx="1778000" cy="59266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4"/>
          <p:cNvSpPr/>
          <p:nvPr/>
        </p:nvSpPr>
        <p:spPr>
          <a:xfrm>
            <a:off x="0" y="1"/>
            <a:ext cx="12192000" cy="31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8" name="Google Shape;208;p34"/>
          <p:cNvSpPr txBox="1">
            <a:spLocks noGrp="1"/>
          </p:cNvSpPr>
          <p:nvPr>
            <p:ph type="title"/>
          </p:nvPr>
        </p:nvSpPr>
        <p:spPr>
          <a:xfrm>
            <a:off x="353757" y="355772"/>
            <a:ext cx="11181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rebuchet MS"/>
              <a:buNone/>
              <a:defRPr sz="3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>
            <a:endParaRPr/>
          </a:p>
        </p:txBody>
      </p:sp>
      <p:cxnSp>
        <p:nvCxnSpPr>
          <p:cNvPr id="209" name="Google Shape;209;p34"/>
          <p:cNvCxnSpPr/>
          <p:nvPr/>
        </p:nvCxnSpPr>
        <p:spPr>
          <a:xfrm>
            <a:off x="353759" y="379403"/>
            <a:ext cx="0" cy="508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_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5" descr="Doublellogo_withtext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4723" y="6102236"/>
            <a:ext cx="1778000" cy="59266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5"/>
          <p:cNvSpPr/>
          <p:nvPr/>
        </p:nvSpPr>
        <p:spPr>
          <a:xfrm>
            <a:off x="0" y="1"/>
            <a:ext cx="12192000" cy="31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3" name="Google Shape;213;p35"/>
          <p:cNvSpPr txBox="1">
            <a:spLocks noGrp="1"/>
          </p:cNvSpPr>
          <p:nvPr>
            <p:ph type="title"/>
          </p:nvPr>
        </p:nvSpPr>
        <p:spPr>
          <a:xfrm>
            <a:off x="353757" y="355772"/>
            <a:ext cx="11181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rebuchet MS"/>
              <a:buNone/>
              <a:defRPr sz="3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>
            <a:endParaRPr/>
          </a:p>
        </p:txBody>
      </p:sp>
      <p:cxnSp>
        <p:nvCxnSpPr>
          <p:cNvPr id="214" name="Google Shape;214;p35"/>
          <p:cNvCxnSpPr/>
          <p:nvPr/>
        </p:nvCxnSpPr>
        <p:spPr>
          <a:xfrm>
            <a:off x="353759" y="379403"/>
            <a:ext cx="0" cy="508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15429" y="795131"/>
            <a:ext cx="9755841" cy="95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915429" y="1980298"/>
            <a:ext cx="9755841" cy="411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6699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915429" y="6297796"/>
            <a:ext cx="3030252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4166131" y="6297796"/>
            <a:ext cx="5249696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9505501" y="6297796"/>
            <a:ext cx="1165769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64984" y="2747567"/>
            <a:ext cx="10363013" cy="136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53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864984" y="4110433"/>
            <a:ext cx="10363013" cy="149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 sz="1765"/>
            </a:lvl1pPr>
            <a:lvl2pPr marL="914400" lvl="1" indent="-228600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None/>
              <a:defRPr sz="1589"/>
            </a:lvl2pPr>
            <a:lvl3pPr marL="1371600" lvl="2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/>
            </a:lvl3pPr>
            <a:lvl4pPr marL="1828800" lvl="3" indent="-228600" algn="l">
              <a:spcBef>
                <a:spcPts val="247"/>
              </a:spcBef>
              <a:spcAft>
                <a:spcPts val="0"/>
              </a:spcAft>
              <a:buClr>
                <a:srgbClr val="006699"/>
              </a:buClr>
              <a:buSzPts val="1236"/>
              <a:buFont typeface="Arial"/>
              <a:buNone/>
              <a:defRPr sz="1236"/>
            </a:lvl4pPr>
            <a:lvl5pPr marL="2286000" lvl="4" indent="-228600" algn="l">
              <a:spcBef>
                <a:spcPts val="247"/>
              </a:spcBef>
              <a:spcAft>
                <a:spcPts val="0"/>
              </a:spcAft>
              <a:buClr>
                <a:srgbClr val="006699"/>
              </a:buClr>
              <a:buSzPts val="1236"/>
              <a:buFont typeface="Arial"/>
              <a:buNone/>
              <a:defRPr sz="1236"/>
            </a:lvl5pPr>
            <a:lvl6pPr marL="2743200" lvl="5" indent="-228600" algn="l">
              <a:spcBef>
                <a:spcPts val="247"/>
              </a:spcBef>
              <a:spcAft>
                <a:spcPts val="0"/>
              </a:spcAft>
              <a:buClr>
                <a:srgbClr val="006699"/>
              </a:buClr>
              <a:buSzPts val="1236"/>
              <a:buFont typeface="Arial"/>
              <a:buNone/>
              <a:defRPr sz="1236"/>
            </a:lvl6pPr>
            <a:lvl7pPr marL="3200400" lvl="6" indent="-228600" algn="l">
              <a:spcBef>
                <a:spcPts val="247"/>
              </a:spcBef>
              <a:spcAft>
                <a:spcPts val="0"/>
              </a:spcAft>
              <a:buClr>
                <a:srgbClr val="006699"/>
              </a:buClr>
              <a:buSzPts val="1236"/>
              <a:buFont typeface="Arial"/>
              <a:buNone/>
              <a:defRPr sz="1236"/>
            </a:lvl7pPr>
            <a:lvl8pPr marL="3657600" lvl="7" indent="-228600" algn="l">
              <a:spcBef>
                <a:spcPts val="247"/>
              </a:spcBef>
              <a:spcAft>
                <a:spcPts val="0"/>
              </a:spcAft>
              <a:buClr>
                <a:srgbClr val="006699"/>
              </a:buClr>
              <a:buSzPts val="1236"/>
              <a:buFont typeface="Arial"/>
              <a:buNone/>
              <a:defRPr sz="1236"/>
            </a:lvl8pPr>
            <a:lvl9pPr marL="4114800" lvl="8" indent="-228600" algn="l">
              <a:spcBef>
                <a:spcPts val="247"/>
              </a:spcBef>
              <a:spcAft>
                <a:spcPts val="0"/>
              </a:spcAft>
              <a:buClr>
                <a:srgbClr val="006699"/>
              </a:buClr>
              <a:buSzPts val="1236"/>
              <a:buFont typeface="Arial"/>
              <a:buNone/>
              <a:defRPr sz="1236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915429" y="6297796"/>
            <a:ext cx="3030252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6131" y="6297796"/>
            <a:ext cx="5249696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9505501" y="6297796"/>
            <a:ext cx="1165769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ee objecten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915429" y="795131"/>
            <a:ext cx="9755841" cy="95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915429" y="1980298"/>
            <a:ext cx="4788247" cy="411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5508" algn="l">
              <a:spcBef>
                <a:spcPts val="494"/>
              </a:spcBef>
              <a:spcAft>
                <a:spcPts val="0"/>
              </a:spcAft>
              <a:buClr>
                <a:srgbClr val="006699"/>
              </a:buClr>
              <a:buSzPts val="2471"/>
              <a:buFont typeface="Arial"/>
              <a:buChar char="•"/>
              <a:defRPr sz="2471"/>
            </a:lvl1pPr>
            <a:lvl2pPr marL="914400" lvl="1" indent="-363093" algn="l">
              <a:spcBef>
                <a:spcPts val="424"/>
              </a:spcBef>
              <a:spcAft>
                <a:spcPts val="0"/>
              </a:spcAft>
              <a:buClr>
                <a:srgbClr val="006699"/>
              </a:buClr>
              <a:buSzPts val="2118"/>
              <a:buFont typeface="Arial"/>
              <a:buChar char="–"/>
              <a:defRPr sz="2118"/>
            </a:lvl2pPr>
            <a:lvl3pPr marL="1371600" lvl="2" indent="-340677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•"/>
              <a:defRPr sz="1765"/>
            </a:lvl3pPr>
            <a:lvl4pPr marL="1828800" lvl="3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–"/>
              <a:defRPr sz="1589"/>
            </a:lvl4pPr>
            <a:lvl5pPr marL="2286000" lvl="4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»"/>
              <a:defRPr sz="1589"/>
            </a:lvl5pPr>
            <a:lvl6pPr marL="2743200" lvl="5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»"/>
              <a:defRPr sz="1589"/>
            </a:lvl6pPr>
            <a:lvl7pPr marL="3200400" lvl="6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»"/>
              <a:defRPr sz="1589"/>
            </a:lvl7pPr>
            <a:lvl8pPr marL="3657600" lvl="7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»"/>
              <a:defRPr sz="1589"/>
            </a:lvl8pPr>
            <a:lvl9pPr marL="4114800" lvl="8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»"/>
              <a:defRPr sz="1589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5883024" y="1980298"/>
            <a:ext cx="4788245" cy="411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5508" algn="l">
              <a:spcBef>
                <a:spcPts val="494"/>
              </a:spcBef>
              <a:spcAft>
                <a:spcPts val="0"/>
              </a:spcAft>
              <a:buClr>
                <a:srgbClr val="006699"/>
              </a:buClr>
              <a:buSzPts val="2471"/>
              <a:buFont typeface="Arial"/>
              <a:buChar char="•"/>
              <a:defRPr sz="2471"/>
            </a:lvl1pPr>
            <a:lvl2pPr marL="914400" lvl="1" indent="-363093" algn="l">
              <a:spcBef>
                <a:spcPts val="424"/>
              </a:spcBef>
              <a:spcAft>
                <a:spcPts val="0"/>
              </a:spcAft>
              <a:buClr>
                <a:srgbClr val="006699"/>
              </a:buClr>
              <a:buSzPts val="2118"/>
              <a:buFont typeface="Arial"/>
              <a:buChar char="–"/>
              <a:defRPr sz="2118"/>
            </a:lvl2pPr>
            <a:lvl3pPr marL="1371600" lvl="2" indent="-340677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•"/>
              <a:defRPr sz="1765"/>
            </a:lvl3pPr>
            <a:lvl4pPr marL="1828800" lvl="3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–"/>
              <a:defRPr sz="1589"/>
            </a:lvl4pPr>
            <a:lvl5pPr marL="2286000" lvl="4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»"/>
              <a:defRPr sz="1589"/>
            </a:lvl5pPr>
            <a:lvl6pPr marL="2743200" lvl="5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»"/>
              <a:defRPr sz="1589"/>
            </a:lvl6pPr>
            <a:lvl7pPr marL="3200400" lvl="6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»"/>
              <a:defRPr sz="1589"/>
            </a:lvl7pPr>
            <a:lvl8pPr marL="3657600" lvl="7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»"/>
              <a:defRPr sz="1589"/>
            </a:lvl8pPr>
            <a:lvl9pPr marL="4114800" lvl="8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»"/>
              <a:defRPr sz="1589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915429" y="6297796"/>
            <a:ext cx="3030252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4166131" y="6297796"/>
            <a:ext cx="5249696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9505501" y="6297796"/>
            <a:ext cx="1165769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609041" y="274080"/>
            <a:ext cx="1097392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609040" y="1534544"/>
            <a:ext cx="5387945" cy="64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24"/>
              </a:spcBef>
              <a:spcAft>
                <a:spcPts val="0"/>
              </a:spcAft>
              <a:buClr>
                <a:srgbClr val="006699"/>
              </a:buClr>
              <a:buSzPts val="2118"/>
              <a:buFont typeface="Arial"/>
              <a:buNone/>
              <a:defRPr sz="2118" b="1"/>
            </a:lvl1pPr>
            <a:lvl2pPr marL="914400" lvl="1" indent="-228600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 sz="1765" b="1"/>
            </a:lvl2pPr>
            <a:lvl3pPr marL="1371600" lvl="2" indent="-228600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None/>
              <a:defRPr sz="1589" b="1"/>
            </a:lvl3pPr>
            <a:lvl4pPr marL="1828800" lvl="3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4pPr>
            <a:lvl5pPr marL="2286000" lvl="4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5pPr>
            <a:lvl6pPr marL="2743200" lvl="5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6pPr>
            <a:lvl7pPr marL="3200400" lvl="6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7pPr>
            <a:lvl8pPr marL="3657600" lvl="7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8pPr>
            <a:lvl9pPr marL="4114800" lvl="8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2"/>
          </p:nvPr>
        </p:nvSpPr>
        <p:spPr>
          <a:xfrm>
            <a:off x="609040" y="2174562"/>
            <a:ext cx="5387945" cy="395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3093" algn="l">
              <a:spcBef>
                <a:spcPts val="424"/>
              </a:spcBef>
              <a:spcAft>
                <a:spcPts val="0"/>
              </a:spcAft>
              <a:buClr>
                <a:srgbClr val="006699"/>
              </a:buClr>
              <a:buSzPts val="2118"/>
              <a:buFont typeface="Arial"/>
              <a:buChar char="•"/>
              <a:defRPr sz="2118"/>
            </a:lvl1pPr>
            <a:lvl2pPr marL="914400" lvl="1" indent="-340677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–"/>
              <a:defRPr sz="1765"/>
            </a:lvl2pPr>
            <a:lvl3pPr marL="1371600" lvl="2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•"/>
              <a:defRPr sz="1589"/>
            </a:lvl3pPr>
            <a:lvl4pPr marL="1828800" lvl="3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–"/>
              <a:defRPr sz="1412"/>
            </a:lvl4pPr>
            <a:lvl5pPr marL="2286000" lvl="4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»"/>
              <a:defRPr sz="1412"/>
            </a:lvl5pPr>
            <a:lvl6pPr marL="2743200" lvl="5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»"/>
              <a:defRPr sz="1412"/>
            </a:lvl6pPr>
            <a:lvl7pPr marL="3200400" lvl="6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»"/>
              <a:defRPr sz="1412"/>
            </a:lvl7pPr>
            <a:lvl8pPr marL="3657600" lvl="7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»"/>
              <a:defRPr sz="1412"/>
            </a:lvl8pPr>
            <a:lvl9pPr marL="4114800" lvl="8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»"/>
              <a:defRPr sz="1412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3"/>
          </p:nvPr>
        </p:nvSpPr>
        <p:spPr>
          <a:xfrm>
            <a:off x="6193150" y="1534544"/>
            <a:ext cx="5389812" cy="64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24"/>
              </a:spcBef>
              <a:spcAft>
                <a:spcPts val="0"/>
              </a:spcAft>
              <a:buClr>
                <a:srgbClr val="006699"/>
              </a:buClr>
              <a:buSzPts val="2118"/>
              <a:buFont typeface="Arial"/>
              <a:buNone/>
              <a:defRPr sz="2118" b="1"/>
            </a:lvl1pPr>
            <a:lvl2pPr marL="914400" lvl="1" indent="-228600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None/>
              <a:defRPr sz="1765" b="1"/>
            </a:lvl2pPr>
            <a:lvl3pPr marL="1371600" lvl="2" indent="-228600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None/>
              <a:defRPr sz="1589" b="1"/>
            </a:lvl3pPr>
            <a:lvl4pPr marL="1828800" lvl="3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4pPr>
            <a:lvl5pPr marL="2286000" lvl="4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5pPr>
            <a:lvl6pPr marL="2743200" lvl="5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6pPr>
            <a:lvl7pPr marL="3200400" lvl="6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7pPr>
            <a:lvl8pPr marL="3657600" lvl="7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8pPr>
            <a:lvl9pPr marL="4114800" lvl="8" indent="-228600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None/>
              <a:defRPr sz="1412" b="1"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4"/>
          </p:nvPr>
        </p:nvSpPr>
        <p:spPr>
          <a:xfrm>
            <a:off x="6193150" y="2174562"/>
            <a:ext cx="5389812" cy="395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3093" algn="l">
              <a:spcBef>
                <a:spcPts val="424"/>
              </a:spcBef>
              <a:spcAft>
                <a:spcPts val="0"/>
              </a:spcAft>
              <a:buClr>
                <a:srgbClr val="006699"/>
              </a:buClr>
              <a:buSzPts val="2118"/>
              <a:buFont typeface="Arial"/>
              <a:buChar char="•"/>
              <a:defRPr sz="2118"/>
            </a:lvl1pPr>
            <a:lvl2pPr marL="914400" lvl="1" indent="-340677" algn="l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–"/>
              <a:defRPr sz="1765"/>
            </a:lvl2pPr>
            <a:lvl3pPr marL="1371600" lvl="2" indent="-329501" algn="l">
              <a:spcBef>
                <a:spcPts val="318"/>
              </a:spcBef>
              <a:spcAft>
                <a:spcPts val="0"/>
              </a:spcAft>
              <a:buClr>
                <a:srgbClr val="006699"/>
              </a:buClr>
              <a:buSzPts val="1589"/>
              <a:buFont typeface="Arial"/>
              <a:buChar char="•"/>
              <a:defRPr sz="1589"/>
            </a:lvl3pPr>
            <a:lvl4pPr marL="1828800" lvl="3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–"/>
              <a:defRPr sz="1412"/>
            </a:lvl4pPr>
            <a:lvl5pPr marL="2286000" lvl="4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»"/>
              <a:defRPr sz="1412"/>
            </a:lvl5pPr>
            <a:lvl6pPr marL="2743200" lvl="5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»"/>
              <a:defRPr sz="1412"/>
            </a:lvl6pPr>
            <a:lvl7pPr marL="3200400" lvl="6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»"/>
              <a:defRPr sz="1412"/>
            </a:lvl7pPr>
            <a:lvl8pPr marL="3657600" lvl="7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»"/>
              <a:defRPr sz="1412"/>
            </a:lvl8pPr>
            <a:lvl9pPr marL="4114800" lvl="8" indent="-318261" algn="l">
              <a:spcBef>
                <a:spcPts val="282"/>
              </a:spcBef>
              <a:spcAft>
                <a:spcPts val="0"/>
              </a:spcAft>
              <a:buClr>
                <a:srgbClr val="006699"/>
              </a:buClr>
              <a:buSzPts val="1412"/>
              <a:buFont typeface="Arial"/>
              <a:buChar char="»"/>
              <a:defRPr sz="1412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dt" idx="10"/>
          </p:nvPr>
        </p:nvSpPr>
        <p:spPr>
          <a:xfrm>
            <a:off x="915429" y="6297796"/>
            <a:ext cx="3030252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ftr" idx="11"/>
          </p:nvPr>
        </p:nvSpPr>
        <p:spPr>
          <a:xfrm>
            <a:off x="4166131" y="6297796"/>
            <a:ext cx="5249696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9505501" y="6297796"/>
            <a:ext cx="1165769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915429" y="795131"/>
            <a:ext cx="9755841" cy="95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dt" idx="10"/>
          </p:nvPr>
        </p:nvSpPr>
        <p:spPr>
          <a:xfrm>
            <a:off x="915429" y="6297796"/>
            <a:ext cx="3030252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ftr" idx="11"/>
          </p:nvPr>
        </p:nvSpPr>
        <p:spPr>
          <a:xfrm>
            <a:off x="4166131" y="6297796"/>
            <a:ext cx="5249696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9505501" y="6297796"/>
            <a:ext cx="1165769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915429" y="6297796"/>
            <a:ext cx="3030252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4166131" y="6297796"/>
            <a:ext cx="5249696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9505501" y="6297796"/>
            <a:ext cx="1165769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36" b="0" i="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915429" y="795131"/>
            <a:ext cx="9755841" cy="95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24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24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24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24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24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24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24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24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24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915429" y="1980298"/>
            <a:ext cx="9755841" cy="411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0677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0677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0677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»"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»"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»"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»"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rgbClr val="006699"/>
              </a:buClr>
              <a:buSzPts val="1765"/>
              <a:buFont typeface="Arial"/>
              <a:buChar char="»"/>
              <a:defRPr sz="1765" b="0" i="0" u="none" strike="noStrike" cap="none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915429" y="6297796"/>
            <a:ext cx="3030252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36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6131" y="6297796"/>
            <a:ext cx="5249696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36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505501" y="6297796"/>
            <a:ext cx="1165769" cy="40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36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36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36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36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36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36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36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36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36" b="0" i="0" u="none" strike="noStrike" cap="non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 descr="KE banner no words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218659" y="0"/>
            <a:ext cx="9733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" y="0"/>
            <a:ext cx="3251198" cy="90205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409322" y="203285"/>
            <a:ext cx="6096674" cy="77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409322" y="1116700"/>
            <a:ext cx="10944478" cy="521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03" name="Google Shape;103;p15"/>
          <p:cNvCxnSpPr/>
          <p:nvPr/>
        </p:nvCxnSpPr>
        <p:spPr>
          <a:xfrm>
            <a:off x="396509" y="364142"/>
            <a:ext cx="0" cy="428877"/>
          </a:xfrm>
          <a:prstGeom prst="straightConnector1">
            <a:avLst/>
          </a:prstGeom>
          <a:noFill/>
          <a:ln w="38100" cap="flat" cmpd="sng">
            <a:solidFill>
              <a:srgbClr val="916D1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Bas.Cordewener@jisc.ac.uk" TargetMode="External"/><Relationship Id="rId5" Type="http://schemas.openxmlformats.org/officeDocument/2006/relationships/hyperlink" Target="mailto:josefine.nordling@csc.fi" TargetMode="External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0.png"/><Relationship Id="rId5" Type="http://schemas.openxmlformats.org/officeDocument/2006/relationships/hyperlink" Target="https://www.knowledge-exchange.info/event/openness-profile" TargetMode="External"/><Relationship Id="rId4" Type="http://schemas.openxmlformats.org/officeDocument/2006/relationships/hyperlink" Target="https://zenodo.org/record/4581490#.YHalFZNKhTY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ctrTitle"/>
          </p:nvPr>
        </p:nvSpPr>
        <p:spPr>
          <a:xfrm>
            <a:off x="913510" y="4118131"/>
            <a:ext cx="103650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r>
              <a:rPr lang="en-US" sz="3024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24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Openness Profile:</a:t>
            </a:r>
            <a:endParaRPr sz="3024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24" i="1" dirty="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Modelling Research Evaluation for Open Scholarship</a:t>
            </a:r>
            <a:endParaRPr sz="1600" i="1" dirty="0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1" name="Google Shape;221;p36"/>
          <p:cNvSpPr txBox="1"/>
          <p:nvPr/>
        </p:nvSpPr>
        <p:spPr>
          <a:xfrm>
            <a:off x="3002230" y="5774550"/>
            <a:ext cx="3238091" cy="41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2118"/>
              <a:buFont typeface="Arial"/>
              <a:buNone/>
            </a:pPr>
            <a:endParaRPr sz="211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6"/>
          <p:cNvSpPr txBox="1"/>
          <p:nvPr/>
        </p:nvSpPr>
        <p:spPr>
          <a:xfrm>
            <a:off x="2367788" y="5534497"/>
            <a:ext cx="64086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SHARC Session 20 April 2021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Research Data Alliance, 17th Plenary, Edinburgh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Dr Fiona Murphy &amp; Dr Phill Jones of </a:t>
            </a:r>
            <a:r>
              <a:rPr lang="en-US" dirty="0" err="1"/>
              <a:t>MoreBrains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CE98B8-63DB-434E-A739-8561A1D47FF3}"/>
              </a:ext>
            </a:extLst>
          </p:cNvPr>
          <p:cNvSpPr txBox="1"/>
          <p:nvPr/>
        </p:nvSpPr>
        <p:spPr>
          <a:xfrm>
            <a:off x="183567" y="210014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DOI: 10.5281/zenodo.4897493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/>
          <p:nvPr/>
        </p:nvSpPr>
        <p:spPr>
          <a:xfrm>
            <a:off x="8800790" y="1588366"/>
            <a:ext cx="3038489" cy="1182097"/>
          </a:xfrm>
          <a:prstGeom prst="roundRect">
            <a:avLst>
              <a:gd name="adj" fmla="val 16667"/>
            </a:avLst>
          </a:prstGeom>
          <a:solidFill>
            <a:srgbClr val="7030A0">
              <a:alpha val="22745"/>
            </a:srgbClr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8769093" y="4631376"/>
            <a:ext cx="3038489" cy="1182097"/>
          </a:xfrm>
          <a:prstGeom prst="roundRect">
            <a:avLst>
              <a:gd name="adj" fmla="val 16667"/>
            </a:avLst>
          </a:prstGeom>
          <a:solidFill>
            <a:schemeClr val="accent2">
              <a:alpha val="22745"/>
            </a:schemeClr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8769093" y="3101529"/>
            <a:ext cx="3038489" cy="1182097"/>
          </a:xfrm>
          <a:prstGeom prst="roundRect">
            <a:avLst>
              <a:gd name="adj" fmla="val 16667"/>
            </a:avLst>
          </a:prstGeom>
          <a:solidFill>
            <a:srgbClr val="051C36">
              <a:alpha val="22745"/>
            </a:srgbClr>
          </a:solidFill>
          <a:ln w="12700" cap="flat" cmpd="sng">
            <a:solidFill>
              <a:srgbClr val="051C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5"/>
          <p:cNvSpPr/>
          <p:nvPr/>
        </p:nvSpPr>
        <p:spPr>
          <a:xfrm>
            <a:off x="2964559" y="1538248"/>
            <a:ext cx="1681043" cy="4481504"/>
          </a:xfrm>
          <a:prstGeom prst="roundRect">
            <a:avLst>
              <a:gd name="adj" fmla="val 16667"/>
            </a:avLst>
          </a:prstGeom>
          <a:solidFill>
            <a:srgbClr val="0C0C0C">
              <a:alpha val="22745"/>
            </a:srgbClr>
          </a:solidFill>
          <a:ln w="127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5"/>
          <p:cNvSpPr txBox="1"/>
          <p:nvPr/>
        </p:nvSpPr>
        <p:spPr>
          <a:xfrm>
            <a:off x="2630859" y="3363501"/>
            <a:ext cx="23690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Plenary meeting including all stakeholders</a:t>
            </a:r>
            <a:endParaRPr dirty="0"/>
          </a:p>
        </p:txBody>
      </p:sp>
      <p:grpSp>
        <p:nvGrpSpPr>
          <p:cNvPr id="320" name="Google Shape;320;p45"/>
          <p:cNvGrpSpPr/>
          <p:nvPr/>
        </p:nvGrpSpPr>
        <p:grpSpPr>
          <a:xfrm>
            <a:off x="5242356" y="3104156"/>
            <a:ext cx="3038489" cy="1182097"/>
            <a:chOff x="5242357" y="4674085"/>
            <a:chExt cx="3038489" cy="1182097"/>
          </a:xfrm>
        </p:grpSpPr>
        <p:sp>
          <p:nvSpPr>
            <p:cNvPr id="321" name="Google Shape;321;p45"/>
            <p:cNvSpPr/>
            <p:nvPr/>
          </p:nvSpPr>
          <p:spPr>
            <a:xfrm>
              <a:off x="5242357" y="4674085"/>
              <a:ext cx="3038489" cy="1182097"/>
            </a:xfrm>
            <a:prstGeom prst="roundRect">
              <a:avLst>
                <a:gd name="adj" fmla="val 16667"/>
              </a:avLst>
            </a:prstGeom>
            <a:solidFill>
              <a:srgbClr val="051C36">
                <a:alpha val="22745"/>
              </a:srgbClr>
            </a:solidFill>
            <a:ln w="12700" cap="flat" cmpd="sng">
              <a:solidFill>
                <a:srgbClr val="051C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45"/>
            <p:cNvSpPr txBox="1"/>
            <p:nvPr/>
          </p:nvSpPr>
          <p:spPr>
            <a:xfrm>
              <a:off x="5502292" y="4711376"/>
              <a:ext cx="2534410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Group 2: Stakeholders with potential use-cases</a:t>
              </a:r>
              <a:endParaRPr dirty="0"/>
            </a:p>
          </p:txBody>
        </p:sp>
        <p:grpSp>
          <p:nvGrpSpPr>
            <p:cNvPr id="323" name="Google Shape;323;p45"/>
            <p:cNvGrpSpPr/>
            <p:nvPr/>
          </p:nvGrpSpPr>
          <p:grpSpPr>
            <a:xfrm>
              <a:off x="5369876" y="5338432"/>
              <a:ext cx="932359" cy="400110"/>
              <a:chOff x="1164750" y="5536535"/>
              <a:chExt cx="1177159" cy="505163"/>
            </a:xfrm>
          </p:grpSpPr>
          <p:sp>
            <p:nvSpPr>
              <p:cNvPr id="324" name="Google Shape;324;p45"/>
              <p:cNvSpPr/>
              <p:nvPr/>
            </p:nvSpPr>
            <p:spPr>
              <a:xfrm>
                <a:off x="1251460" y="5542834"/>
                <a:ext cx="1003738" cy="445270"/>
              </a:xfrm>
              <a:prstGeom prst="roundRect">
                <a:avLst>
                  <a:gd name="adj" fmla="val 16667"/>
                </a:avLst>
              </a:prstGeom>
              <a:solidFill>
                <a:srgbClr val="051C36">
                  <a:alpha val="40000"/>
                </a:srgbClr>
              </a:solidFill>
              <a:ln w="12700" cap="flat" cmpd="sng">
                <a:solidFill>
                  <a:srgbClr val="051C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45"/>
              <p:cNvSpPr txBox="1"/>
              <p:nvPr/>
            </p:nvSpPr>
            <p:spPr>
              <a:xfrm>
                <a:off x="1164750" y="5536535"/>
                <a:ext cx="1177159" cy="5051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Funders inc. NWO</a:t>
                </a:r>
                <a:endParaRPr/>
              </a:p>
            </p:txBody>
          </p:sp>
        </p:grpSp>
        <p:grpSp>
          <p:nvGrpSpPr>
            <p:cNvPr id="326" name="Google Shape;326;p45"/>
            <p:cNvGrpSpPr/>
            <p:nvPr/>
          </p:nvGrpSpPr>
          <p:grpSpPr>
            <a:xfrm>
              <a:off x="7249161" y="5338432"/>
              <a:ext cx="932359" cy="357507"/>
              <a:chOff x="3345647" y="5536535"/>
              <a:chExt cx="1177159" cy="451374"/>
            </a:xfrm>
          </p:grpSpPr>
          <p:sp>
            <p:nvSpPr>
              <p:cNvPr id="327" name="Google Shape;327;p45"/>
              <p:cNvSpPr/>
              <p:nvPr/>
            </p:nvSpPr>
            <p:spPr>
              <a:xfrm>
                <a:off x="3451367" y="5542639"/>
                <a:ext cx="1003738" cy="445270"/>
              </a:xfrm>
              <a:prstGeom prst="roundRect">
                <a:avLst>
                  <a:gd name="adj" fmla="val 16667"/>
                </a:avLst>
              </a:prstGeom>
              <a:solidFill>
                <a:srgbClr val="051C36">
                  <a:alpha val="40000"/>
                </a:srgbClr>
              </a:solidFill>
              <a:ln w="12700" cap="flat" cmpd="sng">
                <a:solidFill>
                  <a:srgbClr val="051C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45"/>
              <p:cNvSpPr txBox="1"/>
              <p:nvPr/>
            </p:nvSpPr>
            <p:spPr>
              <a:xfrm>
                <a:off x="3345647" y="5536535"/>
                <a:ext cx="1177159" cy="4274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Research orgs +consortia</a:t>
                </a:r>
                <a:endParaRPr/>
              </a:p>
            </p:txBody>
          </p:sp>
        </p:grpSp>
        <p:grpSp>
          <p:nvGrpSpPr>
            <p:cNvPr id="329" name="Google Shape;329;p45"/>
            <p:cNvGrpSpPr/>
            <p:nvPr/>
          </p:nvGrpSpPr>
          <p:grpSpPr>
            <a:xfrm>
              <a:off x="6309518" y="5343267"/>
              <a:ext cx="932391" cy="352672"/>
              <a:chOff x="2255199" y="5542639"/>
              <a:chExt cx="1177200" cy="445270"/>
            </a:xfrm>
          </p:grpSpPr>
          <p:sp>
            <p:nvSpPr>
              <p:cNvPr id="330" name="Google Shape;330;p45"/>
              <p:cNvSpPr/>
              <p:nvPr/>
            </p:nvSpPr>
            <p:spPr>
              <a:xfrm>
                <a:off x="2336272" y="5542639"/>
                <a:ext cx="1003738" cy="445270"/>
              </a:xfrm>
              <a:prstGeom prst="roundRect">
                <a:avLst>
                  <a:gd name="adj" fmla="val 16667"/>
                </a:avLst>
              </a:prstGeom>
              <a:solidFill>
                <a:srgbClr val="051C36">
                  <a:alpha val="40000"/>
                </a:srgbClr>
              </a:solidFill>
              <a:ln w="12700" cap="flat" cmpd="sng">
                <a:solidFill>
                  <a:srgbClr val="051C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45"/>
              <p:cNvSpPr txBox="1"/>
              <p:nvPr/>
            </p:nvSpPr>
            <p:spPr>
              <a:xfrm>
                <a:off x="2255199" y="5632747"/>
                <a:ext cx="1177200" cy="31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Institutions</a:t>
                </a:r>
                <a:endParaRPr/>
              </a:p>
            </p:txBody>
          </p:sp>
        </p:grpSp>
      </p:grpSp>
      <p:sp>
        <p:nvSpPr>
          <p:cNvPr id="332" name="Google Shape;332;p45"/>
          <p:cNvSpPr/>
          <p:nvPr/>
        </p:nvSpPr>
        <p:spPr>
          <a:xfrm>
            <a:off x="5242357" y="1588368"/>
            <a:ext cx="3038489" cy="1182097"/>
          </a:xfrm>
          <a:prstGeom prst="roundRect">
            <a:avLst>
              <a:gd name="adj" fmla="val 16667"/>
            </a:avLst>
          </a:prstGeom>
          <a:solidFill>
            <a:srgbClr val="7030A0">
              <a:alpha val="22745"/>
            </a:srgbClr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5"/>
          <p:cNvSpPr txBox="1"/>
          <p:nvPr/>
        </p:nvSpPr>
        <p:spPr>
          <a:xfrm>
            <a:off x="5686457" y="1819132"/>
            <a:ext cx="209384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Group 1: PID Experts</a:t>
            </a:r>
            <a:endParaRPr/>
          </a:p>
        </p:txBody>
      </p:sp>
      <p:grpSp>
        <p:nvGrpSpPr>
          <p:cNvPr id="334" name="Google Shape;334;p45"/>
          <p:cNvGrpSpPr/>
          <p:nvPr/>
        </p:nvGrpSpPr>
        <p:grpSpPr>
          <a:xfrm>
            <a:off x="5242357" y="2292485"/>
            <a:ext cx="932359" cy="253006"/>
            <a:chOff x="5005075" y="4510028"/>
            <a:chExt cx="1177159" cy="319435"/>
          </a:xfrm>
        </p:grpSpPr>
        <p:sp>
          <p:nvSpPr>
            <p:cNvPr id="335" name="Google Shape;335;p45"/>
            <p:cNvSpPr/>
            <p:nvPr/>
          </p:nvSpPr>
          <p:spPr>
            <a:xfrm>
              <a:off x="5260118" y="4510028"/>
              <a:ext cx="667075" cy="290785"/>
            </a:xfrm>
            <a:prstGeom prst="roundRect">
              <a:avLst>
                <a:gd name="adj" fmla="val 16667"/>
              </a:avLst>
            </a:prstGeom>
            <a:solidFill>
              <a:srgbClr val="7030A0">
                <a:alpha val="40000"/>
              </a:srgbClr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45"/>
            <p:cNvSpPr txBox="1"/>
            <p:nvPr/>
          </p:nvSpPr>
          <p:spPr>
            <a:xfrm>
              <a:off x="5005075" y="4518594"/>
              <a:ext cx="1177159" cy="310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ORCID</a:t>
              </a:r>
              <a:endParaRPr/>
            </a:p>
          </p:txBody>
        </p:sp>
      </p:grpSp>
      <p:grpSp>
        <p:nvGrpSpPr>
          <p:cNvPr id="337" name="Google Shape;337;p45"/>
          <p:cNvGrpSpPr/>
          <p:nvPr/>
        </p:nvGrpSpPr>
        <p:grpSpPr>
          <a:xfrm>
            <a:off x="6674870" y="2292485"/>
            <a:ext cx="932359" cy="251681"/>
            <a:chOff x="4872557" y="3422106"/>
            <a:chExt cx="1177159" cy="317763"/>
          </a:xfrm>
        </p:grpSpPr>
        <p:sp>
          <p:nvSpPr>
            <p:cNvPr id="338" name="Google Shape;338;p45"/>
            <p:cNvSpPr/>
            <p:nvPr/>
          </p:nvSpPr>
          <p:spPr>
            <a:xfrm>
              <a:off x="5131898" y="3422106"/>
              <a:ext cx="667075" cy="290785"/>
            </a:xfrm>
            <a:prstGeom prst="roundRect">
              <a:avLst>
                <a:gd name="adj" fmla="val 16667"/>
              </a:avLst>
            </a:prstGeom>
            <a:solidFill>
              <a:srgbClr val="7030A0">
                <a:alpha val="40000"/>
              </a:srgbClr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45"/>
            <p:cNvSpPr txBox="1"/>
            <p:nvPr/>
          </p:nvSpPr>
          <p:spPr>
            <a:xfrm>
              <a:off x="4872557" y="3429000"/>
              <a:ext cx="1177159" cy="310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Crossref</a:t>
              </a:r>
              <a:endParaRPr sz="1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340" name="Google Shape;340;p45"/>
          <p:cNvGrpSpPr/>
          <p:nvPr/>
        </p:nvGrpSpPr>
        <p:grpSpPr>
          <a:xfrm>
            <a:off x="7391125" y="2292485"/>
            <a:ext cx="932359" cy="251681"/>
            <a:chOff x="5692193" y="1277149"/>
            <a:chExt cx="1177159" cy="317763"/>
          </a:xfrm>
        </p:grpSpPr>
        <p:sp>
          <p:nvSpPr>
            <p:cNvPr id="341" name="Google Shape;341;p45"/>
            <p:cNvSpPr/>
            <p:nvPr/>
          </p:nvSpPr>
          <p:spPr>
            <a:xfrm>
              <a:off x="5947235" y="1277149"/>
              <a:ext cx="667075" cy="290785"/>
            </a:xfrm>
            <a:prstGeom prst="roundRect">
              <a:avLst>
                <a:gd name="adj" fmla="val 16667"/>
              </a:avLst>
            </a:prstGeom>
            <a:solidFill>
              <a:srgbClr val="7030A0">
                <a:alpha val="40000"/>
              </a:srgbClr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45"/>
            <p:cNvSpPr txBox="1"/>
            <p:nvPr/>
          </p:nvSpPr>
          <p:spPr>
            <a:xfrm>
              <a:off x="5692193" y="1284043"/>
              <a:ext cx="1177159" cy="310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RAiD</a:t>
              </a:r>
              <a:endParaRPr sz="1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343" name="Google Shape;343;p45"/>
          <p:cNvGrpSpPr/>
          <p:nvPr/>
        </p:nvGrpSpPr>
        <p:grpSpPr>
          <a:xfrm>
            <a:off x="5958613" y="2292485"/>
            <a:ext cx="932359" cy="251681"/>
            <a:chOff x="4750034" y="2636849"/>
            <a:chExt cx="1177159" cy="317763"/>
          </a:xfrm>
        </p:grpSpPr>
        <p:sp>
          <p:nvSpPr>
            <p:cNvPr id="344" name="Google Shape;344;p45"/>
            <p:cNvSpPr/>
            <p:nvPr/>
          </p:nvSpPr>
          <p:spPr>
            <a:xfrm>
              <a:off x="5005076" y="2636849"/>
              <a:ext cx="667075" cy="290785"/>
            </a:xfrm>
            <a:prstGeom prst="roundRect">
              <a:avLst>
                <a:gd name="adj" fmla="val 16667"/>
              </a:avLst>
            </a:prstGeom>
            <a:solidFill>
              <a:srgbClr val="7030A0">
                <a:alpha val="40000"/>
              </a:srgbClr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45"/>
            <p:cNvSpPr txBox="1"/>
            <p:nvPr/>
          </p:nvSpPr>
          <p:spPr>
            <a:xfrm>
              <a:off x="4750034" y="2643743"/>
              <a:ext cx="1177159" cy="310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Datacite</a:t>
              </a:r>
              <a:endParaRPr sz="1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346" name="Google Shape;346;p45"/>
          <p:cNvGrpSpPr/>
          <p:nvPr/>
        </p:nvGrpSpPr>
        <p:grpSpPr>
          <a:xfrm>
            <a:off x="5107322" y="4631376"/>
            <a:ext cx="3308558" cy="1182097"/>
            <a:chOff x="5118242" y="3089342"/>
            <a:chExt cx="3308558" cy="1182097"/>
          </a:xfrm>
        </p:grpSpPr>
        <p:grpSp>
          <p:nvGrpSpPr>
            <p:cNvPr id="347" name="Google Shape;347;p45"/>
            <p:cNvGrpSpPr/>
            <p:nvPr/>
          </p:nvGrpSpPr>
          <p:grpSpPr>
            <a:xfrm>
              <a:off x="6153248" y="3785253"/>
              <a:ext cx="1238547" cy="240119"/>
              <a:chOff x="5750109" y="2385376"/>
              <a:chExt cx="1177159" cy="290785"/>
            </a:xfrm>
          </p:grpSpPr>
          <p:sp>
            <p:nvSpPr>
              <p:cNvPr id="348" name="Google Shape;348;p45"/>
              <p:cNvSpPr/>
              <p:nvPr/>
            </p:nvSpPr>
            <p:spPr>
              <a:xfrm>
                <a:off x="5922907" y="2385376"/>
                <a:ext cx="831564" cy="290785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alpha val="72941"/>
                </a:schemeClr>
              </a:solidFill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45"/>
              <p:cNvSpPr txBox="1"/>
              <p:nvPr/>
            </p:nvSpPr>
            <p:spPr>
              <a:xfrm>
                <a:off x="5750109" y="2392577"/>
                <a:ext cx="117715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U Helsinki</a:t>
                </a:r>
                <a:endParaRPr/>
              </a:p>
            </p:txBody>
          </p:sp>
        </p:grpSp>
        <p:grpSp>
          <p:nvGrpSpPr>
            <p:cNvPr id="350" name="Google Shape;350;p45"/>
            <p:cNvGrpSpPr/>
            <p:nvPr/>
          </p:nvGrpSpPr>
          <p:grpSpPr>
            <a:xfrm>
              <a:off x="7188253" y="3785253"/>
              <a:ext cx="1238547" cy="240119"/>
              <a:chOff x="5832353" y="4978586"/>
              <a:chExt cx="1177159" cy="290785"/>
            </a:xfrm>
          </p:grpSpPr>
          <p:sp>
            <p:nvSpPr>
              <p:cNvPr id="351" name="Google Shape;351;p45"/>
              <p:cNvSpPr/>
              <p:nvPr/>
            </p:nvSpPr>
            <p:spPr>
              <a:xfrm>
                <a:off x="6087396" y="4978586"/>
                <a:ext cx="667075" cy="290785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alpha val="72941"/>
                </a:schemeClr>
              </a:solidFill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45"/>
              <p:cNvSpPr txBox="1"/>
              <p:nvPr/>
            </p:nvSpPr>
            <p:spPr>
              <a:xfrm>
                <a:off x="5832353" y="4986926"/>
                <a:ext cx="117715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Curtin U</a:t>
                </a:r>
                <a:endParaRPr/>
              </a:p>
            </p:txBody>
          </p:sp>
        </p:grpSp>
        <p:sp>
          <p:nvSpPr>
            <p:cNvPr id="353" name="Google Shape;353;p45"/>
            <p:cNvSpPr/>
            <p:nvPr/>
          </p:nvSpPr>
          <p:spPr>
            <a:xfrm>
              <a:off x="5253277" y="3089342"/>
              <a:ext cx="3038489" cy="118209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22745"/>
              </a:schemeClr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45"/>
            <p:cNvSpPr txBox="1"/>
            <p:nvPr/>
          </p:nvSpPr>
          <p:spPr>
            <a:xfrm>
              <a:off x="5452569" y="3138658"/>
              <a:ext cx="265569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Group 3: Groups that have already made progress</a:t>
              </a:r>
              <a:endParaRPr/>
            </a:p>
          </p:txBody>
        </p:sp>
        <p:grpSp>
          <p:nvGrpSpPr>
            <p:cNvPr id="355" name="Google Shape;355;p45"/>
            <p:cNvGrpSpPr/>
            <p:nvPr/>
          </p:nvGrpSpPr>
          <p:grpSpPr>
            <a:xfrm>
              <a:off x="5118242" y="3785253"/>
              <a:ext cx="1238547" cy="240119"/>
              <a:chOff x="5656099" y="3855713"/>
              <a:chExt cx="1177159" cy="290785"/>
            </a:xfrm>
          </p:grpSpPr>
          <p:sp>
            <p:nvSpPr>
              <p:cNvPr id="356" name="Google Shape;356;p45"/>
              <p:cNvSpPr/>
              <p:nvPr/>
            </p:nvSpPr>
            <p:spPr>
              <a:xfrm>
                <a:off x="5911142" y="3855713"/>
                <a:ext cx="667075" cy="290785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alpha val="72941"/>
                </a:schemeClr>
              </a:solidFill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45"/>
              <p:cNvSpPr txBox="1"/>
              <p:nvPr/>
            </p:nvSpPr>
            <p:spPr>
              <a:xfrm>
                <a:off x="5656099" y="3862606"/>
                <a:ext cx="117715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OPERAS</a:t>
                </a:r>
                <a:endParaRPr/>
              </a:p>
            </p:txBody>
          </p:sp>
        </p:grpSp>
      </p:grpSp>
      <p:sp>
        <p:nvSpPr>
          <p:cNvPr id="358" name="Google Shape;358;p45"/>
          <p:cNvSpPr txBox="1"/>
          <p:nvPr/>
        </p:nvSpPr>
        <p:spPr>
          <a:xfrm>
            <a:off x="3355828" y="1002433"/>
            <a:ext cx="8985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Part 2</a:t>
            </a:r>
            <a:endParaRPr/>
          </a:p>
        </p:txBody>
      </p:sp>
      <p:sp>
        <p:nvSpPr>
          <p:cNvPr id="359" name="Google Shape;359;p45"/>
          <p:cNvSpPr txBox="1"/>
          <p:nvPr/>
        </p:nvSpPr>
        <p:spPr>
          <a:xfrm>
            <a:off x="9649323" y="848545"/>
            <a:ext cx="134141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Expected outcomes</a:t>
            </a:r>
            <a:endParaRPr/>
          </a:p>
        </p:txBody>
      </p:sp>
      <p:pic>
        <p:nvPicPr>
          <p:cNvPr id="360" name="Google Shape;360;p45" descr="Boardroom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09" y="152850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5" descr="Boardroom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09" y="24472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5" descr="Boardroom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09" y="490191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5" descr="Boardroom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09" y="3983188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5"/>
          <p:cNvSpPr txBox="1"/>
          <p:nvPr/>
        </p:nvSpPr>
        <p:spPr>
          <a:xfrm>
            <a:off x="1000809" y="1002433"/>
            <a:ext cx="8985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Part 1</a:t>
            </a:r>
            <a:endParaRPr/>
          </a:p>
        </p:txBody>
      </p:sp>
      <p:sp>
        <p:nvSpPr>
          <p:cNvPr id="365" name="Google Shape;365;p45"/>
          <p:cNvSpPr txBox="1"/>
          <p:nvPr/>
        </p:nvSpPr>
        <p:spPr>
          <a:xfrm>
            <a:off x="307552" y="3486611"/>
            <a:ext cx="23690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Semi- structured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interviews</a:t>
            </a:r>
            <a:endParaRPr dirty="0"/>
          </a:p>
        </p:txBody>
      </p:sp>
      <p:sp>
        <p:nvSpPr>
          <p:cNvPr id="366" name="Google Shape;366;p45"/>
          <p:cNvSpPr txBox="1"/>
          <p:nvPr/>
        </p:nvSpPr>
        <p:spPr>
          <a:xfrm>
            <a:off x="8942323" y="1786777"/>
            <a:ext cx="29603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Identify areas of cooperation for greater interoperability and automation</a:t>
            </a:r>
            <a:endParaRPr/>
          </a:p>
        </p:txBody>
      </p:sp>
      <p:sp>
        <p:nvSpPr>
          <p:cNvPr id="367" name="Google Shape;367;p45"/>
          <p:cNvSpPr txBox="1"/>
          <p:nvPr/>
        </p:nvSpPr>
        <p:spPr>
          <a:xfrm>
            <a:off x="8876219" y="4695246"/>
            <a:ext cx="296037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Share learnings and/or technology to build on ongoing work or pass on to other pioneers</a:t>
            </a:r>
            <a:endParaRPr/>
          </a:p>
        </p:txBody>
      </p:sp>
      <p:sp>
        <p:nvSpPr>
          <p:cNvPr id="368" name="Google Shape;368;p45"/>
          <p:cNvSpPr txBox="1"/>
          <p:nvPr/>
        </p:nvSpPr>
        <p:spPr>
          <a:xfrm>
            <a:off x="8829164" y="3164557"/>
            <a:ext cx="296037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Create a shared understanding of community validated use cases to drive further development</a:t>
            </a:r>
            <a:endParaRPr dirty="0"/>
          </a:p>
        </p:txBody>
      </p:sp>
      <p:sp>
        <p:nvSpPr>
          <p:cNvPr id="369" name="Google Shape;369;p45"/>
          <p:cNvSpPr txBox="1"/>
          <p:nvPr/>
        </p:nvSpPr>
        <p:spPr>
          <a:xfrm>
            <a:off x="6461918" y="1002433"/>
            <a:ext cx="8985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Part 3</a:t>
            </a:r>
            <a:endParaRPr/>
          </a:p>
        </p:txBody>
      </p:sp>
      <p:sp>
        <p:nvSpPr>
          <p:cNvPr id="370" name="Google Shape;370;p45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8415701" cy="77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Project scope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4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975" y="5552545"/>
            <a:ext cx="1632302" cy="62805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6"/>
          <p:cNvSpPr/>
          <p:nvPr/>
        </p:nvSpPr>
        <p:spPr>
          <a:xfrm>
            <a:off x="508775" y="1279034"/>
            <a:ext cx="2427300" cy="2091600"/>
          </a:xfrm>
          <a:prstGeom prst="roundRect">
            <a:avLst>
              <a:gd name="adj" fmla="val 16667"/>
            </a:avLst>
          </a:prstGeom>
          <a:solidFill>
            <a:srgbClr val="47CCCC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46"/>
          <p:cNvSpPr txBox="1">
            <a:spLocks noGrp="1"/>
          </p:cNvSpPr>
          <p:nvPr>
            <p:ph type="title"/>
          </p:nvPr>
        </p:nvSpPr>
        <p:spPr>
          <a:xfrm>
            <a:off x="409326" y="203275"/>
            <a:ext cx="11016900" cy="7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18 months, 48 </a:t>
            </a:r>
            <a:r>
              <a:rPr lang="en-US" dirty="0" err="1"/>
              <a:t>organisations</a:t>
            </a:r>
            <a:r>
              <a:rPr lang="en-US" dirty="0"/>
              <a:t>, 80 people</a:t>
            </a:r>
            <a:endParaRPr dirty="0"/>
          </a:p>
        </p:txBody>
      </p:sp>
      <p:sp>
        <p:nvSpPr>
          <p:cNvPr id="379" name="Google Shape;379;p46"/>
          <p:cNvSpPr txBox="1"/>
          <p:nvPr/>
        </p:nvSpPr>
        <p:spPr>
          <a:xfrm>
            <a:off x="906275" y="1441525"/>
            <a:ext cx="163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Montserrat"/>
                <a:ea typeface="Montserrat"/>
                <a:cs typeface="Montserrat"/>
                <a:sym typeface="Montserrat"/>
              </a:rPr>
              <a:t>PID providers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p46"/>
          <p:cNvSpPr/>
          <p:nvPr/>
        </p:nvSpPr>
        <p:spPr>
          <a:xfrm>
            <a:off x="3395900" y="1279034"/>
            <a:ext cx="2427300" cy="2091600"/>
          </a:xfrm>
          <a:prstGeom prst="roundRect">
            <a:avLst>
              <a:gd name="adj" fmla="val 16667"/>
            </a:avLst>
          </a:prstGeom>
          <a:solidFill>
            <a:srgbClr val="4B47C1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6"/>
          <p:cNvSpPr txBox="1"/>
          <p:nvPr/>
        </p:nvSpPr>
        <p:spPr>
          <a:xfrm>
            <a:off x="3793400" y="1441550"/>
            <a:ext cx="163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Montserrat"/>
                <a:ea typeface="Montserrat"/>
                <a:cs typeface="Montserrat"/>
                <a:sym typeface="Montserrat"/>
              </a:rPr>
              <a:t>Publishers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46"/>
          <p:cNvSpPr/>
          <p:nvPr/>
        </p:nvSpPr>
        <p:spPr>
          <a:xfrm>
            <a:off x="6283025" y="1279034"/>
            <a:ext cx="2427300" cy="2091600"/>
          </a:xfrm>
          <a:prstGeom prst="roundRect">
            <a:avLst>
              <a:gd name="adj" fmla="val 16667"/>
            </a:avLst>
          </a:prstGeom>
          <a:solidFill>
            <a:srgbClr val="57585A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46"/>
          <p:cNvSpPr txBox="1"/>
          <p:nvPr/>
        </p:nvSpPr>
        <p:spPr>
          <a:xfrm>
            <a:off x="6081575" y="1464650"/>
            <a:ext cx="283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latin typeface="Montserrat"/>
                <a:ea typeface="Montserrat"/>
                <a:cs typeface="Montserrat"/>
                <a:sym typeface="Montserrat"/>
              </a:rPr>
              <a:t>National Research Orgs</a:t>
            </a:r>
            <a:endParaRPr sz="12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" name="Google Shape;384;p46"/>
          <p:cNvSpPr/>
          <p:nvPr/>
        </p:nvSpPr>
        <p:spPr>
          <a:xfrm>
            <a:off x="9170150" y="1256100"/>
            <a:ext cx="2427300" cy="2091600"/>
          </a:xfrm>
          <a:prstGeom prst="roundRect">
            <a:avLst>
              <a:gd name="adj" fmla="val 16667"/>
            </a:avLst>
          </a:prstGeom>
          <a:solidFill>
            <a:srgbClr val="92701B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6"/>
          <p:cNvSpPr txBox="1"/>
          <p:nvPr/>
        </p:nvSpPr>
        <p:spPr>
          <a:xfrm>
            <a:off x="9567650" y="1441550"/>
            <a:ext cx="163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Montserrat"/>
                <a:ea typeface="Montserrat"/>
                <a:cs typeface="Montserrat"/>
                <a:sym typeface="Montserrat"/>
              </a:rPr>
              <a:t>Universities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46"/>
          <p:cNvSpPr txBox="1"/>
          <p:nvPr/>
        </p:nvSpPr>
        <p:spPr>
          <a:xfrm>
            <a:off x="3605900" y="1911950"/>
            <a:ext cx="2007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latin typeface="Trebuchet MS"/>
                <a:ea typeface="Trebuchet MS"/>
                <a:cs typeface="Trebuchet MS"/>
                <a:sym typeface="Trebuchet MS"/>
              </a:rPr>
              <a:t>5 </a:t>
            </a:r>
            <a:r>
              <a:rPr lang="en-US" sz="1500" dirty="0" err="1">
                <a:latin typeface="Trebuchet MS"/>
                <a:ea typeface="Trebuchet MS"/>
                <a:cs typeface="Trebuchet MS"/>
                <a:sym typeface="Trebuchet MS"/>
              </a:rPr>
              <a:t>Organisations</a:t>
            </a:r>
            <a:r>
              <a:rPr lang="en-US" sz="1500" dirty="0">
                <a:latin typeface="Trebuchet MS"/>
                <a:ea typeface="Trebuchet MS"/>
                <a:cs typeface="Trebuchet MS"/>
                <a:sym typeface="Trebuchet MS"/>
              </a:rPr>
              <a:t> including trade associations</a:t>
            </a:r>
            <a:endParaRPr sz="15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87" name="Google Shape;387;p4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25" y="1960039"/>
            <a:ext cx="508800" cy="5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513" y="1960035"/>
            <a:ext cx="450777" cy="50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46"/>
          <p:cNvGrpSpPr/>
          <p:nvPr/>
        </p:nvGrpSpPr>
        <p:grpSpPr>
          <a:xfrm>
            <a:off x="1030028" y="2664505"/>
            <a:ext cx="641667" cy="354023"/>
            <a:chOff x="703413" y="2587125"/>
            <a:chExt cx="922200" cy="508800"/>
          </a:xfrm>
        </p:grpSpPr>
        <p:sp>
          <p:nvSpPr>
            <p:cNvPr id="390" name="Google Shape;390;p46"/>
            <p:cNvSpPr/>
            <p:nvPr/>
          </p:nvSpPr>
          <p:spPr>
            <a:xfrm>
              <a:off x="703413" y="2587125"/>
              <a:ext cx="922200" cy="508800"/>
            </a:xfrm>
            <a:prstGeom prst="roundRect">
              <a:avLst>
                <a:gd name="adj" fmla="val 16667"/>
              </a:avLst>
            </a:prstGeom>
            <a:solidFill>
              <a:srgbClr val="328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1" name="Google Shape;391;p46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400" y="2664527"/>
              <a:ext cx="752234" cy="354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2" name="Google Shape;392;p4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625" y="2587125"/>
            <a:ext cx="572551" cy="5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6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310" y="2783151"/>
            <a:ext cx="79047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6"/>
          <p:cNvSpPr txBox="1"/>
          <p:nvPr/>
        </p:nvSpPr>
        <p:spPr>
          <a:xfrm>
            <a:off x="6493025" y="1886225"/>
            <a:ext cx="2007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Trebuchet MS"/>
                <a:ea typeface="Trebuchet MS"/>
                <a:cs typeface="Trebuchet MS"/>
                <a:sym typeface="Trebuchet MS"/>
              </a:rPr>
              <a:t>5 Organisations including members of KE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95" name="Google Shape;395;p46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725" y="2783150"/>
            <a:ext cx="951888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6"/>
          <p:cNvSpPr/>
          <p:nvPr/>
        </p:nvSpPr>
        <p:spPr>
          <a:xfrm>
            <a:off x="508775" y="3841309"/>
            <a:ext cx="2427300" cy="2091600"/>
          </a:xfrm>
          <a:prstGeom prst="roundRect">
            <a:avLst>
              <a:gd name="adj" fmla="val 16667"/>
            </a:avLst>
          </a:prstGeom>
          <a:solidFill>
            <a:srgbClr val="79AED2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6"/>
          <p:cNvSpPr txBox="1"/>
          <p:nvPr/>
        </p:nvSpPr>
        <p:spPr>
          <a:xfrm>
            <a:off x="906275" y="4003825"/>
            <a:ext cx="163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Montserrat"/>
                <a:ea typeface="Montserrat"/>
                <a:cs typeface="Montserrat"/>
                <a:sym typeface="Montserrat"/>
              </a:rPr>
              <a:t>Funders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46"/>
          <p:cNvSpPr txBox="1"/>
          <p:nvPr/>
        </p:nvSpPr>
        <p:spPr>
          <a:xfrm>
            <a:off x="579275" y="4499950"/>
            <a:ext cx="2286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Trebuchet MS"/>
                <a:ea typeface="Trebuchet MS"/>
                <a:cs typeface="Trebuchet MS"/>
                <a:sym typeface="Trebuchet MS"/>
              </a:rPr>
              <a:t>8 Organisations government and private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9" name="Google Shape;399;p46"/>
          <p:cNvSpPr txBox="1"/>
          <p:nvPr/>
        </p:nvSpPr>
        <p:spPr>
          <a:xfrm>
            <a:off x="9380138" y="1891200"/>
            <a:ext cx="200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latin typeface="Trebuchet MS"/>
                <a:ea typeface="Trebuchet MS"/>
                <a:cs typeface="Trebuchet MS"/>
                <a:sym typeface="Trebuchet MS"/>
              </a:rPr>
              <a:t>18 institutions from across the world</a:t>
            </a:r>
            <a:endParaRPr sz="15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0" name="Google Shape;400;p46"/>
          <p:cNvSpPr/>
          <p:nvPr/>
        </p:nvSpPr>
        <p:spPr>
          <a:xfrm>
            <a:off x="3395888" y="3867034"/>
            <a:ext cx="2427300" cy="2091600"/>
          </a:xfrm>
          <a:prstGeom prst="roundRect">
            <a:avLst>
              <a:gd name="adj" fmla="val 16667"/>
            </a:avLst>
          </a:prstGeom>
          <a:solidFill>
            <a:srgbClr val="CC0000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6"/>
          <p:cNvSpPr txBox="1"/>
          <p:nvPr/>
        </p:nvSpPr>
        <p:spPr>
          <a:xfrm>
            <a:off x="3793388" y="4029550"/>
            <a:ext cx="163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Montserrat"/>
                <a:ea typeface="Montserrat"/>
                <a:cs typeface="Montserrat"/>
                <a:sym typeface="Montserrat"/>
              </a:rPr>
              <a:t>Others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46"/>
          <p:cNvSpPr txBox="1"/>
          <p:nvPr/>
        </p:nvSpPr>
        <p:spPr>
          <a:xfrm>
            <a:off x="3605888" y="4499950"/>
            <a:ext cx="200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Trebuchet MS"/>
                <a:ea typeface="Trebuchet MS"/>
                <a:cs typeface="Trebuchet MS"/>
                <a:sym typeface="Trebuchet MS"/>
              </a:rPr>
              <a:t>8 Stakeholders and private companies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3" name="Google Shape;403;p46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65" b="31435"/>
          <a:stretch/>
        </p:blipFill>
        <p:spPr>
          <a:xfrm>
            <a:off x="6871325" y="4478713"/>
            <a:ext cx="1335600" cy="4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6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925" y="4971132"/>
            <a:ext cx="951900" cy="605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6"/>
          <p:cNvPicPr preferRelativeResize="0"/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175" y="4429752"/>
            <a:ext cx="2136599" cy="1558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6"/>
          <p:cNvSpPr txBox="1"/>
          <p:nvPr/>
        </p:nvSpPr>
        <p:spPr>
          <a:xfrm>
            <a:off x="6325425" y="3742175"/>
            <a:ext cx="5556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1" dirty="0">
                <a:latin typeface="Trebuchet MS"/>
                <a:ea typeface="Trebuchet MS"/>
                <a:cs typeface="Trebuchet MS"/>
                <a:sym typeface="Trebuchet MS"/>
              </a:rPr>
              <a:t>Interviews, discussions and workshops</a:t>
            </a:r>
            <a:endParaRPr sz="1500" b="1"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1" dirty="0">
                <a:latin typeface="Trebuchet MS"/>
                <a:ea typeface="Trebuchet MS"/>
                <a:cs typeface="Trebuchet MS"/>
                <a:sym typeface="Trebuchet MS"/>
              </a:rPr>
              <a:t>Multiple channels help every voice be heard</a:t>
            </a:r>
            <a:endParaRPr sz="1500" i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7" name="Google Shape;407;p46"/>
          <p:cNvPicPr preferRelativeResize="0"/>
          <p:nvPr/>
        </p:nvPicPr>
        <p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049" y="2587150"/>
            <a:ext cx="450775" cy="61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6"/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400" y="2587150"/>
            <a:ext cx="572550" cy="572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46"/>
          <p:cNvCxnSpPr/>
          <p:nvPr/>
        </p:nvCxnSpPr>
        <p:spPr>
          <a:xfrm>
            <a:off x="10216863" y="2894313"/>
            <a:ext cx="3075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0" name="Google Shape;410;p46"/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898" y="5275950"/>
            <a:ext cx="656987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6"/>
          <p:cNvPicPr preferRelativeResize="0"/>
          <p:nvPr/>
        </p:nvPicPr>
        <p:blipFill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225" y="5275947"/>
            <a:ext cx="790476" cy="217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46"/>
          <p:cNvCxnSpPr/>
          <p:nvPr/>
        </p:nvCxnSpPr>
        <p:spPr>
          <a:xfrm>
            <a:off x="4361788" y="5384775"/>
            <a:ext cx="3075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3" name="Google Shape;413;p46"/>
          <p:cNvPicPr preferRelativeResize="0"/>
          <p:nvPr/>
        </p:nvPicPr>
        <p:blipFill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47" y="5297725"/>
            <a:ext cx="805110" cy="2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6"/>
          <p:cNvPicPr preferRelativeResize="0"/>
          <p:nvPr/>
        </p:nvPicPr>
        <p:blipFill rotWithShape="1"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925" y="5184675"/>
            <a:ext cx="398167" cy="40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Google Shape;415;p46"/>
          <p:cNvCxnSpPr/>
          <p:nvPr/>
        </p:nvCxnSpPr>
        <p:spPr>
          <a:xfrm>
            <a:off x="1703463" y="5384775"/>
            <a:ext cx="3075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7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8415600" cy="7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Use-Case Canvases</a:t>
            </a:r>
            <a:endParaRPr/>
          </a:p>
        </p:txBody>
      </p:sp>
      <p:pic>
        <p:nvPicPr>
          <p:cNvPr id="422" name="Google Shape;422;p4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25" y="2046879"/>
            <a:ext cx="3526252" cy="3526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875" y="2046875"/>
            <a:ext cx="3526252" cy="3526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427" y="2039360"/>
            <a:ext cx="3541299" cy="354129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7"/>
          <p:cNvSpPr txBox="1"/>
          <p:nvPr/>
        </p:nvSpPr>
        <p:spPr>
          <a:xfrm>
            <a:off x="738900" y="1571625"/>
            <a:ext cx="286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Institutions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6" name="Google Shape;426;p47"/>
          <p:cNvSpPr txBox="1"/>
          <p:nvPr/>
        </p:nvSpPr>
        <p:spPr>
          <a:xfrm>
            <a:off x="4662450" y="1571625"/>
            <a:ext cx="286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Funders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7" name="Google Shape;427;p47"/>
          <p:cNvSpPr txBox="1"/>
          <p:nvPr/>
        </p:nvSpPr>
        <p:spPr>
          <a:xfrm>
            <a:off x="8586000" y="1571613"/>
            <a:ext cx="286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National Research Organisations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8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8415600" cy="7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openness profile reference model</a:t>
            </a:r>
            <a:endParaRPr/>
          </a:p>
        </p:txBody>
      </p:sp>
      <p:pic>
        <p:nvPicPr>
          <p:cNvPr id="434" name="Google Shape;43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483910"/>
            <a:ext cx="9439275" cy="41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9"/>
          <p:cNvSpPr txBox="1">
            <a:spLocks noGrp="1"/>
          </p:cNvSpPr>
          <p:nvPr>
            <p:ph type="title"/>
          </p:nvPr>
        </p:nvSpPr>
        <p:spPr>
          <a:xfrm>
            <a:off x="1352550" y="1524000"/>
            <a:ext cx="5314800" cy="93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needs to happen</a:t>
            </a:r>
            <a:endParaRPr/>
          </a:p>
        </p:txBody>
      </p:sp>
      <p:sp>
        <p:nvSpPr>
          <p:cNvPr id="441" name="Google Shape;441;p49"/>
          <p:cNvSpPr txBox="1">
            <a:spLocks noGrp="1"/>
          </p:cNvSpPr>
          <p:nvPr>
            <p:ph type="subTitle" idx="1"/>
          </p:nvPr>
        </p:nvSpPr>
        <p:spPr>
          <a:xfrm>
            <a:off x="1352550" y="2590800"/>
            <a:ext cx="3955500" cy="62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Our recommendations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5081" y="2065414"/>
            <a:ext cx="2480803" cy="3158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8" name="Google Shape;448;p50"/>
          <p:cNvGrpSpPr/>
          <p:nvPr/>
        </p:nvGrpSpPr>
        <p:grpSpPr>
          <a:xfrm>
            <a:off x="7975273" y="2065414"/>
            <a:ext cx="1117229" cy="3069619"/>
            <a:chOff x="6944675" y="1483900"/>
            <a:chExt cx="1462150" cy="4017300"/>
          </a:xfrm>
        </p:grpSpPr>
        <p:sp>
          <p:nvSpPr>
            <p:cNvPr id="449" name="Google Shape;449;p50"/>
            <p:cNvSpPr/>
            <p:nvPr/>
          </p:nvSpPr>
          <p:spPr>
            <a:xfrm rot="10800000">
              <a:off x="7474125" y="1483900"/>
              <a:ext cx="932700" cy="4017300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0"/>
            <p:cNvSpPr/>
            <p:nvPr/>
          </p:nvSpPr>
          <p:spPr>
            <a:xfrm rot="10800000">
              <a:off x="7385325" y="1483900"/>
              <a:ext cx="932700" cy="4017300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0"/>
            <p:cNvSpPr/>
            <p:nvPr/>
          </p:nvSpPr>
          <p:spPr>
            <a:xfrm rot="10800000">
              <a:off x="7294000" y="1483900"/>
              <a:ext cx="932700" cy="4017300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0"/>
            <p:cNvSpPr/>
            <p:nvPr/>
          </p:nvSpPr>
          <p:spPr>
            <a:xfrm rot="10800000">
              <a:off x="7171400" y="1483900"/>
              <a:ext cx="932700" cy="4017300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0"/>
            <p:cNvSpPr/>
            <p:nvPr/>
          </p:nvSpPr>
          <p:spPr>
            <a:xfrm rot="10800000">
              <a:off x="6944675" y="1483900"/>
              <a:ext cx="932700" cy="4017300"/>
            </a:xfrm>
            <a:prstGeom prst="rect">
              <a:avLst/>
            </a:pr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50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10944600" cy="7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importance of community consensus</a:t>
            </a:r>
            <a:endParaRPr/>
          </a:p>
        </p:txBody>
      </p:sp>
      <p:pic>
        <p:nvPicPr>
          <p:cNvPr id="455" name="Google Shape;45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325" y="1628901"/>
            <a:ext cx="6360775" cy="3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0"/>
          <p:cNvSpPr txBox="1"/>
          <p:nvPr/>
        </p:nvSpPr>
        <p:spPr>
          <a:xfrm>
            <a:off x="7080575" y="1060538"/>
            <a:ext cx="486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rebuchet MS"/>
                <a:ea typeface="Trebuchet MS"/>
                <a:cs typeface="Trebuchet MS"/>
                <a:sym typeface="Trebuchet MS"/>
              </a:rPr>
              <a:t>Avoid the standards/ taxonomy proliferation trap by working across stakeholders to create community buy-in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7" name="Google Shape;457;p50"/>
          <p:cNvSpPr txBox="1"/>
          <p:nvPr/>
        </p:nvSpPr>
        <p:spPr>
          <a:xfrm>
            <a:off x="445175" y="5384650"/>
            <a:ext cx="642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With apologies to Randall Munroe: xkcd.com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1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10944600" cy="7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Taxonomies</a:t>
            </a:r>
            <a:endParaRPr/>
          </a:p>
        </p:txBody>
      </p:sp>
      <p:grpSp>
        <p:nvGrpSpPr>
          <p:cNvPr id="464" name="Google Shape;464;p51"/>
          <p:cNvGrpSpPr/>
          <p:nvPr/>
        </p:nvGrpSpPr>
        <p:grpSpPr>
          <a:xfrm>
            <a:off x="7978260" y="1797884"/>
            <a:ext cx="3936662" cy="3817465"/>
            <a:chOff x="7978260" y="1797884"/>
            <a:chExt cx="3936662" cy="3817465"/>
          </a:xfrm>
        </p:grpSpPr>
        <p:pic>
          <p:nvPicPr>
            <p:cNvPr id="465" name="Google Shape;465;p51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8260" y="2151975"/>
              <a:ext cx="3531998" cy="28996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51"/>
            <p:cNvSpPr/>
            <p:nvPr/>
          </p:nvSpPr>
          <p:spPr>
            <a:xfrm rot="10800000">
              <a:off x="11325808" y="1797884"/>
              <a:ext cx="499907" cy="3722215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1"/>
            <p:cNvSpPr/>
            <p:nvPr/>
          </p:nvSpPr>
          <p:spPr>
            <a:xfrm rot="10800000">
              <a:off x="11278213" y="1797884"/>
              <a:ext cx="499907" cy="3722215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1"/>
            <p:cNvSpPr/>
            <p:nvPr/>
          </p:nvSpPr>
          <p:spPr>
            <a:xfrm rot="10800000">
              <a:off x="11229265" y="1797884"/>
              <a:ext cx="499907" cy="3722215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1"/>
            <p:cNvSpPr/>
            <p:nvPr/>
          </p:nvSpPr>
          <p:spPr>
            <a:xfrm rot="10800000">
              <a:off x="11163554" y="1797884"/>
              <a:ext cx="499907" cy="3722215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1"/>
            <p:cNvSpPr/>
            <p:nvPr/>
          </p:nvSpPr>
          <p:spPr>
            <a:xfrm rot="10800000">
              <a:off x="11042034" y="1797884"/>
              <a:ext cx="499907" cy="3722215"/>
            </a:xfrm>
            <a:prstGeom prst="rect">
              <a:avLst/>
            </a:pr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1"/>
            <p:cNvSpPr/>
            <p:nvPr/>
          </p:nvSpPr>
          <p:spPr>
            <a:xfrm rot="10800000">
              <a:off x="11415122" y="1893248"/>
              <a:ext cx="499800" cy="3722100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2" name="Google Shape;472;p5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175" y="3720650"/>
            <a:ext cx="2320550" cy="19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068" y="1219400"/>
            <a:ext cx="4364557" cy="19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373" y="3431475"/>
            <a:ext cx="2409052" cy="23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17" y="1362500"/>
            <a:ext cx="3574683" cy="19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2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10944600" cy="7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 workflows</a:t>
            </a:r>
            <a:endParaRPr/>
          </a:p>
        </p:txBody>
      </p:sp>
      <p:grpSp>
        <p:nvGrpSpPr>
          <p:cNvPr id="482" name="Google Shape;482;p52"/>
          <p:cNvGrpSpPr/>
          <p:nvPr/>
        </p:nvGrpSpPr>
        <p:grpSpPr>
          <a:xfrm>
            <a:off x="8613266" y="1721798"/>
            <a:ext cx="3149256" cy="3845925"/>
            <a:chOff x="8613266" y="1721798"/>
            <a:chExt cx="3149256" cy="3845925"/>
          </a:xfrm>
        </p:grpSpPr>
        <p:pic>
          <p:nvPicPr>
            <p:cNvPr id="483" name="Google Shape;483;p52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3525" y="2151975"/>
              <a:ext cx="2010125" cy="28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4" name="Google Shape;484;p52"/>
            <p:cNvSpPr/>
            <p:nvPr/>
          </p:nvSpPr>
          <p:spPr>
            <a:xfrm rot="10800000">
              <a:off x="11173515" y="1721798"/>
              <a:ext cx="499800" cy="3722100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2"/>
            <p:cNvSpPr/>
            <p:nvPr/>
          </p:nvSpPr>
          <p:spPr>
            <a:xfrm rot="10800000">
              <a:off x="11125920" y="1721798"/>
              <a:ext cx="499800" cy="3722100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2"/>
            <p:cNvSpPr/>
            <p:nvPr/>
          </p:nvSpPr>
          <p:spPr>
            <a:xfrm rot="10800000">
              <a:off x="11076972" y="1721798"/>
              <a:ext cx="499800" cy="3722100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2"/>
            <p:cNvSpPr/>
            <p:nvPr/>
          </p:nvSpPr>
          <p:spPr>
            <a:xfrm rot="10800000">
              <a:off x="11011261" y="1721798"/>
              <a:ext cx="499800" cy="3722100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2"/>
            <p:cNvSpPr/>
            <p:nvPr/>
          </p:nvSpPr>
          <p:spPr>
            <a:xfrm rot="10800000">
              <a:off x="10889741" y="1721798"/>
              <a:ext cx="499800" cy="3722100"/>
            </a:xfrm>
            <a:prstGeom prst="rect">
              <a:avLst/>
            </a:pr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2"/>
            <p:cNvSpPr/>
            <p:nvPr/>
          </p:nvSpPr>
          <p:spPr>
            <a:xfrm rot="10800000">
              <a:off x="11262722" y="1817048"/>
              <a:ext cx="499800" cy="3722100"/>
            </a:xfrm>
            <a:prstGeom prst="rect">
              <a:avLst/>
            </a:prstGeom>
            <a:solidFill>
              <a:srgbClr val="FFFFFF">
                <a:alpha val="4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0" name="Google Shape;490;p52"/>
            <p:cNvGrpSpPr/>
            <p:nvPr/>
          </p:nvGrpSpPr>
          <p:grpSpPr>
            <a:xfrm rot="10800000">
              <a:off x="8613266" y="1750373"/>
              <a:ext cx="872781" cy="3817350"/>
              <a:chOff x="11194541" y="1950398"/>
              <a:chExt cx="872781" cy="3817350"/>
            </a:xfrm>
          </p:grpSpPr>
          <p:sp>
            <p:nvSpPr>
              <p:cNvPr id="491" name="Google Shape;491;p52"/>
              <p:cNvSpPr/>
              <p:nvPr/>
            </p:nvSpPr>
            <p:spPr>
              <a:xfrm rot="10800000">
                <a:off x="11478315" y="1950398"/>
                <a:ext cx="499800" cy="3722100"/>
              </a:xfrm>
              <a:prstGeom prst="rect">
                <a:avLst/>
              </a:prstGeom>
              <a:solidFill>
                <a:srgbClr val="FFFFFF">
                  <a:alpha val="45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52"/>
              <p:cNvSpPr/>
              <p:nvPr/>
            </p:nvSpPr>
            <p:spPr>
              <a:xfrm rot="10800000">
                <a:off x="11430720" y="1950398"/>
                <a:ext cx="499800" cy="3722100"/>
              </a:xfrm>
              <a:prstGeom prst="rect">
                <a:avLst/>
              </a:prstGeom>
              <a:solidFill>
                <a:srgbClr val="FFFFFF">
                  <a:alpha val="45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52"/>
              <p:cNvSpPr/>
              <p:nvPr/>
            </p:nvSpPr>
            <p:spPr>
              <a:xfrm rot="10800000">
                <a:off x="11381772" y="1950398"/>
                <a:ext cx="499800" cy="3722100"/>
              </a:xfrm>
              <a:prstGeom prst="rect">
                <a:avLst/>
              </a:prstGeom>
              <a:solidFill>
                <a:srgbClr val="FFFFFF">
                  <a:alpha val="45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52"/>
              <p:cNvSpPr/>
              <p:nvPr/>
            </p:nvSpPr>
            <p:spPr>
              <a:xfrm rot="10800000">
                <a:off x="11316061" y="1950398"/>
                <a:ext cx="499800" cy="3722100"/>
              </a:xfrm>
              <a:prstGeom prst="rect">
                <a:avLst/>
              </a:prstGeom>
              <a:solidFill>
                <a:srgbClr val="FFFFFF">
                  <a:alpha val="45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52"/>
              <p:cNvSpPr/>
              <p:nvPr/>
            </p:nvSpPr>
            <p:spPr>
              <a:xfrm rot="10800000">
                <a:off x="11194541" y="1950398"/>
                <a:ext cx="499800" cy="3722100"/>
              </a:xfrm>
              <a:prstGeom prst="rect">
                <a:avLst/>
              </a:prstGeom>
              <a:solidFill>
                <a:srgbClr val="FFFF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52"/>
              <p:cNvSpPr/>
              <p:nvPr/>
            </p:nvSpPr>
            <p:spPr>
              <a:xfrm rot="10800000">
                <a:off x="11567522" y="2045648"/>
                <a:ext cx="499800" cy="3722100"/>
              </a:xfrm>
              <a:prstGeom prst="rect">
                <a:avLst/>
              </a:prstGeom>
              <a:solidFill>
                <a:srgbClr val="FFFFFF">
                  <a:alpha val="45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97" name="Google Shape;497;p5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1" y="2029723"/>
            <a:ext cx="6534150" cy="323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3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8415701" cy="77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We are not alone!</a:t>
            </a:r>
            <a:endParaRPr/>
          </a:p>
        </p:txBody>
      </p:sp>
      <p:pic>
        <p:nvPicPr>
          <p:cNvPr id="503" name="Google Shape;50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6540" y="1154874"/>
            <a:ext cx="1167513" cy="95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2513" y="4370460"/>
            <a:ext cx="2093751" cy="79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4695" y="1470362"/>
            <a:ext cx="1415607" cy="63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8651" y="3677801"/>
            <a:ext cx="1588534" cy="158853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3"/>
          <p:cNvSpPr txBox="1"/>
          <p:nvPr/>
        </p:nvSpPr>
        <p:spPr>
          <a:xfrm>
            <a:off x="6382713" y="1848742"/>
            <a:ext cx="14013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OAeBU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3"/>
          <p:cNvSpPr txBox="1"/>
          <p:nvPr/>
        </p:nvSpPr>
        <p:spPr>
          <a:xfrm>
            <a:off x="6053424" y="2248851"/>
            <a:ext cx="2058577" cy="246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Exploring Open Access eBook Usage</a:t>
            </a:r>
            <a:endParaRPr/>
          </a:p>
        </p:txBody>
      </p:sp>
      <p:pic>
        <p:nvPicPr>
          <p:cNvPr id="509" name="Google Shape;509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47881" y="2830710"/>
            <a:ext cx="1879512" cy="1222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3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026" y="5317776"/>
            <a:ext cx="1445487" cy="819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81494" y="1238463"/>
            <a:ext cx="1566813" cy="156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05071" y="2295522"/>
            <a:ext cx="2566218" cy="63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83424" y="2772071"/>
            <a:ext cx="2273744" cy="124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3" descr="A picture containing drawing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75432" y="3485847"/>
            <a:ext cx="2020758" cy="62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66624" y="4626908"/>
            <a:ext cx="2012502" cy="69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784529" y="2712159"/>
            <a:ext cx="2439783" cy="77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21851" y="2772071"/>
            <a:ext cx="1298707" cy="77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834737" y="4315860"/>
            <a:ext cx="990285" cy="16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3"/>
          <p:cNvPicPr preferRelativeResize="0"/>
          <p:nvPr/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1304" y="1066413"/>
            <a:ext cx="2236333" cy="73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233039" y="4251898"/>
            <a:ext cx="1592299" cy="159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4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10944600" cy="7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main recommendations</a:t>
            </a:r>
            <a:endParaRPr dirty="0"/>
          </a:p>
        </p:txBody>
      </p:sp>
      <p:sp>
        <p:nvSpPr>
          <p:cNvPr id="527" name="Google Shape;527;p54"/>
          <p:cNvSpPr txBox="1">
            <a:spLocks noGrp="1"/>
          </p:cNvSpPr>
          <p:nvPr>
            <p:ph type="body" idx="1"/>
          </p:nvPr>
        </p:nvSpPr>
        <p:spPr>
          <a:xfrm>
            <a:off x="5086350" y="1135750"/>
            <a:ext cx="6686700" cy="511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 b="1" dirty="0"/>
              <a:t>Specific stakeholders: </a:t>
            </a:r>
            <a:endParaRPr sz="2100" b="1" dirty="0"/>
          </a:p>
          <a:p>
            <a:pPr marL="457200" lvl="0" indent="-361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 dirty="0"/>
              <a:t>Funders: </a:t>
            </a:r>
            <a:r>
              <a:rPr lang="en-US" sz="2100" dirty="0"/>
              <a:t>drive technical investment, expand range of metrics and outputs</a:t>
            </a:r>
            <a:endParaRPr sz="2100" dirty="0"/>
          </a:p>
          <a:p>
            <a:pPr marL="457200" lvl="0" indent="-3619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 dirty="0"/>
              <a:t>NROs:</a:t>
            </a:r>
            <a:r>
              <a:rPr lang="en-US" sz="2100" dirty="0"/>
              <a:t> standards, community governance, support best practices in CRISs/institutional repositories</a:t>
            </a:r>
            <a:endParaRPr sz="2100" dirty="0"/>
          </a:p>
          <a:p>
            <a:pPr marL="457200" lvl="0" indent="-3619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 dirty="0"/>
              <a:t>PID providers: </a:t>
            </a:r>
            <a:r>
              <a:rPr lang="en-US" sz="2100" dirty="0"/>
              <a:t>shift towards more ‘workflow’ oriented approach, work on scalability, balance community interests among different stakeholders</a:t>
            </a:r>
            <a:endParaRPr sz="2100" dirty="0"/>
          </a:p>
          <a:p>
            <a:pPr marL="457200" lvl="0" indent="-36195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SzPts val="2100"/>
              <a:buChar char="•"/>
            </a:pPr>
            <a:r>
              <a:rPr lang="en-US" sz="2100" b="1" dirty="0"/>
              <a:t>Institutions: </a:t>
            </a:r>
            <a:r>
              <a:rPr lang="en-US" sz="2100" dirty="0"/>
              <a:t>invest in research information management capabilities - both technical and skilled staff, update evaluation criteria to include open contributions</a:t>
            </a:r>
            <a:endParaRPr sz="2100" dirty="0"/>
          </a:p>
        </p:txBody>
      </p:sp>
      <p:sp>
        <p:nvSpPr>
          <p:cNvPr id="528" name="Google Shape;528;p54"/>
          <p:cNvSpPr txBox="1"/>
          <p:nvPr/>
        </p:nvSpPr>
        <p:spPr>
          <a:xfrm>
            <a:off x="723900" y="1619250"/>
            <a:ext cx="3962400" cy="19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Overarching</a:t>
            </a:r>
            <a:r>
              <a:rPr lang="en-US" sz="2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 sz="2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rebuchet MS"/>
              <a:buChar char="●"/>
            </a:pPr>
            <a:r>
              <a:rPr lang="en-US" sz="25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Stakeholder summit</a:t>
            </a:r>
            <a:endParaRPr sz="25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rebuchet MS"/>
              <a:buChar char="●"/>
            </a:pPr>
            <a:r>
              <a:rPr lang="en-US" sz="25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Working group</a:t>
            </a:r>
            <a:endParaRPr sz="25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rebuchet MS"/>
              <a:buChar char="●"/>
            </a:pPr>
            <a:r>
              <a:rPr lang="en-US" sz="25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Sponsor </a:t>
            </a:r>
            <a:endParaRPr sz="11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1350" y="0"/>
            <a:ext cx="9010652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4787" y="3035570"/>
            <a:ext cx="1152025" cy="54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2700" y="4281828"/>
            <a:ext cx="1135898" cy="54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72837" y="4735706"/>
            <a:ext cx="939863" cy="93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"/>
          <a:stretch/>
        </p:blipFill>
        <p:spPr>
          <a:xfrm>
            <a:off x="8070476" y="1115119"/>
            <a:ext cx="1673222" cy="121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92925" y="3725314"/>
            <a:ext cx="1152025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20551" y="3192039"/>
            <a:ext cx="1049504" cy="3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8415600" cy="7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Who is Knowledge Exchange?</a:t>
            </a:r>
            <a:endParaRPr dirty="0"/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4294967295"/>
          </p:nvPr>
        </p:nvSpPr>
        <p:spPr>
          <a:xfrm>
            <a:off x="728913" y="1260504"/>
            <a:ext cx="4882800" cy="10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ct val="100000"/>
              <a:buFont typeface="Arial"/>
              <a:buNone/>
            </a:pPr>
            <a:r>
              <a:rPr lang="en-US" sz="1800" dirty="0">
                <a:latin typeface="Trebuchet MS" panose="020B0703020202090204" pitchFamily="34" charset="0"/>
                <a:ea typeface="Arial"/>
                <a:cs typeface="Arial"/>
                <a:sym typeface="Arial"/>
              </a:rPr>
              <a:t>Mission: “</a:t>
            </a:r>
            <a:r>
              <a:rPr lang="en-US" sz="1800" b="1" i="1" dirty="0">
                <a:latin typeface="Trebuchet MS" panose="020B0703020202090204" pitchFamily="34" charset="0"/>
                <a:ea typeface="Arial"/>
                <a:cs typeface="Arial"/>
                <a:sym typeface="Arial"/>
              </a:rPr>
              <a:t>To enable open scholarship by supporting an information infrastructure on an international level”</a:t>
            </a:r>
            <a:endParaRPr dirty="0">
              <a:latin typeface="Trebuchet MS" panose="020B0703020202090204" pitchFamily="34" charset="0"/>
            </a:endParaRPr>
          </a:p>
        </p:txBody>
      </p:sp>
      <p:pic>
        <p:nvPicPr>
          <p:cNvPr id="236" name="Google Shape;236;p37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22" y="4323146"/>
            <a:ext cx="1234743" cy="15048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7" name="Google Shape;237;p37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578" y="2573023"/>
            <a:ext cx="2164587" cy="1523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8" name="Google Shape;238;p37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0700" y="4323150"/>
            <a:ext cx="1234750" cy="1523825"/>
          </a:xfrm>
          <a:prstGeom prst="rect">
            <a:avLst/>
          </a:prstGeom>
          <a:noFill/>
          <a:ln>
            <a:noFill/>
          </a:ln>
          <a:effectLst>
            <a:outerShdw blurRad="85725" dist="47625" dir="42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5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10944477" cy="77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534" name="Google Shape;534;p55"/>
          <p:cNvSpPr txBox="1">
            <a:spLocks noGrp="1"/>
          </p:cNvSpPr>
          <p:nvPr>
            <p:ph type="body" idx="1"/>
          </p:nvPr>
        </p:nvSpPr>
        <p:spPr>
          <a:xfrm>
            <a:off x="409322" y="1116700"/>
            <a:ext cx="7751698" cy="490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summit</a:t>
            </a:r>
            <a:endParaRPr sz="27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(How) do you want to become involved?</a:t>
            </a:r>
            <a:endParaRPr sz="27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9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3100"/>
          </a:p>
        </p:txBody>
      </p:sp>
      <p:pic>
        <p:nvPicPr>
          <p:cNvPr id="535" name="Google Shape;535;p55" descr="A snow covered slo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1020" y="0"/>
            <a:ext cx="4030980" cy="604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5" descr="A picture containing knif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3313" y="3879298"/>
            <a:ext cx="2587098" cy="198478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5"/>
          <p:cNvSpPr txBox="1"/>
          <p:nvPr/>
        </p:nvSpPr>
        <p:spPr>
          <a:xfrm>
            <a:off x="209550" y="2667000"/>
            <a:ext cx="5086500" cy="31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marR="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Contacts:</a:t>
            </a:r>
            <a:endParaRPr sz="2000">
              <a:solidFill>
                <a:schemeClr val="dk1"/>
              </a:solidFill>
            </a:endParaRPr>
          </a:p>
          <a:p>
            <a:pPr marL="228600" marR="0" lvl="0" indent="-50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KE Lead, Josefine Nordling, (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josefine.nordling@csc.fi</a:t>
            </a:r>
            <a:r>
              <a:rPr lang="en-US" sz="2000">
                <a:solidFill>
                  <a:schemeClr val="dk1"/>
                </a:solidFill>
              </a:rPr>
              <a:t>) or </a:t>
            </a:r>
            <a:endParaRPr sz="2000">
              <a:solidFill>
                <a:schemeClr val="dk1"/>
              </a:solidFill>
            </a:endParaRPr>
          </a:p>
          <a:p>
            <a:pPr marL="228600" marR="0" lvl="0" indent="-50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KE Coordinator, Bas Cordewener (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Bas.Cordewener@jisc.ac.uk</a:t>
            </a:r>
            <a:r>
              <a:rPr lang="en-US" sz="2000">
                <a:solidFill>
                  <a:schemeClr val="dk1"/>
                </a:solidFill>
              </a:rPr>
              <a:t>)</a:t>
            </a:r>
            <a:endParaRPr sz="2000">
              <a:solidFill>
                <a:schemeClr val="dk1"/>
              </a:solidFill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075" y="779325"/>
            <a:ext cx="3475975" cy="4839375"/>
          </a:xfrm>
          <a:prstGeom prst="rect">
            <a:avLst/>
          </a:prstGeom>
          <a:noFill/>
          <a:ln>
            <a:noFill/>
          </a:ln>
          <a:effectLst>
            <a:outerShdw blurRad="85725" dist="47625" dir="42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44" name="Google Shape;544;p56"/>
          <p:cNvSpPr txBox="1"/>
          <p:nvPr/>
        </p:nvSpPr>
        <p:spPr>
          <a:xfrm>
            <a:off x="4851250" y="847525"/>
            <a:ext cx="70041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DOI: </a:t>
            </a:r>
            <a:r>
              <a:rPr lang="en-US" sz="15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10.5281/zenodo.4581490</a:t>
            </a:r>
            <a:endParaRPr sz="15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dirty="0">
                <a:latin typeface="Trebuchet MS"/>
                <a:ea typeface="Trebuchet MS"/>
                <a:cs typeface="Trebuchet MS"/>
                <a:sym typeface="Trebuchet MS"/>
              </a:rPr>
              <a:t>Project Page: </a:t>
            </a:r>
            <a:r>
              <a:rPr lang="en-US" sz="15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https://www.knowledge-exchange.info/event/openness-profile</a:t>
            </a:r>
            <a:endParaRPr sz="15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45" name="Google Shape;54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4375" y="2241204"/>
            <a:ext cx="5365275" cy="292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6"/>
          <p:cNvSpPr txBox="1"/>
          <p:nvPr/>
        </p:nvSpPr>
        <p:spPr>
          <a:xfrm>
            <a:off x="6224800" y="2891213"/>
            <a:ext cx="215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Pacifico"/>
                <a:ea typeface="Pacifico"/>
                <a:cs typeface="Pacifico"/>
                <a:sym typeface="Pacifico"/>
              </a:rPr>
              <a:t>Thank you!</a:t>
            </a:r>
            <a:endParaRPr sz="28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47" name="Google Shape;547;p56"/>
          <p:cNvSpPr txBox="1"/>
          <p:nvPr/>
        </p:nvSpPr>
        <p:spPr>
          <a:xfrm>
            <a:off x="8569050" y="3328100"/>
            <a:ext cx="2152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Pacifico"/>
                <a:ea typeface="Pacifico"/>
                <a:cs typeface="Pacifico"/>
                <a:sym typeface="Pacifico"/>
              </a:rPr>
              <a:t>Any Questions?</a:t>
            </a:r>
            <a:endParaRPr sz="2800" dirty="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48" name="Google Shape;548;p56"/>
          <p:cNvSpPr txBox="1"/>
          <p:nvPr/>
        </p:nvSpPr>
        <p:spPr>
          <a:xfrm>
            <a:off x="5143500" y="5105400"/>
            <a:ext cx="978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10944600" cy="7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Outline</a:t>
            </a:r>
            <a:endParaRPr dirty="0"/>
          </a:p>
        </p:txBody>
      </p:sp>
      <p:sp>
        <p:nvSpPr>
          <p:cNvPr id="245" name="Google Shape;245;p38"/>
          <p:cNvSpPr txBox="1">
            <a:spLocks noGrp="1"/>
          </p:cNvSpPr>
          <p:nvPr>
            <p:ph type="body" idx="1"/>
          </p:nvPr>
        </p:nvSpPr>
        <p:spPr>
          <a:xfrm>
            <a:off x="409325" y="1977525"/>
            <a:ext cx="10944600" cy="404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Why is an Openness Profile needed, and what would it look like?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A framework to </a:t>
            </a:r>
            <a:r>
              <a:rPr lang="en-US" dirty="0" err="1"/>
              <a:t>incentivise</a:t>
            </a:r>
            <a:r>
              <a:rPr lang="en-US" dirty="0"/>
              <a:t> open scholarship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4000"/>
              </a:spcBef>
              <a:spcAft>
                <a:spcPts val="4000"/>
              </a:spcAft>
              <a:buSzPts val="1800"/>
              <a:buChar char="•"/>
            </a:pPr>
            <a:r>
              <a:rPr lang="en-US" dirty="0"/>
              <a:t>What needs to happen to make it a reality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 txBox="1">
            <a:spLocks noGrp="1"/>
          </p:cNvSpPr>
          <p:nvPr>
            <p:ph type="title"/>
          </p:nvPr>
        </p:nvSpPr>
        <p:spPr>
          <a:xfrm>
            <a:off x="1352550" y="1524000"/>
            <a:ext cx="5314800" cy="93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 an Openness Profile is needed</a:t>
            </a:r>
            <a:endParaRPr dirty="0"/>
          </a:p>
        </p:txBody>
      </p:sp>
      <p:sp>
        <p:nvSpPr>
          <p:cNvPr id="252" name="Google Shape;252;p39"/>
          <p:cNvSpPr txBox="1">
            <a:spLocks noGrp="1"/>
          </p:cNvSpPr>
          <p:nvPr>
            <p:ph type="subTitle" idx="1"/>
          </p:nvPr>
        </p:nvSpPr>
        <p:spPr>
          <a:xfrm>
            <a:off x="1352550" y="2590800"/>
            <a:ext cx="3955500" cy="62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… and what it would look like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/>
          <p:nvPr/>
        </p:nvSpPr>
        <p:spPr>
          <a:xfrm rot="-342182">
            <a:off x="1489539" y="2637241"/>
            <a:ext cx="9088769" cy="1375061"/>
          </a:xfrm>
          <a:custGeom>
            <a:avLst/>
            <a:gdLst/>
            <a:ahLst/>
            <a:cxnLst/>
            <a:rect l="l" t="t" r="r" b="b"/>
            <a:pathLst>
              <a:path w="4816928" h="728764" extrusionOk="0">
                <a:moveTo>
                  <a:pt x="0" y="728764"/>
                </a:moveTo>
                <a:cubicBezTo>
                  <a:pt x="408214" y="406275"/>
                  <a:pt x="816428" y="83786"/>
                  <a:pt x="1298121" y="75622"/>
                </a:cubicBezTo>
                <a:cubicBezTo>
                  <a:pt x="1779814" y="67458"/>
                  <a:pt x="2362200" y="678418"/>
                  <a:pt x="2890157" y="679779"/>
                </a:cubicBezTo>
                <a:cubicBezTo>
                  <a:pt x="3418114" y="681140"/>
                  <a:pt x="4144736" y="194004"/>
                  <a:pt x="4465864" y="83786"/>
                </a:cubicBezTo>
                <a:cubicBezTo>
                  <a:pt x="4786992" y="-26432"/>
                  <a:pt x="4801960" y="-3980"/>
                  <a:pt x="4816928" y="18472"/>
                </a:cubicBezTo>
              </a:path>
            </a:pathLst>
          </a:custGeom>
          <a:noFill/>
          <a:ln w="50800" cap="flat" cmpd="sng">
            <a:solidFill>
              <a:srgbClr val="44BCC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0"/>
          <p:cNvSpPr txBox="1"/>
          <p:nvPr/>
        </p:nvSpPr>
        <p:spPr>
          <a:xfrm>
            <a:off x="783459" y="3479662"/>
            <a:ext cx="1684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Funding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&amp; Grants</a:t>
            </a:r>
            <a:endParaRPr sz="1800"/>
          </a:p>
        </p:txBody>
      </p:sp>
      <p:sp>
        <p:nvSpPr>
          <p:cNvPr id="259" name="Google Shape;259;p40"/>
          <p:cNvSpPr txBox="1"/>
          <p:nvPr/>
        </p:nvSpPr>
        <p:spPr>
          <a:xfrm>
            <a:off x="3301686" y="3133625"/>
            <a:ext cx="1489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</a:t>
            </a:r>
            <a:endParaRPr sz="18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outputs</a:t>
            </a:r>
            <a:endParaRPr sz="1800" dirty="0"/>
          </a:p>
        </p:txBody>
      </p:sp>
      <p:sp>
        <p:nvSpPr>
          <p:cNvPr id="260" name="Google Shape;260;p40"/>
          <p:cNvSpPr txBox="1"/>
          <p:nvPr/>
        </p:nvSpPr>
        <p:spPr>
          <a:xfrm>
            <a:off x="10156353" y="2295051"/>
            <a:ext cx="1356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Impact &amp;</a:t>
            </a:r>
            <a:endParaRPr sz="1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Evaluation</a:t>
            </a:r>
            <a:endParaRPr sz="1800"/>
          </a:p>
        </p:txBody>
      </p:sp>
      <p:pic>
        <p:nvPicPr>
          <p:cNvPr id="261" name="Google Shape;261;p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/>
          <a:stretch/>
        </p:blipFill>
        <p:spPr>
          <a:xfrm>
            <a:off x="175787" y="3879085"/>
            <a:ext cx="2684372" cy="1782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40"/>
          <p:cNvGrpSpPr/>
          <p:nvPr/>
        </p:nvGrpSpPr>
        <p:grpSpPr>
          <a:xfrm>
            <a:off x="3283301" y="1872233"/>
            <a:ext cx="1525932" cy="995527"/>
            <a:chOff x="2541414" y="1966483"/>
            <a:chExt cx="1022400" cy="671700"/>
          </a:xfrm>
        </p:grpSpPr>
        <p:sp>
          <p:nvSpPr>
            <p:cNvPr id="263" name="Google Shape;263;p40"/>
            <p:cNvSpPr/>
            <p:nvPr/>
          </p:nvSpPr>
          <p:spPr>
            <a:xfrm>
              <a:off x="2541414" y="1966483"/>
              <a:ext cx="1022400" cy="671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4" name="Google Shape;264;p4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2053" y="2022132"/>
              <a:ext cx="908542" cy="5512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5" name="Google Shape;265;p4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5729" y="2343780"/>
            <a:ext cx="1137155" cy="113715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0"/>
          <p:cNvSpPr txBox="1"/>
          <p:nvPr/>
        </p:nvSpPr>
        <p:spPr>
          <a:xfrm>
            <a:off x="2973788" y="3948713"/>
            <a:ext cx="28497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</a:t>
            </a:r>
            <a:endParaRPr sz="19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Data structures</a:t>
            </a:r>
            <a:endParaRPr sz="19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infrastructure</a:t>
            </a:r>
            <a:endParaRPr sz="19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Reports</a:t>
            </a:r>
            <a:endParaRPr sz="19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Computer programs</a:t>
            </a:r>
            <a:endParaRPr sz="19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Posters</a:t>
            </a:r>
            <a:endParaRPr sz="19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7" name="Google Shape;267;p40"/>
          <p:cNvSpPr txBox="1"/>
          <p:nvPr/>
        </p:nvSpPr>
        <p:spPr>
          <a:xfrm>
            <a:off x="6563010" y="1872237"/>
            <a:ext cx="154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Publications</a:t>
            </a:r>
            <a:endParaRPr sz="1800"/>
          </a:p>
        </p:txBody>
      </p:sp>
      <p:sp>
        <p:nvSpPr>
          <p:cNvPr id="268" name="Google Shape;268;p40"/>
          <p:cNvSpPr txBox="1"/>
          <p:nvPr/>
        </p:nvSpPr>
        <p:spPr>
          <a:xfrm>
            <a:off x="9706726" y="3331383"/>
            <a:ext cx="2849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Social benefit</a:t>
            </a:r>
            <a:endParaRPr sz="19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Tech transfer</a:t>
            </a:r>
            <a:endParaRPr sz="19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Economic impact</a:t>
            </a:r>
            <a:endParaRPr sz="19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Citations</a:t>
            </a:r>
            <a:endParaRPr sz="19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Evaluation framework contributions (EG REF)</a:t>
            </a:r>
            <a:endParaRPr sz="19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Research funding</a:t>
            </a:r>
            <a:endParaRPr sz="19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9" name="Google Shape;269;p40" descr="A picture containing object, mirro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1912" y="3757825"/>
            <a:ext cx="1928732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 descr="A picture containing object, mirro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70136" y="2882143"/>
            <a:ext cx="1928732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409326" y="203275"/>
            <a:ext cx="11282100" cy="7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Contribution and provenance across the scholarly value stream</a:t>
            </a:r>
            <a:endParaRPr dirty="0"/>
          </a:p>
        </p:txBody>
      </p:sp>
      <p:sp>
        <p:nvSpPr>
          <p:cNvPr id="272" name="Google Shape;272;p40"/>
          <p:cNvSpPr/>
          <p:nvPr/>
        </p:nvSpPr>
        <p:spPr>
          <a:xfrm rot="5400000">
            <a:off x="10438975" y="2031175"/>
            <a:ext cx="275700" cy="349500"/>
          </a:xfrm>
          <a:prstGeom prst="triangle">
            <a:avLst>
              <a:gd name="adj" fmla="val 50000"/>
            </a:avLst>
          </a:prstGeom>
          <a:solidFill>
            <a:srgbClr val="44BC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8415701" cy="77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 dirty="0"/>
              <a:t>Connections provide answers</a:t>
            </a:r>
            <a:endParaRPr dirty="0"/>
          </a:p>
        </p:txBody>
      </p:sp>
      <p:sp>
        <p:nvSpPr>
          <p:cNvPr id="278" name="Google Shape;278;p41"/>
          <p:cNvSpPr txBox="1"/>
          <p:nvPr/>
        </p:nvSpPr>
        <p:spPr>
          <a:xfrm>
            <a:off x="728977" y="1618248"/>
            <a:ext cx="6574972" cy="362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Q. Supervisor: How well does my postdoctoral fellow make their analysis code available?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A. Connect researcher profile with code repositories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Q. Funder: What percentage of projects that we fund are consistently publishing data sets?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A. Connect articles to projects to grants and objects in repositories</a:t>
            </a:r>
            <a:endParaRPr dirty="0"/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Q. Researcher: Which institution has a culture of openness?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A. Connect </a:t>
            </a:r>
            <a:r>
              <a:rPr lang="en-US" sz="18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organisational</a:t>
            </a:r>
            <a:r>
              <a:rPr lang="en-US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IDs to repositories and researcher outputs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9" name="Google Shape;27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9133" y="3929317"/>
            <a:ext cx="907297" cy="90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5400" y="2204567"/>
            <a:ext cx="1306417" cy="44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9860" y="2100622"/>
            <a:ext cx="1093805" cy="109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1725" y="4067931"/>
            <a:ext cx="1155095" cy="11550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41"/>
          <p:cNvCxnSpPr>
            <a:stCxn id="282" idx="3"/>
            <a:endCxn id="279" idx="1"/>
          </p:cNvCxnSpPr>
          <p:nvPr/>
        </p:nvCxnSpPr>
        <p:spPr>
          <a:xfrm rot="10800000" flipH="1">
            <a:off x="9376820" y="4382978"/>
            <a:ext cx="1172400" cy="262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triangle" w="lg" len="lg"/>
            <a:tailEnd type="triangle" w="lg" len="lg"/>
          </a:ln>
        </p:spPr>
      </p:cxnSp>
      <p:cxnSp>
        <p:nvCxnSpPr>
          <p:cNvPr id="284" name="Google Shape;284;p41"/>
          <p:cNvCxnSpPr>
            <a:stCxn id="280" idx="2"/>
            <a:endCxn id="279" idx="0"/>
          </p:cNvCxnSpPr>
          <p:nvPr/>
        </p:nvCxnSpPr>
        <p:spPr>
          <a:xfrm>
            <a:off x="10718609" y="2647524"/>
            <a:ext cx="284100" cy="12819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triangle" w="lg" len="lg"/>
            <a:tailEnd type="triangle" w="lg" len="lg"/>
          </a:ln>
        </p:spPr>
      </p:cxnSp>
      <p:cxnSp>
        <p:nvCxnSpPr>
          <p:cNvPr id="285" name="Google Shape;285;p41"/>
          <p:cNvCxnSpPr>
            <a:stCxn id="280" idx="1"/>
            <a:endCxn id="281" idx="3"/>
          </p:cNvCxnSpPr>
          <p:nvPr/>
        </p:nvCxnSpPr>
        <p:spPr>
          <a:xfrm flipH="1">
            <a:off x="8873800" y="2426045"/>
            <a:ext cx="1191600" cy="221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triangle" w="lg" len="lg"/>
            <a:tailEnd type="triangle" w="lg" len="lg"/>
          </a:ln>
        </p:spPr>
      </p:cxnSp>
      <p:cxnSp>
        <p:nvCxnSpPr>
          <p:cNvPr id="286" name="Google Shape;286;p41"/>
          <p:cNvCxnSpPr>
            <a:stCxn id="281" idx="2"/>
            <a:endCxn id="282" idx="0"/>
          </p:cNvCxnSpPr>
          <p:nvPr/>
        </p:nvCxnSpPr>
        <p:spPr>
          <a:xfrm>
            <a:off x="8326763" y="3194427"/>
            <a:ext cx="472500" cy="873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triangle" w="lg" len="lg"/>
            <a:tailEnd type="triangle" w="lg" len="lg"/>
          </a:ln>
        </p:spPr>
      </p:cxnSp>
      <p:cxnSp>
        <p:nvCxnSpPr>
          <p:cNvPr id="287" name="Google Shape;287;p41"/>
          <p:cNvCxnSpPr/>
          <p:nvPr/>
        </p:nvCxnSpPr>
        <p:spPr>
          <a:xfrm rot="10800000">
            <a:off x="8799272" y="3034806"/>
            <a:ext cx="410310" cy="17752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triangle" w="lg" len="lg"/>
            <a:tailEnd type="triangle" w="lg" len="lg"/>
          </a:ln>
        </p:spPr>
      </p:cxnSp>
      <p:cxnSp>
        <p:nvCxnSpPr>
          <p:cNvPr id="288" name="Google Shape;288;p41"/>
          <p:cNvCxnSpPr/>
          <p:nvPr/>
        </p:nvCxnSpPr>
        <p:spPr>
          <a:xfrm flipH="1">
            <a:off x="9818683" y="2790070"/>
            <a:ext cx="373892" cy="40435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triangle" w="lg" len="lg"/>
            <a:tailEnd type="triangle" w="lg" len="lg"/>
          </a:ln>
        </p:spPr>
      </p:cxnSp>
      <p:pic>
        <p:nvPicPr>
          <p:cNvPr id="289" name="Google Shape;289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28105" y="3226280"/>
            <a:ext cx="804864" cy="4560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41"/>
          <p:cNvCxnSpPr/>
          <p:nvPr/>
        </p:nvCxnSpPr>
        <p:spPr>
          <a:xfrm flipH="1">
            <a:off x="9066515" y="3760087"/>
            <a:ext cx="373892" cy="40435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triangle" w="lg" len="lg"/>
            <a:tailEnd type="triangle" w="lg" len="lg"/>
          </a:ln>
        </p:spPr>
      </p:cxnSp>
      <p:cxnSp>
        <p:nvCxnSpPr>
          <p:cNvPr id="291" name="Google Shape;291;p41"/>
          <p:cNvCxnSpPr/>
          <p:nvPr/>
        </p:nvCxnSpPr>
        <p:spPr>
          <a:xfrm rot="10800000">
            <a:off x="9923723" y="3678425"/>
            <a:ext cx="688997" cy="389506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triangle" w="lg" len="lg"/>
            <a:tailEnd type="triangle" w="lg" len="lg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8415701" cy="77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n-US"/>
              <a:t>Openness Profile Workflow (concept)</a:t>
            </a:r>
            <a:endParaRPr/>
          </a:p>
        </p:txBody>
      </p:sp>
      <p:pic>
        <p:nvPicPr>
          <p:cNvPr id="297" name="Google Shape;297;p42" descr="A screenshot of a cell phon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865" y="1316077"/>
            <a:ext cx="9229060" cy="422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>
            <a:spLocks noGrp="1"/>
          </p:cNvSpPr>
          <p:nvPr>
            <p:ph type="title"/>
          </p:nvPr>
        </p:nvSpPr>
        <p:spPr>
          <a:xfrm>
            <a:off x="409321" y="203285"/>
            <a:ext cx="8415600" cy="7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integrations with existing PID systems</a:t>
            </a:r>
            <a:endParaRPr/>
          </a:p>
        </p:txBody>
      </p:sp>
      <p:pic>
        <p:nvPicPr>
          <p:cNvPr id="304" name="Google Shape;3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025" y="1121951"/>
            <a:ext cx="8105775" cy="476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"/>
          <p:cNvSpPr txBox="1">
            <a:spLocks noGrp="1"/>
          </p:cNvSpPr>
          <p:nvPr>
            <p:ph type="title"/>
          </p:nvPr>
        </p:nvSpPr>
        <p:spPr>
          <a:xfrm>
            <a:off x="1352550" y="1524000"/>
            <a:ext cx="5314800" cy="93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framework to incentivise open scholarship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725512"/>
      </a:dk2>
      <a:lt2>
        <a:srgbClr val="7E9BC3"/>
      </a:lt2>
      <a:accent1>
        <a:srgbClr val="4472C4"/>
      </a:accent1>
      <a:accent2>
        <a:srgbClr val="B66F6F"/>
      </a:accent2>
      <a:accent3>
        <a:srgbClr val="293A8F"/>
      </a:accent3>
      <a:accent4>
        <a:srgbClr val="CCFDFD"/>
      </a:accent4>
      <a:accent5>
        <a:srgbClr val="8EF8A3"/>
      </a:accent5>
      <a:accent6>
        <a:srgbClr val="082649"/>
      </a:accent6>
      <a:hlink>
        <a:srgbClr val="6C92A6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722</Words>
  <Application>Microsoft Macintosh PowerPoint</Application>
  <PresentationFormat>Widescreen</PresentationFormat>
  <Paragraphs>139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Pacifico</vt:lpstr>
      <vt:lpstr>Noto Sans Symbols</vt:lpstr>
      <vt:lpstr>Calibri</vt:lpstr>
      <vt:lpstr>Arial</vt:lpstr>
      <vt:lpstr>Montserrat</vt:lpstr>
      <vt:lpstr>Montserrat Medium</vt:lpstr>
      <vt:lpstr>Trebuchet MS</vt:lpstr>
      <vt:lpstr>2_Blank Presentation</vt:lpstr>
      <vt:lpstr>Office Theme</vt:lpstr>
      <vt:lpstr>  Openness Profile: Modelling Research Evaluation for Open Scholarship</vt:lpstr>
      <vt:lpstr>Who is Knowledge Exchange?</vt:lpstr>
      <vt:lpstr>Outline</vt:lpstr>
      <vt:lpstr>Why an Openness Profile is needed</vt:lpstr>
      <vt:lpstr>Contribution and provenance across the scholarly value stream</vt:lpstr>
      <vt:lpstr>Connections provide answers</vt:lpstr>
      <vt:lpstr>Openness Profile Workflow (concept)</vt:lpstr>
      <vt:lpstr>Key integrations with existing PID systems</vt:lpstr>
      <vt:lpstr>A framework to incentivise open scholarship</vt:lpstr>
      <vt:lpstr>Project scope</vt:lpstr>
      <vt:lpstr>18 months, 48 organisations, 80 people</vt:lpstr>
      <vt:lpstr>Use-Case Canvases</vt:lpstr>
      <vt:lpstr>The openness profile reference model</vt:lpstr>
      <vt:lpstr>What needs to happen</vt:lpstr>
      <vt:lpstr>The importance of community consensus</vt:lpstr>
      <vt:lpstr>Taxonomies</vt:lpstr>
      <vt:lpstr>Research workflows</vt:lpstr>
      <vt:lpstr>We are not alone!</vt:lpstr>
      <vt:lpstr>Our main recommendations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Openness Profile: Modelling Research Evaluation for Open Scholarship</dc:title>
  <cp:lastModifiedBy>Phill Jones</cp:lastModifiedBy>
  <cp:revision>5</cp:revision>
  <dcterms:modified xsi:type="dcterms:W3CDTF">2021-06-03T13:58:18Z</dcterms:modified>
</cp:coreProperties>
</file>