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y="5143500" cx="9144000"/>
  <p:notesSz cx="6858000" cy="9144000"/>
  <p:embeddedFontLst>
    <p:embeddedFont>
      <p:font typeface="Montserrat SemiBold"/>
      <p:regular r:id="rId65"/>
      <p:bold r:id="rId66"/>
      <p:italic r:id="rId67"/>
      <p:boldItalic r:id="rId68"/>
    </p:embeddedFont>
    <p:embeddedFont>
      <p:font typeface="Montserrat"/>
      <p:regular r:id="rId69"/>
      <p:bold r:id="rId70"/>
      <p:italic r:id="rId71"/>
      <p:boldItalic r:id="rId72"/>
    </p:embeddedFont>
    <p:embeddedFont>
      <p:font typeface="Montserrat Medium"/>
      <p:regular r:id="rId73"/>
      <p:bold r:id="rId74"/>
      <p:italic r:id="rId75"/>
      <p:boldItalic r:id="rId76"/>
    </p:embeddedFont>
    <p:embeddedFont>
      <p:font typeface="Didact Gothic"/>
      <p:regular r:id="rId77"/>
    </p:embeddedFont>
    <p:embeddedFont>
      <p:font typeface="Questrial"/>
      <p:regular r:id="rId78"/>
    </p:embeddedFont>
    <p:embeddedFont>
      <p:font typeface="Open Sans"/>
      <p:regular r:id="rId79"/>
      <p:bold r:id="rId80"/>
      <p:italic r:id="rId81"/>
      <p:boldItalic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4464">
          <p15:clr>
            <a:srgbClr val="9AA0A6"/>
          </p15:clr>
        </p15:guide>
        <p15:guide id="2" orient="horz" pos="1620">
          <p15:clr>
            <a:srgbClr val="A4A3A4"/>
          </p15:clr>
        </p15:guide>
        <p15:guide id="3" pos="2880">
          <p15:clr>
            <a:srgbClr val="A4A3A4"/>
          </p15:clr>
        </p15:guide>
        <p15:guide id="4" pos="1837">
          <p15:clr>
            <a:srgbClr val="9AA0A6"/>
          </p15:clr>
        </p15:guide>
      </p15:sldGuideLst>
    </p:ext>
    <p:ext uri="GoogleSlidesCustomDataVersion2">
      <go:slidesCustomData xmlns:go="http://customooxmlschemas.google.com/" r:id="rId83" roundtripDataSignature="AMtx7micyf3qpEGnQwRRBWo+6GwcRJXc2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464"/>
        <p:guide pos="1620" orient="horz"/>
        <p:guide pos="2880"/>
        <p:guide pos="183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3" Type="http://customschemas.google.com/relationships/presentationmetadata" Target="meta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OpenSans-bold.fntdata"/><Relationship Id="rId82" Type="http://schemas.openxmlformats.org/officeDocument/2006/relationships/font" Target="fonts/OpenSans-boldItalic.fntdata"/><Relationship Id="rId81" Type="http://schemas.openxmlformats.org/officeDocument/2006/relationships/font" Target="fonts/OpenSans-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MontserratMedium-regular.fntdata"/><Relationship Id="rId72" Type="http://schemas.openxmlformats.org/officeDocument/2006/relationships/font" Target="fonts/Montserrat-boldItalic.fntdata"/><Relationship Id="rId31" Type="http://schemas.openxmlformats.org/officeDocument/2006/relationships/slide" Target="slides/slide26.xml"/><Relationship Id="rId75" Type="http://schemas.openxmlformats.org/officeDocument/2006/relationships/font" Target="fonts/MontserratMedium-italic.fntdata"/><Relationship Id="rId30" Type="http://schemas.openxmlformats.org/officeDocument/2006/relationships/slide" Target="slides/slide25.xml"/><Relationship Id="rId74" Type="http://schemas.openxmlformats.org/officeDocument/2006/relationships/font" Target="fonts/MontserratMedium-bold.fntdata"/><Relationship Id="rId33" Type="http://schemas.openxmlformats.org/officeDocument/2006/relationships/slide" Target="slides/slide28.xml"/><Relationship Id="rId77" Type="http://schemas.openxmlformats.org/officeDocument/2006/relationships/font" Target="fonts/DidactGothic-regular.fntdata"/><Relationship Id="rId32" Type="http://schemas.openxmlformats.org/officeDocument/2006/relationships/slide" Target="slides/slide27.xml"/><Relationship Id="rId76" Type="http://schemas.openxmlformats.org/officeDocument/2006/relationships/font" Target="fonts/MontserratMedium-boldItalic.fntdata"/><Relationship Id="rId35" Type="http://schemas.openxmlformats.org/officeDocument/2006/relationships/slide" Target="slides/slide30.xml"/><Relationship Id="rId79" Type="http://schemas.openxmlformats.org/officeDocument/2006/relationships/font" Target="fonts/OpenSans-regular.fntdata"/><Relationship Id="rId34" Type="http://schemas.openxmlformats.org/officeDocument/2006/relationships/slide" Target="slides/slide29.xml"/><Relationship Id="rId78" Type="http://schemas.openxmlformats.org/officeDocument/2006/relationships/font" Target="fonts/Questrial-regular.fntdata"/><Relationship Id="rId71" Type="http://schemas.openxmlformats.org/officeDocument/2006/relationships/font" Target="fonts/Montserrat-italic.fntdata"/><Relationship Id="rId70" Type="http://schemas.openxmlformats.org/officeDocument/2006/relationships/font" Target="fonts/Montserrat-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MontserratSemiBold-bold.fntdata"/><Relationship Id="rId21" Type="http://schemas.openxmlformats.org/officeDocument/2006/relationships/slide" Target="slides/slide16.xml"/><Relationship Id="rId65" Type="http://schemas.openxmlformats.org/officeDocument/2006/relationships/font" Target="fonts/MontserratSemiBold-regular.fntdata"/><Relationship Id="rId24" Type="http://schemas.openxmlformats.org/officeDocument/2006/relationships/slide" Target="slides/slide19.xml"/><Relationship Id="rId68" Type="http://schemas.openxmlformats.org/officeDocument/2006/relationships/font" Target="fonts/MontserratSemiBold-boldItalic.fntdata"/><Relationship Id="rId23" Type="http://schemas.openxmlformats.org/officeDocument/2006/relationships/slide" Target="slides/slide18.xml"/><Relationship Id="rId67" Type="http://schemas.openxmlformats.org/officeDocument/2006/relationships/font" Target="fonts/MontserratSemiBold-italic.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Montserrat-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b00c2eaf18_0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4" name="Google Shape;194;g2b00c2eaf18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b00c2eaf18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9" name="Google Shape;209;g2b00c2eaf18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b00c2eaf18_0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 name="Google Shape;220;g2b00c2eaf18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b00c2eaf18_0_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3" name="Google Shape;233;g2b00c2eaf18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b00c2eaf18_0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8" name="Google Shape;248;g2b00c2eaf18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b00c2eaf18_0_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 name="Google Shape;262;g2b00c2eaf18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b00c2eaf18_0_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3" name="Google Shape;273;g2b00c2eaf18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b00c2eaf18_0_1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6" name="Google Shape;286;g2b00c2eaf18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b00c2eaf18_0_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9" name="Google Shape;299;g2b00c2eaf18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b00c2eaf18_0_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2" name="Google Shape;312;g2b00c2eaf18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ab95677517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 name="Google Shape;93;g2ab9567751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b00c2eaf18_0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3" name="Google Shape;323;g2b00c2eaf18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b00c2eaf18_0_2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6" name="Google Shape;336;g2b00c2eaf18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b00c2eaf18_0_2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9" name="Google Shape;349;g2b00c2eaf18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b00c2eaf18_0_2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0" name="Google Shape;360;g2b00c2eaf18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b00c2eaf18_0_2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3" name="Google Shape;373;g2b00c2eaf18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b00c2eaf18_0_2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6" name="Google Shape;386;g2b00c2eaf18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b00c2eaf18_0_2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0" name="Google Shape;400;g2b00c2eaf18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b00c2eaf18_0_3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1" name="Google Shape;411;g2b00c2eaf18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b00c2eaf18_0_3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4" name="Google Shape;424;g2b00c2eaf18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b00c2eaf18_0_3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7" name="Google Shape;437;g2b00c2eaf18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ab95677517_1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6" name="Google Shape;106;g2ab95677517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b00c2eaf18_0_3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8" name="Google Shape;448;g2b00c2eaf18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b00c2eaf18_0_4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7" name="Google Shape;457;g2b00c2eaf18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b00c2eaf18_0_4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0" name="Google Shape;470;g2b00c2eaf18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b00c2eaf18_0_4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1" name="Google Shape;481;g2b00c2eaf18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b00c2eaf18_0_4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9" name="Google Shape;489;g2b00c2eaf18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b00c2eaf18_0_4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4" name="Google Shape;504;g2b00c2eaf18_0_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b00c2eaf18_0_5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9" name="Google Shape;519;g2b00c2eaf18_0_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b00c2eaf18_0_5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1" name="Google Shape;531;g2b00c2eaf18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b00c2eaf18_0_5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3" name="Google Shape;543;g2b00c2eaf18_0_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b00c2eaf18_0_5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5" name="Google Shape;555;g2b00c2eaf18_0_5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ae81bf0633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g2ae81bf0633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b00c2eaf18_0_5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6" name="Google Shape;566;g2b00c2eaf18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b00c2eaf18_0_5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9" name="Google Shape;579;g2b00c2eaf18_0_5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b00c2eaf18_0_5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1" name="Google Shape;591;g2b00c2eaf18_0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b00c2eaf18_0_5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4" name="Google Shape;604;g2b00c2eaf18_0_5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b00c2eaf18_0_6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9" name="Google Shape;619;g2b00c2eaf18_0_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b00c2eaf18_0_6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0" name="Google Shape;630;g2b00c2eaf18_0_6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b00c2eaf18_0_6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1" name="Google Shape;641;g2b00c2eaf18_0_6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b00c2eaf18_0_6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4" name="Google Shape;654;g2b00c2eaf18_0_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b00c2eaf18_0_6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7" name="Google Shape;667;g2b00c2eaf18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b00c2eaf18_0_6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8" name="Google Shape;678;g2b00c2eaf18_0_6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ae81bf0633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7" name="Google Shape;127;g2ae81bf063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b00c2eaf18_0_6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9" name="Google Shape;689;g2b00c2eaf18_0_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b00c2eaf18_0_6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9" name="Google Shape;699;g2b00c2eaf18_0_6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b00c2eaf18_0_7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2" name="Google Shape;712;g2b00c2eaf18_0_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b00c2eaf18_0_7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4" name="Google Shape;724;g2b00c2eaf18_0_7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b00c2eaf18_0_7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6" name="Google Shape;736;g2b00c2eaf18_0_7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b00c2eaf18_0_7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8" name="Google Shape;748;g2b00c2eaf18_0_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b00c2eaf18_0_7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9" name="Google Shape;759;g2b00c2eaf18_0_7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2ac3396998c_0_7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1" name="Google Shape;771;g2ac3396998c_0_7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2ac3396998c_0_7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8" name="Google Shape;778;g2ac3396998c_0_7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5" name="Google Shape;785;p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b00c2eaf1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 name="Google Shape;140;g2b00c2eaf1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b00c2eaf18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g2b00c2eaf18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b00c2eaf18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 name="Google Shape;168;g2b00c2eaf18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b00c2eaf18_0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 name="Google Shape;179;g2b00c2eaf18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9" name="Shape 9"/>
        <p:cNvGrpSpPr/>
        <p:nvPr/>
      </p:nvGrpSpPr>
      <p:grpSpPr>
        <a:xfrm>
          <a:off x="0" y="0"/>
          <a:ext cx="0" cy="0"/>
          <a:chOff x="0" y="0"/>
          <a:chExt cx="0" cy="0"/>
        </a:xfrm>
      </p:grpSpPr>
      <p:sp>
        <p:nvSpPr>
          <p:cNvPr id="10" name="Google Shape;10;g13d5c5f7c92_2_77"/>
          <p:cNvSpPr txBox="1"/>
          <p:nvPr>
            <p:ph idx="12" type="sldNum"/>
          </p:nvPr>
        </p:nvSpPr>
        <p:spPr>
          <a:xfrm>
            <a:off x="6605984" y="4690857"/>
            <a:ext cx="24995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a:p>
            <a:pPr indent="0" lvl="0" marL="0" rtl="0" algn="r">
              <a:spcBef>
                <a:spcPts val="0"/>
              </a:spcBef>
              <a:spcAft>
                <a:spcPts val="0"/>
              </a:spcAft>
              <a:buNone/>
            </a:pPr>
            <a:r>
              <a:rPr lang="en"/>
              <a:t>Event/presenter name </a:t>
            </a:r>
            <a:endParaRPr>
              <a:solidFill>
                <a:srgbClr val="606060"/>
              </a:solidFill>
            </a:endParaRPr>
          </a:p>
        </p:txBody>
      </p:sp>
      <p:sp>
        <p:nvSpPr>
          <p:cNvPr id="11" name="Google Shape;11;g13d5c5f7c92_2_77"/>
          <p:cNvSpPr txBox="1"/>
          <p:nvPr>
            <p:ph type="title"/>
          </p:nvPr>
        </p:nvSpPr>
        <p:spPr>
          <a:xfrm>
            <a:off x="805050" y="1840500"/>
            <a:ext cx="7533900" cy="1462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700"/>
              <a:buNone/>
              <a:defRPr b="1" sz="6000">
                <a:solidFill>
                  <a:srgbClr val="025E91"/>
                </a:solidFill>
              </a:defRPr>
            </a:lvl1pPr>
            <a:lvl2pPr lvl="1" algn="l">
              <a:lnSpc>
                <a:spcPct val="100000"/>
              </a:lnSpc>
              <a:spcBef>
                <a:spcPts val="0"/>
              </a:spcBef>
              <a:spcAft>
                <a:spcPts val="0"/>
              </a:spcAft>
              <a:buClr>
                <a:schemeClr val="lt1"/>
              </a:buClr>
              <a:buSzPts val="3000"/>
              <a:buNone/>
              <a:defRPr b="1">
                <a:solidFill>
                  <a:schemeClr val="lt1"/>
                </a:solidFill>
              </a:defRPr>
            </a:lvl2pPr>
            <a:lvl3pPr lvl="2" algn="l">
              <a:lnSpc>
                <a:spcPct val="100000"/>
              </a:lnSpc>
              <a:spcBef>
                <a:spcPts val="0"/>
              </a:spcBef>
              <a:spcAft>
                <a:spcPts val="0"/>
              </a:spcAft>
              <a:buClr>
                <a:schemeClr val="lt1"/>
              </a:buClr>
              <a:buSzPts val="3000"/>
              <a:buNone/>
              <a:defRPr b="1">
                <a:solidFill>
                  <a:schemeClr val="lt1"/>
                </a:solidFill>
              </a:defRPr>
            </a:lvl3pPr>
            <a:lvl4pPr lvl="3" algn="l">
              <a:lnSpc>
                <a:spcPct val="100000"/>
              </a:lnSpc>
              <a:spcBef>
                <a:spcPts val="0"/>
              </a:spcBef>
              <a:spcAft>
                <a:spcPts val="0"/>
              </a:spcAft>
              <a:buClr>
                <a:schemeClr val="lt1"/>
              </a:buClr>
              <a:buSzPts val="3000"/>
              <a:buNone/>
              <a:defRPr b="1">
                <a:solidFill>
                  <a:schemeClr val="lt1"/>
                </a:solidFill>
              </a:defRPr>
            </a:lvl4pPr>
            <a:lvl5pPr lvl="4" algn="l">
              <a:lnSpc>
                <a:spcPct val="100000"/>
              </a:lnSpc>
              <a:spcBef>
                <a:spcPts val="0"/>
              </a:spcBef>
              <a:spcAft>
                <a:spcPts val="0"/>
              </a:spcAft>
              <a:buClr>
                <a:schemeClr val="lt1"/>
              </a:buClr>
              <a:buSzPts val="3000"/>
              <a:buNone/>
              <a:defRPr b="1">
                <a:solidFill>
                  <a:schemeClr val="lt1"/>
                </a:solidFill>
              </a:defRPr>
            </a:lvl5pPr>
            <a:lvl6pPr lvl="5" algn="l">
              <a:lnSpc>
                <a:spcPct val="100000"/>
              </a:lnSpc>
              <a:spcBef>
                <a:spcPts val="0"/>
              </a:spcBef>
              <a:spcAft>
                <a:spcPts val="0"/>
              </a:spcAft>
              <a:buClr>
                <a:schemeClr val="lt1"/>
              </a:buClr>
              <a:buSzPts val="3000"/>
              <a:buNone/>
              <a:defRPr b="1">
                <a:solidFill>
                  <a:schemeClr val="lt1"/>
                </a:solidFill>
              </a:defRPr>
            </a:lvl6pPr>
            <a:lvl7pPr lvl="6" algn="l">
              <a:lnSpc>
                <a:spcPct val="100000"/>
              </a:lnSpc>
              <a:spcBef>
                <a:spcPts val="0"/>
              </a:spcBef>
              <a:spcAft>
                <a:spcPts val="0"/>
              </a:spcAft>
              <a:buClr>
                <a:schemeClr val="lt1"/>
              </a:buClr>
              <a:buSzPts val="3000"/>
              <a:buNone/>
              <a:defRPr b="1">
                <a:solidFill>
                  <a:schemeClr val="lt1"/>
                </a:solidFill>
              </a:defRPr>
            </a:lvl7pPr>
            <a:lvl8pPr lvl="7" algn="l">
              <a:lnSpc>
                <a:spcPct val="100000"/>
              </a:lnSpc>
              <a:spcBef>
                <a:spcPts val="0"/>
              </a:spcBef>
              <a:spcAft>
                <a:spcPts val="0"/>
              </a:spcAft>
              <a:buClr>
                <a:schemeClr val="lt1"/>
              </a:buClr>
              <a:buSzPts val="3000"/>
              <a:buNone/>
              <a:defRPr b="1">
                <a:solidFill>
                  <a:schemeClr val="lt1"/>
                </a:solidFill>
              </a:defRPr>
            </a:lvl8pPr>
            <a:lvl9pPr lvl="8" algn="l">
              <a:lnSpc>
                <a:spcPct val="100000"/>
              </a:lnSpc>
              <a:spcBef>
                <a:spcPts val="0"/>
              </a:spcBef>
              <a:spcAft>
                <a:spcPts val="0"/>
              </a:spcAft>
              <a:buClr>
                <a:schemeClr val="lt1"/>
              </a:buClr>
              <a:buSzPts val="3000"/>
              <a:buNone/>
              <a:defRPr b="1">
                <a:solidFill>
                  <a:schemeClr val="lt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1">
  <p:cSld name="TITLE_ONLY_2_1_1">
    <p:bg>
      <p:bgPr>
        <a:solidFill>
          <a:schemeClr val="accent5"/>
        </a:solidFill>
      </p:bgPr>
    </p:bg>
    <p:spTree>
      <p:nvGrpSpPr>
        <p:cNvPr id="12" name="Shape 12"/>
        <p:cNvGrpSpPr/>
        <p:nvPr/>
      </p:nvGrpSpPr>
      <p:grpSpPr>
        <a:xfrm>
          <a:off x="0" y="0"/>
          <a:ext cx="0" cy="0"/>
          <a:chOff x="0" y="0"/>
          <a:chExt cx="0" cy="0"/>
        </a:xfrm>
      </p:grpSpPr>
      <p:sp>
        <p:nvSpPr>
          <p:cNvPr id="13" name="Google Shape;13;g17e252ebf77_0_360"/>
          <p:cNvSpPr txBox="1"/>
          <p:nvPr>
            <p:ph type="title"/>
          </p:nvPr>
        </p:nvSpPr>
        <p:spPr>
          <a:xfrm>
            <a:off x="892050" y="539750"/>
            <a:ext cx="4911103" cy="52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700"/>
              <a:buNone/>
              <a:defRPr b="1" sz="2800">
                <a:solidFill>
                  <a:srgbClr val="025E91"/>
                </a:solidFill>
                <a:latin typeface="Montserrat"/>
                <a:ea typeface="Montserrat"/>
                <a:cs typeface="Montserrat"/>
                <a:sym typeface="Montserrat"/>
              </a:defRPr>
            </a:lvl1pPr>
            <a:lvl2pPr lvl="1" algn="ctr">
              <a:lnSpc>
                <a:spcPct val="100000"/>
              </a:lnSpc>
              <a:spcBef>
                <a:spcPts val="0"/>
              </a:spcBef>
              <a:spcAft>
                <a:spcPts val="0"/>
              </a:spcAft>
              <a:buClr>
                <a:schemeClr val="dk1"/>
              </a:buClr>
              <a:buSzPts val="3000"/>
              <a:buNone/>
              <a:defRPr b="1">
                <a:solidFill>
                  <a:schemeClr val="dk1"/>
                </a:solidFill>
              </a:defRPr>
            </a:lvl2pPr>
            <a:lvl3pPr lvl="2" algn="ctr">
              <a:lnSpc>
                <a:spcPct val="100000"/>
              </a:lnSpc>
              <a:spcBef>
                <a:spcPts val="0"/>
              </a:spcBef>
              <a:spcAft>
                <a:spcPts val="0"/>
              </a:spcAft>
              <a:buClr>
                <a:schemeClr val="dk1"/>
              </a:buClr>
              <a:buSzPts val="3000"/>
              <a:buNone/>
              <a:defRPr b="1">
                <a:solidFill>
                  <a:schemeClr val="dk1"/>
                </a:solidFill>
              </a:defRPr>
            </a:lvl3pPr>
            <a:lvl4pPr lvl="3" algn="ctr">
              <a:lnSpc>
                <a:spcPct val="100000"/>
              </a:lnSpc>
              <a:spcBef>
                <a:spcPts val="0"/>
              </a:spcBef>
              <a:spcAft>
                <a:spcPts val="0"/>
              </a:spcAft>
              <a:buClr>
                <a:schemeClr val="dk1"/>
              </a:buClr>
              <a:buSzPts val="3000"/>
              <a:buNone/>
              <a:defRPr b="1">
                <a:solidFill>
                  <a:schemeClr val="dk1"/>
                </a:solidFill>
              </a:defRPr>
            </a:lvl4pPr>
            <a:lvl5pPr lvl="4" algn="ctr">
              <a:lnSpc>
                <a:spcPct val="100000"/>
              </a:lnSpc>
              <a:spcBef>
                <a:spcPts val="0"/>
              </a:spcBef>
              <a:spcAft>
                <a:spcPts val="0"/>
              </a:spcAft>
              <a:buClr>
                <a:schemeClr val="dk1"/>
              </a:buClr>
              <a:buSzPts val="3000"/>
              <a:buNone/>
              <a:defRPr b="1">
                <a:solidFill>
                  <a:schemeClr val="dk1"/>
                </a:solidFill>
              </a:defRPr>
            </a:lvl5pPr>
            <a:lvl6pPr lvl="5" algn="ctr">
              <a:lnSpc>
                <a:spcPct val="100000"/>
              </a:lnSpc>
              <a:spcBef>
                <a:spcPts val="0"/>
              </a:spcBef>
              <a:spcAft>
                <a:spcPts val="0"/>
              </a:spcAft>
              <a:buClr>
                <a:schemeClr val="dk1"/>
              </a:buClr>
              <a:buSzPts val="3000"/>
              <a:buNone/>
              <a:defRPr b="1">
                <a:solidFill>
                  <a:schemeClr val="dk1"/>
                </a:solidFill>
              </a:defRPr>
            </a:lvl6pPr>
            <a:lvl7pPr lvl="6" algn="ctr">
              <a:lnSpc>
                <a:spcPct val="100000"/>
              </a:lnSpc>
              <a:spcBef>
                <a:spcPts val="0"/>
              </a:spcBef>
              <a:spcAft>
                <a:spcPts val="0"/>
              </a:spcAft>
              <a:buClr>
                <a:schemeClr val="dk1"/>
              </a:buClr>
              <a:buSzPts val="3000"/>
              <a:buNone/>
              <a:defRPr b="1">
                <a:solidFill>
                  <a:schemeClr val="dk1"/>
                </a:solidFill>
              </a:defRPr>
            </a:lvl7pPr>
            <a:lvl8pPr lvl="7" algn="ctr">
              <a:lnSpc>
                <a:spcPct val="100000"/>
              </a:lnSpc>
              <a:spcBef>
                <a:spcPts val="0"/>
              </a:spcBef>
              <a:spcAft>
                <a:spcPts val="0"/>
              </a:spcAft>
              <a:buClr>
                <a:schemeClr val="dk1"/>
              </a:buClr>
              <a:buSzPts val="3000"/>
              <a:buNone/>
              <a:defRPr b="1">
                <a:solidFill>
                  <a:schemeClr val="dk1"/>
                </a:solidFill>
              </a:defRPr>
            </a:lvl8pPr>
            <a:lvl9pPr lvl="8" algn="ctr">
              <a:lnSpc>
                <a:spcPct val="100000"/>
              </a:lnSpc>
              <a:spcBef>
                <a:spcPts val="0"/>
              </a:spcBef>
              <a:spcAft>
                <a:spcPts val="0"/>
              </a:spcAft>
              <a:buClr>
                <a:schemeClr val="dk1"/>
              </a:buClr>
              <a:buSzPts val="3000"/>
              <a:buNone/>
              <a:defRPr b="1">
                <a:solidFill>
                  <a:schemeClr val="dk1"/>
                </a:solidFill>
              </a:defRPr>
            </a:lvl9pPr>
          </a:lstStyle>
          <a:p/>
        </p:txBody>
      </p:sp>
      <p:sp>
        <p:nvSpPr>
          <p:cNvPr id="14" name="Google Shape;14;g17e252ebf77_0_360"/>
          <p:cNvSpPr/>
          <p:nvPr/>
        </p:nvSpPr>
        <p:spPr>
          <a:xfrm flipH="1" rot="10800000">
            <a:off x="0" y="0"/>
            <a:ext cx="1147750" cy="1371600"/>
          </a:xfrm>
          <a:prstGeom prst="rtTriangle">
            <a:avLst/>
          </a:prstGeom>
          <a:solidFill>
            <a:srgbClr val="025E9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25E91"/>
              </a:solidFill>
              <a:latin typeface="Montserrat"/>
              <a:ea typeface="Montserrat"/>
              <a:cs typeface="Montserrat"/>
              <a:sym typeface="Montserrat"/>
            </a:endParaRPr>
          </a:p>
        </p:txBody>
      </p:sp>
      <p:sp>
        <p:nvSpPr>
          <p:cNvPr id="15" name="Google Shape;15;g17e252ebf77_0_360"/>
          <p:cNvSpPr txBox="1"/>
          <p:nvPr>
            <p:ph idx="2" type="title"/>
          </p:nvPr>
        </p:nvSpPr>
        <p:spPr>
          <a:xfrm>
            <a:off x="892050" y="1258927"/>
            <a:ext cx="4911103" cy="3501948"/>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2000">
                <a:solidFill>
                  <a:srgbClr val="025E91"/>
                </a:solidFill>
                <a:latin typeface="Montserrat"/>
                <a:ea typeface="Montserrat"/>
                <a:cs typeface="Montserrat"/>
                <a:sym typeface="Montserrat"/>
              </a:defRPr>
            </a:lvl1pPr>
            <a:lvl2pPr lvl="1" algn="ctr">
              <a:lnSpc>
                <a:spcPct val="100000"/>
              </a:lnSpc>
              <a:spcBef>
                <a:spcPts val="0"/>
              </a:spcBef>
              <a:spcAft>
                <a:spcPts val="0"/>
              </a:spcAft>
              <a:buClr>
                <a:schemeClr val="dk1"/>
              </a:buClr>
              <a:buSzPts val="3000"/>
              <a:buNone/>
              <a:defRPr b="1">
                <a:solidFill>
                  <a:schemeClr val="dk1"/>
                </a:solidFill>
              </a:defRPr>
            </a:lvl2pPr>
            <a:lvl3pPr lvl="2" algn="ctr">
              <a:lnSpc>
                <a:spcPct val="100000"/>
              </a:lnSpc>
              <a:spcBef>
                <a:spcPts val="0"/>
              </a:spcBef>
              <a:spcAft>
                <a:spcPts val="0"/>
              </a:spcAft>
              <a:buClr>
                <a:schemeClr val="dk1"/>
              </a:buClr>
              <a:buSzPts val="3000"/>
              <a:buNone/>
              <a:defRPr b="1">
                <a:solidFill>
                  <a:schemeClr val="dk1"/>
                </a:solidFill>
              </a:defRPr>
            </a:lvl3pPr>
            <a:lvl4pPr lvl="3" algn="ctr">
              <a:lnSpc>
                <a:spcPct val="100000"/>
              </a:lnSpc>
              <a:spcBef>
                <a:spcPts val="0"/>
              </a:spcBef>
              <a:spcAft>
                <a:spcPts val="0"/>
              </a:spcAft>
              <a:buClr>
                <a:schemeClr val="dk1"/>
              </a:buClr>
              <a:buSzPts val="3000"/>
              <a:buNone/>
              <a:defRPr b="1">
                <a:solidFill>
                  <a:schemeClr val="dk1"/>
                </a:solidFill>
              </a:defRPr>
            </a:lvl4pPr>
            <a:lvl5pPr lvl="4" algn="ctr">
              <a:lnSpc>
                <a:spcPct val="100000"/>
              </a:lnSpc>
              <a:spcBef>
                <a:spcPts val="0"/>
              </a:spcBef>
              <a:spcAft>
                <a:spcPts val="0"/>
              </a:spcAft>
              <a:buClr>
                <a:schemeClr val="dk1"/>
              </a:buClr>
              <a:buSzPts val="3000"/>
              <a:buNone/>
              <a:defRPr b="1">
                <a:solidFill>
                  <a:schemeClr val="dk1"/>
                </a:solidFill>
              </a:defRPr>
            </a:lvl5pPr>
            <a:lvl6pPr lvl="5" algn="ctr">
              <a:lnSpc>
                <a:spcPct val="100000"/>
              </a:lnSpc>
              <a:spcBef>
                <a:spcPts val="0"/>
              </a:spcBef>
              <a:spcAft>
                <a:spcPts val="0"/>
              </a:spcAft>
              <a:buClr>
                <a:schemeClr val="dk1"/>
              </a:buClr>
              <a:buSzPts val="3000"/>
              <a:buNone/>
              <a:defRPr b="1">
                <a:solidFill>
                  <a:schemeClr val="dk1"/>
                </a:solidFill>
              </a:defRPr>
            </a:lvl6pPr>
            <a:lvl7pPr lvl="6" algn="ctr">
              <a:lnSpc>
                <a:spcPct val="100000"/>
              </a:lnSpc>
              <a:spcBef>
                <a:spcPts val="0"/>
              </a:spcBef>
              <a:spcAft>
                <a:spcPts val="0"/>
              </a:spcAft>
              <a:buClr>
                <a:schemeClr val="dk1"/>
              </a:buClr>
              <a:buSzPts val="3000"/>
              <a:buNone/>
              <a:defRPr b="1">
                <a:solidFill>
                  <a:schemeClr val="dk1"/>
                </a:solidFill>
              </a:defRPr>
            </a:lvl7pPr>
            <a:lvl8pPr lvl="7" algn="ctr">
              <a:lnSpc>
                <a:spcPct val="100000"/>
              </a:lnSpc>
              <a:spcBef>
                <a:spcPts val="0"/>
              </a:spcBef>
              <a:spcAft>
                <a:spcPts val="0"/>
              </a:spcAft>
              <a:buClr>
                <a:schemeClr val="dk1"/>
              </a:buClr>
              <a:buSzPts val="3000"/>
              <a:buNone/>
              <a:defRPr b="1">
                <a:solidFill>
                  <a:schemeClr val="dk1"/>
                </a:solidFill>
              </a:defRPr>
            </a:lvl8pPr>
            <a:lvl9pPr lvl="8" algn="ctr">
              <a:lnSpc>
                <a:spcPct val="100000"/>
              </a:lnSpc>
              <a:spcBef>
                <a:spcPts val="0"/>
              </a:spcBef>
              <a:spcAft>
                <a:spcPts val="0"/>
              </a:spcAft>
              <a:buClr>
                <a:schemeClr val="dk1"/>
              </a:buClr>
              <a:buSzPts val="3000"/>
              <a:buNone/>
              <a:defRPr b="1">
                <a:solidFill>
                  <a:schemeClr val="dk1"/>
                </a:solidFill>
              </a:defRPr>
            </a:lvl9pPr>
          </a:lstStyle>
          <a:p/>
        </p:txBody>
      </p:sp>
      <p:sp>
        <p:nvSpPr>
          <p:cNvPr id="16" name="Google Shape;16;g17e252ebf77_0_360"/>
          <p:cNvSpPr txBox="1"/>
          <p:nvPr>
            <p:ph idx="12" type="sldNum"/>
          </p:nvPr>
        </p:nvSpPr>
        <p:spPr>
          <a:xfrm>
            <a:off x="6605984" y="4690857"/>
            <a:ext cx="24995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a:p>
            <a:pPr indent="0" lvl="0" marL="0" rtl="0" algn="r">
              <a:spcBef>
                <a:spcPts val="0"/>
              </a:spcBef>
              <a:spcAft>
                <a:spcPts val="0"/>
              </a:spcAft>
              <a:buNone/>
            </a:pPr>
            <a:r>
              <a:rPr lang="en"/>
              <a:t>Event/presenter name </a:t>
            </a:r>
            <a:endParaRPr>
              <a:solidFill>
                <a:srgbClr val="606060"/>
              </a:solidFill>
            </a:endParaRPr>
          </a:p>
        </p:txBody>
      </p:sp>
      <p:pic>
        <p:nvPicPr>
          <p:cNvPr id="17" name="Google Shape;17;g17e252ebf77_0_360"/>
          <p:cNvPicPr preferRelativeResize="0"/>
          <p:nvPr/>
        </p:nvPicPr>
        <p:blipFill rotWithShape="1">
          <a:blip r:embed="rId2">
            <a:alphaModFix/>
          </a:blip>
          <a:srcRect b="0" l="0" r="0" t="0"/>
          <a:stretch/>
        </p:blipFill>
        <p:spPr>
          <a:xfrm>
            <a:off x="8251950" y="59043"/>
            <a:ext cx="826663" cy="823081"/>
          </a:xfrm>
          <a:prstGeom prst="rect">
            <a:avLst/>
          </a:prstGeom>
          <a:noFill/>
          <a:ln>
            <a:noFill/>
          </a:ln>
        </p:spPr>
      </p:pic>
      <p:sp>
        <p:nvSpPr>
          <p:cNvPr id="18" name="Google Shape;18;g17e252ebf77_0_360"/>
          <p:cNvSpPr/>
          <p:nvPr>
            <p:ph idx="3" type="pic"/>
          </p:nvPr>
        </p:nvSpPr>
        <p:spPr>
          <a:xfrm>
            <a:off x="5877687" y="907026"/>
            <a:ext cx="2750574" cy="3853849"/>
          </a:xfrm>
          <a:prstGeom prst="rect">
            <a:avLst/>
          </a:prstGeom>
          <a:solidFill>
            <a:srgbClr val="F2F2F2"/>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bg>
      <p:bgPr>
        <a:solidFill>
          <a:srgbClr val="025E91"/>
        </a:solidFill>
      </p:bgPr>
    </p:bg>
    <p:spTree>
      <p:nvGrpSpPr>
        <p:cNvPr id="19" name="Shape 19"/>
        <p:cNvGrpSpPr/>
        <p:nvPr/>
      </p:nvGrpSpPr>
      <p:grpSpPr>
        <a:xfrm>
          <a:off x="0" y="0"/>
          <a:ext cx="0" cy="0"/>
          <a:chOff x="0" y="0"/>
          <a:chExt cx="0" cy="0"/>
        </a:xfrm>
      </p:grpSpPr>
      <p:sp>
        <p:nvSpPr>
          <p:cNvPr id="20" name="Google Shape;20;p33"/>
          <p:cNvSpPr txBox="1"/>
          <p:nvPr>
            <p:ph type="title"/>
          </p:nvPr>
        </p:nvSpPr>
        <p:spPr>
          <a:xfrm>
            <a:off x="805050" y="1840500"/>
            <a:ext cx="7533900" cy="1462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700"/>
              <a:buNone/>
              <a:defRPr b="1" sz="6000">
                <a:solidFill>
                  <a:schemeClr val="lt1"/>
                </a:solidFill>
              </a:defRPr>
            </a:lvl1pPr>
            <a:lvl2pPr lvl="1" algn="l">
              <a:lnSpc>
                <a:spcPct val="100000"/>
              </a:lnSpc>
              <a:spcBef>
                <a:spcPts val="0"/>
              </a:spcBef>
              <a:spcAft>
                <a:spcPts val="0"/>
              </a:spcAft>
              <a:buClr>
                <a:schemeClr val="lt1"/>
              </a:buClr>
              <a:buSzPts val="3000"/>
              <a:buNone/>
              <a:defRPr b="1">
                <a:solidFill>
                  <a:schemeClr val="lt1"/>
                </a:solidFill>
              </a:defRPr>
            </a:lvl2pPr>
            <a:lvl3pPr lvl="2" algn="l">
              <a:lnSpc>
                <a:spcPct val="100000"/>
              </a:lnSpc>
              <a:spcBef>
                <a:spcPts val="0"/>
              </a:spcBef>
              <a:spcAft>
                <a:spcPts val="0"/>
              </a:spcAft>
              <a:buClr>
                <a:schemeClr val="lt1"/>
              </a:buClr>
              <a:buSzPts val="3000"/>
              <a:buNone/>
              <a:defRPr b="1">
                <a:solidFill>
                  <a:schemeClr val="lt1"/>
                </a:solidFill>
              </a:defRPr>
            </a:lvl3pPr>
            <a:lvl4pPr lvl="3" algn="l">
              <a:lnSpc>
                <a:spcPct val="100000"/>
              </a:lnSpc>
              <a:spcBef>
                <a:spcPts val="0"/>
              </a:spcBef>
              <a:spcAft>
                <a:spcPts val="0"/>
              </a:spcAft>
              <a:buClr>
                <a:schemeClr val="lt1"/>
              </a:buClr>
              <a:buSzPts val="3000"/>
              <a:buNone/>
              <a:defRPr b="1">
                <a:solidFill>
                  <a:schemeClr val="lt1"/>
                </a:solidFill>
              </a:defRPr>
            </a:lvl4pPr>
            <a:lvl5pPr lvl="4" algn="l">
              <a:lnSpc>
                <a:spcPct val="100000"/>
              </a:lnSpc>
              <a:spcBef>
                <a:spcPts val="0"/>
              </a:spcBef>
              <a:spcAft>
                <a:spcPts val="0"/>
              </a:spcAft>
              <a:buClr>
                <a:schemeClr val="lt1"/>
              </a:buClr>
              <a:buSzPts val="3000"/>
              <a:buNone/>
              <a:defRPr b="1">
                <a:solidFill>
                  <a:schemeClr val="lt1"/>
                </a:solidFill>
              </a:defRPr>
            </a:lvl5pPr>
            <a:lvl6pPr lvl="5" algn="l">
              <a:lnSpc>
                <a:spcPct val="100000"/>
              </a:lnSpc>
              <a:spcBef>
                <a:spcPts val="0"/>
              </a:spcBef>
              <a:spcAft>
                <a:spcPts val="0"/>
              </a:spcAft>
              <a:buClr>
                <a:schemeClr val="lt1"/>
              </a:buClr>
              <a:buSzPts val="3000"/>
              <a:buNone/>
              <a:defRPr b="1">
                <a:solidFill>
                  <a:schemeClr val="lt1"/>
                </a:solidFill>
              </a:defRPr>
            </a:lvl6pPr>
            <a:lvl7pPr lvl="6" algn="l">
              <a:lnSpc>
                <a:spcPct val="100000"/>
              </a:lnSpc>
              <a:spcBef>
                <a:spcPts val="0"/>
              </a:spcBef>
              <a:spcAft>
                <a:spcPts val="0"/>
              </a:spcAft>
              <a:buClr>
                <a:schemeClr val="lt1"/>
              </a:buClr>
              <a:buSzPts val="3000"/>
              <a:buNone/>
              <a:defRPr b="1">
                <a:solidFill>
                  <a:schemeClr val="lt1"/>
                </a:solidFill>
              </a:defRPr>
            </a:lvl7pPr>
            <a:lvl8pPr lvl="7" algn="l">
              <a:lnSpc>
                <a:spcPct val="100000"/>
              </a:lnSpc>
              <a:spcBef>
                <a:spcPts val="0"/>
              </a:spcBef>
              <a:spcAft>
                <a:spcPts val="0"/>
              </a:spcAft>
              <a:buClr>
                <a:schemeClr val="lt1"/>
              </a:buClr>
              <a:buSzPts val="3000"/>
              <a:buNone/>
              <a:defRPr b="1">
                <a:solidFill>
                  <a:schemeClr val="lt1"/>
                </a:solidFill>
              </a:defRPr>
            </a:lvl8pPr>
            <a:lvl9pPr lvl="8" algn="l">
              <a:lnSpc>
                <a:spcPct val="100000"/>
              </a:lnSpc>
              <a:spcBef>
                <a:spcPts val="0"/>
              </a:spcBef>
              <a:spcAft>
                <a:spcPts val="0"/>
              </a:spcAft>
              <a:buClr>
                <a:schemeClr val="lt1"/>
              </a:buClr>
              <a:buSzPts val="3000"/>
              <a:buNone/>
              <a:defRPr b="1">
                <a:solidFill>
                  <a:schemeClr val="lt1"/>
                </a:solidFill>
              </a:defRPr>
            </a:lvl9pPr>
          </a:lstStyle>
          <a:p/>
        </p:txBody>
      </p:sp>
      <p:sp>
        <p:nvSpPr>
          <p:cNvPr id="21" name="Google Shape;21;p33"/>
          <p:cNvSpPr txBox="1"/>
          <p:nvPr>
            <p:ph idx="12" type="sldNum"/>
          </p:nvPr>
        </p:nvSpPr>
        <p:spPr>
          <a:xfrm>
            <a:off x="6605984" y="4690857"/>
            <a:ext cx="24995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000" u="none" cap="none" strike="noStrike">
                <a:solidFill>
                  <a:schemeClr val="l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300"/>
              <a:buFont typeface="Arial"/>
              <a:buNone/>
              <a:defRPr b="0" i="0" sz="1000" u="none" cap="none" strike="noStrike">
                <a:solidFill>
                  <a:schemeClr val="l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300"/>
              <a:buFont typeface="Arial"/>
              <a:buNone/>
              <a:defRPr b="0" i="0" sz="1000" u="none" cap="none" strike="noStrike">
                <a:solidFill>
                  <a:schemeClr val="l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300"/>
              <a:buFont typeface="Arial"/>
              <a:buNone/>
              <a:defRPr b="0" i="0" sz="1000" u="none" cap="none" strike="noStrike">
                <a:solidFill>
                  <a:schemeClr val="l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300"/>
              <a:buFont typeface="Arial"/>
              <a:buNone/>
              <a:defRPr b="0" i="0" sz="1000" u="none" cap="none" strike="noStrike">
                <a:solidFill>
                  <a:schemeClr val="l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300"/>
              <a:buFont typeface="Arial"/>
              <a:buNone/>
              <a:defRPr b="0" i="0" sz="1000" u="none" cap="none" strike="noStrike">
                <a:solidFill>
                  <a:schemeClr val="l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300"/>
              <a:buFont typeface="Arial"/>
              <a:buNone/>
              <a:defRPr b="0" i="0" sz="1000" u="none" cap="none" strike="noStrike">
                <a:solidFill>
                  <a:schemeClr val="l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300"/>
              <a:buFont typeface="Arial"/>
              <a:buNone/>
              <a:defRPr b="0" i="0" sz="1000" u="none" cap="none" strike="noStrike">
                <a:solidFill>
                  <a:schemeClr val="l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300"/>
              <a:buFont typeface="Arial"/>
              <a:buNone/>
              <a:defRPr b="0" i="0" sz="1000" u="none" cap="none" strike="noStrike">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a:p>
            <a:pPr indent="0" lvl="0" marL="0" rtl="0" algn="r">
              <a:spcBef>
                <a:spcPts val="0"/>
              </a:spcBef>
              <a:spcAft>
                <a:spcPts val="0"/>
              </a:spcAft>
              <a:buNone/>
            </a:pPr>
            <a:r>
              <a:rPr lang="en"/>
              <a:t>Event/presenter name </a:t>
            </a:r>
            <a:endParaRPr>
              <a:solidFill>
                <a:srgbClr val="60606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1 1">
  <p:cSld name="CUSTOM_28_1_1_1">
    <p:bg>
      <p:bgPr>
        <a:solidFill>
          <a:schemeClr val="accent5"/>
        </a:solidFill>
      </p:bgPr>
    </p:bg>
    <p:spTree>
      <p:nvGrpSpPr>
        <p:cNvPr id="22" name="Shape 22"/>
        <p:cNvGrpSpPr/>
        <p:nvPr/>
      </p:nvGrpSpPr>
      <p:grpSpPr>
        <a:xfrm>
          <a:off x="0" y="0"/>
          <a:ext cx="0" cy="0"/>
          <a:chOff x="0" y="0"/>
          <a:chExt cx="0" cy="0"/>
        </a:xfrm>
      </p:grpSpPr>
      <p:sp>
        <p:nvSpPr>
          <p:cNvPr id="23" name="Google Shape;23;g17e252ebf77_0_347"/>
          <p:cNvSpPr txBox="1"/>
          <p:nvPr>
            <p:ph type="title"/>
          </p:nvPr>
        </p:nvSpPr>
        <p:spPr>
          <a:xfrm>
            <a:off x="1974300" y="566502"/>
            <a:ext cx="5195400" cy="528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700"/>
              <a:buNone/>
              <a:defRPr b="1" sz="2800">
                <a:solidFill>
                  <a:schemeClr val="dk1"/>
                </a:solidFill>
                <a:latin typeface="Montserrat"/>
                <a:ea typeface="Montserrat"/>
                <a:cs typeface="Montserrat"/>
                <a:sym typeface="Montserrat"/>
              </a:defRPr>
            </a:lvl1pPr>
            <a:lvl2pPr lvl="1" algn="l">
              <a:lnSpc>
                <a:spcPct val="100000"/>
              </a:lnSpc>
              <a:spcBef>
                <a:spcPts val="0"/>
              </a:spcBef>
              <a:spcAft>
                <a:spcPts val="0"/>
              </a:spcAft>
              <a:buSzPts val="3000"/>
              <a:buFont typeface="Montserrat"/>
              <a:buNone/>
              <a:defRPr b="1">
                <a:latin typeface="Montserrat"/>
                <a:ea typeface="Montserrat"/>
                <a:cs typeface="Montserrat"/>
                <a:sym typeface="Montserrat"/>
              </a:defRPr>
            </a:lvl2pPr>
            <a:lvl3pPr lvl="2" algn="l">
              <a:lnSpc>
                <a:spcPct val="100000"/>
              </a:lnSpc>
              <a:spcBef>
                <a:spcPts val="0"/>
              </a:spcBef>
              <a:spcAft>
                <a:spcPts val="0"/>
              </a:spcAft>
              <a:buSzPts val="3000"/>
              <a:buFont typeface="Montserrat"/>
              <a:buNone/>
              <a:defRPr b="1">
                <a:latin typeface="Montserrat"/>
                <a:ea typeface="Montserrat"/>
                <a:cs typeface="Montserrat"/>
                <a:sym typeface="Montserrat"/>
              </a:defRPr>
            </a:lvl3pPr>
            <a:lvl4pPr lvl="3" algn="l">
              <a:lnSpc>
                <a:spcPct val="100000"/>
              </a:lnSpc>
              <a:spcBef>
                <a:spcPts val="0"/>
              </a:spcBef>
              <a:spcAft>
                <a:spcPts val="0"/>
              </a:spcAft>
              <a:buSzPts val="3000"/>
              <a:buFont typeface="Montserrat"/>
              <a:buNone/>
              <a:defRPr b="1">
                <a:latin typeface="Montserrat"/>
                <a:ea typeface="Montserrat"/>
                <a:cs typeface="Montserrat"/>
                <a:sym typeface="Montserrat"/>
              </a:defRPr>
            </a:lvl4pPr>
            <a:lvl5pPr lvl="4" algn="l">
              <a:lnSpc>
                <a:spcPct val="100000"/>
              </a:lnSpc>
              <a:spcBef>
                <a:spcPts val="0"/>
              </a:spcBef>
              <a:spcAft>
                <a:spcPts val="0"/>
              </a:spcAft>
              <a:buSzPts val="3000"/>
              <a:buFont typeface="Montserrat"/>
              <a:buNone/>
              <a:defRPr b="1">
                <a:latin typeface="Montserrat"/>
                <a:ea typeface="Montserrat"/>
                <a:cs typeface="Montserrat"/>
                <a:sym typeface="Montserrat"/>
              </a:defRPr>
            </a:lvl5pPr>
            <a:lvl6pPr lvl="5" algn="l">
              <a:lnSpc>
                <a:spcPct val="100000"/>
              </a:lnSpc>
              <a:spcBef>
                <a:spcPts val="0"/>
              </a:spcBef>
              <a:spcAft>
                <a:spcPts val="0"/>
              </a:spcAft>
              <a:buSzPts val="3000"/>
              <a:buFont typeface="Montserrat"/>
              <a:buNone/>
              <a:defRPr b="1">
                <a:latin typeface="Montserrat"/>
                <a:ea typeface="Montserrat"/>
                <a:cs typeface="Montserrat"/>
                <a:sym typeface="Montserrat"/>
              </a:defRPr>
            </a:lvl6pPr>
            <a:lvl7pPr lvl="6" algn="l">
              <a:lnSpc>
                <a:spcPct val="100000"/>
              </a:lnSpc>
              <a:spcBef>
                <a:spcPts val="0"/>
              </a:spcBef>
              <a:spcAft>
                <a:spcPts val="0"/>
              </a:spcAft>
              <a:buSzPts val="3000"/>
              <a:buFont typeface="Montserrat"/>
              <a:buNone/>
              <a:defRPr b="1">
                <a:latin typeface="Montserrat"/>
                <a:ea typeface="Montserrat"/>
                <a:cs typeface="Montserrat"/>
                <a:sym typeface="Montserrat"/>
              </a:defRPr>
            </a:lvl7pPr>
            <a:lvl8pPr lvl="7" algn="l">
              <a:lnSpc>
                <a:spcPct val="100000"/>
              </a:lnSpc>
              <a:spcBef>
                <a:spcPts val="0"/>
              </a:spcBef>
              <a:spcAft>
                <a:spcPts val="0"/>
              </a:spcAft>
              <a:buSzPts val="3000"/>
              <a:buFont typeface="Montserrat"/>
              <a:buNone/>
              <a:defRPr b="1">
                <a:latin typeface="Montserrat"/>
                <a:ea typeface="Montserrat"/>
                <a:cs typeface="Montserrat"/>
                <a:sym typeface="Montserrat"/>
              </a:defRPr>
            </a:lvl8pPr>
            <a:lvl9pPr lvl="8" algn="l">
              <a:lnSpc>
                <a:spcPct val="100000"/>
              </a:lnSpc>
              <a:spcBef>
                <a:spcPts val="0"/>
              </a:spcBef>
              <a:spcAft>
                <a:spcPts val="0"/>
              </a:spcAft>
              <a:buSzPts val="3000"/>
              <a:buFont typeface="Montserrat"/>
              <a:buNone/>
              <a:defRPr b="1">
                <a:latin typeface="Montserrat"/>
                <a:ea typeface="Montserrat"/>
                <a:cs typeface="Montserrat"/>
                <a:sym typeface="Montserrat"/>
              </a:defRPr>
            </a:lvl9pPr>
          </a:lstStyle>
          <a:p/>
        </p:txBody>
      </p:sp>
      <p:sp>
        <p:nvSpPr>
          <p:cNvPr id="24" name="Google Shape;24;g17e252ebf77_0_347"/>
          <p:cNvSpPr/>
          <p:nvPr/>
        </p:nvSpPr>
        <p:spPr>
          <a:xfrm>
            <a:off x="-47767" y="3972757"/>
            <a:ext cx="1241514" cy="1220215"/>
          </a:xfrm>
          <a:prstGeom prst="rtTriangle">
            <a:avLst/>
          </a:prstGeom>
          <a:noFill/>
          <a:ln cap="flat" cmpd="sng" w="19050">
            <a:solidFill>
              <a:srgbClr val="025E9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5" name="Google Shape;25;g17e252ebf77_0_347"/>
          <p:cNvSpPr/>
          <p:nvPr/>
        </p:nvSpPr>
        <p:spPr>
          <a:xfrm>
            <a:off x="1" y="4065973"/>
            <a:ext cx="1099315" cy="1077478"/>
          </a:xfrm>
          <a:prstGeom prst="rtTriangle">
            <a:avLst/>
          </a:prstGeom>
          <a:solidFill>
            <a:srgbClr val="025E9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6" name="Google Shape;26;g17e252ebf77_0_347"/>
          <p:cNvSpPr/>
          <p:nvPr/>
        </p:nvSpPr>
        <p:spPr>
          <a:xfrm rot="10800000">
            <a:off x="7836426" y="-1"/>
            <a:ext cx="1307571" cy="1291701"/>
          </a:xfrm>
          <a:prstGeom prst="rtTriangle">
            <a:avLst/>
          </a:prstGeom>
          <a:solidFill>
            <a:srgbClr val="025E91"/>
          </a:solidFill>
          <a:ln cap="flat" cmpd="sng" w="9525">
            <a:solidFill>
              <a:srgbClr val="025E9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 name="Google Shape;27;g17e252ebf77_0_347"/>
          <p:cNvSpPr txBox="1"/>
          <p:nvPr>
            <p:ph idx="12" type="sldNum"/>
          </p:nvPr>
        </p:nvSpPr>
        <p:spPr>
          <a:xfrm>
            <a:off x="6605984" y="4690857"/>
            <a:ext cx="24995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a:p>
            <a:pPr indent="0" lvl="0" marL="0" rtl="0" algn="r">
              <a:spcBef>
                <a:spcPts val="0"/>
              </a:spcBef>
              <a:spcAft>
                <a:spcPts val="0"/>
              </a:spcAft>
              <a:buNone/>
            </a:pPr>
            <a:r>
              <a:rPr lang="en"/>
              <a:t>Event/presenter name </a:t>
            </a:r>
            <a:endParaRPr>
              <a:solidFill>
                <a:srgbClr val="606060"/>
              </a:solidFill>
            </a:endParaRPr>
          </a:p>
        </p:txBody>
      </p:sp>
      <p:sp>
        <p:nvSpPr>
          <p:cNvPr id="28" name="Google Shape;28;g17e252ebf77_0_347"/>
          <p:cNvSpPr/>
          <p:nvPr/>
        </p:nvSpPr>
        <p:spPr>
          <a:xfrm rot="2676637">
            <a:off x="7657342" y="224005"/>
            <a:ext cx="2056849" cy="549143"/>
          </a:xfrm>
          <a:prstGeom prst="triangle">
            <a:avLst>
              <a:gd fmla="val 50000" name="adj"/>
            </a:avLst>
          </a:prstGeom>
          <a:noFill/>
          <a:ln cap="flat" cmpd="sng" w="19050">
            <a:solidFill>
              <a:srgbClr val="025E9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E5EBB"/>
              </a:solidFill>
              <a:latin typeface="Arial"/>
              <a:ea typeface="Arial"/>
              <a:cs typeface="Arial"/>
              <a:sym typeface="Arial"/>
            </a:endParaRPr>
          </a:p>
        </p:txBody>
      </p:sp>
      <p:sp>
        <p:nvSpPr>
          <p:cNvPr id="29" name="Google Shape;29;g17e252ebf77_0_347"/>
          <p:cNvSpPr txBox="1"/>
          <p:nvPr>
            <p:ph idx="1" type="body"/>
          </p:nvPr>
        </p:nvSpPr>
        <p:spPr>
          <a:xfrm>
            <a:off x="1974300" y="1503063"/>
            <a:ext cx="5229300" cy="3095100"/>
          </a:xfrm>
          <a:prstGeom prst="rect">
            <a:avLst/>
          </a:prstGeom>
          <a:noFill/>
          <a:ln>
            <a:noFill/>
          </a:ln>
        </p:spPr>
        <p:txBody>
          <a:bodyPr anchorCtr="0" anchor="t" bIns="91425" lIns="91425" spcFirstLastPara="1" rIns="91425" wrap="square" tIns="91425">
            <a:noAutofit/>
          </a:bodyPr>
          <a:lstStyle>
            <a:lvl1pPr indent="-317500" lvl="0" marL="457200" algn="just">
              <a:lnSpc>
                <a:spcPct val="100000"/>
              </a:lnSpc>
              <a:spcBef>
                <a:spcPts val="0"/>
              </a:spcBef>
              <a:spcAft>
                <a:spcPts val="0"/>
              </a:spcAft>
              <a:buSzPts val="1400"/>
              <a:buChar char="●"/>
              <a:defRPr sz="1800">
                <a:solidFill>
                  <a:schemeClr val="dk1"/>
                </a:solidFill>
                <a:latin typeface="Montserrat"/>
                <a:ea typeface="Montserrat"/>
                <a:cs typeface="Montserrat"/>
                <a:sym typeface="Montserrat"/>
              </a:defRPr>
            </a:lvl1pPr>
            <a:lvl2pPr indent="-317500" lvl="1" marL="914400" algn="just">
              <a:lnSpc>
                <a:spcPct val="100000"/>
              </a:lnSpc>
              <a:spcBef>
                <a:spcPts val="1600"/>
              </a:spcBef>
              <a:spcAft>
                <a:spcPts val="0"/>
              </a:spcAft>
              <a:buSzPts val="1400"/>
              <a:buChar char="○"/>
              <a:defRPr/>
            </a:lvl2pPr>
            <a:lvl3pPr indent="-317500" lvl="2" marL="1371600" algn="just">
              <a:lnSpc>
                <a:spcPct val="100000"/>
              </a:lnSpc>
              <a:spcBef>
                <a:spcPts val="1600"/>
              </a:spcBef>
              <a:spcAft>
                <a:spcPts val="0"/>
              </a:spcAft>
              <a:buSzPts val="1400"/>
              <a:buChar char="■"/>
              <a:defRPr/>
            </a:lvl3pPr>
            <a:lvl4pPr indent="-317500" lvl="3" marL="1828800" algn="just">
              <a:lnSpc>
                <a:spcPct val="100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dos columnas " type="twoColTx">
  <p:cSld name="TITLE_AND_TWO_COLUMNS">
    <p:bg>
      <p:bgPr>
        <a:solidFill>
          <a:schemeClr val="accent5"/>
        </a:solidFill>
      </p:bgPr>
    </p:bg>
    <p:spTree>
      <p:nvGrpSpPr>
        <p:cNvPr id="30" name="Shape 30"/>
        <p:cNvGrpSpPr/>
        <p:nvPr/>
      </p:nvGrpSpPr>
      <p:grpSpPr>
        <a:xfrm>
          <a:off x="0" y="0"/>
          <a:ext cx="0" cy="0"/>
          <a:chOff x="0" y="0"/>
          <a:chExt cx="0" cy="0"/>
        </a:xfrm>
      </p:grpSpPr>
      <p:sp>
        <p:nvSpPr>
          <p:cNvPr id="31" name="Google Shape;31;p16"/>
          <p:cNvSpPr txBox="1"/>
          <p:nvPr>
            <p:ph idx="1" type="subTitle"/>
          </p:nvPr>
        </p:nvSpPr>
        <p:spPr>
          <a:xfrm>
            <a:off x="829488" y="2428512"/>
            <a:ext cx="3100800" cy="990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Char char="●"/>
              <a:defRPr sz="1800">
                <a:solidFill>
                  <a:schemeClr val="dk1"/>
                </a:solidFill>
                <a:latin typeface="Montserrat"/>
                <a:ea typeface="Montserrat"/>
                <a:cs typeface="Montserrat"/>
                <a:sym typeface="Montserrat"/>
              </a:defRPr>
            </a:lvl1pPr>
            <a:lvl2pPr lvl="1" algn="ctr">
              <a:lnSpc>
                <a:spcPct val="100000"/>
              </a:lnSpc>
              <a:spcBef>
                <a:spcPts val="0"/>
              </a:spcBef>
              <a:spcAft>
                <a:spcPts val="0"/>
              </a:spcAft>
              <a:buClr>
                <a:schemeClr val="dk1"/>
              </a:buClr>
              <a:buSzPts val="1400"/>
              <a:buChar char="○"/>
              <a:defRPr>
                <a:solidFill>
                  <a:schemeClr val="dk1"/>
                </a:solidFill>
              </a:defRPr>
            </a:lvl2pPr>
            <a:lvl3pPr lvl="2" algn="ctr">
              <a:lnSpc>
                <a:spcPct val="100000"/>
              </a:lnSpc>
              <a:spcBef>
                <a:spcPts val="0"/>
              </a:spcBef>
              <a:spcAft>
                <a:spcPts val="0"/>
              </a:spcAft>
              <a:buClr>
                <a:schemeClr val="dk1"/>
              </a:buClr>
              <a:buSzPts val="1400"/>
              <a:buChar char="■"/>
              <a:defRPr>
                <a:solidFill>
                  <a:schemeClr val="dk1"/>
                </a:solidFill>
              </a:defRPr>
            </a:lvl3pPr>
            <a:lvl4pPr lvl="3" algn="ctr">
              <a:lnSpc>
                <a:spcPct val="100000"/>
              </a:lnSpc>
              <a:spcBef>
                <a:spcPts val="0"/>
              </a:spcBef>
              <a:spcAft>
                <a:spcPts val="0"/>
              </a:spcAft>
              <a:buClr>
                <a:schemeClr val="dk1"/>
              </a:buClr>
              <a:buSzPts val="1400"/>
              <a:buChar char="●"/>
              <a:defRPr>
                <a:solidFill>
                  <a:schemeClr val="dk1"/>
                </a:solidFill>
              </a:defRPr>
            </a:lvl4pPr>
            <a:lvl5pPr lvl="4" algn="ctr">
              <a:lnSpc>
                <a:spcPct val="100000"/>
              </a:lnSpc>
              <a:spcBef>
                <a:spcPts val="0"/>
              </a:spcBef>
              <a:spcAft>
                <a:spcPts val="0"/>
              </a:spcAft>
              <a:buClr>
                <a:schemeClr val="dk1"/>
              </a:buClr>
              <a:buSzPts val="1400"/>
              <a:buChar char="○"/>
              <a:defRPr>
                <a:solidFill>
                  <a:schemeClr val="dk1"/>
                </a:solidFill>
              </a:defRPr>
            </a:lvl5pPr>
            <a:lvl6pPr lvl="5" algn="ctr">
              <a:lnSpc>
                <a:spcPct val="100000"/>
              </a:lnSpc>
              <a:spcBef>
                <a:spcPts val="0"/>
              </a:spcBef>
              <a:spcAft>
                <a:spcPts val="0"/>
              </a:spcAft>
              <a:buClr>
                <a:schemeClr val="dk1"/>
              </a:buClr>
              <a:buSzPts val="1400"/>
              <a:buChar char="■"/>
              <a:defRPr>
                <a:solidFill>
                  <a:schemeClr val="dk1"/>
                </a:solidFill>
              </a:defRPr>
            </a:lvl6pPr>
            <a:lvl7pPr lvl="6" algn="ctr">
              <a:lnSpc>
                <a:spcPct val="100000"/>
              </a:lnSpc>
              <a:spcBef>
                <a:spcPts val="0"/>
              </a:spcBef>
              <a:spcAft>
                <a:spcPts val="0"/>
              </a:spcAft>
              <a:buClr>
                <a:schemeClr val="dk1"/>
              </a:buClr>
              <a:buSzPts val="1400"/>
              <a:buChar char="●"/>
              <a:defRPr>
                <a:solidFill>
                  <a:schemeClr val="dk1"/>
                </a:solidFill>
              </a:defRPr>
            </a:lvl7pPr>
            <a:lvl8pPr lvl="7" algn="ctr">
              <a:lnSpc>
                <a:spcPct val="100000"/>
              </a:lnSpc>
              <a:spcBef>
                <a:spcPts val="0"/>
              </a:spcBef>
              <a:spcAft>
                <a:spcPts val="0"/>
              </a:spcAft>
              <a:buClr>
                <a:schemeClr val="dk1"/>
              </a:buClr>
              <a:buSzPts val="1400"/>
              <a:buChar char="○"/>
              <a:defRPr>
                <a:solidFill>
                  <a:schemeClr val="dk1"/>
                </a:solidFill>
              </a:defRPr>
            </a:lvl8pPr>
            <a:lvl9pPr lvl="8" algn="ctr">
              <a:lnSpc>
                <a:spcPct val="100000"/>
              </a:lnSpc>
              <a:spcBef>
                <a:spcPts val="0"/>
              </a:spcBef>
              <a:spcAft>
                <a:spcPts val="0"/>
              </a:spcAft>
              <a:buClr>
                <a:schemeClr val="dk1"/>
              </a:buClr>
              <a:buSzPts val="1400"/>
              <a:buChar char="■"/>
              <a:defRPr>
                <a:solidFill>
                  <a:schemeClr val="dk1"/>
                </a:solidFill>
              </a:defRPr>
            </a:lvl9pPr>
          </a:lstStyle>
          <a:p/>
        </p:txBody>
      </p:sp>
      <p:sp>
        <p:nvSpPr>
          <p:cNvPr id="32" name="Google Shape;32;p16"/>
          <p:cNvSpPr txBox="1"/>
          <p:nvPr>
            <p:ph idx="2" type="subTitle"/>
          </p:nvPr>
        </p:nvSpPr>
        <p:spPr>
          <a:xfrm>
            <a:off x="5204834" y="2428512"/>
            <a:ext cx="3100800" cy="990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Char char="●"/>
              <a:defRPr sz="1800">
                <a:solidFill>
                  <a:schemeClr val="dk1"/>
                </a:solidFill>
                <a:latin typeface="Montserrat"/>
                <a:ea typeface="Montserrat"/>
                <a:cs typeface="Montserrat"/>
                <a:sym typeface="Montserrat"/>
              </a:defRPr>
            </a:lvl1pPr>
            <a:lvl2pPr lvl="1" algn="ctr">
              <a:lnSpc>
                <a:spcPct val="100000"/>
              </a:lnSpc>
              <a:spcBef>
                <a:spcPts val="0"/>
              </a:spcBef>
              <a:spcAft>
                <a:spcPts val="0"/>
              </a:spcAft>
              <a:buClr>
                <a:schemeClr val="dk1"/>
              </a:buClr>
              <a:buSzPts val="1400"/>
              <a:buChar char="○"/>
              <a:defRPr>
                <a:solidFill>
                  <a:schemeClr val="dk1"/>
                </a:solidFill>
              </a:defRPr>
            </a:lvl2pPr>
            <a:lvl3pPr lvl="2" algn="ctr">
              <a:lnSpc>
                <a:spcPct val="100000"/>
              </a:lnSpc>
              <a:spcBef>
                <a:spcPts val="0"/>
              </a:spcBef>
              <a:spcAft>
                <a:spcPts val="0"/>
              </a:spcAft>
              <a:buClr>
                <a:schemeClr val="dk1"/>
              </a:buClr>
              <a:buSzPts val="1400"/>
              <a:buChar char="■"/>
              <a:defRPr>
                <a:solidFill>
                  <a:schemeClr val="dk1"/>
                </a:solidFill>
              </a:defRPr>
            </a:lvl3pPr>
            <a:lvl4pPr lvl="3" algn="ctr">
              <a:lnSpc>
                <a:spcPct val="100000"/>
              </a:lnSpc>
              <a:spcBef>
                <a:spcPts val="0"/>
              </a:spcBef>
              <a:spcAft>
                <a:spcPts val="0"/>
              </a:spcAft>
              <a:buClr>
                <a:schemeClr val="dk1"/>
              </a:buClr>
              <a:buSzPts val="1400"/>
              <a:buChar char="●"/>
              <a:defRPr>
                <a:solidFill>
                  <a:schemeClr val="dk1"/>
                </a:solidFill>
              </a:defRPr>
            </a:lvl4pPr>
            <a:lvl5pPr lvl="4" algn="ctr">
              <a:lnSpc>
                <a:spcPct val="100000"/>
              </a:lnSpc>
              <a:spcBef>
                <a:spcPts val="0"/>
              </a:spcBef>
              <a:spcAft>
                <a:spcPts val="0"/>
              </a:spcAft>
              <a:buClr>
                <a:schemeClr val="dk1"/>
              </a:buClr>
              <a:buSzPts val="1400"/>
              <a:buChar char="○"/>
              <a:defRPr>
                <a:solidFill>
                  <a:schemeClr val="dk1"/>
                </a:solidFill>
              </a:defRPr>
            </a:lvl5pPr>
            <a:lvl6pPr lvl="5" algn="ctr">
              <a:lnSpc>
                <a:spcPct val="100000"/>
              </a:lnSpc>
              <a:spcBef>
                <a:spcPts val="0"/>
              </a:spcBef>
              <a:spcAft>
                <a:spcPts val="0"/>
              </a:spcAft>
              <a:buClr>
                <a:schemeClr val="dk1"/>
              </a:buClr>
              <a:buSzPts val="1400"/>
              <a:buChar char="■"/>
              <a:defRPr>
                <a:solidFill>
                  <a:schemeClr val="dk1"/>
                </a:solidFill>
              </a:defRPr>
            </a:lvl6pPr>
            <a:lvl7pPr lvl="6" algn="ctr">
              <a:lnSpc>
                <a:spcPct val="100000"/>
              </a:lnSpc>
              <a:spcBef>
                <a:spcPts val="0"/>
              </a:spcBef>
              <a:spcAft>
                <a:spcPts val="0"/>
              </a:spcAft>
              <a:buClr>
                <a:schemeClr val="dk1"/>
              </a:buClr>
              <a:buSzPts val="1400"/>
              <a:buChar char="●"/>
              <a:defRPr>
                <a:solidFill>
                  <a:schemeClr val="dk1"/>
                </a:solidFill>
              </a:defRPr>
            </a:lvl7pPr>
            <a:lvl8pPr lvl="7" algn="ctr">
              <a:lnSpc>
                <a:spcPct val="100000"/>
              </a:lnSpc>
              <a:spcBef>
                <a:spcPts val="0"/>
              </a:spcBef>
              <a:spcAft>
                <a:spcPts val="0"/>
              </a:spcAft>
              <a:buClr>
                <a:schemeClr val="dk1"/>
              </a:buClr>
              <a:buSzPts val="1400"/>
              <a:buChar char="○"/>
              <a:defRPr>
                <a:solidFill>
                  <a:schemeClr val="dk1"/>
                </a:solidFill>
              </a:defRPr>
            </a:lvl8pPr>
            <a:lvl9pPr lvl="8" algn="ctr">
              <a:lnSpc>
                <a:spcPct val="100000"/>
              </a:lnSpc>
              <a:spcBef>
                <a:spcPts val="0"/>
              </a:spcBef>
              <a:spcAft>
                <a:spcPts val="0"/>
              </a:spcAft>
              <a:buClr>
                <a:schemeClr val="dk1"/>
              </a:buClr>
              <a:buSzPts val="1400"/>
              <a:buChar char="■"/>
              <a:defRPr>
                <a:solidFill>
                  <a:schemeClr val="dk1"/>
                </a:solidFill>
              </a:defRPr>
            </a:lvl9pPr>
          </a:lstStyle>
          <a:p/>
        </p:txBody>
      </p:sp>
      <p:sp>
        <p:nvSpPr>
          <p:cNvPr id="33" name="Google Shape;33;p16"/>
          <p:cNvSpPr txBox="1"/>
          <p:nvPr>
            <p:ph type="title"/>
          </p:nvPr>
        </p:nvSpPr>
        <p:spPr>
          <a:xfrm>
            <a:off x="1550538" y="1772695"/>
            <a:ext cx="1658700" cy="308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b="1" sz="2800">
                <a:solidFill>
                  <a:schemeClr val="dk1"/>
                </a:solidFill>
                <a:latin typeface="Montserrat"/>
                <a:ea typeface="Montserrat"/>
                <a:cs typeface="Montserrat"/>
                <a:sym typeface="Montserrat"/>
              </a:defRPr>
            </a:lvl1pPr>
            <a:lvl2pPr lvl="1" algn="ctr">
              <a:lnSpc>
                <a:spcPct val="100000"/>
              </a:lnSpc>
              <a:spcBef>
                <a:spcPts val="0"/>
              </a:spcBef>
              <a:spcAft>
                <a:spcPts val="0"/>
              </a:spcAft>
              <a:buClr>
                <a:schemeClr val="dk1"/>
              </a:buClr>
              <a:buSzPts val="3000"/>
              <a:buFont typeface="Montserrat"/>
              <a:buNone/>
              <a:defRPr b="1">
                <a:solidFill>
                  <a:schemeClr val="dk1"/>
                </a:solidFill>
                <a:latin typeface="Montserrat"/>
                <a:ea typeface="Montserrat"/>
                <a:cs typeface="Montserrat"/>
                <a:sym typeface="Montserrat"/>
              </a:defRPr>
            </a:lvl2pPr>
            <a:lvl3pPr lvl="2" algn="ctr">
              <a:lnSpc>
                <a:spcPct val="100000"/>
              </a:lnSpc>
              <a:spcBef>
                <a:spcPts val="0"/>
              </a:spcBef>
              <a:spcAft>
                <a:spcPts val="0"/>
              </a:spcAft>
              <a:buClr>
                <a:schemeClr val="dk1"/>
              </a:buClr>
              <a:buSzPts val="3000"/>
              <a:buFont typeface="Montserrat"/>
              <a:buNone/>
              <a:defRPr b="1">
                <a:solidFill>
                  <a:schemeClr val="dk1"/>
                </a:solidFill>
                <a:latin typeface="Montserrat"/>
                <a:ea typeface="Montserrat"/>
                <a:cs typeface="Montserrat"/>
                <a:sym typeface="Montserrat"/>
              </a:defRPr>
            </a:lvl3pPr>
            <a:lvl4pPr lvl="3" algn="ctr">
              <a:lnSpc>
                <a:spcPct val="100000"/>
              </a:lnSpc>
              <a:spcBef>
                <a:spcPts val="0"/>
              </a:spcBef>
              <a:spcAft>
                <a:spcPts val="0"/>
              </a:spcAft>
              <a:buClr>
                <a:schemeClr val="dk1"/>
              </a:buClr>
              <a:buSzPts val="3000"/>
              <a:buFont typeface="Montserrat"/>
              <a:buNone/>
              <a:defRPr b="1">
                <a:solidFill>
                  <a:schemeClr val="dk1"/>
                </a:solidFill>
                <a:latin typeface="Montserrat"/>
                <a:ea typeface="Montserrat"/>
                <a:cs typeface="Montserrat"/>
                <a:sym typeface="Montserrat"/>
              </a:defRPr>
            </a:lvl4pPr>
            <a:lvl5pPr lvl="4" algn="ctr">
              <a:lnSpc>
                <a:spcPct val="100000"/>
              </a:lnSpc>
              <a:spcBef>
                <a:spcPts val="0"/>
              </a:spcBef>
              <a:spcAft>
                <a:spcPts val="0"/>
              </a:spcAft>
              <a:buClr>
                <a:schemeClr val="dk1"/>
              </a:buClr>
              <a:buSzPts val="3000"/>
              <a:buFont typeface="Montserrat"/>
              <a:buNone/>
              <a:defRPr b="1">
                <a:solidFill>
                  <a:schemeClr val="dk1"/>
                </a:solidFill>
                <a:latin typeface="Montserrat"/>
                <a:ea typeface="Montserrat"/>
                <a:cs typeface="Montserrat"/>
                <a:sym typeface="Montserrat"/>
              </a:defRPr>
            </a:lvl5pPr>
            <a:lvl6pPr lvl="5" algn="ctr">
              <a:lnSpc>
                <a:spcPct val="100000"/>
              </a:lnSpc>
              <a:spcBef>
                <a:spcPts val="0"/>
              </a:spcBef>
              <a:spcAft>
                <a:spcPts val="0"/>
              </a:spcAft>
              <a:buClr>
                <a:schemeClr val="dk1"/>
              </a:buClr>
              <a:buSzPts val="3000"/>
              <a:buFont typeface="Montserrat"/>
              <a:buNone/>
              <a:defRPr b="1">
                <a:solidFill>
                  <a:schemeClr val="dk1"/>
                </a:solidFill>
                <a:latin typeface="Montserrat"/>
                <a:ea typeface="Montserrat"/>
                <a:cs typeface="Montserrat"/>
                <a:sym typeface="Montserrat"/>
              </a:defRPr>
            </a:lvl6pPr>
            <a:lvl7pPr lvl="6" algn="ctr">
              <a:lnSpc>
                <a:spcPct val="100000"/>
              </a:lnSpc>
              <a:spcBef>
                <a:spcPts val="0"/>
              </a:spcBef>
              <a:spcAft>
                <a:spcPts val="0"/>
              </a:spcAft>
              <a:buClr>
                <a:schemeClr val="dk1"/>
              </a:buClr>
              <a:buSzPts val="3000"/>
              <a:buFont typeface="Montserrat"/>
              <a:buNone/>
              <a:defRPr b="1">
                <a:solidFill>
                  <a:schemeClr val="dk1"/>
                </a:solidFill>
                <a:latin typeface="Montserrat"/>
                <a:ea typeface="Montserrat"/>
                <a:cs typeface="Montserrat"/>
                <a:sym typeface="Montserrat"/>
              </a:defRPr>
            </a:lvl7pPr>
            <a:lvl8pPr lvl="7" algn="ctr">
              <a:lnSpc>
                <a:spcPct val="100000"/>
              </a:lnSpc>
              <a:spcBef>
                <a:spcPts val="0"/>
              </a:spcBef>
              <a:spcAft>
                <a:spcPts val="0"/>
              </a:spcAft>
              <a:buClr>
                <a:schemeClr val="dk1"/>
              </a:buClr>
              <a:buSzPts val="3000"/>
              <a:buFont typeface="Montserrat"/>
              <a:buNone/>
              <a:defRPr b="1">
                <a:solidFill>
                  <a:schemeClr val="dk1"/>
                </a:solidFill>
                <a:latin typeface="Montserrat"/>
                <a:ea typeface="Montserrat"/>
                <a:cs typeface="Montserrat"/>
                <a:sym typeface="Montserrat"/>
              </a:defRPr>
            </a:lvl8pPr>
            <a:lvl9pPr lvl="8" algn="ctr">
              <a:lnSpc>
                <a:spcPct val="100000"/>
              </a:lnSpc>
              <a:spcBef>
                <a:spcPts val="0"/>
              </a:spcBef>
              <a:spcAft>
                <a:spcPts val="0"/>
              </a:spcAft>
              <a:buClr>
                <a:schemeClr val="dk1"/>
              </a:buClr>
              <a:buSzPts val="3000"/>
              <a:buFont typeface="Montserrat"/>
              <a:buNone/>
              <a:defRPr b="1">
                <a:solidFill>
                  <a:schemeClr val="dk1"/>
                </a:solidFill>
                <a:latin typeface="Montserrat"/>
                <a:ea typeface="Montserrat"/>
                <a:cs typeface="Montserrat"/>
                <a:sym typeface="Montserrat"/>
              </a:defRPr>
            </a:lvl9pPr>
          </a:lstStyle>
          <a:p/>
        </p:txBody>
      </p:sp>
      <p:sp>
        <p:nvSpPr>
          <p:cNvPr id="34" name="Google Shape;34;p16"/>
          <p:cNvSpPr txBox="1"/>
          <p:nvPr>
            <p:ph idx="3" type="title"/>
          </p:nvPr>
        </p:nvSpPr>
        <p:spPr>
          <a:xfrm>
            <a:off x="5925884" y="1772695"/>
            <a:ext cx="1658700" cy="308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b="1" sz="2800">
                <a:solidFill>
                  <a:schemeClr val="dk1"/>
                </a:solidFill>
                <a:latin typeface="Montserrat"/>
                <a:ea typeface="Montserrat"/>
                <a:cs typeface="Montserrat"/>
                <a:sym typeface="Montserrat"/>
              </a:defRPr>
            </a:lvl1pPr>
            <a:lvl2pPr lvl="1" algn="ctr">
              <a:lnSpc>
                <a:spcPct val="100000"/>
              </a:lnSpc>
              <a:spcBef>
                <a:spcPts val="0"/>
              </a:spcBef>
              <a:spcAft>
                <a:spcPts val="0"/>
              </a:spcAft>
              <a:buClr>
                <a:schemeClr val="dk1"/>
              </a:buClr>
              <a:buSzPts val="3000"/>
              <a:buFont typeface="Montserrat"/>
              <a:buNone/>
              <a:defRPr b="1">
                <a:solidFill>
                  <a:schemeClr val="dk1"/>
                </a:solidFill>
                <a:latin typeface="Montserrat"/>
                <a:ea typeface="Montserrat"/>
                <a:cs typeface="Montserrat"/>
                <a:sym typeface="Montserrat"/>
              </a:defRPr>
            </a:lvl2pPr>
            <a:lvl3pPr lvl="2" algn="ctr">
              <a:lnSpc>
                <a:spcPct val="100000"/>
              </a:lnSpc>
              <a:spcBef>
                <a:spcPts val="0"/>
              </a:spcBef>
              <a:spcAft>
                <a:spcPts val="0"/>
              </a:spcAft>
              <a:buClr>
                <a:schemeClr val="dk1"/>
              </a:buClr>
              <a:buSzPts val="3000"/>
              <a:buFont typeface="Montserrat"/>
              <a:buNone/>
              <a:defRPr b="1">
                <a:solidFill>
                  <a:schemeClr val="dk1"/>
                </a:solidFill>
                <a:latin typeface="Montserrat"/>
                <a:ea typeface="Montserrat"/>
                <a:cs typeface="Montserrat"/>
                <a:sym typeface="Montserrat"/>
              </a:defRPr>
            </a:lvl3pPr>
            <a:lvl4pPr lvl="3" algn="ctr">
              <a:lnSpc>
                <a:spcPct val="100000"/>
              </a:lnSpc>
              <a:spcBef>
                <a:spcPts val="0"/>
              </a:spcBef>
              <a:spcAft>
                <a:spcPts val="0"/>
              </a:spcAft>
              <a:buClr>
                <a:schemeClr val="dk1"/>
              </a:buClr>
              <a:buSzPts val="3000"/>
              <a:buFont typeface="Montserrat"/>
              <a:buNone/>
              <a:defRPr b="1">
                <a:solidFill>
                  <a:schemeClr val="dk1"/>
                </a:solidFill>
                <a:latin typeface="Montserrat"/>
                <a:ea typeface="Montserrat"/>
                <a:cs typeface="Montserrat"/>
                <a:sym typeface="Montserrat"/>
              </a:defRPr>
            </a:lvl4pPr>
            <a:lvl5pPr lvl="4" algn="ctr">
              <a:lnSpc>
                <a:spcPct val="100000"/>
              </a:lnSpc>
              <a:spcBef>
                <a:spcPts val="0"/>
              </a:spcBef>
              <a:spcAft>
                <a:spcPts val="0"/>
              </a:spcAft>
              <a:buClr>
                <a:schemeClr val="dk1"/>
              </a:buClr>
              <a:buSzPts val="3000"/>
              <a:buFont typeface="Montserrat"/>
              <a:buNone/>
              <a:defRPr b="1">
                <a:solidFill>
                  <a:schemeClr val="dk1"/>
                </a:solidFill>
                <a:latin typeface="Montserrat"/>
                <a:ea typeface="Montserrat"/>
                <a:cs typeface="Montserrat"/>
                <a:sym typeface="Montserrat"/>
              </a:defRPr>
            </a:lvl5pPr>
            <a:lvl6pPr lvl="5" algn="ctr">
              <a:lnSpc>
                <a:spcPct val="100000"/>
              </a:lnSpc>
              <a:spcBef>
                <a:spcPts val="0"/>
              </a:spcBef>
              <a:spcAft>
                <a:spcPts val="0"/>
              </a:spcAft>
              <a:buClr>
                <a:schemeClr val="dk1"/>
              </a:buClr>
              <a:buSzPts val="3000"/>
              <a:buFont typeface="Montserrat"/>
              <a:buNone/>
              <a:defRPr b="1">
                <a:solidFill>
                  <a:schemeClr val="dk1"/>
                </a:solidFill>
                <a:latin typeface="Montserrat"/>
                <a:ea typeface="Montserrat"/>
                <a:cs typeface="Montserrat"/>
                <a:sym typeface="Montserrat"/>
              </a:defRPr>
            </a:lvl6pPr>
            <a:lvl7pPr lvl="6" algn="ctr">
              <a:lnSpc>
                <a:spcPct val="100000"/>
              </a:lnSpc>
              <a:spcBef>
                <a:spcPts val="0"/>
              </a:spcBef>
              <a:spcAft>
                <a:spcPts val="0"/>
              </a:spcAft>
              <a:buClr>
                <a:schemeClr val="dk1"/>
              </a:buClr>
              <a:buSzPts val="3000"/>
              <a:buFont typeface="Montserrat"/>
              <a:buNone/>
              <a:defRPr b="1">
                <a:solidFill>
                  <a:schemeClr val="dk1"/>
                </a:solidFill>
                <a:latin typeface="Montserrat"/>
                <a:ea typeface="Montserrat"/>
                <a:cs typeface="Montserrat"/>
                <a:sym typeface="Montserrat"/>
              </a:defRPr>
            </a:lvl7pPr>
            <a:lvl8pPr lvl="7" algn="ctr">
              <a:lnSpc>
                <a:spcPct val="100000"/>
              </a:lnSpc>
              <a:spcBef>
                <a:spcPts val="0"/>
              </a:spcBef>
              <a:spcAft>
                <a:spcPts val="0"/>
              </a:spcAft>
              <a:buClr>
                <a:schemeClr val="dk1"/>
              </a:buClr>
              <a:buSzPts val="3000"/>
              <a:buFont typeface="Montserrat"/>
              <a:buNone/>
              <a:defRPr b="1">
                <a:solidFill>
                  <a:schemeClr val="dk1"/>
                </a:solidFill>
                <a:latin typeface="Montserrat"/>
                <a:ea typeface="Montserrat"/>
                <a:cs typeface="Montserrat"/>
                <a:sym typeface="Montserrat"/>
              </a:defRPr>
            </a:lvl8pPr>
            <a:lvl9pPr lvl="8" algn="ctr">
              <a:lnSpc>
                <a:spcPct val="100000"/>
              </a:lnSpc>
              <a:spcBef>
                <a:spcPts val="0"/>
              </a:spcBef>
              <a:spcAft>
                <a:spcPts val="0"/>
              </a:spcAft>
              <a:buClr>
                <a:schemeClr val="dk1"/>
              </a:buClr>
              <a:buSzPts val="3000"/>
              <a:buFont typeface="Montserrat"/>
              <a:buNone/>
              <a:defRPr b="1">
                <a:solidFill>
                  <a:schemeClr val="dk1"/>
                </a:solidFill>
                <a:latin typeface="Montserrat"/>
                <a:ea typeface="Montserrat"/>
                <a:cs typeface="Montserrat"/>
                <a:sym typeface="Montserrat"/>
              </a:defRPr>
            </a:lvl9pPr>
          </a:lstStyle>
          <a:p/>
        </p:txBody>
      </p:sp>
      <p:sp>
        <p:nvSpPr>
          <p:cNvPr id="35" name="Google Shape;35;p16"/>
          <p:cNvSpPr/>
          <p:nvPr/>
        </p:nvSpPr>
        <p:spPr>
          <a:xfrm rot="10800000">
            <a:off x="3588450" y="-22625"/>
            <a:ext cx="1967100" cy="885900"/>
          </a:xfrm>
          <a:prstGeom prst="triangle">
            <a:avLst>
              <a:gd fmla="val 50000" name="adj"/>
            </a:avLst>
          </a:prstGeom>
          <a:solidFill>
            <a:srgbClr val="025E9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6" name="Google Shape;36;p16"/>
          <p:cNvSpPr txBox="1"/>
          <p:nvPr>
            <p:ph idx="12" type="sldNum"/>
          </p:nvPr>
        </p:nvSpPr>
        <p:spPr>
          <a:xfrm>
            <a:off x="6605984" y="4690857"/>
            <a:ext cx="24995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a:p>
            <a:pPr indent="0" lvl="0" marL="0" rtl="0" algn="r">
              <a:spcBef>
                <a:spcPts val="0"/>
              </a:spcBef>
              <a:spcAft>
                <a:spcPts val="0"/>
              </a:spcAft>
              <a:buNone/>
            </a:pPr>
            <a:r>
              <a:rPr lang="en"/>
              <a:t>Event/presenter name </a:t>
            </a:r>
            <a:endParaRPr>
              <a:solidFill>
                <a:srgbClr val="606060"/>
              </a:solidFill>
            </a:endParaRPr>
          </a:p>
        </p:txBody>
      </p:sp>
      <p:pic>
        <p:nvPicPr>
          <p:cNvPr id="37" name="Google Shape;37;p16"/>
          <p:cNvPicPr preferRelativeResize="0"/>
          <p:nvPr/>
        </p:nvPicPr>
        <p:blipFill rotWithShape="1">
          <a:blip r:embed="rId2">
            <a:alphaModFix/>
          </a:blip>
          <a:srcRect b="0" l="0" r="0" t="0"/>
          <a:stretch/>
        </p:blipFill>
        <p:spPr>
          <a:xfrm>
            <a:off x="8251950" y="59043"/>
            <a:ext cx="826663" cy="82308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chemeClr val="accent5"/>
        </a:solidFill>
      </p:bgPr>
    </p:bg>
    <p:spTree>
      <p:nvGrpSpPr>
        <p:cNvPr id="38" name="Shape 38"/>
        <p:cNvGrpSpPr/>
        <p:nvPr/>
      </p:nvGrpSpPr>
      <p:grpSpPr>
        <a:xfrm>
          <a:off x="0" y="0"/>
          <a:ext cx="0" cy="0"/>
          <a:chOff x="0" y="0"/>
          <a:chExt cx="0" cy="0"/>
        </a:xfrm>
      </p:grpSpPr>
      <p:sp>
        <p:nvSpPr>
          <p:cNvPr id="39" name="Google Shape;39;g2ac3396998c_0_1008"/>
          <p:cNvSpPr/>
          <p:nvPr/>
        </p:nvSpPr>
        <p:spPr>
          <a:xfrm>
            <a:off x="0" y="1255025"/>
            <a:ext cx="4322700" cy="3891000"/>
          </a:xfrm>
          <a:prstGeom prst="rtTriangle">
            <a:avLst/>
          </a:prstGeom>
          <a:solidFill>
            <a:srgbClr val="3DE8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40" name="Google Shape;40;g2ac3396998c_0_1008"/>
          <p:cNvSpPr/>
          <p:nvPr/>
        </p:nvSpPr>
        <p:spPr>
          <a:xfrm>
            <a:off x="-19817" y="704783"/>
            <a:ext cx="3517342" cy="3308637"/>
          </a:xfrm>
          <a:custGeom>
            <a:rect b="b" l="l" r="r" t="t"/>
            <a:pathLst>
              <a:path extrusionOk="0" h="3308637" w="3491158">
                <a:moveTo>
                  <a:pt x="78" y="3308637"/>
                </a:moveTo>
                <a:cubicBezTo>
                  <a:pt x="-340" y="2192222"/>
                  <a:pt x="1088" y="1116415"/>
                  <a:pt x="670" y="0"/>
                </a:cubicBezTo>
                <a:lnTo>
                  <a:pt x="3491158" y="3284385"/>
                </a:lnTo>
                <a:lnTo>
                  <a:pt x="78" y="3308637"/>
                </a:lnTo>
                <a:close/>
              </a:path>
            </a:pathLst>
          </a:custGeom>
          <a:noFill/>
          <a:ln cap="flat" cmpd="sng" w="19050">
            <a:solidFill>
              <a:srgbClr val="3DE8A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41" name="Google Shape;41;g2ac3396998c_0_1008"/>
          <p:cNvSpPr/>
          <p:nvPr/>
        </p:nvSpPr>
        <p:spPr>
          <a:xfrm flipH="1">
            <a:off x="1034200" y="0"/>
            <a:ext cx="10867800" cy="5143500"/>
          </a:xfrm>
          <a:prstGeom prst="triangle">
            <a:avLst>
              <a:gd fmla="val 49850" name="adj"/>
            </a:avLst>
          </a:prstGeom>
          <a:solidFill>
            <a:srgbClr val="025E9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g2ac3396998c_0_1008"/>
          <p:cNvSpPr txBox="1"/>
          <p:nvPr/>
        </p:nvSpPr>
        <p:spPr>
          <a:xfrm>
            <a:off x="5077675" y="4576725"/>
            <a:ext cx="3822300" cy="354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700"/>
              <a:buFont typeface="Arial"/>
              <a:buNone/>
            </a:pPr>
            <a:r>
              <a:rPr b="0" i="0" lang="en" sz="700" u="none" cap="none" strike="noStrike">
                <a:solidFill>
                  <a:srgbClr val="FFFFFF"/>
                </a:solidFill>
                <a:latin typeface="Montserrat"/>
                <a:ea typeface="Montserrat"/>
                <a:cs typeface="Montserrat"/>
                <a:sym typeface="Montserrat"/>
              </a:rPr>
              <a:t>This project has received funding from the European Union’s Horizon Europe research and innovation programme under grant agreement N° 101058236.</a:t>
            </a:r>
            <a:endParaRPr b="0" i="0" sz="700" u="none" cap="none" strike="noStrike">
              <a:solidFill>
                <a:srgbClr val="FFFFFF"/>
              </a:solidFill>
              <a:latin typeface="Montserrat"/>
              <a:ea typeface="Montserrat"/>
              <a:cs typeface="Montserrat"/>
              <a:sym typeface="Montserrat"/>
            </a:endParaRPr>
          </a:p>
        </p:txBody>
      </p:sp>
      <p:pic>
        <p:nvPicPr>
          <p:cNvPr id="43" name="Google Shape;43;g2ac3396998c_0_1008"/>
          <p:cNvPicPr preferRelativeResize="0"/>
          <p:nvPr/>
        </p:nvPicPr>
        <p:blipFill rotWithShape="1">
          <a:blip r:embed="rId2">
            <a:alphaModFix/>
          </a:blip>
          <a:srcRect b="0" l="0" r="0" t="0"/>
          <a:stretch/>
        </p:blipFill>
        <p:spPr>
          <a:xfrm>
            <a:off x="4629600" y="4640300"/>
            <a:ext cx="448074" cy="290425"/>
          </a:xfrm>
          <a:prstGeom prst="rect">
            <a:avLst/>
          </a:prstGeom>
          <a:noFill/>
          <a:ln>
            <a:noFill/>
          </a:ln>
        </p:spPr>
      </p:pic>
      <p:sp>
        <p:nvSpPr>
          <p:cNvPr id="44" name="Google Shape;44;g2ac3396998c_0_1008"/>
          <p:cNvSpPr txBox="1"/>
          <p:nvPr>
            <p:ph type="ctrTitle"/>
          </p:nvPr>
        </p:nvSpPr>
        <p:spPr>
          <a:xfrm>
            <a:off x="3805750" y="2198675"/>
            <a:ext cx="4322700" cy="1508400"/>
          </a:xfrm>
          <a:prstGeom prst="rect">
            <a:avLst/>
          </a:prstGeom>
          <a:noFill/>
          <a:ln>
            <a:noFill/>
          </a:ln>
        </p:spPr>
        <p:txBody>
          <a:bodyPr anchorCtr="0" anchor="ctr" bIns="91425" lIns="91425" spcFirstLastPara="1" rIns="91425" wrap="square" tIns="91425">
            <a:noAutofit/>
          </a:bodyPr>
          <a:lstStyle>
            <a:lvl1pPr lvl="0" algn="r">
              <a:lnSpc>
                <a:spcPct val="90000"/>
              </a:lnSpc>
              <a:spcBef>
                <a:spcPts val="0"/>
              </a:spcBef>
              <a:spcAft>
                <a:spcPts val="0"/>
              </a:spcAft>
              <a:buClr>
                <a:schemeClr val="lt1"/>
              </a:buClr>
              <a:buSzPts val="4700"/>
              <a:buNone/>
              <a:defRPr b="1" sz="4000">
                <a:solidFill>
                  <a:schemeClr val="lt1"/>
                </a:solidFill>
              </a:defRPr>
            </a:lvl1pPr>
            <a:lvl2pPr lvl="1" algn="ctr">
              <a:lnSpc>
                <a:spcPct val="100000"/>
              </a:lnSpc>
              <a:spcBef>
                <a:spcPts val="0"/>
              </a:spcBef>
              <a:spcAft>
                <a:spcPts val="0"/>
              </a:spcAft>
              <a:buClr>
                <a:schemeClr val="lt1"/>
              </a:buClr>
              <a:buSzPts val="6000"/>
              <a:buNone/>
              <a:defRPr sz="6000">
                <a:solidFill>
                  <a:schemeClr val="lt1"/>
                </a:solidFill>
              </a:defRPr>
            </a:lvl2pPr>
            <a:lvl3pPr lvl="2" algn="ctr">
              <a:lnSpc>
                <a:spcPct val="100000"/>
              </a:lnSpc>
              <a:spcBef>
                <a:spcPts val="0"/>
              </a:spcBef>
              <a:spcAft>
                <a:spcPts val="0"/>
              </a:spcAft>
              <a:buClr>
                <a:schemeClr val="lt1"/>
              </a:buClr>
              <a:buSzPts val="6000"/>
              <a:buNone/>
              <a:defRPr sz="6000">
                <a:solidFill>
                  <a:schemeClr val="lt1"/>
                </a:solidFill>
              </a:defRPr>
            </a:lvl3pPr>
            <a:lvl4pPr lvl="3" algn="ctr">
              <a:lnSpc>
                <a:spcPct val="100000"/>
              </a:lnSpc>
              <a:spcBef>
                <a:spcPts val="0"/>
              </a:spcBef>
              <a:spcAft>
                <a:spcPts val="0"/>
              </a:spcAft>
              <a:buClr>
                <a:schemeClr val="lt1"/>
              </a:buClr>
              <a:buSzPts val="6000"/>
              <a:buNone/>
              <a:defRPr sz="6000">
                <a:solidFill>
                  <a:schemeClr val="lt1"/>
                </a:solidFill>
              </a:defRPr>
            </a:lvl4pPr>
            <a:lvl5pPr lvl="4" algn="ctr">
              <a:lnSpc>
                <a:spcPct val="100000"/>
              </a:lnSpc>
              <a:spcBef>
                <a:spcPts val="0"/>
              </a:spcBef>
              <a:spcAft>
                <a:spcPts val="0"/>
              </a:spcAft>
              <a:buClr>
                <a:schemeClr val="lt1"/>
              </a:buClr>
              <a:buSzPts val="6000"/>
              <a:buNone/>
              <a:defRPr sz="6000">
                <a:solidFill>
                  <a:schemeClr val="lt1"/>
                </a:solidFill>
              </a:defRPr>
            </a:lvl5pPr>
            <a:lvl6pPr lvl="5" algn="ctr">
              <a:lnSpc>
                <a:spcPct val="100000"/>
              </a:lnSpc>
              <a:spcBef>
                <a:spcPts val="0"/>
              </a:spcBef>
              <a:spcAft>
                <a:spcPts val="0"/>
              </a:spcAft>
              <a:buClr>
                <a:schemeClr val="lt1"/>
              </a:buClr>
              <a:buSzPts val="6000"/>
              <a:buNone/>
              <a:defRPr sz="6000">
                <a:solidFill>
                  <a:schemeClr val="lt1"/>
                </a:solidFill>
              </a:defRPr>
            </a:lvl6pPr>
            <a:lvl7pPr lvl="6" algn="ctr">
              <a:lnSpc>
                <a:spcPct val="100000"/>
              </a:lnSpc>
              <a:spcBef>
                <a:spcPts val="0"/>
              </a:spcBef>
              <a:spcAft>
                <a:spcPts val="0"/>
              </a:spcAft>
              <a:buClr>
                <a:schemeClr val="lt1"/>
              </a:buClr>
              <a:buSzPts val="6000"/>
              <a:buNone/>
              <a:defRPr sz="6000">
                <a:solidFill>
                  <a:schemeClr val="lt1"/>
                </a:solidFill>
              </a:defRPr>
            </a:lvl7pPr>
            <a:lvl8pPr lvl="7" algn="ctr">
              <a:lnSpc>
                <a:spcPct val="100000"/>
              </a:lnSpc>
              <a:spcBef>
                <a:spcPts val="0"/>
              </a:spcBef>
              <a:spcAft>
                <a:spcPts val="0"/>
              </a:spcAft>
              <a:buClr>
                <a:schemeClr val="lt1"/>
              </a:buClr>
              <a:buSzPts val="6000"/>
              <a:buNone/>
              <a:defRPr sz="6000">
                <a:solidFill>
                  <a:schemeClr val="lt1"/>
                </a:solidFill>
              </a:defRPr>
            </a:lvl8pPr>
            <a:lvl9pPr lvl="8" algn="ctr">
              <a:lnSpc>
                <a:spcPct val="100000"/>
              </a:lnSpc>
              <a:spcBef>
                <a:spcPts val="0"/>
              </a:spcBef>
              <a:spcAft>
                <a:spcPts val="0"/>
              </a:spcAft>
              <a:buClr>
                <a:schemeClr val="lt1"/>
              </a:buClr>
              <a:buSzPts val="6000"/>
              <a:buNone/>
              <a:defRPr sz="6000">
                <a:solidFill>
                  <a:schemeClr val="lt1"/>
                </a:solidFill>
              </a:defRPr>
            </a:lvl9pPr>
          </a:lstStyle>
          <a:p/>
        </p:txBody>
      </p:sp>
      <p:sp>
        <p:nvSpPr>
          <p:cNvPr id="45" name="Google Shape;45;g2ac3396998c_0_1008"/>
          <p:cNvSpPr txBox="1"/>
          <p:nvPr>
            <p:ph idx="1" type="subTitle"/>
          </p:nvPr>
        </p:nvSpPr>
        <p:spPr>
          <a:xfrm>
            <a:off x="4299250" y="4154375"/>
            <a:ext cx="3829200" cy="248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lt1"/>
              </a:buClr>
              <a:buSzPts val="2800"/>
              <a:buNone/>
              <a:defRPr sz="1400">
                <a:solidFill>
                  <a:schemeClr val="lt1"/>
                </a:solidFill>
              </a:defRPr>
            </a:lvl1pPr>
            <a:lvl2pPr lvl="1" algn="r">
              <a:lnSpc>
                <a:spcPct val="100000"/>
              </a:lnSpc>
              <a:spcBef>
                <a:spcPts val="0"/>
              </a:spcBef>
              <a:spcAft>
                <a:spcPts val="0"/>
              </a:spcAft>
              <a:buClr>
                <a:schemeClr val="lt1"/>
              </a:buClr>
              <a:buSzPts val="2800"/>
              <a:buFont typeface="Questrial"/>
              <a:buNone/>
              <a:defRPr sz="2800">
                <a:solidFill>
                  <a:schemeClr val="lt1"/>
                </a:solidFill>
                <a:latin typeface="Questrial"/>
                <a:ea typeface="Questrial"/>
                <a:cs typeface="Questrial"/>
                <a:sym typeface="Questrial"/>
              </a:defRPr>
            </a:lvl2pPr>
            <a:lvl3pPr lvl="2" algn="r">
              <a:lnSpc>
                <a:spcPct val="100000"/>
              </a:lnSpc>
              <a:spcBef>
                <a:spcPts val="0"/>
              </a:spcBef>
              <a:spcAft>
                <a:spcPts val="0"/>
              </a:spcAft>
              <a:buClr>
                <a:schemeClr val="lt1"/>
              </a:buClr>
              <a:buSzPts val="2800"/>
              <a:buFont typeface="Questrial"/>
              <a:buNone/>
              <a:defRPr sz="2800">
                <a:solidFill>
                  <a:schemeClr val="lt1"/>
                </a:solidFill>
                <a:latin typeface="Questrial"/>
                <a:ea typeface="Questrial"/>
                <a:cs typeface="Questrial"/>
                <a:sym typeface="Questrial"/>
              </a:defRPr>
            </a:lvl3pPr>
            <a:lvl4pPr lvl="3" algn="r">
              <a:lnSpc>
                <a:spcPct val="100000"/>
              </a:lnSpc>
              <a:spcBef>
                <a:spcPts val="0"/>
              </a:spcBef>
              <a:spcAft>
                <a:spcPts val="0"/>
              </a:spcAft>
              <a:buClr>
                <a:schemeClr val="lt1"/>
              </a:buClr>
              <a:buSzPts val="2800"/>
              <a:buFont typeface="Questrial"/>
              <a:buNone/>
              <a:defRPr sz="2800">
                <a:solidFill>
                  <a:schemeClr val="lt1"/>
                </a:solidFill>
                <a:latin typeface="Questrial"/>
                <a:ea typeface="Questrial"/>
                <a:cs typeface="Questrial"/>
                <a:sym typeface="Questrial"/>
              </a:defRPr>
            </a:lvl4pPr>
            <a:lvl5pPr lvl="4" algn="r">
              <a:lnSpc>
                <a:spcPct val="100000"/>
              </a:lnSpc>
              <a:spcBef>
                <a:spcPts val="0"/>
              </a:spcBef>
              <a:spcAft>
                <a:spcPts val="0"/>
              </a:spcAft>
              <a:buClr>
                <a:schemeClr val="lt1"/>
              </a:buClr>
              <a:buSzPts val="2800"/>
              <a:buFont typeface="Questrial"/>
              <a:buNone/>
              <a:defRPr sz="2800">
                <a:solidFill>
                  <a:schemeClr val="lt1"/>
                </a:solidFill>
                <a:latin typeface="Questrial"/>
                <a:ea typeface="Questrial"/>
                <a:cs typeface="Questrial"/>
                <a:sym typeface="Questrial"/>
              </a:defRPr>
            </a:lvl5pPr>
            <a:lvl6pPr lvl="5" algn="r">
              <a:lnSpc>
                <a:spcPct val="100000"/>
              </a:lnSpc>
              <a:spcBef>
                <a:spcPts val="0"/>
              </a:spcBef>
              <a:spcAft>
                <a:spcPts val="0"/>
              </a:spcAft>
              <a:buClr>
                <a:schemeClr val="lt1"/>
              </a:buClr>
              <a:buSzPts val="2800"/>
              <a:buFont typeface="Questrial"/>
              <a:buNone/>
              <a:defRPr sz="2800">
                <a:solidFill>
                  <a:schemeClr val="lt1"/>
                </a:solidFill>
                <a:latin typeface="Questrial"/>
                <a:ea typeface="Questrial"/>
                <a:cs typeface="Questrial"/>
                <a:sym typeface="Questrial"/>
              </a:defRPr>
            </a:lvl6pPr>
            <a:lvl7pPr lvl="6" algn="r">
              <a:lnSpc>
                <a:spcPct val="100000"/>
              </a:lnSpc>
              <a:spcBef>
                <a:spcPts val="0"/>
              </a:spcBef>
              <a:spcAft>
                <a:spcPts val="0"/>
              </a:spcAft>
              <a:buClr>
                <a:schemeClr val="lt1"/>
              </a:buClr>
              <a:buSzPts val="2800"/>
              <a:buFont typeface="Questrial"/>
              <a:buNone/>
              <a:defRPr sz="2800">
                <a:solidFill>
                  <a:schemeClr val="lt1"/>
                </a:solidFill>
                <a:latin typeface="Questrial"/>
                <a:ea typeface="Questrial"/>
                <a:cs typeface="Questrial"/>
                <a:sym typeface="Questrial"/>
              </a:defRPr>
            </a:lvl7pPr>
            <a:lvl8pPr lvl="7" algn="r">
              <a:lnSpc>
                <a:spcPct val="100000"/>
              </a:lnSpc>
              <a:spcBef>
                <a:spcPts val="0"/>
              </a:spcBef>
              <a:spcAft>
                <a:spcPts val="0"/>
              </a:spcAft>
              <a:buClr>
                <a:schemeClr val="lt1"/>
              </a:buClr>
              <a:buSzPts val="2800"/>
              <a:buFont typeface="Questrial"/>
              <a:buNone/>
              <a:defRPr sz="2800">
                <a:solidFill>
                  <a:schemeClr val="lt1"/>
                </a:solidFill>
                <a:latin typeface="Questrial"/>
                <a:ea typeface="Questrial"/>
                <a:cs typeface="Questrial"/>
                <a:sym typeface="Questrial"/>
              </a:defRPr>
            </a:lvl8pPr>
            <a:lvl9pPr lvl="8" algn="r">
              <a:lnSpc>
                <a:spcPct val="100000"/>
              </a:lnSpc>
              <a:spcBef>
                <a:spcPts val="0"/>
              </a:spcBef>
              <a:spcAft>
                <a:spcPts val="0"/>
              </a:spcAft>
              <a:buClr>
                <a:schemeClr val="lt1"/>
              </a:buClr>
              <a:buSzPts val="2800"/>
              <a:buFont typeface="Questrial"/>
              <a:buNone/>
              <a:defRPr sz="2800">
                <a:solidFill>
                  <a:schemeClr val="lt1"/>
                </a:solidFill>
                <a:latin typeface="Questrial"/>
                <a:ea typeface="Questrial"/>
                <a:cs typeface="Questrial"/>
                <a:sym typeface="Quest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Table of contents 3">
    <p:bg>
      <p:bgPr>
        <a:solidFill>
          <a:schemeClr val="accent5"/>
        </a:solidFill>
      </p:bgPr>
    </p:bg>
    <p:spTree>
      <p:nvGrpSpPr>
        <p:cNvPr id="46" name="Shape 46"/>
        <p:cNvGrpSpPr/>
        <p:nvPr/>
      </p:nvGrpSpPr>
      <p:grpSpPr>
        <a:xfrm>
          <a:off x="0" y="0"/>
          <a:ext cx="0" cy="0"/>
          <a:chOff x="0" y="0"/>
          <a:chExt cx="0" cy="0"/>
        </a:xfrm>
      </p:grpSpPr>
      <p:sp>
        <p:nvSpPr>
          <p:cNvPr id="47" name="Google Shape;47;g2ac3396998c_0_1016"/>
          <p:cNvSpPr/>
          <p:nvPr/>
        </p:nvSpPr>
        <p:spPr>
          <a:xfrm>
            <a:off x="-201198" y="0"/>
            <a:ext cx="4451100" cy="5143500"/>
          </a:xfrm>
          <a:prstGeom prst="rect">
            <a:avLst/>
          </a:prstGeom>
          <a:solidFill>
            <a:srgbClr val="025E91"/>
          </a:solidFill>
          <a:ln cap="flat" cmpd="sng" w="9525">
            <a:solidFill>
              <a:srgbClr val="025E9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E5EBB"/>
              </a:solidFill>
              <a:latin typeface="Montserrat"/>
              <a:ea typeface="Montserrat"/>
              <a:cs typeface="Montserrat"/>
              <a:sym typeface="Montserrat"/>
            </a:endParaRPr>
          </a:p>
        </p:txBody>
      </p:sp>
      <p:sp>
        <p:nvSpPr>
          <p:cNvPr id="48" name="Google Shape;48;g2ac3396998c_0_1016"/>
          <p:cNvSpPr txBox="1"/>
          <p:nvPr>
            <p:ph type="title"/>
          </p:nvPr>
        </p:nvSpPr>
        <p:spPr>
          <a:xfrm>
            <a:off x="5690650" y="1883225"/>
            <a:ext cx="3193800" cy="325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000">
                <a:solidFill>
                  <a:srgbClr val="025E91"/>
                </a:solidFill>
                <a:latin typeface="Montserrat"/>
                <a:ea typeface="Montserrat"/>
                <a:cs typeface="Montserrat"/>
                <a:sym typeface="Montserrat"/>
              </a:defRPr>
            </a:lvl1pPr>
            <a:lvl2pPr lvl="1"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2pPr>
            <a:lvl3pPr lvl="2"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3pPr>
            <a:lvl4pPr lvl="3"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4pPr>
            <a:lvl5pPr lvl="4"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5pPr>
            <a:lvl6pPr lvl="5"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6pPr>
            <a:lvl7pPr lvl="6"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7pPr>
            <a:lvl8pPr lvl="7"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8pPr>
            <a:lvl9pPr lvl="8"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9pPr>
          </a:lstStyle>
          <a:p/>
        </p:txBody>
      </p:sp>
      <p:sp>
        <p:nvSpPr>
          <p:cNvPr id="49" name="Google Shape;49;g2ac3396998c_0_1016"/>
          <p:cNvSpPr txBox="1"/>
          <p:nvPr>
            <p:ph idx="2" type="title"/>
          </p:nvPr>
        </p:nvSpPr>
        <p:spPr>
          <a:xfrm>
            <a:off x="4810771" y="1164068"/>
            <a:ext cx="684600" cy="290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b="1" sz="2800">
                <a:solidFill>
                  <a:srgbClr val="025E91"/>
                </a:solidFill>
                <a:latin typeface="Montserrat"/>
                <a:ea typeface="Montserrat"/>
                <a:cs typeface="Montserrat"/>
                <a:sym typeface="Montserrat"/>
              </a:defRPr>
            </a:lvl1pPr>
            <a:lvl2pPr lvl="1"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2pPr>
            <a:lvl3pPr lvl="2"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3pPr>
            <a:lvl4pPr lvl="3"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4pPr>
            <a:lvl5pPr lvl="4"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5pPr>
            <a:lvl6pPr lvl="5"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6pPr>
            <a:lvl7pPr lvl="6"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7pPr>
            <a:lvl8pPr lvl="7"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8pPr>
            <a:lvl9pPr lvl="8"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9pPr>
          </a:lstStyle>
          <a:p/>
        </p:txBody>
      </p:sp>
      <p:sp>
        <p:nvSpPr>
          <p:cNvPr id="50" name="Google Shape;50;g2ac3396998c_0_1016"/>
          <p:cNvSpPr txBox="1"/>
          <p:nvPr>
            <p:ph idx="3" type="title"/>
          </p:nvPr>
        </p:nvSpPr>
        <p:spPr>
          <a:xfrm>
            <a:off x="4810771" y="2031990"/>
            <a:ext cx="684600" cy="290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b="1" sz="2800">
                <a:solidFill>
                  <a:srgbClr val="025E91"/>
                </a:solidFill>
                <a:latin typeface="Montserrat"/>
                <a:ea typeface="Montserrat"/>
                <a:cs typeface="Montserrat"/>
                <a:sym typeface="Montserrat"/>
              </a:defRPr>
            </a:lvl1pPr>
            <a:lvl2pPr lvl="1"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2pPr>
            <a:lvl3pPr lvl="2"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3pPr>
            <a:lvl4pPr lvl="3"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4pPr>
            <a:lvl5pPr lvl="4"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5pPr>
            <a:lvl6pPr lvl="5"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6pPr>
            <a:lvl7pPr lvl="6"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7pPr>
            <a:lvl8pPr lvl="7"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8pPr>
            <a:lvl9pPr lvl="8"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9pPr>
          </a:lstStyle>
          <a:p/>
        </p:txBody>
      </p:sp>
      <p:sp>
        <p:nvSpPr>
          <p:cNvPr id="51" name="Google Shape;51;g2ac3396998c_0_1016"/>
          <p:cNvSpPr txBox="1"/>
          <p:nvPr>
            <p:ph idx="4" type="title"/>
          </p:nvPr>
        </p:nvSpPr>
        <p:spPr>
          <a:xfrm>
            <a:off x="5690650" y="3628275"/>
            <a:ext cx="3193800" cy="325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000">
                <a:solidFill>
                  <a:srgbClr val="025E91"/>
                </a:solidFill>
                <a:latin typeface="Montserrat"/>
                <a:ea typeface="Montserrat"/>
                <a:cs typeface="Montserrat"/>
                <a:sym typeface="Montserrat"/>
              </a:defRPr>
            </a:lvl1pPr>
            <a:lvl2pPr lvl="1"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2pPr>
            <a:lvl3pPr lvl="2"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3pPr>
            <a:lvl4pPr lvl="3"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4pPr>
            <a:lvl5pPr lvl="4"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5pPr>
            <a:lvl6pPr lvl="5"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6pPr>
            <a:lvl7pPr lvl="6"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7pPr>
            <a:lvl8pPr lvl="7"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8pPr>
            <a:lvl9pPr lvl="8"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9pPr>
          </a:lstStyle>
          <a:p/>
        </p:txBody>
      </p:sp>
      <p:sp>
        <p:nvSpPr>
          <p:cNvPr id="52" name="Google Shape;52;g2ac3396998c_0_1016"/>
          <p:cNvSpPr txBox="1"/>
          <p:nvPr>
            <p:ph idx="5" type="title"/>
          </p:nvPr>
        </p:nvSpPr>
        <p:spPr>
          <a:xfrm>
            <a:off x="5690650" y="1044000"/>
            <a:ext cx="3193800" cy="325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000">
                <a:solidFill>
                  <a:srgbClr val="025E91"/>
                </a:solidFill>
                <a:latin typeface="Montserrat"/>
                <a:ea typeface="Montserrat"/>
                <a:cs typeface="Montserrat"/>
                <a:sym typeface="Montserrat"/>
              </a:defRPr>
            </a:lvl1pPr>
            <a:lvl2pPr lvl="1"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2pPr>
            <a:lvl3pPr lvl="2"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3pPr>
            <a:lvl4pPr lvl="3"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4pPr>
            <a:lvl5pPr lvl="4"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5pPr>
            <a:lvl6pPr lvl="5"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6pPr>
            <a:lvl7pPr lvl="6"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7pPr>
            <a:lvl8pPr lvl="7"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8pPr>
            <a:lvl9pPr lvl="8"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9pPr>
          </a:lstStyle>
          <a:p/>
        </p:txBody>
      </p:sp>
      <p:sp>
        <p:nvSpPr>
          <p:cNvPr id="53" name="Google Shape;53;g2ac3396998c_0_1016"/>
          <p:cNvSpPr txBox="1"/>
          <p:nvPr>
            <p:ph idx="6" type="title"/>
          </p:nvPr>
        </p:nvSpPr>
        <p:spPr>
          <a:xfrm>
            <a:off x="5690650" y="2760350"/>
            <a:ext cx="3193800" cy="325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000">
                <a:solidFill>
                  <a:srgbClr val="025E91"/>
                </a:solidFill>
                <a:latin typeface="Montserrat"/>
                <a:ea typeface="Montserrat"/>
                <a:cs typeface="Montserrat"/>
                <a:sym typeface="Montserrat"/>
              </a:defRPr>
            </a:lvl1pPr>
            <a:lvl2pPr lvl="1"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2pPr>
            <a:lvl3pPr lvl="2"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3pPr>
            <a:lvl4pPr lvl="3"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4pPr>
            <a:lvl5pPr lvl="4"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5pPr>
            <a:lvl6pPr lvl="5"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6pPr>
            <a:lvl7pPr lvl="6"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7pPr>
            <a:lvl8pPr lvl="7"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8pPr>
            <a:lvl9pPr lvl="8"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9pPr>
          </a:lstStyle>
          <a:p/>
        </p:txBody>
      </p:sp>
      <p:sp>
        <p:nvSpPr>
          <p:cNvPr id="54" name="Google Shape;54;g2ac3396998c_0_1016"/>
          <p:cNvSpPr txBox="1"/>
          <p:nvPr>
            <p:ph idx="7" type="title"/>
          </p:nvPr>
        </p:nvSpPr>
        <p:spPr>
          <a:xfrm>
            <a:off x="4810771" y="2880418"/>
            <a:ext cx="684600" cy="290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b="1" sz="2800">
                <a:solidFill>
                  <a:srgbClr val="025E91"/>
                </a:solidFill>
                <a:latin typeface="Montserrat"/>
                <a:ea typeface="Montserrat"/>
                <a:cs typeface="Montserrat"/>
                <a:sym typeface="Montserrat"/>
              </a:defRPr>
            </a:lvl1pPr>
            <a:lvl2pPr lvl="1"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2pPr>
            <a:lvl3pPr lvl="2"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3pPr>
            <a:lvl4pPr lvl="3"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4pPr>
            <a:lvl5pPr lvl="4"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5pPr>
            <a:lvl6pPr lvl="5"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6pPr>
            <a:lvl7pPr lvl="6"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7pPr>
            <a:lvl8pPr lvl="7"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8pPr>
            <a:lvl9pPr lvl="8"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9pPr>
          </a:lstStyle>
          <a:p/>
        </p:txBody>
      </p:sp>
      <p:sp>
        <p:nvSpPr>
          <p:cNvPr id="55" name="Google Shape;55;g2ac3396998c_0_1016"/>
          <p:cNvSpPr txBox="1"/>
          <p:nvPr>
            <p:ph idx="8" type="title"/>
          </p:nvPr>
        </p:nvSpPr>
        <p:spPr>
          <a:xfrm>
            <a:off x="4810771" y="3748340"/>
            <a:ext cx="684600" cy="290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b="1" sz="2800">
                <a:solidFill>
                  <a:srgbClr val="025E91"/>
                </a:solidFill>
                <a:latin typeface="Montserrat"/>
                <a:ea typeface="Montserrat"/>
                <a:cs typeface="Montserrat"/>
                <a:sym typeface="Montserrat"/>
              </a:defRPr>
            </a:lvl1pPr>
            <a:lvl2pPr lvl="1"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2pPr>
            <a:lvl3pPr lvl="2"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3pPr>
            <a:lvl4pPr lvl="3"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4pPr>
            <a:lvl5pPr lvl="4"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5pPr>
            <a:lvl6pPr lvl="5"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6pPr>
            <a:lvl7pPr lvl="6"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7pPr>
            <a:lvl8pPr lvl="7"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8pPr>
            <a:lvl9pPr lvl="8" algn="ctr">
              <a:lnSpc>
                <a:spcPct val="100000"/>
              </a:lnSpc>
              <a:spcBef>
                <a:spcPts val="0"/>
              </a:spcBef>
              <a:spcAft>
                <a:spcPts val="0"/>
              </a:spcAft>
              <a:buClr>
                <a:srgbClr val="01547E"/>
              </a:buClr>
              <a:buSzPts val="1800"/>
              <a:buFont typeface="Montserrat"/>
              <a:buNone/>
              <a:defRPr sz="1800">
                <a:solidFill>
                  <a:srgbClr val="01547E"/>
                </a:solidFill>
                <a:latin typeface="Montserrat"/>
                <a:ea typeface="Montserrat"/>
                <a:cs typeface="Montserrat"/>
                <a:sym typeface="Montserrat"/>
              </a:defRPr>
            </a:lvl9pPr>
          </a:lstStyle>
          <a:p/>
        </p:txBody>
      </p:sp>
      <p:sp>
        <p:nvSpPr>
          <p:cNvPr id="56" name="Google Shape;56;g2ac3396998c_0_1016"/>
          <p:cNvSpPr txBox="1"/>
          <p:nvPr>
            <p:ph idx="1" type="subTitle"/>
          </p:nvPr>
        </p:nvSpPr>
        <p:spPr>
          <a:xfrm>
            <a:off x="5690650" y="1319545"/>
            <a:ext cx="2454000" cy="236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00">
                <a:solidFill>
                  <a:srgbClr val="025E91"/>
                </a:solidFill>
                <a:latin typeface="Montserrat"/>
                <a:ea typeface="Montserrat"/>
                <a:cs typeface="Montserrat"/>
                <a:sym typeface="Montserrat"/>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7" name="Google Shape;57;g2ac3396998c_0_1016"/>
          <p:cNvSpPr txBox="1"/>
          <p:nvPr>
            <p:ph idx="9" type="subTitle"/>
          </p:nvPr>
        </p:nvSpPr>
        <p:spPr>
          <a:xfrm>
            <a:off x="5690650" y="3045420"/>
            <a:ext cx="2454000" cy="236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00">
                <a:solidFill>
                  <a:srgbClr val="025E91"/>
                </a:solidFill>
                <a:latin typeface="Montserrat"/>
                <a:ea typeface="Montserrat"/>
                <a:cs typeface="Montserrat"/>
                <a:sym typeface="Montserrat"/>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8" name="Google Shape;58;g2ac3396998c_0_1016"/>
          <p:cNvSpPr txBox="1"/>
          <p:nvPr>
            <p:ph idx="13" type="subTitle"/>
          </p:nvPr>
        </p:nvSpPr>
        <p:spPr>
          <a:xfrm>
            <a:off x="5690650" y="2162698"/>
            <a:ext cx="2454000" cy="236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00">
                <a:solidFill>
                  <a:srgbClr val="025E91"/>
                </a:solidFill>
                <a:latin typeface="Montserrat"/>
                <a:ea typeface="Montserrat"/>
                <a:cs typeface="Montserrat"/>
                <a:sym typeface="Montserrat"/>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9" name="Google Shape;59;g2ac3396998c_0_1016"/>
          <p:cNvSpPr txBox="1"/>
          <p:nvPr>
            <p:ph idx="14" type="subTitle"/>
          </p:nvPr>
        </p:nvSpPr>
        <p:spPr>
          <a:xfrm>
            <a:off x="5690650" y="3907748"/>
            <a:ext cx="2454000" cy="236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00">
                <a:solidFill>
                  <a:srgbClr val="025E91"/>
                </a:solidFill>
                <a:latin typeface="Montserrat"/>
                <a:ea typeface="Montserrat"/>
                <a:cs typeface="Montserrat"/>
                <a:sym typeface="Montserrat"/>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0" name="Google Shape;60;g2ac3396998c_0_1016"/>
          <p:cNvSpPr txBox="1"/>
          <p:nvPr>
            <p:ph idx="15" type="title"/>
          </p:nvPr>
        </p:nvSpPr>
        <p:spPr>
          <a:xfrm>
            <a:off x="316152" y="2016748"/>
            <a:ext cx="3416400" cy="52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700"/>
              <a:buNone/>
              <a:defRPr b="1" sz="3000">
                <a:solidFill>
                  <a:schemeClr val="lt1"/>
                </a:solidFill>
                <a:latin typeface="Montserrat"/>
                <a:ea typeface="Montserrat"/>
                <a:cs typeface="Montserrat"/>
                <a:sym typeface="Montserrat"/>
              </a:defRPr>
            </a:lvl1pPr>
            <a:lvl2pPr lvl="1" algn="l">
              <a:lnSpc>
                <a:spcPct val="100000"/>
              </a:lnSpc>
              <a:spcBef>
                <a:spcPts val="0"/>
              </a:spcBef>
              <a:spcAft>
                <a:spcPts val="0"/>
              </a:spcAft>
              <a:buClr>
                <a:schemeClr val="lt1"/>
              </a:buClr>
              <a:buSzPts val="3000"/>
              <a:buNone/>
              <a:defRPr b="1">
                <a:solidFill>
                  <a:schemeClr val="lt1"/>
                </a:solidFill>
              </a:defRPr>
            </a:lvl2pPr>
            <a:lvl3pPr lvl="2" algn="l">
              <a:lnSpc>
                <a:spcPct val="100000"/>
              </a:lnSpc>
              <a:spcBef>
                <a:spcPts val="0"/>
              </a:spcBef>
              <a:spcAft>
                <a:spcPts val="0"/>
              </a:spcAft>
              <a:buClr>
                <a:schemeClr val="lt1"/>
              </a:buClr>
              <a:buSzPts val="3000"/>
              <a:buNone/>
              <a:defRPr b="1">
                <a:solidFill>
                  <a:schemeClr val="lt1"/>
                </a:solidFill>
              </a:defRPr>
            </a:lvl3pPr>
            <a:lvl4pPr lvl="3" algn="l">
              <a:lnSpc>
                <a:spcPct val="100000"/>
              </a:lnSpc>
              <a:spcBef>
                <a:spcPts val="0"/>
              </a:spcBef>
              <a:spcAft>
                <a:spcPts val="0"/>
              </a:spcAft>
              <a:buClr>
                <a:schemeClr val="lt1"/>
              </a:buClr>
              <a:buSzPts val="3000"/>
              <a:buNone/>
              <a:defRPr b="1">
                <a:solidFill>
                  <a:schemeClr val="lt1"/>
                </a:solidFill>
              </a:defRPr>
            </a:lvl4pPr>
            <a:lvl5pPr lvl="4" algn="l">
              <a:lnSpc>
                <a:spcPct val="100000"/>
              </a:lnSpc>
              <a:spcBef>
                <a:spcPts val="0"/>
              </a:spcBef>
              <a:spcAft>
                <a:spcPts val="0"/>
              </a:spcAft>
              <a:buClr>
                <a:schemeClr val="lt1"/>
              </a:buClr>
              <a:buSzPts val="3000"/>
              <a:buNone/>
              <a:defRPr b="1">
                <a:solidFill>
                  <a:schemeClr val="lt1"/>
                </a:solidFill>
              </a:defRPr>
            </a:lvl5pPr>
            <a:lvl6pPr lvl="5" algn="l">
              <a:lnSpc>
                <a:spcPct val="100000"/>
              </a:lnSpc>
              <a:spcBef>
                <a:spcPts val="0"/>
              </a:spcBef>
              <a:spcAft>
                <a:spcPts val="0"/>
              </a:spcAft>
              <a:buClr>
                <a:schemeClr val="lt1"/>
              </a:buClr>
              <a:buSzPts val="3000"/>
              <a:buNone/>
              <a:defRPr b="1">
                <a:solidFill>
                  <a:schemeClr val="lt1"/>
                </a:solidFill>
              </a:defRPr>
            </a:lvl6pPr>
            <a:lvl7pPr lvl="6" algn="l">
              <a:lnSpc>
                <a:spcPct val="100000"/>
              </a:lnSpc>
              <a:spcBef>
                <a:spcPts val="0"/>
              </a:spcBef>
              <a:spcAft>
                <a:spcPts val="0"/>
              </a:spcAft>
              <a:buClr>
                <a:schemeClr val="lt1"/>
              </a:buClr>
              <a:buSzPts val="3000"/>
              <a:buNone/>
              <a:defRPr b="1">
                <a:solidFill>
                  <a:schemeClr val="lt1"/>
                </a:solidFill>
              </a:defRPr>
            </a:lvl7pPr>
            <a:lvl8pPr lvl="7" algn="l">
              <a:lnSpc>
                <a:spcPct val="100000"/>
              </a:lnSpc>
              <a:spcBef>
                <a:spcPts val="0"/>
              </a:spcBef>
              <a:spcAft>
                <a:spcPts val="0"/>
              </a:spcAft>
              <a:buClr>
                <a:schemeClr val="lt1"/>
              </a:buClr>
              <a:buSzPts val="3000"/>
              <a:buNone/>
              <a:defRPr b="1">
                <a:solidFill>
                  <a:schemeClr val="lt1"/>
                </a:solidFill>
              </a:defRPr>
            </a:lvl8pPr>
            <a:lvl9pPr lvl="8" algn="l">
              <a:lnSpc>
                <a:spcPct val="100000"/>
              </a:lnSpc>
              <a:spcBef>
                <a:spcPts val="0"/>
              </a:spcBef>
              <a:spcAft>
                <a:spcPts val="0"/>
              </a:spcAft>
              <a:buClr>
                <a:schemeClr val="lt1"/>
              </a:buClr>
              <a:buSzPts val="3000"/>
              <a:buNone/>
              <a:defRPr b="1">
                <a:solidFill>
                  <a:schemeClr val="lt1"/>
                </a:solidFill>
              </a:defRPr>
            </a:lvl9pPr>
          </a:lstStyle>
          <a:p/>
        </p:txBody>
      </p:sp>
      <p:cxnSp>
        <p:nvCxnSpPr>
          <p:cNvPr id="61" name="Google Shape;61;g2ac3396998c_0_1016"/>
          <p:cNvCxnSpPr/>
          <p:nvPr/>
        </p:nvCxnSpPr>
        <p:spPr>
          <a:xfrm rot="10800000">
            <a:off x="-265786" y="3953482"/>
            <a:ext cx="1546200" cy="1265700"/>
          </a:xfrm>
          <a:prstGeom prst="straightConnector1">
            <a:avLst/>
          </a:prstGeom>
          <a:noFill/>
          <a:ln cap="flat" cmpd="sng" w="19050">
            <a:solidFill>
              <a:schemeClr val="lt1"/>
            </a:solidFill>
            <a:prstDash val="solid"/>
            <a:round/>
            <a:headEnd len="sm" w="sm" type="none"/>
            <a:tailEnd len="sm" w="sm" type="none"/>
          </a:ln>
        </p:spPr>
      </p:cxnSp>
      <p:sp>
        <p:nvSpPr>
          <p:cNvPr id="62" name="Google Shape;62;g2ac3396998c_0_1016"/>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300"/>
              <a:buFont typeface="Arial"/>
              <a:buNone/>
              <a:defRPr b="0" i="0" sz="1000" u="none" cap="none" strike="noStrike">
                <a:solidFill>
                  <a:srgbClr val="025E9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a:p>
            <a:pPr indent="0" lvl="0" marL="0" rtl="0" algn="r">
              <a:spcBef>
                <a:spcPts val="0"/>
              </a:spcBef>
              <a:spcAft>
                <a:spcPts val="0"/>
              </a:spcAft>
              <a:buNone/>
            </a:pPr>
            <a:r>
              <a:rPr lang="en"/>
              <a:t>Event/presenter name </a:t>
            </a:r>
            <a:endParaRPr>
              <a:solidFill>
                <a:srgbClr val="606060"/>
              </a:solidFill>
            </a:endParaRPr>
          </a:p>
        </p:txBody>
      </p:sp>
      <p:pic>
        <p:nvPicPr>
          <p:cNvPr id="63" name="Google Shape;63;g2ac3396998c_0_1016"/>
          <p:cNvPicPr preferRelativeResize="0"/>
          <p:nvPr/>
        </p:nvPicPr>
        <p:blipFill rotWithShape="1">
          <a:blip r:embed="rId2">
            <a:alphaModFix/>
          </a:blip>
          <a:srcRect b="0" l="0" r="0" t="0"/>
          <a:stretch/>
        </p:blipFill>
        <p:spPr>
          <a:xfrm>
            <a:off x="999350" y="128412"/>
            <a:ext cx="1759924" cy="175992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5"/>
        </a:solidFill>
      </p:bgPr>
    </p:bg>
    <p:spTree>
      <p:nvGrpSpPr>
        <p:cNvPr id="64" name="Shape 64"/>
        <p:cNvGrpSpPr/>
        <p:nvPr/>
      </p:nvGrpSpPr>
      <p:grpSpPr>
        <a:xfrm>
          <a:off x="0" y="0"/>
          <a:ext cx="0" cy="0"/>
          <a:chOff x="0" y="0"/>
          <a:chExt cx="0" cy="0"/>
        </a:xfrm>
      </p:grpSpPr>
      <p:cxnSp>
        <p:nvCxnSpPr>
          <p:cNvPr id="65" name="Google Shape;65;g2ac3396998c_0_1034"/>
          <p:cNvCxnSpPr/>
          <p:nvPr/>
        </p:nvCxnSpPr>
        <p:spPr>
          <a:xfrm flipH="1">
            <a:off x="3635332" y="0"/>
            <a:ext cx="1784700" cy="2013300"/>
          </a:xfrm>
          <a:prstGeom prst="straightConnector1">
            <a:avLst/>
          </a:prstGeom>
          <a:noFill/>
          <a:ln cap="flat" cmpd="sng" w="19050">
            <a:solidFill>
              <a:srgbClr val="025E91"/>
            </a:solidFill>
            <a:prstDash val="solid"/>
            <a:round/>
            <a:headEnd len="sm" w="sm" type="none"/>
            <a:tailEnd len="sm" w="sm" type="none"/>
          </a:ln>
        </p:spPr>
      </p:cxnSp>
      <p:sp>
        <p:nvSpPr>
          <p:cNvPr id="66" name="Google Shape;66;g2ac3396998c_0_1034"/>
          <p:cNvSpPr txBox="1"/>
          <p:nvPr>
            <p:ph type="title"/>
          </p:nvPr>
        </p:nvSpPr>
        <p:spPr>
          <a:xfrm>
            <a:off x="4784875" y="2098184"/>
            <a:ext cx="3423600" cy="8622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3600"/>
              <a:buNone/>
              <a:defRPr b="1" sz="2800">
                <a:solidFill>
                  <a:srgbClr val="025E91"/>
                </a:solidFill>
                <a:latin typeface="Montserrat"/>
                <a:ea typeface="Montserrat"/>
                <a:cs typeface="Montserrat"/>
                <a:sym typeface="Montserrat"/>
              </a:defRPr>
            </a:lvl1pPr>
            <a:lvl2pPr lvl="1" algn="r">
              <a:lnSpc>
                <a:spcPct val="100000"/>
              </a:lnSpc>
              <a:spcBef>
                <a:spcPts val="0"/>
              </a:spcBef>
              <a:spcAft>
                <a:spcPts val="0"/>
              </a:spcAft>
              <a:buClr>
                <a:srgbClr val="01547E"/>
              </a:buClr>
              <a:buSzPts val="3600"/>
              <a:buNone/>
              <a:defRPr b="1" sz="3600">
                <a:solidFill>
                  <a:srgbClr val="01547E"/>
                </a:solidFill>
              </a:defRPr>
            </a:lvl2pPr>
            <a:lvl3pPr lvl="2" algn="r">
              <a:lnSpc>
                <a:spcPct val="100000"/>
              </a:lnSpc>
              <a:spcBef>
                <a:spcPts val="0"/>
              </a:spcBef>
              <a:spcAft>
                <a:spcPts val="0"/>
              </a:spcAft>
              <a:buClr>
                <a:srgbClr val="01547E"/>
              </a:buClr>
              <a:buSzPts val="3600"/>
              <a:buNone/>
              <a:defRPr b="1" sz="3600">
                <a:solidFill>
                  <a:srgbClr val="01547E"/>
                </a:solidFill>
              </a:defRPr>
            </a:lvl3pPr>
            <a:lvl4pPr lvl="3" algn="r">
              <a:lnSpc>
                <a:spcPct val="100000"/>
              </a:lnSpc>
              <a:spcBef>
                <a:spcPts val="0"/>
              </a:spcBef>
              <a:spcAft>
                <a:spcPts val="0"/>
              </a:spcAft>
              <a:buClr>
                <a:srgbClr val="01547E"/>
              </a:buClr>
              <a:buSzPts val="3600"/>
              <a:buNone/>
              <a:defRPr b="1" sz="3600">
                <a:solidFill>
                  <a:srgbClr val="01547E"/>
                </a:solidFill>
              </a:defRPr>
            </a:lvl4pPr>
            <a:lvl5pPr lvl="4" algn="r">
              <a:lnSpc>
                <a:spcPct val="100000"/>
              </a:lnSpc>
              <a:spcBef>
                <a:spcPts val="0"/>
              </a:spcBef>
              <a:spcAft>
                <a:spcPts val="0"/>
              </a:spcAft>
              <a:buClr>
                <a:srgbClr val="01547E"/>
              </a:buClr>
              <a:buSzPts val="3600"/>
              <a:buNone/>
              <a:defRPr b="1" sz="3600">
                <a:solidFill>
                  <a:srgbClr val="01547E"/>
                </a:solidFill>
              </a:defRPr>
            </a:lvl5pPr>
            <a:lvl6pPr lvl="5" algn="r">
              <a:lnSpc>
                <a:spcPct val="100000"/>
              </a:lnSpc>
              <a:spcBef>
                <a:spcPts val="0"/>
              </a:spcBef>
              <a:spcAft>
                <a:spcPts val="0"/>
              </a:spcAft>
              <a:buClr>
                <a:srgbClr val="01547E"/>
              </a:buClr>
              <a:buSzPts val="3600"/>
              <a:buNone/>
              <a:defRPr b="1" sz="3600">
                <a:solidFill>
                  <a:srgbClr val="01547E"/>
                </a:solidFill>
              </a:defRPr>
            </a:lvl6pPr>
            <a:lvl7pPr lvl="6" algn="r">
              <a:lnSpc>
                <a:spcPct val="100000"/>
              </a:lnSpc>
              <a:spcBef>
                <a:spcPts val="0"/>
              </a:spcBef>
              <a:spcAft>
                <a:spcPts val="0"/>
              </a:spcAft>
              <a:buClr>
                <a:srgbClr val="01547E"/>
              </a:buClr>
              <a:buSzPts val="3600"/>
              <a:buNone/>
              <a:defRPr b="1" sz="3600">
                <a:solidFill>
                  <a:srgbClr val="01547E"/>
                </a:solidFill>
              </a:defRPr>
            </a:lvl7pPr>
            <a:lvl8pPr lvl="7" algn="r">
              <a:lnSpc>
                <a:spcPct val="100000"/>
              </a:lnSpc>
              <a:spcBef>
                <a:spcPts val="0"/>
              </a:spcBef>
              <a:spcAft>
                <a:spcPts val="0"/>
              </a:spcAft>
              <a:buClr>
                <a:srgbClr val="01547E"/>
              </a:buClr>
              <a:buSzPts val="3600"/>
              <a:buNone/>
              <a:defRPr b="1" sz="3600">
                <a:solidFill>
                  <a:srgbClr val="01547E"/>
                </a:solidFill>
              </a:defRPr>
            </a:lvl8pPr>
            <a:lvl9pPr lvl="8" algn="r">
              <a:lnSpc>
                <a:spcPct val="100000"/>
              </a:lnSpc>
              <a:spcBef>
                <a:spcPts val="0"/>
              </a:spcBef>
              <a:spcAft>
                <a:spcPts val="0"/>
              </a:spcAft>
              <a:buClr>
                <a:srgbClr val="01547E"/>
              </a:buClr>
              <a:buSzPts val="3600"/>
              <a:buNone/>
              <a:defRPr b="1" sz="3600">
                <a:solidFill>
                  <a:srgbClr val="01547E"/>
                </a:solidFill>
              </a:defRPr>
            </a:lvl9pPr>
          </a:lstStyle>
          <a:p/>
        </p:txBody>
      </p:sp>
      <p:sp>
        <p:nvSpPr>
          <p:cNvPr id="67" name="Google Shape;67;g2ac3396998c_0_1034"/>
          <p:cNvSpPr txBox="1"/>
          <p:nvPr>
            <p:ph idx="2" type="title"/>
          </p:nvPr>
        </p:nvSpPr>
        <p:spPr>
          <a:xfrm>
            <a:off x="5151175" y="1032009"/>
            <a:ext cx="3057300" cy="8622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Clr>
                <a:srgbClr val="01547E"/>
              </a:buClr>
              <a:buSzPts val="8000"/>
              <a:buNone/>
              <a:defRPr b="1" sz="4000">
                <a:solidFill>
                  <a:srgbClr val="025E91"/>
                </a:solidFill>
                <a:latin typeface="Montserrat"/>
                <a:ea typeface="Montserrat"/>
                <a:cs typeface="Montserrat"/>
                <a:sym typeface="Montserrat"/>
              </a:defRPr>
            </a:lvl1pPr>
            <a:lvl2pPr lvl="1" algn="r">
              <a:lnSpc>
                <a:spcPct val="100000"/>
              </a:lnSpc>
              <a:spcBef>
                <a:spcPts val="0"/>
              </a:spcBef>
              <a:spcAft>
                <a:spcPts val="0"/>
              </a:spcAft>
              <a:buClr>
                <a:schemeClr val="dk1"/>
              </a:buClr>
              <a:buSzPts val="8000"/>
              <a:buNone/>
              <a:defRPr b="1" sz="8000">
                <a:solidFill>
                  <a:schemeClr val="dk1"/>
                </a:solidFill>
              </a:defRPr>
            </a:lvl2pPr>
            <a:lvl3pPr lvl="2" algn="r">
              <a:lnSpc>
                <a:spcPct val="100000"/>
              </a:lnSpc>
              <a:spcBef>
                <a:spcPts val="0"/>
              </a:spcBef>
              <a:spcAft>
                <a:spcPts val="0"/>
              </a:spcAft>
              <a:buClr>
                <a:schemeClr val="dk1"/>
              </a:buClr>
              <a:buSzPts val="8000"/>
              <a:buNone/>
              <a:defRPr b="1" sz="8000">
                <a:solidFill>
                  <a:schemeClr val="dk1"/>
                </a:solidFill>
              </a:defRPr>
            </a:lvl3pPr>
            <a:lvl4pPr lvl="3" algn="r">
              <a:lnSpc>
                <a:spcPct val="100000"/>
              </a:lnSpc>
              <a:spcBef>
                <a:spcPts val="0"/>
              </a:spcBef>
              <a:spcAft>
                <a:spcPts val="0"/>
              </a:spcAft>
              <a:buClr>
                <a:schemeClr val="dk1"/>
              </a:buClr>
              <a:buSzPts val="8000"/>
              <a:buNone/>
              <a:defRPr b="1" sz="8000">
                <a:solidFill>
                  <a:schemeClr val="dk1"/>
                </a:solidFill>
              </a:defRPr>
            </a:lvl4pPr>
            <a:lvl5pPr lvl="4" algn="r">
              <a:lnSpc>
                <a:spcPct val="100000"/>
              </a:lnSpc>
              <a:spcBef>
                <a:spcPts val="0"/>
              </a:spcBef>
              <a:spcAft>
                <a:spcPts val="0"/>
              </a:spcAft>
              <a:buClr>
                <a:schemeClr val="dk1"/>
              </a:buClr>
              <a:buSzPts val="8000"/>
              <a:buNone/>
              <a:defRPr b="1" sz="8000">
                <a:solidFill>
                  <a:schemeClr val="dk1"/>
                </a:solidFill>
              </a:defRPr>
            </a:lvl5pPr>
            <a:lvl6pPr lvl="5" algn="r">
              <a:lnSpc>
                <a:spcPct val="100000"/>
              </a:lnSpc>
              <a:spcBef>
                <a:spcPts val="0"/>
              </a:spcBef>
              <a:spcAft>
                <a:spcPts val="0"/>
              </a:spcAft>
              <a:buClr>
                <a:schemeClr val="dk1"/>
              </a:buClr>
              <a:buSzPts val="8000"/>
              <a:buNone/>
              <a:defRPr b="1" sz="8000">
                <a:solidFill>
                  <a:schemeClr val="dk1"/>
                </a:solidFill>
              </a:defRPr>
            </a:lvl6pPr>
            <a:lvl7pPr lvl="6" algn="r">
              <a:lnSpc>
                <a:spcPct val="100000"/>
              </a:lnSpc>
              <a:spcBef>
                <a:spcPts val="0"/>
              </a:spcBef>
              <a:spcAft>
                <a:spcPts val="0"/>
              </a:spcAft>
              <a:buClr>
                <a:schemeClr val="dk1"/>
              </a:buClr>
              <a:buSzPts val="8000"/>
              <a:buNone/>
              <a:defRPr b="1" sz="8000">
                <a:solidFill>
                  <a:schemeClr val="dk1"/>
                </a:solidFill>
              </a:defRPr>
            </a:lvl7pPr>
            <a:lvl8pPr lvl="7" algn="r">
              <a:lnSpc>
                <a:spcPct val="100000"/>
              </a:lnSpc>
              <a:spcBef>
                <a:spcPts val="0"/>
              </a:spcBef>
              <a:spcAft>
                <a:spcPts val="0"/>
              </a:spcAft>
              <a:buClr>
                <a:schemeClr val="dk1"/>
              </a:buClr>
              <a:buSzPts val="8000"/>
              <a:buNone/>
              <a:defRPr b="1" sz="8000">
                <a:solidFill>
                  <a:schemeClr val="dk1"/>
                </a:solidFill>
              </a:defRPr>
            </a:lvl8pPr>
            <a:lvl9pPr lvl="8" algn="r">
              <a:lnSpc>
                <a:spcPct val="100000"/>
              </a:lnSpc>
              <a:spcBef>
                <a:spcPts val="0"/>
              </a:spcBef>
              <a:spcAft>
                <a:spcPts val="0"/>
              </a:spcAft>
              <a:buClr>
                <a:schemeClr val="dk1"/>
              </a:buClr>
              <a:buSzPts val="8000"/>
              <a:buNone/>
              <a:defRPr b="1" sz="8000">
                <a:solidFill>
                  <a:schemeClr val="dk1"/>
                </a:solidFill>
              </a:defRPr>
            </a:lvl9pPr>
          </a:lstStyle>
          <a:p/>
        </p:txBody>
      </p:sp>
      <p:sp>
        <p:nvSpPr>
          <p:cNvPr id="68" name="Google Shape;68;g2ac3396998c_0_1034"/>
          <p:cNvSpPr txBox="1"/>
          <p:nvPr>
            <p:ph idx="1" type="subTitle"/>
          </p:nvPr>
        </p:nvSpPr>
        <p:spPr>
          <a:xfrm>
            <a:off x="6127050" y="3320300"/>
            <a:ext cx="2081400" cy="524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2000">
                <a:solidFill>
                  <a:srgbClr val="025E91"/>
                </a:solidFill>
                <a:latin typeface="Montserrat"/>
                <a:ea typeface="Montserrat"/>
                <a:cs typeface="Montserrat"/>
                <a:sym typeface="Montserrat"/>
              </a:defRPr>
            </a:lvl1pPr>
            <a:lvl2pPr lvl="1"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69" name="Google Shape;69;g2ac3396998c_0_1034"/>
          <p:cNvSpPr/>
          <p:nvPr/>
        </p:nvSpPr>
        <p:spPr>
          <a:xfrm flipH="1">
            <a:off x="8021700" y="3946257"/>
            <a:ext cx="1122300" cy="1197300"/>
          </a:xfrm>
          <a:prstGeom prst="rtTriangle">
            <a:avLst/>
          </a:prstGeom>
          <a:solidFill>
            <a:srgbClr val="025E91"/>
          </a:solidFill>
          <a:ln cap="flat" cmpd="sng" w="9525">
            <a:solidFill>
              <a:srgbClr val="025E9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25E91"/>
              </a:solidFill>
              <a:latin typeface="Montserrat"/>
              <a:ea typeface="Montserrat"/>
              <a:cs typeface="Montserrat"/>
              <a:sym typeface="Montserrat"/>
            </a:endParaRPr>
          </a:p>
        </p:txBody>
      </p:sp>
      <p:sp>
        <p:nvSpPr>
          <p:cNvPr id="70" name="Google Shape;70;g2ac3396998c_0_103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000" u="none" cap="none" strike="noStrike">
                <a:solidFill>
                  <a:schemeClr val="l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300"/>
              <a:buFont typeface="Arial"/>
              <a:buNone/>
              <a:defRPr b="0" i="0" sz="1000" u="none" cap="none" strike="noStrike">
                <a:solidFill>
                  <a:schemeClr val="l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300"/>
              <a:buFont typeface="Arial"/>
              <a:buNone/>
              <a:defRPr b="0" i="0" sz="1000" u="none" cap="none" strike="noStrike">
                <a:solidFill>
                  <a:schemeClr val="l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300"/>
              <a:buFont typeface="Arial"/>
              <a:buNone/>
              <a:defRPr b="0" i="0" sz="1000" u="none" cap="none" strike="noStrike">
                <a:solidFill>
                  <a:schemeClr val="l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300"/>
              <a:buFont typeface="Arial"/>
              <a:buNone/>
              <a:defRPr b="0" i="0" sz="1000" u="none" cap="none" strike="noStrike">
                <a:solidFill>
                  <a:schemeClr val="l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300"/>
              <a:buFont typeface="Arial"/>
              <a:buNone/>
              <a:defRPr b="0" i="0" sz="1000" u="none" cap="none" strike="noStrike">
                <a:solidFill>
                  <a:schemeClr val="l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300"/>
              <a:buFont typeface="Arial"/>
              <a:buNone/>
              <a:defRPr b="0" i="0" sz="1000" u="none" cap="none" strike="noStrike">
                <a:solidFill>
                  <a:schemeClr val="l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300"/>
              <a:buFont typeface="Arial"/>
              <a:buNone/>
              <a:defRPr b="0" i="0" sz="1000" u="none" cap="none" strike="noStrike">
                <a:solidFill>
                  <a:schemeClr val="l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300"/>
              <a:buFont typeface="Arial"/>
              <a:buNone/>
              <a:defRPr b="0" i="0" sz="1000" u="none" cap="none" strike="noStrike">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
        <p:nvSpPr>
          <p:cNvPr id="71" name="Google Shape;71;g2ac3396998c_0_1034"/>
          <p:cNvSpPr/>
          <p:nvPr>
            <p:ph idx="3" type="pic"/>
          </p:nvPr>
        </p:nvSpPr>
        <p:spPr>
          <a:xfrm>
            <a:off x="0" y="0"/>
            <a:ext cx="3635400" cy="5143500"/>
          </a:xfrm>
          <a:prstGeom prst="rect">
            <a:avLst/>
          </a:prstGeom>
          <a:solidFill>
            <a:srgbClr val="F2F2F2"/>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28">
    <p:bg>
      <p:bgPr>
        <a:solidFill>
          <a:schemeClr val="accent5"/>
        </a:solidFill>
      </p:bgPr>
    </p:bg>
    <p:spTree>
      <p:nvGrpSpPr>
        <p:cNvPr id="72" name="Shape 72"/>
        <p:cNvGrpSpPr/>
        <p:nvPr/>
      </p:nvGrpSpPr>
      <p:grpSpPr>
        <a:xfrm>
          <a:off x="0" y="0"/>
          <a:ext cx="0" cy="0"/>
          <a:chOff x="0" y="0"/>
          <a:chExt cx="0" cy="0"/>
        </a:xfrm>
      </p:grpSpPr>
      <p:sp>
        <p:nvSpPr>
          <p:cNvPr id="73" name="Google Shape;73;g2ac3396998c_0_814"/>
          <p:cNvSpPr txBox="1"/>
          <p:nvPr>
            <p:ph idx="1" type="body"/>
          </p:nvPr>
        </p:nvSpPr>
        <p:spPr>
          <a:xfrm>
            <a:off x="563550" y="1394025"/>
            <a:ext cx="8016900" cy="35070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15000"/>
              </a:lnSpc>
              <a:spcBef>
                <a:spcPts val="1600"/>
              </a:spcBef>
              <a:spcAft>
                <a:spcPts val="0"/>
              </a:spcAft>
              <a:buSzPts val="1600"/>
              <a:buChar char="○"/>
              <a:defRPr sz="1600"/>
            </a:lvl2pPr>
            <a:lvl3pPr indent="-330200" lvl="2" marL="1371600" algn="l">
              <a:lnSpc>
                <a:spcPct val="115000"/>
              </a:lnSpc>
              <a:spcBef>
                <a:spcPts val="1600"/>
              </a:spcBef>
              <a:spcAft>
                <a:spcPts val="0"/>
              </a:spcAft>
              <a:buSzPts val="1600"/>
              <a:buChar char="■"/>
              <a:defRPr sz="1600"/>
            </a:lvl3pPr>
            <a:lvl4pPr indent="-330200" lvl="3" marL="1828800" algn="l">
              <a:lnSpc>
                <a:spcPct val="115000"/>
              </a:lnSpc>
              <a:spcBef>
                <a:spcPts val="1600"/>
              </a:spcBef>
              <a:spcAft>
                <a:spcPts val="0"/>
              </a:spcAft>
              <a:buSzPts val="1600"/>
              <a:buChar char="●"/>
              <a:defRPr sz="1600"/>
            </a:lvl4pPr>
            <a:lvl5pPr indent="-330200" lvl="4" marL="2286000" algn="l">
              <a:lnSpc>
                <a:spcPct val="115000"/>
              </a:lnSpc>
              <a:spcBef>
                <a:spcPts val="1600"/>
              </a:spcBef>
              <a:spcAft>
                <a:spcPts val="0"/>
              </a:spcAft>
              <a:buSzPts val="1600"/>
              <a:buChar char="○"/>
              <a:defRPr sz="1600"/>
            </a:lvl5pPr>
            <a:lvl6pPr indent="-330200" lvl="5" marL="2743200" algn="l">
              <a:lnSpc>
                <a:spcPct val="115000"/>
              </a:lnSpc>
              <a:spcBef>
                <a:spcPts val="1600"/>
              </a:spcBef>
              <a:spcAft>
                <a:spcPts val="0"/>
              </a:spcAft>
              <a:buSzPts val="1600"/>
              <a:buChar char="■"/>
              <a:defRPr sz="1600"/>
            </a:lvl6pPr>
            <a:lvl7pPr indent="-330200" lvl="6" marL="3200400" algn="l">
              <a:lnSpc>
                <a:spcPct val="115000"/>
              </a:lnSpc>
              <a:spcBef>
                <a:spcPts val="1600"/>
              </a:spcBef>
              <a:spcAft>
                <a:spcPts val="0"/>
              </a:spcAft>
              <a:buSzPts val="1600"/>
              <a:buChar char="●"/>
              <a:defRPr sz="1600"/>
            </a:lvl7pPr>
            <a:lvl8pPr indent="-330200" lvl="7" marL="3657600" algn="l">
              <a:lnSpc>
                <a:spcPct val="115000"/>
              </a:lnSpc>
              <a:spcBef>
                <a:spcPts val="1600"/>
              </a:spcBef>
              <a:spcAft>
                <a:spcPts val="0"/>
              </a:spcAft>
              <a:buSzPts val="1600"/>
              <a:buChar char="○"/>
              <a:defRPr sz="1600"/>
            </a:lvl8pPr>
            <a:lvl9pPr indent="-330200" lvl="8" marL="4114800" algn="l">
              <a:lnSpc>
                <a:spcPct val="115000"/>
              </a:lnSpc>
              <a:spcBef>
                <a:spcPts val="1600"/>
              </a:spcBef>
              <a:spcAft>
                <a:spcPts val="1600"/>
              </a:spcAft>
              <a:buSzPts val="1600"/>
              <a:buChar char="■"/>
              <a:defRPr sz="1600"/>
            </a:lvl9pPr>
          </a:lstStyle>
          <a:p/>
        </p:txBody>
      </p:sp>
      <p:sp>
        <p:nvSpPr>
          <p:cNvPr id="74" name="Google Shape;74;g2ac3396998c_0_814"/>
          <p:cNvSpPr txBox="1"/>
          <p:nvPr>
            <p:ph type="title"/>
          </p:nvPr>
        </p:nvSpPr>
        <p:spPr>
          <a:xfrm>
            <a:off x="1159200" y="276400"/>
            <a:ext cx="6825600" cy="783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700"/>
              <a:buNone/>
              <a:defRPr b="1" sz="3000"/>
            </a:lvl1pPr>
            <a:lvl2pPr lvl="1" algn="l">
              <a:lnSpc>
                <a:spcPct val="100000"/>
              </a:lnSpc>
              <a:spcBef>
                <a:spcPts val="0"/>
              </a:spcBef>
              <a:spcAft>
                <a:spcPts val="0"/>
              </a:spcAft>
              <a:buClr>
                <a:srgbClr val="025E91"/>
              </a:buClr>
              <a:buSzPts val="3000"/>
              <a:buFont typeface="Montserrat"/>
              <a:buNone/>
              <a:defRPr b="1">
                <a:solidFill>
                  <a:srgbClr val="025E91"/>
                </a:solidFill>
                <a:latin typeface="Montserrat"/>
                <a:ea typeface="Montserrat"/>
                <a:cs typeface="Montserrat"/>
                <a:sym typeface="Montserrat"/>
              </a:defRPr>
            </a:lvl2pPr>
            <a:lvl3pPr lvl="2" algn="l">
              <a:lnSpc>
                <a:spcPct val="100000"/>
              </a:lnSpc>
              <a:spcBef>
                <a:spcPts val="0"/>
              </a:spcBef>
              <a:spcAft>
                <a:spcPts val="0"/>
              </a:spcAft>
              <a:buClr>
                <a:srgbClr val="025E91"/>
              </a:buClr>
              <a:buSzPts val="3000"/>
              <a:buFont typeface="Montserrat"/>
              <a:buNone/>
              <a:defRPr b="1">
                <a:solidFill>
                  <a:srgbClr val="025E91"/>
                </a:solidFill>
                <a:latin typeface="Montserrat"/>
                <a:ea typeface="Montserrat"/>
                <a:cs typeface="Montserrat"/>
                <a:sym typeface="Montserrat"/>
              </a:defRPr>
            </a:lvl3pPr>
            <a:lvl4pPr lvl="3" algn="l">
              <a:lnSpc>
                <a:spcPct val="100000"/>
              </a:lnSpc>
              <a:spcBef>
                <a:spcPts val="0"/>
              </a:spcBef>
              <a:spcAft>
                <a:spcPts val="0"/>
              </a:spcAft>
              <a:buClr>
                <a:srgbClr val="025E91"/>
              </a:buClr>
              <a:buSzPts val="3000"/>
              <a:buFont typeface="Montserrat"/>
              <a:buNone/>
              <a:defRPr b="1">
                <a:solidFill>
                  <a:srgbClr val="025E91"/>
                </a:solidFill>
                <a:latin typeface="Montserrat"/>
                <a:ea typeface="Montserrat"/>
                <a:cs typeface="Montserrat"/>
                <a:sym typeface="Montserrat"/>
              </a:defRPr>
            </a:lvl4pPr>
            <a:lvl5pPr lvl="4" algn="l">
              <a:lnSpc>
                <a:spcPct val="100000"/>
              </a:lnSpc>
              <a:spcBef>
                <a:spcPts val="0"/>
              </a:spcBef>
              <a:spcAft>
                <a:spcPts val="0"/>
              </a:spcAft>
              <a:buClr>
                <a:srgbClr val="025E91"/>
              </a:buClr>
              <a:buSzPts val="3000"/>
              <a:buFont typeface="Montserrat"/>
              <a:buNone/>
              <a:defRPr b="1">
                <a:solidFill>
                  <a:srgbClr val="025E91"/>
                </a:solidFill>
                <a:latin typeface="Montserrat"/>
                <a:ea typeface="Montserrat"/>
                <a:cs typeface="Montserrat"/>
                <a:sym typeface="Montserrat"/>
              </a:defRPr>
            </a:lvl5pPr>
            <a:lvl6pPr lvl="5" algn="l">
              <a:lnSpc>
                <a:spcPct val="100000"/>
              </a:lnSpc>
              <a:spcBef>
                <a:spcPts val="0"/>
              </a:spcBef>
              <a:spcAft>
                <a:spcPts val="0"/>
              </a:spcAft>
              <a:buClr>
                <a:srgbClr val="025E91"/>
              </a:buClr>
              <a:buSzPts val="3000"/>
              <a:buFont typeface="Montserrat"/>
              <a:buNone/>
              <a:defRPr b="1">
                <a:solidFill>
                  <a:srgbClr val="025E91"/>
                </a:solidFill>
                <a:latin typeface="Montserrat"/>
                <a:ea typeface="Montserrat"/>
                <a:cs typeface="Montserrat"/>
                <a:sym typeface="Montserrat"/>
              </a:defRPr>
            </a:lvl6pPr>
            <a:lvl7pPr lvl="6" algn="l">
              <a:lnSpc>
                <a:spcPct val="100000"/>
              </a:lnSpc>
              <a:spcBef>
                <a:spcPts val="0"/>
              </a:spcBef>
              <a:spcAft>
                <a:spcPts val="0"/>
              </a:spcAft>
              <a:buClr>
                <a:srgbClr val="025E91"/>
              </a:buClr>
              <a:buSzPts val="3000"/>
              <a:buFont typeface="Montserrat"/>
              <a:buNone/>
              <a:defRPr b="1">
                <a:solidFill>
                  <a:srgbClr val="025E91"/>
                </a:solidFill>
                <a:latin typeface="Montserrat"/>
                <a:ea typeface="Montserrat"/>
                <a:cs typeface="Montserrat"/>
                <a:sym typeface="Montserrat"/>
              </a:defRPr>
            </a:lvl7pPr>
            <a:lvl8pPr lvl="7" algn="l">
              <a:lnSpc>
                <a:spcPct val="100000"/>
              </a:lnSpc>
              <a:spcBef>
                <a:spcPts val="0"/>
              </a:spcBef>
              <a:spcAft>
                <a:spcPts val="0"/>
              </a:spcAft>
              <a:buClr>
                <a:srgbClr val="025E91"/>
              </a:buClr>
              <a:buSzPts val="3000"/>
              <a:buFont typeface="Montserrat"/>
              <a:buNone/>
              <a:defRPr b="1">
                <a:solidFill>
                  <a:srgbClr val="025E91"/>
                </a:solidFill>
                <a:latin typeface="Montserrat"/>
                <a:ea typeface="Montserrat"/>
                <a:cs typeface="Montserrat"/>
                <a:sym typeface="Montserrat"/>
              </a:defRPr>
            </a:lvl8pPr>
            <a:lvl9pPr lvl="8" algn="l">
              <a:lnSpc>
                <a:spcPct val="100000"/>
              </a:lnSpc>
              <a:spcBef>
                <a:spcPts val="0"/>
              </a:spcBef>
              <a:spcAft>
                <a:spcPts val="0"/>
              </a:spcAft>
              <a:buClr>
                <a:srgbClr val="025E91"/>
              </a:buClr>
              <a:buSzPts val="3000"/>
              <a:buFont typeface="Montserrat"/>
              <a:buNone/>
              <a:defRPr b="1">
                <a:solidFill>
                  <a:srgbClr val="025E91"/>
                </a:solidFill>
                <a:latin typeface="Montserrat"/>
                <a:ea typeface="Montserrat"/>
                <a:cs typeface="Montserrat"/>
                <a:sym typeface="Montserrat"/>
              </a:defRPr>
            </a:lvl9pPr>
          </a:lstStyle>
          <a:p/>
        </p:txBody>
      </p:sp>
      <p:sp>
        <p:nvSpPr>
          <p:cNvPr id="75" name="Google Shape;75;g2ac3396998c_0_814"/>
          <p:cNvSpPr/>
          <p:nvPr/>
        </p:nvSpPr>
        <p:spPr>
          <a:xfrm>
            <a:off x="-519650" y="2386850"/>
            <a:ext cx="3405900" cy="3302400"/>
          </a:xfrm>
          <a:prstGeom prst="rtTriangle">
            <a:avLst/>
          </a:prstGeom>
          <a:noFill/>
          <a:ln cap="flat" cmpd="sng" w="19050">
            <a:solidFill>
              <a:srgbClr val="3DE8A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6" name="Google Shape;76;g2ac3396998c_0_814"/>
          <p:cNvSpPr/>
          <p:nvPr/>
        </p:nvSpPr>
        <p:spPr>
          <a:xfrm>
            <a:off x="-738725" y="2482100"/>
            <a:ext cx="3405900" cy="3302400"/>
          </a:xfrm>
          <a:prstGeom prst="rtTriangle">
            <a:avLst/>
          </a:prstGeom>
          <a:solidFill>
            <a:srgbClr val="3DE8AF">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7" name="Google Shape;77;g2ac3396998c_0_814"/>
          <p:cNvSpPr/>
          <p:nvPr/>
        </p:nvSpPr>
        <p:spPr>
          <a:xfrm rot="10800000">
            <a:off x="6727825" y="-915550"/>
            <a:ext cx="3405900" cy="3302400"/>
          </a:xfrm>
          <a:prstGeom prst="rtTriangle">
            <a:avLst/>
          </a:prstGeom>
          <a:solidFill>
            <a:srgbClr val="3DE8AF">
              <a:alpha val="5450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8" name="Google Shape;78;g2ac3396998c_0_814"/>
          <p:cNvSpPr/>
          <p:nvPr/>
        </p:nvSpPr>
        <p:spPr>
          <a:xfrm rot="10800000">
            <a:off x="5092750" y="-1522625"/>
            <a:ext cx="5364900" cy="2516400"/>
          </a:xfrm>
          <a:prstGeom prst="triangle">
            <a:avLst>
              <a:gd fmla="val 50000" name="adj"/>
            </a:avLst>
          </a:prstGeom>
          <a:noFill/>
          <a:ln cap="flat" cmpd="sng" w="19050">
            <a:solidFill>
              <a:srgbClr val="3DE8A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g2ac3396998c_0_814"/>
          <p:cNvSpPr txBox="1"/>
          <p:nvPr>
            <p:ph idx="2" type="body"/>
          </p:nvPr>
        </p:nvSpPr>
        <p:spPr>
          <a:xfrm>
            <a:off x="635100" y="4750500"/>
            <a:ext cx="5697600" cy="261600"/>
          </a:xfrm>
          <a:prstGeom prst="rect">
            <a:avLst/>
          </a:prstGeom>
          <a:noFill/>
          <a:ln>
            <a:noFill/>
          </a:ln>
        </p:spPr>
        <p:txBody>
          <a:bodyPr anchorCtr="0" anchor="t" bIns="91425" lIns="91425" spcFirstLastPara="1" rIns="91425" wrap="square" tIns="91425">
            <a:noAutofit/>
          </a:bodyPr>
          <a:lstStyle>
            <a:lvl1pPr indent="-279400" lvl="0" marL="457200" algn="l">
              <a:lnSpc>
                <a:spcPct val="100000"/>
              </a:lnSpc>
              <a:spcBef>
                <a:spcPts val="0"/>
              </a:spcBef>
              <a:spcAft>
                <a:spcPts val="0"/>
              </a:spcAft>
              <a:buSzPts val="800"/>
              <a:buChar char="●"/>
              <a:defRPr sz="800"/>
            </a:lvl1pPr>
            <a:lvl2pPr indent="-330200" lvl="1" marL="914400" algn="l">
              <a:lnSpc>
                <a:spcPct val="115000"/>
              </a:lnSpc>
              <a:spcBef>
                <a:spcPts val="1600"/>
              </a:spcBef>
              <a:spcAft>
                <a:spcPts val="0"/>
              </a:spcAft>
              <a:buSzPts val="1600"/>
              <a:buChar char="○"/>
              <a:defRPr sz="1600"/>
            </a:lvl2pPr>
            <a:lvl3pPr indent="-330200" lvl="2" marL="1371600" algn="l">
              <a:lnSpc>
                <a:spcPct val="115000"/>
              </a:lnSpc>
              <a:spcBef>
                <a:spcPts val="1600"/>
              </a:spcBef>
              <a:spcAft>
                <a:spcPts val="0"/>
              </a:spcAft>
              <a:buSzPts val="1600"/>
              <a:buChar char="■"/>
              <a:defRPr sz="1600"/>
            </a:lvl3pPr>
            <a:lvl4pPr indent="-330200" lvl="3" marL="1828800" algn="l">
              <a:lnSpc>
                <a:spcPct val="115000"/>
              </a:lnSpc>
              <a:spcBef>
                <a:spcPts val="1600"/>
              </a:spcBef>
              <a:spcAft>
                <a:spcPts val="0"/>
              </a:spcAft>
              <a:buSzPts val="1600"/>
              <a:buChar char="●"/>
              <a:defRPr sz="1600"/>
            </a:lvl4pPr>
            <a:lvl5pPr indent="-330200" lvl="4" marL="2286000" algn="l">
              <a:lnSpc>
                <a:spcPct val="115000"/>
              </a:lnSpc>
              <a:spcBef>
                <a:spcPts val="1600"/>
              </a:spcBef>
              <a:spcAft>
                <a:spcPts val="0"/>
              </a:spcAft>
              <a:buSzPts val="1600"/>
              <a:buChar char="○"/>
              <a:defRPr sz="1600"/>
            </a:lvl5pPr>
            <a:lvl6pPr indent="-330200" lvl="5" marL="2743200" algn="l">
              <a:lnSpc>
                <a:spcPct val="115000"/>
              </a:lnSpc>
              <a:spcBef>
                <a:spcPts val="1600"/>
              </a:spcBef>
              <a:spcAft>
                <a:spcPts val="0"/>
              </a:spcAft>
              <a:buSzPts val="1600"/>
              <a:buChar char="■"/>
              <a:defRPr sz="1600"/>
            </a:lvl6pPr>
            <a:lvl7pPr indent="-330200" lvl="6" marL="3200400" algn="l">
              <a:lnSpc>
                <a:spcPct val="115000"/>
              </a:lnSpc>
              <a:spcBef>
                <a:spcPts val="1600"/>
              </a:spcBef>
              <a:spcAft>
                <a:spcPts val="0"/>
              </a:spcAft>
              <a:buSzPts val="1600"/>
              <a:buChar char="●"/>
              <a:defRPr sz="1600"/>
            </a:lvl7pPr>
            <a:lvl8pPr indent="-330200" lvl="7" marL="3657600" algn="l">
              <a:lnSpc>
                <a:spcPct val="115000"/>
              </a:lnSpc>
              <a:spcBef>
                <a:spcPts val="1600"/>
              </a:spcBef>
              <a:spcAft>
                <a:spcPts val="0"/>
              </a:spcAft>
              <a:buSzPts val="1600"/>
              <a:buChar char="○"/>
              <a:defRPr sz="1600"/>
            </a:lvl8pPr>
            <a:lvl9pPr indent="-330200" lvl="8" marL="4114800" algn="l">
              <a:lnSpc>
                <a:spcPct val="115000"/>
              </a:lnSpc>
              <a:spcBef>
                <a:spcPts val="1600"/>
              </a:spcBef>
              <a:spcAft>
                <a:spcPts val="1600"/>
              </a:spcAft>
              <a:buSzPts val="1600"/>
              <a:buChar char="■"/>
              <a:defRPr sz="16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000" u="none" cap="none" strike="noStrike">
                <a:solidFill>
                  <a:srgbClr val="606060"/>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1300"/>
              <a:buFont typeface="Arial"/>
              <a:buNone/>
              <a:defRPr b="0" i="0" sz="1000" u="none" cap="none" strike="noStrike">
                <a:solidFill>
                  <a:srgbClr val="606060"/>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1300"/>
              <a:buFont typeface="Arial"/>
              <a:buNone/>
              <a:defRPr b="0" i="0" sz="1000" u="none" cap="none" strike="noStrike">
                <a:solidFill>
                  <a:srgbClr val="606060"/>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1300"/>
              <a:buFont typeface="Arial"/>
              <a:buNone/>
              <a:defRPr b="0" i="0" sz="1000" u="none" cap="none" strike="noStrike">
                <a:solidFill>
                  <a:srgbClr val="606060"/>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1300"/>
              <a:buFont typeface="Arial"/>
              <a:buNone/>
              <a:defRPr b="0" i="0" sz="1000" u="none" cap="none" strike="noStrike">
                <a:solidFill>
                  <a:srgbClr val="606060"/>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1300"/>
              <a:buFont typeface="Arial"/>
              <a:buNone/>
              <a:defRPr b="0" i="0" sz="1000" u="none" cap="none" strike="noStrike">
                <a:solidFill>
                  <a:srgbClr val="606060"/>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1300"/>
              <a:buFont typeface="Arial"/>
              <a:buNone/>
              <a:defRPr b="0" i="0" sz="1000" u="none" cap="none" strike="noStrike">
                <a:solidFill>
                  <a:srgbClr val="606060"/>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1300"/>
              <a:buFont typeface="Arial"/>
              <a:buNone/>
              <a:defRPr b="0" i="0" sz="1000" u="none" cap="none" strike="noStrike">
                <a:solidFill>
                  <a:srgbClr val="606060"/>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1300"/>
              <a:buFont typeface="Arial"/>
              <a:buNone/>
              <a:defRPr b="0" i="0" sz="1000" u="none" cap="none" strike="noStrike">
                <a:solidFill>
                  <a:srgbClr val="606060"/>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
        <p:nvSpPr>
          <p:cNvPr id="7" name="Google Shape;7;p11"/>
          <p:cNvSpPr txBox="1"/>
          <p:nvPr>
            <p:ph type="title"/>
          </p:nvPr>
        </p:nvSpPr>
        <p:spPr>
          <a:xfrm>
            <a:off x="403509" y="156042"/>
            <a:ext cx="8283290" cy="537132"/>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2800" u="none" cap="none" strike="noStrike">
                <a:solidFill>
                  <a:srgbClr val="025E91"/>
                </a:solidFill>
                <a:latin typeface="Montserrat SemiBold"/>
                <a:ea typeface="Montserrat SemiBold"/>
                <a:cs typeface="Montserrat SemiBold"/>
                <a:sym typeface="Montserrat SemiBold"/>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 name="Google Shape;8;p11"/>
          <p:cNvSpPr txBox="1"/>
          <p:nvPr>
            <p:ph idx="1" type="body"/>
          </p:nvPr>
        </p:nvSpPr>
        <p:spPr>
          <a:xfrm>
            <a:off x="403508" y="845999"/>
            <a:ext cx="8283291" cy="3932477"/>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2000" u="none" cap="none" strike="noStrike">
                <a:solidFill>
                  <a:srgbClr val="025E91"/>
                </a:solidFill>
                <a:latin typeface="Montserrat"/>
                <a:ea typeface="Montserrat"/>
                <a:cs typeface="Montserrat"/>
                <a:sym typeface="Montserrat"/>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49">
          <p15:clr>
            <a:srgbClr val="EA4335"/>
          </p15:clr>
        </p15:guide>
        <p15:guide id="2" pos="5311">
          <p15:clr>
            <a:srgbClr val="EA4335"/>
          </p15:clr>
        </p15:guide>
        <p15:guide id="3" orient="horz" pos="340">
          <p15:clr>
            <a:srgbClr val="EA4335"/>
          </p15:clr>
        </p15:guide>
        <p15:guide id="4" orient="horz" pos="2903">
          <p15:clr>
            <a:srgbClr val="EA4335"/>
          </p15:clr>
        </p15:guide>
        <p15:guide id="5" pos="288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2.jpg"/><Relationship Id="rId4" Type="http://schemas.openxmlformats.org/officeDocument/2006/relationships/image" Target="../media/image4.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hyperlink" Target="https://bimzeed.eu/" TargetMode="Externa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hyperlink" Target="https://bimzeed.eu/" TargetMode="Externa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23.jpg"/><Relationship Id="rId6"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23.jpg"/><Relationship Id="rId6"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23.jpg"/><Relationship Id="rId6"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hyperlink" Target="https://bimzeed.eu/"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hyperlink" Target="https://www.linkedin.com/advice/0/how-do-you-use-bim-improve-design-collaboration#:~:text=BIM%20is%20a%20powerful%20tool,performance%20in%20the%20design%20process"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png"/><Relationship Id="rId4" Type="http://schemas.openxmlformats.org/officeDocument/2006/relationships/image" Target="../media/image23.jpg"/><Relationship Id="rId5" Type="http://schemas.openxmlformats.org/officeDocument/2006/relationships/hyperlink" Target="https://www.linkedin.com/advice/0/how-do-you-use-bim-improve-design-collaboration#:~:text=BIM%20is%20a%20powerful%20tool,performance%20in%20the%20design%20proces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png"/><Relationship Id="rId4" Type="http://schemas.openxmlformats.org/officeDocument/2006/relationships/image" Target="../media/image23.jpg"/><Relationship Id="rId5" Type="http://schemas.openxmlformats.org/officeDocument/2006/relationships/hyperlink" Target="https://www.linkedin.com/advice/0/how-do-you-use-bim-improve-design-collaboration#:~:text=BIM%20is%20a%20powerful%20tool,performance%20in%20the%20design%20proces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png"/><Relationship Id="rId4" Type="http://schemas.openxmlformats.org/officeDocument/2006/relationships/image" Target="../media/image23.jpg"/><Relationship Id="rId5" Type="http://schemas.openxmlformats.org/officeDocument/2006/relationships/hyperlink" Target="https://www.linkedin.com/advice/0/how-do-you-use-bim-improve-design-collaboration#:~:text=BIM%20is%20a%20powerful%20tool,performance%20in%20the%20design%20process"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png"/><Relationship Id="rId4" Type="http://schemas.openxmlformats.org/officeDocument/2006/relationships/hyperlink" Target="https://www.linkedin.com/advice/0/how-do-you-use-bim-improve-design-collaboration#:~:text=BIM%20is%20a%20powerful%20tool,performance%20in%20the%20design%20process" TargetMode="External"/><Relationship Id="rId5" Type="http://schemas.openxmlformats.org/officeDocument/2006/relationships/image" Target="../media/image2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hyperlink" Target="https://bimzeed.eu/"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png"/><Relationship Id="rId4" Type="http://schemas.openxmlformats.org/officeDocument/2006/relationships/hyperlink" Target="https://excelize.com/blog/how-architects-use-bim-for-design" TargetMode="External"/><Relationship Id="rId5" Type="http://schemas.openxmlformats.org/officeDocument/2006/relationships/image" Target="../media/image2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png"/><Relationship Id="rId4" Type="http://schemas.openxmlformats.org/officeDocument/2006/relationships/hyperlink" Target="https://excelize.com/blog/how-architects-use-bim-for-design" TargetMode="External"/><Relationship Id="rId5" Type="http://schemas.openxmlformats.org/officeDocument/2006/relationships/image" Target="../media/image2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png"/><Relationship Id="rId4" Type="http://schemas.openxmlformats.org/officeDocument/2006/relationships/hyperlink" Target="https://excelize.com/blog/how-architects-use-bim-for-design" TargetMode="External"/><Relationship Id="rId5" Type="http://schemas.openxmlformats.org/officeDocument/2006/relationships/hyperlink" Target="https://excelize.com/3d-revit-bim-modeling-services" TargetMode="External"/><Relationship Id="rId6" Type="http://schemas.openxmlformats.org/officeDocument/2006/relationships/hyperlink" Target="https://excelize.com/bim-4d-scheduling-services" TargetMode="External"/><Relationship Id="rId7" Type="http://schemas.openxmlformats.org/officeDocument/2006/relationships/hyperlink" Target="https://excelize.com/5d-bim-modeling-services" TargetMode="External"/><Relationship Id="rId8" Type="http://schemas.openxmlformats.org/officeDocument/2006/relationships/image" Target="../media/image2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png"/><Relationship Id="rId4" Type="http://schemas.openxmlformats.org/officeDocument/2006/relationships/hyperlink" Target="https://excelize.com/blog/how-architects-use-bim-for-design" TargetMode="External"/><Relationship Id="rId5" Type="http://schemas.openxmlformats.org/officeDocument/2006/relationships/image" Target="../media/image2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hyperlink" Target="https://bimzeed.eu/"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png"/><Relationship Id="rId4" Type="http://schemas.openxmlformats.org/officeDocument/2006/relationships/hyperlink" Target="https://hermosillo.com/how-to-use-bim-in-the-construction-site-applications-and-benefits/" TargetMode="External"/><Relationship Id="rId5" Type="http://schemas.openxmlformats.org/officeDocument/2006/relationships/image" Target="../media/image2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png"/><Relationship Id="rId4" Type="http://schemas.openxmlformats.org/officeDocument/2006/relationships/hyperlink" Target="https://www.letsbuild.com/control-insights/bim" TargetMode="External"/><Relationship Id="rId5" Type="http://schemas.openxmlformats.org/officeDocument/2006/relationships/image" Target="../media/image2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4.png"/><Relationship Id="rId4" Type="http://schemas.openxmlformats.org/officeDocument/2006/relationships/hyperlink" Target="https://www.letsbuild.com/control-insights/bim" TargetMode="External"/><Relationship Id="rId5" Type="http://schemas.openxmlformats.org/officeDocument/2006/relationships/image" Target="../media/image2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4.png"/><Relationship Id="rId4" Type="http://schemas.openxmlformats.org/officeDocument/2006/relationships/hyperlink" Target="https://www.letsbuild.com/control-insights/bim" TargetMode="External"/><Relationship Id="rId5" Type="http://schemas.openxmlformats.org/officeDocument/2006/relationships/image" Target="../media/image2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8.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3.jp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hyperlink" Target="https://twitter.com/HumanTech_EU" TargetMode="External"/><Relationship Id="rId6" Type="http://schemas.openxmlformats.org/officeDocument/2006/relationships/hyperlink" Target="https://www.linkedin.com/company/humantech-eu/" TargetMode="External"/><Relationship Id="rId7" Type="http://schemas.openxmlformats.org/officeDocument/2006/relationships/hyperlink" Target="http://null" TargetMode="External"/><Relationship Id="rId8" Type="http://schemas.openxmlformats.org/officeDocument/2006/relationships/hyperlink" Target="http://humantech-horizon.e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8.png"/><Relationship Id="rId6"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5.png"/><Relationship Id="rId6"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hyperlink" Target="https://bimzeed.eu/" TargetMode="External"/><Relationship Id="rId5"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descr="Hombre con uniforme y sombrero&#10;&#10;Descripción generada automáticamente con confianza media" id="84" name="Google Shape;84;p1"/>
          <p:cNvPicPr preferRelativeResize="0"/>
          <p:nvPr/>
        </p:nvPicPr>
        <p:blipFill rotWithShape="1">
          <a:blip r:embed="rId3">
            <a:alphaModFix/>
          </a:blip>
          <a:srcRect b="6211" l="5134" r="10634" t="9557"/>
          <a:stretch/>
        </p:blipFill>
        <p:spPr>
          <a:xfrm>
            <a:off x="0" y="0"/>
            <a:ext cx="9143999" cy="5143500"/>
          </a:xfrm>
          <a:prstGeom prst="rect">
            <a:avLst/>
          </a:prstGeom>
          <a:noFill/>
          <a:ln>
            <a:noFill/>
          </a:ln>
        </p:spPr>
      </p:pic>
      <p:sp>
        <p:nvSpPr>
          <p:cNvPr id="85" name="Google Shape;85;p1"/>
          <p:cNvSpPr/>
          <p:nvPr/>
        </p:nvSpPr>
        <p:spPr>
          <a:xfrm>
            <a:off x="-1" y="1788"/>
            <a:ext cx="9143999" cy="5143500"/>
          </a:xfrm>
          <a:prstGeom prst="rect">
            <a:avLst/>
          </a:prstGeom>
          <a:solidFill>
            <a:srgbClr val="025E91">
              <a:alpha val="4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Icono&#10;&#10;Descripción generada automáticamente" id="86" name="Google Shape;86;p1"/>
          <p:cNvPicPr preferRelativeResize="0"/>
          <p:nvPr/>
        </p:nvPicPr>
        <p:blipFill rotWithShape="1">
          <a:blip r:embed="rId4">
            <a:alphaModFix/>
          </a:blip>
          <a:srcRect b="0" l="0" r="0" t="0"/>
          <a:stretch/>
        </p:blipFill>
        <p:spPr>
          <a:xfrm>
            <a:off x="562243" y="420342"/>
            <a:ext cx="2495107" cy="2495107"/>
          </a:xfrm>
          <a:prstGeom prst="rect">
            <a:avLst/>
          </a:prstGeom>
          <a:noFill/>
          <a:ln>
            <a:noFill/>
          </a:ln>
        </p:spPr>
      </p:pic>
      <p:sp>
        <p:nvSpPr>
          <p:cNvPr id="87" name="Google Shape;87;p1"/>
          <p:cNvSpPr txBox="1"/>
          <p:nvPr/>
        </p:nvSpPr>
        <p:spPr>
          <a:xfrm>
            <a:off x="623951" y="2812973"/>
            <a:ext cx="4121954" cy="15084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4400"/>
              <a:buFont typeface="Arial"/>
              <a:buNone/>
            </a:pPr>
            <a:r>
              <a:rPr b="1" i="0" lang="en" sz="2000" u="none" cap="none" strike="noStrike">
                <a:solidFill>
                  <a:srgbClr val="FFFFFF"/>
                </a:solidFill>
                <a:latin typeface="Montserrat"/>
                <a:ea typeface="Montserrat"/>
                <a:cs typeface="Montserrat"/>
                <a:sym typeface="Montserrat"/>
              </a:rPr>
              <a:t>Module </a:t>
            </a:r>
            <a:r>
              <a:rPr b="1" lang="en" sz="2000">
                <a:solidFill>
                  <a:srgbClr val="FFFFFF"/>
                </a:solidFill>
                <a:latin typeface="Montserrat"/>
                <a:ea typeface="Montserrat"/>
                <a:cs typeface="Montserrat"/>
                <a:sym typeface="Montserrat"/>
              </a:rPr>
              <a:t>3</a:t>
            </a:r>
            <a:r>
              <a:rPr b="1" i="0" lang="en" sz="2000" u="none" cap="none" strike="noStrike">
                <a:solidFill>
                  <a:srgbClr val="FFFFFF"/>
                </a:solidFill>
                <a:latin typeface="Montserrat"/>
                <a:ea typeface="Montserrat"/>
                <a:cs typeface="Montserrat"/>
                <a:sym typeface="Montserrat"/>
              </a:rPr>
              <a:t> - </a:t>
            </a:r>
            <a:r>
              <a:rPr b="1" lang="en" sz="2000">
                <a:solidFill>
                  <a:srgbClr val="FFFFFF"/>
                </a:solidFill>
                <a:latin typeface="Montserrat"/>
                <a:ea typeface="Montserrat"/>
                <a:cs typeface="Montserrat"/>
                <a:sym typeface="Montserrat"/>
              </a:rPr>
              <a:t>BIM Fundementals</a:t>
            </a:r>
            <a:endParaRPr b="1" i="0" sz="2000" u="none" cap="none" strike="noStrike">
              <a:solidFill>
                <a:srgbClr val="FFFFFF"/>
              </a:solidFill>
              <a:latin typeface="Open Sans"/>
              <a:ea typeface="Open Sans"/>
              <a:cs typeface="Open Sans"/>
              <a:sym typeface="Open Sans"/>
            </a:endParaRPr>
          </a:p>
        </p:txBody>
      </p:sp>
      <p:cxnSp>
        <p:nvCxnSpPr>
          <p:cNvPr id="88" name="Google Shape;88;p1"/>
          <p:cNvCxnSpPr/>
          <p:nvPr/>
        </p:nvCxnSpPr>
        <p:spPr>
          <a:xfrm>
            <a:off x="712788" y="2915449"/>
            <a:ext cx="647100" cy="0"/>
          </a:xfrm>
          <a:prstGeom prst="straightConnector1">
            <a:avLst/>
          </a:prstGeom>
          <a:noFill/>
          <a:ln cap="flat" cmpd="sng" w="19050">
            <a:solidFill>
              <a:srgbClr val="3DE8AF"/>
            </a:solidFill>
            <a:prstDash val="solid"/>
            <a:round/>
            <a:headEnd len="sm" w="sm" type="none"/>
            <a:tailEnd len="sm" w="sm" type="none"/>
          </a:ln>
        </p:spPr>
      </p:cxnSp>
      <p:sp>
        <p:nvSpPr>
          <p:cNvPr id="89" name="Google Shape;89;p1"/>
          <p:cNvSpPr txBox="1"/>
          <p:nvPr/>
        </p:nvSpPr>
        <p:spPr>
          <a:xfrm>
            <a:off x="1160863" y="4254513"/>
            <a:ext cx="3822300" cy="354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700"/>
              <a:buFont typeface="Arial"/>
              <a:buNone/>
            </a:pPr>
            <a:r>
              <a:rPr b="0" i="0" lang="en" sz="700" u="none" cap="none" strike="noStrike">
                <a:solidFill>
                  <a:srgbClr val="FFFFFF"/>
                </a:solidFill>
                <a:latin typeface="Montserrat"/>
                <a:ea typeface="Montserrat"/>
                <a:cs typeface="Montserrat"/>
                <a:sym typeface="Montserrat"/>
              </a:rPr>
              <a:t>This project has received funding from the European Union’s Horizon Europe research and innovation programme under grant agreement N° 101058236.</a:t>
            </a:r>
            <a:endParaRPr b="0" i="0" sz="700" u="none" cap="none" strike="noStrike">
              <a:solidFill>
                <a:srgbClr val="FFFFFF"/>
              </a:solidFill>
              <a:latin typeface="Montserrat"/>
              <a:ea typeface="Montserrat"/>
              <a:cs typeface="Montserrat"/>
              <a:sym typeface="Montserrat"/>
            </a:endParaRPr>
          </a:p>
        </p:txBody>
      </p:sp>
      <p:pic>
        <p:nvPicPr>
          <p:cNvPr id="90" name="Google Shape;90;p1"/>
          <p:cNvPicPr preferRelativeResize="0"/>
          <p:nvPr/>
        </p:nvPicPr>
        <p:blipFill rotWithShape="1">
          <a:blip r:embed="rId5">
            <a:alphaModFix/>
          </a:blip>
          <a:srcRect b="0" l="0" r="0" t="0"/>
          <a:stretch/>
        </p:blipFill>
        <p:spPr>
          <a:xfrm>
            <a:off x="712788" y="4318088"/>
            <a:ext cx="448075" cy="290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2b00c2eaf18_0_66"/>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197" name="Google Shape;197;g2b00c2eaf18_0_66"/>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CAD vs BIM</a:t>
            </a:r>
            <a:endParaRPr sz="2800">
              <a:solidFill>
                <a:srgbClr val="3DE8AF"/>
              </a:solidFill>
              <a:latin typeface="Montserrat"/>
              <a:ea typeface="Montserrat"/>
              <a:cs typeface="Montserrat"/>
              <a:sym typeface="Montserrat"/>
            </a:endParaRPr>
          </a:p>
        </p:txBody>
      </p:sp>
      <p:pic>
        <p:nvPicPr>
          <p:cNvPr descr="Icono&#10;&#10;Descripción generada automáticamente" id="198" name="Google Shape;198;g2b00c2eaf18_0_66"/>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199" name="Google Shape;199;g2b00c2eaf18_0_66"/>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200" name="Google Shape;200;g2b00c2eaf18_0_66"/>
          <p:cNvSpPr txBox="1"/>
          <p:nvPr/>
        </p:nvSpPr>
        <p:spPr>
          <a:xfrm>
            <a:off x="5116000" y="253225"/>
            <a:ext cx="27108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rgbClr val="000000"/>
              </a:buClr>
              <a:buSzPts val="1200"/>
              <a:buFont typeface="Arial"/>
              <a:buNone/>
            </a:pPr>
            <a:r>
              <a:rPr lang="en" sz="1200">
                <a:solidFill>
                  <a:srgbClr val="F2F2F2"/>
                </a:solidFill>
                <a:latin typeface="Montserrat"/>
                <a:ea typeface="Montserrat"/>
                <a:cs typeface="Montserrat"/>
                <a:sym typeface="Montserrat"/>
              </a:rPr>
              <a:t>While CAD is based on geometric vector entities, BIM is based on Parameterizable Objects.</a:t>
            </a:r>
            <a:endParaRPr sz="1200">
              <a:solidFill>
                <a:srgbClr val="F2F2F2"/>
              </a:solidFill>
              <a:latin typeface="Montserrat"/>
              <a:ea typeface="Montserrat"/>
              <a:cs typeface="Montserrat"/>
              <a:sym typeface="Montserrat"/>
            </a:endParaRPr>
          </a:p>
        </p:txBody>
      </p:sp>
      <p:sp>
        <p:nvSpPr>
          <p:cNvPr id="201" name="Google Shape;201;g2b00c2eaf18_0_66"/>
          <p:cNvSpPr/>
          <p:nvPr/>
        </p:nvSpPr>
        <p:spPr>
          <a:xfrm>
            <a:off x="4610496" y="31007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2" name="Google Shape;202;g2b00c2eaf18_0_66"/>
          <p:cNvSpPr/>
          <p:nvPr/>
        </p:nvSpPr>
        <p:spPr>
          <a:xfrm>
            <a:off x="4610496" y="1276241"/>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3" name="Google Shape;203;g2b00c2eaf18_0_66"/>
          <p:cNvSpPr/>
          <p:nvPr/>
        </p:nvSpPr>
        <p:spPr>
          <a:xfrm>
            <a:off x="4610496" y="276470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4" name="Google Shape;204;g2b00c2eaf18_0_66"/>
          <p:cNvSpPr txBox="1"/>
          <p:nvPr/>
        </p:nvSpPr>
        <p:spPr>
          <a:xfrm>
            <a:off x="5116000" y="1258325"/>
            <a:ext cx="2710800" cy="1201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Clr>
                <a:srgbClr val="000000"/>
              </a:buClr>
              <a:buSzPts val="1200"/>
              <a:buFont typeface="Arial"/>
              <a:buNone/>
            </a:pPr>
            <a:r>
              <a:rPr lang="en" sz="1200">
                <a:solidFill>
                  <a:srgbClr val="F2F2F2"/>
                </a:solidFill>
                <a:latin typeface="Montserrat"/>
                <a:ea typeface="Montserrat"/>
                <a:cs typeface="Montserrat"/>
                <a:sym typeface="Montserrat"/>
              </a:rPr>
              <a:t>The digitization of assets in BIM Objects, allows us to create parameterizable objects in which we can embed any type of information and benefit from it once the project is completed.</a:t>
            </a:r>
            <a:endParaRPr sz="1200">
              <a:solidFill>
                <a:srgbClr val="F2F2F2"/>
              </a:solidFill>
              <a:latin typeface="Montserrat"/>
              <a:ea typeface="Montserrat"/>
              <a:cs typeface="Montserrat"/>
              <a:sym typeface="Montserrat"/>
            </a:endParaRPr>
          </a:p>
        </p:txBody>
      </p:sp>
      <p:sp>
        <p:nvSpPr>
          <p:cNvPr id="205" name="Google Shape;205;g2b00c2eaf18_0_66"/>
          <p:cNvSpPr txBox="1"/>
          <p:nvPr/>
        </p:nvSpPr>
        <p:spPr>
          <a:xfrm>
            <a:off x="5116000" y="2706350"/>
            <a:ext cx="2710800" cy="1385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Clr>
                <a:srgbClr val="000000"/>
              </a:buClr>
              <a:buSzPts val="1200"/>
              <a:buFont typeface="Arial"/>
              <a:buNone/>
            </a:pPr>
            <a:r>
              <a:rPr lang="en" sz="1200">
                <a:solidFill>
                  <a:srgbClr val="F2F2F2"/>
                </a:solidFill>
                <a:latin typeface="Montserrat"/>
                <a:ea typeface="Montserrat"/>
                <a:cs typeface="Montserrat"/>
                <a:sym typeface="Montserrat"/>
              </a:rPr>
              <a:t>In addition, BIM software interprets that a wall and a pillar are different elements (CAD interprets that they are two rectangles) thus allowing the association of specific parameters according to the construction family to which each element belongs.</a:t>
            </a:r>
            <a:endParaRPr sz="1200">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Clr>
                <a:srgbClr val="000000"/>
              </a:buClr>
              <a:buSzPts val="1200"/>
              <a:buFont typeface="Arial"/>
              <a:buNone/>
            </a:pPr>
            <a:r>
              <a:t/>
            </a:r>
            <a:endParaRPr sz="1200">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Clr>
                <a:srgbClr val="000000"/>
              </a:buClr>
              <a:buSzPts val="1200"/>
              <a:buFont typeface="Arial"/>
              <a:buNone/>
            </a:pPr>
            <a:r>
              <a:t/>
            </a:r>
            <a:endParaRPr sz="1200">
              <a:solidFill>
                <a:srgbClr val="F2F2F2"/>
              </a:solidFill>
              <a:latin typeface="Montserrat"/>
              <a:ea typeface="Montserrat"/>
              <a:cs typeface="Montserrat"/>
              <a:sym typeface="Montserrat"/>
            </a:endParaRPr>
          </a:p>
        </p:txBody>
      </p:sp>
      <p:pic>
        <p:nvPicPr>
          <p:cNvPr id="206" name="Google Shape;206;g2b00c2eaf18_0_66"/>
          <p:cNvPicPr preferRelativeResize="0"/>
          <p:nvPr/>
        </p:nvPicPr>
        <p:blipFill rotWithShape="1">
          <a:blip r:embed="rId5">
            <a:alphaModFix/>
          </a:blip>
          <a:srcRect b="0" l="0" r="0" t="0"/>
          <a:stretch/>
        </p:blipFill>
        <p:spPr>
          <a:xfrm>
            <a:off x="6" y="2227675"/>
            <a:ext cx="3816559" cy="291582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2b00c2eaf18_0_81"/>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212" name="Google Shape;212;g2b00c2eaf18_0_81"/>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CAD vs BIM</a:t>
            </a:r>
            <a:endParaRPr sz="2800">
              <a:solidFill>
                <a:srgbClr val="3DE8AF"/>
              </a:solidFill>
              <a:latin typeface="Montserrat"/>
              <a:ea typeface="Montserrat"/>
              <a:cs typeface="Montserrat"/>
              <a:sym typeface="Montserrat"/>
            </a:endParaRPr>
          </a:p>
        </p:txBody>
      </p:sp>
      <p:pic>
        <p:nvPicPr>
          <p:cNvPr descr="Icono&#10;&#10;Descripción generada automáticamente" id="213" name="Google Shape;213;g2b00c2eaf18_0_81"/>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214" name="Google Shape;214;g2b00c2eaf18_0_81"/>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215" name="Google Shape;215;g2b00c2eaf18_0_81"/>
          <p:cNvSpPr txBox="1"/>
          <p:nvPr/>
        </p:nvSpPr>
        <p:spPr>
          <a:xfrm>
            <a:off x="5116000" y="1026900"/>
            <a:ext cx="27108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Clr>
                <a:srgbClr val="000000"/>
              </a:buClr>
              <a:buSzPts val="1200"/>
              <a:buFont typeface="Arial"/>
              <a:buNone/>
            </a:pPr>
            <a:r>
              <a:rPr lang="en" sz="1200">
                <a:solidFill>
                  <a:srgbClr val="F2F2F2"/>
                </a:solidFill>
                <a:latin typeface="Montserrat"/>
                <a:ea typeface="Montserrat"/>
                <a:cs typeface="Montserrat"/>
                <a:sym typeface="Montserrat"/>
              </a:rPr>
              <a:t>Another key difference between CAD and BIM is the fact that with BIM you use a centralized model data that you share with your project partners. There is only a model, a single source of information that is shared with all partners at the same time, so they all have access to the latest model version. </a:t>
            </a:r>
            <a:endParaRPr sz="1200">
              <a:solidFill>
                <a:srgbClr val="F2F2F2"/>
              </a:solidFill>
              <a:latin typeface="Montserrat"/>
              <a:ea typeface="Montserrat"/>
              <a:cs typeface="Montserrat"/>
              <a:sym typeface="Montserrat"/>
            </a:endParaRPr>
          </a:p>
          <a:p>
            <a:pPr indent="0" lvl="0" marL="0" rtl="0" algn="l">
              <a:lnSpc>
                <a:spcPct val="115000"/>
              </a:lnSpc>
              <a:spcBef>
                <a:spcPts val="0"/>
              </a:spcBef>
              <a:spcAft>
                <a:spcPts val="0"/>
              </a:spcAft>
              <a:buClr>
                <a:srgbClr val="000000"/>
              </a:buClr>
              <a:buSzPts val="1200"/>
              <a:buFont typeface="Arial"/>
              <a:buNone/>
            </a:pPr>
            <a:r>
              <a:t/>
            </a:r>
            <a:endParaRPr sz="1200">
              <a:solidFill>
                <a:srgbClr val="F2F2F2"/>
              </a:solidFill>
              <a:latin typeface="Montserrat"/>
              <a:ea typeface="Montserrat"/>
              <a:cs typeface="Montserrat"/>
              <a:sym typeface="Montserrat"/>
            </a:endParaRPr>
          </a:p>
        </p:txBody>
      </p:sp>
      <p:sp>
        <p:nvSpPr>
          <p:cNvPr id="216" name="Google Shape;216;g2b00c2eaf18_0_81"/>
          <p:cNvSpPr/>
          <p:nvPr/>
        </p:nvSpPr>
        <p:spPr>
          <a:xfrm>
            <a:off x="4610496" y="108375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17" name="Google Shape;217;g2b00c2eaf18_0_81"/>
          <p:cNvPicPr preferRelativeResize="0"/>
          <p:nvPr/>
        </p:nvPicPr>
        <p:blipFill rotWithShape="1">
          <a:blip r:embed="rId5">
            <a:alphaModFix/>
          </a:blip>
          <a:srcRect b="0" l="0" r="0" t="0"/>
          <a:stretch/>
        </p:blipFill>
        <p:spPr>
          <a:xfrm>
            <a:off x="0" y="2548708"/>
            <a:ext cx="4155749" cy="170069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2b00c2eaf18_0_96"/>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223" name="Google Shape;223;g2b00c2eaf18_0_96"/>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Model Exploitation: BIM Uses</a:t>
            </a:r>
            <a:endParaRPr sz="2800">
              <a:solidFill>
                <a:srgbClr val="3DE8AF"/>
              </a:solidFill>
              <a:latin typeface="Montserrat"/>
              <a:ea typeface="Montserrat"/>
              <a:cs typeface="Montserrat"/>
              <a:sym typeface="Montserrat"/>
            </a:endParaRPr>
          </a:p>
        </p:txBody>
      </p:sp>
      <p:pic>
        <p:nvPicPr>
          <p:cNvPr descr="Icono&#10;&#10;Descripción generada automáticamente" id="224" name="Google Shape;224;g2b00c2eaf18_0_96"/>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225" name="Google Shape;225;g2b00c2eaf18_0_96"/>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226" name="Google Shape;226;g2b00c2eaf18_0_96"/>
          <p:cNvSpPr txBox="1"/>
          <p:nvPr/>
        </p:nvSpPr>
        <p:spPr>
          <a:xfrm>
            <a:off x="5116000" y="597075"/>
            <a:ext cx="27108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Clr>
                <a:srgbClr val="000000"/>
              </a:buClr>
              <a:buSzPts val="1200"/>
              <a:buFont typeface="Arial"/>
              <a:buNone/>
            </a:pPr>
            <a:r>
              <a:rPr lang="en" sz="1200">
                <a:solidFill>
                  <a:srgbClr val="F2F2F2"/>
                </a:solidFill>
                <a:latin typeface="Montserrat"/>
                <a:ea typeface="Montserrat"/>
                <a:cs typeface="Montserrat"/>
                <a:sym typeface="Montserrat"/>
              </a:rPr>
              <a:t>Each of the actions we perform through a model are BIM Uses. The first BIM Uses were defined in "The Uses of BIM" by PENN State University.</a:t>
            </a:r>
            <a:endParaRPr sz="1200">
              <a:solidFill>
                <a:srgbClr val="F2F2F2"/>
              </a:solidFill>
              <a:latin typeface="Montserrat"/>
              <a:ea typeface="Montserrat"/>
              <a:cs typeface="Montserrat"/>
              <a:sym typeface="Montserrat"/>
            </a:endParaRPr>
          </a:p>
        </p:txBody>
      </p:sp>
      <p:sp>
        <p:nvSpPr>
          <p:cNvPr id="227" name="Google Shape;227;g2b00c2eaf18_0_96"/>
          <p:cNvSpPr/>
          <p:nvPr/>
        </p:nvSpPr>
        <p:spPr>
          <a:xfrm>
            <a:off x="4610496" y="65392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28" name="Google Shape;228;g2b00c2eaf18_0_96"/>
          <p:cNvPicPr preferRelativeResize="0"/>
          <p:nvPr/>
        </p:nvPicPr>
        <p:blipFill rotWithShape="1">
          <a:blip r:embed="rId5">
            <a:alphaModFix/>
          </a:blip>
          <a:srcRect b="0" l="0" r="0" t="0"/>
          <a:stretch/>
        </p:blipFill>
        <p:spPr>
          <a:xfrm>
            <a:off x="0" y="2528775"/>
            <a:ext cx="4293124" cy="2614724"/>
          </a:xfrm>
          <a:prstGeom prst="rect">
            <a:avLst/>
          </a:prstGeom>
          <a:noFill/>
          <a:ln>
            <a:noFill/>
          </a:ln>
        </p:spPr>
      </p:pic>
      <p:sp>
        <p:nvSpPr>
          <p:cNvPr id="229" name="Google Shape;229;g2b00c2eaf18_0_96"/>
          <p:cNvSpPr txBox="1"/>
          <p:nvPr/>
        </p:nvSpPr>
        <p:spPr>
          <a:xfrm>
            <a:off x="5116000" y="2098950"/>
            <a:ext cx="27108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Clr>
                <a:srgbClr val="000000"/>
              </a:buClr>
              <a:buSzPts val="1200"/>
              <a:buFont typeface="Arial"/>
              <a:buNone/>
            </a:pPr>
            <a:r>
              <a:rPr lang="en" sz="1200">
                <a:solidFill>
                  <a:srgbClr val="F2F2F2"/>
                </a:solidFill>
                <a:latin typeface="Montserrat"/>
                <a:ea typeface="Montserrat"/>
                <a:cs typeface="Montserrat"/>
                <a:sym typeface="Montserrat"/>
              </a:rPr>
              <a:t>This document defines BIM uses, primarily by the purpose that they fulfil on a project, along with additional attributes for each BIM Use, e.g. the scope of work includes, the phase within the lifecycle, the level of development of the model, and the discipline to perform the modelling.</a:t>
            </a:r>
            <a:endParaRPr sz="1200">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Clr>
                <a:srgbClr val="000000"/>
              </a:buClr>
              <a:buSzPts val="1200"/>
              <a:buFont typeface="Arial"/>
              <a:buNone/>
            </a:pPr>
            <a:r>
              <a:t/>
            </a:r>
            <a:endParaRPr sz="1200">
              <a:solidFill>
                <a:srgbClr val="F2F2F2"/>
              </a:solidFill>
              <a:latin typeface="Montserrat"/>
              <a:ea typeface="Montserrat"/>
              <a:cs typeface="Montserrat"/>
              <a:sym typeface="Montserrat"/>
            </a:endParaRPr>
          </a:p>
          <a:p>
            <a:pPr indent="0" lvl="0" marL="0" rtl="0" algn="l">
              <a:lnSpc>
                <a:spcPct val="115000"/>
              </a:lnSpc>
              <a:spcBef>
                <a:spcPts val="0"/>
              </a:spcBef>
              <a:spcAft>
                <a:spcPts val="0"/>
              </a:spcAft>
              <a:buClr>
                <a:srgbClr val="000000"/>
              </a:buClr>
              <a:buSzPts val="1200"/>
              <a:buFont typeface="Arial"/>
              <a:buNone/>
            </a:pPr>
            <a:r>
              <a:t/>
            </a:r>
            <a:endParaRPr sz="1200">
              <a:solidFill>
                <a:srgbClr val="F2F2F2"/>
              </a:solidFill>
              <a:latin typeface="Montserrat"/>
              <a:ea typeface="Montserrat"/>
              <a:cs typeface="Montserrat"/>
              <a:sym typeface="Montserrat"/>
            </a:endParaRPr>
          </a:p>
        </p:txBody>
      </p:sp>
      <p:sp>
        <p:nvSpPr>
          <p:cNvPr id="230" name="Google Shape;230;g2b00c2eaf18_0_96"/>
          <p:cNvSpPr/>
          <p:nvPr/>
        </p:nvSpPr>
        <p:spPr>
          <a:xfrm>
            <a:off x="4610496" y="214592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2b00c2eaf18_0_109"/>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236" name="Google Shape;236;g2b00c2eaf18_0_109"/>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Uses: Programming</a:t>
            </a:r>
            <a:endParaRPr sz="2800">
              <a:solidFill>
                <a:srgbClr val="3DE8AF"/>
              </a:solidFill>
              <a:latin typeface="Montserrat"/>
              <a:ea typeface="Montserrat"/>
              <a:cs typeface="Montserrat"/>
              <a:sym typeface="Montserrat"/>
            </a:endParaRPr>
          </a:p>
        </p:txBody>
      </p:sp>
      <p:pic>
        <p:nvPicPr>
          <p:cNvPr descr="Icono&#10;&#10;Descripción generada automáticamente" id="237" name="Google Shape;237;g2b00c2eaf18_0_109"/>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238" name="Google Shape;238;g2b00c2eaf18_0_109"/>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239" name="Google Shape;239;g2b00c2eaf18_0_109"/>
          <p:cNvSpPr txBox="1"/>
          <p:nvPr/>
        </p:nvSpPr>
        <p:spPr>
          <a:xfrm>
            <a:off x="5116000" y="181600"/>
            <a:ext cx="2710800" cy="958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Clr>
                <a:srgbClr val="000000"/>
              </a:buClr>
              <a:buSzPts val="1200"/>
              <a:buFont typeface="Arial"/>
              <a:buNone/>
            </a:pPr>
            <a:r>
              <a:rPr lang="en" sz="1200">
                <a:solidFill>
                  <a:srgbClr val="F2F2F2"/>
                </a:solidFill>
                <a:latin typeface="Montserrat"/>
                <a:ea typeface="Montserrat"/>
                <a:cs typeface="Montserrat"/>
                <a:sym typeface="Montserrat"/>
              </a:rPr>
              <a:t>Programming is the process in which a spatial program is used to efficiently and accurately assess design performance regarding spatial requirements.</a:t>
            </a:r>
            <a:endParaRPr sz="1200">
              <a:solidFill>
                <a:srgbClr val="F2F2F2"/>
              </a:solidFill>
              <a:latin typeface="Montserrat"/>
              <a:ea typeface="Montserrat"/>
              <a:cs typeface="Montserrat"/>
              <a:sym typeface="Montserrat"/>
            </a:endParaRPr>
          </a:p>
        </p:txBody>
      </p:sp>
      <p:sp>
        <p:nvSpPr>
          <p:cNvPr id="240" name="Google Shape;240;g2b00c2eaf18_0_109"/>
          <p:cNvSpPr/>
          <p:nvPr/>
        </p:nvSpPr>
        <p:spPr>
          <a:xfrm>
            <a:off x="4610496" y="23845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1" name="Google Shape;241;g2b00c2eaf18_0_109"/>
          <p:cNvSpPr txBox="1"/>
          <p:nvPr/>
        </p:nvSpPr>
        <p:spPr>
          <a:xfrm>
            <a:off x="5116000" y="1425575"/>
            <a:ext cx="2710800" cy="958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r>
              <a:rPr lang="en" sz="1200" u="sng">
                <a:solidFill>
                  <a:srgbClr val="F2F2F2"/>
                </a:solidFill>
                <a:latin typeface="Montserrat"/>
                <a:ea typeface="Montserrat"/>
                <a:cs typeface="Montserrat"/>
                <a:sym typeface="Montserrat"/>
              </a:rPr>
              <a:t>Potential Value </a:t>
            </a:r>
            <a:endParaRPr sz="1200" u="sng">
              <a:solidFill>
                <a:srgbClr val="F2F2F2"/>
              </a:solidFill>
              <a:latin typeface="Montserrat"/>
              <a:ea typeface="Montserrat"/>
              <a:cs typeface="Montserrat"/>
              <a:sym typeface="Montserrat"/>
            </a:endParaRPr>
          </a:p>
          <a:p>
            <a:pPr indent="-304800" lvl="0" marL="457200" rtl="0" algn="l">
              <a:lnSpc>
                <a:spcPct val="100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Efficient and accurate assessment of design performance regarding spatial requirements by the owner.</a:t>
            </a:r>
            <a:endParaRPr sz="1200">
              <a:solidFill>
                <a:srgbClr val="F2F2F2"/>
              </a:solidFill>
              <a:latin typeface="Montserrat"/>
              <a:ea typeface="Montserrat"/>
              <a:cs typeface="Montserrat"/>
              <a:sym typeface="Montserrat"/>
            </a:endParaRPr>
          </a:p>
          <a:p>
            <a:pPr indent="0" lvl="0" marL="0" rtl="0" algn="l">
              <a:lnSpc>
                <a:spcPct val="100000"/>
              </a:lnSpc>
              <a:spcBef>
                <a:spcPts val="0"/>
              </a:spcBef>
              <a:spcAft>
                <a:spcPts val="0"/>
              </a:spcAft>
              <a:buClr>
                <a:srgbClr val="000000"/>
              </a:buClr>
              <a:buSzPts val="1200"/>
              <a:buFont typeface="Arial"/>
              <a:buNone/>
            </a:pPr>
            <a:r>
              <a:rPr lang="en" sz="1200" u="sng">
                <a:solidFill>
                  <a:srgbClr val="F2F2F2"/>
                </a:solidFill>
                <a:latin typeface="Montserrat"/>
                <a:ea typeface="Montserrat"/>
                <a:cs typeface="Montserrat"/>
                <a:sym typeface="Montserrat"/>
              </a:rPr>
              <a:t>Resources Required</a:t>
            </a:r>
            <a:endParaRPr sz="1200" u="sng">
              <a:solidFill>
                <a:srgbClr val="F2F2F2"/>
              </a:solidFill>
              <a:latin typeface="Montserrat"/>
              <a:ea typeface="Montserrat"/>
              <a:cs typeface="Montserrat"/>
              <a:sym typeface="Montserrat"/>
            </a:endParaRPr>
          </a:p>
          <a:p>
            <a:pPr indent="-304800" lvl="0" marL="457200" rtl="0" algn="l">
              <a:lnSpc>
                <a:spcPct val="100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Design Authoring Software</a:t>
            </a:r>
            <a:endParaRPr sz="1200">
              <a:solidFill>
                <a:srgbClr val="F2F2F2"/>
              </a:solidFill>
              <a:latin typeface="Montserrat"/>
              <a:ea typeface="Montserrat"/>
              <a:cs typeface="Montserrat"/>
              <a:sym typeface="Montserrat"/>
            </a:endParaRPr>
          </a:p>
          <a:p>
            <a:pPr indent="-304800" lvl="0" marL="457200" rtl="0" algn="l">
              <a:lnSpc>
                <a:spcPct val="100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Programming Software</a:t>
            </a:r>
            <a:endParaRPr sz="1200">
              <a:solidFill>
                <a:srgbClr val="F2F2F2"/>
              </a:solidFill>
              <a:latin typeface="Montserrat"/>
              <a:ea typeface="Montserrat"/>
              <a:cs typeface="Montserrat"/>
              <a:sym typeface="Montserrat"/>
            </a:endParaRPr>
          </a:p>
          <a:p>
            <a:pPr indent="0" lvl="0" marL="0" rtl="0" algn="l">
              <a:lnSpc>
                <a:spcPct val="100000"/>
              </a:lnSpc>
              <a:spcBef>
                <a:spcPts val="0"/>
              </a:spcBef>
              <a:spcAft>
                <a:spcPts val="0"/>
              </a:spcAft>
              <a:buClr>
                <a:srgbClr val="000000"/>
              </a:buClr>
              <a:buSzPts val="1200"/>
              <a:buFont typeface="Arial"/>
              <a:buNone/>
            </a:pPr>
            <a:r>
              <a:rPr lang="en" sz="1200" u="sng">
                <a:solidFill>
                  <a:srgbClr val="F2F2F2"/>
                </a:solidFill>
                <a:latin typeface="Montserrat"/>
                <a:ea typeface="Montserrat"/>
                <a:cs typeface="Montserrat"/>
                <a:sym typeface="Montserrat"/>
              </a:rPr>
              <a:t>Team Competencies Required</a:t>
            </a:r>
            <a:endParaRPr sz="1200" u="sng">
              <a:solidFill>
                <a:srgbClr val="F2F2F2"/>
              </a:solidFill>
              <a:latin typeface="Montserrat"/>
              <a:ea typeface="Montserrat"/>
              <a:cs typeface="Montserrat"/>
              <a:sym typeface="Montserrat"/>
            </a:endParaRPr>
          </a:p>
          <a:p>
            <a:pPr indent="-304800" lvl="0" marL="457200" rtl="0" algn="l">
              <a:lnSpc>
                <a:spcPct val="100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Ability to manipulate, navigate, and review a 3D model.</a:t>
            </a:r>
            <a:endParaRPr sz="1200">
              <a:solidFill>
                <a:srgbClr val="F2F2F2"/>
              </a:solidFill>
              <a:latin typeface="Montserrat"/>
              <a:ea typeface="Montserrat"/>
              <a:cs typeface="Montserrat"/>
              <a:sym typeface="Montserrat"/>
            </a:endParaRPr>
          </a:p>
          <a:p>
            <a:pPr indent="-304800" lvl="0" marL="457200" rtl="0" algn="l">
              <a:lnSpc>
                <a:spcPct val="100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Knowledge of regulations and spatial requirements.</a:t>
            </a:r>
            <a:endParaRPr sz="1200">
              <a:solidFill>
                <a:srgbClr val="F2F2F2"/>
              </a:solidFill>
              <a:latin typeface="Montserrat"/>
              <a:ea typeface="Montserrat"/>
              <a:cs typeface="Montserrat"/>
              <a:sym typeface="Montserrat"/>
            </a:endParaRPr>
          </a:p>
          <a:p>
            <a:pPr indent="0" lvl="0" marL="0" rtl="0" algn="l">
              <a:lnSpc>
                <a:spcPct val="100000"/>
              </a:lnSpc>
              <a:spcBef>
                <a:spcPts val="0"/>
              </a:spcBef>
              <a:spcAft>
                <a:spcPts val="0"/>
              </a:spcAft>
              <a:buClr>
                <a:srgbClr val="000000"/>
              </a:buClr>
              <a:buSzPts val="1200"/>
              <a:buFont typeface="Arial"/>
              <a:buNone/>
            </a:pPr>
            <a:r>
              <a:t/>
            </a:r>
            <a:endParaRPr sz="1200">
              <a:solidFill>
                <a:srgbClr val="F2F2F2"/>
              </a:solidFill>
              <a:latin typeface="Montserrat"/>
              <a:ea typeface="Montserrat"/>
              <a:cs typeface="Montserrat"/>
              <a:sym typeface="Montserrat"/>
            </a:endParaRPr>
          </a:p>
          <a:p>
            <a:pPr indent="0" lvl="0" marL="0" rtl="0" algn="l">
              <a:lnSpc>
                <a:spcPct val="100000"/>
              </a:lnSpc>
              <a:spcBef>
                <a:spcPts val="0"/>
              </a:spcBef>
              <a:spcAft>
                <a:spcPts val="0"/>
              </a:spcAft>
              <a:buClr>
                <a:srgbClr val="000000"/>
              </a:buClr>
              <a:buSzPts val="1200"/>
              <a:buFont typeface="Arial"/>
              <a:buNone/>
            </a:pPr>
            <a:r>
              <a:t/>
            </a:r>
            <a:endParaRPr sz="1200">
              <a:solidFill>
                <a:srgbClr val="F2F2F2"/>
              </a:solidFill>
              <a:latin typeface="Montserrat"/>
              <a:ea typeface="Montserrat"/>
              <a:cs typeface="Montserrat"/>
              <a:sym typeface="Montserrat"/>
            </a:endParaRPr>
          </a:p>
          <a:p>
            <a:pPr indent="0" lvl="0" marL="0" rtl="0" algn="l">
              <a:lnSpc>
                <a:spcPct val="100000"/>
              </a:lnSpc>
              <a:spcBef>
                <a:spcPts val="0"/>
              </a:spcBef>
              <a:spcAft>
                <a:spcPts val="0"/>
              </a:spcAft>
              <a:buClr>
                <a:srgbClr val="000000"/>
              </a:buClr>
              <a:buSzPts val="1200"/>
              <a:buFont typeface="Arial"/>
              <a:buNone/>
            </a:pPr>
            <a:r>
              <a:t/>
            </a:r>
            <a:endParaRPr sz="1200">
              <a:solidFill>
                <a:srgbClr val="F2F2F2"/>
              </a:solidFill>
              <a:latin typeface="Montserrat"/>
              <a:ea typeface="Montserrat"/>
              <a:cs typeface="Montserrat"/>
              <a:sym typeface="Montserrat"/>
            </a:endParaRPr>
          </a:p>
        </p:txBody>
      </p:sp>
      <p:sp>
        <p:nvSpPr>
          <p:cNvPr id="242" name="Google Shape;242;g2b00c2eaf18_0_109"/>
          <p:cNvSpPr/>
          <p:nvPr/>
        </p:nvSpPr>
        <p:spPr>
          <a:xfrm>
            <a:off x="4610496" y="147255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43" name="Google Shape;243;g2b00c2eaf18_0_109"/>
          <p:cNvPicPr preferRelativeResize="0"/>
          <p:nvPr/>
        </p:nvPicPr>
        <p:blipFill rotWithShape="1">
          <a:blip r:embed="rId5">
            <a:alphaModFix/>
          </a:blip>
          <a:srcRect b="0" l="0" r="0" t="0"/>
          <a:stretch/>
        </p:blipFill>
        <p:spPr>
          <a:xfrm>
            <a:off x="0" y="2012975"/>
            <a:ext cx="3478350" cy="3130525"/>
          </a:xfrm>
          <a:prstGeom prst="rect">
            <a:avLst/>
          </a:prstGeom>
          <a:noFill/>
          <a:ln>
            <a:noFill/>
          </a:ln>
        </p:spPr>
      </p:pic>
      <p:sp>
        <p:nvSpPr>
          <p:cNvPr id="244" name="Google Shape;244;g2b00c2eaf18_0_109"/>
          <p:cNvSpPr/>
          <p:nvPr/>
        </p:nvSpPr>
        <p:spPr>
          <a:xfrm>
            <a:off x="4610496" y="257175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5" name="Google Shape;245;g2b00c2eaf18_0_109"/>
          <p:cNvSpPr/>
          <p:nvPr/>
        </p:nvSpPr>
        <p:spPr>
          <a:xfrm>
            <a:off x="4610496" y="329605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2b00c2eaf18_0_124"/>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251" name="Google Shape;251;g2b00c2eaf18_0_124"/>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Uses: Design Review</a:t>
            </a:r>
            <a:endParaRPr sz="2800">
              <a:solidFill>
                <a:srgbClr val="3DE8AF"/>
              </a:solidFill>
              <a:latin typeface="Montserrat"/>
              <a:ea typeface="Montserrat"/>
              <a:cs typeface="Montserrat"/>
              <a:sym typeface="Montserrat"/>
            </a:endParaRPr>
          </a:p>
        </p:txBody>
      </p:sp>
      <p:pic>
        <p:nvPicPr>
          <p:cNvPr descr="Icono&#10;&#10;Descripción generada automáticamente" id="252" name="Google Shape;252;g2b00c2eaf18_0_124"/>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253" name="Google Shape;253;g2b00c2eaf18_0_124"/>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254" name="Google Shape;254;g2b00c2eaf18_0_124"/>
          <p:cNvSpPr txBox="1"/>
          <p:nvPr/>
        </p:nvSpPr>
        <p:spPr>
          <a:xfrm>
            <a:off x="4935750" y="181600"/>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None/>
            </a:pPr>
            <a:r>
              <a:rPr lang="en" sz="1200">
                <a:solidFill>
                  <a:srgbClr val="F2F2F2"/>
                </a:solidFill>
                <a:latin typeface="Montserrat"/>
                <a:ea typeface="Montserrat"/>
                <a:cs typeface="Montserrat"/>
                <a:sym typeface="Montserrat"/>
              </a:rPr>
              <a:t>A design review is a process in which stakeholders view a 3D model and provide their feedbacks to validate multiple design aspects.</a:t>
            </a:r>
            <a:endParaRPr sz="1200">
              <a:solidFill>
                <a:srgbClr val="F2F2F2"/>
              </a:solidFill>
              <a:latin typeface="Montserrat"/>
              <a:ea typeface="Montserrat"/>
              <a:cs typeface="Montserrat"/>
              <a:sym typeface="Montserrat"/>
            </a:endParaRPr>
          </a:p>
        </p:txBody>
      </p:sp>
      <p:sp>
        <p:nvSpPr>
          <p:cNvPr id="255" name="Google Shape;255;g2b00c2eaf18_0_124"/>
          <p:cNvSpPr/>
          <p:nvPr/>
        </p:nvSpPr>
        <p:spPr>
          <a:xfrm>
            <a:off x="4430246" y="23845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6" name="Google Shape;256;g2b00c2eaf18_0_124"/>
          <p:cNvSpPr txBox="1"/>
          <p:nvPr/>
        </p:nvSpPr>
        <p:spPr>
          <a:xfrm>
            <a:off x="4935750" y="1085450"/>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sz="1200" u="sng">
                <a:solidFill>
                  <a:srgbClr val="F2F2F2"/>
                </a:solidFill>
                <a:latin typeface="Montserrat"/>
                <a:ea typeface="Montserrat"/>
                <a:cs typeface="Montserrat"/>
                <a:sym typeface="Montserrat"/>
              </a:rPr>
              <a:t>Potential Value </a:t>
            </a:r>
            <a:endParaRPr sz="1200" u="sng">
              <a:solidFill>
                <a:srgbClr val="F2F2F2"/>
              </a:solidFill>
              <a:latin typeface="Montserrat"/>
              <a:ea typeface="Montserrat"/>
              <a:cs typeface="Montserrat"/>
              <a:sym typeface="Montserrat"/>
            </a:endParaRPr>
          </a:p>
          <a:p>
            <a:pPr indent="-304800" lvl="0" marL="457200" rtl="0" algn="l">
              <a:lnSpc>
                <a:spcPct val="100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Eliminate costly and timely traditional construction mock-ups</a:t>
            </a:r>
            <a:endParaRPr sz="1200">
              <a:solidFill>
                <a:srgbClr val="F2F2F2"/>
              </a:solidFill>
              <a:latin typeface="Montserrat"/>
              <a:ea typeface="Montserrat"/>
              <a:cs typeface="Montserrat"/>
              <a:sym typeface="Montserrat"/>
            </a:endParaRPr>
          </a:p>
          <a:p>
            <a:pPr indent="-304800" lvl="0" marL="457200" rtl="0" algn="l">
              <a:lnSpc>
                <a:spcPct val="100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Different design options can be changed in real-time during meetings based on owner feedbacks</a:t>
            </a:r>
            <a:endParaRPr sz="1200">
              <a:solidFill>
                <a:srgbClr val="F2F2F2"/>
              </a:solidFill>
              <a:latin typeface="Montserrat"/>
              <a:ea typeface="Montserrat"/>
              <a:cs typeface="Montserrat"/>
              <a:sym typeface="Montserrat"/>
            </a:endParaRPr>
          </a:p>
          <a:p>
            <a:pPr indent="-304800" lvl="0" marL="457200" rtl="0" algn="l">
              <a:lnSpc>
                <a:spcPct val="100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Create shorter and more efficient design and design review process</a:t>
            </a:r>
            <a:endParaRPr sz="1200">
              <a:solidFill>
                <a:srgbClr val="F2F2F2"/>
              </a:solidFill>
              <a:latin typeface="Montserrat"/>
              <a:ea typeface="Montserrat"/>
              <a:cs typeface="Montserrat"/>
              <a:sym typeface="Montserrat"/>
            </a:endParaRPr>
          </a:p>
          <a:p>
            <a:pPr indent="-304800" lvl="0" marL="457200" rtl="0" algn="l">
              <a:lnSpc>
                <a:spcPct val="100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Get instant feedbacks on owner's needs.</a:t>
            </a:r>
            <a:endParaRPr sz="1200">
              <a:solidFill>
                <a:srgbClr val="F2F2F2"/>
              </a:solidFill>
              <a:latin typeface="Montserrat"/>
              <a:ea typeface="Montserrat"/>
              <a:cs typeface="Montserrat"/>
              <a:sym typeface="Montserrat"/>
            </a:endParaRPr>
          </a:p>
          <a:p>
            <a:pPr indent="-304800" lvl="0" marL="457200" rtl="0" algn="l">
              <a:lnSpc>
                <a:spcPct val="100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Increases coordination and communication between different parties.</a:t>
            </a:r>
            <a:endParaRPr sz="1200">
              <a:solidFill>
                <a:srgbClr val="F2F2F2"/>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u="sng">
                <a:solidFill>
                  <a:srgbClr val="F2F2F2"/>
                </a:solidFill>
                <a:latin typeface="Montserrat"/>
                <a:ea typeface="Montserrat"/>
                <a:cs typeface="Montserrat"/>
                <a:sym typeface="Montserrat"/>
              </a:rPr>
              <a:t>Resources Required</a:t>
            </a:r>
            <a:endParaRPr sz="1200" u="sng">
              <a:solidFill>
                <a:srgbClr val="F2F2F2"/>
              </a:solidFill>
              <a:latin typeface="Montserrat"/>
              <a:ea typeface="Montserrat"/>
              <a:cs typeface="Montserrat"/>
              <a:sym typeface="Montserrat"/>
            </a:endParaRPr>
          </a:p>
          <a:p>
            <a:pPr indent="-304800" lvl="0" marL="457200" rtl="0" algn="l">
              <a:lnSpc>
                <a:spcPct val="100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Design Review Software</a:t>
            </a:r>
            <a:endParaRPr sz="1200">
              <a:solidFill>
                <a:srgbClr val="F2F2F2"/>
              </a:solidFill>
              <a:latin typeface="Montserrat"/>
              <a:ea typeface="Montserrat"/>
              <a:cs typeface="Montserrat"/>
              <a:sym typeface="Montserrat"/>
            </a:endParaRPr>
          </a:p>
          <a:p>
            <a:pPr indent="-304800" lvl="0" marL="457200" rtl="0" algn="l">
              <a:lnSpc>
                <a:spcPct val="100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Hardware which is capable of processing potential large model files</a:t>
            </a:r>
            <a:endParaRPr sz="1200" u="sng">
              <a:solidFill>
                <a:srgbClr val="F2F2F2"/>
              </a:solidFill>
              <a:latin typeface="Montserrat"/>
              <a:ea typeface="Montserrat"/>
              <a:cs typeface="Montserrat"/>
              <a:sym typeface="Montserrat"/>
            </a:endParaRPr>
          </a:p>
          <a:p>
            <a:pPr indent="0" lvl="0" marL="0" rtl="0" algn="l">
              <a:lnSpc>
                <a:spcPct val="100000"/>
              </a:lnSpc>
              <a:spcBef>
                <a:spcPts val="0"/>
              </a:spcBef>
              <a:spcAft>
                <a:spcPts val="0"/>
              </a:spcAft>
              <a:buClr>
                <a:srgbClr val="000000"/>
              </a:buClr>
              <a:buSzPts val="1200"/>
              <a:buFont typeface="Arial"/>
              <a:buNone/>
            </a:pPr>
            <a:r>
              <a:t/>
            </a:r>
            <a:endParaRPr sz="1200">
              <a:solidFill>
                <a:srgbClr val="F2F2F2"/>
              </a:solidFill>
              <a:latin typeface="Montserrat"/>
              <a:ea typeface="Montserrat"/>
              <a:cs typeface="Montserrat"/>
              <a:sym typeface="Montserrat"/>
            </a:endParaRPr>
          </a:p>
          <a:p>
            <a:pPr indent="0" lvl="0" marL="0" rtl="0" algn="l">
              <a:lnSpc>
                <a:spcPct val="100000"/>
              </a:lnSpc>
              <a:spcBef>
                <a:spcPts val="0"/>
              </a:spcBef>
              <a:spcAft>
                <a:spcPts val="0"/>
              </a:spcAft>
              <a:buClr>
                <a:srgbClr val="000000"/>
              </a:buClr>
              <a:buSzPts val="1200"/>
              <a:buFont typeface="Arial"/>
              <a:buNone/>
            </a:pPr>
            <a:r>
              <a:t/>
            </a:r>
            <a:endParaRPr sz="1200">
              <a:solidFill>
                <a:srgbClr val="F2F2F2"/>
              </a:solidFill>
              <a:latin typeface="Montserrat"/>
              <a:ea typeface="Montserrat"/>
              <a:cs typeface="Montserrat"/>
              <a:sym typeface="Montserrat"/>
            </a:endParaRPr>
          </a:p>
          <a:p>
            <a:pPr indent="0" lvl="0" marL="0" rtl="0" algn="l">
              <a:lnSpc>
                <a:spcPct val="100000"/>
              </a:lnSpc>
              <a:spcBef>
                <a:spcPts val="0"/>
              </a:spcBef>
              <a:spcAft>
                <a:spcPts val="0"/>
              </a:spcAft>
              <a:buClr>
                <a:srgbClr val="000000"/>
              </a:buClr>
              <a:buSzPts val="1200"/>
              <a:buFont typeface="Arial"/>
              <a:buNone/>
            </a:pPr>
            <a:r>
              <a:t/>
            </a:r>
            <a:endParaRPr sz="1200">
              <a:solidFill>
                <a:srgbClr val="F2F2F2"/>
              </a:solidFill>
              <a:latin typeface="Montserrat"/>
              <a:ea typeface="Montserrat"/>
              <a:cs typeface="Montserrat"/>
              <a:sym typeface="Montserrat"/>
            </a:endParaRPr>
          </a:p>
        </p:txBody>
      </p:sp>
      <p:sp>
        <p:nvSpPr>
          <p:cNvPr id="257" name="Google Shape;257;g2b00c2eaf18_0_124"/>
          <p:cNvSpPr/>
          <p:nvPr/>
        </p:nvSpPr>
        <p:spPr>
          <a:xfrm>
            <a:off x="4430246" y="113242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8" name="Google Shape;258;g2b00c2eaf18_0_124"/>
          <p:cNvSpPr/>
          <p:nvPr/>
        </p:nvSpPr>
        <p:spPr>
          <a:xfrm>
            <a:off x="4430246" y="3848866"/>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n par de arbustos&#10;&#10;Descripción generada automáticamente con confianza media" id="259" name="Google Shape;259;g2b00c2eaf18_0_124"/>
          <p:cNvPicPr preferRelativeResize="0"/>
          <p:nvPr/>
        </p:nvPicPr>
        <p:blipFill rotWithShape="1">
          <a:blip r:embed="rId5">
            <a:alphaModFix/>
          </a:blip>
          <a:srcRect b="0" l="0" r="0" t="0"/>
          <a:stretch/>
        </p:blipFill>
        <p:spPr>
          <a:xfrm>
            <a:off x="0" y="2754418"/>
            <a:ext cx="4246750" cy="238507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2b00c2eaf18_0_139"/>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265" name="Google Shape;265;g2b00c2eaf18_0_139"/>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Uses: Design Review</a:t>
            </a:r>
            <a:endParaRPr sz="2800">
              <a:solidFill>
                <a:srgbClr val="3DE8AF"/>
              </a:solidFill>
              <a:latin typeface="Montserrat"/>
              <a:ea typeface="Montserrat"/>
              <a:cs typeface="Montserrat"/>
              <a:sym typeface="Montserrat"/>
            </a:endParaRPr>
          </a:p>
        </p:txBody>
      </p:sp>
      <p:pic>
        <p:nvPicPr>
          <p:cNvPr descr="Icono&#10;&#10;Descripción generada automáticamente" id="266" name="Google Shape;266;g2b00c2eaf18_0_139"/>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267" name="Google Shape;267;g2b00c2eaf18_0_139"/>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268" name="Google Shape;268;g2b00c2eaf18_0_139"/>
          <p:cNvSpPr txBox="1"/>
          <p:nvPr/>
        </p:nvSpPr>
        <p:spPr>
          <a:xfrm>
            <a:off x="4935750" y="1085450"/>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None/>
            </a:pPr>
            <a:r>
              <a:rPr lang="en" sz="1200" u="sng">
                <a:solidFill>
                  <a:srgbClr val="F2F2F2"/>
                </a:solidFill>
                <a:latin typeface="Montserrat"/>
                <a:ea typeface="Montserrat"/>
                <a:cs typeface="Montserrat"/>
                <a:sym typeface="Montserrat"/>
              </a:rPr>
              <a:t>Team Competencies Required</a:t>
            </a:r>
            <a:endParaRPr sz="1200" u="sng">
              <a:solidFill>
                <a:srgbClr val="F2F2F2"/>
              </a:solidFill>
              <a:latin typeface="Montserrat"/>
              <a:ea typeface="Montserrat"/>
              <a:cs typeface="Montserrat"/>
              <a:sym typeface="Montserrat"/>
            </a:endParaRPr>
          </a:p>
          <a:p>
            <a:pPr indent="-304800" lvl="0" marL="457200" rtl="0" algn="l">
              <a:lnSpc>
                <a:spcPct val="115000"/>
              </a:lnSpc>
              <a:spcBef>
                <a:spcPts val="8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Ability to manipulate, navigate, and review a 3D model</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Ability to model photo realistically including textures. </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Strong sense of coordination. Understanding roles and responsibilities of team members and understanding how building systems integrate with one other.</a:t>
            </a:r>
            <a:endParaRPr sz="1200" u="sng">
              <a:solidFill>
                <a:srgbClr val="F2F2F2"/>
              </a:solidFill>
              <a:latin typeface="Montserrat"/>
              <a:ea typeface="Montserrat"/>
              <a:cs typeface="Montserrat"/>
              <a:sym typeface="Montserrat"/>
            </a:endParaRPr>
          </a:p>
          <a:p>
            <a:pPr indent="0" lvl="0" marL="0" rtl="0" algn="l">
              <a:lnSpc>
                <a:spcPct val="100000"/>
              </a:lnSpc>
              <a:spcBef>
                <a:spcPts val="0"/>
              </a:spcBef>
              <a:spcAft>
                <a:spcPts val="0"/>
              </a:spcAft>
              <a:buClr>
                <a:srgbClr val="000000"/>
              </a:buClr>
              <a:buSzPts val="1200"/>
              <a:buFont typeface="Arial"/>
              <a:buNone/>
            </a:pPr>
            <a:r>
              <a:t/>
            </a:r>
            <a:endParaRPr sz="1200">
              <a:solidFill>
                <a:srgbClr val="F2F2F2"/>
              </a:solidFill>
              <a:latin typeface="Montserrat"/>
              <a:ea typeface="Montserrat"/>
              <a:cs typeface="Montserrat"/>
              <a:sym typeface="Montserrat"/>
            </a:endParaRPr>
          </a:p>
          <a:p>
            <a:pPr indent="0" lvl="0" marL="0" rtl="0" algn="l">
              <a:lnSpc>
                <a:spcPct val="100000"/>
              </a:lnSpc>
              <a:spcBef>
                <a:spcPts val="0"/>
              </a:spcBef>
              <a:spcAft>
                <a:spcPts val="0"/>
              </a:spcAft>
              <a:buClr>
                <a:srgbClr val="000000"/>
              </a:buClr>
              <a:buSzPts val="1200"/>
              <a:buFont typeface="Arial"/>
              <a:buNone/>
            </a:pPr>
            <a:r>
              <a:t/>
            </a:r>
            <a:endParaRPr sz="1200">
              <a:solidFill>
                <a:srgbClr val="F2F2F2"/>
              </a:solidFill>
              <a:latin typeface="Montserrat"/>
              <a:ea typeface="Montserrat"/>
              <a:cs typeface="Montserrat"/>
              <a:sym typeface="Montserrat"/>
            </a:endParaRPr>
          </a:p>
          <a:p>
            <a:pPr indent="0" lvl="0" marL="0" rtl="0" algn="l">
              <a:lnSpc>
                <a:spcPct val="100000"/>
              </a:lnSpc>
              <a:spcBef>
                <a:spcPts val="0"/>
              </a:spcBef>
              <a:spcAft>
                <a:spcPts val="0"/>
              </a:spcAft>
              <a:buClr>
                <a:srgbClr val="000000"/>
              </a:buClr>
              <a:buSzPts val="1200"/>
              <a:buFont typeface="Arial"/>
              <a:buNone/>
            </a:pPr>
            <a:r>
              <a:t/>
            </a:r>
            <a:endParaRPr sz="1200">
              <a:solidFill>
                <a:srgbClr val="F2F2F2"/>
              </a:solidFill>
              <a:latin typeface="Montserrat"/>
              <a:ea typeface="Montserrat"/>
              <a:cs typeface="Montserrat"/>
              <a:sym typeface="Montserrat"/>
            </a:endParaRPr>
          </a:p>
        </p:txBody>
      </p:sp>
      <p:sp>
        <p:nvSpPr>
          <p:cNvPr id="269" name="Google Shape;269;g2b00c2eaf18_0_139"/>
          <p:cNvSpPr/>
          <p:nvPr/>
        </p:nvSpPr>
        <p:spPr>
          <a:xfrm>
            <a:off x="4430246" y="113242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n par de arbustos&#10;&#10;Descripción generada automáticamente con confianza media" id="270" name="Google Shape;270;g2b00c2eaf18_0_139"/>
          <p:cNvPicPr preferRelativeResize="0"/>
          <p:nvPr/>
        </p:nvPicPr>
        <p:blipFill rotWithShape="1">
          <a:blip r:embed="rId5">
            <a:alphaModFix/>
          </a:blip>
          <a:srcRect b="0" l="0" r="0" t="0"/>
          <a:stretch/>
        </p:blipFill>
        <p:spPr>
          <a:xfrm>
            <a:off x="0" y="2754418"/>
            <a:ext cx="4246750" cy="238507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g2b00c2eaf18_0_152"/>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276" name="Google Shape;276;g2b00c2eaf18_0_152"/>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Uses: Cost Estimation</a:t>
            </a:r>
            <a:endParaRPr sz="2800">
              <a:solidFill>
                <a:srgbClr val="3DE8AF"/>
              </a:solidFill>
              <a:latin typeface="Montserrat"/>
              <a:ea typeface="Montserrat"/>
              <a:cs typeface="Montserrat"/>
              <a:sym typeface="Montserrat"/>
            </a:endParaRPr>
          </a:p>
        </p:txBody>
      </p:sp>
      <p:pic>
        <p:nvPicPr>
          <p:cNvPr descr="Icono&#10;&#10;Descripción generada automáticamente" id="277" name="Google Shape;277;g2b00c2eaf18_0_152"/>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278" name="Google Shape;278;g2b00c2eaf18_0_152"/>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279" name="Google Shape;279;g2b00c2eaf18_0_152"/>
          <p:cNvSpPr txBox="1"/>
          <p:nvPr/>
        </p:nvSpPr>
        <p:spPr>
          <a:xfrm>
            <a:off x="4935750" y="1207250"/>
            <a:ext cx="3237900" cy="9582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rPr lang="en" sz="1200" u="sng">
                <a:solidFill>
                  <a:srgbClr val="F2F2F2"/>
                </a:solidFill>
                <a:latin typeface="Montserrat"/>
                <a:ea typeface="Montserrat"/>
                <a:cs typeface="Montserrat"/>
                <a:sym typeface="Montserrat"/>
              </a:rPr>
              <a:t>Potential Value </a:t>
            </a:r>
            <a:endParaRPr sz="1200" u="sng">
              <a:solidFill>
                <a:srgbClr val="F2F2F2"/>
              </a:solidFill>
              <a:latin typeface="Montserrat"/>
              <a:ea typeface="Montserrat"/>
              <a:cs typeface="Montserrat"/>
              <a:sym typeface="Montserrat"/>
            </a:endParaRPr>
          </a:p>
          <a:p>
            <a:pPr indent="-304800" lvl="0" marL="457200" rtl="0" algn="l">
              <a:spcBef>
                <a:spcPts val="10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Precisely quantify modelled materials</a:t>
            </a:r>
            <a:endParaRPr sz="1200">
              <a:solidFill>
                <a:srgbClr val="F2F2F2"/>
              </a:solidFill>
              <a:latin typeface="Montserrat"/>
              <a:ea typeface="Montserrat"/>
              <a:cs typeface="Montserrat"/>
              <a:sym typeface="Montserrat"/>
            </a:endParaRPr>
          </a:p>
          <a:p>
            <a:pPr indent="-304800" lvl="0" marL="457200" rtl="0" algn="l">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Quickly generate quantities to assist in the decision-making process and generate more cost estimates at a faster rate</a:t>
            </a:r>
            <a:endParaRPr sz="1200">
              <a:solidFill>
                <a:srgbClr val="F2F2F2"/>
              </a:solidFill>
              <a:latin typeface="Montserrat"/>
              <a:ea typeface="Montserrat"/>
              <a:cs typeface="Montserrat"/>
              <a:sym typeface="Montserrat"/>
            </a:endParaRPr>
          </a:p>
          <a:p>
            <a:pPr indent="-304800" lvl="0" marL="457200" rtl="0" algn="l">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Provide cost information to the owner during the early decision-making phase of design and throughout the lifecycle, including changes during construction</a:t>
            </a:r>
            <a:endParaRPr sz="1200">
              <a:solidFill>
                <a:srgbClr val="F2F2F2"/>
              </a:solidFill>
              <a:latin typeface="Montserrat"/>
              <a:ea typeface="Montserrat"/>
              <a:cs typeface="Montserrat"/>
              <a:sym typeface="Montserrat"/>
            </a:endParaRPr>
          </a:p>
          <a:p>
            <a:pPr indent="-304800" lvl="0" marL="457200" rtl="0" algn="l">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Easier exploration of different design options and concepts within the owner's budget</a:t>
            </a:r>
            <a:endParaRPr sz="1200">
              <a:solidFill>
                <a:srgbClr val="F2F2F2"/>
              </a:solidFill>
              <a:latin typeface="Montserrat"/>
              <a:ea typeface="Montserrat"/>
              <a:cs typeface="Montserrat"/>
              <a:sym typeface="Montserrat"/>
            </a:endParaRPr>
          </a:p>
        </p:txBody>
      </p:sp>
      <p:sp>
        <p:nvSpPr>
          <p:cNvPr id="280" name="Google Shape;280;g2b00c2eaf18_0_152"/>
          <p:cNvSpPr/>
          <p:nvPr/>
        </p:nvSpPr>
        <p:spPr>
          <a:xfrm>
            <a:off x="4430246" y="125422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n par de arbustos&#10;&#10;Descripción generada automáticamente con confianza media" id="281" name="Google Shape;281;g2b00c2eaf18_0_152"/>
          <p:cNvPicPr preferRelativeResize="0"/>
          <p:nvPr/>
        </p:nvPicPr>
        <p:blipFill rotWithShape="1">
          <a:blip r:embed="rId5">
            <a:alphaModFix/>
          </a:blip>
          <a:srcRect b="0" l="0" r="0" t="0"/>
          <a:stretch/>
        </p:blipFill>
        <p:spPr>
          <a:xfrm>
            <a:off x="0" y="2754418"/>
            <a:ext cx="4246750" cy="2385077"/>
          </a:xfrm>
          <a:prstGeom prst="rect">
            <a:avLst/>
          </a:prstGeom>
          <a:noFill/>
          <a:ln>
            <a:noFill/>
          </a:ln>
        </p:spPr>
      </p:pic>
      <p:sp>
        <p:nvSpPr>
          <p:cNvPr id="282" name="Google Shape;282;g2b00c2eaf18_0_152"/>
          <p:cNvSpPr txBox="1"/>
          <p:nvPr/>
        </p:nvSpPr>
        <p:spPr>
          <a:xfrm>
            <a:off x="4935750" y="296025"/>
            <a:ext cx="3237900" cy="9582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rPr lang="en" sz="1200">
                <a:solidFill>
                  <a:srgbClr val="F2F2F2"/>
                </a:solidFill>
                <a:latin typeface="Montserrat"/>
                <a:ea typeface="Montserrat"/>
                <a:cs typeface="Montserrat"/>
                <a:sym typeface="Montserrat"/>
              </a:rPr>
              <a:t>This process allows the project team to see the cost effects of their changes during all phases of the project. </a:t>
            </a:r>
            <a:endParaRPr sz="1200">
              <a:solidFill>
                <a:srgbClr val="F2F2F2"/>
              </a:solidFill>
              <a:latin typeface="Montserrat"/>
              <a:ea typeface="Montserrat"/>
              <a:cs typeface="Montserrat"/>
              <a:sym typeface="Montserrat"/>
            </a:endParaRPr>
          </a:p>
        </p:txBody>
      </p:sp>
      <p:sp>
        <p:nvSpPr>
          <p:cNvPr id="283" name="Google Shape;283;g2b00c2eaf18_0_152"/>
          <p:cNvSpPr/>
          <p:nvPr/>
        </p:nvSpPr>
        <p:spPr>
          <a:xfrm>
            <a:off x="4430246" y="34355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2b00c2eaf18_0_164"/>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289" name="Google Shape;289;g2b00c2eaf18_0_164"/>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Uses: Cost Estimation</a:t>
            </a:r>
            <a:endParaRPr sz="2800">
              <a:solidFill>
                <a:srgbClr val="3DE8AF"/>
              </a:solidFill>
              <a:latin typeface="Montserrat"/>
              <a:ea typeface="Montserrat"/>
              <a:cs typeface="Montserrat"/>
              <a:sym typeface="Montserrat"/>
            </a:endParaRPr>
          </a:p>
        </p:txBody>
      </p:sp>
      <p:pic>
        <p:nvPicPr>
          <p:cNvPr descr="Icono&#10;&#10;Descripción generada automáticamente" id="290" name="Google Shape;290;g2b00c2eaf18_0_164"/>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291" name="Google Shape;291;g2b00c2eaf18_0_164"/>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292" name="Google Shape;292;g2b00c2eaf18_0_164"/>
          <p:cNvSpPr txBox="1"/>
          <p:nvPr/>
        </p:nvSpPr>
        <p:spPr>
          <a:xfrm>
            <a:off x="4935750" y="2238800"/>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Clr>
                <a:srgbClr val="000000"/>
              </a:buClr>
              <a:buSzPts val="1200"/>
              <a:buFont typeface="Arial"/>
              <a:buNone/>
            </a:pPr>
            <a:r>
              <a:rPr lang="en" sz="1200" u="sng">
                <a:solidFill>
                  <a:srgbClr val="F2F2F2"/>
                </a:solidFill>
                <a:latin typeface="Montserrat"/>
                <a:ea typeface="Montserrat"/>
                <a:cs typeface="Montserrat"/>
                <a:sym typeface="Montserrat"/>
              </a:rPr>
              <a:t>Team Competencies Required</a:t>
            </a:r>
            <a:endParaRPr sz="1200" u="sng">
              <a:solidFill>
                <a:srgbClr val="F2F2F2"/>
              </a:solidFill>
              <a:latin typeface="Montserrat"/>
              <a:ea typeface="Montserrat"/>
              <a:cs typeface="Montserrat"/>
              <a:sym typeface="Montserrat"/>
            </a:endParaRPr>
          </a:p>
          <a:p>
            <a:pPr indent="-304800" lvl="0" marL="457200" rtl="0" algn="l">
              <a:lnSpc>
                <a:spcPct val="115000"/>
              </a:lnSpc>
              <a:spcBef>
                <a:spcPts val="8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Ability to define specific design modelling procedures which yield accurate quantity take-off </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Ability to identify quantities for the appropriate estimating level </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Ability to manipulate models to acquire usable quantities</a:t>
            </a:r>
            <a:endParaRPr sz="1200" u="sng">
              <a:solidFill>
                <a:srgbClr val="F2F2F2"/>
              </a:solidFill>
              <a:latin typeface="Montserrat"/>
              <a:ea typeface="Montserrat"/>
              <a:cs typeface="Montserrat"/>
              <a:sym typeface="Montserrat"/>
            </a:endParaRPr>
          </a:p>
        </p:txBody>
      </p:sp>
      <p:sp>
        <p:nvSpPr>
          <p:cNvPr id="293" name="Google Shape;293;g2b00c2eaf18_0_164"/>
          <p:cNvSpPr/>
          <p:nvPr/>
        </p:nvSpPr>
        <p:spPr>
          <a:xfrm>
            <a:off x="4430246" y="228577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4" name="Google Shape;294;g2b00c2eaf18_0_164"/>
          <p:cNvSpPr txBox="1"/>
          <p:nvPr/>
        </p:nvSpPr>
        <p:spPr>
          <a:xfrm>
            <a:off x="4935750" y="296025"/>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lang="en" sz="1200" u="sng">
                <a:solidFill>
                  <a:srgbClr val="F2F2F2"/>
                </a:solidFill>
                <a:latin typeface="Montserrat"/>
                <a:ea typeface="Montserrat"/>
                <a:cs typeface="Montserrat"/>
                <a:sym typeface="Montserrat"/>
              </a:rPr>
              <a:t>Resources Required</a:t>
            </a:r>
            <a:endParaRPr sz="1200" u="sng">
              <a:solidFill>
                <a:srgbClr val="F2F2F2"/>
              </a:solidFill>
              <a:latin typeface="Montserrat"/>
              <a:ea typeface="Montserrat"/>
              <a:cs typeface="Montserrat"/>
              <a:sym typeface="Montserrat"/>
            </a:endParaRPr>
          </a:p>
          <a:p>
            <a:pPr indent="-304800" lvl="0" marL="457200" rtl="0" algn="l">
              <a:lnSpc>
                <a:spcPct val="115000"/>
              </a:lnSpc>
              <a:spcBef>
                <a:spcPts val="10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Model-based estimating software</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Design authoring software and accurately built design model</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Cost data (classification systems used in cost estimation workflows)</a:t>
            </a:r>
            <a:endParaRPr sz="1200">
              <a:solidFill>
                <a:srgbClr val="F2F2F2"/>
              </a:solidFill>
              <a:latin typeface="Montserrat"/>
              <a:ea typeface="Montserrat"/>
              <a:cs typeface="Montserrat"/>
              <a:sym typeface="Montserrat"/>
            </a:endParaRPr>
          </a:p>
        </p:txBody>
      </p:sp>
      <p:sp>
        <p:nvSpPr>
          <p:cNvPr id="295" name="Google Shape;295;g2b00c2eaf18_0_164"/>
          <p:cNvSpPr/>
          <p:nvPr/>
        </p:nvSpPr>
        <p:spPr>
          <a:xfrm>
            <a:off x="4430246" y="34355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96" name="Google Shape;296;g2b00c2eaf18_0_164"/>
          <p:cNvPicPr preferRelativeResize="0"/>
          <p:nvPr/>
        </p:nvPicPr>
        <p:blipFill rotWithShape="1">
          <a:blip r:embed="rId5">
            <a:alphaModFix/>
          </a:blip>
          <a:srcRect b="0" l="0" r="0" t="0"/>
          <a:stretch/>
        </p:blipFill>
        <p:spPr>
          <a:xfrm>
            <a:off x="1351495" y="1560045"/>
            <a:ext cx="1543799" cy="358344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g2b00c2eaf18_0_177"/>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302" name="Google Shape;302;g2b00c2eaf18_0_177"/>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Uses: 3D Coordination also Known as Clash Detection</a:t>
            </a:r>
            <a:endParaRPr sz="2800">
              <a:solidFill>
                <a:srgbClr val="3DE8AF"/>
              </a:solidFill>
              <a:latin typeface="Montserrat"/>
              <a:ea typeface="Montserrat"/>
              <a:cs typeface="Montserrat"/>
              <a:sym typeface="Montserrat"/>
            </a:endParaRPr>
          </a:p>
        </p:txBody>
      </p:sp>
      <p:pic>
        <p:nvPicPr>
          <p:cNvPr descr="Icono&#10;&#10;Descripción generada automáticamente" id="303" name="Google Shape;303;g2b00c2eaf18_0_177"/>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304" name="Google Shape;304;g2b00c2eaf18_0_177"/>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305" name="Google Shape;305;g2b00c2eaf18_0_177"/>
          <p:cNvSpPr txBox="1"/>
          <p:nvPr/>
        </p:nvSpPr>
        <p:spPr>
          <a:xfrm>
            <a:off x="4935750" y="1902100"/>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lang="en" sz="1200" u="sng">
                <a:solidFill>
                  <a:srgbClr val="F2F2F2"/>
                </a:solidFill>
                <a:latin typeface="Montserrat"/>
                <a:ea typeface="Montserrat"/>
                <a:cs typeface="Montserrat"/>
                <a:sym typeface="Montserrat"/>
              </a:rPr>
              <a:t>Potential Value</a:t>
            </a:r>
            <a:r>
              <a:rPr lang="en" sz="1200">
                <a:solidFill>
                  <a:srgbClr val="F2F2F2"/>
                </a:solidFill>
                <a:latin typeface="Montserrat"/>
                <a:ea typeface="Montserrat"/>
                <a:cs typeface="Montserrat"/>
                <a:sym typeface="Montserrat"/>
              </a:rPr>
              <a:t> </a:t>
            </a:r>
            <a:endParaRPr sz="1200">
              <a:solidFill>
                <a:srgbClr val="F2F2F2"/>
              </a:solidFill>
              <a:latin typeface="Montserrat"/>
              <a:ea typeface="Montserrat"/>
              <a:cs typeface="Montserrat"/>
              <a:sym typeface="Montserrat"/>
            </a:endParaRPr>
          </a:p>
          <a:p>
            <a:pPr indent="-304800" lvl="0" marL="457200" rtl="0" algn="l">
              <a:lnSpc>
                <a:spcPct val="115000"/>
              </a:lnSpc>
              <a:spcBef>
                <a:spcPts val="10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Coordinate building project through a model</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Reduce and eliminate field conflicts.</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Reduced construction cost; potentially less cost growth (i.e. less change orders) and decrease construction time and increase productivity on site</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More accurate as built drawings </a:t>
            </a:r>
            <a:endParaRPr sz="1200" u="sng">
              <a:solidFill>
                <a:srgbClr val="F2F2F2"/>
              </a:solidFill>
              <a:latin typeface="Montserrat"/>
              <a:ea typeface="Montserrat"/>
              <a:cs typeface="Montserrat"/>
              <a:sym typeface="Montserrat"/>
            </a:endParaRPr>
          </a:p>
        </p:txBody>
      </p:sp>
      <p:sp>
        <p:nvSpPr>
          <p:cNvPr id="306" name="Google Shape;306;g2b00c2eaf18_0_177"/>
          <p:cNvSpPr/>
          <p:nvPr/>
        </p:nvSpPr>
        <p:spPr>
          <a:xfrm>
            <a:off x="4430246" y="194907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7" name="Google Shape;307;g2b00c2eaf18_0_177"/>
          <p:cNvSpPr txBox="1"/>
          <p:nvPr/>
        </p:nvSpPr>
        <p:spPr>
          <a:xfrm>
            <a:off x="4935750" y="296025"/>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None/>
            </a:pPr>
            <a:r>
              <a:rPr lang="en" sz="1200">
                <a:solidFill>
                  <a:srgbClr val="F2F2F2"/>
                </a:solidFill>
                <a:latin typeface="Montserrat"/>
                <a:ea typeface="Montserrat"/>
                <a:cs typeface="Montserrat"/>
                <a:sym typeface="Montserrat"/>
              </a:rPr>
              <a:t>The 3D coordination allows the professionals involved to assimilate the complexity of the design which translates into greater efficiency in its resolution. </a:t>
            </a:r>
            <a:endParaRPr sz="1200">
              <a:solidFill>
                <a:srgbClr val="F2F2F2"/>
              </a:solidFill>
              <a:latin typeface="Montserrat"/>
              <a:ea typeface="Montserrat"/>
              <a:cs typeface="Montserrat"/>
              <a:sym typeface="Montserrat"/>
            </a:endParaRPr>
          </a:p>
        </p:txBody>
      </p:sp>
      <p:sp>
        <p:nvSpPr>
          <p:cNvPr id="308" name="Google Shape;308;g2b00c2eaf18_0_177"/>
          <p:cNvSpPr/>
          <p:nvPr/>
        </p:nvSpPr>
        <p:spPr>
          <a:xfrm>
            <a:off x="4430246" y="34355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09" name="Google Shape;309;g2b00c2eaf18_0_177"/>
          <p:cNvPicPr preferRelativeResize="0"/>
          <p:nvPr/>
        </p:nvPicPr>
        <p:blipFill rotWithShape="1">
          <a:blip r:embed="rId5">
            <a:alphaModFix/>
          </a:blip>
          <a:srcRect b="0" l="0" r="0" t="0"/>
          <a:stretch/>
        </p:blipFill>
        <p:spPr>
          <a:xfrm>
            <a:off x="-1" y="2571748"/>
            <a:ext cx="3421875" cy="25717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2b00c2eaf18_0_190"/>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315" name="Google Shape;315;g2b00c2eaf18_0_190"/>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Uses: 3D Coordination also Known as Clash Detection</a:t>
            </a:r>
            <a:endParaRPr sz="2800">
              <a:solidFill>
                <a:srgbClr val="3DE8AF"/>
              </a:solidFill>
              <a:latin typeface="Montserrat"/>
              <a:ea typeface="Montserrat"/>
              <a:cs typeface="Montserrat"/>
              <a:sym typeface="Montserrat"/>
            </a:endParaRPr>
          </a:p>
        </p:txBody>
      </p:sp>
      <p:pic>
        <p:nvPicPr>
          <p:cNvPr descr="Icono&#10;&#10;Descripción generada automáticamente" id="316" name="Google Shape;316;g2b00c2eaf18_0_190"/>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317" name="Google Shape;317;g2b00c2eaf18_0_190"/>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318" name="Google Shape;318;g2b00c2eaf18_0_190"/>
          <p:cNvSpPr txBox="1"/>
          <p:nvPr/>
        </p:nvSpPr>
        <p:spPr>
          <a:xfrm>
            <a:off x="4935750" y="1269475"/>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Clr>
                <a:srgbClr val="000000"/>
              </a:buClr>
              <a:buSzPts val="1200"/>
              <a:buFont typeface="Arial"/>
              <a:buNone/>
            </a:pPr>
            <a:r>
              <a:rPr lang="en" sz="1200" u="sng">
                <a:solidFill>
                  <a:srgbClr val="F2F2F2"/>
                </a:solidFill>
                <a:latin typeface="Montserrat"/>
                <a:ea typeface="Montserrat"/>
                <a:cs typeface="Montserrat"/>
                <a:sym typeface="Montserrat"/>
              </a:rPr>
              <a:t>Resources Required</a:t>
            </a:r>
            <a:endParaRPr sz="1200" u="sng">
              <a:solidFill>
                <a:srgbClr val="F2F2F2"/>
              </a:solidFill>
              <a:latin typeface="Montserrat"/>
              <a:ea typeface="Montserrat"/>
              <a:cs typeface="Montserrat"/>
              <a:sym typeface="Montserrat"/>
            </a:endParaRPr>
          </a:p>
          <a:p>
            <a:pPr indent="-304800" lvl="0" marL="457200" rtl="0" algn="l">
              <a:lnSpc>
                <a:spcPct val="115000"/>
              </a:lnSpc>
              <a:spcBef>
                <a:spcPts val="8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Design Authoring Software</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Model Review Software</a:t>
            </a:r>
            <a:endParaRPr sz="1200">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Clr>
                <a:srgbClr val="000000"/>
              </a:buClr>
              <a:buSzPts val="1200"/>
              <a:buFont typeface="Arial"/>
              <a:buNone/>
            </a:pPr>
            <a:r>
              <a:rPr lang="en" sz="1200" u="sng">
                <a:solidFill>
                  <a:srgbClr val="F2F2F2"/>
                </a:solidFill>
                <a:latin typeface="Montserrat"/>
                <a:ea typeface="Montserrat"/>
                <a:cs typeface="Montserrat"/>
                <a:sym typeface="Montserrat"/>
              </a:rPr>
              <a:t>Team Competencies Required</a:t>
            </a:r>
            <a:endParaRPr sz="1200" u="sng">
              <a:solidFill>
                <a:srgbClr val="F2F2F2"/>
              </a:solidFill>
              <a:latin typeface="Montserrat"/>
              <a:ea typeface="Montserrat"/>
              <a:cs typeface="Montserrat"/>
              <a:sym typeface="Montserrat"/>
            </a:endParaRPr>
          </a:p>
          <a:p>
            <a:pPr indent="-304800" lvl="0" marL="457200" rtl="0" algn="l">
              <a:lnSpc>
                <a:spcPct val="115000"/>
              </a:lnSpc>
              <a:spcBef>
                <a:spcPts val="8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Ability to deal with people and project challenges</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Ability to manipulate, navigate, and review a 3D model</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Knowledge of building systems</a:t>
            </a:r>
            <a:endParaRPr sz="1200">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1200">
              <a:solidFill>
                <a:srgbClr val="F2F2F2"/>
              </a:solidFill>
              <a:latin typeface="Montserrat"/>
              <a:ea typeface="Montserrat"/>
              <a:cs typeface="Montserrat"/>
              <a:sym typeface="Montserrat"/>
            </a:endParaRPr>
          </a:p>
        </p:txBody>
      </p:sp>
      <p:sp>
        <p:nvSpPr>
          <p:cNvPr id="319" name="Google Shape;319;g2b00c2eaf18_0_190"/>
          <p:cNvSpPr/>
          <p:nvPr/>
        </p:nvSpPr>
        <p:spPr>
          <a:xfrm>
            <a:off x="4430246" y="131700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20" name="Google Shape;320;g2b00c2eaf18_0_190"/>
          <p:cNvPicPr preferRelativeResize="0"/>
          <p:nvPr/>
        </p:nvPicPr>
        <p:blipFill rotWithShape="1">
          <a:blip r:embed="rId5">
            <a:alphaModFix/>
          </a:blip>
          <a:srcRect b="0" l="0" r="0" t="0"/>
          <a:stretch/>
        </p:blipFill>
        <p:spPr>
          <a:xfrm>
            <a:off x="6" y="2227675"/>
            <a:ext cx="3748912" cy="291582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g2ab95677517_1_0"/>
          <p:cNvSpPr/>
          <p:nvPr/>
        </p:nvSpPr>
        <p:spPr>
          <a:xfrm>
            <a:off x="0" y="0"/>
            <a:ext cx="4109400" cy="5143500"/>
          </a:xfrm>
          <a:prstGeom prst="rect">
            <a:avLst/>
          </a:prstGeom>
          <a:solidFill>
            <a:srgbClr val="025E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96" name="Google Shape;96;g2ab95677517_1_0"/>
          <p:cNvSpPr txBox="1"/>
          <p:nvPr/>
        </p:nvSpPr>
        <p:spPr>
          <a:xfrm>
            <a:off x="346494" y="2489078"/>
            <a:ext cx="3416400" cy="101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chemeClr val="lt1"/>
                </a:solidFill>
                <a:latin typeface="Montserrat SemiBold"/>
                <a:ea typeface="Montserrat SemiBold"/>
                <a:cs typeface="Montserrat SemiBold"/>
                <a:sym typeface="Montserrat SemiBold"/>
              </a:rPr>
              <a:t>Whats Covered in this module</a:t>
            </a:r>
            <a:endParaRPr b="0" i="0" sz="2800" u="none" cap="none" strike="noStrike">
              <a:solidFill>
                <a:schemeClr val="lt1"/>
              </a:solidFill>
              <a:latin typeface="Montserrat SemiBold"/>
              <a:ea typeface="Montserrat SemiBold"/>
              <a:cs typeface="Montserrat SemiBold"/>
              <a:sym typeface="Montserrat SemiBold"/>
            </a:endParaRPr>
          </a:p>
        </p:txBody>
      </p:sp>
      <p:pic>
        <p:nvPicPr>
          <p:cNvPr descr="Icono&#10;&#10;Descripción generada automáticamente" id="97" name="Google Shape;97;g2ab95677517_1_0"/>
          <p:cNvPicPr preferRelativeResize="0"/>
          <p:nvPr/>
        </p:nvPicPr>
        <p:blipFill rotWithShape="1">
          <a:blip r:embed="rId3">
            <a:alphaModFix/>
          </a:blip>
          <a:srcRect b="0" l="0" r="0" t="0"/>
          <a:stretch/>
        </p:blipFill>
        <p:spPr>
          <a:xfrm>
            <a:off x="8251950" y="59044"/>
            <a:ext cx="823080" cy="823080"/>
          </a:xfrm>
          <a:prstGeom prst="rect">
            <a:avLst/>
          </a:prstGeom>
          <a:noFill/>
          <a:ln>
            <a:noFill/>
          </a:ln>
        </p:spPr>
      </p:pic>
      <p:sp>
        <p:nvSpPr>
          <p:cNvPr id="98" name="Google Shape;98;g2ab95677517_1_0"/>
          <p:cNvSpPr/>
          <p:nvPr/>
        </p:nvSpPr>
        <p:spPr>
          <a:xfrm>
            <a:off x="5205026" y="688086"/>
            <a:ext cx="2981400" cy="480600"/>
          </a:xfrm>
          <a:prstGeom prst="roundRect">
            <a:avLst>
              <a:gd fmla="val 16667" name="adj"/>
            </a:avLst>
          </a:prstGeom>
          <a:solidFill>
            <a:schemeClr val="accent6"/>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lang="en">
                <a:solidFill>
                  <a:srgbClr val="025E91"/>
                </a:solidFill>
                <a:latin typeface="Montserrat SemiBold"/>
                <a:ea typeface="Montserrat SemiBold"/>
                <a:cs typeface="Montserrat SemiBold"/>
                <a:sym typeface="Montserrat SemiBold"/>
              </a:rPr>
              <a:t>Introduction to BIM</a:t>
            </a:r>
            <a:endParaRPr b="0" i="0" sz="1400" u="none" cap="none" strike="noStrike">
              <a:solidFill>
                <a:srgbClr val="025E91"/>
              </a:solidFill>
              <a:latin typeface="Montserrat SemiBold"/>
              <a:ea typeface="Montserrat SemiBold"/>
              <a:cs typeface="Montserrat SemiBold"/>
              <a:sym typeface="Montserrat SemiBold"/>
            </a:endParaRPr>
          </a:p>
        </p:txBody>
      </p:sp>
      <p:sp>
        <p:nvSpPr>
          <p:cNvPr id="99" name="Google Shape;99;g2ab95677517_1_0"/>
          <p:cNvSpPr/>
          <p:nvPr/>
        </p:nvSpPr>
        <p:spPr>
          <a:xfrm>
            <a:off x="5205025" y="1721665"/>
            <a:ext cx="2981400" cy="666600"/>
          </a:xfrm>
          <a:prstGeom prst="roundRect">
            <a:avLst>
              <a:gd fmla="val 16667" name="adj"/>
            </a:avLst>
          </a:prstGeom>
          <a:solidFill>
            <a:schemeClr val="accent6"/>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lang="en">
                <a:solidFill>
                  <a:srgbClr val="025E91"/>
                </a:solidFill>
                <a:latin typeface="Montserrat SemiBold"/>
                <a:ea typeface="Montserrat SemiBold"/>
                <a:cs typeface="Montserrat SemiBold"/>
                <a:sym typeface="Montserrat SemiBold"/>
              </a:rPr>
              <a:t>How BIM can be Implemented for Designers and Onsite Workers</a:t>
            </a:r>
            <a:endParaRPr b="0" i="0" sz="1400" u="none" cap="none" strike="noStrike">
              <a:solidFill>
                <a:srgbClr val="025E91"/>
              </a:solidFill>
              <a:latin typeface="Montserrat SemiBold"/>
              <a:ea typeface="Montserrat SemiBold"/>
              <a:cs typeface="Montserrat SemiBold"/>
              <a:sym typeface="Montserrat SemiBold"/>
            </a:endParaRPr>
          </a:p>
        </p:txBody>
      </p:sp>
      <p:sp>
        <p:nvSpPr>
          <p:cNvPr id="100" name="Google Shape;100;g2ab95677517_1_0"/>
          <p:cNvSpPr/>
          <p:nvPr/>
        </p:nvSpPr>
        <p:spPr>
          <a:xfrm>
            <a:off x="5205026" y="3974821"/>
            <a:ext cx="2981400" cy="480600"/>
          </a:xfrm>
          <a:prstGeom prst="roundRect">
            <a:avLst>
              <a:gd fmla="val 16667" name="adj"/>
            </a:avLst>
          </a:prstGeom>
          <a:solidFill>
            <a:schemeClr val="accent6"/>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25E91"/>
                </a:solidFill>
                <a:latin typeface="Montserrat SemiBold"/>
                <a:ea typeface="Montserrat SemiBold"/>
                <a:cs typeface="Montserrat SemiBold"/>
                <a:sym typeface="Montserrat SemiBold"/>
              </a:rPr>
              <a:t>HumanTech </a:t>
            </a:r>
            <a:r>
              <a:rPr lang="en">
                <a:solidFill>
                  <a:srgbClr val="025E91"/>
                </a:solidFill>
                <a:latin typeface="Montserrat SemiBold"/>
                <a:ea typeface="Montserrat SemiBold"/>
                <a:cs typeface="Montserrat SemiBold"/>
                <a:sym typeface="Montserrat SemiBold"/>
              </a:rPr>
              <a:t>Pilot Site Examples</a:t>
            </a:r>
            <a:endParaRPr b="0" i="0" sz="1400" u="none" cap="none" strike="noStrike">
              <a:solidFill>
                <a:srgbClr val="025E91"/>
              </a:solidFill>
              <a:latin typeface="Montserrat SemiBold"/>
              <a:ea typeface="Montserrat SemiBold"/>
              <a:cs typeface="Montserrat SemiBold"/>
              <a:sym typeface="Montserrat SemiBold"/>
            </a:endParaRPr>
          </a:p>
        </p:txBody>
      </p:sp>
      <p:sp>
        <p:nvSpPr>
          <p:cNvPr id="101" name="Google Shape;101;g2ab95677517_1_0"/>
          <p:cNvSpPr/>
          <p:nvPr/>
        </p:nvSpPr>
        <p:spPr>
          <a:xfrm>
            <a:off x="5205026" y="2941230"/>
            <a:ext cx="2981400" cy="480600"/>
          </a:xfrm>
          <a:prstGeom prst="roundRect">
            <a:avLst>
              <a:gd fmla="val 16667" name="adj"/>
            </a:avLst>
          </a:prstGeom>
          <a:solidFill>
            <a:schemeClr val="accent6"/>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lang="en">
                <a:solidFill>
                  <a:srgbClr val="025E91"/>
                </a:solidFill>
                <a:latin typeface="Montserrat SemiBold"/>
                <a:ea typeface="Montserrat SemiBold"/>
                <a:cs typeface="Montserrat SemiBold"/>
                <a:sym typeface="Montserrat SemiBold"/>
              </a:rPr>
              <a:t>Existing BIM Tools and Their Application</a:t>
            </a:r>
            <a:endParaRPr b="0" i="0" sz="1400" u="none" cap="none" strike="noStrike">
              <a:solidFill>
                <a:srgbClr val="025E91"/>
              </a:solidFill>
              <a:latin typeface="Montserrat SemiBold"/>
              <a:ea typeface="Montserrat SemiBold"/>
              <a:cs typeface="Montserrat SemiBold"/>
              <a:sym typeface="Montserrat SemiBold"/>
            </a:endParaRPr>
          </a:p>
        </p:txBody>
      </p:sp>
      <p:pic>
        <p:nvPicPr>
          <p:cNvPr id="102" name="Google Shape;102;g2ab95677517_1_0"/>
          <p:cNvPicPr preferRelativeResize="0"/>
          <p:nvPr/>
        </p:nvPicPr>
        <p:blipFill rotWithShape="1">
          <a:blip r:embed="rId4">
            <a:alphaModFix/>
          </a:blip>
          <a:srcRect b="0" l="0" r="0" t="0"/>
          <a:stretch/>
        </p:blipFill>
        <p:spPr>
          <a:xfrm>
            <a:off x="8409114" y="4420973"/>
            <a:ext cx="669499" cy="666598"/>
          </a:xfrm>
          <a:prstGeom prst="rect">
            <a:avLst/>
          </a:prstGeom>
          <a:noFill/>
          <a:ln>
            <a:noFill/>
          </a:ln>
        </p:spPr>
      </p:pic>
      <p:pic>
        <p:nvPicPr>
          <p:cNvPr id="103" name="Google Shape;103;g2ab95677517_1_0"/>
          <p:cNvPicPr preferRelativeResize="0"/>
          <p:nvPr/>
        </p:nvPicPr>
        <p:blipFill rotWithShape="1">
          <a:blip r:embed="rId3">
            <a:alphaModFix/>
          </a:blip>
          <a:srcRect b="0" l="0" r="0" t="0"/>
          <a:stretch/>
        </p:blipFill>
        <p:spPr>
          <a:xfrm>
            <a:off x="1156338" y="451613"/>
            <a:ext cx="1759924" cy="17599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2b00c2eaf18_0_203"/>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326" name="Google Shape;326;g2b00c2eaf18_0_203"/>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Uses: Design Authoring</a:t>
            </a:r>
            <a:endParaRPr sz="2800">
              <a:solidFill>
                <a:srgbClr val="3DE8AF"/>
              </a:solidFill>
              <a:latin typeface="Montserrat"/>
              <a:ea typeface="Montserrat"/>
              <a:cs typeface="Montserrat"/>
              <a:sym typeface="Montserrat"/>
            </a:endParaRPr>
          </a:p>
        </p:txBody>
      </p:sp>
      <p:pic>
        <p:nvPicPr>
          <p:cNvPr descr="Icono&#10;&#10;Descripción generada automáticamente" id="327" name="Google Shape;327;g2b00c2eaf18_0_203"/>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328" name="Google Shape;328;g2b00c2eaf18_0_203"/>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329" name="Google Shape;329;g2b00c2eaf18_0_203"/>
          <p:cNvSpPr txBox="1"/>
          <p:nvPr/>
        </p:nvSpPr>
        <p:spPr>
          <a:xfrm>
            <a:off x="4935750" y="388350"/>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None/>
            </a:pPr>
            <a:r>
              <a:rPr lang="en" sz="1200">
                <a:solidFill>
                  <a:srgbClr val="F2F2F2"/>
                </a:solidFill>
                <a:latin typeface="Montserrat"/>
                <a:ea typeface="Montserrat"/>
                <a:cs typeface="Montserrat"/>
                <a:sym typeface="Montserrat"/>
              </a:rPr>
              <a:t>A process in which 3D software is used to develop a Building Information Model based on criteria that is important to the translation of the building's design.</a:t>
            </a:r>
            <a:endParaRPr sz="1200">
              <a:solidFill>
                <a:srgbClr val="F2F2F2"/>
              </a:solidFill>
              <a:latin typeface="Montserrat"/>
              <a:ea typeface="Montserrat"/>
              <a:cs typeface="Montserrat"/>
              <a:sym typeface="Montserrat"/>
            </a:endParaRPr>
          </a:p>
        </p:txBody>
      </p:sp>
      <p:sp>
        <p:nvSpPr>
          <p:cNvPr id="330" name="Google Shape;330;g2b00c2eaf18_0_203"/>
          <p:cNvSpPr/>
          <p:nvPr/>
        </p:nvSpPr>
        <p:spPr>
          <a:xfrm>
            <a:off x="4430246" y="43587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31" name="Google Shape;331;g2b00c2eaf18_0_203"/>
          <p:cNvPicPr preferRelativeResize="0"/>
          <p:nvPr/>
        </p:nvPicPr>
        <p:blipFill rotWithShape="1">
          <a:blip r:embed="rId5">
            <a:alphaModFix/>
          </a:blip>
          <a:srcRect b="0" l="0" r="0" t="0"/>
          <a:stretch/>
        </p:blipFill>
        <p:spPr>
          <a:xfrm>
            <a:off x="0" y="2227676"/>
            <a:ext cx="3746442" cy="2915826"/>
          </a:xfrm>
          <a:prstGeom prst="rect">
            <a:avLst/>
          </a:prstGeom>
          <a:noFill/>
          <a:ln>
            <a:noFill/>
          </a:ln>
        </p:spPr>
      </p:pic>
      <p:sp>
        <p:nvSpPr>
          <p:cNvPr id="332" name="Google Shape;332;g2b00c2eaf18_0_203"/>
          <p:cNvSpPr txBox="1"/>
          <p:nvPr/>
        </p:nvSpPr>
        <p:spPr>
          <a:xfrm>
            <a:off x="4935750" y="1758575"/>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None/>
            </a:pPr>
            <a:r>
              <a:rPr lang="en" sz="1200" u="sng">
                <a:solidFill>
                  <a:srgbClr val="F2F2F2"/>
                </a:solidFill>
                <a:latin typeface="Montserrat"/>
                <a:ea typeface="Montserrat"/>
                <a:cs typeface="Montserrat"/>
                <a:sym typeface="Montserrat"/>
              </a:rPr>
              <a:t>Potential Value </a:t>
            </a:r>
            <a:endParaRPr sz="1200" u="sng">
              <a:solidFill>
                <a:srgbClr val="F2F2F2"/>
              </a:solidFill>
              <a:latin typeface="Montserrat"/>
              <a:ea typeface="Montserrat"/>
              <a:cs typeface="Montserrat"/>
              <a:sym typeface="Montserrat"/>
            </a:endParaRPr>
          </a:p>
          <a:p>
            <a:pPr indent="-304800" lvl="0" marL="457200" rtl="0" algn="l">
              <a:lnSpc>
                <a:spcPct val="115000"/>
              </a:lnSpc>
              <a:spcBef>
                <a:spcPts val="8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Transparency of design for all stakeholders</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Better control and quality control of design, cost and schedule</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Powerful design visualization</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True collaboration between project stakeholders and BIM users</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Improved quality control and assurance </a:t>
            </a:r>
            <a:endParaRPr sz="1200" u="sng">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1200">
              <a:solidFill>
                <a:srgbClr val="F2F2F2"/>
              </a:solidFill>
              <a:latin typeface="Montserrat"/>
              <a:ea typeface="Montserrat"/>
              <a:cs typeface="Montserrat"/>
              <a:sym typeface="Montserrat"/>
            </a:endParaRPr>
          </a:p>
        </p:txBody>
      </p:sp>
      <p:sp>
        <p:nvSpPr>
          <p:cNvPr id="333" name="Google Shape;333;g2b00c2eaf18_0_203"/>
          <p:cNvSpPr/>
          <p:nvPr/>
        </p:nvSpPr>
        <p:spPr>
          <a:xfrm>
            <a:off x="4430246" y="180610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2b00c2eaf18_0_216"/>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339" name="Google Shape;339;g2b00c2eaf18_0_216"/>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Uses: Design Authoring</a:t>
            </a:r>
            <a:endParaRPr sz="2800">
              <a:solidFill>
                <a:srgbClr val="3DE8AF"/>
              </a:solidFill>
              <a:latin typeface="Montserrat"/>
              <a:ea typeface="Montserrat"/>
              <a:cs typeface="Montserrat"/>
              <a:sym typeface="Montserrat"/>
            </a:endParaRPr>
          </a:p>
        </p:txBody>
      </p:sp>
      <p:pic>
        <p:nvPicPr>
          <p:cNvPr descr="Icono&#10;&#10;Descripción generada automáticamente" id="340" name="Google Shape;340;g2b00c2eaf18_0_216"/>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341" name="Google Shape;341;g2b00c2eaf18_0_216"/>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342" name="Google Shape;342;g2b00c2eaf18_0_216"/>
          <p:cNvSpPr txBox="1"/>
          <p:nvPr/>
        </p:nvSpPr>
        <p:spPr>
          <a:xfrm>
            <a:off x="4935750" y="588950"/>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None/>
            </a:pPr>
            <a:r>
              <a:rPr lang="en" sz="1200" u="sng">
                <a:solidFill>
                  <a:srgbClr val="F2F2F2"/>
                </a:solidFill>
                <a:latin typeface="Montserrat"/>
                <a:ea typeface="Montserrat"/>
                <a:cs typeface="Montserrat"/>
                <a:sym typeface="Montserrat"/>
              </a:rPr>
              <a:t>Potential Value </a:t>
            </a:r>
            <a:endParaRPr sz="1200" u="sng">
              <a:solidFill>
                <a:srgbClr val="F2F2F2"/>
              </a:solidFill>
              <a:latin typeface="Montserrat"/>
              <a:ea typeface="Montserrat"/>
              <a:cs typeface="Montserrat"/>
              <a:sym typeface="Montserrat"/>
            </a:endParaRPr>
          </a:p>
          <a:p>
            <a:pPr indent="-304800" lvl="0" marL="457200" rtl="0" algn="l">
              <a:lnSpc>
                <a:spcPct val="115000"/>
              </a:lnSpc>
              <a:spcBef>
                <a:spcPts val="8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Transparency of design for all stakeholders</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Better control and quality control of design, cost and schedule</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Powerful design visualization</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True collaboration between project stakeholders and BIM users</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Improved quality control and assurance </a:t>
            </a:r>
            <a:endParaRPr sz="1200">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1200">
              <a:solidFill>
                <a:srgbClr val="F2F2F2"/>
              </a:solidFill>
              <a:latin typeface="Montserrat"/>
              <a:ea typeface="Montserrat"/>
              <a:cs typeface="Montserrat"/>
              <a:sym typeface="Montserrat"/>
            </a:endParaRPr>
          </a:p>
        </p:txBody>
      </p:sp>
      <p:sp>
        <p:nvSpPr>
          <p:cNvPr id="343" name="Google Shape;343;g2b00c2eaf18_0_216"/>
          <p:cNvSpPr/>
          <p:nvPr/>
        </p:nvSpPr>
        <p:spPr>
          <a:xfrm>
            <a:off x="4430246" y="63647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4" name="Google Shape;344;g2b00c2eaf18_0_216"/>
          <p:cNvSpPr txBox="1"/>
          <p:nvPr/>
        </p:nvSpPr>
        <p:spPr>
          <a:xfrm>
            <a:off x="4935750" y="3219975"/>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None/>
            </a:pPr>
            <a:r>
              <a:rPr lang="en" sz="1200" u="sng">
                <a:solidFill>
                  <a:srgbClr val="F2F2F2"/>
                </a:solidFill>
                <a:latin typeface="Montserrat"/>
                <a:ea typeface="Montserrat"/>
                <a:cs typeface="Montserrat"/>
                <a:sym typeface="Montserrat"/>
              </a:rPr>
              <a:t>Resources Required</a:t>
            </a:r>
            <a:endParaRPr sz="1200" u="sng">
              <a:solidFill>
                <a:srgbClr val="F2F2F2"/>
              </a:solidFill>
              <a:latin typeface="Montserrat"/>
              <a:ea typeface="Montserrat"/>
              <a:cs typeface="Montserrat"/>
              <a:sym typeface="Montserrat"/>
            </a:endParaRPr>
          </a:p>
          <a:p>
            <a:pPr indent="-304800" lvl="0" marL="457200" rtl="0" algn="l">
              <a:lnSpc>
                <a:spcPct val="115000"/>
              </a:lnSpc>
              <a:spcBef>
                <a:spcPts val="8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Design Authoring Software</a:t>
            </a:r>
            <a:endParaRPr sz="1200" u="sng">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1200">
              <a:solidFill>
                <a:srgbClr val="F2F2F2"/>
              </a:solidFill>
              <a:latin typeface="Montserrat"/>
              <a:ea typeface="Montserrat"/>
              <a:cs typeface="Montserrat"/>
              <a:sym typeface="Montserrat"/>
            </a:endParaRPr>
          </a:p>
        </p:txBody>
      </p:sp>
      <p:sp>
        <p:nvSpPr>
          <p:cNvPr id="345" name="Google Shape;345;g2b00c2eaf18_0_216"/>
          <p:cNvSpPr/>
          <p:nvPr/>
        </p:nvSpPr>
        <p:spPr>
          <a:xfrm>
            <a:off x="4430246" y="326750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n par de arbustos&#10;&#10;Descripción generada automáticamente con confianza media" id="346" name="Google Shape;346;g2b00c2eaf18_0_216"/>
          <p:cNvPicPr preferRelativeResize="0"/>
          <p:nvPr/>
        </p:nvPicPr>
        <p:blipFill rotWithShape="1">
          <a:blip r:embed="rId5">
            <a:alphaModFix/>
          </a:blip>
          <a:srcRect b="0" l="0" r="0" t="0"/>
          <a:stretch/>
        </p:blipFill>
        <p:spPr>
          <a:xfrm>
            <a:off x="0" y="2754418"/>
            <a:ext cx="4246750" cy="238507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2b00c2eaf18_0_229"/>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352" name="Google Shape;352;g2b00c2eaf18_0_229"/>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a:t>
            </a:r>
            <a:r>
              <a:rPr lang="en" sz="2800">
                <a:solidFill>
                  <a:srgbClr val="3DE8AF"/>
                </a:solidFill>
                <a:latin typeface="Montserrat"/>
                <a:ea typeface="Montserrat"/>
                <a:cs typeface="Montserrat"/>
                <a:sym typeface="Montserrat"/>
              </a:rPr>
              <a:t>Fundamentals</a:t>
            </a:r>
            <a:endParaRPr sz="2800">
              <a:solidFill>
                <a:srgbClr val="3DE8AF"/>
              </a:solidFill>
              <a:latin typeface="Montserrat"/>
              <a:ea typeface="Montserrat"/>
              <a:cs typeface="Montserrat"/>
              <a:sym typeface="Montserrat"/>
            </a:endParaRPr>
          </a:p>
        </p:txBody>
      </p:sp>
      <p:pic>
        <p:nvPicPr>
          <p:cNvPr descr="Icono&#10;&#10;Descripción generada automáticamente" id="353" name="Google Shape;353;g2b00c2eaf18_0_229"/>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354" name="Google Shape;354;g2b00c2eaf18_0_229"/>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355" name="Google Shape;355;g2b00c2eaf18_0_229"/>
          <p:cNvSpPr txBox="1"/>
          <p:nvPr/>
        </p:nvSpPr>
        <p:spPr>
          <a:xfrm>
            <a:off x="4935750" y="1470075"/>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None/>
            </a:pPr>
            <a:r>
              <a:rPr lang="en" sz="1200" u="sng">
                <a:solidFill>
                  <a:srgbClr val="F2F2F2"/>
                </a:solidFill>
                <a:latin typeface="Montserrat"/>
                <a:ea typeface="Montserrat"/>
                <a:cs typeface="Montserrat"/>
                <a:sym typeface="Montserrat"/>
              </a:rPr>
              <a:t>Team Competencies Required</a:t>
            </a:r>
            <a:endParaRPr sz="1200" u="sng">
              <a:solidFill>
                <a:srgbClr val="F2F2F2"/>
              </a:solidFill>
              <a:latin typeface="Montserrat"/>
              <a:ea typeface="Montserrat"/>
              <a:cs typeface="Montserrat"/>
              <a:sym typeface="Montserrat"/>
            </a:endParaRPr>
          </a:p>
          <a:p>
            <a:pPr indent="-304800" lvl="0" marL="457200" rtl="0" algn="l">
              <a:lnSpc>
                <a:spcPct val="115000"/>
              </a:lnSpc>
              <a:spcBef>
                <a:spcPts val="8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Ability to manipulate, navigate, and review a 3D model</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Knowledge of construction means and methods</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Design and construction experience</a:t>
            </a:r>
            <a:endParaRPr sz="1200" u="sng">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1200">
              <a:solidFill>
                <a:srgbClr val="F2F2F2"/>
              </a:solidFill>
              <a:latin typeface="Montserrat"/>
              <a:ea typeface="Montserrat"/>
              <a:cs typeface="Montserrat"/>
              <a:sym typeface="Montserrat"/>
            </a:endParaRPr>
          </a:p>
        </p:txBody>
      </p:sp>
      <p:sp>
        <p:nvSpPr>
          <p:cNvPr id="356" name="Google Shape;356;g2b00c2eaf18_0_229"/>
          <p:cNvSpPr/>
          <p:nvPr/>
        </p:nvSpPr>
        <p:spPr>
          <a:xfrm>
            <a:off x="4430246" y="151760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57" name="Google Shape;357;g2b00c2eaf18_0_229"/>
          <p:cNvPicPr preferRelativeResize="0"/>
          <p:nvPr/>
        </p:nvPicPr>
        <p:blipFill rotWithShape="1">
          <a:blip r:embed="rId5">
            <a:alphaModFix/>
          </a:blip>
          <a:srcRect b="0" l="0" r="0" t="0"/>
          <a:stretch/>
        </p:blipFill>
        <p:spPr>
          <a:xfrm>
            <a:off x="0" y="2471450"/>
            <a:ext cx="4297324" cy="26720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g2b00c2eaf18_0_242"/>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363" name="Google Shape;363;g2b00c2eaf18_0_242"/>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Uses: Energy Analysis</a:t>
            </a:r>
            <a:endParaRPr sz="2800">
              <a:solidFill>
                <a:srgbClr val="3DE8AF"/>
              </a:solidFill>
              <a:latin typeface="Montserrat"/>
              <a:ea typeface="Montserrat"/>
              <a:cs typeface="Montserrat"/>
              <a:sym typeface="Montserrat"/>
            </a:endParaRPr>
          </a:p>
        </p:txBody>
      </p:sp>
      <p:pic>
        <p:nvPicPr>
          <p:cNvPr descr="Icono&#10;&#10;Descripción generada automáticamente" id="364" name="Google Shape;364;g2b00c2eaf18_0_242"/>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365" name="Google Shape;365;g2b00c2eaf18_0_242"/>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366" name="Google Shape;366;g2b00c2eaf18_0_242"/>
          <p:cNvSpPr txBox="1"/>
          <p:nvPr/>
        </p:nvSpPr>
        <p:spPr>
          <a:xfrm>
            <a:off x="4935750" y="253350"/>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None/>
            </a:pPr>
            <a:r>
              <a:rPr lang="en" sz="1200">
                <a:solidFill>
                  <a:srgbClr val="F2F2F2"/>
                </a:solidFill>
                <a:latin typeface="Montserrat"/>
                <a:ea typeface="Montserrat"/>
                <a:cs typeface="Montserrat"/>
                <a:sym typeface="Montserrat"/>
              </a:rPr>
              <a:t>A process in the design phase which one or more building energy simulation programs use a properly adjusted BIM model to conduct energy assessments for the current building design.</a:t>
            </a:r>
            <a:endParaRPr sz="1200">
              <a:solidFill>
                <a:srgbClr val="F2F2F2"/>
              </a:solidFill>
              <a:latin typeface="Montserrat"/>
              <a:ea typeface="Montserrat"/>
              <a:cs typeface="Montserrat"/>
              <a:sym typeface="Montserrat"/>
            </a:endParaRPr>
          </a:p>
        </p:txBody>
      </p:sp>
      <p:sp>
        <p:nvSpPr>
          <p:cNvPr id="367" name="Google Shape;367;g2b00c2eaf18_0_242"/>
          <p:cNvSpPr/>
          <p:nvPr/>
        </p:nvSpPr>
        <p:spPr>
          <a:xfrm>
            <a:off x="4430246" y="30087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8" name="Google Shape;368;g2b00c2eaf18_0_242"/>
          <p:cNvSpPr txBox="1"/>
          <p:nvPr/>
        </p:nvSpPr>
        <p:spPr>
          <a:xfrm>
            <a:off x="4935750" y="1580575"/>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None/>
            </a:pPr>
            <a:r>
              <a:rPr lang="en" sz="1200" u="sng">
                <a:solidFill>
                  <a:srgbClr val="F2F2F2"/>
                </a:solidFill>
                <a:latin typeface="Montserrat"/>
                <a:ea typeface="Montserrat"/>
                <a:cs typeface="Montserrat"/>
                <a:sym typeface="Montserrat"/>
              </a:rPr>
              <a:t>Potential Value </a:t>
            </a:r>
            <a:endParaRPr sz="1200" u="sng">
              <a:solidFill>
                <a:srgbClr val="F2F2F2"/>
              </a:solidFill>
              <a:latin typeface="Montserrat"/>
              <a:ea typeface="Montserrat"/>
              <a:cs typeface="Montserrat"/>
              <a:sym typeface="Montserrat"/>
            </a:endParaRPr>
          </a:p>
          <a:p>
            <a:pPr indent="-304800" lvl="0" marL="457200" rtl="0" algn="l">
              <a:lnSpc>
                <a:spcPct val="115000"/>
              </a:lnSpc>
              <a:spcBef>
                <a:spcPts val="8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Save time and costs by obtainin</a:t>
            </a:r>
            <a:r>
              <a:rPr lang="en" sz="1200">
                <a:solidFill>
                  <a:srgbClr val="F2F2F2"/>
                </a:solidFill>
                <a:latin typeface="Montserrat"/>
                <a:ea typeface="Montserrat"/>
                <a:cs typeface="Montserrat"/>
                <a:sym typeface="Montserrat"/>
              </a:rPr>
              <a:t>g </a:t>
            </a:r>
            <a:r>
              <a:rPr lang="en" sz="1200">
                <a:solidFill>
                  <a:srgbClr val="F2F2F2"/>
                </a:solidFill>
                <a:latin typeface="Montserrat"/>
                <a:ea typeface="Montserrat"/>
                <a:cs typeface="Montserrat"/>
                <a:sym typeface="Montserrat"/>
              </a:rPr>
              <a:t>building and system information automatically from BIM model instead of inputting data manually twice. For example: geometries, volumes precisely from BIM model</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Help with building energy code verification</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Optimize building design for better building performance efficiency and reduce building life-cycle cost</a:t>
            </a:r>
            <a:endParaRPr sz="1200" u="sng">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1200">
              <a:solidFill>
                <a:srgbClr val="F2F2F2"/>
              </a:solidFill>
              <a:latin typeface="Montserrat"/>
              <a:ea typeface="Montserrat"/>
              <a:cs typeface="Montserrat"/>
              <a:sym typeface="Montserrat"/>
            </a:endParaRPr>
          </a:p>
        </p:txBody>
      </p:sp>
      <p:sp>
        <p:nvSpPr>
          <p:cNvPr id="369" name="Google Shape;369;g2b00c2eaf18_0_242"/>
          <p:cNvSpPr/>
          <p:nvPr/>
        </p:nvSpPr>
        <p:spPr>
          <a:xfrm>
            <a:off x="4430246" y="162810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n par de arbustos&#10;&#10;Descripción generada automáticamente con confianza media" id="370" name="Google Shape;370;g2b00c2eaf18_0_242"/>
          <p:cNvPicPr preferRelativeResize="0"/>
          <p:nvPr/>
        </p:nvPicPr>
        <p:blipFill rotWithShape="1">
          <a:blip r:embed="rId5">
            <a:alphaModFix/>
          </a:blip>
          <a:srcRect b="0" l="0" r="0" t="0"/>
          <a:stretch/>
        </p:blipFill>
        <p:spPr>
          <a:xfrm>
            <a:off x="0" y="2754418"/>
            <a:ext cx="4246750" cy="238507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g2b00c2eaf18_0_255"/>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376" name="Google Shape;376;g2b00c2eaf18_0_255"/>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Uses: Energy Analysis</a:t>
            </a:r>
            <a:endParaRPr sz="2800">
              <a:solidFill>
                <a:srgbClr val="3DE8AF"/>
              </a:solidFill>
              <a:latin typeface="Montserrat"/>
              <a:ea typeface="Montserrat"/>
              <a:cs typeface="Montserrat"/>
              <a:sym typeface="Montserrat"/>
            </a:endParaRPr>
          </a:p>
        </p:txBody>
      </p:sp>
      <p:pic>
        <p:nvPicPr>
          <p:cNvPr descr="Icono&#10;&#10;Descripción generada automáticamente" id="377" name="Google Shape;377;g2b00c2eaf18_0_255"/>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378" name="Google Shape;378;g2b00c2eaf18_0_255"/>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379" name="Google Shape;379;g2b00c2eaf18_0_255"/>
          <p:cNvSpPr txBox="1"/>
          <p:nvPr/>
        </p:nvSpPr>
        <p:spPr>
          <a:xfrm>
            <a:off x="4935750" y="253350"/>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lang="en" sz="1200" u="sng">
                <a:solidFill>
                  <a:srgbClr val="F2F2F2"/>
                </a:solidFill>
                <a:latin typeface="Montserrat"/>
                <a:ea typeface="Montserrat"/>
                <a:cs typeface="Montserrat"/>
                <a:sym typeface="Montserrat"/>
              </a:rPr>
              <a:t>Resources Required</a:t>
            </a:r>
            <a:endParaRPr sz="1200" u="sng">
              <a:solidFill>
                <a:srgbClr val="F2F2F2"/>
              </a:solidFill>
              <a:latin typeface="Montserrat"/>
              <a:ea typeface="Montserrat"/>
              <a:cs typeface="Montserrat"/>
              <a:sym typeface="Montserrat"/>
            </a:endParaRPr>
          </a:p>
          <a:p>
            <a:pPr indent="-304800" lvl="0" marL="457200" rtl="0" algn="l">
              <a:lnSpc>
                <a:spcPct val="115000"/>
              </a:lnSpc>
              <a:spcBef>
                <a:spcPts val="10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Building Energy Simulation and Analysis Software(s)</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Well-adjusted Building 3D-BIM Model</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Detailed Local Weather Data</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National/Local Building Energy Standards</a:t>
            </a:r>
            <a:endParaRPr sz="1200">
              <a:solidFill>
                <a:srgbClr val="F2F2F2"/>
              </a:solidFill>
              <a:latin typeface="Montserrat"/>
              <a:ea typeface="Montserrat"/>
              <a:cs typeface="Montserrat"/>
              <a:sym typeface="Montserrat"/>
            </a:endParaRPr>
          </a:p>
        </p:txBody>
      </p:sp>
      <p:sp>
        <p:nvSpPr>
          <p:cNvPr id="380" name="Google Shape;380;g2b00c2eaf18_0_255"/>
          <p:cNvSpPr/>
          <p:nvPr/>
        </p:nvSpPr>
        <p:spPr>
          <a:xfrm>
            <a:off x="4430246" y="30087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1" name="Google Shape;381;g2b00c2eaf18_0_255"/>
          <p:cNvSpPr txBox="1"/>
          <p:nvPr/>
        </p:nvSpPr>
        <p:spPr>
          <a:xfrm>
            <a:off x="4935750" y="2289775"/>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Clr>
                <a:srgbClr val="000000"/>
              </a:buClr>
              <a:buSzPts val="1200"/>
              <a:buFont typeface="Arial"/>
              <a:buNone/>
            </a:pPr>
            <a:r>
              <a:rPr lang="en" sz="1200" u="sng">
                <a:solidFill>
                  <a:srgbClr val="F2F2F2"/>
                </a:solidFill>
                <a:latin typeface="Montserrat"/>
                <a:ea typeface="Montserrat"/>
                <a:cs typeface="Montserrat"/>
                <a:sym typeface="Montserrat"/>
              </a:rPr>
              <a:t>Team Competencies Required</a:t>
            </a:r>
            <a:endParaRPr sz="1200" u="sng">
              <a:solidFill>
                <a:srgbClr val="F2F2F2"/>
              </a:solidFill>
              <a:latin typeface="Montserrat"/>
              <a:ea typeface="Montserrat"/>
              <a:cs typeface="Montserrat"/>
              <a:sym typeface="Montserrat"/>
            </a:endParaRPr>
          </a:p>
          <a:p>
            <a:pPr indent="-304800" lvl="0" marL="457200" rtl="0" algn="l">
              <a:lnSpc>
                <a:spcPct val="115000"/>
              </a:lnSpc>
              <a:spcBef>
                <a:spcPts val="8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Knowledge of basic building energy systems</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Knowledge of compatible building energy standard</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Knowledge and experience of building system design</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Ability to assess a model through engineering analysis tools</a:t>
            </a:r>
            <a:endParaRPr sz="1200" u="sng">
              <a:solidFill>
                <a:srgbClr val="F2F2F2"/>
              </a:solidFill>
              <a:latin typeface="Montserrat"/>
              <a:ea typeface="Montserrat"/>
              <a:cs typeface="Montserrat"/>
              <a:sym typeface="Montserrat"/>
            </a:endParaRPr>
          </a:p>
        </p:txBody>
      </p:sp>
      <p:sp>
        <p:nvSpPr>
          <p:cNvPr id="382" name="Google Shape;382;g2b00c2eaf18_0_255"/>
          <p:cNvSpPr/>
          <p:nvPr/>
        </p:nvSpPr>
        <p:spPr>
          <a:xfrm>
            <a:off x="4430246" y="233730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83" name="Google Shape;383;g2b00c2eaf18_0_255"/>
          <p:cNvPicPr preferRelativeResize="0"/>
          <p:nvPr/>
        </p:nvPicPr>
        <p:blipFill rotWithShape="1">
          <a:blip r:embed="rId5">
            <a:alphaModFix/>
          </a:blip>
          <a:srcRect b="0" l="0" r="0" t="0"/>
          <a:stretch/>
        </p:blipFill>
        <p:spPr>
          <a:xfrm>
            <a:off x="-5764" y="2675506"/>
            <a:ext cx="4258324" cy="169754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g2b00c2eaf18_0_268"/>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389" name="Google Shape;389;g2b00c2eaf18_0_268"/>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Uses: Phase Planning</a:t>
            </a:r>
            <a:endParaRPr sz="2800">
              <a:solidFill>
                <a:srgbClr val="3DE8AF"/>
              </a:solidFill>
              <a:latin typeface="Montserrat"/>
              <a:ea typeface="Montserrat"/>
              <a:cs typeface="Montserrat"/>
              <a:sym typeface="Montserrat"/>
            </a:endParaRPr>
          </a:p>
        </p:txBody>
      </p:sp>
      <p:pic>
        <p:nvPicPr>
          <p:cNvPr descr="Icono&#10;&#10;Descripción generada automáticamente" id="390" name="Google Shape;390;g2b00c2eaf18_0_268"/>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391" name="Google Shape;391;g2b00c2eaf18_0_268"/>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392" name="Google Shape;392;g2b00c2eaf18_0_268"/>
          <p:cNvSpPr txBox="1"/>
          <p:nvPr/>
        </p:nvSpPr>
        <p:spPr>
          <a:xfrm>
            <a:off x="4935750" y="160225"/>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None/>
            </a:pPr>
            <a:r>
              <a:rPr lang="en" sz="1200">
                <a:solidFill>
                  <a:srgbClr val="F2F2F2"/>
                </a:solidFill>
                <a:latin typeface="Montserrat"/>
                <a:ea typeface="Montserrat"/>
                <a:cs typeface="Montserrat"/>
                <a:sym typeface="Montserrat"/>
              </a:rPr>
              <a:t>A process in which a 4D model (3D models with the added dimension of time) is utilized to effectively plan the phased occupancy in a renovation, retrofit, addition, or to show the construction sequence and space requirements on a building site.</a:t>
            </a:r>
            <a:endParaRPr sz="1200" u="sng">
              <a:solidFill>
                <a:srgbClr val="F2F2F2"/>
              </a:solidFill>
              <a:latin typeface="Montserrat"/>
              <a:ea typeface="Montserrat"/>
              <a:cs typeface="Montserrat"/>
              <a:sym typeface="Montserrat"/>
            </a:endParaRPr>
          </a:p>
        </p:txBody>
      </p:sp>
      <p:sp>
        <p:nvSpPr>
          <p:cNvPr id="393" name="Google Shape;393;g2b00c2eaf18_0_268"/>
          <p:cNvSpPr/>
          <p:nvPr/>
        </p:nvSpPr>
        <p:spPr>
          <a:xfrm>
            <a:off x="4430246" y="20775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94" name="Google Shape;394;g2b00c2eaf18_0_268"/>
          <p:cNvSpPr txBox="1"/>
          <p:nvPr/>
        </p:nvSpPr>
        <p:spPr>
          <a:xfrm>
            <a:off x="4935750" y="1520425"/>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sz="1200" u="sng">
                <a:solidFill>
                  <a:srgbClr val="F2F2F2"/>
                </a:solidFill>
                <a:latin typeface="Montserrat"/>
                <a:ea typeface="Montserrat"/>
                <a:cs typeface="Montserrat"/>
                <a:sym typeface="Montserrat"/>
              </a:rPr>
              <a:t>Potential Value </a:t>
            </a:r>
            <a:endParaRPr sz="1200" u="sng">
              <a:solidFill>
                <a:srgbClr val="F2F2F2"/>
              </a:solidFill>
              <a:latin typeface="Montserrat"/>
              <a:ea typeface="Montserrat"/>
              <a:cs typeface="Montserrat"/>
              <a:sym typeface="Montserrat"/>
            </a:endParaRPr>
          </a:p>
          <a:p>
            <a:pPr indent="-304800" lvl="0" marL="457200" rtl="0" algn="l">
              <a:lnSpc>
                <a:spcPct val="100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Better understanding of the phasing schedule by the owner and project participants and showing the critical path of the project</a:t>
            </a:r>
            <a:endParaRPr sz="1200">
              <a:solidFill>
                <a:srgbClr val="F2F2F2"/>
              </a:solidFill>
              <a:latin typeface="Montserrat"/>
              <a:ea typeface="Montserrat"/>
              <a:cs typeface="Montserrat"/>
              <a:sym typeface="Montserrat"/>
            </a:endParaRPr>
          </a:p>
          <a:p>
            <a:pPr indent="-304800" lvl="0" marL="457200" rtl="0" algn="l">
              <a:lnSpc>
                <a:spcPct val="100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Space and workspace conflicts identified and resolved</a:t>
            </a:r>
            <a:endParaRPr sz="1200">
              <a:solidFill>
                <a:srgbClr val="F2F2F2"/>
              </a:solidFill>
              <a:latin typeface="Montserrat"/>
              <a:ea typeface="Montserrat"/>
              <a:cs typeface="Montserrat"/>
              <a:sym typeface="Montserrat"/>
            </a:endParaRPr>
          </a:p>
          <a:p>
            <a:pPr indent="-304800" lvl="0" marL="457200" rtl="0" algn="l">
              <a:lnSpc>
                <a:spcPct val="100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Identification of schedule, sequencing or phasing issues</a:t>
            </a:r>
            <a:endParaRPr sz="1200">
              <a:solidFill>
                <a:srgbClr val="F2F2F2"/>
              </a:solidFill>
              <a:latin typeface="Montserrat"/>
              <a:ea typeface="Montserrat"/>
              <a:cs typeface="Montserrat"/>
              <a:sym typeface="Montserrat"/>
            </a:endParaRPr>
          </a:p>
          <a:p>
            <a:pPr indent="-304800" lvl="0" marL="457200" rtl="0" algn="l">
              <a:lnSpc>
                <a:spcPct val="100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Increased productivity and decreased waste on job sites</a:t>
            </a:r>
            <a:endParaRPr sz="1200">
              <a:solidFill>
                <a:srgbClr val="F2F2F2"/>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u="sng">
                <a:solidFill>
                  <a:srgbClr val="F2F2F2"/>
                </a:solidFill>
                <a:latin typeface="Montserrat"/>
                <a:ea typeface="Montserrat"/>
                <a:cs typeface="Montserrat"/>
                <a:sym typeface="Montserrat"/>
              </a:rPr>
              <a:t>Resources Required</a:t>
            </a:r>
            <a:endParaRPr sz="1200" u="sng">
              <a:solidFill>
                <a:srgbClr val="F2F2F2"/>
              </a:solidFill>
              <a:latin typeface="Montserrat"/>
              <a:ea typeface="Montserrat"/>
              <a:cs typeface="Montserrat"/>
              <a:sym typeface="Montserrat"/>
            </a:endParaRPr>
          </a:p>
          <a:p>
            <a:pPr indent="-304800" lvl="0" marL="457200" rtl="0" algn="l">
              <a:lnSpc>
                <a:spcPct val="100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Design Authoring Software</a:t>
            </a:r>
            <a:endParaRPr sz="1200">
              <a:solidFill>
                <a:srgbClr val="F2F2F2"/>
              </a:solidFill>
              <a:latin typeface="Montserrat"/>
              <a:ea typeface="Montserrat"/>
              <a:cs typeface="Montserrat"/>
              <a:sym typeface="Montserrat"/>
            </a:endParaRPr>
          </a:p>
          <a:p>
            <a:pPr indent="-304800" lvl="0" marL="457200" rtl="0" algn="l">
              <a:lnSpc>
                <a:spcPct val="100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Scheduling software</a:t>
            </a:r>
            <a:endParaRPr sz="1200">
              <a:solidFill>
                <a:srgbClr val="F2F2F2"/>
              </a:solidFill>
              <a:latin typeface="Montserrat"/>
              <a:ea typeface="Montserrat"/>
              <a:cs typeface="Montserrat"/>
              <a:sym typeface="Montserrat"/>
            </a:endParaRPr>
          </a:p>
          <a:p>
            <a:pPr indent="-304800" lvl="0" marL="457200" rtl="0" algn="l">
              <a:lnSpc>
                <a:spcPct val="100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4D Modelling Software</a:t>
            </a:r>
            <a:endParaRPr sz="1200" u="sng">
              <a:solidFill>
                <a:srgbClr val="F2F2F2"/>
              </a:solidFill>
              <a:latin typeface="Montserrat"/>
              <a:ea typeface="Montserrat"/>
              <a:cs typeface="Montserrat"/>
              <a:sym typeface="Montserrat"/>
            </a:endParaRPr>
          </a:p>
        </p:txBody>
      </p:sp>
      <p:sp>
        <p:nvSpPr>
          <p:cNvPr id="395" name="Google Shape;395;g2b00c2eaf18_0_268"/>
          <p:cNvSpPr/>
          <p:nvPr/>
        </p:nvSpPr>
        <p:spPr>
          <a:xfrm>
            <a:off x="4430246" y="156795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96" name="Google Shape;396;g2b00c2eaf18_0_268"/>
          <p:cNvSpPr/>
          <p:nvPr/>
        </p:nvSpPr>
        <p:spPr>
          <a:xfrm>
            <a:off x="4430246" y="377635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n par de arbustos&#10;&#10;Descripción generada automáticamente con confianza media" id="397" name="Google Shape;397;g2b00c2eaf18_0_268"/>
          <p:cNvPicPr preferRelativeResize="0"/>
          <p:nvPr/>
        </p:nvPicPr>
        <p:blipFill rotWithShape="1">
          <a:blip r:embed="rId5">
            <a:alphaModFix/>
          </a:blip>
          <a:srcRect b="0" l="0" r="0" t="0"/>
          <a:stretch/>
        </p:blipFill>
        <p:spPr>
          <a:xfrm>
            <a:off x="0" y="2754418"/>
            <a:ext cx="4246750" cy="238507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2b00c2eaf18_0_282"/>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403" name="Google Shape;403;g2b00c2eaf18_0_282"/>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Authoring Tools</a:t>
            </a:r>
            <a:endParaRPr sz="2800">
              <a:solidFill>
                <a:srgbClr val="3DE8AF"/>
              </a:solidFill>
              <a:latin typeface="Montserrat"/>
              <a:ea typeface="Montserrat"/>
              <a:cs typeface="Montserrat"/>
              <a:sym typeface="Montserrat"/>
            </a:endParaRPr>
          </a:p>
        </p:txBody>
      </p:sp>
      <p:pic>
        <p:nvPicPr>
          <p:cNvPr descr="Icono&#10;&#10;Descripción generada automáticamente" id="404" name="Google Shape;404;g2b00c2eaf18_0_282"/>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405" name="Google Shape;405;g2b00c2eaf18_0_282"/>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406" name="Google Shape;406;g2b00c2eaf18_0_282"/>
          <p:cNvSpPr txBox="1"/>
          <p:nvPr/>
        </p:nvSpPr>
        <p:spPr>
          <a:xfrm>
            <a:off x="4935750" y="1321125"/>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Clr>
                <a:srgbClr val="000000"/>
              </a:buClr>
              <a:buSzPts val="1200"/>
              <a:buFont typeface="Arial"/>
              <a:buNone/>
            </a:pPr>
            <a:r>
              <a:rPr lang="en" sz="1200">
                <a:solidFill>
                  <a:srgbClr val="F2F2F2"/>
                </a:solidFill>
                <a:latin typeface="Montserrat"/>
                <a:ea typeface="Montserrat"/>
                <a:cs typeface="Montserrat"/>
                <a:sym typeface="Montserrat"/>
              </a:rPr>
              <a:t>There are a lot of design authoring tools, some of them are:</a:t>
            </a:r>
            <a:endParaRPr sz="1200">
              <a:solidFill>
                <a:srgbClr val="F2F2F2"/>
              </a:solidFill>
              <a:latin typeface="Montserrat"/>
              <a:ea typeface="Montserrat"/>
              <a:cs typeface="Montserrat"/>
              <a:sym typeface="Montserrat"/>
            </a:endParaRPr>
          </a:p>
          <a:p>
            <a:pPr indent="-304800" lvl="0" marL="457200" rtl="0" algn="l">
              <a:lnSpc>
                <a:spcPct val="115000"/>
              </a:lnSpc>
              <a:spcBef>
                <a:spcPts val="8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Autodesk Revit</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Archicad</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Allplan</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AECOsim Building Designer</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Tekla Structures</a:t>
            </a:r>
            <a:endParaRPr sz="1200">
              <a:solidFill>
                <a:srgbClr val="F2F2F2"/>
              </a:solidFill>
              <a:latin typeface="Montserrat"/>
              <a:ea typeface="Montserrat"/>
              <a:cs typeface="Montserrat"/>
              <a:sym typeface="Montserrat"/>
            </a:endParaRPr>
          </a:p>
          <a:p>
            <a:pPr indent="0" lvl="0" marL="0" rtl="0" algn="l">
              <a:spcBef>
                <a:spcPts val="800"/>
              </a:spcBef>
              <a:spcAft>
                <a:spcPts val="0"/>
              </a:spcAft>
              <a:buNone/>
            </a:pPr>
            <a:r>
              <a:rPr lang="en" sz="1200">
                <a:solidFill>
                  <a:srgbClr val="F2F2F2"/>
                </a:solidFill>
                <a:latin typeface="Montserrat"/>
                <a:ea typeface="Montserrat"/>
                <a:cs typeface="Montserrat"/>
                <a:sym typeface="Montserrat"/>
              </a:rPr>
              <a:t> </a:t>
            </a:r>
            <a:endParaRPr sz="1200">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1200" u="sng">
              <a:solidFill>
                <a:srgbClr val="F2F2F2"/>
              </a:solidFill>
              <a:latin typeface="Montserrat"/>
              <a:ea typeface="Montserrat"/>
              <a:cs typeface="Montserrat"/>
              <a:sym typeface="Montserrat"/>
            </a:endParaRPr>
          </a:p>
          <a:p>
            <a:pPr indent="0" lvl="0" marL="0" rtl="0" algn="l">
              <a:lnSpc>
                <a:spcPct val="100000"/>
              </a:lnSpc>
              <a:spcBef>
                <a:spcPts val="1000"/>
              </a:spcBef>
              <a:spcAft>
                <a:spcPts val="0"/>
              </a:spcAft>
              <a:buNone/>
            </a:pPr>
            <a:r>
              <a:t/>
            </a:r>
            <a:endParaRPr sz="1200">
              <a:solidFill>
                <a:srgbClr val="F2F2F2"/>
              </a:solidFill>
              <a:latin typeface="Montserrat"/>
              <a:ea typeface="Montserrat"/>
              <a:cs typeface="Montserrat"/>
              <a:sym typeface="Montserrat"/>
            </a:endParaRPr>
          </a:p>
        </p:txBody>
      </p:sp>
      <p:sp>
        <p:nvSpPr>
          <p:cNvPr id="407" name="Google Shape;407;g2b00c2eaf18_0_282"/>
          <p:cNvSpPr/>
          <p:nvPr/>
        </p:nvSpPr>
        <p:spPr>
          <a:xfrm>
            <a:off x="4430246" y="136865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08" name="Google Shape;408;g2b00c2eaf18_0_282"/>
          <p:cNvPicPr preferRelativeResize="0"/>
          <p:nvPr/>
        </p:nvPicPr>
        <p:blipFill rotWithShape="1">
          <a:blip r:embed="rId5">
            <a:alphaModFix/>
          </a:blip>
          <a:srcRect b="0" l="0" r="0" t="0"/>
          <a:stretch/>
        </p:blipFill>
        <p:spPr>
          <a:xfrm>
            <a:off x="6" y="2347425"/>
            <a:ext cx="4015070" cy="279608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2b00c2eaf18_0_301"/>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414" name="Google Shape;414;g2b00c2eaf18_0_301"/>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Considerations in the use of Design Authoring Tools</a:t>
            </a:r>
            <a:endParaRPr sz="2800">
              <a:solidFill>
                <a:srgbClr val="3DE8AF"/>
              </a:solidFill>
              <a:latin typeface="Montserrat"/>
              <a:ea typeface="Montserrat"/>
              <a:cs typeface="Montserrat"/>
              <a:sym typeface="Montserrat"/>
            </a:endParaRPr>
          </a:p>
        </p:txBody>
      </p:sp>
      <p:pic>
        <p:nvPicPr>
          <p:cNvPr descr="Icono&#10;&#10;Descripción generada automáticamente" id="415" name="Google Shape;415;g2b00c2eaf18_0_301"/>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416" name="Google Shape;416;g2b00c2eaf18_0_301"/>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417" name="Google Shape;417;g2b00c2eaf18_0_301"/>
          <p:cNvSpPr txBox="1"/>
          <p:nvPr/>
        </p:nvSpPr>
        <p:spPr>
          <a:xfrm>
            <a:off x="4935750" y="626225"/>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None/>
            </a:pPr>
            <a:r>
              <a:rPr lang="en" sz="1200">
                <a:solidFill>
                  <a:srgbClr val="F2F2F2"/>
                </a:solidFill>
                <a:latin typeface="Montserrat"/>
                <a:ea typeface="Montserrat"/>
                <a:cs typeface="Montserrat"/>
                <a:sym typeface="Montserrat"/>
              </a:rPr>
              <a:t>The use of these design authoring tools is critical for the BIM project, because you will condition the usability of the models for other purposes. </a:t>
            </a:r>
            <a:endParaRPr sz="1200" u="sng">
              <a:solidFill>
                <a:srgbClr val="F2F2F2"/>
              </a:solidFill>
              <a:latin typeface="Montserrat"/>
              <a:ea typeface="Montserrat"/>
              <a:cs typeface="Montserrat"/>
              <a:sym typeface="Montserrat"/>
            </a:endParaRPr>
          </a:p>
          <a:p>
            <a:pPr indent="0" lvl="0" marL="0" rtl="0" algn="l">
              <a:lnSpc>
                <a:spcPct val="100000"/>
              </a:lnSpc>
              <a:spcBef>
                <a:spcPts val="1000"/>
              </a:spcBef>
              <a:spcAft>
                <a:spcPts val="0"/>
              </a:spcAft>
              <a:buNone/>
            </a:pPr>
            <a:r>
              <a:t/>
            </a:r>
            <a:endParaRPr sz="1200">
              <a:solidFill>
                <a:srgbClr val="F2F2F2"/>
              </a:solidFill>
              <a:latin typeface="Montserrat"/>
              <a:ea typeface="Montserrat"/>
              <a:cs typeface="Montserrat"/>
              <a:sym typeface="Montserrat"/>
            </a:endParaRPr>
          </a:p>
        </p:txBody>
      </p:sp>
      <p:sp>
        <p:nvSpPr>
          <p:cNvPr id="418" name="Google Shape;418;g2b00c2eaf18_0_301"/>
          <p:cNvSpPr/>
          <p:nvPr/>
        </p:nvSpPr>
        <p:spPr>
          <a:xfrm>
            <a:off x="4430246" y="67375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19" name="Google Shape;419;g2b00c2eaf18_0_301"/>
          <p:cNvPicPr preferRelativeResize="0"/>
          <p:nvPr/>
        </p:nvPicPr>
        <p:blipFill rotWithShape="1">
          <a:blip r:embed="rId5">
            <a:alphaModFix/>
          </a:blip>
          <a:srcRect b="0" l="0" r="0" t="0"/>
          <a:stretch/>
        </p:blipFill>
        <p:spPr>
          <a:xfrm>
            <a:off x="985849" y="1767050"/>
            <a:ext cx="2275101" cy="3376451"/>
          </a:xfrm>
          <a:prstGeom prst="rect">
            <a:avLst/>
          </a:prstGeom>
          <a:noFill/>
          <a:ln>
            <a:noFill/>
          </a:ln>
        </p:spPr>
      </p:pic>
      <p:sp>
        <p:nvSpPr>
          <p:cNvPr id="420" name="Google Shape;420;g2b00c2eaf18_0_301"/>
          <p:cNvSpPr txBox="1"/>
          <p:nvPr/>
        </p:nvSpPr>
        <p:spPr>
          <a:xfrm>
            <a:off x="4935750" y="1853175"/>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None/>
            </a:pPr>
            <a:r>
              <a:rPr lang="en" sz="1200">
                <a:solidFill>
                  <a:srgbClr val="F2F2F2"/>
                </a:solidFill>
                <a:latin typeface="Montserrat"/>
                <a:ea typeface="Montserrat"/>
                <a:cs typeface="Montserrat"/>
                <a:sym typeface="Montserrat"/>
              </a:rPr>
              <a:t>When we are creating building models, we need to do it in a proper and planned way and:</a:t>
            </a:r>
            <a:endParaRPr sz="1200">
              <a:solidFill>
                <a:srgbClr val="F2F2F2"/>
              </a:solidFill>
              <a:latin typeface="Montserrat"/>
              <a:ea typeface="Montserrat"/>
              <a:cs typeface="Montserrat"/>
              <a:sym typeface="Montserrat"/>
            </a:endParaRPr>
          </a:p>
          <a:p>
            <a:pPr indent="-304800" lvl="0" marL="457200" rtl="0" algn="l">
              <a:lnSpc>
                <a:spcPct val="115000"/>
              </a:lnSpc>
              <a:spcBef>
                <a:spcPts val="8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Use the correct tool that fits with the purpose of the project.</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Use the correct modelling strategy</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Define the scope of the model and don’t waste time with useless information</a:t>
            </a:r>
            <a:endParaRPr sz="1200">
              <a:solidFill>
                <a:srgbClr val="F2F2F2"/>
              </a:solidFill>
              <a:latin typeface="Montserrat"/>
              <a:ea typeface="Montserrat"/>
              <a:cs typeface="Montserrat"/>
              <a:sym typeface="Montserrat"/>
            </a:endParaRPr>
          </a:p>
          <a:p>
            <a:pPr indent="0" lvl="0" marL="0" rtl="0" algn="l">
              <a:spcBef>
                <a:spcPts val="800"/>
              </a:spcBef>
              <a:spcAft>
                <a:spcPts val="0"/>
              </a:spcAft>
              <a:buNone/>
            </a:pPr>
            <a:r>
              <a:rPr lang="en" sz="1200">
                <a:solidFill>
                  <a:srgbClr val="F2F2F2"/>
                </a:solidFill>
                <a:latin typeface="Montserrat"/>
                <a:ea typeface="Montserrat"/>
                <a:cs typeface="Montserrat"/>
                <a:sym typeface="Montserrat"/>
              </a:rPr>
              <a:t> </a:t>
            </a:r>
            <a:endParaRPr sz="1200">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1200" u="sng">
              <a:solidFill>
                <a:srgbClr val="F2F2F2"/>
              </a:solidFill>
              <a:latin typeface="Montserrat"/>
              <a:ea typeface="Montserrat"/>
              <a:cs typeface="Montserrat"/>
              <a:sym typeface="Montserrat"/>
            </a:endParaRPr>
          </a:p>
          <a:p>
            <a:pPr indent="0" lvl="0" marL="0" rtl="0" algn="l">
              <a:lnSpc>
                <a:spcPct val="100000"/>
              </a:lnSpc>
              <a:spcBef>
                <a:spcPts val="1000"/>
              </a:spcBef>
              <a:spcAft>
                <a:spcPts val="0"/>
              </a:spcAft>
              <a:buNone/>
            </a:pPr>
            <a:r>
              <a:t/>
            </a:r>
            <a:endParaRPr sz="1200">
              <a:solidFill>
                <a:srgbClr val="F2F2F2"/>
              </a:solidFill>
              <a:latin typeface="Montserrat"/>
              <a:ea typeface="Montserrat"/>
              <a:cs typeface="Montserrat"/>
              <a:sym typeface="Montserrat"/>
            </a:endParaRPr>
          </a:p>
        </p:txBody>
      </p:sp>
      <p:sp>
        <p:nvSpPr>
          <p:cNvPr id="421" name="Google Shape;421;g2b00c2eaf18_0_301"/>
          <p:cNvSpPr/>
          <p:nvPr/>
        </p:nvSpPr>
        <p:spPr>
          <a:xfrm>
            <a:off x="4430246" y="190070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g2b00c2eaf18_0_314"/>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427" name="Google Shape;427;g2b00c2eaf18_0_314"/>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LOD - Level of Definition</a:t>
            </a:r>
            <a:endParaRPr sz="2800">
              <a:solidFill>
                <a:srgbClr val="3DE8AF"/>
              </a:solidFill>
              <a:latin typeface="Montserrat"/>
              <a:ea typeface="Montserrat"/>
              <a:cs typeface="Montserrat"/>
              <a:sym typeface="Montserrat"/>
            </a:endParaRPr>
          </a:p>
        </p:txBody>
      </p:sp>
      <p:pic>
        <p:nvPicPr>
          <p:cNvPr descr="Icono&#10;&#10;Descripción generada automáticamente" id="428" name="Google Shape;428;g2b00c2eaf18_0_314"/>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429" name="Google Shape;429;g2b00c2eaf18_0_314"/>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430" name="Google Shape;430;g2b00c2eaf18_0_314"/>
          <p:cNvSpPr txBox="1"/>
          <p:nvPr/>
        </p:nvSpPr>
        <p:spPr>
          <a:xfrm>
            <a:off x="4935750" y="626225"/>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Clr>
                <a:srgbClr val="000000"/>
              </a:buClr>
              <a:buSzPts val="1200"/>
              <a:buFont typeface="Arial"/>
              <a:buNone/>
            </a:pPr>
            <a:r>
              <a:rPr lang="en" sz="1200">
                <a:solidFill>
                  <a:srgbClr val="F2F2F2"/>
                </a:solidFill>
                <a:latin typeface="Montserrat"/>
                <a:ea typeface="Montserrat"/>
                <a:cs typeface="Montserrat"/>
                <a:sym typeface="Montserrat"/>
              </a:rPr>
              <a:t>It is used to define information delivery a reference library of definitions is required. These levels of “definition” may be either described in terms of geometry or information requirements. Geometric also is described as graphic data and information as non-graphic data.</a:t>
            </a:r>
            <a:endParaRPr sz="1200">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1200">
              <a:solidFill>
                <a:srgbClr val="F2F2F2"/>
              </a:solidFill>
              <a:latin typeface="Montserrat"/>
              <a:ea typeface="Montserrat"/>
              <a:cs typeface="Montserrat"/>
              <a:sym typeface="Montserrat"/>
            </a:endParaRPr>
          </a:p>
          <a:p>
            <a:pPr indent="0" lvl="0" marL="0" rtl="0" algn="l">
              <a:lnSpc>
                <a:spcPct val="100000"/>
              </a:lnSpc>
              <a:spcBef>
                <a:spcPts val="1000"/>
              </a:spcBef>
              <a:spcAft>
                <a:spcPts val="0"/>
              </a:spcAft>
              <a:buNone/>
            </a:pPr>
            <a:r>
              <a:t/>
            </a:r>
            <a:endParaRPr sz="1200">
              <a:solidFill>
                <a:srgbClr val="F2F2F2"/>
              </a:solidFill>
              <a:latin typeface="Montserrat"/>
              <a:ea typeface="Montserrat"/>
              <a:cs typeface="Montserrat"/>
              <a:sym typeface="Montserrat"/>
            </a:endParaRPr>
          </a:p>
        </p:txBody>
      </p:sp>
      <p:sp>
        <p:nvSpPr>
          <p:cNvPr id="431" name="Google Shape;431;g2b00c2eaf18_0_314"/>
          <p:cNvSpPr/>
          <p:nvPr/>
        </p:nvSpPr>
        <p:spPr>
          <a:xfrm>
            <a:off x="4430246" y="67375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2" name="Google Shape;432;g2b00c2eaf18_0_314"/>
          <p:cNvSpPr txBox="1"/>
          <p:nvPr/>
        </p:nvSpPr>
        <p:spPr>
          <a:xfrm>
            <a:off x="4935750" y="2544325"/>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None/>
            </a:pPr>
            <a:r>
              <a:rPr lang="en" sz="1200">
                <a:solidFill>
                  <a:srgbClr val="F2F2F2"/>
                </a:solidFill>
                <a:latin typeface="Montserrat"/>
                <a:ea typeface="Montserrat"/>
                <a:cs typeface="Montserrat"/>
                <a:sym typeface="Montserrat"/>
              </a:rPr>
              <a:t>When we are creating building models, we need to do it in a proper and planned way and:</a:t>
            </a:r>
            <a:endParaRPr sz="1200">
              <a:solidFill>
                <a:srgbClr val="F2F2F2"/>
              </a:solidFill>
              <a:latin typeface="Montserrat"/>
              <a:ea typeface="Montserrat"/>
              <a:cs typeface="Montserrat"/>
              <a:sym typeface="Montserrat"/>
            </a:endParaRPr>
          </a:p>
          <a:p>
            <a:pPr indent="-304800" lvl="0" marL="457200" rtl="0" algn="l">
              <a:lnSpc>
                <a:spcPct val="115000"/>
              </a:lnSpc>
              <a:spcBef>
                <a:spcPts val="8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Use the correct tool that fits with the purpose of the project.</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Use the correct modelling strategy</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Define the scope of the model and don’t waste time with useless information</a:t>
            </a:r>
            <a:endParaRPr sz="1200">
              <a:solidFill>
                <a:srgbClr val="F2F2F2"/>
              </a:solidFill>
              <a:latin typeface="Montserrat"/>
              <a:ea typeface="Montserrat"/>
              <a:cs typeface="Montserrat"/>
              <a:sym typeface="Montserrat"/>
            </a:endParaRPr>
          </a:p>
          <a:p>
            <a:pPr indent="0" lvl="0" marL="0" rtl="0" algn="l">
              <a:spcBef>
                <a:spcPts val="800"/>
              </a:spcBef>
              <a:spcAft>
                <a:spcPts val="0"/>
              </a:spcAft>
              <a:buNone/>
            </a:pPr>
            <a:r>
              <a:rPr lang="en" sz="1200">
                <a:solidFill>
                  <a:srgbClr val="F2F2F2"/>
                </a:solidFill>
                <a:latin typeface="Montserrat"/>
                <a:ea typeface="Montserrat"/>
                <a:cs typeface="Montserrat"/>
                <a:sym typeface="Montserrat"/>
              </a:rPr>
              <a:t> </a:t>
            </a:r>
            <a:endParaRPr sz="1200">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1200" u="sng">
              <a:solidFill>
                <a:srgbClr val="F2F2F2"/>
              </a:solidFill>
              <a:latin typeface="Montserrat"/>
              <a:ea typeface="Montserrat"/>
              <a:cs typeface="Montserrat"/>
              <a:sym typeface="Montserrat"/>
            </a:endParaRPr>
          </a:p>
          <a:p>
            <a:pPr indent="0" lvl="0" marL="0" rtl="0" algn="l">
              <a:lnSpc>
                <a:spcPct val="100000"/>
              </a:lnSpc>
              <a:spcBef>
                <a:spcPts val="1000"/>
              </a:spcBef>
              <a:spcAft>
                <a:spcPts val="0"/>
              </a:spcAft>
              <a:buNone/>
            </a:pPr>
            <a:r>
              <a:t/>
            </a:r>
            <a:endParaRPr sz="1200">
              <a:solidFill>
                <a:srgbClr val="F2F2F2"/>
              </a:solidFill>
              <a:latin typeface="Montserrat"/>
              <a:ea typeface="Montserrat"/>
              <a:cs typeface="Montserrat"/>
              <a:sym typeface="Montserrat"/>
            </a:endParaRPr>
          </a:p>
        </p:txBody>
      </p:sp>
      <p:sp>
        <p:nvSpPr>
          <p:cNvPr id="433" name="Google Shape;433;g2b00c2eaf18_0_314"/>
          <p:cNvSpPr/>
          <p:nvPr/>
        </p:nvSpPr>
        <p:spPr>
          <a:xfrm>
            <a:off x="4430246" y="259185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34" name="Google Shape;434;g2b00c2eaf18_0_314"/>
          <p:cNvPicPr preferRelativeResize="0"/>
          <p:nvPr/>
        </p:nvPicPr>
        <p:blipFill rotWithShape="1">
          <a:blip r:embed="rId5">
            <a:alphaModFix/>
          </a:blip>
          <a:srcRect b="0" l="0" r="0" t="0"/>
          <a:stretch/>
        </p:blipFill>
        <p:spPr>
          <a:xfrm>
            <a:off x="0" y="2544324"/>
            <a:ext cx="4246801" cy="14603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g2b00c2eaf18_0_327"/>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440" name="Google Shape;440;g2b00c2eaf18_0_327"/>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LOD: Geometry</a:t>
            </a:r>
            <a:endParaRPr sz="2800">
              <a:solidFill>
                <a:srgbClr val="3DE8AF"/>
              </a:solidFill>
              <a:latin typeface="Montserrat"/>
              <a:ea typeface="Montserrat"/>
              <a:cs typeface="Montserrat"/>
              <a:sym typeface="Montserrat"/>
            </a:endParaRPr>
          </a:p>
        </p:txBody>
      </p:sp>
      <p:pic>
        <p:nvPicPr>
          <p:cNvPr descr="Icono&#10;&#10;Descripción generada automáticamente" id="441" name="Google Shape;441;g2b00c2eaf18_0_327"/>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442" name="Google Shape;442;g2b00c2eaf18_0_327"/>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443" name="Google Shape;443;g2b00c2eaf18_0_327"/>
          <p:cNvSpPr txBox="1"/>
          <p:nvPr/>
        </p:nvSpPr>
        <p:spPr>
          <a:xfrm>
            <a:off x="4935750" y="1613550"/>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None/>
            </a:pPr>
            <a:r>
              <a:rPr lang="en" sz="1200">
                <a:solidFill>
                  <a:srgbClr val="F2F2F2"/>
                </a:solidFill>
                <a:latin typeface="Montserrat"/>
                <a:ea typeface="Montserrat"/>
                <a:cs typeface="Montserrat"/>
                <a:sym typeface="Montserrat"/>
              </a:rPr>
              <a:t>Geometrical accuracy of the element that will be installed on site. </a:t>
            </a:r>
            <a:endParaRPr sz="1200">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1200">
              <a:solidFill>
                <a:srgbClr val="F2F2F2"/>
              </a:solidFill>
              <a:latin typeface="Montserrat"/>
              <a:ea typeface="Montserrat"/>
              <a:cs typeface="Montserrat"/>
              <a:sym typeface="Montserrat"/>
            </a:endParaRPr>
          </a:p>
          <a:p>
            <a:pPr indent="0" lvl="0" marL="0" rtl="0" algn="l">
              <a:lnSpc>
                <a:spcPct val="100000"/>
              </a:lnSpc>
              <a:spcBef>
                <a:spcPts val="1000"/>
              </a:spcBef>
              <a:spcAft>
                <a:spcPts val="0"/>
              </a:spcAft>
              <a:buNone/>
            </a:pPr>
            <a:r>
              <a:t/>
            </a:r>
            <a:endParaRPr sz="1200">
              <a:solidFill>
                <a:srgbClr val="F2F2F2"/>
              </a:solidFill>
              <a:latin typeface="Montserrat"/>
              <a:ea typeface="Montserrat"/>
              <a:cs typeface="Montserrat"/>
              <a:sym typeface="Montserrat"/>
            </a:endParaRPr>
          </a:p>
        </p:txBody>
      </p:sp>
      <p:sp>
        <p:nvSpPr>
          <p:cNvPr id="444" name="Google Shape;444;g2b00c2eaf18_0_327"/>
          <p:cNvSpPr/>
          <p:nvPr/>
        </p:nvSpPr>
        <p:spPr>
          <a:xfrm>
            <a:off x="4430246" y="166107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45" name="Google Shape;445;g2b00c2eaf18_0_327"/>
          <p:cNvPicPr preferRelativeResize="0"/>
          <p:nvPr/>
        </p:nvPicPr>
        <p:blipFill rotWithShape="1">
          <a:blip r:embed="rId5">
            <a:alphaModFix/>
          </a:blip>
          <a:srcRect b="0" l="0" r="0" t="0"/>
          <a:stretch/>
        </p:blipFill>
        <p:spPr>
          <a:xfrm>
            <a:off x="1" y="2269775"/>
            <a:ext cx="4304872" cy="1804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g2ab95677517_1_35"/>
          <p:cNvSpPr/>
          <p:nvPr/>
        </p:nvSpPr>
        <p:spPr>
          <a:xfrm>
            <a:off x="1" y="0"/>
            <a:ext cx="9144000" cy="5143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n par de personas de pie&#10;&#10;Descripción generada automáticamente con confianza baja" id="109" name="Google Shape;109;g2ab95677517_1_35"/>
          <p:cNvPicPr preferRelativeResize="0"/>
          <p:nvPr/>
        </p:nvPicPr>
        <p:blipFill rotWithShape="1">
          <a:blip r:embed="rId3">
            <a:alphaModFix amt="23000"/>
          </a:blip>
          <a:srcRect b="0" l="0" r="0" t="0"/>
          <a:stretch/>
        </p:blipFill>
        <p:spPr>
          <a:xfrm>
            <a:off x="0" y="0"/>
            <a:ext cx="9144002" cy="5143501"/>
          </a:xfrm>
          <a:prstGeom prst="rect">
            <a:avLst/>
          </a:prstGeom>
          <a:noFill/>
          <a:ln>
            <a:noFill/>
          </a:ln>
        </p:spPr>
      </p:pic>
      <p:pic>
        <p:nvPicPr>
          <p:cNvPr descr="Icono&#10;&#10;Descripción generada automáticamente" id="110" name="Google Shape;110;g2ab95677517_1_35"/>
          <p:cNvPicPr preferRelativeResize="0"/>
          <p:nvPr/>
        </p:nvPicPr>
        <p:blipFill rotWithShape="1">
          <a:blip r:embed="rId4">
            <a:alphaModFix/>
          </a:blip>
          <a:srcRect b="0" l="0" r="0" t="0"/>
          <a:stretch/>
        </p:blipFill>
        <p:spPr>
          <a:xfrm>
            <a:off x="712789" y="142913"/>
            <a:ext cx="1807706" cy="1807706"/>
          </a:xfrm>
          <a:prstGeom prst="rect">
            <a:avLst/>
          </a:prstGeom>
          <a:noFill/>
          <a:ln>
            <a:noFill/>
          </a:ln>
        </p:spPr>
      </p:pic>
      <p:sp>
        <p:nvSpPr>
          <p:cNvPr id="111" name="Google Shape;111;g2ab95677517_1_35"/>
          <p:cNvSpPr txBox="1"/>
          <p:nvPr/>
        </p:nvSpPr>
        <p:spPr>
          <a:xfrm>
            <a:off x="712800" y="1791704"/>
            <a:ext cx="6936900" cy="6810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4400"/>
              <a:buFont typeface="Arial"/>
              <a:buNone/>
            </a:pPr>
            <a:r>
              <a:rPr b="1" i="0" lang="en" sz="3200" u="none" cap="none" strike="noStrike">
                <a:solidFill>
                  <a:srgbClr val="FFFFFF"/>
                </a:solidFill>
                <a:latin typeface="Montserrat"/>
                <a:ea typeface="Montserrat"/>
                <a:cs typeface="Montserrat"/>
                <a:sym typeface="Montserrat"/>
              </a:rPr>
              <a:t>Unite of Learning Outcome</a:t>
            </a:r>
            <a:endParaRPr b="1" i="0" sz="3200" u="none" cap="none" strike="noStrike">
              <a:solidFill>
                <a:srgbClr val="FFFFFF"/>
              </a:solidFill>
              <a:latin typeface="Open Sans"/>
              <a:ea typeface="Open Sans"/>
              <a:cs typeface="Open Sans"/>
              <a:sym typeface="Open Sans"/>
            </a:endParaRPr>
          </a:p>
        </p:txBody>
      </p:sp>
      <p:sp>
        <p:nvSpPr>
          <p:cNvPr id="112" name="Google Shape;112;g2ab95677517_1_35"/>
          <p:cNvSpPr txBox="1"/>
          <p:nvPr/>
        </p:nvSpPr>
        <p:spPr>
          <a:xfrm>
            <a:off x="712800" y="2438369"/>
            <a:ext cx="6936900" cy="161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400"/>
              <a:buFont typeface="Arial"/>
              <a:buNone/>
            </a:pPr>
            <a:r>
              <a:rPr lang="en">
                <a:solidFill>
                  <a:srgbClr val="F2F2F2"/>
                </a:solidFill>
                <a:latin typeface="Montserrat SemiBold"/>
                <a:ea typeface="Montserrat SemiBold"/>
                <a:cs typeface="Montserrat SemiBold"/>
                <a:sym typeface="Montserrat SemiBold"/>
              </a:rPr>
              <a:t>Upon completion of this MLU trainers/trainees will gain and understanding of BIM fundamentals and will therefore be able to apply BIM within their work while understanding the benefits in relation to efficiency, communication, sustainability, health and safety and more.  </a:t>
            </a:r>
            <a:endParaRPr i="0" u="none" cap="none" strike="noStrike">
              <a:solidFill>
                <a:srgbClr val="F2F2F2"/>
              </a:solidFill>
              <a:latin typeface="Montserrat SemiBold"/>
              <a:ea typeface="Montserrat SemiBold"/>
              <a:cs typeface="Montserrat SemiBold"/>
              <a:sym typeface="Montserrat SemiBo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g2b00c2eaf18_0_350"/>
          <p:cNvSpPr txBox="1"/>
          <p:nvPr>
            <p:ph type="title"/>
          </p:nvPr>
        </p:nvSpPr>
        <p:spPr>
          <a:xfrm>
            <a:off x="1974300" y="50727"/>
            <a:ext cx="5195400" cy="528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700"/>
              <a:buNone/>
            </a:pPr>
            <a:r>
              <a:rPr lang="en">
                <a:solidFill>
                  <a:srgbClr val="025E91"/>
                </a:solidFill>
              </a:rPr>
              <a:t>LOD: Information </a:t>
            </a:r>
            <a:endParaRPr>
              <a:solidFill>
                <a:srgbClr val="025E91"/>
              </a:solidFill>
            </a:endParaRPr>
          </a:p>
        </p:txBody>
      </p:sp>
      <p:sp>
        <p:nvSpPr>
          <p:cNvPr id="451" name="Google Shape;451;g2b00c2eaf18_0_350"/>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a:p>
            <a:pPr indent="0" lvl="0" marL="0" rtl="0" algn="r">
              <a:spcBef>
                <a:spcPts val="0"/>
              </a:spcBef>
              <a:spcAft>
                <a:spcPts val="0"/>
              </a:spcAft>
              <a:buClr>
                <a:srgbClr val="000000"/>
              </a:buClr>
              <a:buSzPts val="1300"/>
              <a:buFont typeface="Arial"/>
              <a:buNone/>
            </a:pPr>
            <a:r>
              <a:rPr lang="en"/>
              <a:t>Event/presenter name </a:t>
            </a:r>
            <a:endParaRPr>
              <a:solidFill>
                <a:srgbClr val="606060"/>
              </a:solidFill>
            </a:endParaRPr>
          </a:p>
        </p:txBody>
      </p:sp>
      <p:sp>
        <p:nvSpPr>
          <p:cNvPr id="452" name="Google Shape;452;g2b00c2eaf18_0_350"/>
          <p:cNvSpPr txBox="1"/>
          <p:nvPr/>
        </p:nvSpPr>
        <p:spPr>
          <a:xfrm>
            <a:off x="1426725" y="4756850"/>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3">
                  <a:extLst>
                    <a:ext uri="{A12FA001-AC4F-418D-AE19-62706E023703}">
                      <ahyp:hlinkClr val="tx"/>
                    </a:ext>
                  </a:extLst>
                </a:hlinkClick>
              </a:rPr>
              <a:t>https://bimzeed.eu/</a:t>
            </a:r>
            <a:r>
              <a:rPr lang="en" sz="800"/>
              <a:t> </a:t>
            </a:r>
            <a:endParaRPr b="0" i="1" sz="800" u="none" cap="none" strike="noStrike">
              <a:solidFill>
                <a:srgbClr val="000000"/>
              </a:solidFill>
              <a:latin typeface="Arial"/>
              <a:ea typeface="Arial"/>
              <a:cs typeface="Arial"/>
              <a:sym typeface="Arial"/>
            </a:endParaRPr>
          </a:p>
        </p:txBody>
      </p:sp>
      <p:pic>
        <p:nvPicPr>
          <p:cNvPr id="453" name="Google Shape;453;g2b00c2eaf18_0_350"/>
          <p:cNvPicPr preferRelativeResize="0"/>
          <p:nvPr/>
        </p:nvPicPr>
        <p:blipFill rotWithShape="1">
          <a:blip r:embed="rId4">
            <a:alphaModFix/>
          </a:blip>
          <a:srcRect b="0" l="0" r="0" t="0"/>
          <a:stretch/>
        </p:blipFill>
        <p:spPr>
          <a:xfrm>
            <a:off x="955175" y="1807350"/>
            <a:ext cx="7233651" cy="2801185"/>
          </a:xfrm>
          <a:prstGeom prst="rect">
            <a:avLst/>
          </a:prstGeom>
          <a:noFill/>
          <a:ln>
            <a:noFill/>
          </a:ln>
        </p:spPr>
      </p:pic>
      <p:sp>
        <p:nvSpPr>
          <p:cNvPr id="454" name="Google Shape;454;g2b00c2eaf18_0_350"/>
          <p:cNvSpPr txBox="1"/>
          <p:nvPr/>
        </p:nvSpPr>
        <p:spPr>
          <a:xfrm>
            <a:off x="1455750" y="849150"/>
            <a:ext cx="6232500" cy="9582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None/>
            </a:pPr>
            <a:r>
              <a:rPr lang="en">
                <a:solidFill>
                  <a:srgbClr val="01547E"/>
                </a:solidFill>
                <a:latin typeface="Montserrat"/>
                <a:ea typeface="Montserrat"/>
                <a:cs typeface="Montserrat"/>
                <a:sym typeface="Montserrat"/>
              </a:rPr>
              <a:t>Information levels of the product that will be installed on site.</a:t>
            </a:r>
            <a:endParaRPr>
              <a:solidFill>
                <a:srgbClr val="01547E"/>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a:solidFill>
                <a:srgbClr val="01547E"/>
              </a:solidFill>
              <a:latin typeface="Montserrat"/>
              <a:ea typeface="Montserrat"/>
              <a:cs typeface="Montserrat"/>
              <a:sym typeface="Montserrat"/>
            </a:endParaRPr>
          </a:p>
          <a:p>
            <a:pPr indent="0" lvl="0" marL="0" rtl="0" algn="l">
              <a:lnSpc>
                <a:spcPct val="100000"/>
              </a:lnSpc>
              <a:spcBef>
                <a:spcPts val="1000"/>
              </a:spcBef>
              <a:spcAft>
                <a:spcPts val="0"/>
              </a:spcAft>
              <a:buNone/>
            </a:pPr>
            <a:r>
              <a:t/>
            </a:r>
            <a:endParaRPr>
              <a:solidFill>
                <a:srgbClr val="01547E"/>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g2b00c2eaf18_0_434"/>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460" name="Google Shape;460;g2b00c2eaf18_0_434"/>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LOD Progression and LOD Matrix</a:t>
            </a:r>
            <a:endParaRPr sz="2800">
              <a:solidFill>
                <a:srgbClr val="3DE8AF"/>
              </a:solidFill>
              <a:latin typeface="Montserrat"/>
              <a:ea typeface="Montserrat"/>
              <a:cs typeface="Montserrat"/>
              <a:sym typeface="Montserrat"/>
            </a:endParaRPr>
          </a:p>
        </p:txBody>
      </p:sp>
      <p:pic>
        <p:nvPicPr>
          <p:cNvPr descr="Icono&#10;&#10;Descripción generada automáticamente" id="461" name="Google Shape;461;g2b00c2eaf18_0_434"/>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462" name="Google Shape;462;g2b00c2eaf18_0_434"/>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463" name="Google Shape;463;g2b00c2eaf18_0_434"/>
          <p:cNvSpPr txBox="1"/>
          <p:nvPr/>
        </p:nvSpPr>
        <p:spPr>
          <a:xfrm>
            <a:off x="5480200" y="626225"/>
            <a:ext cx="26934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None/>
            </a:pPr>
            <a:r>
              <a:rPr lang="en" sz="1200">
                <a:solidFill>
                  <a:srgbClr val="F2F2F2"/>
                </a:solidFill>
                <a:latin typeface="Montserrat"/>
                <a:ea typeface="Montserrat"/>
                <a:cs typeface="Montserrat"/>
                <a:sym typeface="Montserrat"/>
              </a:rPr>
              <a:t>To establish the information (graphic and non-graphic information from now on) requirements in every phase  commonly use a resource or tool called LOD Matrix.</a:t>
            </a:r>
            <a:endParaRPr sz="1200">
              <a:solidFill>
                <a:srgbClr val="F2F2F2"/>
              </a:solidFill>
              <a:latin typeface="Montserrat"/>
              <a:ea typeface="Montserrat"/>
              <a:cs typeface="Montserrat"/>
              <a:sym typeface="Montserrat"/>
            </a:endParaRPr>
          </a:p>
        </p:txBody>
      </p:sp>
      <p:sp>
        <p:nvSpPr>
          <p:cNvPr id="464" name="Google Shape;464;g2b00c2eaf18_0_434"/>
          <p:cNvSpPr/>
          <p:nvPr/>
        </p:nvSpPr>
        <p:spPr>
          <a:xfrm>
            <a:off x="4974696" y="67375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5" name="Google Shape;465;g2b00c2eaf18_0_434"/>
          <p:cNvSpPr/>
          <p:nvPr/>
        </p:nvSpPr>
        <p:spPr>
          <a:xfrm>
            <a:off x="4974696" y="259185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66" name="Google Shape;466;g2b00c2eaf18_0_434"/>
          <p:cNvPicPr preferRelativeResize="0"/>
          <p:nvPr/>
        </p:nvPicPr>
        <p:blipFill rotWithShape="1">
          <a:blip r:embed="rId5">
            <a:alphaModFix/>
          </a:blip>
          <a:srcRect b="0" l="0" r="0" t="0"/>
          <a:stretch/>
        </p:blipFill>
        <p:spPr>
          <a:xfrm>
            <a:off x="-3" y="2361325"/>
            <a:ext cx="4812677" cy="2247200"/>
          </a:xfrm>
          <a:prstGeom prst="rect">
            <a:avLst/>
          </a:prstGeom>
          <a:noFill/>
          <a:ln>
            <a:noFill/>
          </a:ln>
        </p:spPr>
      </p:pic>
      <p:sp>
        <p:nvSpPr>
          <p:cNvPr id="467" name="Google Shape;467;g2b00c2eaf18_0_434"/>
          <p:cNvSpPr txBox="1"/>
          <p:nvPr/>
        </p:nvSpPr>
        <p:spPr>
          <a:xfrm>
            <a:off x="5480200" y="2571750"/>
            <a:ext cx="26934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None/>
            </a:pPr>
            <a:r>
              <a:rPr lang="en" sz="1200">
                <a:solidFill>
                  <a:srgbClr val="F2F2F2"/>
                </a:solidFill>
                <a:latin typeface="Montserrat"/>
                <a:ea typeface="Montserrat"/>
                <a:cs typeface="Montserrat"/>
                <a:sym typeface="Montserrat"/>
              </a:rPr>
              <a:t>Here we define the different levels of information in different phases according with the BIM project strategy. </a:t>
            </a:r>
            <a:endParaRPr sz="1200">
              <a:solidFill>
                <a:srgbClr val="F2F2F2"/>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g2b00c2eaf18_0_448"/>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473" name="Google Shape;473;g2b00c2eaf18_0_448"/>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Level of Definition VS Level of Development</a:t>
            </a:r>
            <a:endParaRPr sz="2800">
              <a:solidFill>
                <a:srgbClr val="3DE8AF"/>
              </a:solidFill>
              <a:latin typeface="Montserrat"/>
              <a:ea typeface="Montserrat"/>
              <a:cs typeface="Montserrat"/>
              <a:sym typeface="Montserrat"/>
            </a:endParaRPr>
          </a:p>
        </p:txBody>
      </p:sp>
      <p:pic>
        <p:nvPicPr>
          <p:cNvPr descr="Icono&#10;&#10;Descripción generada automáticamente" id="474" name="Google Shape;474;g2b00c2eaf18_0_448"/>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475" name="Google Shape;475;g2b00c2eaf18_0_448"/>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476" name="Google Shape;476;g2b00c2eaf18_0_448"/>
          <p:cNvSpPr txBox="1"/>
          <p:nvPr/>
        </p:nvSpPr>
        <p:spPr>
          <a:xfrm>
            <a:off x="5480200" y="1514500"/>
            <a:ext cx="26934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 sz="1200">
                <a:solidFill>
                  <a:srgbClr val="F2F2F2"/>
                </a:solidFill>
                <a:latin typeface="Montserrat"/>
                <a:ea typeface="Montserrat"/>
                <a:cs typeface="Montserrat"/>
                <a:sym typeface="Montserrat"/>
              </a:rPr>
              <a:t>There are two principle standards for this concept. Level of Development (AIA+BIM FORUM - USA) and Level of Definition (NBS – UK).</a:t>
            </a:r>
            <a:endParaRPr sz="1200">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1200">
              <a:solidFill>
                <a:srgbClr val="F2F2F2"/>
              </a:solidFill>
              <a:latin typeface="Montserrat"/>
              <a:ea typeface="Montserrat"/>
              <a:cs typeface="Montserrat"/>
              <a:sym typeface="Montserrat"/>
            </a:endParaRPr>
          </a:p>
        </p:txBody>
      </p:sp>
      <p:sp>
        <p:nvSpPr>
          <p:cNvPr id="477" name="Google Shape;477;g2b00c2eaf18_0_448"/>
          <p:cNvSpPr/>
          <p:nvPr/>
        </p:nvSpPr>
        <p:spPr>
          <a:xfrm>
            <a:off x="4974696" y="156202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78" name="Google Shape;478;g2b00c2eaf18_0_448"/>
          <p:cNvPicPr preferRelativeResize="0"/>
          <p:nvPr/>
        </p:nvPicPr>
        <p:blipFill rotWithShape="1">
          <a:blip r:embed="rId5">
            <a:alphaModFix/>
          </a:blip>
          <a:srcRect b="0" l="0" r="0" t="0"/>
          <a:stretch/>
        </p:blipFill>
        <p:spPr>
          <a:xfrm>
            <a:off x="0" y="2613850"/>
            <a:ext cx="4742326" cy="19946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2b00c2eaf18_0_461"/>
          <p:cNvSpPr txBox="1"/>
          <p:nvPr>
            <p:ph type="title"/>
          </p:nvPr>
        </p:nvSpPr>
        <p:spPr>
          <a:xfrm>
            <a:off x="1974300" y="50727"/>
            <a:ext cx="5195400" cy="52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2700"/>
              <a:buFont typeface="Arial"/>
              <a:buNone/>
            </a:pPr>
            <a:r>
              <a:rPr lang="en">
                <a:solidFill>
                  <a:srgbClr val="01547E"/>
                </a:solidFill>
              </a:rPr>
              <a:t>Level of Definition VS Level of Development</a:t>
            </a:r>
            <a:endParaRPr>
              <a:solidFill>
                <a:srgbClr val="01547E"/>
              </a:solidFill>
            </a:endParaRPr>
          </a:p>
        </p:txBody>
      </p:sp>
      <p:sp>
        <p:nvSpPr>
          <p:cNvPr id="484" name="Google Shape;484;g2b00c2eaf18_0_461"/>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a:p>
            <a:pPr indent="0" lvl="0" marL="0" rtl="0" algn="r">
              <a:spcBef>
                <a:spcPts val="0"/>
              </a:spcBef>
              <a:spcAft>
                <a:spcPts val="0"/>
              </a:spcAft>
              <a:buNone/>
            </a:pPr>
            <a:r>
              <a:rPr lang="en"/>
              <a:t>Event/presenter name </a:t>
            </a:r>
            <a:endParaRPr>
              <a:solidFill>
                <a:srgbClr val="606060"/>
              </a:solidFill>
            </a:endParaRPr>
          </a:p>
        </p:txBody>
      </p:sp>
      <p:sp>
        <p:nvSpPr>
          <p:cNvPr id="485" name="Google Shape;485;g2b00c2eaf18_0_461"/>
          <p:cNvSpPr txBox="1"/>
          <p:nvPr/>
        </p:nvSpPr>
        <p:spPr>
          <a:xfrm>
            <a:off x="1426725" y="4756850"/>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3">
                  <a:extLst>
                    <a:ext uri="{A12FA001-AC4F-418D-AE19-62706E023703}">
                      <ahyp:hlinkClr val="tx"/>
                    </a:ext>
                  </a:extLst>
                </a:hlinkClick>
              </a:rPr>
              <a:t>https://bimzeed.eu/</a:t>
            </a:r>
            <a:r>
              <a:rPr lang="en" sz="800"/>
              <a:t> </a:t>
            </a:r>
            <a:endParaRPr b="0" i="1" sz="800" u="none" cap="none" strike="noStrike">
              <a:solidFill>
                <a:srgbClr val="000000"/>
              </a:solidFill>
              <a:latin typeface="Arial"/>
              <a:ea typeface="Arial"/>
              <a:cs typeface="Arial"/>
              <a:sym typeface="Arial"/>
            </a:endParaRPr>
          </a:p>
        </p:txBody>
      </p:sp>
      <p:pic>
        <p:nvPicPr>
          <p:cNvPr id="486" name="Google Shape;486;g2b00c2eaf18_0_461"/>
          <p:cNvPicPr preferRelativeResize="0"/>
          <p:nvPr/>
        </p:nvPicPr>
        <p:blipFill rotWithShape="1">
          <a:blip r:embed="rId4">
            <a:alphaModFix/>
          </a:blip>
          <a:srcRect b="0" l="0" r="0" t="0"/>
          <a:stretch/>
        </p:blipFill>
        <p:spPr>
          <a:xfrm>
            <a:off x="1165675" y="1493300"/>
            <a:ext cx="6663025" cy="2842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g2b00c2eaf18_0_470"/>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492" name="Google Shape;492;g2b00c2eaf18_0_470"/>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Classification</a:t>
            </a:r>
            <a:endParaRPr sz="2800">
              <a:solidFill>
                <a:srgbClr val="3DE8AF"/>
              </a:solidFill>
              <a:latin typeface="Montserrat"/>
              <a:ea typeface="Montserrat"/>
              <a:cs typeface="Montserrat"/>
              <a:sym typeface="Montserrat"/>
            </a:endParaRPr>
          </a:p>
        </p:txBody>
      </p:sp>
      <p:pic>
        <p:nvPicPr>
          <p:cNvPr descr="Icono&#10;&#10;Descripción generada automáticamente" id="493" name="Google Shape;493;g2b00c2eaf18_0_470"/>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494" name="Google Shape;494;g2b00c2eaf18_0_470"/>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495" name="Google Shape;495;g2b00c2eaf18_0_470"/>
          <p:cNvSpPr txBox="1"/>
          <p:nvPr/>
        </p:nvSpPr>
        <p:spPr>
          <a:xfrm>
            <a:off x="4935750" y="791000"/>
            <a:ext cx="3237900" cy="9582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lang="en" sz="1200">
                <a:solidFill>
                  <a:srgbClr val="F2F2F2"/>
                </a:solidFill>
                <a:latin typeface="Montserrat"/>
                <a:ea typeface="Montserrat"/>
                <a:cs typeface="Montserrat"/>
                <a:sym typeface="Montserrat"/>
              </a:rPr>
              <a:t>Classification is fundamental to achieving effective information management and has been identified as one of seven components required for Level 2 building information modelling (BIM). </a:t>
            </a:r>
            <a:endParaRPr sz="1200">
              <a:solidFill>
                <a:srgbClr val="F2F2F2"/>
              </a:solidFill>
              <a:latin typeface="Montserrat"/>
              <a:ea typeface="Montserrat"/>
              <a:cs typeface="Montserrat"/>
              <a:sym typeface="Montserrat"/>
            </a:endParaRPr>
          </a:p>
        </p:txBody>
      </p:sp>
      <p:sp>
        <p:nvSpPr>
          <p:cNvPr id="496" name="Google Shape;496;g2b00c2eaf18_0_470"/>
          <p:cNvSpPr/>
          <p:nvPr/>
        </p:nvSpPr>
        <p:spPr>
          <a:xfrm>
            <a:off x="4430246" y="83852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7" name="Google Shape;497;g2b00c2eaf18_0_470"/>
          <p:cNvSpPr txBox="1"/>
          <p:nvPr/>
        </p:nvSpPr>
        <p:spPr>
          <a:xfrm>
            <a:off x="4935750" y="2128850"/>
            <a:ext cx="3237900" cy="9582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lang="en" sz="1200">
                <a:solidFill>
                  <a:srgbClr val="F2F2F2"/>
                </a:solidFill>
                <a:latin typeface="Montserrat"/>
                <a:ea typeface="Montserrat"/>
                <a:cs typeface="Montserrat"/>
                <a:sym typeface="Montserrat"/>
              </a:rPr>
              <a:t>This process of deciding what 'things' are called is causing some issues in the BIM world. If you have a vast quantity of data or information, that can be a very powerful resource. </a:t>
            </a:r>
            <a:endParaRPr sz="1200">
              <a:solidFill>
                <a:srgbClr val="F2F2F2"/>
              </a:solidFill>
              <a:latin typeface="Montserrat"/>
              <a:ea typeface="Montserrat"/>
              <a:cs typeface="Montserrat"/>
              <a:sym typeface="Montserrat"/>
            </a:endParaRPr>
          </a:p>
          <a:p>
            <a:pPr indent="0" lvl="0" marL="0" rtl="0" algn="l">
              <a:spcBef>
                <a:spcPts val="800"/>
              </a:spcBef>
              <a:spcAft>
                <a:spcPts val="0"/>
              </a:spcAft>
              <a:buNone/>
            </a:pPr>
            <a:r>
              <a:t/>
            </a:r>
            <a:endParaRPr sz="1200">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1200" u="sng">
              <a:solidFill>
                <a:srgbClr val="F2F2F2"/>
              </a:solidFill>
              <a:latin typeface="Montserrat"/>
              <a:ea typeface="Montserrat"/>
              <a:cs typeface="Montserrat"/>
              <a:sym typeface="Montserrat"/>
            </a:endParaRPr>
          </a:p>
          <a:p>
            <a:pPr indent="0" lvl="0" marL="0" rtl="0" algn="l">
              <a:lnSpc>
                <a:spcPct val="100000"/>
              </a:lnSpc>
              <a:spcBef>
                <a:spcPts val="1000"/>
              </a:spcBef>
              <a:spcAft>
                <a:spcPts val="0"/>
              </a:spcAft>
              <a:buNone/>
            </a:pPr>
            <a:r>
              <a:t/>
            </a:r>
            <a:endParaRPr sz="1200">
              <a:solidFill>
                <a:srgbClr val="F2F2F2"/>
              </a:solidFill>
              <a:latin typeface="Montserrat"/>
              <a:ea typeface="Montserrat"/>
              <a:cs typeface="Montserrat"/>
              <a:sym typeface="Montserrat"/>
            </a:endParaRPr>
          </a:p>
        </p:txBody>
      </p:sp>
      <p:sp>
        <p:nvSpPr>
          <p:cNvPr id="498" name="Google Shape;498;g2b00c2eaf18_0_470"/>
          <p:cNvSpPr/>
          <p:nvPr/>
        </p:nvSpPr>
        <p:spPr>
          <a:xfrm>
            <a:off x="4430246" y="217637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99" name="Google Shape;499;g2b00c2eaf18_0_470"/>
          <p:cNvPicPr preferRelativeResize="0"/>
          <p:nvPr/>
        </p:nvPicPr>
        <p:blipFill rotWithShape="1">
          <a:blip r:embed="rId5">
            <a:alphaModFix/>
          </a:blip>
          <a:srcRect b="0" l="23559" r="21601" t="0"/>
          <a:stretch/>
        </p:blipFill>
        <p:spPr>
          <a:xfrm>
            <a:off x="190650" y="2650575"/>
            <a:ext cx="3422126" cy="2342500"/>
          </a:xfrm>
          <a:prstGeom prst="rect">
            <a:avLst/>
          </a:prstGeom>
          <a:noFill/>
          <a:ln>
            <a:noFill/>
          </a:ln>
        </p:spPr>
      </p:pic>
      <p:sp>
        <p:nvSpPr>
          <p:cNvPr id="500" name="Google Shape;500;g2b00c2eaf18_0_470"/>
          <p:cNvSpPr txBox="1"/>
          <p:nvPr/>
        </p:nvSpPr>
        <p:spPr>
          <a:xfrm>
            <a:off x="4942600" y="3262675"/>
            <a:ext cx="3237900" cy="9582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lang="en" sz="1200">
                <a:solidFill>
                  <a:srgbClr val="F2F2F2"/>
                </a:solidFill>
                <a:latin typeface="Montserrat"/>
                <a:ea typeface="Montserrat"/>
                <a:cs typeface="Montserrat"/>
                <a:sym typeface="Montserrat"/>
              </a:rPr>
              <a:t>Classification can be defined as, 'The act or process of dividing things into groups according to their type.'</a:t>
            </a:r>
            <a:endParaRPr sz="1200">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1200">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1200">
              <a:solidFill>
                <a:srgbClr val="F2F2F2"/>
              </a:solidFill>
              <a:latin typeface="Montserrat"/>
              <a:ea typeface="Montserrat"/>
              <a:cs typeface="Montserrat"/>
              <a:sym typeface="Montserrat"/>
            </a:endParaRPr>
          </a:p>
          <a:p>
            <a:pPr indent="0" lvl="0" marL="0" rtl="0" algn="l">
              <a:spcBef>
                <a:spcPts val="1000"/>
              </a:spcBef>
              <a:spcAft>
                <a:spcPts val="0"/>
              </a:spcAft>
              <a:buNone/>
            </a:pPr>
            <a:r>
              <a:t/>
            </a:r>
            <a:endParaRPr sz="1200">
              <a:solidFill>
                <a:srgbClr val="F2F2F2"/>
              </a:solidFill>
              <a:latin typeface="Montserrat"/>
              <a:ea typeface="Montserrat"/>
              <a:cs typeface="Montserrat"/>
              <a:sym typeface="Montserrat"/>
            </a:endParaRPr>
          </a:p>
          <a:p>
            <a:pPr indent="0" lvl="0" marL="0" rtl="0" algn="l">
              <a:spcBef>
                <a:spcPts val="800"/>
              </a:spcBef>
              <a:spcAft>
                <a:spcPts val="0"/>
              </a:spcAft>
              <a:buNone/>
            </a:pPr>
            <a:r>
              <a:t/>
            </a:r>
            <a:endParaRPr sz="1200">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1200" u="sng">
              <a:solidFill>
                <a:srgbClr val="F2F2F2"/>
              </a:solidFill>
              <a:latin typeface="Montserrat"/>
              <a:ea typeface="Montserrat"/>
              <a:cs typeface="Montserrat"/>
              <a:sym typeface="Montserrat"/>
            </a:endParaRPr>
          </a:p>
          <a:p>
            <a:pPr indent="0" lvl="0" marL="0" rtl="0" algn="l">
              <a:lnSpc>
                <a:spcPct val="100000"/>
              </a:lnSpc>
              <a:spcBef>
                <a:spcPts val="1000"/>
              </a:spcBef>
              <a:spcAft>
                <a:spcPts val="0"/>
              </a:spcAft>
              <a:buNone/>
            </a:pPr>
            <a:r>
              <a:t/>
            </a:r>
            <a:endParaRPr sz="1200">
              <a:solidFill>
                <a:srgbClr val="F2F2F2"/>
              </a:solidFill>
              <a:latin typeface="Montserrat"/>
              <a:ea typeface="Montserrat"/>
              <a:cs typeface="Montserrat"/>
              <a:sym typeface="Montserrat"/>
            </a:endParaRPr>
          </a:p>
        </p:txBody>
      </p:sp>
      <p:sp>
        <p:nvSpPr>
          <p:cNvPr id="501" name="Google Shape;501;g2b00c2eaf18_0_470"/>
          <p:cNvSpPr/>
          <p:nvPr/>
        </p:nvSpPr>
        <p:spPr>
          <a:xfrm>
            <a:off x="4437096" y="331020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g2b00c2eaf18_0_485"/>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507" name="Google Shape;507;g2b00c2eaf18_0_485"/>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Roles</a:t>
            </a:r>
            <a:endParaRPr sz="2800">
              <a:solidFill>
                <a:srgbClr val="3DE8AF"/>
              </a:solidFill>
              <a:latin typeface="Montserrat"/>
              <a:ea typeface="Montserrat"/>
              <a:cs typeface="Montserrat"/>
              <a:sym typeface="Montserrat"/>
            </a:endParaRPr>
          </a:p>
        </p:txBody>
      </p:sp>
      <p:pic>
        <p:nvPicPr>
          <p:cNvPr descr="Icono&#10;&#10;Descripción generada automáticamente" id="508" name="Google Shape;508;g2b00c2eaf18_0_485"/>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509" name="Google Shape;509;g2b00c2eaf18_0_485"/>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510" name="Google Shape;510;g2b00c2eaf18_0_485"/>
          <p:cNvSpPr txBox="1"/>
          <p:nvPr/>
        </p:nvSpPr>
        <p:spPr>
          <a:xfrm>
            <a:off x="4935750" y="791000"/>
            <a:ext cx="3237900" cy="9582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lang="en" sz="1200">
                <a:solidFill>
                  <a:srgbClr val="F2F2F2"/>
                </a:solidFill>
                <a:latin typeface="Montserrat"/>
                <a:ea typeface="Montserrat"/>
                <a:cs typeface="Montserrat"/>
                <a:sym typeface="Montserrat"/>
              </a:rPr>
              <a:t>Carrying out a project in BIM implies having to take care of the models we make. Because if they are not made with the right strategy, they can be useless and the effort dedicated to make them would be in vain. </a:t>
            </a:r>
            <a:endParaRPr sz="1200">
              <a:solidFill>
                <a:srgbClr val="F2F2F2"/>
              </a:solidFill>
              <a:latin typeface="Montserrat"/>
              <a:ea typeface="Montserrat"/>
              <a:cs typeface="Montserrat"/>
              <a:sym typeface="Montserrat"/>
            </a:endParaRPr>
          </a:p>
        </p:txBody>
      </p:sp>
      <p:sp>
        <p:nvSpPr>
          <p:cNvPr id="511" name="Google Shape;511;g2b00c2eaf18_0_485"/>
          <p:cNvSpPr/>
          <p:nvPr/>
        </p:nvSpPr>
        <p:spPr>
          <a:xfrm>
            <a:off x="4430246" y="83852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2" name="Google Shape;512;g2b00c2eaf18_0_485"/>
          <p:cNvSpPr txBox="1"/>
          <p:nvPr/>
        </p:nvSpPr>
        <p:spPr>
          <a:xfrm>
            <a:off x="4935750" y="2128850"/>
            <a:ext cx="3237900" cy="9582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lang="en" sz="1200">
                <a:solidFill>
                  <a:srgbClr val="F2F2F2"/>
                </a:solidFill>
                <a:latin typeface="Montserrat"/>
                <a:ea typeface="Montserrat"/>
                <a:cs typeface="Montserrat"/>
                <a:sym typeface="Montserrat"/>
              </a:rPr>
              <a:t>That is why new responsibilities must be acquired in order to guarantee the success of the application of the BIM methodology. </a:t>
            </a:r>
            <a:endParaRPr sz="1200">
              <a:solidFill>
                <a:srgbClr val="F2F2F2"/>
              </a:solidFill>
              <a:latin typeface="Montserrat"/>
              <a:ea typeface="Montserrat"/>
              <a:cs typeface="Montserrat"/>
              <a:sym typeface="Montserrat"/>
            </a:endParaRPr>
          </a:p>
        </p:txBody>
      </p:sp>
      <p:sp>
        <p:nvSpPr>
          <p:cNvPr id="513" name="Google Shape;513;g2b00c2eaf18_0_485"/>
          <p:cNvSpPr/>
          <p:nvPr/>
        </p:nvSpPr>
        <p:spPr>
          <a:xfrm>
            <a:off x="4430246" y="217637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4" name="Google Shape;514;g2b00c2eaf18_0_485"/>
          <p:cNvSpPr txBox="1"/>
          <p:nvPr/>
        </p:nvSpPr>
        <p:spPr>
          <a:xfrm>
            <a:off x="4942600" y="3262675"/>
            <a:ext cx="3237900" cy="9582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lang="en" sz="1200">
                <a:solidFill>
                  <a:srgbClr val="F2F2F2"/>
                </a:solidFill>
                <a:latin typeface="Montserrat"/>
                <a:ea typeface="Montserrat"/>
                <a:cs typeface="Montserrat"/>
                <a:sym typeface="Montserrat"/>
              </a:rPr>
              <a:t>These new roles are:</a:t>
            </a:r>
            <a:endParaRPr sz="1200">
              <a:solidFill>
                <a:srgbClr val="F2F2F2"/>
              </a:solidFill>
              <a:latin typeface="Montserrat"/>
              <a:ea typeface="Montserrat"/>
              <a:cs typeface="Montserrat"/>
              <a:sym typeface="Montserrat"/>
            </a:endParaRPr>
          </a:p>
          <a:p>
            <a:pPr indent="-304800" lvl="0" marL="457200" rtl="0" algn="l">
              <a:spcBef>
                <a:spcPts val="8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BIM Manager</a:t>
            </a:r>
            <a:endParaRPr sz="1200">
              <a:solidFill>
                <a:srgbClr val="F2F2F2"/>
              </a:solidFill>
              <a:latin typeface="Montserrat"/>
              <a:ea typeface="Montserrat"/>
              <a:cs typeface="Montserrat"/>
              <a:sym typeface="Montserrat"/>
            </a:endParaRPr>
          </a:p>
          <a:p>
            <a:pPr indent="-304800" lvl="0" marL="457200" rtl="0" algn="l">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BIM Coordinator</a:t>
            </a:r>
            <a:endParaRPr sz="1200">
              <a:solidFill>
                <a:srgbClr val="F2F2F2"/>
              </a:solidFill>
              <a:latin typeface="Montserrat"/>
              <a:ea typeface="Montserrat"/>
              <a:cs typeface="Montserrat"/>
              <a:sym typeface="Montserrat"/>
            </a:endParaRPr>
          </a:p>
          <a:p>
            <a:pPr indent="-304800" lvl="0" marL="457200" rtl="0" algn="l">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BIM Modeler</a:t>
            </a:r>
            <a:endParaRPr sz="1200">
              <a:solidFill>
                <a:srgbClr val="F2F2F2"/>
              </a:solidFill>
              <a:latin typeface="Montserrat"/>
              <a:ea typeface="Montserrat"/>
              <a:cs typeface="Montserrat"/>
              <a:sym typeface="Montserrat"/>
            </a:endParaRPr>
          </a:p>
        </p:txBody>
      </p:sp>
      <p:sp>
        <p:nvSpPr>
          <p:cNvPr id="515" name="Google Shape;515;g2b00c2eaf18_0_485"/>
          <p:cNvSpPr/>
          <p:nvPr/>
        </p:nvSpPr>
        <p:spPr>
          <a:xfrm>
            <a:off x="4437096" y="331020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16" name="Google Shape;516;g2b00c2eaf18_0_485"/>
          <p:cNvPicPr preferRelativeResize="0"/>
          <p:nvPr/>
        </p:nvPicPr>
        <p:blipFill rotWithShape="1">
          <a:blip r:embed="rId5">
            <a:alphaModFix/>
          </a:blip>
          <a:srcRect b="0" l="0" r="0" t="0"/>
          <a:stretch/>
        </p:blipFill>
        <p:spPr>
          <a:xfrm>
            <a:off x="0" y="2018800"/>
            <a:ext cx="4285675" cy="26720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g2b00c2eaf18_0_500"/>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522" name="Google Shape;522;g2b00c2eaf18_0_500"/>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Roles</a:t>
            </a:r>
            <a:endParaRPr sz="2800">
              <a:solidFill>
                <a:srgbClr val="3DE8AF"/>
              </a:solidFill>
              <a:latin typeface="Montserrat"/>
              <a:ea typeface="Montserrat"/>
              <a:cs typeface="Montserrat"/>
              <a:sym typeface="Montserrat"/>
            </a:endParaRPr>
          </a:p>
        </p:txBody>
      </p:sp>
      <p:pic>
        <p:nvPicPr>
          <p:cNvPr descr="Icono&#10;&#10;Descripción generada automáticamente" id="523" name="Google Shape;523;g2b00c2eaf18_0_500"/>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524" name="Google Shape;524;g2b00c2eaf18_0_500"/>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525" name="Google Shape;525;g2b00c2eaf18_0_500"/>
          <p:cNvSpPr txBox="1"/>
          <p:nvPr/>
        </p:nvSpPr>
        <p:spPr>
          <a:xfrm>
            <a:off x="4883175" y="539750"/>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Clr>
                <a:srgbClr val="000000"/>
              </a:buClr>
              <a:buSzPts val="1200"/>
              <a:buFont typeface="Arial"/>
              <a:buNone/>
            </a:pPr>
            <a:r>
              <a:rPr b="1" lang="en" sz="1200">
                <a:solidFill>
                  <a:srgbClr val="F2F2F2"/>
                </a:solidFill>
                <a:latin typeface="Montserrat"/>
                <a:ea typeface="Montserrat"/>
                <a:cs typeface="Montserrat"/>
                <a:sym typeface="Montserrat"/>
              </a:rPr>
              <a:t>BIM Manager responsibilities</a:t>
            </a:r>
            <a:endParaRPr b="1" sz="1200">
              <a:solidFill>
                <a:srgbClr val="F2F2F2"/>
              </a:solidFill>
              <a:latin typeface="Montserrat"/>
              <a:ea typeface="Montserrat"/>
              <a:cs typeface="Montserrat"/>
              <a:sym typeface="Montserrat"/>
            </a:endParaRPr>
          </a:p>
          <a:p>
            <a:pPr indent="-304800" lvl="0" marL="457200" rtl="0" algn="l">
              <a:lnSpc>
                <a:spcPct val="115000"/>
              </a:lnSpc>
              <a:spcBef>
                <a:spcPts val="8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To define the BIM Uses and Objectives of the project.</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To create the project standards, define the workflows and reflect them in the BIM Execution Plan (BEP) according to the phase of the project.</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To create and manage the CDE.</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To establish audit and control processes to ensure compliance with customer BIM requirements.</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Technical support in the detection of interference or Clash Detection. </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To ensure interoperability and communication.</a:t>
            </a:r>
            <a:endParaRPr sz="1200">
              <a:solidFill>
                <a:srgbClr val="F2F2F2"/>
              </a:solidFill>
              <a:latin typeface="Montserrat"/>
              <a:ea typeface="Montserrat"/>
              <a:cs typeface="Montserrat"/>
              <a:sym typeface="Montserrat"/>
            </a:endParaRPr>
          </a:p>
          <a:p>
            <a:pPr indent="0" lvl="0" marL="0" rtl="0" algn="l">
              <a:spcBef>
                <a:spcPts val="800"/>
              </a:spcBef>
              <a:spcAft>
                <a:spcPts val="0"/>
              </a:spcAft>
              <a:buNone/>
            </a:pPr>
            <a:r>
              <a:t/>
            </a:r>
            <a:endParaRPr sz="1200">
              <a:solidFill>
                <a:srgbClr val="F2F2F2"/>
              </a:solidFill>
              <a:latin typeface="Montserrat"/>
              <a:ea typeface="Montserrat"/>
              <a:cs typeface="Montserrat"/>
              <a:sym typeface="Montserrat"/>
            </a:endParaRPr>
          </a:p>
        </p:txBody>
      </p:sp>
      <p:sp>
        <p:nvSpPr>
          <p:cNvPr id="526" name="Google Shape;526;g2b00c2eaf18_0_500"/>
          <p:cNvSpPr/>
          <p:nvPr/>
        </p:nvSpPr>
        <p:spPr>
          <a:xfrm>
            <a:off x="4377671" y="58727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n par de arbustos&#10;&#10;Descripción generada automáticamente con confianza media" id="527" name="Google Shape;527;g2b00c2eaf18_0_500"/>
          <p:cNvPicPr preferRelativeResize="0"/>
          <p:nvPr/>
        </p:nvPicPr>
        <p:blipFill rotWithShape="1">
          <a:blip r:embed="rId5">
            <a:alphaModFix/>
          </a:blip>
          <a:srcRect b="0" l="0" r="0" t="0"/>
          <a:stretch/>
        </p:blipFill>
        <p:spPr>
          <a:xfrm>
            <a:off x="0" y="2754418"/>
            <a:ext cx="4246750" cy="2385077"/>
          </a:xfrm>
          <a:prstGeom prst="rect">
            <a:avLst/>
          </a:prstGeom>
          <a:noFill/>
          <a:ln>
            <a:noFill/>
          </a:ln>
        </p:spPr>
      </p:pic>
      <p:pic>
        <p:nvPicPr>
          <p:cNvPr id="528" name="Google Shape;528;g2b00c2eaf18_0_500"/>
          <p:cNvPicPr preferRelativeResize="0"/>
          <p:nvPr/>
        </p:nvPicPr>
        <p:blipFill rotWithShape="1">
          <a:blip r:embed="rId6">
            <a:alphaModFix/>
          </a:blip>
          <a:srcRect b="0" l="0" r="0" t="0"/>
          <a:stretch/>
        </p:blipFill>
        <p:spPr>
          <a:xfrm>
            <a:off x="1707044" y="1267556"/>
            <a:ext cx="832669" cy="83266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g2b00c2eaf18_0_518"/>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534" name="Google Shape;534;g2b00c2eaf18_0_518"/>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Roles</a:t>
            </a:r>
            <a:endParaRPr sz="2800">
              <a:solidFill>
                <a:srgbClr val="3DE8AF"/>
              </a:solidFill>
              <a:latin typeface="Montserrat"/>
              <a:ea typeface="Montserrat"/>
              <a:cs typeface="Montserrat"/>
              <a:sym typeface="Montserrat"/>
            </a:endParaRPr>
          </a:p>
        </p:txBody>
      </p:sp>
      <p:pic>
        <p:nvPicPr>
          <p:cNvPr descr="Icono&#10;&#10;Descripción generada automáticamente" id="535" name="Google Shape;535;g2b00c2eaf18_0_518"/>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536" name="Google Shape;536;g2b00c2eaf18_0_518"/>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537" name="Google Shape;537;g2b00c2eaf18_0_518"/>
          <p:cNvSpPr txBox="1"/>
          <p:nvPr/>
        </p:nvSpPr>
        <p:spPr>
          <a:xfrm>
            <a:off x="4883175" y="539750"/>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None/>
            </a:pPr>
            <a:r>
              <a:rPr b="1" lang="en" sz="1200">
                <a:solidFill>
                  <a:srgbClr val="F2F2F2"/>
                </a:solidFill>
                <a:latin typeface="Montserrat"/>
                <a:ea typeface="Montserrat"/>
                <a:cs typeface="Montserrat"/>
                <a:sym typeface="Montserrat"/>
              </a:rPr>
              <a:t>BIM Coordinator responsibilities</a:t>
            </a:r>
            <a:endParaRPr b="1" sz="1200">
              <a:solidFill>
                <a:srgbClr val="F2F2F2"/>
              </a:solidFill>
              <a:latin typeface="Montserrat"/>
              <a:ea typeface="Montserrat"/>
              <a:cs typeface="Montserrat"/>
              <a:sym typeface="Montserrat"/>
            </a:endParaRPr>
          </a:p>
          <a:p>
            <a:pPr indent="-304800" lvl="0" marL="457200" rtl="0" algn="l">
              <a:lnSpc>
                <a:spcPct val="115000"/>
              </a:lnSpc>
              <a:spcBef>
                <a:spcPts val="8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To assist the BIM Manager in drafting the BEP.</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To ensure compliance with the BEP or BIM Implementation Plan.</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To coordinate the work within his own discipline (or phase).</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To carry out the processes of checking the quality of the BIM model at a geometric and non-geometric level.</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To upload models in the CDE when appropriate.</a:t>
            </a:r>
            <a:endParaRPr b="1" sz="1200">
              <a:solidFill>
                <a:srgbClr val="F2F2F2"/>
              </a:solidFill>
              <a:latin typeface="Montserrat"/>
              <a:ea typeface="Montserrat"/>
              <a:cs typeface="Montserrat"/>
              <a:sym typeface="Montserrat"/>
            </a:endParaRPr>
          </a:p>
          <a:p>
            <a:pPr indent="0" lvl="0" marL="0" rtl="0" algn="l">
              <a:spcBef>
                <a:spcPts val="800"/>
              </a:spcBef>
              <a:spcAft>
                <a:spcPts val="0"/>
              </a:spcAft>
              <a:buNone/>
            </a:pPr>
            <a:r>
              <a:t/>
            </a:r>
            <a:endParaRPr sz="1200">
              <a:solidFill>
                <a:srgbClr val="F2F2F2"/>
              </a:solidFill>
              <a:latin typeface="Montserrat"/>
              <a:ea typeface="Montserrat"/>
              <a:cs typeface="Montserrat"/>
              <a:sym typeface="Montserrat"/>
            </a:endParaRPr>
          </a:p>
        </p:txBody>
      </p:sp>
      <p:sp>
        <p:nvSpPr>
          <p:cNvPr id="538" name="Google Shape;538;g2b00c2eaf18_0_518"/>
          <p:cNvSpPr/>
          <p:nvPr/>
        </p:nvSpPr>
        <p:spPr>
          <a:xfrm>
            <a:off x="4377671" y="58727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n par de arbustos&#10;&#10;Descripción generada automáticamente con confianza media" id="539" name="Google Shape;539;g2b00c2eaf18_0_518"/>
          <p:cNvPicPr preferRelativeResize="0"/>
          <p:nvPr/>
        </p:nvPicPr>
        <p:blipFill rotWithShape="1">
          <a:blip r:embed="rId5">
            <a:alphaModFix/>
          </a:blip>
          <a:srcRect b="0" l="0" r="0" t="0"/>
          <a:stretch/>
        </p:blipFill>
        <p:spPr>
          <a:xfrm>
            <a:off x="0" y="2754418"/>
            <a:ext cx="4246750" cy="2385077"/>
          </a:xfrm>
          <a:prstGeom prst="rect">
            <a:avLst/>
          </a:prstGeom>
          <a:noFill/>
          <a:ln>
            <a:noFill/>
          </a:ln>
        </p:spPr>
      </p:pic>
      <p:pic>
        <p:nvPicPr>
          <p:cNvPr id="540" name="Google Shape;540;g2b00c2eaf18_0_518"/>
          <p:cNvPicPr preferRelativeResize="0"/>
          <p:nvPr/>
        </p:nvPicPr>
        <p:blipFill rotWithShape="1">
          <a:blip r:embed="rId6">
            <a:alphaModFix/>
          </a:blip>
          <a:srcRect b="0" l="0" r="0" t="0"/>
          <a:stretch/>
        </p:blipFill>
        <p:spPr>
          <a:xfrm>
            <a:off x="1707069" y="1267550"/>
            <a:ext cx="832669" cy="83266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g2b00c2eaf18_0_531"/>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546" name="Google Shape;546;g2b00c2eaf18_0_531"/>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Roles</a:t>
            </a:r>
            <a:endParaRPr sz="2800">
              <a:solidFill>
                <a:srgbClr val="3DE8AF"/>
              </a:solidFill>
              <a:latin typeface="Montserrat"/>
              <a:ea typeface="Montserrat"/>
              <a:cs typeface="Montserrat"/>
              <a:sym typeface="Montserrat"/>
            </a:endParaRPr>
          </a:p>
        </p:txBody>
      </p:sp>
      <p:pic>
        <p:nvPicPr>
          <p:cNvPr descr="Icono&#10;&#10;Descripción generada automáticamente" id="547" name="Google Shape;547;g2b00c2eaf18_0_531"/>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548" name="Google Shape;548;g2b00c2eaf18_0_531"/>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549" name="Google Shape;549;g2b00c2eaf18_0_531"/>
          <p:cNvSpPr txBox="1"/>
          <p:nvPr/>
        </p:nvSpPr>
        <p:spPr>
          <a:xfrm>
            <a:off x="4883175" y="1041200"/>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Clr>
                <a:srgbClr val="000000"/>
              </a:buClr>
              <a:buSzPts val="1200"/>
              <a:buFont typeface="Arial"/>
              <a:buNone/>
            </a:pPr>
            <a:r>
              <a:rPr b="1" lang="en" sz="1200">
                <a:solidFill>
                  <a:srgbClr val="F2F2F2"/>
                </a:solidFill>
                <a:latin typeface="Montserrat"/>
                <a:ea typeface="Montserrat"/>
                <a:cs typeface="Montserrat"/>
                <a:sym typeface="Montserrat"/>
              </a:rPr>
              <a:t>BIM modeler responsibilities</a:t>
            </a:r>
            <a:endParaRPr b="1" sz="1200">
              <a:solidFill>
                <a:srgbClr val="F2F2F2"/>
              </a:solidFill>
              <a:latin typeface="Montserrat"/>
              <a:ea typeface="Montserrat"/>
              <a:cs typeface="Montserrat"/>
              <a:sym typeface="Montserrat"/>
            </a:endParaRPr>
          </a:p>
          <a:p>
            <a:pPr indent="-304800" lvl="0" marL="457200" rtl="0" algn="l">
              <a:lnSpc>
                <a:spcPct val="115000"/>
              </a:lnSpc>
              <a:spcBef>
                <a:spcPts val="8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To model the project within your own discipline.</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To embed and extract information from the model in the specified formats. PDF, DWG, IFC, NWC</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To solve detected conflicts in clash detection reports.</a:t>
            </a:r>
            <a:endParaRPr sz="1200">
              <a:solidFill>
                <a:srgbClr val="F2F2F2"/>
              </a:solidFill>
              <a:latin typeface="Montserrat"/>
              <a:ea typeface="Montserrat"/>
              <a:cs typeface="Montserrat"/>
              <a:sym typeface="Montserrat"/>
            </a:endParaRPr>
          </a:p>
          <a:p>
            <a:pPr indent="-304800" lvl="0" marL="457200" rtl="0" algn="l">
              <a:lnSpc>
                <a:spcPct val="115000"/>
              </a:lnSpc>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To read the BEP and model it according to your requirements.</a:t>
            </a:r>
            <a:endParaRPr sz="1200">
              <a:solidFill>
                <a:srgbClr val="F2F2F2"/>
              </a:solidFill>
              <a:latin typeface="Montserrat"/>
              <a:ea typeface="Montserrat"/>
              <a:cs typeface="Montserrat"/>
              <a:sym typeface="Montserrat"/>
            </a:endParaRPr>
          </a:p>
          <a:p>
            <a:pPr indent="0" lvl="0" marL="0" rtl="0" algn="l">
              <a:spcBef>
                <a:spcPts val="800"/>
              </a:spcBef>
              <a:spcAft>
                <a:spcPts val="0"/>
              </a:spcAft>
              <a:buNone/>
            </a:pPr>
            <a:r>
              <a:t/>
            </a:r>
            <a:endParaRPr b="1" sz="1200">
              <a:solidFill>
                <a:srgbClr val="F2F2F2"/>
              </a:solidFill>
              <a:latin typeface="Montserrat"/>
              <a:ea typeface="Montserrat"/>
              <a:cs typeface="Montserrat"/>
              <a:sym typeface="Montserrat"/>
            </a:endParaRPr>
          </a:p>
        </p:txBody>
      </p:sp>
      <p:sp>
        <p:nvSpPr>
          <p:cNvPr id="550" name="Google Shape;550;g2b00c2eaf18_0_531"/>
          <p:cNvSpPr/>
          <p:nvPr/>
        </p:nvSpPr>
        <p:spPr>
          <a:xfrm>
            <a:off x="4377671" y="108872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n par de arbustos&#10;&#10;Descripción generada automáticamente con confianza media" id="551" name="Google Shape;551;g2b00c2eaf18_0_531"/>
          <p:cNvPicPr preferRelativeResize="0"/>
          <p:nvPr/>
        </p:nvPicPr>
        <p:blipFill rotWithShape="1">
          <a:blip r:embed="rId5">
            <a:alphaModFix/>
          </a:blip>
          <a:srcRect b="0" l="0" r="0" t="0"/>
          <a:stretch/>
        </p:blipFill>
        <p:spPr>
          <a:xfrm>
            <a:off x="0" y="2754418"/>
            <a:ext cx="4246750" cy="2385077"/>
          </a:xfrm>
          <a:prstGeom prst="rect">
            <a:avLst/>
          </a:prstGeom>
          <a:noFill/>
          <a:ln>
            <a:noFill/>
          </a:ln>
        </p:spPr>
      </p:pic>
      <p:pic>
        <p:nvPicPr>
          <p:cNvPr id="552" name="Google Shape;552;g2b00c2eaf18_0_531"/>
          <p:cNvPicPr preferRelativeResize="0"/>
          <p:nvPr/>
        </p:nvPicPr>
        <p:blipFill rotWithShape="1">
          <a:blip r:embed="rId6">
            <a:alphaModFix/>
          </a:blip>
          <a:srcRect b="0" l="0" r="0" t="0"/>
          <a:stretch/>
        </p:blipFill>
        <p:spPr>
          <a:xfrm>
            <a:off x="1748319" y="1342994"/>
            <a:ext cx="750094" cy="75723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g2b00c2eaf18_0_543"/>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558" name="Google Shape;558;g2b00c2eaf18_0_543"/>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Execution Plan</a:t>
            </a:r>
            <a:endParaRPr sz="2800">
              <a:solidFill>
                <a:srgbClr val="3DE8AF"/>
              </a:solidFill>
              <a:latin typeface="Montserrat"/>
              <a:ea typeface="Montserrat"/>
              <a:cs typeface="Montserrat"/>
              <a:sym typeface="Montserrat"/>
            </a:endParaRPr>
          </a:p>
        </p:txBody>
      </p:sp>
      <p:pic>
        <p:nvPicPr>
          <p:cNvPr descr="Icono&#10;&#10;Descripción generada automáticamente" id="559" name="Google Shape;559;g2b00c2eaf18_0_543"/>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560" name="Google Shape;560;g2b00c2eaf18_0_543"/>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561" name="Google Shape;561;g2b00c2eaf18_0_543"/>
          <p:cNvSpPr txBox="1"/>
          <p:nvPr/>
        </p:nvSpPr>
        <p:spPr>
          <a:xfrm>
            <a:off x="5162425" y="1041200"/>
            <a:ext cx="3039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None/>
            </a:pPr>
            <a:r>
              <a:rPr lang="en" sz="1200">
                <a:solidFill>
                  <a:srgbClr val="F2F2F2"/>
                </a:solidFill>
                <a:latin typeface="Montserrat"/>
                <a:ea typeface="Montserrat"/>
                <a:cs typeface="Montserrat"/>
                <a:sym typeface="Montserrat"/>
              </a:rPr>
              <a:t>All these responsibilities, decisions, etc... must be agreed upon by all members of the Project team. Once agreed it is necessary to write them all in a contractual document where each individual agent can find their responsibilities and information requirements to ensure interoperability (and other workflows) and to achieve the Project BIM objectives.</a:t>
            </a:r>
            <a:endParaRPr sz="1200">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b="1" sz="1200">
              <a:solidFill>
                <a:srgbClr val="F2F2F2"/>
              </a:solidFill>
              <a:latin typeface="Montserrat"/>
              <a:ea typeface="Montserrat"/>
              <a:cs typeface="Montserrat"/>
              <a:sym typeface="Montserrat"/>
            </a:endParaRPr>
          </a:p>
          <a:p>
            <a:pPr indent="0" lvl="0" marL="0" rtl="0" algn="l">
              <a:spcBef>
                <a:spcPts val="800"/>
              </a:spcBef>
              <a:spcAft>
                <a:spcPts val="0"/>
              </a:spcAft>
              <a:buNone/>
            </a:pPr>
            <a:r>
              <a:t/>
            </a:r>
            <a:endParaRPr b="1" sz="1200">
              <a:solidFill>
                <a:srgbClr val="F2F2F2"/>
              </a:solidFill>
              <a:latin typeface="Montserrat"/>
              <a:ea typeface="Montserrat"/>
              <a:cs typeface="Montserrat"/>
              <a:sym typeface="Montserrat"/>
            </a:endParaRPr>
          </a:p>
        </p:txBody>
      </p:sp>
      <p:sp>
        <p:nvSpPr>
          <p:cNvPr id="562" name="Google Shape;562;g2b00c2eaf18_0_543"/>
          <p:cNvSpPr/>
          <p:nvPr/>
        </p:nvSpPr>
        <p:spPr>
          <a:xfrm>
            <a:off x="4687825" y="1088728"/>
            <a:ext cx="4746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63" name="Google Shape;563;g2b00c2eaf18_0_543"/>
          <p:cNvPicPr preferRelativeResize="0"/>
          <p:nvPr/>
        </p:nvPicPr>
        <p:blipFill rotWithShape="1">
          <a:blip r:embed="rId5">
            <a:alphaModFix/>
          </a:blip>
          <a:srcRect b="0" l="0" r="0" t="0"/>
          <a:stretch/>
        </p:blipFill>
        <p:spPr>
          <a:xfrm>
            <a:off x="6" y="2227675"/>
            <a:ext cx="4648754" cy="291582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2ae81bf0633_0_10"/>
          <p:cNvSpPr/>
          <p:nvPr/>
        </p:nvSpPr>
        <p:spPr>
          <a:xfrm>
            <a:off x="1817981" y="1050094"/>
            <a:ext cx="2262600" cy="178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Grúa de construcción&#10;&#10;Descripción generada automáticamente con confianza media" id="118" name="Google Shape;118;g2ae81bf0633_0_10"/>
          <p:cNvPicPr preferRelativeResize="0"/>
          <p:nvPr/>
        </p:nvPicPr>
        <p:blipFill rotWithShape="1">
          <a:blip r:embed="rId3">
            <a:alphaModFix/>
          </a:blip>
          <a:srcRect b="0" l="15220" r="14961" t="0"/>
          <a:stretch/>
        </p:blipFill>
        <p:spPr>
          <a:xfrm>
            <a:off x="6754218" y="0"/>
            <a:ext cx="2389783" cy="5143500"/>
          </a:xfrm>
          <a:prstGeom prst="rect">
            <a:avLst/>
          </a:prstGeom>
          <a:noFill/>
          <a:ln>
            <a:noFill/>
          </a:ln>
        </p:spPr>
      </p:pic>
      <p:sp>
        <p:nvSpPr>
          <p:cNvPr id="119" name="Google Shape;119;g2ae81bf0633_0_10"/>
          <p:cNvSpPr txBox="1"/>
          <p:nvPr>
            <p:ph type="title"/>
          </p:nvPr>
        </p:nvSpPr>
        <p:spPr>
          <a:xfrm>
            <a:off x="743823" y="275450"/>
            <a:ext cx="6010500" cy="52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700"/>
              <a:buNone/>
            </a:pPr>
            <a:r>
              <a:rPr lang="en"/>
              <a:t>BIM (Building Information Modeling)</a:t>
            </a:r>
            <a:endParaRPr/>
          </a:p>
        </p:txBody>
      </p:sp>
      <p:sp>
        <p:nvSpPr>
          <p:cNvPr id="120" name="Google Shape;120;g2ae81bf0633_0_10"/>
          <p:cNvSpPr/>
          <p:nvPr/>
        </p:nvSpPr>
        <p:spPr>
          <a:xfrm>
            <a:off x="6754219" y="0"/>
            <a:ext cx="2389800" cy="5143500"/>
          </a:xfrm>
          <a:prstGeom prst="rect">
            <a:avLst/>
          </a:prstGeom>
          <a:solidFill>
            <a:srgbClr val="025E91">
              <a:alpha val="4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Icono&#10;&#10;Descripción generada automáticamente" id="121" name="Google Shape;121;g2ae81bf0633_0_10"/>
          <p:cNvPicPr preferRelativeResize="0"/>
          <p:nvPr/>
        </p:nvPicPr>
        <p:blipFill rotWithShape="1">
          <a:blip r:embed="rId4">
            <a:alphaModFix/>
          </a:blip>
          <a:srcRect b="0" l="0" r="0" t="0"/>
          <a:stretch/>
        </p:blipFill>
        <p:spPr>
          <a:xfrm>
            <a:off x="8251950" y="59043"/>
            <a:ext cx="823080" cy="823080"/>
          </a:xfrm>
          <a:prstGeom prst="rect">
            <a:avLst/>
          </a:prstGeom>
          <a:noFill/>
          <a:ln>
            <a:noFill/>
          </a:ln>
        </p:spPr>
      </p:pic>
      <p:sp>
        <p:nvSpPr>
          <p:cNvPr id="122" name="Google Shape;122;g2ae81bf0633_0_10"/>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solidFill>
                  <a:schemeClr val="lt1"/>
                </a:solidFill>
              </a:rPr>
              <a:t>‹#›</a:t>
            </a:fld>
            <a:endParaRPr>
              <a:solidFill>
                <a:schemeClr val="lt1"/>
              </a:solidFill>
            </a:endParaRPr>
          </a:p>
        </p:txBody>
      </p:sp>
      <p:sp>
        <p:nvSpPr>
          <p:cNvPr id="123" name="Google Shape;123;g2ae81bf0633_0_10"/>
          <p:cNvSpPr txBox="1"/>
          <p:nvPr/>
        </p:nvSpPr>
        <p:spPr>
          <a:xfrm>
            <a:off x="743825" y="1542075"/>
            <a:ext cx="5194500" cy="2967600"/>
          </a:xfrm>
          <a:prstGeom prst="rect">
            <a:avLst/>
          </a:prstGeom>
          <a:solidFill>
            <a:srgbClr val="025E9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25E91"/>
              </a:buClr>
              <a:buSzPts val="1800"/>
              <a:buFont typeface="Arial"/>
              <a:buNone/>
            </a:pPr>
            <a:r>
              <a:rPr lang="en" sz="2000">
                <a:solidFill>
                  <a:srgbClr val="F2F2F2"/>
                </a:solidFill>
                <a:latin typeface="Montserrat SemiBold"/>
                <a:ea typeface="Montserrat SemiBold"/>
                <a:cs typeface="Montserrat SemiBold"/>
                <a:sym typeface="Montserrat SemiBold"/>
              </a:rPr>
              <a:t>It’s impossible to build in a perfect way, so it’s impossible to resolve all the specific solutions that a project requires during the project stage or the construction one. There are a lot of issues to take into account and technology can help us to detect some issues that can compromise the quality of the project.</a:t>
            </a:r>
            <a:endParaRPr i="0" sz="2000" u="none" cap="none" strike="noStrike">
              <a:solidFill>
                <a:srgbClr val="F2F2F2"/>
              </a:solidFill>
              <a:latin typeface="Montserrat SemiBold"/>
              <a:ea typeface="Montserrat SemiBold"/>
              <a:cs typeface="Montserrat SemiBold"/>
              <a:sym typeface="Montserrat SemiBold"/>
            </a:endParaRPr>
          </a:p>
        </p:txBody>
      </p:sp>
      <p:sp>
        <p:nvSpPr>
          <p:cNvPr id="124" name="Google Shape;124;g2ae81bf0633_0_10"/>
          <p:cNvSpPr txBox="1"/>
          <p:nvPr/>
        </p:nvSpPr>
        <p:spPr>
          <a:xfrm>
            <a:off x="743825" y="4822850"/>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5">
                  <a:extLst>
                    <a:ext uri="{A12FA001-AC4F-418D-AE19-62706E023703}">
                      <ahyp:hlinkClr val="tx"/>
                    </a:ext>
                  </a:extLst>
                </a:hlinkClick>
              </a:rPr>
              <a:t>https://bimzeed.eu/</a:t>
            </a:r>
            <a:r>
              <a:rPr lang="en" sz="800"/>
              <a:t> </a:t>
            </a:r>
            <a:endParaRPr b="0" i="1" sz="8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g2b00c2eaf18_0_555"/>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569" name="Google Shape;569;g2b00c2eaf18_0_555"/>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Execution Plan</a:t>
            </a:r>
            <a:endParaRPr sz="2800">
              <a:solidFill>
                <a:srgbClr val="3DE8AF"/>
              </a:solidFill>
              <a:latin typeface="Montserrat"/>
              <a:ea typeface="Montserrat"/>
              <a:cs typeface="Montserrat"/>
              <a:sym typeface="Montserrat"/>
            </a:endParaRPr>
          </a:p>
        </p:txBody>
      </p:sp>
      <p:pic>
        <p:nvPicPr>
          <p:cNvPr descr="Icono&#10;&#10;Descripción generada automáticamente" id="570" name="Google Shape;570;g2b00c2eaf18_0_555"/>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571" name="Google Shape;571;g2b00c2eaf18_0_555"/>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572" name="Google Shape;572;g2b00c2eaf18_0_555"/>
          <p:cNvSpPr txBox="1"/>
          <p:nvPr/>
        </p:nvSpPr>
        <p:spPr>
          <a:xfrm>
            <a:off x="5162425" y="446625"/>
            <a:ext cx="3039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None/>
            </a:pPr>
            <a:r>
              <a:rPr lang="en" sz="1200">
                <a:solidFill>
                  <a:srgbClr val="F2F2F2"/>
                </a:solidFill>
                <a:latin typeface="Montserrat"/>
                <a:ea typeface="Montserrat"/>
                <a:cs typeface="Montserrat"/>
                <a:sym typeface="Montserrat"/>
              </a:rPr>
              <a:t>At tender stage, before a contract is agreed, a prospective supplier will develop a BEP with the aim of demonstrating their proposed approach, capability, capacity and competence to meet the EIR in general terms.</a:t>
            </a:r>
            <a:endParaRPr b="1" sz="1200">
              <a:solidFill>
                <a:srgbClr val="F2F2F2"/>
              </a:solidFill>
              <a:latin typeface="Montserrat"/>
              <a:ea typeface="Montserrat"/>
              <a:cs typeface="Montserrat"/>
              <a:sym typeface="Montserrat"/>
            </a:endParaRPr>
          </a:p>
          <a:p>
            <a:pPr indent="0" lvl="0" marL="0" rtl="0" algn="l">
              <a:spcBef>
                <a:spcPts val="800"/>
              </a:spcBef>
              <a:spcAft>
                <a:spcPts val="0"/>
              </a:spcAft>
              <a:buNone/>
            </a:pPr>
            <a:r>
              <a:t/>
            </a:r>
            <a:endParaRPr b="1" sz="1200">
              <a:solidFill>
                <a:srgbClr val="F2F2F2"/>
              </a:solidFill>
              <a:latin typeface="Montserrat"/>
              <a:ea typeface="Montserrat"/>
              <a:cs typeface="Montserrat"/>
              <a:sym typeface="Montserrat"/>
            </a:endParaRPr>
          </a:p>
        </p:txBody>
      </p:sp>
      <p:sp>
        <p:nvSpPr>
          <p:cNvPr id="573" name="Google Shape;573;g2b00c2eaf18_0_555"/>
          <p:cNvSpPr/>
          <p:nvPr/>
        </p:nvSpPr>
        <p:spPr>
          <a:xfrm>
            <a:off x="4687825" y="494153"/>
            <a:ext cx="4746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74" name="Google Shape;574;g2b00c2eaf18_0_555"/>
          <p:cNvPicPr preferRelativeResize="0"/>
          <p:nvPr/>
        </p:nvPicPr>
        <p:blipFill rotWithShape="1">
          <a:blip r:embed="rId5">
            <a:alphaModFix/>
          </a:blip>
          <a:srcRect b="0" l="0" r="0" t="0"/>
          <a:stretch/>
        </p:blipFill>
        <p:spPr>
          <a:xfrm>
            <a:off x="0" y="2294598"/>
            <a:ext cx="4124100" cy="2848901"/>
          </a:xfrm>
          <a:prstGeom prst="rect">
            <a:avLst/>
          </a:prstGeom>
          <a:noFill/>
          <a:ln>
            <a:noFill/>
          </a:ln>
        </p:spPr>
      </p:pic>
      <p:sp>
        <p:nvSpPr>
          <p:cNvPr id="575" name="Google Shape;575;g2b00c2eaf18_0_555"/>
          <p:cNvSpPr txBox="1"/>
          <p:nvPr/>
        </p:nvSpPr>
        <p:spPr>
          <a:xfrm>
            <a:off x="5162425" y="2418600"/>
            <a:ext cx="3039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None/>
            </a:pPr>
            <a:r>
              <a:rPr lang="en" sz="1200">
                <a:solidFill>
                  <a:srgbClr val="F2F2F2"/>
                </a:solidFill>
                <a:latin typeface="Montserrat"/>
                <a:ea typeface="Montserrat"/>
                <a:cs typeface="Montserrat"/>
                <a:sym typeface="Montserrat"/>
              </a:rPr>
              <a:t>Once a contract has been awarded then the winning supplier is required to submit a further BIM Execution Plan. The focus of this post-contract document is to confirm the supply chain's capabilities.</a:t>
            </a:r>
            <a:endParaRPr sz="1200">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1200">
              <a:solidFill>
                <a:srgbClr val="F2F2F2"/>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b="1" sz="1200">
              <a:solidFill>
                <a:srgbClr val="F2F2F2"/>
              </a:solidFill>
              <a:latin typeface="Montserrat"/>
              <a:ea typeface="Montserrat"/>
              <a:cs typeface="Montserrat"/>
              <a:sym typeface="Montserrat"/>
            </a:endParaRPr>
          </a:p>
          <a:p>
            <a:pPr indent="0" lvl="0" marL="0" rtl="0" algn="l">
              <a:spcBef>
                <a:spcPts val="800"/>
              </a:spcBef>
              <a:spcAft>
                <a:spcPts val="0"/>
              </a:spcAft>
              <a:buNone/>
            </a:pPr>
            <a:r>
              <a:t/>
            </a:r>
            <a:endParaRPr b="1" sz="1200">
              <a:solidFill>
                <a:srgbClr val="F2F2F2"/>
              </a:solidFill>
              <a:latin typeface="Montserrat"/>
              <a:ea typeface="Montserrat"/>
              <a:cs typeface="Montserrat"/>
              <a:sym typeface="Montserrat"/>
            </a:endParaRPr>
          </a:p>
        </p:txBody>
      </p:sp>
      <p:sp>
        <p:nvSpPr>
          <p:cNvPr id="576" name="Google Shape;576;g2b00c2eaf18_0_555"/>
          <p:cNvSpPr/>
          <p:nvPr/>
        </p:nvSpPr>
        <p:spPr>
          <a:xfrm>
            <a:off x="4687825" y="2473653"/>
            <a:ext cx="4746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g2b00c2eaf18_0_568"/>
          <p:cNvSpPr/>
          <p:nvPr/>
        </p:nvSpPr>
        <p:spPr>
          <a:xfrm>
            <a:off x="1817981" y="1050094"/>
            <a:ext cx="2262600" cy="178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Grúa de construcción&#10;&#10;Descripción generada automáticamente con confianza media" id="582" name="Google Shape;582;g2b00c2eaf18_0_568"/>
          <p:cNvPicPr preferRelativeResize="0"/>
          <p:nvPr/>
        </p:nvPicPr>
        <p:blipFill rotWithShape="1">
          <a:blip r:embed="rId3">
            <a:alphaModFix/>
          </a:blip>
          <a:srcRect b="0" l="15220" r="14961" t="0"/>
          <a:stretch/>
        </p:blipFill>
        <p:spPr>
          <a:xfrm>
            <a:off x="6754218" y="0"/>
            <a:ext cx="2389783" cy="5143500"/>
          </a:xfrm>
          <a:prstGeom prst="rect">
            <a:avLst/>
          </a:prstGeom>
          <a:noFill/>
          <a:ln>
            <a:noFill/>
          </a:ln>
        </p:spPr>
      </p:pic>
      <p:sp>
        <p:nvSpPr>
          <p:cNvPr id="583" name="Google Shape;583;g2b00c2eaf18_0_568"/>
          <p:cNvSpPr txBox="1"/>
          <p:nvPr>
            <p:ph type="title"/>
          </p:nvPr>
        </p:nvSpPr>
        <p:spPr>
          <a:xfrm>
            <a:off x="743823" y="640800"/>
            <a:ext cx="6010500" cy="52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700"/>
              <a:buNone/>
            </a:pPr>
            <a:r>
              <a:rPr lang="en"/>
              <a:t>BIM for Designers/Onsite</a:t>
            </a:r>
            <a:endParaRPr/>
          </a:p>
        </p:txBody>
      </p:sp>
      <p:sp>
        <p:nvSpPr>
          <p:cNvPr id="584" name="Google Shape;584;g2b00c2eaf18_0_568"/>
          <p:cNvSpPr/>
          <p:nvPr/>
        </p:nvSpPr>
        <p:spPr>
          <a:xfrm>
            <a:off x="6754219" y="0"/>
            <a:ext cx="2389800" cy="5143500"/>
          </a:xfrm>
          <a:prstGeom prst="rect">
            <a:avLst/>
          </a:prstGeom>
          <a:solidFill>
            <a:srgbClr val="025E91">
              <a:alpha val="4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Icono&#10;&#10;Descripción generada automáticamente" id="585" name="Google Shape;585;g2b00c2eaf18_0_568"/>
          <p:cNvPicPr preferRelativeResize="0"/>
          <p:nvPr/>
        </p:nvPicPr>
        <p:blipFill rotWithShape="1">
          <a:blip r:embed="rId4">
            <a:alphaModFix/>
          </a:blip>
          <a:srcRect b="0" l="0" r="0" t="0"/>
          <a:stretch/>
        </p:blipFill>
        <p:spPr>
          <a:xfrm>
            <a:off x="8251950" y="59043"/>
            <a:ext cx="823080" cy="823080"/>
          </a:xfrm>
          <a:prstGeom prst="rect">
            <a:avLst/>
          </a:prstGeom>
          <a:noFill/>
          <a:ln>
            <a:noFill/>
          </a:ln>
        </p:spPr>
      </p:pic>
      <p:sp>
        <p:nvSpPr>
          <p:cNvPr id="586" name="Google Shape;586;g2b00c2eaf18_0_568"/>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solidFill>
                  <a:schemeClr val="lt1"/>
                </a:solidFill>
              </a:rPr>
              <a:t>‹#›</a:t>
            </a:fld>
            <a:endParaRPr>
              <a:solidFill>
                <a:schemeClr val="lt1"/>
              </a:solidFill>
            </a:endParaRPr>
          </a:p>
        </p:txBody>
      </p:sp>
      <p:sp>
        <p:nvSpPr>
          <p:cNvPr id="587" name="Google Shape;587;g2b00c2eaf18_0_568"/>
          <p:cNvSpPr txBox="1"/>
          <p:nvPr/>
        </p:nvSpPr>
        <p:spPr>
          <a:xfrm>
            <a:off x="743825" y="1542075"/>
            <a:ext cx="5194500" cy="2967600"/>
          </a:xfrm>
          <a:prstGeom prst="rect">
            <a:avLst/>
          </a:prstGeom>
          <a:solidFill>
            <a:srgbClr val="025E91"/>
          </a:solid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lang="en" sz="1600">
                <a:solidFill>
                  <a:srgbClr val="F2F2F2"/>
                </a:solidFill>
                <a:latin typeface="Montserrat SemiBold"/>
                <a:ea typeface="Montserrat SemiBold"/>
                <a:cs typeface="Montserrat SemiBold"/>
                <a:sym typeface="Montserrat SemiBold"/>
              </a:rPr>
              <a:t>BIM can offer many benefits for design collaboration and integration, such as </a:t>
            </a:r>
            <a:endParaRPr sz="1600">
              <a:solidFill>
                <a:srgbClr val="F2F2F2"/>
              </a:solidFill>
              <a:latin typeface="Montserrat SemiBold"/>
              <a:ea typeface="Montserrat SemiBold"/>
              <a:cs typeface="Montserrat SemiBold"/>
              <a:sym typeface="Montserrat SemiBold"/>
            </a:endParaRPr>
          </a:p>
          <a:p>
            <a:pPr indent="-330200" lvl="0" marL="457200" rtl="0" algn="l">
              <a:lnSpc>
                <a:spcPct val="115000"/>
              </a:lnSpc>
              <a:spcBef>
                <a:spcPts val="1000"/>
              </a:spcBef>
              <a:spcAft>
                <a:spcPts val="0"/>
              </a:spcAft>
              <a:buClr>
                <a:srgbClr val="F2F2F2"/>
              </a:buClr>
              <a:buSzPts val="1600"/>
              <a:buFont typeface="Montserrat SemiBold"/>
              <a:buChar char="●"/>
            </a:pPr>
            <a:r>
              <a:rPr lang="en" sz="1600">
                <a:solidFill>
                  <a:srgbClr val="F2F2F2"/>
                </a:solidFill>
                <a:latin typeface="Montserrat SemiBold"/>
                <a:ea typeface="Montserrat SemiBold"/>
                <a:cs typeface="Montserrat SemiBold"/>
                <a:sym typeface="Montserrat SemiBold"/>
              </a:rPr>
              <a:t>Improved communication and coordination among stakeholders</a:t>
            </a:r>
            <a:endParaRPr sz="1600">
              <a:solidFill>
                <a:srgbClr val="F2F2F2"/>
              </a:solidFill>
              <a:latin typeface="Montserrat SemiBold"/>
              <a:ea typeface="Montserrat SemiBold"/>
              <a:cs typeface="Montserrat SemiBold"/>
              <a:sym typeface="Montserrat SemiBold"/>
            </a:endParaRPr>
          </a:p>
          <a:p>
            <a:pPr indent="-330200" lvl="0" marL="457200" rtl="0" algn="l">
              <a:lnSpc>
                <a:spcPct val="115000"/>
              </a:lnSpc>
              <a:spcBef>
                <a:spcPts val="0"/>
              </a:spcBef>
              <a:spcAft>
                <a:spcPts val="0"/>
              </a:spcAft>
              <a:buClr>
                <a:srgbClr val="F2F2F2"/>
              </a:buClr>
              <a:buSzPts val="1600"/>
              <a:buFont typeface="Montserrat SemiBold"/>
              <a:buChar char="●"/>
            </a:pPr>
            <a:r>
              <a:rPr lang="en" sz="1600">
                <a:solidFill>
                  <a:srgbClr val="F2F2F2"/>
                </a:solidFill>
                <a:latin typeface="Montserrat SemiBold"/>
                <a:ea typeface="Montserrat SemiBold"/>
                <a:cs typeface="Montserrat SemiBold"/>
                <a:sym typeface="Montserrat SemiBold"/>
              </a:rPr>
              <a:t>Reduced errors and rework</a:t>
            </a:r>
            <a:endParaRPr sz="1600">
              <a:solidFill>
                <a:srgbClr val="F2F2F2"/>
              </a:solidFill>
              <a:latin typeface="Montserrat SemiBold"/>
              <a:ea typeface="Montserrat SemiBold"/>
              <a:cs typeface="Montserrat SemiBold"/>
              <a:sym typeface="Montserrat SemiBold"/>
            </a:endParaRPr>
          </a:p>
          <a:p>
            <a:pPr indent="-330200" lvl="0" marL="457200" rtl="0" algn="l">
              <a:lnSpc>
                <a:spcPct val="115000"/>
              </a:lnSpc>
              <a:spcBef>
                <a:spcPts val="0"/>
              </a:spcBef>
              <a:spcAft>
                <a:spcPts val="0"/>
              </a:spcAft>
              <a:buClr>
                <a:srgbClr val="F2F2F2"/>
              </a:buClr>
              <a:buSzPts val="1600"/>
              <a:buFont typeface="Montserrat SemiBold"/>
              <a:buChar char="●"/>
            </a:pPr>
            <a:r>
              <a:rPr lang="en" sz="1600">
                <a:solidFill>
                  <a:srgbClr val="F2F2F2"/>
                </a:solidFill>
                <a:latin typeface="Montserrat SemiBold"/>
                <a:ea typeface="Montserrat SemiBold"/>
                <a:cs typeface="Montserrat SemiBold"/>
                <a:sym typeface="Montserrat SemiBold"/>
              </a:rPr>
              <a:t>Enhanced creativity and innovation</a:t>
            </a:r>
            <a:endParaRPr sz="1600">
              <a:solidFill>
                <a:srgbClr val="F2F2F2"/>
              </a:solidFill>
              <a:latin typeface="Montserrat SemiBold"/>
              <a:ea typeface="Montserrat SemiBold"/>
              <a:cs typeface="Montserrat SemiBold"/>
              <a:sym typeface="Montserrat SemiBold"/>
            </a:endParaRPr>
          </a:p>
          <a:p>
            <a:pPr indent="-330200" lvl="0" marL="457200" rtl="0" algn="l">
              <a:lnSpc>
                <a:spcPct val="115000"/>
              </a:lnSpc>
              <a:spcBef>
                <a:spcPts val="0"/>
              </a:spcBef>
              <a:spcAft>
                <a:spcPts val="0"/>
              </a:spcAft>
              <a:buClr>
                <a:srgbClr val="F2F2F2"/>
              </a:buClr>
              <a:buSzPts val="1600"/>
              <a:buFont typeface="Montserrat SemiBold"/>
              <a:buChar char="●"/>
            </a:pPr>
            <a:r>
              <a:rPr lang="en" sz="1600">
                <a:solidFill>
                  <a:srgbClr val="F2F2F2"/>
                </a:solidFill>
                <a:latin typeface="Montserrat SemiBold"/>
                <a:ea typeface="Montserrat SemiBold"/>
                <a:cs typeface="Montserrat SemiBold"/>
                <a:sym typeface="Montserrat SemiBold"/>
              </a:rPr>
              <a:t>Increased efficiency and productivity</a:t>
            </a:r>
            <a:endParaRPr sz="1600">
              <a:solidFill>
                <a:srgbClr val="F2F2F2"/>
              </a:solidFill>
              <a:latin typeface="Montserrat SemiBold"/>
              <a:ea typeface="Montserrat SemiBold"/>
              <a:cs typeface="Montserrat SemiBold"/>
              <a:sym typeface="Montserrat SemiBold"/>
            </a:endParaRPr>
          </a:p>
          <a:p>
            <a:pPr indent="-330200" lvl="0" marL="457200" rtl="0" algn="l">
              <a:lnSpc>
                <a:spcPct val="115000"/>
              </a:lnSpc>
              <a:spcBef>
                <a:spcPts val="0"/>
              </a:spcBef>
              <a:spcAft>
                <a:spcPts val="0"/>
              </a:spcAft>
              <a:buClr>
                <a:srgbClr val="F2F2F2"/>
              </a:buClr>
              <a:buSzPts val="1600"/>
              <a:buFont typeface="Montserrat SemiBold"/>
              <a:buChar char="●"/>
            </a:pPr>
            <a:r>
              <a:rPr lang="en" sz="1600">
                <a:solidFill>
                  <a:srgbClr val="F2F2F2"/>
                </a:solidFill>
                <a:latin typeface="Montserrat SemiBold"/>
                <a:ea typeface="Montserrat SemiBold"/>
                <a:cs typeface="Montserrat SemiBold"/>
                <a:sym typeface="Montserrat SemiBold"/>
              </a:rPr>
              <a:t>Higher quality and performance</a:t>
            </a:r>
            <a:endParaRPr sz="1600">
              <a:solidFill>
                <a:srgbClr val="F2F2F2"/>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25E91"/>
              </a:buClr>
              <a:buSzPts val="1800"/>
              <a:buFont typeface="Arial"/>
              <a:buNone/>
            </a:pPr>
            <a:r>
              <a:t/>
            </a:r>
            <a:endParaRPr sz="2000">
              <a:solidFill>
                <a:srgbClr val="F2F2F2"/>
              </a:solidFill>
              <a:latin typeface="Montserrat SemiBold"/>
              <a:ea typeface="Montserrat SemiBold"/>
              <a:cs typeface="Montserrat SemiBold"/>
              <a:sym typeface="Montserrat SemiBold"/>
            </a:endParaRPr>
          </a:p>
        </p:txBody>
      </p:sp>
      <p:sp>
        <p:nvSpPr>
          <p:cNvPr id="588" name="Google Shape;588;g2b00c2eaf18_0_568"/>
          <p:cNvSpPr txBox="1"/>
          <p:nvPr/>
        </p:nvSpPr>
        <p:spPr>
          <a:xfrm>
            <a:off x="743825" y="4657825"/>
            <a:ext cx="45360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5">
                  <a:extLst>
                    <a:ext uri="{A12FA001-AC4F-418D-AE19-62706E023703}">
                      <ahyp:hlinkClr val="tx"/>
                    </a:ext>
                  </a:extLst>
                </a:hlinkClick>
              </a:rPr>
              <a:t>https://www.linkedin.com/advice/0/how-do-you-use-bim-improve-design-collaboration#:~:text=BIM%20is%20a%20powerful%20tool,performance%20in%20the%20design%20process</a:t>
            </a:r>
            <a:r>
              <a:rPr lang="en" sz="800"/>
              <a:t> </a:t>
            </a:r>
            <a:endParaRPr b="0" i="1" sz="8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2b00c2eaf18_0_579"/>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594" name="Google Shape;594;g2b00c2eaf18_0_579"/>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Benefits</a:t>
            </a:r>
            <a:r>
              <a:rPr lang="en" sz="2800">
                <a:solidFill>
                  <a:srgbClr val="3DE8AF"/>
                </a:solidFill>
                <a:latin typeface="Montserrat"/>
                <a:ea typeface="Montserrat"/>
                <a:cs typeface="Montserrat"/>
                <a:sym typeface="Montserrat"/>
              </a:rPr>
              <a:t> of BIM for the Construction Industry </a:t>
            </a:r>
            <a:endParaRPr sz="2800">
              <a:solidFill>
                <a:srgbClr val="3DE8AF"/>
              </a:solidFill>
              <a:latin typeface="Montserrat"/>
              <a:ea typeface="Montserrat"/>
              <a:cs typeface="Montserrat"/>
              <a:sym typeface="Montserrat"/>
            </a:endParaRPr>
          </a:p>
        </p:txBody>
      </p:sp>
      <p:pic>
        <p:nvPicPr>
          <p:cNvPr descr="Icono&#10;&#10;Descripción generada automáticamente" id="595" name="Google Shape;595;g2b00c2eaf18_0_579"/>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596" name="Google Shape;596;g2b00c2eaf18_0_579"/>
          <p:cNvSpPr txBox="1"/>
          <p:nvPr/>
        </p:nvSpPr>
        <p:spPr>
          <a:xfrm>
            <a:off x="4912888" y="1041200"/>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lang="en" sz="1200">
                <a:solidFill>
                  <a:srgbClr val="F2F2F2"/>
                </a:solidFill>
                <a:latin typeface="Montserrat"/>
                <a:ea typeface="Montserrat"/>
                <a:cs typeface="Montserrat"/>
                <a:sym typeface="Montserrat"/>
              </a:rPr>
              <a:t>It enables early detection and resolution of design issues, allowing more design alternatives and simulations to be explored and evaluated.</a:t>
            </a:r>
            <a:endParaRPr b="1" sz="1200">
              <a:solidFill>
                <a:srgbClr val="F2F2F2"/>
              </a:solidFill>
              <a:latin typeface="Montserrat"/>
              <a:ea typeface="Montserrat"/>
              <a:cs typeface="Montserrat"/>
              <a:sym typeface="Montserrat"/>
            </a:endParaRPr>
          </a:p>
        </p:txBody>
      </p:sp>
      <p:sp>
        <p:nvSpPr>
          <p:cNvPr id="597" name="Google Shape;597;g2b00c2eaf18_0_579"/>
          <p:cNvSpPr/>
          <p:nvPr/>
        </p:nvSpPr>
        <p:spPr>
          <a:xfrm>
            <a:off x="4407384" y="108872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n par de arbustos&#10;&#10;Descripción generada automáticamente con confianza media" id="598" name="Google Shape;598;g2b00c2eaf18_0_579"/>
          <p:cNvPicPr preferRelativeResize="0"/>
          <p:nvPr/>
        </p:nvPicPr>
        <p:blipFill rotWithShape="1">
          <a:blip r:embed="rId4">
            <a:alphaModFix/>
          </a:blip>
          <a:srcRect b="0" l="0" r="0" t="0"/>
          <a:stretch/>
        </p:blipFill>
        <p:spPr>
          <a:xfrm>
            <a:off x="0" y="2754418"/>
            <a:ext cx="4246750" cy="2385077"/>
          </a:xfrm>
          <a:prstGeom prst="rect">
            <a:avLst/>
          </a:prstGeom>
          <a:noFill/>
          <a:ln>
            <a:noFill/>
          </a:ln>
        </p:spPr>
      </p:pic>
      <p:sp>
        <p:nvSpPr>
          <p:cNvPr id="599" name="Google Shape;599;g2b00c2eaf18_0_579"/>
          <p:cNvSpPr txBox="1"/>
          <p:nvPr/>
        </p:nvSpPr>
        <p:spPr>
          <a:xfrm>
            <a:off x="4972313" y="2604825"/>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lang="en" sz="1200">
                <a:solidFill>
                  <a:srgbClr val="F2F2F2"/>
                </a:solidFill>
                <a:latin typeface="Montserrat"/>
                <a:ea typeface="Montserrat"/>
                <a:cs typeface="Montserrat"/>
                <a:sym typeface="Montserrat"/>
              </a:rPr>
              <a:t>Streamlines workflows and reduces duplication of efforts and data, ensuring compliance with standards, regulations, and client requirements.</a:t>
            </a:r>
            <a:endParaRPr b="1" sz="1200">
              <a:solidFill>
                <a:srgbClr val="F2F2F2"/>
              </a:solidFill>
              <a:latin typeface="Montserrat"/>
              <a:ea typeface="Montserrat"/>
              <a:cs typeface="Montserrat"/>
              <a:sym typeface="Montserrat"/>
            </a:endParaRPr>
          </a:p>
          <a:p>
            <a:pPr indent="0" lvl="0" marL="0" rtl="0" algn="l">
              <a:spcBef>
                <a:spcPts val="800"/>
              </a:spcBef>
              <a:spcAft>
                <a:spcPts val="0"/>
              </a:spcAft>
              <a:buNone/>
            </a:pPr>
            <a:r>
              <a:t/>
            </a:r>
            <a:endParaRPr b="1" sz="1200">
              <a:solidFill>
                <a:srgbClr val="F2F2F2"/>
              </a:solidFill>
              <a:latin typeface="Montserrat"/>
              <a:ea typeface="Montserrat"/>
              <a:cs typeface="Montserrat"/>
              <a:sym typeface="Montserrat"/>
            </a:endParaRPr>
          </a:p>
        </p:txBody>
      </p:sp>
      <p:sp>
        <p:nvSpPr>
          <p:cNvPr id="600" name="Google Shape;600;g2b00c2eaf18_0_579"/>
          <p:cNvSpPr/>
          <p:nvPr/>
        </p:nvSpPr>
        <p:spPr>
          <a:xfrm>
            <a:off x="4466809" y="265235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1" name="Google Shape;601;g2b00c2eaf18_0_579"/>
          <p:cNvSpPr txBox="1"/>
          <p:nvPr/>
        </p:nvSpPr>
        <p:spPr>
          <a:xfrm>
            <a:off x="4246750" y="4657825"/>
            <a:ext cx="45360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5">
                  <a:extLst>
                    <a:ext uri="{A12FA001-AC4F-418D-AE19-62706E023703}">
                      <ahyp:hlinkClr val="tx"/>
                    </a:ext>
                  </a:extLst>
                </a:hlinkClick>
              </a:rPr>
              <a:t>https://www.linkedin.com/advice/0/how-do-you-use-bim-improve-design-collaboration#:~:text=BIM%20is%20a%20powerful%20tool,performance%20in%20the%20design%20process</a:t>
            </a:r>
            <a:r>
              <a:rPr lang="en" sz="800"/>
              <a:t> </a:t>
            </a:r>
            <a:endParaRPr b="0" i="1" sz="8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g2b00c2eaf18_0_592"/>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607" name="Google Shape;607;g2b00c2eaf18_0_592"/>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Standards and Protocols</a:t>
            </a:r>
            <a:endParaRPr sz="2800">
              <a:solidFill>
                <a:srgbClr val="3DE8AF"/>
              </a:solidFill>
              <a:latin typeface="Montserrat"/>
              <a:ea typeface="Montserrat"/>
              <a:cs typeface="Montserrat"/>
              <a:sym typeface="Montserrat"/>
            </a:endParaRPr>
          </a:p>
        </p:txBody>
      </p:sp>
      <p:pic>
        <p:nvPicPr>
          <p:cNvPr descr="Icono&#10;&#10;Descripción generada automáticamente" id="608" name="Google Shape;608;g2b00c2eaf18_0_592"/>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609" name="Google Shape;609;g2b00c2eaf18_0_592"/>
          <p:cNvSpPr txBox="1"/>
          <p:nvPr/>
        </p:nvSpPr>
        <p:spPr>
          <a:xfrm>
            <a:off x="4912888" y="518800"/>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lang="en" sz="1200">
                <a:solidFill>
                  <a:srgbClr val="F2F2F2"/>
                </a:solidFill>
                <a:latin typeface="Montserrat"/>
                <a:ea typeface="Montserrat"/>
                <a:cs typeface="Montserrat"/>
                <a:sym typeface="Montserrat"/>
              </a:rPr>
              <a:t>Standards and protocols must be followed to define the rules and requirements for BIM data exchange and management to support successful collaboration and integration between BIM users and applications. </a:t>
            </a:r>
            <a:endParaRPr sz="1200">
              <a:solidFill>
                <a:srgbClr val="F2F2F2"/>
              </a:solidFill>
              <a:latin typeface="Montserrat"/>
              <a:ea typeface="Montserrat"/>
              <a:cs typeface="Montserrat"/>
              <a:sym typeface="Montserrat"/>
            </a:endParaRPr>
          </a:p>
        </p:txBody>
      </p:sp>
      <p:sp>
        <p:nvSpPr>
          <p:cNvPr id="610" name="Google Shape;610;g2b00c2eaf18_0_592"/>
          <p:cNvSpPr/>
          <p:nvPr/>
        </p:nvSpPr>
        <p:spPr>
          <a:xfrm>
            <a:off x="4407384" y="56632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n par de arbustos&#10;&#10;Descripción generada automáticamente con confianza media" id="611" name="Google Shape;611;g2b00c2eaf18_0_592"/>
          <p:cNvPicPr preferRelativeResize="0"/>
          <p:nvPr/>
        </p:nvPicPr>
        <p:blipFill rotWithShape="1">
          <a:blip r:embed="rId4">
            <a:alphaModFix/>
          </a:blip>
          <a:srcRect b="0" l="0" r="0" t="0"/>
          <a:stretch/>
        </p:blipFill>
        <p:spPr>
          <a:xfrm>
            <a:off x="0" y="2754418"/>
            <a:ext cx="4246750" cy="2385077"/>
          </a:xfrm>
          <a:prstGeom prst="rect">
            <a:avLst/>
          </a:prstGeom>
          <a:noFill/>
          <a:ln>
            <a:noFill/>
          </a:ln>
        </p:spPr>
      </p:pic>
      <p:sp>
        <p:nvSpPr>
          <p:cNvPr id="612" name="Google Shape;612;g2b00c2eaf18_0_592"/>
          <p:cNvSpPr txBox="1"/>
          <p:nvPr/>
        </p:nvSpPr>
        <p:spPr>
          <a:xfrm>
            <a:off x="4972313" y="1988750"/>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1000"/>
              </a:spcAft>
              <a:buNone/>
            </a:pPr>
            <a:r>
              <a:rPr lang="en" sz="1200">
                <a:solidFill>
                  <a:srgbClr val="F2F2F2"/>
                </a:solidFill>
                <a:latin typeface="Montserrat"/>
                <a:ea typeface="Montserrat"/>
                <a:cs typeface="Montserrat"/>
                <a:sym typeface="Montserrat"/>
              </a:rPr>
              <a:t>Popular standards and protocols include Industry Foundation Classes (IFC)(Module 5)and BuildingSMART Data Dictionary (bSDD)(Module 6). </a:t>
            </a:r>
            <a:endParaRPr sz="1200">
              <a:solidFill>
                <a:srgbClr val="F2F2F2"/>
              </a:solidFill>
              <a:latin typeface="Montserrat"/>
              <a:ea typeface="Montserrat"/>
              <a:cs typeface="Montserrat"/>
              <a:sym typeface="Montserrat"/>
            </a:endParaRPr>
          </a:p>
        </p:txBody>
      </p:sp>
      <p:sp>
        <p:nvSpPr>
          <p:cNvPr id="613" name="Google Shape;613;g2b00c2eaf18_0_592"/>
          <p:cNvSpPr/>
          <p:nvPr/>
        </p:nvSpPr>
        <p:spPr>
          <a:xfrm>
            <a:off x="4466809" y="203627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14" name="Google Shape;614;g2b00c2eaf18_0_592"/>
          <p:cNvSpPr txBox="1"/>
          <p:nvPr/>
        </p:nvSpPr>
        <p:spPr>
          <a:xfrm>
            <a:off x="4972313" y="3094400"/>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lang="en" sz="1200">
                <a:solidFill>
                  <a:srgbClr val="F2F2F2"/>
                </a:solidFill>
                <a:latin typeface="Montserrat"/>
                <a:ea typeface="Montserrat"/>
                <a:cs typeface="Montserrat"/>
                <a:sym typeface="Montserrat"/>
              </a:rPr>
              <a:t>IFC is an open data format that enables the sharing of BIM data across different software and platforms, while bSDD is a global repository of standardized terms and definitions for BIM data. </a:t>
            </a:r>
            <a:endParaRPr sz="1200">
              <a:solidFill>
                <a:srgbClr val="F2F2F2"/>
              </a:solidFill>
              <a:latin typeface="Montserrat"/>
              <a:ea typeface="Montserrat"/>
              <a:cs typeface="Montserrat"/>
              <a:sym typeface="Montserrat"/>
            </a:endParaRPr>
          </a:p>
          <a:p>
            <a:pPr indent="0" lvl="0" marL="0" rtl="0" algn="l">
              <a:spcBef>
                <a:spcPts val="1000"/>
              </a:spcBef>
              <a:spcAft>
                <a:spcPts val="0"/>
              </a:spcAft>
              <a:buNone/>
            </a:pPr>
            <a:r>
              <a:t/>
            </a:r>
            <a:endParaRPr sz="1200">
              <a:solidFill>
                <a:srgbClr val="F2F2F2"/>
              </a:solidFill>
              <a:latin typeface="Montserrat"/>
              <a:ea typeface="Montserrat"/>
              <a:cs typeface="Montserrat"/>
              <a:sym typeface="Montserrat"/>
            </a:endParaRPr>
          </a:p>
        </p:txBody>
      </p:sp>
      <p:sp>
        <p:nvSpPr>
          <p:cNvPr id="615" name="Google Shape;615;g2b00c2eaf18_0_592"/>
          <p:cNvSpPr/>
          <p:nvPr/>
        </p:nvSpPr>
        <p:spPr>
          <a:xfrm>
            <a:off x="4466809" y="314192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16" name="Google Shape;616;g2b00c2eaf18_0_592"/>
          <p:cNvSpPr txBox="1"/>
          <p:nvPr/>
        </p:nvSpPr>
        <p:spPr>
          <a:xfrm>
            <a:off x="4246750" y="4657825"/>
            <a:ext cx="45360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5">
                  <a:extLst>
                    <a:ext uri="{A12FA001-AC4F-418D-AE19-62706E023703}">
                      <ahyp:hlinkClr val="tx"/>
                    </a:ext>
                  </a:extLst>
                </a:hlinkClick>
              </a:rPr>
              <a:t>https://www.linkedin.com/advice/0/how-do-you-use-bim-improve-design-collaboration#:~:text=BIM%20is%20a%20powerful%20tool,performance%20in%20the%20design%20process</a:t>
            </a:r>
            <a:r>
              <a:rPr lang="en" sz="800"/>
              <a:t> </a:t>
            </a:r>
            <a:endParaRPr b="0" i="1" sz="8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g2b00c2eaf18_0_606"/>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622" name="Google Shape;622;g2b00c2eaf18_0_606"/>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Best Practices and Tips</a:t>
            </a:r>
            <a:endParaRPr sz="2800">
              <a:solidFill>
                <a:srgbClr val="3DE8AF"/>
              </a:solidFill>
              <a:latin typeface="Montserrat"/>
              <a:ea typeface="Montserrat"/>
              <a:cs typeface="Montserrat"/>
              <a:sym typeface="Montserrat"/>
            </a:endParaRPr>
          </a:p>
        </p:txBody>
      </p:sp>
      <p:pic>
        <p:nvPicPr>
          <p:cNvPr descr="Icono&#10;&#10;Descripción generada automáticamente" id="623" name="Google Shape;623;g2b00c2eaf18_0_606"/>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624" name="Google Shape;624;g2b00c2eaf18_0_606"/>
          <p:cNvSpPr txBox="1"/>
          <p:nvPr/>
        </p:nvSpPr>
        <p:spPr>
          <a:xfrm>
            <a:off x="4912888" y="518800"/>
            <a:ext cx="3237900" cy="9582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rPr lang="en" sz="1200">
                <a:solidFill>
                  <a:srgbClr val="F2F2F2"/>
                </a:solidFill>
                <a:latin typeface="Montserrat"/>
                <a:ea typeface="Montserrat"/>
                <a:cs typeface="Montserrat"/>
                <a:sym typeface="Montserrat"/>
              </a:rPr>
              <a:t>This includes </a:t>
            </a:r>
            <a:endParaRPr sz="1200">
              <a:solidFill>
                <a:srgbClr val="F2F2F2"/>
              </a:solidFill>
              <a:latin typeface="Montserrat"/>
              <a:ea typeface="Montserrat"/>
              <a:cs typeface="Montserrat"/>
              <a:sym typeface="Montserrat"/>
            </a:endParaRPr>
          </a:p>
          <a:p>
            <a:pPr indent="-304800" lvl="0" marL="457200" rtl="0" algn="l">
              <a:spcBef>
                <a:spcPts val="10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defining goals and objectives clearly and communicating them to all project stakeholders</a:t>
            </a:r>
            <a:endParaRPr sz="1200">
              <a:solidFill>
                <a:srgbClr val="F2F2F2"/>
              </a:solidFill>
              <a:latin typeface="Montserrat"/>
              <a:ea typeface="Montserrat"/>
              <a:cs typeface="Montserrat"/>
              <a:sym typeface="Montserrat"/>
            </a:endParaRPr>
          </a:p>
          <a:p>
            <a:pPr indent="-304800" lvl="0" marL="457200" rtl="0" algn="l">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selecting the appropriate BIM level and dimension based on scope, complexity, and budget</a:t>
            </a:r>
            <a:endParaRPr sz="1200">
              <a:solidFill>
                <a:srgbClr val="F2F2F2"/>
              </a:solidFill>
              <a:latin typeface="Montserrat"/>
              <a:ea typeface="Montserrat"/>
              <a:cs typeface="Montserrat"/>
              <a:sym typeface="Montserrat"/>
            </a:endParaRPr>
          </a:p>
          <a:p>
            <a:pPr indent="-304800" lvl="0" marL="457200" rtl="0" algn="l">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choosing suitable BIM software and platforms that match the design workflow</a:t>
            </a:r>
            <a:endParaRPr sz="1200">
              <a:solidFill>
                <a:srgbClr val="F2F2F2"/>
              </a:solidFill>
              <a:latin typeface="Montserrat"/>
              <a:ea typeface="Montserrat"/>
              <a:cs typeface="Montserrat"/>
              <a:sym typeface="Montserrat"/>
            </a:endParaRPr>
          </a:p>
          <a:p>
            <a:pPr indent="-304800" lvl="0" marL="457200" rtl="0" algn="l">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following relevant BIM standards and protocols to ensure data quality and consistency</a:t>
            </a:r>
            <a:endParaRPr sz="1200">
              <a:solidFill>
                <a:srgbClr val="F2F2F2"/>
              </a:solidFill>
              <a:latin typeface="Montserrat"/>
              <a:ea typeface="Montserrat"/>
              <a:cs typeface="Montserrat"/>
              <a:sym typeface="Montserrat"/>
            </a:endParaRPr>
          </a:p>
          <a:p>
            <a:pPr indent="-304800" lvl="0" marL="457200" rtl="0" algn="l">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collaborating with other users regularly using cloud-based platforms and common data environments</a:t>
            </a:r>
            <a:endParaRPr sz="1200">
              <a:solidFill>
                <a:srgbClr val="F2F2F2"/>
              </a:solidFill>
              <a:latin typeface="Montserrat"/>
              <a:ea typeface="Montserrat"/>
              <a:cs typeface="Montserrat"/>
              <a:sym typeface="Montserrat"/>
            </a:endParaRPr>
          </a:p>
          <a:p>
            <a:pPr indent="-304800" lvl="0" marL="457200" rtl="0" algn="l">
              <a:spcBef>
                <a:spcPts val="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reviewing and updating the BIM model frequently. </a:t>
            </a:r>
            <a:endParaRPr sz="1200">
              <a:solidFill>
                <a:srgbClr val="F2F2F2"/>
              </a:solidFill>
              <a:latin typeface="Montserrat"/>
              <a:ea typeface="Montserrat"/>
              <a:cs typeface="Montserrat"/>
              <a:sym typeface="Montserrat"/>
            </a:endParaRPr>
          </a:p>
          <a:p>
            <a:pPr indent="0" lvl="0" marL="0" rtl="0" algn="l">
              <a:lnSpc>
                <a:spcPct val="115000"/>
              </a:lnSpc>
              <a:spcBef>
                <a:spcPts val="1000"/>
              </a:spcBef>
              <a:spcAft>
                <a:spcPts val="0"/>
              </a:spcAft>
              <a:buNone/>
            </a:pPr>
            <a:r>
              <a:t/>
            </a:r>
            <a:endParaRPr sz="1200">
              <a:solidFill>
                <a:srgbClr val="F2F2F2"/>
              </a:solidFill>
              <a:latin typeface="Montserrat"/>
              <a:ea typeface="Montserrat"/>
              <a:cs typeface="Montserrat"/>
              <a:sym typeface="Montserrat"/>
            </a:endParaRPr>
          </a:p>
        </p:txBody>
      </p:sp>
      <p:sp>
        <p:nvSpPr>
          <p:cNvPr id="625" name="Google Shape;625;g2b00c2eaf18_0_606"/>
          <p:cNvSpPr/>
          <p:nvPr/>
        </p:nvSpPr>
        <p:spPr>
          <a:xfrm>
            <a:off x="4407384" y="56632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n par de arbustos&#10;&#10;Descripción generada automáticamente con confianza media" id="626" name="Google Shape;626;g2b00c2eaf18_0_606"/>
          <p:cNvPicPr preferRelativeResize="0"/>
          <p:nvPr/>
        </p:nvPicPr>
        <p:blipFill rotWithShape="1">
          <a:blip r:embed="rId4">
            <a:alphaModFix/>
          </a:blip>
          <a:srcRect b="0" l="0" r="0" t="0"/>
          <a:stretch/>
        </p:blipFill>
        <p:spPr>
          <a:xfrm>
            <a:off x="0" y="2754418"/>
            <a:ext cx="4246750" cy="2385077"/>
          </a:xfrm>
          <a:prstGeom prst="rect">
            <a:avLst/>
          </a:prstGeom>
          <a:noFill/>
          <a:ln>
            <a:noFill/>
          </a:ln>
        </p:spPr>
      </p:pic>
      <p:sp>
        <p:nvSpPr>
          <p:cNvPr id="627" name="Google Shape;627;g2b00c2eaf18_0_606"/>
          <p:cNvSpPr txBox="1"/>
          <p:nvPr/>
        </p:nvSpPr>
        <p:spPr>
          <a:xfrm>
            <a:off x="4246750" y="4657825"/>
            <a:ext cx="45360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5">
                  <a:extLst>
                    <a:ext uri="{A12FA001-AC4F-418D-AE19-62706E023703}">
                      <ahyp:hlinkClr val="tx"/>
                    </a:ext>
                  </a:extLst>
                </a:hlinkClick>
              </a:rPr>
              <a:t>https://www.linkedin.com/advice/0/how-do-you-use-bim-improve-design-collaboration#:~:text=BIM%20is%20a%20powerful%20tool,performance%20in%20the%20design%20process</a:t>
            </a:r>
            <a:r>
              <a:rPr lang="en" sz="800"/>
              <a:t> </a:t>
            </a:r>
            <a:endParaRPr b="0" i="1" sz="8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g2b00c2eaf18_0_620"/>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633" name="Google Shape;633;g2b00c2eaf18_0_620"/>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Best Practices and Tips</a:t>
            </a:r>
            <a:endParaRPr sz="2800">
              <a:solidFill>
                <a:srgbClr val="3DE8AF"/>
              </a:solidFill>
              <a:latin typeface="Montserrat"/>
              <a:ea typeface="Montserrat"/>
              <a:cs typeface="Montserrat"/>
              <a:sym typeface="Montserrat"/>
            </a:endParaRPr>
          </a:p>
        </p:txBody>
      </p:sp>
      <p:pic>
        <p:nvPicPr>
          <p:cNvPr descr="Icono&#10;&#10;Descripción generada automáticamente" id="634" name="Google Shape;634;g2b00c2eaf18_0_620"/>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635" name="Google Shape;635;g2b00c2eaf18_0_620"/>
          <p:cNvSpPr txBox="1"/>
          <p:nvPr/>
        </p:nvSpPr>
        <p:spPr>
          <a:xfrm>
            <a:off x="4246750" y="4657825"/>
            <a:ext cx="45360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https://www.linkedin.com/advice/0/how-do-you-use-bim-improve-design-collaboration#:~:text=BIM%20is%20a%20powerful%20tool,performance%20in%20the%20design%20process</a:t>
            </a:r>
            <a:r>
              <a:rPr lang="en" sz="800"/>
              <a:t> </a:t>
            </a:r>
            <a:endParaRPr b="0" i="1" sz="800" u="none" cap="none" strike="noStrike">
              <a:solidFill>
                <a:srgbClr val="000000"/>
              </a:solidFill>
              <a:latin typeface="Arial"/>
              <a:ea typeface="Arial"/>
              <a:cs typeface="Arial"/>
              <a:sym typeface="Arial"/>
            </a:endParaRPr>
          </a:p>
        </p:txBody>
      </p:sp>
      <p:sp>
        <p:nvSpPr>
          <p:cNvPr id="636" name="Google Shape;636;g2b00c2eaf18_0_620"/>
          <p:cNvSpPr txBox="1"/>
          <p:nvPr/>
        </p:nvSpPr>
        <p:spPr>
          <a:xfrm>
            <a:off x="4912888" y="755200"/>
            <a:ext cx="3237900" cy="958200"/>
          </a:xfrm>
          <a:prstGeom prst="rect">
            <a:avLst/>
          </a:prstGeom>
          <a:noFill/>
          <a:ln>
            <a:noFill/>
          </a:ln>
        </p:spPr>
        <p:txBody>
          <a:bodyPr anchorCtr="0" anchor="t" bIns="45700" lIns="91425" spcFirstLastPara="1" rIns="91425" wrap="square" tIns="45700">
            <a:noAutofit/>
          </a:bodyPr>
          <a:lstStyle/>
          <a:p>
            <a:pPr indent="-304800" lvl="0" marL="457200" rtl="0" algn="l">
              <a:lnSpc>
                <a:spcPct val="115000"/>
              </a:lnSpc>
              <a:spcBef>
                <a:spcPts val="10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BIM is a powerful tool that can enhance design collaboration and integration in projects. It can improve communication, coordination, creativity, efficiency, quality, and performance in the design process. </a:t>
            </a:r>
            <a:endParaRPr sz="1200">
              <a:solidFill>
                <a:srgbClr val="F2F2F2"/>
              </a:solidFill>
              <a:latin typeface="Montserrat"/>
              <a:ea typeface="Montserrat"/>
              <a:cs typeface="Montserrat"/>
              <a:sym typeface="Montserrat"/>
            </a:endParaRPr>
          </a:p>
          <a:p>
            <a:pPr indent="-304800" lvl="0" marL="457200" rtl="0" algn="l">
              <a:lnSpc>
                <a:spcPct val="115000"/>
              </a:lnSpc>
              <a:spcBef>
                <a:spcPts val="10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To use BIM effectively, you need to understand its benefits, levels, dimensions, software, platforms, standards, protocols, best practices, and tips. </a:t>
            </a:r>
            <a:endParaRPr sz="1200">
              <a:solidFill>
                <a:srgbClr val="F2F2F2"/>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 sz="1200">
                <a:solidFill>
                  <a:srgbClr val="F2F2F2"/>
                </a:solidFill>
                <a:latin typeface="Montserrat"/>
                <a:ea typeface="Montserrat"/>
                <a:cs typeface="Montserrat"/>
                <a:sym typeface="Montserrat"/>
              </a:rPr>
              <a:t>Ultimately, this will enable you to create better buildings that meet client needs.</a:t>
            </a:r>
            <a:endParaRPr sz="1200">
              <a:solidFill>
                <a:srgbClr val="F2F2F2"/>
              </a:solidFill>
              <a:latin typeface="Montserrat"/>
              <a:ea typeface="Montserrat"/>
              <a:cs typeface="Montserrat"/>
              <a:sym typeface="Montserrat"/>
            </a:endParaRPr>
          </a:p>
          <a:p>
            <a:pPr indent="0" lvl="0" marL="0" rtl="0" algn="l">
              <a:lnSpc>
                <a:spcPct val="115000"/>
              </a:lnSpc>
              <a:spcBef>
                <a:spcPts val="1000"/>
              </a:spcBef>
              <a:spcAft>
                <a:spcPts val="0"/>
              </a:spcAft>
              <a:buNone/>
            </a:pPr>
            <a:r>
              <a:t/>
            </a:r>
            <a:endParaRPr sz="1200">
              <a:solidFill>
                <a:srgbClr val="F2F2F2"/>
              </a:solidFill>
              <a:latin typeface="Montserrat"/>
              <a:ea typeface="Montserrat"/>
              <a:cs typeface="Montserrat"/>
              <a:sym typeface="Montserrat"/>
            </a:endParaRPr>
          </a:p>
        </p:txBody>
      </p:sp>
      <p:sp>
        <p:nvSpPr>
          <p:cNvPr id="637" name="Google Shape;637;g2b00c2eaf18_0_620"/>
          <p:cNvSpPr/>
          <p:nvPr/>
        </p:nvSpPr>
        <p:spPr>
          <a:xfrm>
            <a:off x="4407384" y="80272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n par de arbustos&#10;&#10;Descripción generada automáticamente con confianza media" id="638" name="Google Shape;638;g2b00c2eaf18_0_620"/>
          <p:cNvPicPr preferRelativeResize="0"/>
          <p:nvPr/>
        </p:nvPicPr>
        <p:blipFill rotWithShape="1">
          <a:blip r:embed="rId5">
            <a:alphaModFix/>
          </a:blip>
          <a:srcRect b="0" l="0" r="0" t="0"/>
          <a:stretch/>
        </p:blipFill>
        <p:spPr>
          <a:xfrm>
            <a:off x="0" y="2754418"/>
            <a:ext cx="4246750" cy="238507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g2b00c2eaf18_0_630"/>
          <p:cNvSpPr/>
          <p:nvPr/>
        </p:nvSpPr>
        <p:spPr>
          <a:xfrm>
            <a:off x="1817981" y="1050094"/>
            <a:ext cx="2262600" cy="178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Grúa de construcción&#10;&#10;Descripción generada automáticamente con confianza media" id="644" name="Google Shape;644;g2b00c2eaf18_0_630"/>
          <p:cNvPicPr preferRelativeResize="0"/>
          <p:nvPr/>
        </p:nvPicPr>
        <p:blipFill rotWithShape="1">
          <a:blip r:embed="rId3">
            <a:alphaModFix/>
          </a:blip>
          <a:srcRect b="0" l="15220" r="14961" t="0"/>
          <a:stretch/>
        </p:blipFill>
        <p:spPr>
          <a:xfrm>
            <a:off x="6754218" y="0"/>
            <a:ext cx="2389783" cy="5143500"/>
          </a:xfrm>
          <a:prstGeom prst="rect">
            <a:avLst/>
          </a:prstGeom>
          <a:noFill/>
          <a:ln>
            <a:noFill/>
          </a:ln>
        </p:spPr>
      </p:pic>
      <p:sp>
        <p:nvSpPr>
          <p:cNvPr id="645" name="Google Shape;645;g2b00c2eaf18_0_630"/>
          <p:cNvSpPr txBox="1"/>
          <p:nvPr>
            <p:ph type="title"/>
          </p:nvPr>
        </p:nvSpPr>
        <p:spPr>
          <a:xfrm>
            <a:off x="743823" y="640800"/>
            <a:ext cx="6010500" cy="52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700"/>
              <a:buNone/>
            </a:pPr>
            <a:r>
              <a:rPr lang="en"/>
              <a:t>Designers</a:t>
            </a:r>
            <a:endParaRPr/>
          </a:p>
        </p:txBody>
      </p:sp>
      <p:sp>
        <p:nvSpPr>
          <p:cNvPr id="646" name="Google Shape;646;g2b00c2eaf18_0_630"/>
          <p:cNvSpPr/>
          <p:nvPr/>
        </p:nvSpPr>
        <p:spPr>
          <a:xfrm>
            <a:off x="6754219" y="0"/>
            <a:ext cx="2389800" cy="5143500"/>
          </a:xfrm>
          <a:prstGeom prst="rect">
            <a:avLst/>
          </a:prstGeom>
          <a:solidFill>
            <a:srgbClr val="025E91">
              <a:alpha val="4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Icono&#10;&#10;Descripción generada automáticamente" id="647" name="Google Shape;647;g2b00c2eaf18_0_630"/>
          <p:cNvPicPr preferRelativeResize="0"/>
          <p:nvPr/>
        </p:nvPicPr>
        <p:blipFill rotWithShape="1">
          <a:blip r:embed="rId4">
            <a:alphaModFix/>
          </a:blip>
          <a:srcRect b="0" l="0" r="0" t="0"/>
          <a:stretch/>
        </p:blipFill>
        <p:spPr>
          <a:xfrm>
            <a:off x="8251950" y="59043"/>
            <a:ext cx="823080" cy="823080"/>
          </a:xfrm>
          <a:prstGeom prst="rect">
            <a:avLst/>
          </a:prstGeom>
          <a:noFill/>
          <a:ln>
            <a:noFill/>
          </a:ln>
        </p:spPr>
      </p:pic>
      <p:sp>
        <p:nvSpPr>
          <p:cNvPr id="648" name="Google Shape;648;g2b00c2eaf18_0_630"/>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solidFill>
                  <a:schemeClr val="lt1"/>
                </a:solidFill>
              </a:rPr>
              <a:t>‹#›</a:t>
            </a:fld>
            <a:endParaRPr>
              <a:solidFill>
                <a:schemeClr val="lt1"/>
              </a:solidFill>
            </a:endParaRPr>
          </a:p>
        </p:txBody>
      </p:sp>
      <p:sp>
        <p:nvSpPr>
          <p:cNvPr id="649" name="Google Shape;649;g2b00c2eaf18_0_630"/>
          <p:cNvSpPr txBox="1"/>
          <p:nvPr/>
        </p:nvSpPr>
        <p:spPr>
          <a:xfrm>
            <a:off x="743825" y="1922700"/>
            <a:ext cx="5194500" cy="2675700"/>
          </a:xfrm>
          <a:prstGeom prst="rect">
            <a:avLst/>
          </a:prstGeom>
          <a:solidFill>
            <a:srgbClr val="025E91"/>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F2F2F2"/>
                </a:solidFill>
                <a:latin typeface="Montserrat SemiBold"/>
                <a:ea typeface="Montserrat SemiBold"/>
                <a:cs typeface="Montserrat SemiBold"/>
                <a:sym typeface="Montserrat SemiBold"/>
              </a:rPr>
              <a:t>BIM has played an important role in transforming design and construction projects. It allows design teams to work more efficiently and allows them to explore designs before they are built.</a:t>
            </a:r>
            <a:endParaRPr sz="1600">
              <a:solidFill>
                <a:srgbClr val="F2F2F2"/>
              </a:solidFill>
              <a:latin typeface="Montserrat SemiBold"/>
              <a:ea typeface="Montserrat SemiBold"/>
              <a:cs typeface="Montserrat SemiBold"/>
              <a:sym typeface="Montserrat SemiBold"/>
            </a:endParaRPr>
          </a:p>
          <a:p>
            <a:pPr indent="0" lvl="0" marL="0" rtl="0" algn="l">
              <a:lnSpc>
                <a:spcPct val="115000"/>
              </a:lnSpc>
              <a:spcBef>
                <a:spcPts val="800"/>
              </a:spcBef>
              <a:spcAft>
                <a:spcPts val="0"/>
              </a:spcAft>
              <a:buNone/>
            </a:pPr>
            <a:r>
              <a:rPr lang="en" sz="1600">
                <a:solidFill>
                  <a:srgbClr val="F2F2F2"/>
                </a:solidFill>
                <a:latin typeface="Montserrat SemiBold"/>
                <a:ea typeface="Montserrat SemiBold"/>
                <a:cs typeface="Montserrat SemiBold"/>
                <a:sym typeface="Montserrat SemiBold"/>
              </a:rPr>
              <a:t>Although every firm has standard operating procedures and manuals for BIM, the following are some of the core steps in the BIM process that designers usually follow:</a:t>
            </a:r>
            <a:endParaRPr sz="1600">
              <a:solidFill>
                <a:srgbClr val="F2F2F2"/>
              </a:solidFill>
              <a:latin typeface="Montserrat SemiBold"/>
              <a:ea typeface="Montserrat SemiBold"/>
              <a:cs typeface="Montserrat SemiBold"/>
              <a:sym typeface="Montserrat SemiBold"/>
            </a:endParaRPr>
          </a:p>
          <a:p>
            <a:pPr indent="0" lvl="0" marL="0" marR="0" rtl="0" algn="l">
              <a:lnSpc>
                <a:spcPct val="100000"/>
              </a:lnSpc>
              <a:spcBef>
                <a:spcPts val="800"/>
              </a:spcBef>
              <a:spcAft>
                <a:spcPts val="0"/>
              </a:spcAft>
              <a:buClr>
                <a:srgbClr val="025E91"/>
              </a:buClr>
              <a:buSzPts val="1800"/>
              <a:buFont typeface="Arial"/>
              <a:buNone/>
            </a:pPr>
            <a:r>
              <a:t/>
            </a:r>
            <a:endParaRPr sz="1600">
              <a:solidFill>
                <a:srgbClr val="F2F2F2"/>
              </a:solidFill>
              <a:latin typeface="Montserrat SemiBold"/>
              <a:ea typeface="Montserrat SemiBold"/>
              <a:cs typeface="Montserrat SemiBold"/>
              <a:sym typeface="Montserrat SemiBold"/>
            </a:endParaRPr>
          </a:p>
        </p:txBody>
      </p:sp>
      <p:sp>
        <p:nvSpPr>
          <p:cNvPr id="650" name="Google Shape;650;g2b00c2eaf18_0_630"/>
          <p:cNvSpPr txBox="1"/>
          <p:nvPr/>
        </p:nvSpPr>
        <p:spPr>
          <a:xfrm>
            <a:off x="743825" y="4822850"/>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5">
                  <a:extLst>
                    <a:ext uri="{A12FA001-AC4F-418D-AE19-62706E023703}">
                      <ahyp:hlinkClr val="tx"/>
                    </a:ext>
                  </a:extLst>
                </a:hlinkClick>
              </a:rPr>
              <a:t>https://bimzeed.eu/</a:t>
            </a:r>
            <a:r>
              <a:rPr lang="en" sz="800"/>
              <a:t> </a:t>
            </a:r>
            <a:endParaRPr b="0" i="1" sz="800" u="none" cap="none" strike="noStrike">
              <a:solidFill>
                <a:srgbClr val="000000"/>
              </a:solidFill>
              <a:latin typeface="Arial"/>
              <a:ea typeface="Arial"/>
              <a:cs typeface="Arial"/>
              <a:sym typeface="Arial"/>
            </a:endParaRPr>
          </a:p>
        </p:txBody>
      </p:sp>
      <p:sp>
        <p:nvSpPr>
          <p:cNvPr id="651" name="Google Shape;651;g2b00c2eaf18_0_630"/>
          <p:cNvSpPr txBox="1"/>
          <p:nvPr/>
        </p:nvSpPr>
        <p:spPr>
          <a:xfrm>
            <a:off x="743816" y="1252559"/>
            <a:ext cx="4572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rgbClr val="3DE8AF"/>
                </a:solidFill>
                <a:latin typeface="Montserrat"/>
                <a:ea typeface="Montserrat"/>
                <a:cs typeface="Montserrat"/>
                <a:sym typeface="Montserrat"/>
              </a:rPr>
              <a:t>What does the BIM process look like for Designers?</a:t>
            </a:r>
            <a:endParaRPr b="1" i="0" sz="1800" u="none" cap="none" strike="noStrike">
              <a:solidFill>
                <a:srgbClr val="3DE8AF"/>
              </a:solidFill>
              <a:latin typeface="Montserrat Medium"/>
              <a:ea typeface="Montserrat Medium"/>
              <a:cs typeface="Montserrat Medium"/>
              <a:sym typeface="Montserrat Medium"/>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g2b00c2eaf18_0_642"/>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657" name="Google Shape;657;g2b00c2eaf18_0_642"/>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What does the BIM Process look like for Designers?</a:t>
            </a:r>
            <a:endParaRPr sz="2800">
              <a:solidFill>
                <a:srgbClr val="3DE8AF"/>
              </a:solidFill>
              <a:latin typeface="Montserrat"/>
              <a:ea typeface="Montserrat"/>
              <a:cs typeface="Montserrat"/>
              <a:sym typeface="Montserrat"/>
            </a:endParaRPr>
          </a:p>
        </p:txBody>
      </p:sp>
      <p:pic>
        <p:nvPicPr>
          <p:cNvPr descr="Icono&#10;&#10;Descripción generada automáticamente" id="658" name="Google Shape;658;g2b00c2eaf18_0_642"/>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659" name="Google Shape;659;g2b00c2eaf18_0_642"/>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i="1" lang="en" sz="800" u="sng">
                <a:solidFill>
                  <a:srgbClr val="009999"/>
                </a:solidFill>
                <a:hlinkClick r:id="rId4">
                  <a:extLst>
                    <a:ext uri="{A12FA001-AC4F-418D-AE19-62706E023703}">
                      <ahyp:hlinkClr val="tx"/>
                    </a:ext>
                  </a:extLst>
                </a:hlinkClick>
              </a:rPr>
              <a:t>https://excelize.com/blog/how-architects-use-bim-for-design</a:t>
            </a:r>
            <a:r>
              <a:rPr i="1"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660" name="Google Shape;660;g2b00c2eaf18_0_642"/>
          <p:cNvSpPr txBox="1"/>
          <p:nvPr/>
        </p:nvSpPr>
        <p:spPr>
          <a:xfrm>
            <a:off x="4912888" y="755200"/>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lang="en" sz="1200">
                <a:solidFill>
                  <a:srgbClr val="F2F2F2"/>
                </a:solidFill>
                <a:latin typeface="Montserrat"/>
                <a:ea typeface="Montserrat"/>
                <a:cs typeface="Montserrat"/>
                <a:sym typeface="Montserrat"/>
              </a:rPr>
              <a:t>Predesign - The pre-design stage is to determine if BIM can be used on the project and defining short- and long-term strategic goals with BIM in mind. </a:t>
            </a:r>
            <a:endParaRPr sz="1200">
              <a:solidFill>
                <a:srgbClr val="F2F2F2"/>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 sz="1200">
                <a:solidFill>
                  <a:srgbClr val="F2F2F2"/>
                </a:solidFill>
                <a:latin typeface="Montserrat"/>
                <a:ea typeface="Montserrat"/>
                <a:cs typeface="Montserrat"/>
                <a:sym typeface="Montserrat"/>
              </a:rPr>
              <a:t>Schematic model - The designer then starts creating the schematic model by using real elements in a BIM environment.</a:t>
            </a:r>
            <a:endParaRPr sz="1200">
              <a:solidFill>
                <a:srgbClr val="F2F2F2"/>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 sz="1200">
                <a:solidFill>
                  <a:srgbClr val="F2F2F2"/>
                </a:solidFill>
                <a:latin typeface="Montserrat"/>
                <a:ea typeface="Montserrat"/>
                <a:cs typeface="Montserrat"/>
                <a:sym typeface="Montserrat"/>
              </a:rPr>
              <a:t>Presentation of the schematic model - The designer then gives a walkthrough or rendering of the schematic model. Tools like Revit can be used during this presentation before finalising the design. </a:t>
            </a:r>
            <a:endParaRPr sz="1200">
              <a:solidFill>
                <a:srgbClr val="F2F2F2"/>
              </a:solidFill>
              <a:latin typeface="Montserrat"/>
              <a:ea typeface="Montserrat"/>
              <a:cs typeface="Montserrat"/>
              <a:sym typeface="Montserrat"/>
            </a:endParaRPr>
          </a:p>
          <a:p>
            <a:pPr indent="0" lvl="0" marL="0" rtl="0" algn="l">
              <a:lnSpc>
                <a:spcPct val="115000"/>
              </a:lnSpc>
              <a:spcBef>
                <a:spcPts val="1000"/>
              </a:spcBef>
              <a:spcAft>
                <a:spcPts val="0"/>
              </a:spcAft>
              <a:buNone/>
            </a:pPr>
            <a:r>
              <a:t/>
            </a:r>
            <a:endParaRPr sz="1200">
              <a:solidFill>
                <a:srgbClr val="F2F2F2"/>
              </a:solidFill>
              <a:latin typeface="Montserrat"/>
              <a:ea typeface="Montserrat"/>
              <a:cs typeface="Montserrat"/>
              <a:sym typeface="Montserrat"/>
            </a:endParaRPr>
          </a:p>
        </p:txBody>
      </p:sp>
      <p:sp>
        <p:nvSpPr>
          <p:cNvPr id="661" name="Google Shape;661;g2b00c2eaf18_0_642"/>
          <p:cNvSpPr/>
          <p:nvPr/>
        </p:nvSpPr>
        <p:spPr>
          <a:xfrm>
            <a:off x="4407384" y="80272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n par de arbustos&#10;&#10;Descripción generada automáticamente con confianza media" id="662" name="Google Shape;662;g2b00c2eaf18_0_642"/>
          <p:cNvPicPr preferRelativeResize="0"/>
          <p:nvPr/>
        </p:nvPicPr>
        <p:blipFill rotWithShape="1">
          <a:blip r:embed="rId5">
            <a:alphaModFix/>
          </a:blip>
          <a:srcRect b="0" l="0" r="0" t="0"/>
          <a:stretch/>
        </p:blipFill>
        <p:spPr>
          <a:xfrm>
            <a:off x="0" y="2754418"/>
            <a:ext cx="4246750" cy="2385077"/>
          </a:xfrm>
          <a:prstGeom prst="rect">
            <a:avLst/>
          </a:prstGeom>
          <a:noFill/>
          <a:ln>
            <a:noFill/>
          </a:ln>
        </p:spPr>
      </p:pic>
      <p:sp>
        <p:nvSpPr>
          <p:cNvPr id="663" name="Google Shape;663;g2b00c2eaf18_0_642"/>
          <p:cNvSpPr/>
          <p:nvPr/>
        </p:nvSpPr>
        <p:spPr>
          <a:xfrm>
            <a:off x="4407384" y="196520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64" name="Google Shape;664;g2b00c2eaf18_0_642"/>
          <p:cNvSpPr/>
          <p:nvPr/>
        </p:nvSpPr>
        <p:spPr>
          <a:xfrm>
            <a:off x="4407384" y="293425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g2b00c2eaf18_0_658"/>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670" name="Google Shape;670;g2b00c2eaf18_0_658"/>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What does the BIM Process look like for Designers?</a:t>
            </a:r>
            <a:endParaRPr sz="2800">
              <a:solidFill>
                <a:srgbClr val="3DE8AF"/>
              </a:solidFill>
              <a:latin typeface="Montserrat"/>
              <a:ea typeface="Montserrat"/>
              <a:cs typeface="Montserrat"/>
              <a:sym typeface="Montserrat"/>
            </a:endParaRPr>
          </a:p>
        </p:txBody>
      </p:sp>
      <p:pic>
        <p:nvPicPr>
          <p:cNvPr descr="Icono&#10;&#10;Descripción generada automáticamente" id="671" name="Google Shape;671;g2b00c2eaf18_0_658"/>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672" name="Google Shape;672;g2b00c2eaf18_0_658"/>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i="1" lang="en" sz="800" u="sng">
                <a:solidFill>
                  <a:srgbClr val="009999"/>
                </a:solidFill>
                <a:hlinkClick r:id="rId4">
                  <a:extLst>
                    <a:ext uri="{A12FA001-AC4F-418D-AE19-62706E023703}">
                      <ahyp:hlinkClr val="tx"/>
                    </a:ext>
                  </a:extLst>
                </a:hlinkClick>
              </a:rPr>
              <a:t>https://excelize.com/blog/how-architects-use-bim-for-design</a:t>
            </a:r>
            <a:r>
              <a:rPr i="1"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673" name="Google Shape;673;g2b00c2eaf18_0_658"/>
          <p:cNvSpPr txBox="1"/>
          <p:nvPr/>
        </p:nvSpPr>
        <p:spPr>
          <a:xfrm>
            <a:off x="4912888" y="1357275"/>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1000"/>
              </a:spcAft>
              <a:buNone/>
            </a:pPr>
            <a:r>
              <a:rPr lang="en" sz="1200">
                <a:solidFill>
                  <a:srgbClr val="F2F2F2"/>
                </a:solidFill>
                <a:latin typeface="Montserrat"/>
                <a:ea typeface="Montserrat"/>
                <a:cs typeface="Montserrat"/>
                <a:sym typeface="Montserrat"/>
              </a:rPr>
              <a:t>A big reason why BIM proves beneficial in improving design is that it enables collaboration between the designers, owners and builders. Having the same source of information improves the design, implementation, and decision-making process immensely.</a:t>
            </a:r>
            <a:endParaRPr sz="1200">
              <a:solidFill>
                <a:srgbClr val="F2F2F2"/>
              </a:solidFill>
              <a:latin typeface="Montserrat"/>
              <a:ea typeface="Montserrat"/>
              <a:cs typeface="Montserrat"/>
              <a:sym typeface="Montserrat"/>
            </a:endParaRPr>
          </a:p>
        </p:txBody>
      </p:sp>
      <p:sp>
        <p:nvSpPr>
          <p:cNvPr id="674" name="Google Shape;674;g2b00c2eaf18_0_658"/>
          <p:cNvSpPr/>
          <p:nvPr/>
        </p:nvSpPr>
        <p:spPr>
          <a:xfrm>
            <a:off x="4407384" y="140480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n par de arbustos&#10;&#10;Descripción generada automáticamente con confianza media" id="675" name="Google Shape;675;g2b00c2eaf18_0_658"/>
          <p:cNvPicPr preferRelativeResize="0"/>
          <p:nvPr/>
        </p:nvPicPr>
        <p:blipFill rotWithShape="1">
          <a:blip r:embed="rId5">
            <a:alphaModFix/>
          </a:blip>
          <a:srcRect b="0" l="0" r="0" t="0"/>
          <a:stretch/>
        </p:blipFill>
        <p:spPr>
          <a:xfrm>
            <a:off x="0" y="2754418"/>
            <a:ext cx="4246750" cy="238507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g2b00c2eaf18_0_670"/>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681" name="Google Shape;681;g2b00c2eaf18_0_670"/>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What does the BIM Process look like for Designers?</a:t>
            </a:r>
            <a:endParaRPr sz="2800">
              <a:solidFill>
                <a:srgbClr val="3DE8AF"/>
              </a:solidFill>
              <a:latin typeface="Montserrat"/>
              <a:ea typeface="Montserrat"/>
              <a:cs typeface="Montserrat"/>
              <a:sym typeface="Montserrat"/>
            </a:endParaRPr>
          </a:p>
        </p:txBody>
      </p:sp>
      <p:pic>
        <p:nvPicPr>
          <p:cNvPr descr="Icono&#10;&#10;Descripción generada automáticamente" id="682" name="Google Shape;682;g2b00c2eaf18_0_670"/>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683" name="Google Shape;683;g2b00c2eaf18_0_670"/>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i="1" lang="en" sz="800" u="sng">
                <a:solidFill>
                  <a:srgbClr val="009999"/>
                </a:solidFill>
                <a:hlinkClick r:id="rId4">
                  <a:extLst>
                    <a:ext uri="{A12FA001-AC4F-418D-AE19-62706E023703}">
                      <ahyp:hlinkClr val="tx"/>
                    </a:ext>
                  </a:extLst>
                </a:hlinkClick>
              </a:rPr>
              <a:t>https://excelize.com/blog/how-architects-use-bim-for-design</a:t>
            </a:r>
            <a:r>
              <a:rPr i="1"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684" name="Google Shape;684;g2b00c2eaf18_0_670"/>
          <p:cNvSpPr txBox="1"/>
          <p:nvPr/>
        </p:nvSpPr>
        <p:spPr>
          <a:xfrm>
            <a:off x="4912888" y="254075"/>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sz="1200">
                <a:solidFill>
                  <a:srgbClr val="F2F2F2"/>
                </a:solidFill>
                <a:latin typeface="Montserrat"/>
                <a:ea typeface="Montserrat"/>
                <a:cs typeface="Montserrat"/>
                <a:sym typeface="Montserrat"/>
              </a:rPr>
              <a:t>Some other ways in which BIM helps architects are –</a:t>
            </a:r>
            <a:endParaRPr sz="1200">
              <a:solidFill>
                <a:srgbClr val="F2F2F2"/>
              </a:solidFill>
              <a:latin typeface="Montserrat"/>
              <a:ea typeface="Montserrat"/>
              <a:cs typeface="Montserrat"/>
              <a:sym typeface="Montserrat"/>
            </a:endParaRPr>
          </a:p>
          <a:p>
            <a:pPr indent="-304800" lvl="0" marL="457200" rtl="0" algn="l">
              <a:lnSpc>
                <a:spcPct val="100000"/>
              </a:lnSpc>
              <a:spcBef>
                <a:spcPts val="10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Improved communication – BIM allows information related to the design of the building to be shared across all concerned parties. </a:t>
            </a:r>
            <a:endParaRPr sz="1200">
              <a:solidFill>
                <a:srgbClr val="F2F2F2"/>
              </a:solidFill>
              <a:latin typeface="Montserrat"/>
              <a:ea typeface="Montserrat"/>
              <a:cs typeface="Montserrat"/>
              <a:sym typeface="Montserrat"/>
            </a:endParaRPr>
          </a:p>
          <a:p>
            <a:pPr indent="-304800" lvl="0" marL="457200" rtl="0" algn="l">
              <a:lnSpc>
                <a:spcPct val="100000"/>
              </a:lnSpc>
              <a:spcBef>
                <a:spcPts val="10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Better visualization - BIM enables designers to see the buildings in basic </a:t>
            </a:r>
            <a:r>
              <a:rPr lang="en" sz="1200">
                <a:solidFill>
                  <a:srgbClr val="F2F2F2"/>
                </a:solidFill>
                <a:uFill>
                  <a:noFill/>
                </a:uFill>
                <a:latin typeface="Montserrat"/>
                <a:ea typeface="Montserrat"/>
                <a:cs typeface="Montserrat"/>
                <a:sym typeface="Montserrat"/>
                <a:hlinkClick r:id="rId5">
                  <a:extLst>
                    <a:ext uri="{A12FA001-AC4F-418D-AE19-62706E023703}">
                      <ahyp:hlinkClr val="tx"/>
                    </a:ext>
                  </a:extLst>
                </a:hlinkClick>
              </a:rPr>
              <a:t>3D dimensions</a:t>
            </a:r>
            <a:r>
              <a:rPr lang="en" sz="1200">
                <a:solidFill>
                  <a:srgbClr val="F2F2F2"/>
                </a:solidFill>
                <a:latin typeface="Montserrat"/>
                <a:ea typeface="Montserrat"/>
                <a:cs typeface="Montserrat"/>
                <a:sym typeface="Montserrat"/>
              </a:rPr>
              <a:t> (height, width, and depth) along with </a:t>
            </a:r>
            <a:r>
              <a:rPr lang="en" sz="1200">
                <a:solidFill>
                  <a:srgbClr val="F2F2F2"/>
                </a:solidFill>
                <a:uFill>
                  <a:noFill/>
                </a:uFill>
                <a:latin typeface="Montserrat"/>
                <a:ea typeface="Montserrat"/>
                <a:cs typeface="Montserrat"/>
                <a:sym typeface="Montserrat"/>
                <a:hlinkClick r:id="rId6">
                  <a:extLst>
                    <a:ext uri="{A12FA001-AC4F-418D-AE19-62706E023703}">
                      <ahyp:hlinkClr val="tx"/>
                    </a:ext>
                  </a:extLst>
                </a:hlinkClick>
              </a:rPr>
              <a:t>4D dimension</a:t>
            </a:r>
            <a:r>
              <a:rPr lang="en" sz="1200">
                <a:solidFill>
                  <a:srgbClr val="F2F2F2"/>
                </a:solidFill>
                <a:latin typeface="Montserrat"/>
                <a:ea typeface="Montserrat"/>
                <a:cs typeface="Montserrat"/>
                <a:sym typeface="Montserrat"/>
              </a:rPr>
              <a:t> (time to complete each element) and </a:t>
            </a:r>
            <a:r>
              <a:rPr lang="en" sz="1200">
                <a:solidFill>
                  <a:srgbClr val="F2F2F2"/>
                </a:solidFill>
                <a:uFill>
                  <a:noFill/>
                </a:uFill>
                <a:latin typeface="Montserrat"/>
                <a:ea typeface="Montserrat"/>
                <a:cs typeface="Montserrat"/>
                <a:sym typeface="Montserrat"/>
                <a:hlinkClick r:id="rId7">
                  <a:extLst>
                    <a:ext uri="{A12FA001-AC4F-418D-AE19-62706E023703}">
                      <ahyp:hlinkClr val="tx"/>
                    </a:ext>
                  </a:extLst>
                </a:hlinkClick>
              </a:rPr>
              <a:t>5D dimension</a:t>
            </a:r>
            <a:r>
              <a:rPr lang="en" sz="1200">
                <a:solidFill>
                  <a:srgbClr val="F2F2F2"/>
                </a:solidFill>
                <a:latin typeface="Montserrat"/>
                <a:ea typeface="Montserrat"/>
                <a:cs typeface="Montserrat"/>
                <a:sym typeface="Montserrat"/>
              </a:rPr>
              <a:t> (cost at each stage).</a:t>
            </a:r>
            <a:endParaRPr sz="1200">
              <a:solidFill>
                <a:srgbClr val="F2F2F2"/>
              </a:solidFill>
              <a:latin typeface="Montserrat"/>
              <a:ea typeface="Montserrat"/>
              <a:cs typeface="Montserrat"/>
              <a:sym typeface="Montserrat"/>
            </a:endParaRPr>
          </a:p>
          <a:p>
            <a:pPr indent="-304800" lvl="0" marL="457200" rtl="0" algn="l">
              <a:lnSpc>
                <a:spcPct val="100000"/>
              </a:lnSpc>
              <a:spcBef>
                <a:spcPts val="10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Higher quality - BIM keeps the building activity operating at peak efficiency.</a:t>
            </a:r>
            <a:endParaRPr sz="1200">
              <a:solidFill>
                <a:srgbClr val="F2F2F2"/>
              </a:solidFill>
              <a:latin typeface="Montserrat"/>
              <a:ea typeface="Montserrat"/>
              <a:cs typeface="Montserrat"/>
              <a:sym typeface="Montserrat"/>
            </a:endParaRPr>
          </a:p>
          <a:p>
            <a:pPr indent="-304800" lvl="0" marL="457200" rtl="0" algn="l">
              <a:lnSpc>
                <a:spcPct val="100000"/>
              </a:lnSpc>
              <a:spcBef>
                <a:spcPts val="10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Preconstruction simulations - BIM allows designers to visualize and plan the entire project during preconstruction. </a:t>
            </a:r>
            <a:endParaRPr sz="1200">
              <a:solidFill>
                <a:srgbClr val="F2F2F2"/>
              </a:solidFill>
              <a:latin typeface="Montserrat"/>
              <a:ea typeface="Montserrat"/>
              <a:cs typeface="Montserrat"/>
              <a:sym typeface="Montserrat"/>
            </a:endParaRPr>
          </a:p>
          <a:p>
            <a:pPr indent="0" lvl="0" marL="0" rtl="0" algn="l">
              <a:lnSpc>
                <a:spcPct val="100000"/>
              </a:lnSpc>
              <a:spcBef>
                <a:spcPts val="1000"/>
              </a:spcBef>
              <a:spcAft>
                <a:spcPts val="0"/>
              </a:spcAft>
              <a:buNone/>
            </a:pPr>
            <a:r>
              <a:t/>
            </a:r>
            <a:endParaRPr sz="1200">
              <a:solidFill>
                <a:srgbClr val="F2F2F2"/>
              </a:solidFill>
              <a:latin typeface="Montserrat"/>
              <a:ea typeface="Montserrat"/>
              <a:cs typeface="Montserrat"/>
              <a:sym typeface="Montserrat"/>
            </a:endParaRPr>
          </a:p>
          <a:p>
            <a:pPr indent="0" lvl="0" marL="0" rtl="0" algn="l">
              <a:lnSpc>
                <a:spcPct val="100000"/>
              </a:lnSpc>
              <a:spcBef>
                <a:spcPts val="1000"/>
              </a:spcBef>
              <a:spcAft>
                <a:spcPts val="0"/>
              </a:spcAft>
              <a:buNone/>
            </a:pPr>
            <a:r>
              <a:t/>
            </a:r>
            <a:endParaRPr sz="1200">
              <a:solidFill>
                <a:srgbClr val="F2F2F2"/>
              </a:solidFill>
              <a:latin typeface="Montserrat"/>
              <a:ea typeface="Montserrat"/>
              <a:cs typeface="Montserrat"/>
              <a:sym typeface="Montserrat"/>
            </a:endParaRPr>
          </a:p>
          <a:p>
            <a:pPr indent="0" lvl="0" marL="0" rtl="0" algn="l">
              <a:lnSpc>
                <a:spcPct val="100000"/>
              </a:lnSpc>
              <a:spcBef>
                <a:spcPts val="1000"/>
              </a:spcBef>
              <a:spcAft>
                <a:spcPts val="1000"/>
              </a:spcAft>
              <a:buNone/>
            </a:pPr>
            <a:r>
              <a:t/>
            </a:r>
            <a:endParaRPr sz="1200">
              <a:solidFill>
                <a:srgbClr val="F2F2F2"/>
              </a:solidFill>
              <a:latin typeface="Montserrat"/>
              <a:ea typeface="Montserrat"/>
              <a:cs typeface="Montserrat"/>
              <a:sym typeface="Montserrat"/>
            </a:endParaRPr>
          </a:p>
        </p:txBody>
      </p:sp>
      <p:sp>
        <p:nvSpPr>
          <p:cNvPr id="685" name="Google Shape;685;g2b00c2eaf18_0_670"/>
          <p:cNvSpPr/>
          <p:nvPr/>
        </p:nvSpPr>
        <p:spPr>
          <a:xfrm>
            <a:off x="4407384" y="30160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n par de arbustos&#10;&#10;Descripción generada automáticamente con confianza media" id="686" name="Google Shape;686;g2b00c2eaf18_0_670"/>
          <p:cNvPicPr preferRelativeResize="0"/>
          <p:nvPr/>
        </p:nvPicPr>
        <p:blipFill rotWithShape="1">
          <a:blip r:embed="rId8">
            <a:alphaModFix/>
          </a:blip>
          <a:srcRect b="0" l="0" r="0" t="0"/>
          <a:stretch/>
        </p:blipFill>
        <p:spPr>
          <a:xfrm>
            <a:off x="0" y="2754418"/>
            <a:ext cx="4246750" cy="23850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g2ae81bf0633_0_24"/>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130" name="Google Shape;130;g2ae81bf0633_0_24"/>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Background</a:t>
            </a:r>
            <a:endParaRPr sz="2800">
              <a:solidFill>
                <a:srgbClr val="3DE8AF"/>
              </a:solidFill>
              <a:latin typeface="Montserrat"/>
              <a:ea typeface="Montserrat"/>
              <a:cs typeface="Montserrat"/>
              <a:sym typeface="Montserrat"/>
            </a:endParaRPr>
          </a:p>
        </p:txBody>
      </p:sp>
      <p:sp>
        <p:nvSpPr>
          <p:cNvPr id="131" name="Google Shape;131;g2ae81bf0633_0_24"/>
          <p:cNvSpPr txBox="1"/>
          <p:nvPr/>
        </p:nvSpPr>
        <p:spPr>
          <a:xfrm>
            <a:off x="5681800" y="803350"/>
            <a:ext cx="2145000" cy="2061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800"/>
              </a:spcBef>
              <a:spcAft>
                <a:spcPts val="0"/>
              </a:spcAft>
              <a:buClr>
                <a:srgbClr val="000000"/>
              </a:buClr>
              <a:buSzPts val="1200"/>
              <a:buFont typeface="Arial"/>
              <a:buNone/>
            </a:pPr>
            <a:r>
              <a:rPr lang="en" sz="1200">
                <a:solidFill>
                  <a:srgbClr val="F2F2F2"/>
                </a:solidFill>
                <a:latin typeface="Montserrat"/>
                <a:ea typeface="Montserrat"/>
                <a:cs typeface="Montserrat"/>
                <a:sym typeface="Montserrat"/>
              </a:rPr>
              <a:t>This graphic shows us the evolution of productivity in different industries in United States since 1964. It can be interpreted as the productivity evolution in industries in a developed country.</a:t>
            </a:r>
            <a:endParaRPr sz="1200">
              <a:solidFill>
                <a:srgbClr val="F2F2F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sz="1200">
              <a:solidFill>
                <a:srgbClr val="F2F2F2"/>
              </a:solidFill>
              <a:latin typeface="Montserrat"/>
              <a:ea typeface="Montserrat"/>
              <a:cs typeface="Montserrat"/>
              <a:sym typeface="Montserrat"/>
            </a:endParaRPr>
          </a:p>
        </p:txBody>
      </p:sp>
      <p:sp>
        <p:nvSpPr>
          <p:cNvPr id="132" name="Google Shape;132;g2ae81bf0633_0_24"/>
          <p:cNvSpPr txBox="1"/>
          <p:nvPr/>
        </p:nvSpPr>
        <p:spPr>
          <a:xfrm>
            <a:off x="5646775" y="2984150"/>
            <a:ext cx="2180100" cy="13560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Clr>
                <a:srgbClr val="000000"/>
              </a:buClr>
              <a:buSzPts val="1200"/>
              <a:buFont typeface="Arial"/>
              <a:buNone/>
            </a:pPr>
            <a:r>
              <a:rPr lang="en" sz="1200">
                <a:solidFill>
                  <a:srgbClr val="F2F2F2"/>
                </a:solidFill>
                <a:latin typeface="Montserrat"/>
                <a:ea typeface="Montserrat"/>
                <a:cs typeface="Montserrat"/>
                <a:sym typeface="Montserrat"/>
              </a:rPr>
              <a:t>US construction industry productivity falls a 25%.</a:t>
            </a:r>
            <a:endParaRPr sz="1200">
              <a:solidFill>
                <a:srgbClr val="F2F2F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sz="1200">
              <a:solidFill>
                <a:srgbClr val="F2F2F2"/>
              </a:solidFill>
              <a:latin typeface="Montserrat"/>
              <a:ea typeface="Montserrat"/>
              <a:cs typeface="Montserrat"/>
              <a:sym typeface="Montserrat"/>
            </a:endParaRPr>
          </a:p>
        </p:txBody>
      </p:sp>
      <p:sp>
        <p:nvSpPr>
          <p:cNvPr id="133" name="Google Shape;133;g2ae81bf0633_0_24"/>
          <p:cNvSpPr/>
          <p:nvPr/>
        </p:nvSpPr>
        <p:spPr>
          <a:xfrm>
            <a:off x="5176421" y="86020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4" name="Google Shape;134;g2ae81bf0633_0_24"/>
          <p:cNvSpPr/>
          <p:nvPr/>
        </p:nvSpPr>
        <p:spPr>
          <a:xfrm>
            <a:off x="5141409" y="3047619"/>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Icono&#10;&#10;Descripción generada automáticamente" id="135" name="Google Shape;135;g2ae81bf0633_0_24"/>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136" name="Google Shape;136;g2ae81bf0633_0_24"/>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pic>
        <p:nvPicPr>
          <p:cNvPr id="137" name="Google Shape;137;g2ae81bf0633_0_24"/>
          <p:cNvPicPr preferRelativeResize="0"/>
          <p:nvPr/>
        </p:nvPicPr>
        <p:blipFill rotWithShape="1">
          <a:blip r:embed="rId5">
            <a:alphaModFix/>
          </a:blip>
          <a:srcRect b="0" l="0" r="0" t="0"/>
          <a:stretch/>
        </p:blipFill>
        <p:spPr>
          <a:xfrm>
            <a:off x="0" y="2290900"/>
            <a:ext cx="4309501" cy="194997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g2b00c2eaf18_0_680"/>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692" name="Google Shape;692;g2b00c2eaf18_0_680"/>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What does the BIM Process look like for Designers?</a:t>
            </a:r>
            <a:endParaRPr sz="2800">
              <a:solidFill>
                <a:srgbClr val="3DE8AF"/>
              </a:solidFill>
              <a:latin typeface="Montserrat"/>
              <a:ea typeface="Montserrat"/>
              <a:cs typeface="Montserrat"/>
              <a:sym typeface="Montserrat"/>
            </a:endParaRPr>
          </a:p>
        </p:txBody>
      </p:sp>
      <p:pic>
        <p:nvPicPr>
          <p:cNvPr descr="Icono&#10;&#10;Descripción generada automáticamente" id="693" name="Google Shape;693;g2b00c2eaf18_0_680"/>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694" name="Google Shape;694;g2b00c2eaf18_0_680"/>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i="1" lang="en" sz="800" u="sng">
                <a:solidFill>
                  <a:srgbClr val="009999"/>
                </a:solidFill>
                <a:hlinkClick r:id="rId4">
                  <a:extLst>
                    <a:ext uri="{A12FA001-AC4F-418D-AE19-62706E023703}">
                      <ahyp:hlinkClr val="tx"/>
                    </a:ext>
                  </a:extLst>
                </a:hlinkClick>
              </a:rPr>
              <a:t>https://excelize.com/blog/how-architects-use-bim-for-design</a:t>
            </a:r>
            <a:r>
              <a:rPr i="1"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sp>
        <p:nvSpPr>
          <p:cNvPr id="695" name="Google Shape;695;g2b00c2eaf18_0_680"/>
          <p:cNvSpPr txBox="1"/>
          <p:nvPr/>
        </p:nvSpPr>
        <p:spPr>
          <a:xfrm>
            <a:off x="4912888" y="539750"/>
            <a:ext cx="3237900" cy="958200"/>
          </a:xfrm>
          <a:prstGeom prst="rect">
            <a:avLst/>
          </a:prstGeom>
          <a:noFill/>
          <a:ln>
            <a:noFill/>
          </a:ln>
        </p:spPr>
        <p:txBody>
          <a:bodyPr anchorCtr="0" anchor="t" bIns="45700" lIns="91425" spcFirstLastPara="1" rIns="91425" wrap="square" tIns="45700">
            <a:noAutofit/>
          </a:bodyPr>
          <a:lstStyle/>
          <a:p>
            <a:pPr indent="-304800" lvl="0" marL="457200" rtl="0" algn="l">
              <a:lnSpc>
                <a:spcPct val="115000"/>
              </a:lnSpc>
              <a:spcBef>
                <a:spcPts val="10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Improved coordination - BIM significantly improves the coordination between subcontractors. Using BIM, one can avoid unforeseen issues by enabling easy reviewing.</a:t>
            </a:r>
            <a:endParaRPr sz="1200">
              <a:solidFill>
                <a:srgbClr val="F2F2F2"/>
              </a:solidFill>
              <a:latin typeface="Montserrat"/>
              <a:ea typeface="Montserrat"/>
              <a:cs typeface="Montserrat"/>
              <a:sym typeface="Montserrat"/>
            </a:endParaRPr>
          </a:p>
          <a:p>
            <a:pPr indent="-304800" lvl="0" marL="457200" rtl="0" algn="l">
              <a:lnSpc>
                <a:spcPct val="115000"/>
              </a:lnSpc>
              <a:spcBef>
                <a:spcPts val="10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Better scheduling - BIM helps reduce the time of project cycles by eliminating construction schedule setbacks. </a:t>
            </a:r>
            <a:endParaRPr sz="1200">
              <a:solidFill>
                <a:srgbClr val="F2F2F2"/>
              </a:solidFill>
              <a:latin typeface="Montserrat"/>
              <a:ea typeface="Montserrat"/>
              <a:cs typeface="Montserrat"/>
              <a:sym typeface="Montserrat"/>
            </a:endParaRPr>
          </a:p>
          <a:p>
            <a:pPr indent="-304800" lvl="0" marL="457200" rtl="0" algn="l">
              <a:lnSpc>
                <a:spcPct val="115000"/>
              </a:lnSpc>
              <a:spcBef>
                <a:spcPts val="1000"/>
              </a:spcBef>
              <a:spcAft>
                <a:spcPts val="0"/>
              </a:spcAft>
              <a:buClr>
                <a:srgbClr val="F2F2F2"/>
              </a:buClr>
              <a:buSzPts val="1200"/>
              <a:buFont typeface="Montserrat"/>
              <a:buChar char="●"/>
            </a:pPr>
            <a:r>
              <a:rPr lang="en" sz="1200">
                <a:solidFill>
                  <a:srgbClr val="F2F2F2"/>
                </a:solidFill>
                <a:latin typeface="Montserrat"/>
                <a:ea typeface="Montserrat"/>
                <a:cs typeface="Montserrat"/>
                <a:sym typeface="Montserrat"/>
              </a:rPr>
              <a:t>Simpler building maintenance - BIM can help make better decisions to improve cost savings and thus, ensure simpler building maintenance in the future.</a:t>
            </a:r>
            <a:endParaRPr sz="1200">
              <a:solidFill>
                <a:srgbClr val="F2F2F2"/>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1200">
              <a:solidFill>
                <a:srgbClr val="F2F2F2"/>
              </a:solidFill>
              <a:latin typeface="Montserrat"/>
              <a:ea typeface="Montserrat"/>
              <a:cs typeface="Montserrat"/>
              <a:sym typeface="Montserrat"/>
            </a:endParaRPr>
          </a:p>
          <a:p>
            <a:pPr indent="0" lvl="0" marL="0" rtl="0" algn="l">
              <a:lnSpc>
                <a:spcPct val="100000"/>
              </a:lnSpc>
              <a:spcBef>
                <a:spcPts val="1000"/>
              </a:spcBef>
              <a:spcAft>
                <a:spcPts val="0"/>
              </a:spcAft>
              <a:buNone/>
            </a:pPr>
            <a:r>
              <a:t/>
            </a:r>
            <a:endParaRPr sz="1200">
              <a:solidFill>
                <a:srgbClr val="F2F2F2"/>
              </a:solidFill>
              <a:latin typeface="Montserrat"/>
              <a:ea typeface="Montserrat"/>
              <a:cs typeface="Montserrat"/>
              <a:sym typeface="Montserrat"/>
            </a:endParaRPr>
          </a:p>
          <a:p>
            <a:pPr indent="0" lvl="0" marL="0" rtl="0" algn="l">
              <a:lnSpc>
                <a:spcPct val="100000"/>
              </a:lnSpc>
              <a:spcBef>
                <a:spcPts val="1000"/>
              </a:spcBef>
              <a:spcAft>
                <a:spcPts val="1000"/>
              </a:spcAft>
              <a:buNone/>
            </a:pPr>
            <a:r>
              <a:t/>
            </a:r>
            <a:endParaRPr sz="1200">
              <a:solidFill>
                <a:srgbClr val="F2F2F2"/>
              </a:solidFill>
              <a:latin typeface="Montserrat"/>
              <a:ea typeface="Montserrat"/>
              <a:cs typeface="Montserrat"/>
              <a:sym typeface="Montserrat"/>
            </a:endParaRPr>
          </a:p>
        </p:txBody>
      </p:sp>
      <p:pic>
        <p:nvPicPr>
          <p:cNvPr descr="Un par de arbustos&#10;&#10;Descripción generada automáticamente con confianza media" id="696" name="Google Shape;696;g2b00c2eaf18_0_680"/>
          <p:cNvPicPr preferRelativeResize="0"/>
          <p:nvPr/>
        </p:nvPicPr>
        <p:blipFill rotWithShape="1">
          <a:blip r:embed="rId5">
            <a:alphaModFix/>
          </a:blip>
          <a:srcRect b="0" l="0" r="0" t="0"/>
          <a:stretch/>
        </p:blipFill>
        <p:spPr>
          <a:xfrm>
            <a:off x="0" y="2754418"/>
            <a:ext cx="4246750" cy="238507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g2b00c2eaf18_0_690"/>
          <p:cNvSpPr/>
          <p:nvPr/>
        </p:nvSpPr>
        <p:spPr>
          <a:xfrm>
            <a:off x="1817981" y="1050094"/>
            <a:ext cx="2262600" cy="178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Grúa de construcción&#10;&#10;Descripción generada automáticamente con confianza media" id="702" name="Google Shape;702;g2b00c2eaf18_0_690"/>
          <p:cNvPicPr preferRelativeResize="0"/>
          <p:nvPr/>
        </p:nvPicPr>
        <p:blipFill rotWithShape="1">
          <a:blip r:embed="rId3">
            <a:alphaModFix/>
          </a:blip>
          <a:srcRect b="0" l="15220" r="14961" t="0"/>
          <a:stretch/>
        </p:blipFill>
        <p:spPr>
          <a:xfrm>
            <a:off x="6754218" y="0"/>
            <a:ext cx="2389783" cy="5143500"/>
          </a:xfrm>
          <a:prstGeom prst="rect">
            <a:avLst/>
          </a:prstGeom>
          <a:noFill/>
          <a:ln>
            <a:noFill/>
          </a:ln>
        </p:spPr>
      </p:pic>
      <p:sp>
        <p:nvSpPr>
          <p:cNvPr id="703" name="Google Shape;703;g2b00c2eaf18_0_690"/>
          <p:cNvSpPr txBox="1"/>
          <p:nvPr>
            <p:ph type="title"/>
          </p:nvPr>
        </p:nvSpPr>
        <p:spPr>
          <a:xfrm>
            <a:off x="743823" y="640800"/>
            <a:ext cx="6010500" cy="52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700"/>
              <a:buNone/>
            </a:pPr>
            <a:r>
              <a:rPr lang="en"/>
              <a:t>Onsite</a:t>
            </a:r>
            <a:endParaRPr/>
          </a:p>
        </p:txBody>
      </p:sp>
      <p:sp>
        <p:nvSpPr>
          <p:cNvPr id="704" name="Google Shape;704;g2b00c2eaf18_0_690"/>
          <p:cNvSpPr/>
          <p:nvPr/>
        </p:nvSpPr>
        <p:spPr>
          <a:xfrm>
            <a:off x="6754219" y="0"/>
            <a:ext cx="2389800" cy="5143500"/>
          </a:xfrm>
          <a:prstGeom prst="rect">
            <a:avLst/>
          </a:prstGeom>
          <a:solidFill>
            <a:srgbClr val="025E91">
              <a:alpha val="4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Icono&#10;&#10;Descripción generada automáticamente" id="705" name="Google Shape;705;g2b00c2eaf18_0_690"/>
          <p:cNvPicPr preferRelativeResize="0"/>
          <p:nvPr/>
        </p:nvPicPr>
        <p:blipFill rotWithShape="1">
          <a:blip r:embed="rId4">
            <a:alphaModFix/>
          </a:blip>
          <a:srcRect b="0" l="0" r="0" t="0"/>
          <a:stretch/>
        </p:blipFill>
        <p:spPr>
          <a:xfrm>
            <a:off x="8251950" y="59043"/>
            <a:ext cx="823080" cy="823080"/>
          </a:xfrm>
          <a:prstGeom prst="rect">
            <a:avLst/>
          </a:prstGeom>
          <a:noFill/>
          <a:ln>
            <a:noFill/>
          </a:ln>
        </p:spPr>
      </p:pic>
      <p:sp>
        <p:nvSpPr>
          <p:cNvPr id="706" name="Google Shape;706;g2b00c2eaf18_0_690"/>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solidFill>
                  <a:schemeClr val="lt1"/>
                </a:solidFill>
              </a:rPr>
              <a:t>‹#›</a:t>
            </a:fld>
            <a:endParaRPr>
              <a:solidFill>
                <a:schemeClr val="lt1"/>
              </a:solidFill>
            </a:endParaRPr>
          </a:p>
        </p:txBody>
      </p:sp>
      <p:sp>
        <p:nvSpPr>
          <p:cNvPr id="707" name="Google Shape;707;g2b00c2eaf18_0_690"/>
          <p:cNvSpPr txBox="1"/>
          <p:nvPr/>
        </p:nvSpPr>
        <p:spPr>
          <a:xfrm>
            <a:off x="743825" y="1922700"/>
            <a:ext cx="5194500" cy="2675700"/>
          </a:xfrm>
          <a:prstGeom prst="rect">
            <a:avLst/>
          </a:prstGeom>
          <a:solidFill>
            <a:srgbClr val="025E91"/>
          </a:solid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lang="en" sz="1600">
                <a:solidFill>
                  <a:srgbClr val="F2F2F2"/>
                </a:solidFill>
                <a:latin typeface="Montserrat SemiBold"/>
                <a:ea typeface="Montserrat SemiBold"/>
                <a:cs typeface="Montserrat SemiBold"/>
                <a:sym typeface="Montserrat SemiBold"/>
              </a:rPr>
              <a:t>The on-site construction team needs: </a:t>
            </a:r>
            <a:endParaRPr sz="1600">
              <a:solidFill>
                <a:srgbClr val="F2F2F2"/>
              </a:solidFill>
              <a:latin typeface="Montserrat SemiBold"/>
              <a:ea typeface="Montserrat SemiBold"/>
              <a:cs typeface="Montserrat SemiBold"/>
              <a:sym typeface="Montserrat SemiBold"/>
            </a:endParaRPr>
          </a:p>
          <a:p>
            <a:pPr indent="-330200" lvl="0" marL="457200" rtl="0" algn="l">
              <a:lnSpc>
                <a:spcPct val="115000"/>
              </a:lnSpc>
              <a:spcBef>
                <a:spcPts val="1000"/>
              </a:spcBef>
              <a:spcAft>
                <a:spcPts val="0"/>
              </a:spcAft>
              <a:buClr>
                <a:srgbClr val="F2F2F2"/>
              </a:buClr>
              <a:buSzPts val="1600"/>
              <a:buFont typeface="Montserrat SemiBold"/>
              <a:buChar char="●"/>
            </a:pPr>
            <a:r>
              <a:rPr lang="en" sz="1600">
                <a:solidFill>
                  <a:srgbClr val="F2F2F2"/>
                </a:solidFill>
                <a:latin typeface="Montserrat SemiBold"/>
                <a:ea typeface="Montserrat SemiBold"/>
                <a:cs typeface="Montserrat SemiBold"/>
                <a:sym typeface="Montserrat SemiBold"/>
              </a:rPr>
              <a:t>Reliable</a:t>
            </a:r>
            <a:endParaRPr sz="1600">
              <a:solidFill>
                <a:srgbClr val="F2F2F2"/>
              </a:solidFill>
              <a:latin typeface="Montserrat SemiBold"/>
              <a:ea typeface="Montserrat SemiBold"/>
              <a:cs typeface="Montserrat SemiBold"/>
              <a:sym typeface="Montserrat SemiBold"/>
            </a:endParaRPr>
          </a:p>
          <a:p>
            <a:pPr indent="-330200" lvl="0" marL="457200" rtl="0" algn="l">
              <a:lnSpc>
                <a:spcPct val="115000"/>
              </a:lnSpc>
              <a:spcBef>
                <a:spcPts val="0"/>
              </a:spcBef>
              <a:spcAft>
                <a:spcPts val="0"/>
              </a:spcAft>
              <a:buClr>
                <a:srgbClr val="F2F2F2"/>
              </a:buClr>
              <a:buSzPts val="1600"/>
              <a:buFont typeface="Montserrat SemiBold"/>
              <a:buChar char="●"/>
            </a:pPr>
            <a:r>
              <a:rPr lang="en" sz="1600">
                <a:solidFill>
                  <a:srgbClr val="F2F2F2"/>
                </a:solidFill>
                <a:latin typeface="Montserrat SemiBold"/>
                <a:ea typeface="Montserrat SemiBold"/>
                <a:cs typeface="Montserrat SemiBold"/>
                <a:sym typeface="Montserrat SemiBold"/>
              </a:rPr>
              <a:t>Fast</a:t>
            </a:r>
            <a:endParaRPr sz="1600">
              <a:solidFill>
                <a:srgbClr val="F2F2F2"/>
              </a:solidFill>
              <a:latin typeface="Montserrat SemiBold"/>
              <a:ea typeface="Montserrat SemiBold"/>
              <a:cs typeface="Montserrat SemiBold"/>
              <a:sym typeface="Montserrat SemiBold"/>
            </a:endParaRPr>
          </a:p>
          <a:p>
            <a:pPr indent="-330200" lvl="0" marL="457200" rtl="0" algn="l">
              <a:lnSpc>
                <a:spcPct val="115000"/>
              </a:lnSpc>
              <a:spcBef>
                <a:spcPts val="0"/>
              </a:spcBef>
              <a:spcAft>
                <a:spcPts val="0"/>
              </a:spcAft>
              <a:buClr>
                <a:srgbClr val="F2F2F2"/>
              </a:buClr>
              <a:buSzPts val="1600"/>
              <a:buFont typeface="Montserrat SemiBold"/>
              <a:buChar char="●"/>
            </a:pPr>
            <a:r>
              <a:rPr lang="en" sz="1600">
                <a:solidFill>
                  <a:srgbClr val="F2F2F2"/>
                </a:solidFill>
                <a:latin typeface="Montserrat SemiBold"/>
                <a:ea typeface="Montserrat SemiBold"/>
                <a:cs typeface="Montserrat SemiBold"/>
                <a:sym typeface="Montserrat SemiBold"/>
              </a:rPr>
              <a:t>Precise information</a:t>
            </a:r>
            <a:endParaRPr sz="1600">
              <a:solidFill>
                <a:srgbClr val="F2F2F2"/>
              </a:solidFill>
              <a:latin typeface="Montserrat SemiBold"/>
              <a:ea typeface="Montserrat SemiBold"/>
              <a:cs typeface="Montserrat SemiBold"/>
              <a:sym typeface="Montserrat SemiBold"/>
            </a:endParaRPr>
          </a:p>
          <a:p>
            <a:pPr indent="0" lvl="0" marL="0" rtl="0" algn="l">
              <a:lnSpc>
                <a:spcPct val="115000"/>
              </a:lnSpc>
              <a:spcBef>
                <a:spcPts val="1000"/>
              </a:spcBef>
              <a:spcAft>
                <a:spcPts val="0"/>
              </a:spcAft>
              <a:buNone/>
            </a:pPr>
            <a:r>
              <a:rPr lang="en" sz="1600">
                <a:solidFill>
                  <a:srgbClr val="F2F2F2"/>
                </a:solidFill>
                <a:latin typeface="Montserrat SemiBold"/>
                <a:ea typeface="Montserrat SemiBold"/>
                <a:cs typeface="Montserrat SemiBold"/>
                <a:sym typeface="Montserrat SemiBold"/>
              </a:rPr>
              <a:t>to properly execute the project without downtime. To achieve it, you need the proper data-sharing culture within your organization.</a:t>
            </a:r>
            <a:endParaRPr sz="1600">
              <a:solidFill>
                <a:srgbClr val="F2F2F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t/>
            </a:r>
            <a:endParaRPr sz="1600">
              <a:solidFill>
                <a:srgbClr val="F2F2F2"/>
              </a:solidFill>
              <a:latin typeface="Montserrat SemiBold"/>
              <a:ea typeface="Montserrat SemiBold"/>
              <a:cs typeface="Montserrat SemiBold"/>
              <a:sym typeface="Montserrat SemiBold"/>
            </a:endParaRPr>
          </a:p>
          <a:p>
            <a:pPr indent="0" lvl="0" marL="0" marR="0" rtl="0" algn="l">
              <a:lnSpc>
                <a:spcPct val="100000"/>
              </a:lnSpc>
              <a:spcBef>
                <a:spcPts val="800"/>
              </a:spcBef>
              <a:spcAft>
                <a:spcPts val="0"/>
              </a:spcAft>
              <a:buClr>
                <a:srgbClr val="025E91"/>
              </a:buClr>
              <a:buSzPts val="1800"/>
              <a:buFont typeface="Arial"/>
              <a:buNone/>
            </a:pPr>
            <a:r>
              <a:t/>
            </a:r>
            <a:endParaRPr sz="1600">
              <a:solidFill>
                <a:srgbClr val="F2F2F2"/>
              </a:solidFill>
              <a:latin typeface="Montserrat SemiBold"/>
              <a:ea typeface="Montserrat SemiBold"/>
              <a:cs typeface="Montserrat SemiBold"/>
              <a:sym typeface="Montserrat SemiBold"/>
            </a:endParaRPr>
          </a:p>
        </p:txBody>
      </p:sp>
      <p:sp>
        <p:nvSpPr>
          <p:cNvPr id="708" name="Google Shape;708;g2b00c2eaf18_0_690"/>
          <p:cNvSpPr txBox="1"/>
          <p:nvPr/>
        </p:nvSpPr>
        <p:spPr>
          <a:xfrm>
            <a:off x="743825" y="4822850"/>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5">
                  <a:extLst>
                    <a:ext uri="{A12FA001-AC4F-418D-AE19-62706E023703}">
                      <ahyp:hlinkClr val="tx"/>
                    </a:ext>
                  </a:extLst>
                </a:hlinkClick>
              </a:rPr>
              <a:t>https://bimzeed.eu/</a:t>
            </a:r>
            <a:r>
              <a:rPr lang="en" sz="800"/>
              <a:t> </a:t>
            </a:r>
            <a:endParaRPr b="0" i="1" sz="800" u="none" cap="none" strike="noStrike">
              <a:solidFill>
                <a:srgbClr val="000000"/>
              </a:solidFill>
              <a:latin typeface="Arial"/>
              <a:ea typeface="Arial"/>
              <a:cs typeface="Arial"/>
              <a:sym typeface="Arial"/>
            </a:endParaRPr>
          </a:p>
        </p:txBody>
      </p:sp>
      <p:sp>
        <p:nvSpPr>
          <p:cNvPr id="709" name="Google Shape;709;g2b00c2eaf18_0_690"/>
          <p:cNvSpPr txBox="1"/>
          <p:nvPr/>
        </p:nvSpPr>
        <p:spPr>
          <a:xfrm>
            <a:off x="743816" y="1252559"/>
            <a:ext cx="4572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rgbClr val="3DE8AF"/>
                </a:solidFill>
                <a:latin typeface="Montserrat"/>
                <a:ea typeface="Montserrat"/>
                <a:cs typeface="Montserrat"/>
                <a:sym typeface="Montserrat"/>
              </a:rPr>
              <a:t>BIM on the Construction Site</a:t>
            </a:r>
            <a:endParaRPr b="1" i="0" sz="1800" u="none" cap="none" strike="noStrike">
              <a:solidFill>
                <a:srgbClr val="3DE8AF"/>
              </a:solidFill>
              <a:latin typeface="Montserrat Medium"/>
              <a:ea typeface="Montserrat Medium"/>
              <a:cs typeface="Montserrat Medium"/>
              <a:sym typeface="Montserrat Medium"/>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g2b00c2eaf18_0_713"/>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715" name="Google Shape;715;g2b00c2eaf18_0_713"/>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Easy Access to BIM Data</a:t>
            </a:r>
            <a:endParaRPr sz="2800">
              <a:solidFill>
                <a:srgbClr val="3DE8AF"/>
              </a:solidFill>
              <a:latin typeface="Montserrat"/>
              <a:ea typeface="Montserrat"/>
              <a:cs typeface="Montserrat"/>
              <a:sym typeface="Montserrat"/>
            </a:endParaRPr>
          </a:p>
        </p:txBody>
      </p:sp>
      <p:pic>
        <p:nvPicPr>
          <p:cNvPr descr="Icono&#10;&#10;Descripción generada automáticamente" id="716" name="Google Shape;716;g2b00c2eaf18_0_713"/>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717" name="Google Shape;717;g2b00c2eaf18_0_713"/>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https://hermosillo.com/how-to-use-bim-in-the-construction-site-applications-and-benefits/</a:t>
            </a:r>
            <a:r>
              <a:rPr lang="en" sz="800"/>
              <a:t>  </a:t>
            </a:r>
            <a:endParaRPr b="0" i="1" sz="800" u="none" cap="none" strike="noStrike">
              <a:solidFill>
                <a:srgbClr val="000000"/>
              </a:solidFill>
              <a:latin typeface="Arial"/>
              <a:ea typeface="Arial"/>
              <a:cs typeface="Arial"/>
              <a:sym typeface="Arial"/>
            </a:endParaRPr>
          </a:p>
        </p:txBody>
      </p:sp>
      <p:sp>
        <p:nvSpPr>
          <p:cNvPr id="718" name="Google Shape;718;g2b00c2eaf18_0_713"/>
          <p:cNvSpPr txBox="1"/>
          <p:nvPr/>
        </p:nvSpPr>
        <p:spPr>
          <a:xfrm>
            <a:off x="4912888" y="1192500"/>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lang="en" sz="1200">
                <a:solidFill>
                  <a:srgbClr val="F2F2F2"/>
                </a:solidFill>
                <a:latin typeface="Montserrat"/>
                <a:ea typeface="Montserrat"/>
                <a:cs typeface="Montserrat"/>
                <a:sym typeface="Montserrat"/>
              </a:rPr>
              <a:t>The data from BIM models can easily be available onsite. Live and easy connection to the BIM model data ensures that field workers have everything they need to operate correctly. Site crews can easily view BIM data, models and drawings on demand.</a:t>
            </a:r>
            <a:endParaRPr sz="1200">
              <a:solidFill>
                <a:srgbClr val="F2F2F2"/>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 sz="1200">
                <a:solidFill>
                  <a:srgbClr val="F2F2F2"/>
                </a:solidFill>
                <a:latin typeface="Montserrat"/>
                <a:ea typeface="Montserrat"/>
                <a:cs typeface="Montserrat"/>
                <a:sym typeface="Montserrat"/>
              </a:rPr>
              <a:t>This will ensure that any design and construction updates can be accessed and implemented quickly and efficiently on site.</a:t>
            </a:r>
            <a:endParaRPr sz="1200">
              <a:solidFill>
                <a:srgbClr val="F2F2F2"/>
              </a:solidFill>
              <a:latin typeface="Montserrat"/>
              <a:ea typeface="Montserrat"/>
              <a:cs typeface="Montserrat"/>
              <a:sym typeface="Montserrat"/>
            </a:endParaRPr>
          </a:p>
          <a:p>
            <a:pPr indent="0" lvl="0" marL="0" rtl="0" algn="l">
              <a:lnSpc>
                <a:spcPct val="115000"/>
              </a:lnSpc>
              <a:spcBef>
                <a:spcPts val="1000"/>
              </a:spcBef>
              <a:spcAft>
                <a:spcPts val="0"/>
              </a:spcAft>
              <a:buNone/>
            </a:pPr>
            <a:r>
              <a:t/>
            </a:r>
            <a:endParaRPr sz="1200">
              <a:solidFill>
                <a:srgbClr val="F2F2F2"/>
              </a:solidFill>
              <a:latin typeface="Montserrat"/>
              <a:ea typeface="Montserrat"/>
              <a:cs typeface="Montserrat"/>
              <a:sym typeface="Montserrat"/>
            </a:endParaRPr>
          </a:p>
          <a:p>
            <a:pPr indent="0" lvl="0" marL="0" rtl="0" algn="l">
              <a:lnSpc>
                <a:spcPct val="100000"/>
              </a:lnSpc>
              <a:spcBef>
                <a:spcPts val="0"/>
              </a:spcBef>
              <a:spcAft>
                <a:spcPts val="1000"/>
              </a:spcAft>
              <a:buNone/>
            </a:pPr>
            <a:r>
              <a:t/>
            </a:r>
            <a:endParaRPr sz="1200">
              <a:solidFill>
                <a:srgbClr val="F2F2F2"/>
              </a:solidFill>
              <a:latin typeface="Montserrat"/>
              <a:ea typeface="Montserrat"/>
              <a:cs typeface="Montserrat"/>
              <a:sym typeface="Montserrat"/>
            </a:endParaRPr>
          </a:p>
        </p:txBody>
      </p:sp>
      <p:sp>
        <p:nvSpPr>
          <p:cNvPr id="719" name="Google Shape;719;g2b00c2eaf18_0_713"/>
          <p:cNvSpPr/>
          <p:nvPr/>
        </p:nvSpPr>
        <p:spPr>
          <a:xfrm>
            <a:off x="4407384" y="124002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n par de arbustos&#10;&#10;Descripción generada automáticamente con confianza media" id="720" name="Google Shape;720;g2b00c2eaf18_0_713"/>
          <p:cNvPicPr preferRelativeResize="0"/>
          <p:nvPr/>
        </p:nvPicPr>
        <p:blipFill rotWithShape="1">
          <a:blip r:embed="rId5">
            <a:alphaModFix/>
          </a:blip>
          <a:srcRect b="0" l="0" r="0" t="0"/>
          <a:stretch/>
        </p:blipFill>
        <p:spPr>
          <a:xfrm>
            <a:off x="0" y="2754418"/>
            <a:ext cx="4246750" cy="2385077"/>
          </a:xfrm>
          <a:prstGeom prst="rect">
            <a:avLst/>
          </a:prstGeom>
          <a:noFill/>
          <a:ln>
            <a:noFill/>
          </a:ln>
        </p:spPr>
      </p:pic>
      <p:sp>
        <p:nvSpPr>
          <p:cNvPr id="721" name="Google Shape;721;g2b00c2eaf18_0_713"/>
          <p:cNvSpPr/>
          <p:nvPr/>
        </p:nvSpPr>
        <p:spPr>
          <a:xfrm>
            <a:off x="4407384" y="281800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g2b00c2eaf18_0_702"/>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727" name="Google Shape;727;g2b00c2eaf18_0_702"/>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Connect Design and Construction Through Two-Way Synchronization</a:t>
            </a:r>
            <a:endParaRPr sz="2800">
              <a:solidFill>
                <a:srgbClr val="3DE8AF"/>
              </a:solidFill>
              <a:latin typeface="Montserrat"/>
              <a:ea typeface="Montserrat"/>
              <a:cs typeface="Montserrat"/>
              <a:sym typeface="Montserrat"/>
            </a:endParaRPr>
          </a:p>
        </p:txBody>
      </p:sp>
      <p:pic>
        <p:nvPicPr>
          <p:cNvPr descr="Icono&#10;&#10;Descripción generada automáticamente" id="728" name="Google Shape;728;g2b00c2eaf18_0_702"/>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729" name="Google Shape;729;g2b00c2eaf18_0_702"/>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https://www.letsbuild.com/control-insights/bim</a:t>
            </a:r>
            <a:r>
              <a:rPr lang="en" sz="800"/>
              <a:t> </a:t>
            </a:r>
            <a:endParaRPr b="0" i="1" sz="800" u="none" cap="none" strike="noStrike">
              <a:solidFill>
                <a:srgbClr val="000000"/>
              </a:solidFill>
              <a:latin typeface="Arial"/>
              <a:ea typeface="Arial"/>
              <a:cs typeface="Arial"/>
              <a:sym typeface="Arial"/>
            </a:endParaRPr>
          </a:p>
        </p:txBody>
      </p:sp>
      <p:sp>
        <p:nvSpPr>
          <p:cNvPr id="730" name="Google Shape;730;g2b00c2eaf18_0_702"/>
          <p:cNvSpPr txBox="1"/>
          <p:nvPr/>
        </p:nvSpPr>
        <p:spPr>
          <a:xfrm>
            <a:off x="4912888" y="1192500"/>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lang="en" sz="1200">
                <a:solidFill>
                  <a:srgbClr val="F2F2F2"/>
                </a:solidFill>
                <a:latin typeface="Montserrat"/>
                <a:ea typeface="Montserrat"/>
                <a:cs typeface="Montserrat"/>
                <a:sym typeface="Montserrat"/>
              </a:rPr>
              <a:t>Link your BIM model to the site through two-way synchronisation and make sure that all design and construction data is stored in an easy-to-access data environment usable by everyone in the project. </a:t>
            </a:r>
            <a:endParaRPr sz="1200">
              <a:solidFill>
                <a:srgbClr val="F2F2F2"/>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 sz="1200">
                <a:solidFill>
                  <a:srgbClr val="F2F2F2"/>
                </a:solidFill>
                <a:latin typeface="Montserrat"/>
                <a:ea typeface="Montserrat"/>
                <a:cs typeface="Montserrat"/>
                <a:sym typeface="Montserrat"/>
              </a:rPr>
              <a:t>A 3D viewer can support the identification of issues and rectification of these. This can be done using XR glasses or similar as one example.</a:t>
            </a:r>
            <a:endParaRPr sz="1200">
              <a:solidFill>
                <a:srgbClr val="F2F2F2"/>
              </a:solidFill>
              <a:latin typeface="Montserrat"/>
              <a:ea typeface="Montserrat"/>
              <a:cs typeface="Montserrat"/>
              <a:sym typeface="Montserrat"/>
            </a:endParaRPr>
          </a:p>
          <a:p>
            <a:pPr indent="0" lvl="0" marL="0" rtl="0" algn="l">
              <a:lnSpc>
                <a:spcPct val="100000"/>
              </a:lnSpc>
              <a:spcBef>
                <a:spcPts val="0"/>
              </a:spcBef>
              <a:spcAft>
                <a:spcPts val="1000"/>
              </a:spcAft>
              <a:buNone/>
            </a:pPr>
            <a:r>
              <a:t/>
            </a:r>
            <a:endParaRPr sz="1200">
              <a:solidFill>
                <a:srgbClr val="F2F2F2"/>
              </a:solidFill>
              <a:latin typeface="Montserrat"/>
              <a:ea typeface="Montserrat"/>
              <a:cs typeface="Montserrat"/>
              <a:sym typeface="Montserrat"/>
            </a:endParaRPr>
          </a:p>
        </p:txBody>
      </p:sp>
      <p:sp>
        <p:nvSpPr>
          <p:cNvPr id="731" name="Google Shape;731;g2b00c2eaf18_0_702"/>
          <p:cNvSpPr/>
          <p:nvPr/>
        </p:nvSpPr>
        <p:spPr>
          <a:xfrm>
            <a:off x="4407384" y="124002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n par de arbustos&#10;&#10;Descripción generada automáticamente con confianza media" id="732" name="Google Shape;732;g2b00c2eaf18_0_702"/>
          <p:cNvPicPr preferRelativeResize="0"/>
          <p:nvPr/>
        </p:nvPicPr>
        <p:blipFill rotWithShape="1">
          <a:blip r:embed="rId5">
            <a:alphaModFix/>
          </a:blip>
          <a:srcRect b="0" l="0" r="0" t="0"/>
          <a:stretch/>
        </p:blipFill>
        <p:spPr>
          <a:xfrm>
            <a:off x="0" y="2754418"/>
            <a:ext cx="4246750" cy="2385077"/>
          </a:xfrm>
          <a:prstGeom prst="rect">
            <a:avLst/>
          </a:prstGeom>
          <a:noFill/>
          <a:ln>
            <a:noFill/>
          </a:ln>
        </p:spPr>
      </p:pic>
      <p:sp>
        <p:nvSpPr>
          <p:cNvPr id="733" name="Google Shape;733;g2b00c2eaf18_0_702"/>
          <p:cNvSpPr/>
          <p:nvPr/>
        </p:nvSpPr>
        <p:spPr>
          <a:xfrm>
            <a:off x="4407384" y="261740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g2b00c2eaf18_0_724"/>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739" name="Google Shape;739;g2b00c2eaf18_0_724"/>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Ensure Easy BIM Adoption on Site</a:t>
            </a:r>
            <a:endParaRPr sz="2800">
              <a:solidFill>
                <a:srgbClr val="3DE8AF"/>
              </a:solidFill>
              <a:latin typeface="Montserrat"/>
              <a:ea typeface="Montserrat"/>
              <a:cs typeface="Montserrat"/>
              <a:sym typeface="Montserrat"/>
            </a:endParaRPr>
          </a:p>
        </p:txBody>
      </p:sp>
      <p:pic>
        <p:nvPicPr>
          <p:cNvPr descr="Icono&#10;&#10;Descripción generada automáticamente" id="740" name="Google Shape;740;g2b00c2eaf18_0_724"/>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741" name="Google Shape;741;g2b00c2eaf18_0_724"/>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https://www.letsbuild.com/control-insights/bim</a:t>
            </a:r>
            <a:r>
              <a:rPr lang="en" sz="800"/>
              <a:t> </a:t>
            </a:r>
            <a:endParaRPr b="0" i="1" sz="800" u="none" cap="none" strike="noStrike">
              <a:solidFill>
                <a:srgbClr val="000000"/>
              </a:solidFill>
              <a:latin typeface="Arial"/>
              <a:ea typeface="Arial"/>
              <a:cs typeface="Arial"/>
              <a:sym typeface="Arial"/>
            </a:endParaRPr>
          </a:p>
        </p:txBody>
      </p:sp>
      <p:sp>
        <p:nvSpPr>
          <p:cNvPr id="742" name="Google Shape;742;g2b00c2eaf18_0_724"/>
          <p:cNvSpPr txBox="1"/>
          <p:nvPr/>
        </p:nvSpPr>
        <p:spPr>
          <a:xfrm>
            <a:off x="4912888" y="1192500"/>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lang="en" sz="1200">
                <a:solidFill>
                  <a:srgbClr val="F2F2F2"/>
                </a:solidFill>
                <a:latin typeface="Montserrat"/>
                <a:ea typeface="Montserrat"/>
                <a:cs typeface="Montserrat"/>
                <a:sym typeface="Montserrat"/>
              </a:rPr>
              <a:t>Data from the BIM model can be simplified and only display the details that are needed by on-site workers in the way they want to view them—distraction and clutter free.</a:t>
            </a:r>
            <a:endParaRPr sz="1200">
              <a:solidFill>
                <a:srgbClr val="F2F2F2"/>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 sz="1200">
                <a:solidFill>
                  <a:srgbClr val="F2F2F2"/>
                </a:solidFill>
                <a:latin typeface="Montserrat"/>
                <a:ea typeface="Montserrat"/>
                <a:cs typeface="Montserrat"/>
                <a:sym typeface="Montserrat"/>
              </a:rPr>
              <a:t>On-site team members should be able to keep doing their tasks as simply as they are used to. </a:t>
            </a:r>
            <a:endParaRPr sz="1200">
              <a:solidFill>
                <a:srgbClr val="F2F2F2"/>
              </a:solidFill>
              <a:latin typeface="Montserrat"/>
              <a:ea typeface="Montserrat"/>
              <a:cs typeface="Montserrat"/>
              <a:sym typeface="Montserrat"/>
            </a:endParaRPr>
          </a:p>
          <a:p>
            <a:pPr indent="0" lvl="0" marL="0" rtl="0" algn="l">
              <a:lnSpc>
                <a:spcPct val="115000"/>
              </a:lnSpc>
              <a:spcBef>
                <a:spcPts val="1000"/>
              </a:spcBef>
              <a:spcAft>
                <a:spcPts val="0"/>
              </a:spcAft>
              <a:buNone/>
            </a:pPr>
            <a:r>
              <a:t/>
            </a:r>
            <a:endParaRPr sz="1200">
              <a:solidFill>
                <a:srgbClr val="F2F2F2"/>
              </a:solidFill>
              <a:latin typeface="Montserrat"/>
              <a:ea typeface="Montserrat"/>
              <a:cs typeface="Montserrat"/>
              <a:sym typeface="Montserrat"/>
            </a:endParaRPr>
          </a:p>
          <a:p>
            <a:pPr indent="0" lvl="0" marL="0" rtl="0" algn="l">
              <a:lnSpc>
                <a:spcPct val="100000"/>
              </a:lnSpc>
              <a:spcBef>
                <a:spcPts val="0"/>
              </a:spcBef>
              <a:spcAft>
                <a:spcPts val="1000"/>
              </a:spcAft>
              <a:buNone/>
            </a:pPr>
            <a:r>
              <a:t/>
            </a:r>
            <a:endParaRPr sz="1200">
              <a:solidFill>
                <a:srgbClr val="F2F2F2"/>
              </a:solidFill>
              <a:latin typeface="Montserrat"/>
              <a:ea typeface="Montserrat"/>
              <a:cs typeface="Montserrat"/>
              <a:sym typeface="Montserrat"/>
            </a:endParaRPr>
          </a:p>
        </p:txBody>
      </p:sp>
      <p:sp>
        <p:nvSpPr>
          <p:cNvPr id="743" name="Google Shape;743;g2b00c2eaf18_0_724"/>
          <p:cNvSpPr/>
          <p:nvPr/>
        </p:nvSpPr>
        <p:spPr>
          <a:xfrm>
            <a:off x="4407384" y="124002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n par de arbustos&#10;&#10;Descripción generada automáticamente con confianza media" id="744" name="Google Shape;744;g2b00c2eaf18_0_724"/>
          <p:cNvPicPr preferRelativeResize="0"/>
          <p:nvPr/>
        </p:nvPicPr>
        <p:blipFill rotWithShape="1">
          <a:blip r:embed="rId5">
            <a:alphaModFix/>
          </a:blip>
          <a:srcRect b="0" l="0" r="0" t="0"/>
          <a:stretch/>
        </p:blipFill>
        <p:spPr>
          <a:xfrm>
            <a:off x="0" y="2754418"/>
            <a:ext cx="4246750" cy="2385077"/>
          </a:xfrm>
          <a:prstGeom prst="rect">
            <a:avLst/>
          </a:prstGeom>
          <a:noFill/>
          <a:ln>
            <a:noFill/>
          </a:ln>
        </p:spPr>
      </p:pic>
      <p:sp>
        <p:nvSpPr>
          <p:cNvPr id="745" name="Google Shape;745;g2b00c2eaf18_0_724"/>
          <p:cNvSpPr/>
          <p:nvPr/>
        </p:nvSpPr>
        <p:spPr>
          <a:xfrm>
            <a:off x="4407384" y="241682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g2b00c2eaf18_0_735"/>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751" name="Google Shape;751;g2b00c2eaf18_0_735"/>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Unlock the Potential of a Data-Driven Construction Site</a:t>
            </a:r>
            <a:endParaRPr sz="2800">
              <a:solidFill>
                <a:srgbClr val="3DE8AF"/>
              </a:solidFill>
              <a:latin typeface="Montserrat"/>
              <a:ea typeface="Montserrat"/>
              <a:cs typeface="Montserrat"/>
              <a:sym typeface="Montserrat"/>
            </a:endParaRPr>
          </a:p>
        </p:txBody>
      </p:sp>
      <p:pic>
        <p:nvPicPr>
          <p:cNvPr descr="Icono&#10;&#10;Descripción generada automáticamente" id="752" name="Google Shape;752;g2b00c2eaf18_0_735"/>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753" name="Google Shape;753;g2b00c2eaf18_0_735"/>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https://www.letsbuild.com/control-insights/bim</a:t>
            </a:r>
            <a:r>
              <a:rPr lang="en" sz="800"/>
              <a:t> </a:t>
            </a:r>
            <a:endParaRPr b="0" i="1" sz="800" u="none" cap="none" strike="noStrike">
              <a:solidFill>
                <a:srgbClr val="000000"/>
              </a:solidFill>
              <a:latin typeface="Arial"/>
              <a:ea typeface="Arial"/>
              <a:cs typeface="Arial"/>
              <a:sym typeface="Arial"/>
            </a:endParaRPr>
          </a:p>
        </p:txBody>
      </p:sp>
      <p:sp>
        <p:nvSpPr>
          <p:cNvPr id="754" name="Google Shape;754;g2b00c2eaf18_0_735"/>
          <p:cNvSpPr txBox="1"/>
          <p:nvPr/>
        </p:nvSpPr>
        <p:spPr>
          <a:xfrm>
            <a:off x="4912888" y="1192500"/>
            <a:ext cx="32379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 sz="1200">
                <a:solidFill>
                  <a:srgbClr val="F2F2F2"/>
                </a:solidFill>
                <a:latin typeface="Montserrat"/>
                <a:ea typeface="Montserrat"/>
                <a:cs typeface="Montserrat"/>
                <a:sym typeface="Montserrat"/>
              </a:rPr>
              <a:t>Two-way synchronisation ensures that anything happening on your construction site is reflected in the BIM model, enabling maximum use of the project data. Using BIM data to create graphs, statistics and dashboards to analyse your construction processes can help to spot problems, opportunities for improvement and best practices for your current and future projects.</a:t>
            </a:r>
            <a:endParaRPr sz="1200">
              <a:solidFill>
                <a:srgbClr val="F2F2F2"/>
              </a:solidFill>
              <a:latin typeface="Montserrat"/>
              <a:ea typeface="Montserrat"/>
              <a:cs typeface="Montserrat"/>
              <a:sym typeface="Montserrat"/>
            </a:endParaRPr>
          </a:p>
          <a:p>
            <a:pPr indent="0" lvl="0" marL="0" rtl="0" algn="l">
              <a:lnSpc>
                <a:spcPct val="115000"/>
              </a:lnSpc>
              <a:spcBef>
                <a:spcPts val="1000"/>
              </a:spcBef>
              <a:spcAft>
                <a:spcPts val="0"/>
              </a:spcAft>
              <a:buNone/>
            </a:pPr>
            <a:r>
              <a:t/>
            </a:r>
            <a:endParaRPr sz="1200">
              <a:solidFill>
                <a:srgbClr val="F2F2F2"/>
              </a:solidFill>
              <a:latin typeface="Montserrat"/>
              <a:ea typeface="Montserrat"/>
              <a:cs typeface="Montserrat"/>
              <a:sym typeface="Montserrat"/>
            </a:endParaRPr>
          </a:p>
          <a:p>
            <a:pPr indent="0" lvl="0" marL="0" rtl="0" algn="l">
              <a:lnSpc>
                <a:spcPct val="100000"/>
              </a:lnSpc>
              <a:spcBef>
                <a:spcPts val="0"/>
              </a:spcBef>
              <a:spcAft>
                <a:spcPts val="1000"/>
              </a:spcAft>
              <a:buNone/>
            </a:pPr>
            <a:r>
              <a:t/>
            </a:r>
            <a:endParaRPr sz="1200">
              <a:solidFill>
                <a:srgbClr val="F2F2F2"/>
              </a:solidFill>
              <a:latin typeface="Montserrat"/>
              <a:ea typeface="Montserrat"/>
              <a:cs typeface="Montserrat"/>
              <a:sym typeface="Montserrat"/>
            </a:endParaRPr>
          </a:p>
        </p:txBody>
      </p:sp>
      <p:sp>
        <p:nvSpPr>
          <p:cNvPr id="755" name="Google Shape;755;g2b00c2eaf18_0_735"/>
          <p:cNvSpPr/>
          <p:nvPr/>
        </p:nvSpPr>
        <p:spPr>
          <a:xfrm>
            <a:off x="4407384" y="124002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n par de arbustos&#10;&#10;Descripción generada automáticamente con confianza media" id="756" name="Google Shape;756;g2b00c2eaf18_0_735"/>
          <p:cNvPicPr preferRelativeResize="0"/>
          <p:nvPr/>
        </p:nvPicPr>
        <p:blipFill rotWithShape="1">
          <a:blip r:embed="rId5">
            <a:alphaModFix/>
          </a:blip>
          <a:srcRect b="0" l="0" r="0" t="0"/>
          <a:stretch/>
        </p:blipFill>
        <p:spPr>
          <a:xfrm>
            <a:off x="0" y="2754418"/>
            <a:ext cx="4246750" cy="238507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g2b00c2eaf18_0_746"/>
          <p:cNvSpPr/>
          <p:nvPr/>
        </p:nvSpPr>
        <p:spPr>
          <a:xfrm>
            <a:off x="1817981" y="1050094"/>
            <a:ext cx="2262600" cy="178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Grúa de construcción&#10;&#10;Descripción generada automáticamente con confianza media" id="762" name="Google Shape;762;g2b00c2eaf18_0_746"/>
          <p:cNvPicPr preferRelativeResize="0"/>
          <p:nvPr/>
        </p:nvPicPr>
        <p:blipFill rotWithShape="1">
          <a:blip r:embed="rId3">
            <a:alphaModFix/>
          </a:blip>
          <a:srcRect b="0" l="15220" r="14961" t="0"/>
          <a:stretch/>
        </p:blipFill>
        <p:spPr>
          <a:xfrm>
            <a:off x="6754218" y="0"/>
            <a:ext cx="2389783" cy="5143500"/>
          </a:xfrm>
          <a:prstGeom prst="rect">
            <a:avLst/>
          </a:prstGeom>
          <a:noFill/>
          <a:ln>
            <a:noFill/>
          </a:ln>
        </p:spPr>
      </p:pic>
      <p:sp>
        <p:nvSpPr>
          <p:cNvPr id="763" name="Google Shape;763;g2b00c2eaf18_0_746"/>
          <p:cNvSpPr txBox="1"/>
          <p:nvPr>
            <p:ph type="title"/>
          </p:nvPr>
        </p:nvSpPr>
        <p:spPr>
          <a:xfrm>
            <a:off x="743823" y="640800"/>
            <a:ext cx="6010500" cy="52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700"/>
              <a:buNone/>
            </a:pPr>
            <a:r>
              <a:rPr lang="en"/>
              <a:t>Pilot Example</a:t>
            </a:r>
            <a:endParaRPr/>
          </a:p>
        </p:txBody>
      </p:sp>
      <p:sp>
        <p:nvSpPr>
          <p:cNvPr id="764" name="Google Shape;764;g2b00c2eaf18_0_746"/>
          <p:cNvSpPr/>
          <p:nvPr/>
        </p:nvSpPr>
        <p:spPr>
          <a:xfrm>
            <a:off x="6754219" y="0"/>
            <a:ext cx="2389800" cy="5143500"/>
          </a:xfrm>
          <a:prstGeom prst="rect">
            <a:avLst/>
          </a:prstGeom>
          <a:solidFill>
            <a:srgbClr val="025E91">
              <a:alpha val="4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Icono&#10;&#10;Descripción generada automáticamente" id="765" name="Google Shape;765;g2b00c2eaf18_0_746"/>
          <p:cNvPicPr preferRelativeResize="0"/>
          <p:nvPr/>
        </p:nvPicPr>
        <p:blipFill rotWithShape="1">
          <a:blip r:embed="rId4">
            <a:alphaModFix/>
          </a:blip>
          <a:srcRect b="0" l="0" r="0" t="0"/>
          <a:stretch/>
        </p:blipFill>
        <p:spPr>
          <a:xfrm>
            <a:off x="8251950" y="59043"/>
            <a:ext cx="823080" cy="823080"/>
          </a:xfrm>
          <a:prstGeom prst="rect">
            <a:avLst/>
          </a:prstGeom>
          <a:noFill/>
          <a:ln>
            <a:noFill/>
          </a:ln>
        </p:spPr>
      </p:pic>
      <p:sp>
        <p:nvSpPr>
          <p:cNvPr id="766" name="Google Shape;766;g2b00c2eaf18_0_746"/>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solidFill>
                  <a:schemeClr val="lt1"/>
                </a:solidFill>
              </a:rPr>
              <a:t>‹#›</a:t>
            </a:fld>
            <a:endParaRPr>
              <a:solidFill>
                <a:schemeClr val="lt1"/>
              </a:solidFill>
            </a:endParaRPr>
          </a:p>
        </p:txBody>
      </p:sp>
      <p:sp>
        <p:nvSpPr>
          <p:cNvPr id="767" name="Google Shape;767;g2b00c2eaf18_0_746"/>
          <p:cNvSpPr txBox="1"/>
          <p:nvPr/>
        </p:nvSpPr>
        <p:spPr>
          <a:xfrm>
            <a:off x="743825" y="1922700"/>
            <a:ext cx="5194500" cy="2675700"/>
          </a:xfrm>
          <a:prstGeom prst="rect">
            <a:avLst/>
          </a:prstGeom>
          <a:solidFill>
            <a:srgbClr val="025E91"/>
          </a:solid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t/>
            </a:r>
            <a:endParaRPr sz="1600">
              <a:solidFill>
                <a:srgbClr val="F2F2F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t/>
            </a:r>
            <a:endParaRPr sz="1600">
              <a:solidFill>
                <a:srgbClr val="F2F2F2"/>
              </a:solidFill>
              <a:latin typeface="Montserrat SemiBold"/>
              <a:ea typeface="Montserrat SemiBold"/>
              <a:cs typeface="Montserrat SemiBold"/>
              <a:sym typeface="Montserrat SemiBold"/>
            </a:endParaRPr>
          </a:p>
          <a:p>
            <a:pPr indent="0" lvl="0" marL="0" marR="0" rtl="0" algn="l">
              <a:lnSpc>
                <a:spcPct val="100000"/>
              </a:lnSpc>
              <a:spcBef>
                <a:spcPts val="800"/>
              </a:spcBef>
              <a:spcAft>
                <a:spcPts val="0"/>
              </a:spcAft>
              <a:buClr>
                <a:srgbClr val="025E91"/>
              </a:buClr>
              <a:buSzPts val="1800"/>
              <a:buFont typeface="Arial"/>
              <a:buNone/>
            </a:pPr>
            <a:r>
              <a:t/>
            </a:r>
            <a:endParaRPr sz="1600">
              <a:solidFill>
                <a:srgbClr val="F2F2F2"/>
              </a:solidFill>
              <a:latin typeface="Montserrat SemiBold"/>
              <a:ea typeface="Montserrat SemiBold"/>
              <a:cs typeface="Montserrat SemiBold"/>
              <a:sym typeface="Montserrat SemiBold"/>
            </a:endParaRPr>
          </a:p>
        </p:txBody>
      </p:sp>
      <p:sp>
        <p:nvSpPr>
          <p:cNvPr id="768" name="Google Shape;768;g2b00c2eaf18_0_746"/>
          <p:cNvSpPr txBox="1"/>
          <p:nvPr/>
        </p:nvSpPr>
        <p:spPr>
          <a:xfrm>
            <a:off x="743816" y="1252559"/>
            <a:ext cx="4572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3DE8AF"/>
              </a:solidFill>
              <a:latin typeface="Montserrat Medium"/>
              <a:ea typeface="Montserrat Medium"/>
              <a:cs typeface="Montserrat Medium"/>
              <a:sym typeface="Montserrat Medium"/>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g2ac3396998c_0_742"/>
          <p:cNvSpPr txBox="1"/>
          <p:nvPr>
            <p:ph idx="1" type="body"/>
          </p:nvPr>
        </p:nvSpPr>
        <p:spPr>
          <a:xfrm>
            <a:off x="563550" y="1394025"/>
            <a:ext cx="8016900" cy="350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t/>
            </a:r>
            <a:endParaRPr/>
          </a:p>
        </p:txBody>
      </p:sp>
      <p:sp>
        <p:nvSpPr>
          <p:cNvPr id="774" name="Google Shape;774;g2ac3396998c_0_742"/>
          <p:cNvSpPr txBox="1"/>
          <p:nvPr>
            <p:ph type="title"/>
          </p:nvPr>
        </p:nvSpPr>
        <p:spPr>
          <a:xfrm>
            <a:off x="1159200" y="276400"/>
            <a:ext cx="6825600" cy="783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700"/>
              <a:buNone/>
            </a:pPr>
            <a:r>
              <a:rPr lang="en"/>
              <a:t>Additional Reading Materials</a:t>
            </a:r>
            <a:endParaRPr/>
          </a:p>
        </p:txBody>
      </p:sp>
      <p:sp>
        <p:nvSpPr>
          <p:cNvPr id="775" name="Google Shape;775;g2ac3396998c_0_742"/>
          <p:cNvSpPr txBox="1"/>
          <p:nvPr>
            <p:ph idx="2" type="body"/>
          </p:nvPr>
        </p:nvSpPr>
        <p:spPr>
          <a:xfrm>
            <a:off x="635100" y="4750500"/>
            <a:ext cx="5697600" cy="261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800"/>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g2ac3396998c_0_748"/>
          <p:cNvSpPr txBox="1"/>
          <p:nvPr>
            <p:ph idx="1" type="body"/>
          </p:nvPr>
        </p:nvSpPr>
        <p:spPr>
          <a:xfrm>
            <a:off x="563550" y="1394025"/>
            <a:ext cx="8016900" cy="350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t/>
            </a:r>
            <a:endParaRPr/>
          </a:p>
        </p:txBody>
      </p:sp>
      <p:sp>
        <p:nvSpPr>
          <p:cNvPr id="781" name="Google Shape;781;g2ac3396998c_0_748"/>
          <p:cNvSpPr txBox="1"/>
          <p:nvPr>
            <p:ph type="title"/>
          </p:nvPr>
        </p:nvSpPr>
        <p:spPr>
          <a:xfrm>
            <a:off x="1159200" y="276400"/>
            <a:ext cx="6825600" cy="783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700"/>
              <a:buNone/>
            </a:pPr>
            <a:r>
              <a:rPr lang="en"/>
              <a:t>Digitalisation and HumanTech</a:t>
            </a:r>
            <a:endParaRPr/>
          </a:p>
        </p:txBody>
      </p:sp>
      <p:sp>
        <p:nvSpPr>
          <p:cNvPr id="782" name="Google Shape;782;g2ac3396998c_0_748"/>
          <p:cNvSpPr txBox="1"/>
          <p:nvPr>
            <p:ph idx="2" type="body"/>
          </p:nvPr>
        </p:nvSpPr>
        <p:spPr>
          <a:xfrm>
            <a:off x="635100" y="4750500"/>
            <a:ext cx="5697600" cy="261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800"/>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pic>
        <p:nvPicPr>
          <p:cNvPr descr="Una persona con un sombrero&#10;&#10;Descripción generada automáticamente con confianza media" id="787" name="Google Shape;787;p32"/>
          <p:cNvPicPr preferRelativeResize="0"/>
          <p:nvPr/>
        </p:nvPicPr>
        <p:blipFill rotWithShape="1">
          <a:blip r:embed="rId3">
            <a:alphaModFix/>
          </a:blip>
          <a:srcRect b="26927" l="0" r="17965" t="3856"/>
          <a:stretch/>
        </p:blipFill>
        <p:spPr>
          <a:xfrm>
            <a:off x="1" y="-1"/>
            <a:ext cx="9143999" cy="5143499"/>
          </a:xfrm>
          <a:prstGeom prst="rect">
            <a:avLst/>
          </a:prstGeom>
          <a:noFill/>
          <a:ln>
            <a:noFill/>
          </a:ln>
        </p:spPr>
      </p:pic>
      <p:sp>
        <p:nvSpPr>
          <p:cNvPr id="788" name="Google Shape;788;p32"/>
          <p:cNvSpPr/>
          <p:nvPr/>
        </p:nvSpPr>
        <p:spPr>
          <a:xfrm>
            <a:off x="0" y="0"/>
            <a:ext cx="9143999" cy="5143500"/>
          </a:xfrm>
          <a:prstGeom prst="rect">
            <a:avLst/>
          </a:prstGeom>
          <a:solidFill>
            <a:srgbClr val="025E91">
              <a:alpha val="4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Icono&#10;&#10;Descripción generada automáticamente" id="789" name="Google Shape;789;p32"/>
          <p:cNvPicPr preferRelativeResize="0"/>
          <p:nvPr/>
        </p:nvPicPr>
        <p:blipFill rotWithShape="1">
          <a:blip r:embed="rId4">
            <a:alphaModFix/>
          </a:blip>
          <a:srcRect b="0" l="0" r="0" t="0"/>
          <a:stretch/>
        </p:blipFill>
        <p:spPr>
          <a:xfrm>
            <a:off x="562243" y="420342"/>
            <a:ext cx="2495107" cy="2495107"/>
          </a:xfrm>
          <a:prstGeom prst="rect">
            <a:avLst/>
          </a:prstGeom>
          <a:noFill/>
          <a:ln>
            <a:noFill/>
          </a:ln>
        </p:spPr>
      </p:pic>
      <p:cxnSp>
        <p:nvCxnSpPr>
          <p:cNvPr id="790" name="Google Shape;790;p32"/>
          <p:cNvCxnSpPr/>
          <p:nvPr/>
        </p:nvCxnSpPr>
        <p:spPr>
          <a:xfrm>
            <a:off x="712788" y="2915449"/>
            <a:ext cx="647100" cy="0"/>
          </a:xfrm>
          <a:prstGeom prst="straightConnector1">
            <a:avLst/>
          </a:prstGeom>
          <a:noFill/>
          <a:ln cap="flat" cmpd="sng" w="19050">
            <a:solidFill>
              <a:srgbClr val="3DE8AF"/>
            </a:solidFill>
            <a:prstDash val="solid"/>
            <a:round/>
            <a:headEnd len="sm" w="sm" type="none"/>
            <a:tailEnd len="sm" w="sm" type="none"/>
          </a:ln>
        </p:spPr>
      </p:cxnSp>
      <p:sp>
        <p:nvSpPr>
          <p:cNvPr id="791" name="Google Shape;791;p32"/>
          <p:cNvSpPr txBox="1"/>
          <p:nvPr/>
        </p:nvSpPr>
        <p:spPr>
          <a:xfrm>
            <a:off x="1022513" y="3499418"/>
            <a:ext cx="1597947" cy="35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sng" cap="none" strike="noStrike">
                <a:solidFill>
                  <a:schemeClr val="lt1"/>
                </a:solidFill>
                <a:latin typeface="Montserrat"/>
                <a:ea typeface="Montserrat"/>
                <a:cs typeface="Montserrat"/>
                <a:sym typeface="Montserrat"/>
                <a:hlinkClick r:id="rId5">
                  <a:extLst>
                    <a:ext uri="{A12FA001-AC4F-418D-AE19-62706E023703}">
                      <ahyp:hlinkClr val="tx"/>
                    </a:ext>
                  </a:extLst>
                </a:hlinkClick>
              </a:rPr>
              <a:t>@HumanTech_EU</a:t>
            </a:r>
            <a:endParaRPr b="0" i="0" sz="1200" u="sng" cap="none" strike="noStrike">
              <a:solidFill>
                <a:schemeClr val="lt1"/>
              </a:solidFill>
              <a:latin typeface="Montserrat"/>
              <a:ea typeface="Montserrat"/>
              <a:cs typeface="Montserrat"/>
              <a:sym typeface="Montserrat"/>
            </a:endParaRPr>
          </a:p>
        </p:txBody>
      </p:sp>
      <p:sp>
        <p:nvSpPr>
          <p:cNvPr id="792" name="Google Shape;792;p32"/>
          <p:cNvSpPr txBox="1"/>
          <p:nvPr/>
        </p:nvSpPr>
        <p:spPr>
          <a:xfrm>
            <a:off x="1036338" y="3885509"/>
            <a:ext cx="1315279" cy="35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sng" cap="none" strike="noStrike">
                <a:solidFill>
                  <a:schemeClr val="lt1"/>
                </a:solidFill>
                <a:latin typeface="Montserrat"/>
                <a:ea typeface="Montserrat"/>
                <a:cs typeface="Montserrat"/>
                <a:sym typeface="Montserrat"/>
                <a:hlinkClick r:id="rId6">
                  <a:extLst>
                    <a:ext uri="{A12FA001-AC4F-418D-AE19-62706E023703}">
                      <ahyp:hlinkClr val="tx"/>
                    </a:ext>
                  </a:extLst>
                </a:hlinkClick>
              </a:rPr>
              <a:t>@HumanTech</a:t>
            </a:r>
            <a:endParaRPr b="0" i="0" sz="1200" u="none" cap="none" strike="noStrike">
              <a:solidFill>
                <a:schemeClr val="lt1"/>
              </a:solidFill>
              <a:latin typeface="Montserrat"/>
              <a:ea typeface="Montserrat"/>
              <a:cs typeface="Montserrat"/>
              <a:sym typeface="Montserrat"/>
            </a:endParaRPr>
          </a:p>
        </p:txBody>
      </p:sp>
      <p:sp>
        <p:nvSpPr>
          <p:cNvPr id="793" name="Google Shape;793;p32"/>
          <p:cNvSpPr txBox="1"/>
          <p:nvPr/>
        </p:nvSpPr>
        <p:spPr>
          <a:xfrm>
            <a:off x="1015550" y="3006705"/>
            <a:ext cx="3829200" cy="41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sng" cap="none" strike="noStrike">
                <a:solidFill>
                  <a:srgbClr val="FFFFFF"/>
                </a:solidFill>
                <a:latin typeface="Montserrat"/>
                <a:ea typeface="Montserrat"/>
                <a:cs typeface="Montserrat"/>
                <a:sym typeface="Montserrat"/>
                <a:hlinkClick r:id="rId7">
                  <a:extLst>
                    <a:ext uri="{A12FA001-AC4F-418D-AE19-62706E023703}">
                      <ahyp:hlinkClr val="tx"/>
                    </a:ext>
                  </a:extLst>
                </a:hlinkClick>
              </a:rPr>
              <a:t>http://</a:t>
            </a:r>
            <a:r>
              <a:rPr b="0" i="0" lang="en" sz="1200" u="sng" cap="none" strike="noStrike">
                <a:solidFill>
                  <a:srgbClr val="FFFFFF"/>
                </a:solidFill>
                <a:latin typeface="Montserrat"/>
                <a:ea typeface="Montserrat"/>
                <a:cs typeface="Montserrat"/>
                <a:sym typeface="Montserrat"/>
                <a:hlinkClick r:id="rId8">
                  <a:extLst>
                    <a:ext uri="{A12FA001-AC4F-418D-AE19-62706E023703}">
                      <ahyp:hlinkClr val="tx"/>
                    </a:ext>
                  </a:extLst>
                </a:hlinkClick>
              </a:rPr>
              <a:t>humantech-horizon.eu/</a:t>
            </a:r>
            <a:endParaRPr b="0" i="0" sz="1200" u="none" cap="none" strike="noStrike">
              <a:solidFill>
                <a:srgbClr val="FFFFFF"/>
              </a:solidFill>
              <a:latin typeface="Montserrat"/>
              <a:ea typeface="Montserrat"/>
              <a:cs typeface="Montserrat"/>
              <a:sym typeface="Montserrat"/>
            </a:endParaRPr>
          </a:p>
        </p:txBody>
      </p:sp>
      <p:grpSp>
        <p:nvGrpSpPr>
          <p:cNvPr id="794" name="Google Shape;794;p32"/>
          <p:cNvGrpSpPr/>
          <p:nvPr/>
        </p:nvGrpSpPr>
        <p:grpSpPr>
          <a:xfrm>
            <a:off x="717365" y="3933161"/>
            <a:ext cx="323580" cy="323223"/>
            <a:chOff x="3752358" y="3817349"/>
            <a:chExt cx="346056" cy="345674"/>
          </a:xfrm>
        </p:grpSpPr>
        <p:sp>
          <p:nvSpPr>
            <p:cNvPr id="795" name="Google Shape;795;p32"/>
            <p:cNvSpPr/>
            <p:nvPr/>
          </p:nvSpPr>
          <p:spPr>
            <a:xfrm>
              <a:off x="3752358" y="3817349"/>
              <a:ext cx="346056" cy="345674"/>
            </a:xfrm>
            <a:custGeom>
              <a:rect b="b" l="l" r="r" t="t"/>
              <a:pathLst>
                <a:path extrusionOk="0" h="10860" w="10872">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32"/>
            <p:cNvSpPr/>
            <p:nvPr/>
          </p:nvSpPr>
          <p:spPr>
            <a:xfrm>
              <a:off x="3831933" y="3955682"/>
              <a:ext cx="47809" cy="120540"/>
            </a:xfrm>
            <a:custGeom>
              <a:rect b="b" l="l" r="r" t="t"/>
              <a:pathLst>
                <a:path extrusionOk="0" h="3787" w="1502">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32"/>
            <p:cNvSpPr/>
            <p:nvPr/>
          </p:nvSpPr>
          <p:spPr>
            <a:xfrm>
              <a:off x="3824739" y="3890112"/>
              <a:ext cx="55002" cy="55002"/>
            </a:xfrm>
            <a:custGeom>
              <a:rect b="b" l="l" r="r" t="t"/>
              <a:pathLst>
                <a:path extrusionOk="0" h="1728" w="1728">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32"/>
            <p:cNvSpPr/>
            <p:nvPr/>
          </p:nvSpPr>
          <p:spPr>
            <a:xfrm>
              <a:off x="3904696" y="3955682"/>
              <a:ext cx="128148" cy="120540"/>
            </a:xfrm>
            <a:custGeom>
              <a:rect b="b" l="l" r="r" t="t"/>
              <a:pathLst>
                <a:path extrusionOk="0" h="3787" w="4026">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99" name="Google Shape;799;p32"/>
          <p:cNvGrpSpPr/>
          <p:nvPr/>
        </p:nvGrpSpPr>
        <p:grpSpPr>
          <a:xfrm>
            <a:off x="712788" y="3530195"/>
            <a:ext cx="323550" cy="323223"/>
            <a:chOff x="4201447" y="3817349"/>
            <a:chExt cx="346024" cy="345674"/>
          </a:xfrm>
        </p:grpSpPr>
        <p:sp>
          <p:nvSpPr>
            <p:cNvPr id="800" name="Google Shape;800;p32"/>
            <p:cNvSpPr/>
            <p:nvPr/>
          </p:nvSpPr>
          <p:spPr>
            <a:xfrm>
              <a:off x="4201447" y="3817349"/>
              <a:ext cx="346024" cy="345674"/>
            </a:xfrm>
            <a:custGeom>
              <a:rect b="b" l="l" r="r" t="t"/>
              <a:pathLst>
                <a:path extrusionOk="0" h="10860" w="10871">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32"/>
            <p:cNvSpPr/>
            <p:nvPr/>
          </p:nvSpPr>
          <p:spPr>
            <a:xfrm>
              <a:off x="4271569" y="3904531"/>
              <a:ext cx="227394" cy="185728"/>
            </a:xfrm>
            <a:custGeom>
              <a:rect b="b" l="l" r="r" t="t"/>
              <a:pathLst>
                <a:path extrusionOk="0" h="5835" w="7144">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02" name="Google Shape;802;p32"/>
          <p:cNvGrpSpPr/>
          <p:nvPr/>
        </p:nvGrpSpPr>
        <p:grpSpPr>
          <a:xfrm>
            <a:off x="712788" y="3043345"/>
            <a:ext cx="312316" cy="368400"/>
            <a:chOff x="859265" y="3348175"/>
            <a:chExt cx="312316" cy="368400"/>
          </a:xfrm>
        </p:grpSpPr>
        <p:sp>
          <p:nvSpPr>
            <p:cNvPr id="803" name="Google Shape;803;p32"/>
            <p:cNvSpPr/>
            <p:nvPr/>
          </p:nvSpPr>
          <p:spPr>
            <a:xfrm>
              <a:off x="968792" y="3507102"/>
              <a:ext cx="92498" cy="30589"/>
            </a:xfrm>
            <a:custGeom>
              <a:rect b="b" l="l" r="r" t="t"/>
              <a:pathLst>
                <a:path extrusionOk="0" h="961" w="2906">
                  <a:moveTo>
                    <a:pt x="1169" y="1"/>
                  </a:moveTo>
                  <a:cubicBezTo>
                    <a:pt x="820" y="1"/>
                    <a:pt x="503" y="37"/>
                    <a:pt x="298" y="68"/>
                  </a:cubicBezTo>
                  <a:cubicBezTo>
                    <a:pt x="119" y="104"/>
                    <a:pt x="0" y="247"/>
                    <a:pt x="0" y="413"/>
                  </a:cubicBezTo>
                  <a:lnTo>
                    <a:pt x="0" y="794"/>
                  </a:lnTo>
                  <a:cubicBezTo>
                    <a:pt x="0" y="890"/>
                    <a:pt x="72" y="961"/>
                    <a:pt x="167" y="961"/>
                  </a:cubicBezTo>
                  <a:cubicBezTo>
                    <a:pt x="250" y="961"/>
                    <a:pt x="322" y="890"/>
                    <a:pt x="322" y="794"/>
                  </a:cubicBezTo>
                  <a:lnTo>
                    <a:pt x="322" y="413"/>
                  </a:lnTo>
                  <a:cubicBezTo>
                    <a:pt x="322" y="413"/>
                    <a:pt x="322" y="401"/>
                    <a:pt x="346" y="401"/>
                  </a:cubicBezTo>
                  <a:cubicBezTo>
                    <a:pt x="513" y="373"/>
                    <a:pt x="820" y="331"/>
                    <a:pt x="1157" y="331"/>
                  </a:cubicBezTo>
                  <a:cubicBezTo>
                    <a:pt x="1250" y="331"/>
                    <a:pt x="1345" y="334"/>
                    <a:pt x="1441" y="342"/>
                  </a:cubicBezTo>
                  <a:cubicBezTo>
                    <a:pt x="1977" y="366"/>
                    <a:pt x="2346" y="497"/>
                    <a:pt x="2572" y="735"/>
                  </a:cubicBezTo>
                  <a:cubicBezTo>
                    <a:pt x="2602" y="764"/>
                    <a:pt x="2646" y="779"/>
                    <a:pt x="2691" y="779"/>
                  </a:cubicBezTo>
                  <a:cubicBezTo>
                    <a:pt x="2736" y="779"/>
                    <a:pt x="2780" y="764"/>
                    <a:pt x="2810" y="735"/>
                  </a:cubicBezTo>
                  <a:cubicBezTo>
                    <a:pt x="2905" y="675"/>
                    <a:pt x="2905" y="556"/>
                    <a:pt x="2834" y="497"/>
                  </a:cubicBezTo>
                  <a:cubicBezTo>
                    <a:pt x="2432" y="102"/>
                    <a:pt x="1754" y="1"/>
                    <a:pt x="116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32"/>
            <p:cNvSpPr/>
            <p:nvPr/>
          </p:nvSpPr>
          <p:spPr>
            <a:xfrm>
              <a:off x="911562" y="3458466"/>
              <a:ext cx="206577" cy="258109"/>
            </a:xfrm>
            <a:custGeom>
              <a:rect b="b" l="l" r="r" t="t"/>
              <a:pathLst>
                <a:path extrusionOk="0" h="8109" w="6490">
                  <a:moveTo>
                    <a:pt x="5061" y="322"/>
                  </a:moveTo>
                  <a:lnTo>
                    <a:pt x="5061" y="1953"/>
                  </a:lnTo>
                  <a:cubicBezTo>
                    <a:pt x="5061" y="2203"/>
                    <a:pt x="5001" y="2441"/>
                    <a:pt x="4894" y="2668"/>
                  </a:cubicBezTo>
                  <a:cubicBezTo>
                    <a:pt x="4882" y="2703"/>
                    <a:pt x="4882" y="2715"/>
                    <a:pt x="4882" y="2739"/>
                  </a:cubicBezTo>
                  <a:lnTo>
                    <a:pt x="4882" y="3215"/>
                  </a:lnTo>
                  <a:cubicBezTo>
                    <a:pt x="4882" y="3680"/>
                    <a:pt x="4703" y="4096"/>
                    <a:pt x="4358" y="4430"/>
                  </a:cubicBezTo>
                  <a:cubicBezTo>
                    <a:pt x="4044" y="4712"/>
                    <a:pt x="3660" y="4875"/>
                    <a:pt x="3244" y="4875"/>
                  </a:cubicBezTo>
                  <a:cubicBezTo>
                    <a:pt x="3203" y="4875"/>
                    <a:pt x="3161" y="4873"/>
                    <a:pt x="3120" y="4870"/>
                  </a:cubicBezTo>
                  <a:cubicBezTo>
                    <a:pt x="2275" y="4823"/>
                    <a:pt x="1596" y="4072"/>
                    <a:pt x="1596" y="3180"/>
                  </a:cubicBezTo>
                  <a:lnTo>
                    <a:pt x="1596" y="2763"/>
                  </a:lnTo>
                  <a:cubicBezTo>
                    <a:pt x="1596" y="2727"/>
                    <a:pt x="1596" y="2715"/>
                    <a:pt x="1572" y="2679"/>
                  </a:cubicBezTo>
                  <a:cubicBezTo>
                    <a:pt x="1477" y="2465"/>
                    <a:pt x="1417" y="2227"/>
                    <a:pt x="1417" y="1965"/>
                  </a:cubicBezTo>
                  <a:lnTo>
                    <a:pt x="1417" y="1596"/>
                  </a:lnTo>
                  <a:cubicBezTo>
                    <a:pt x="1417" y="894"/>
                    <a:pt x="1989" y="322"/>
                    <a:pt x="2691" y="322"/>
                  </a:cubicBezTo>
                  <a:close/>
                  <a:moveTo>
                    <a:pt x="4168" y="4989"/>
                  </a:moveTo>
                  <a:lnTo>
                    <a:pt x="4168" y="5299"/>
                  </a:lnTo>
                  <a:lnTo>
                    <a:pt x="3239" y="5930"/>
                  </a:lnTo>
                  <a:lnTo>
                    <a:pt x="2322" y="5299"/>
                  </a:lnTo>
                  <a:lnTo>
                    <a:pt x="2322" y="4989"/>
                  </a:lnTo>
                  <a:cubicBezTo>
                    <a:pt x="2560" y="5120"/>
                    <a:pt x="2822" y="5204"/>
                    <a:pt x="3108" y="5215"/>
                  </a:cubicBezTo>
                  <a:lnTo>
                    <a:pt x="3239" y="5215"/>
                  </a:lnTo>
                  <a:cubicBezTo>
                    <a:pt x="3572" y="5215"/>
                    <a:pt x="3882" y="5144"/>
                    <a:pt x="4168" y="4989"/>
                  </a:cubicBezTo>
                  <a:close/>
                  <a:moveTo>
                    <a:pt x="2191" y="5620"/>
                  </a:moveTo>
                  <a:lnTo>
                    <a:pt x="2989" y="6168"/>
                  </a:lnTo>
                  <a:lnTo>
                    <a:pt x="2560" y="6585"/>
                  </a:lnTo>
                  <a:lnTo>
                    <a:pt x="2548" y="6585"/>
                  </a:lnTo>
                  <a:lnTo>
                    <a:pt x="2024" y="5799"/>
                  </a:lnTo>
                  <a:lnTo>
                    <a:pt x="2191" y="5620"/>
                  </a:lnTo>
                  <a:close/>
                  <a:moveTo>
                    <a:pt x="4299" y="5596"/>
                  </a:moveTo>
                  <a:lnTo>
                    <a:pt x="4465" y="5775"/>
                  </a:lnTo>
                  <a:lnTo>
                    <a:pt x="3941" y="6585"/>
                  </a:lnTo>
                  <a:lnTo>
                    <a:pt x="3929" y="6585"/>
                  </a:lnTo>
                  <a:lnTo>
                    <a:pt x="3501" y="6156"/>
                  </a:lnTo>
                  <a:lnTo>
                    <a:pt x="4299" y="5596"/>
                  </a:lnTo>
                  <a:close/>
                  <a:moveTo>
                    <a:pt x="2703" y="1"/>
                  </a:moveTo>
                  <a:cubicBezTo>
                    <a:pt x="1810" y="1"/>
                    <a:pt x="1084" y="727"/>
                    <a:pt x="1084" y="1620"/>
                  </a:cubicBezTo>
                  <a:lnTo>
                    <a:pt x="1084" y="1977"/>
                  </a:lnTo>
                  <a:cubicBezTo>
                    <a:pt x="1084" y="2263"/>
                    <a:pt x="1143" y="2548"/>
                    <a:pt x="1262" y="2799"/>
                  </a:cubicBezTo>
                  <a:lnTo>
                    <a:pt x="1262" y="3191"/>
                  </a:lnTo>
                  <a:cubicBezTo>
                    <a:pt x="1262" y="3822"/>
                    <a:pt x="1548" y="4394"/>
                    <a:pt x="1989" y="4763"/>
                  </a:cubicBezTo>
                  <a:lnTo>
                    <a:pt x="1989" y="5335"/>
                  </a:lnTo>
                  <a:lnTo>
                    <a:pt x="1679" y="5656"/>
                  </a:lnTo>
                  <a:cubicBezTo>
                    <a:pt x="1655" y="5692"/>
                    <a:pt x="1632" y="5751"/>
                    <a:pt x="1632" y="5787"/>
                  </a:cubicBezTo>
                  <a:lnTo>
                    <a:pt x="596" y="6168"/>
                  </a:lnTo>
                  <a:cubicBezTo>
                    <a:pt x="239" y="6299"/>
                    <a:pt x="0" y="6620"/>
                    <a:pt x="0" y="7013"/>
                  </a:cubicBezTo>
                  <a:lnTo>
                    <a:pt x="0" y="7954"/>
                  </a:lnTo>
                  <a:cubicBezTo>
                    <a:pt x="0" y="8037"/>
                    <a:pt x="72" y="8109"/>
                    <a:pt x="155" y="8109"/>
                  </a:cubicBezTo>
                  <a:cubicBezTo>
                    <a:pt x="250" y="8109"/>
                    <a:pt x="322" y="8037"/>
                    <a:pt x="322" y="7954"/>
                  </a:cubicBezTo>
                  <a:lnTo>
                    <a:pt x="322" y="7013"/>
                  </a:lnTo>
                  <a:cubicBezTo>
                    <a:pt x="322" y="6775"/>
                    <a:pt x="477" y="6561"/>
                    <a:pt x="691" y="6489"/>
                  </a:cubicBezTo>
                  <a:lnTo>
                    <a:pt x="1798" y="6085"/>
                  </a:lnTo>
                  <a:lnTo>
                    <a:pt x="2263" y="6775"/>
                  </a:lnTo>
                  <a:cubicBezTo>
                    <a:pt x="2322" y="6859"/>
                    <a:pt x="2405" y="6918"/>
                    <a:pt x="2513" y="6918"/>
                  </a:cubicBezTo>
                  <a:lnTo>
                    <a:pt x="2536" y="6918"/>
                  </a:lnTo>
                  <a:cubicBezTo>
                    <a:pt x="2632" y="6918"/>
                    <a:pt x="2715" y="6894"/>
                    <a:pt x="2798" y="6823"/>
                  </a:cubicBezTo>
                  <a:lnTo>
                    <a:pt x="3072" y="6537"/>
                  </a:lnTo>
                  <a:lnTo>
                    <a:pt x="3072" y="7930"/>
                  </a:lnTo>
                  <a:cubicBezTo>
                    <a:pt x="3072" y="8025"/>
                    <a:pt x="3156" y="8097"/>
                    <a:pt x="3239" y="8097"/>
                  </a:cubicBezTo>
                  <a:cubicBezTo>
                    <a:pt x="3334" y="8097"/>
                    <a:pt x="3406" y="8025"/>
                    <a:pt x="3406" y="7930"/>
                  </a:cubicBezTo>
                  <a:lnTo>
                    <a:pt x="3406" y="6537"/>
                  </a:lnTo>
                  <a:lnTo>
                    <a:pt x="3691" y="6823"/>
                  </a:lnTo>
                  <a:cubicBezTo>
                    <a:pt x="3751" y="6882"/>
                    <a:pt x="3834" y="6918"/>
                    <a:pt x="3941" y="6918"/>
                  </a:cubicBezTo>
                  <a:lnTo>
                    <a:pt x="3965" y="6918"/>
                  </a:lnTo>
                  <a:cubicBezTo>
                    <a:pt x="4072" y="6906"/>
                    <a:pt x="4168" y="6859"/>
                    <a:pt x="4227" y="6775"/>
                  </a:cubicBezTo>
                  <a:lnTo>
                    <a:pt x="4680" y="6085"/>
                  </a:lnTo>
                  <a:lnTo>
                    <a:pt x="5787" y="6489"/>
                  </a:lnTo>
                  <a:cubicBezTo>
                    <a:pt x="6013" y="6561"/>
                    <a:pt x="6156" y="6775"/>
                    <a:pt x="6156" y="7013"/>
                  </a:cubicBezTo>
                  <a:lnTo>
                    <a:pt x="6156" y="7954"/>
                  </a:lnTo>
                  <a:cubicBezTo>
                    <a:pt x="6156" y="8037"/>
                    <a:pt x="6227" y="8109"/>
                    <a:pt x="6323" y="8109"/>
                  </a:cubicBezTo>
                  <a:cubicBezTo>
                    <a:pt x="6406" y="8109"/>
                    <a:pt x="6489" y="8037"/>
                    <a:pt x="6489" y="7954"/>
                  </a:cubicBezTo>
                  <a:lnTo>
                    <a:pt x="6489" y="7013"/>
                  </a:lnTo>
                  <a:cubicBezTo>
                    <a:pt x="6489" y="6632"/>
                    <a:pt x="6251" y="6299"/>
                    <a:pt x="5906" y="6168"/>
                  </a:cubicBezTo>
                  <a:lnTo>
                    <a:pt x="4870" y="5799"/>
                  </a:lnTo>
                  <a:cubicBezTo>
                    <a:pt x="4870" y="5751"/>
                    <a:pt x="4846" y="5704"/>
                    <a:pt x="4822" y="5656"/>
                  </a:cubicBezTo>
                  <a:lnTo>
                    <a:pt x="4513" y="5335"/>
                  </a:lnTo>
                  <a:lnTo>
                    <a:pt x="4513" y="4787"/>
                  </a:lnTo>
                  <a:cubicBezTo>
                    <a:pt x="4537" y="4751"/>
                    <a:pt x="4572" y="4727"/>
                    <a:pt x="4608" y="4692"/>
                  </a:cubicBezTo>
                  <a:cubicBezTo>
                    <a:pt x="5013" y="4323"/>
                    <a:pt x="5239" y="3787"/>
                    <a:pt x="5239" y="3251"/>
                  </a:cubicBezTo>
                  <a:lnTo>
                    <a:pt x="5239" y="2799"/>
                  </a:lnTo>
                  <a:cubicBezTo>
                    <a:pt x="5358" y="2537"/>
                    <a:pt x="5418" y="2263"/>
                    <a:pt x="5418" y="1977"/>
                  </a:cubicBezTo>
                  <a:lnTo>
                    <a:pt x="5418" y="167"/>
                  </a:lnTo>
                  <a:cubicBezTo>
                    <a:pt x="5418" y="72"/>
                    <a:pt x="5334" y="1"/>
                    <a:pt x="525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32"/>
            <p:cNvSpPr/>
            <p:nvPr/>
          </p:nvSpPr>
          <p:spPr>
            <a:xfrm>
              <a:off x="946034" y="3694580"/>
              <a:ext cx="10663" cy="21613"/>
            </a:xfrm>
            <a:custGeom>
              <a:rect b="b" l="l" r="r" t="t"/>
              <a:pathLst>
                <a:path extrusionOk="0" h="679" w="335">
                  <a:moveTo>
                    <a:pt x="168" y="0"/>
                  </a:moveTo>
                  <a:cubicBezTo>
                    <a:pt x="72" y="0"/>
                    <a:pt x="1" y="72"/>
                    <a:pt x="1" y="167"/>
                  </a:cubicBezTo>
                  <a:lnTo>
                    <a:pt x="1" y="524"/>
                  </a:lnTo>
                  <a:cubicBezTo>
                    <a:pt x="1" y="607"/>
                    <a:pt x="72" y="679"/>
                    <a:pt x="168" y="679"/>
                  </a:cubicBezTo>
                  <a:cubicBezTo>
                    <a:pt x="251" y="679"/>
                    <a:pt x="334" y="607"/>
                    <a:pt x="334" y="524"/>
                  </a:cubicBezTo>
                  <a:lnTo>
                    <a:pt x="334" y="167"/>
                  </a:lnTo>
                  <a:cubicBezTo>
                    <a:pt x="334" y="72"/>
                    <a:pt x="251" y="0"/>
                    <a:pt x="16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32"/>
            <p:cNvSpPr/>
            <p:nvPr/>
          </p:nvSpPr>
          <p:spPr>
            <a:xfrm>
              <a:off x="1073004" y="3694580"/>
              <a:ext cx="10631" cy="21613"/>
            </a:xfrm>
            <a:custGeom>
              <a:rect b="b" l="l" r="r" t="t"/>
              <a:pathLst>
                <a:path extrusionOk="0" h="679" w="334">
                  <a:moveTo>
                    <a:pt x="167" y="0"/>
                  </a:moveTo>
                  <a:cubicBezTo>
                    <a:pt x="72" y="0"/>
                    <a:pt x="0" y="72"/>
                    <a:pt x="0" y="167"/>
                  </a:cubicBezTo>
                  <a:lnTo>
                    <a:pt x="0" y="524"/>
                  </a:lnTo>
                  <a:cubicBezTo>
                    <a:pt x="0" y="607"/>
                    <a:pt x="72" y="679"/>
                    <a:pt x="167" y="679"/>
                  </a:cubicBezTo>
                  <a:cubicBezTo>
                    <a:pt x="251" y="679"/>
                    <a:pt x="334" y="607"/>
                    <a:pt x="334" y="524"/>
                  </a:cubicBezTo>
                  <a:lnTo>
                    <a:pt x="334" y="167"/>
                  </a:lnTo>
                  <a:cubicBezTo>
                    <a:pt x="334" y="72"/>
                    <a:pt x="251" y="0"/>
                    <a:pt x="167"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32"/>
            <p:cNvSpPr/>
            <p:nvPr/>
          </p:nvSpPr>
          <p:spPr>
            <a:xfrm>
              <a:off x="859265" y="3348175"/>
              <a:ext cx="312316" cy="293759"/>
            </a:xfrm>
            <a:custGeom>
              <a:rect b="b" l="l" r="r" t="t"/>
              <a:pathLst>
                <a:path extrusionOk="0" h="9229" w="9812">
                  <a:moveTo>
                    <a:pt x="3275" y="632"/>
                  </a:moveTo>
                  <a:cubicBezTo>
                    <a:pt x="3025" y="846"/>
                    <a:pt x="2786" y="1120"/>
                    <a:pt x="2560" y="1441"/>
                  </a:cubicBezTo>
                  <a:cubicBezTo>
                    <a:pt x="2417" y="1680"/>
                    <a:pt x="2286" y="1918"/>
                    <a:pt x="2179" y="2180"/>
                  </a:cubicBezTo>
                  <a:lnTo>
                    <a:pt x="1239" y="2180"/>
                  </a:lnTo>
                  <a:cubicBezTo>
                    <a:pt x="1762" y="1489"/>
                    <a:pt x="2453" y="941"/>
                    <a:pt x="3275" y="632"/>
                  </a:cubicBezTo>
                  <a:close/>
                  <a:moveTo>
                    <a:pt x="4703" y="346"/>
                  </a:moveTo>
                  <a:lnTo>
                    <a:pt x="4703" y="2180"/>
                  </a:lnTo>
                  <a:lnTo>
                    <a:pt x="2536" y="2180"/>
                  </a:lnTo>
                  <a:cubicBezTo>
                    <a:pt x="3036" y="1132"/>
                    <a:pt x="3810" y="429"/>
                    <a:pt x="4703" y="346"/>
                  </a:cubicBezTo>
                  <a:close/>
                  <a:moveTo>
                    <a:pt x="5049" y="346"/>
                  </a:moveTo>
                  <a:cubicBezTo>
                    <a:pt x="5942" y="418"/>
                    <a:pt x="6715" y="1120"/>
                    <a:pt x="7227" y="2180"/>
                  </a:cubicBezTo>
                  <a:lnTo>
                    <a:pt x="5049" y="2180"/>
                  </a:lnTo>
                  <a:lnTo>
                    <a:pt x="5049" y="346"/>
                  </a:lnTo>
                  <a:close/>
                  <a:moveTo>
                    <a:pt x="6489" y="644"/>
                  </a:moveTo>
                  <a:lnTo>
                    <a:pt x="6489" y="644"/>
                  </a:lnTo>
                  <a:cubicBezTo>
                    <a:pt x="7311" y="953"/>
                    <a:pt x="8013" y="1489"/>
                    <a:pt x="8525" y="2192"/>
                  </a:cubicBezTo>
                  <a:lnTo>
                    <a:pt x="7597" y="2192"/>
                  </a:lnTo>
                  <a:cubicBezTo>
                    <a:pt x="7477" y="1918"/>
                    <a:pt x="7358" y="1680"/>
                    <a:pt x="7204" y="1453"/>
                  </a:cubicBezTo>
                  <a:cubicBezTo>
                    <a:pt x="7001" y="1132"/>
                    <a:pt x="6763" y="858"/>
                    <a:pt x="6489" y="644"/>
                  </a:cubicBezTo>
                  <a:close/>
                  <a:moveTo>
                    <a:pt x="2024" y="2513"/>
                  </a:moveTo>
                  <a:cubicBezTo>
                    <a:pt x="1786" y="3192"/>
                    <a:pt x="1655" y="3930"/>
                    <a:pt x="1632" y="4716"/>
                  </a:cubicBezTo>
                  <a:lnTo>
                    <a:pt x="334" y="4716"/>
                  </a:lnTo>
                  <a:cubicBezTo>
                    <a:pt x="358" y="3918"/>
                    <a:pt x="596" y="3168"/>
                    <a:pt x="1000" y="2513"/>
                  </a:cubicBezTo>
                  <a:close/>
                  <a:moveTo>
                    <a:pt x="8751" y="2513"/>
                  </a:moveTo>
                  <a:cubicBezTo>
                    <a:pt x="9156" y="3156"/>
                    <a:pt x="9394" y="3918"/>
                    <a:pt x="9430" y="4716"/>
                  </a:cubicBezTo>
                  <a:lnTo>
                    <a:pt x="8132" y="4716"/>
                  </a:lnTo>
                  <a:cubicBezTo>
                    <a:pt x="8120" y="3930"/>
                    <a:pt x="7978" y="3192"/>
                    <a:pt x="7728" y="2513"/>
                  </a:cubicBezTo>
                  <a:close/>
                  <a:moveTo>
                    <a:pt x="9430" y="5049"/>
                  </a:moveTo>
                  <a:cubicBezTo>
                    <a:pt x="9394" y="5811"/>
                    <a:pt x="9192" y="6549"/>
                    <a:pt x="8799" y="7192"/>
                  </a:cubicBezTo>
                  <a:cubicBezTo>
                    <a:pt x="8787" y="7204"/>
                    <a:pt x="8775" y="7228"/>
                    <a:pt x="8751" y="7252"/>
                  </a:cubicBezTo>
                  <a:lnTo>
                    <a:pt x="7728" y="7252"/>
                  </a:lnTo>
                  <a:cubicBezTo>
                    <a:pt x="7739" y="7204"/>
                    <a:pt x="7763" y="7156"/>
                    <a:pt x="7775" y="7097"/>
                  </a:cubicBezTo>
                  <a:cubicBezTo>
                    <a:pt x="8001" y="6466"/>
                    <a:pt x="8120" y="5775"/>
                    <a:pt x="8132" y="5049"/>
                  </a:cubicBezTo>
                  <a:close/>
                  <a:moveTo>
                    <a:pt x="1632" y="5061"/>
                  </a:moveTo>
                  <a:cubicBezTo>
                    <a:pt x="1655" y="5775"/>
                    <a:pt x="1762" y="6466"/>
                    <a:pt x="1989" y="7121"/>
                  </a:cubicBezTo>
                  <a:cubicBezTo>
                    <a:pt x="2001" y="7156"/>
                    <a:pt x="2013" y="7216"/>
                    <a:pt x="2024" y="7264"/>
                  </a:cubicBezTo>
                  <a:lnTo>
                    <a:pt x="989" y="7264"/>
                  </a:lnTo>
                  <a:cubicBezTo>
                    <a:pt x="584" y="6609"/>
                    <a:pt x="358" y="5847"/>
                    <a:pt x="334" y="5061"/>
                  </a:cubicBezTo>
                  <a:close/>
                  <a:moveTo>
                    <a:pt x="4882" y="1"/>
                  </a:moveTo>
                  <a:cubicBezTo>
                    <a:pt x="3572" y="1"/>
                    <a:pt x="2358" y="513"/>
                    <a:pt x="1429" y="1430"/>
                  </a:cubicBezTo>
                  <a:cubicBezTo>
                    <a:pt x="512" y="2358"/>
                    <a:pt x="0" y="3573"/>
                    <a:pt x="0" y="4882"/>
                  </a:cubicBezTo>
                  <a:cubicBezTo>
                    <a:pt x="0" y="6716"/>
                    <a:pt x="1012" y="8371"/>
                    <a:pt x="2644" y="9216"/>
                  </a:cubicBezTo>
                  <a:cubicBezTo>
                    <a:pt x="2667" y="9228"/>
                    <a:pt x="2679" y="9228"/>
                    <a:pt x="2715" y="9228"/>
                  </a:cubicBezTo>
                  <a:cubicBezTo>
                    <a:pt x="2775" y="9228"/>
                    <a:pt x="2834" y="9204"/>
                    <a:pt x="2858" y="9145"/>
                  </a:cubicBezTo>
                  <a:cubicBezTo>
                    <a:pt x="2905" y="9050"/>
                    <a:pt x="2882" y="8966"/>
                    <a:pt x="2786" y="8919"/>
                  </a:cubicBezTo>
                  <a:cubicBezTo>
                    <a:pt x="2167" y="8585"/>
                    <a:pt x="1643" y="8133"/>
                    <a:pt x="1239" y="7597"/>
                  </a:cubicBezTo>
                  <a:lnTo>
                    <a:pt x="2179" y="7597"/>
                  </a:lnTo>
                  <a:cubicBezTo>
                    <a:pt x="2382" y="8049"/>
                    <a:pt x="2644" y="8466"/>
                    <a:pt x="2941" y="8800"/>
                  </a:cubicBezTo>
                  <a:cubicBezTo>
                    <a:pt x="2972" y="8837"/>
                    <a:pt x="3013" y="8855"/>
                    <a:pt x="3057" y="8855"/>
                  </a:cubicBezTo>
                  <a:cubicBezTo>
                    <a:pt x="3097" y="8855"/>
                    <a:pt x="3140" y="8840"/>
                    <a:pt x="3179" y="8811"/>
                  </a:cubicBezTo>
                  <a:cubicBezTo>
                    <a:pt x="3251" y="8752"/>
                    <a:pt x="3251" y="8645"/>
                    <a:pt x="3191" y="8573"/>
                  </a:cubicBezTo>
                  <a:cubicBezTo>
                    <a:pt x="2941" y="8288"/>
                    <a:pt x="2727" y="7966"/>
                    <a:pt x="2548" y="7597"/>
                  </a:cubicBezTo>
                  <a:cubicBezTo>
                    <a:pt x="2644" y="7573"/>
                    <a:pt x="2703" y="7514"/>
                    <a:pt x="2703" y="7430"/>
                  </a:cubicBezTo>
                  <a:cubicBezTo>
                    <a:pt x="2703" y="7335"/>
                    <a:pt x="2620" y="7264"/>
                    <a:pt x="2536" y="7264"/>
                  </a:cubicBezTo>
                  <a:lnTo>
                    <a:pt x="2417" y="7264"/>
                  </a:lnTo>
                  <a:cubicBezTo>
                    <a:pt x="2167" y="6609"/>
                    <a:pt x="2001" y="5847"/>
                    <a:pt x="1977" y="5061"/>
                  </a:cubicBezTo>
                  <a:lnTo>
                    <a:pt x="2179" y="5061"/>
                  </a:lnTo>
                  <a:cubicBezTo>
                    <a:pt x="2263" y="5061"/>
                    <a:pt x="2346" y="4990"/>
                    <a:pt x="2346" y="4894"/>
                  </a:cubicBezTo>
                  <a:cubicBezTo>
                    <a:pt x="2346" y="4811"/>
                    <a:pt x="2263" y="4740"/>
                    <a:pt x="2179" y="4740"/>
                  </a:cubicBezTo>
                  <a:lnTo>
                    <a:pt x="1977" y="4740"/>
                  </a:lnTo>
                  <a:cubicBezTo>
                    <a:pt x="2001" y="3930"/>
                    <a:pt x="2155" y="3192"/>
                    <a:pt x="2417" y="2537"/>
                  </a:cubicBezTo>
                  <a:lnTo>
                    <a:pt x="4739" y="2537"/>
                  </a:lnTo>
                  <a:lnTo>
                    <a:pt x="4739" y="2906"/>
                  </a:lnTo>
                  <a:cubicBezTo>
                    <a:pt x="4739" y="2989"/>
                    <a:pt x="4810" y="3073"/>
                    <a:pt x="4894" y="3073"/>
                  </a:cubicBezTo>
                  <a:cubicBezTo>
                    <a:pt x="4989" y="3073"/>
                    <a:pt x="5061" y="2989"/>
                    <a:pt x="5061" y="2906"/>
                  </a:cubicBezTo>
                  <a:lnTo>
                    <a:pt x="5061" y="2537"/>
                  </a:lnTo>
                  <a:lnTo>
                    <a:pt x="7382" y="2537"/>
                  </a:lnTo>
                  <a:cubicBezTo>
                    <a:pt x="7632" y="3168"/>
                    <a:pt x="7787" y="3930"/>
                    <a:pt x="7811" y="4740"/>
                  </a:cubicBezTo>
                  <a:lnTo>
                    <a:pt x="7620" y="4740"/>
                  </a:lnTo>
                  <a:cubicBezTo>
                    <a:pt x="7537" y="4740"/>
                    <a:pt x="7454" y="4811"/>
                    <a:pt x="7454" y="4894"/>
                  </a:cubicBezTo>
                  <a:cubicBezTo>
                    <a:pt x="7454" y="4990"/>
                    <a:pt x="7537" y="5061"/>
                    <a:pt x="7620" y="5061"/>
                  </a:cubicBezTo>
                  <a:lnTo>
                    <a:pt x="7811" y="5061"/>
                  </a:lnTo>
                  <a:cubicBezTo>
                    <a:pt x="7799" y="5847"/>
                    <a:pt x="7656" y="6609"/>
                    <a:pt x="7382" y="7264"/>
                  </a:cubicBezTo>
                  <a:lnTo>
                    <a:pt x="7263" y="7264"/>
                  </a:lnTo>
                  <a:cubicBezTo>
                    <a:pt x="7180" y="7264"/>
                    <a:pt x="7096" y="7335"/>
                    <a:pt x="7096" y="7430"/>
                  </a:cubicBezTo>
                  <a:cubicBezTo>
                    <a:pt x="7096" y="7514"/>
                    <a:pt x="7156" y="7597"/>
                    <a:pt x="7251" y="7597"/>
                  </a:cubicBezTo>
                  <a:cubicBezTo>
                    <a:pt x="7073" y="7966"/>
                    <a:pt x="6846" y="8311"/>
                    <a:pt x="6608" y="8573"/>
                  </a:cubicBezTo>
                  <a:cubicBezTo>
                    <a:pt x="6549" y="8645"/>
                    <a:pt x="6549" y="8752"/>
                    <a:pt x="6620" y="8811"/>
                  </a:cubicBezTo>
                  <a:cubicBezTo>
                    <a:pt x="6656" y="8847"/>
                    <a:pt x="6704" y="8859"/>
                    <a:pt x="6739" y="8859"/>
                  </a:cubicBezTo>
                  <a:cubicBezTo>
                    <a:pt x="6787" y="8859"/>
                    <a:pt x="6835" y="8847"/>
                    <a:pt x="6882" y="8800"/>
                  </a:cubicBezTo>
                  <a:cubicBezTo>
                    <a:pt x="7180" y="8466"/>
                    <a:pt x="7442" y="8049"/>
                    <a:pt x="7632" y="7597"/>
                  </a:cubicBezTo>
                  <a:lnTo>
                    <a:pt x="8573" y="7597"/>
                  </a:lnTo>
                  <a:cubicBezTo>
                    <a:pt x="8204" y="8085"/>
                    <a:pt x="7739" y="8514"/>
                    <a:pt x="7192" y="8823"/>
                  </a:cubicBezTo>
                  <a:cubicBezTo>
                    <a:pt x="7120" y="8871"/>
                    <a:pt x="7085" y="8978"/>
                    <a:pt x="7132" y="9061"/>
                  </a:cubicBezTo>
                  <a:cubicBezTo>
                    <a:pt x="7163" y="9116"/>
                    <a:pt x="7215" y="9145"/>
                    <a:pt x="7274" y="9145"/>
                  </a:cubicBezTo>
                  <a:cubicBezTo>
                    <a:pt x="7305" y="9145"/>
                    <a:pt x="7338" y="9137"/>
                    <a:pt x="7370" y="9121"/>
                  </a:cubicBezTo>
                  <a:cubicBezTo>
                    <a:pt x="8097" y="8704"/>
                    <a:pt x="8704" y="8097"/>
                    <a:pt x="9144" y="7371"/>
                  </a:cubicBezTo>
                  <a:cubicBezTo>
                    <a:pt x="9585" y="6621"/>
                    <a:pt x="9811" y="5763"/>
                    <a:pt x="9811" y="4894"/>
                  </a:cubicBezTo>
                  <a:cubicBezTo>
                    <a:pt x="9763" y="3585"/>
                    <a:pt x="9263" y="2346"/>
                    <a:pt x="8335" y="1430"/>
                  </a:cubicBezTo>
                  <a:cubicBezTo>
                    <a:pt x="7418" y="513"/>
                    <a:pt x="6192" y="1"/>
                    <a:pt x="488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08" name="Google Shape;808;p32"/>
          <p:cNvGrpSpPr/>
          <p:nvPr/>
        </p:nvGrpSpPr>
        <p:grpSpPr>
          <a:xfrm>
            <a:off x="746346" y="4386485"/>
            <a:ext cx="4270375" cy="354000"/>
            <a:chOff x="746346" y="4386485"/>
            <a:chExt cx="4270375" cy="354000"/>
          </a:xfrm>
        </p:grpSpPr>
        <p:sp>
          <p:nvSpPr>
            <p:cNvPr id="809" name="Google Shape;809;p32"/>
            <p:cNvSpPr txBox="1"/>
            <p:nvPr/>
          </p:nvSpPr>
          <p:spPr>
            <a:xfrm>
              <a:off x="1194421" y="4386485"/>
              <a:ext cx="3822300" cy="354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700"/>
                <a:buFont typeface="Arial"/>
                <a:buNone/>
              </a:pPr>
              <a:r>
                <a:rPr b="0" i="0" lang="en" sz="700" u="none" cap="none" strike="noStrike">
                  <a:solidFill>
                    <a:srgbClr val="FFFFFF"/>
                  </a:solidFill>
                  <a:latin typeface="Montserrat"/>
                  <a:ea typeface="Montserrat"/>
                  <a:cs typeface="Montserrat"/>
                  <a:sym typeface="Montserrat"/>
                </a:rPr>
                <a:t>This project has received funding from the European Union’s Horizon Europe research and innovation programme under grant agreement N° 101058236.</a:t>
              </a:r>
              <a:endParaRPr b="0" i="0" sz="700" u="none" cap="none" strike="noStrike">
                <a:solidFill>
                  <a:srgbClr val="FFFFFF"/>
                </a:solidFill>
                <a:latin typeface="Montserrat"/>
                <a:ea typeface="Montserrat"/>
                <a:cs typeface="Montserrat"/>
                <a:sym typeface="Montserrat"/>
              </a:endParaRPr>
            </a:p>
          </p:txBody>
        </p:sp>
        <p:pic>
          <p:nvPicPr>
            <p:cNvPr id="810" name="Google Shape;810;p32"/>
            <p:cNvPicPr preferRelativeResize="0"/>
            <p:nvPr/>
          </p:nvPicPr>
          <p:blipFill rotWithShape="1">
            <a:blip r:embed="rId9">
              <a:alphaModFix/>
            </a:blip>
            <a:srcRect b="0" l="0" r="0" t="0"/>
            <a:stretch/>
          </p:blipFill>
          <p:spPr>
            <a:xfrm>
              <a:off x="746346" y="4450060"/>
              <a:ext cx="448075" cy="290425"/>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2b00c2eaf18_0_0"/>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143" name="Google Shape;143;g2b00c2eaf18_0_0"/>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Solution</a:t>
            </a:r>
            <a:endParaRPr sz="2800">
              <a:solidFill>
                <a:srgbClr val="3DE8AF"/>
              </a:solidFill>
              <a:latin typeface="Montserrat"/>
              <a:ea typeface="Montserrat"/>
              <a:cs typeface="Montserrat"/>
              <a:sym typeface="Montserrat"/>
            </a:endParaRPr>
          </a:p>
        </p:txBody>
      </p:sp>
      <p:sp>
        <p:nvSpPr>
          <p:cNvPr id="144" name="Google Shape;144;g2b00c2eaf18_0_0"/>
          <p:cNvSpPr txBox="1"/>
          <p:nvPr/>
        </p:nvSpPr>
        <p:spPr>
          <a:xfrm>
            <a:off x="5681800" y="1248275"/>
            <a:ext cx="2145000" cy="2061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800"/>
              </a:spcBef>
              <a:spcAft>
                <a:spcPts val="0"/>
              </a:spcAft>
              <a:buClr>
                <a:srgbClr val="000000"/>
              </a:buClr>
              <a:buSzPts val="1200"/>
              <a:buFont typeface="Arial"/>
              <a:buNone/>
            </a:pPr>
            <a:r>
              <a:rPr lang="en" sz="1200">
                <a:solidFill>
                  <a:srgbClr val="F2F2F2"/>
                </a:solidFill>
                <a:latin typeface="Montserrat"/>
                <a:ea typeface="Montserrat"/>
                <a:cs typeface="Montserrat"/>
                <a:sym typeface="Montserrat"/>
              </a:rPr>
              <a:t>To increase collaboration, the usage of new technologies in the construction industry and the implementation of new approaches such as Lean Construction methodology, should improve the construction industry's productivity.  </a:t>
            </a:r>
            <a:endParaRPr sz="1200">
              <a:solidFill>
                <a:srgbClr val="F2F2F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sz="1200">
              <a:solidFill>
                <a:srgbClr val="F2F2F2"/>
              </a:solidFill>
              <a:latin typeface="Montserrat"/>
              <a:ea typeface="Montserrat"/>
              <a:cs typeface="Montserrat"/>
              <a:sym typeface="Montserrat"/>
            </a:endParaRPr>
          </a:p>
        </p:txBody>
      </p:sp>
      <p:sp>
        <p:nvSpPr>
          <p:cNvPr id="145" name="Google Shape;145;g2b00c2eaf18_0_0"/>
          <p:cNvSpPr/>
          <p:nvPr/>
        </p:nvSpPr>
        <p:spPr>
          <a:xfrm>
            <a:off x="5176421" y="130512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Icono&#10;&#10;Descripción generada automáticamente" id="146" name="Google Shape;146;g2b00c2eaf18_0_0"/>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147" name="Google Shape;147;g2b00c2eaf18_0_0"/>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pic>
        <p:nvPicPr>
          <p:cNvPr id="148" name="Google Shape;148;g2b00c2eaf18_0_0"/>
          <p:cNvPicPr preferRelativeResize="0"/>
          <p:nvPr/>
        </p:nvPicPr>
        <p:blipFill rotWithShape="1">
          <a:blip r:embed="rId5">
            <a:alphaModFix/>
          </a:blip>
          <a:srcRect b="0" l="0" r="0" t="0"/>
          <a:stretch/>
        </p:blipFill>
        <p:spPr>
          <a:xfrm>
            <a:off x="-1" y="1563675"/>
            <a:ext cx="3654275" cy="1430806"/>
          </a:xfrm>
          <a:prstGeom prst="rect">
            <a:avLst/>
          </a:prstGeom>
          <a:noFill/>
          <a:ln>
            <a:noFill/>
          </a:ln>
        </p:spPr>
      </p:pic>
      <p:pic>
        <p:nvPicPr>
          <p:cNvPr id="149" name="Google Shape;149;g2b00c2eaf18_0_0"/>
          <p:cNvPicPr preferRelativeResize="0"/>
          <p:nvPr/>
        </p:nvPicPr>
        <p:blipFill rotWithShape="1">
          <a:blip r:embed="rId6">
            <a:alphaModFix/>
          </a:blip>
          <a:srcRect b="0" l="0" r="0" t="0"/>
          <a:stretch/>
        </p:blipFill>
        <p:spPr>
          <a:xfrm>
            <a:off x="330519" y="2994494"/>
            <a:ext cx="2993224" cy="214900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g2b00c2eaf18_0_14"/>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155" name="Google Shape;155;g2b00c2eaf18_0_14"/>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Approach</a:t>
            </a:r>
            <a:endParaRPr sz="2800">
              <a:solidFill>
                <a:srgbClr val="3DE8AF"/>
              </a:solidFill>
              <a:latin typeface="Montserrat"/>
              <a:ea typeface="Montserrat"/>
              <a:cs typeface="Montserrat"/>
              <a:sym typeface="Montserrat"/>
            </a:endParaRPr>
          </a:p>
        </p:txBody>
      </p:sp>
      <p:sp>
        <p:nvSpPr>
          <p:cNvPr id="156" name="Google Shape;156;g2b00c2eaf18_0_14"/>
          <p:cNvSpPr txBox="1"/>
          <p:nvPr/>
        </p:nvSpPr>
        <p:spPr>
          <a:xfrm>
            <a:off x="5116000" y="388650"/>
            <a:ext cx="27108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Clr>
                <a:srgbClr val="000000"/>
              </a:buClr>
              <a:buSzPts val="1200"/>
              <a:buFont typeface="Arial"/>
              <a:buNone/>
            </a:pPr>
            <a:r>
              <a:rPr lang="en" sz="1200">
                <a:solidFill>
                  <a:srgbClr val="F2F2F2"/>
                </a:solidFill>
                <a:latin typeface="Montserrat"/>
                <a:ea typeface="Montserrat"/>
                <a:cs typeface="Montserrat"/>
                <a:sym typeface="Montserrat"/>
              </a:rPr>
              <a:t>The use of the BIM methodology requires that we anticipate certain decisions at an early stage. </a:t>
            </a:r>
            <a:endParaRPr sz="1200">
              <a:solidFill>
                <a:srgbClr val="F2F2F2"/>
              </a:solidFill>
              <a:latin typeface="Montserrat"/>
              <a:ea typeface="Montserrat"/>
              <a:cs typeface="Montserrat"/>
              <a:sym typeface="Montserrat"/>
            </a:endParaRPr>
          </a:p>
        </p:txBody>
      </p:sp>
      <p:sp>
        <p:nvSpPr>
          <p:cNvPr id="157" name="Google Shape;157;g2b00c2eaf18_0_14"/>
          <p:cNvSpPr/>
          <p:nvPr/>
        </p:nvSpPr>
        <p:spPr>
          <a:xfrm>
            <a:off x="4610496" y="44550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Icono&#10;&#10;Descripción generada automáticamente" id="158" name="Google Shape;158;g2b00c2eaf18_0_14"/>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159" name="Google Shape;159;g2b00c2eaf18_0_14"/>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pic>
        <p:nvPicPr>
          <p:cNvPr id="160" name="Google Shape;160;g2b00c2eaf18_0_14"/>
          <p:cNvPicPr preferRelativeResize="0"/>
          <p:nvPr/>
        </p:nvPicPr>
        <p:blipFill rotWithShape="1">
          <a:blip r:embed="rId5">
            <a:alphaModFix/>
          </a:blip>
          <a:srcRect b="0" l="0" r="0" t="0"/>
          <a:stretch/>
        </p:blipFill>
        <p:spPr>
          <a:xfrm>
            <a:off x="313733" y="1323603"/>
            <a:ext cx="2769125" cy="1659850"/>
          </a:xfrm>
          <a:prstGeom prst="rect">
            <a:avLst/>
          </a:prstGeom>
          <a:noFill/>
          <a:ln>
            <a:noFill/>
          </a:ln>
        </p:spPr>
      </p:pic>
      <p:sp>
        <p:nvSpPr>
          <p:cNvPr id="161" name="Google Shape;161;g2b00c2eaf18_0_14"/>
          <p:cNvSpPr/>
          <p:nvPr/>
        </p:nvSpPr>
        <p:spPr>
          <a:xfrm>
            <a:off x="4610496" y="1570840"/>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2" name="Google Shape;162;g2b00c2eaf18_0_14"/>
          <p:cNvSpPr/>
          <p:nvPr/>
        </p:nvSpPr>
        <p:spPr>
          <a:xfrm>
            <a:off x="4610496" y="3018566"/>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3" name="Google Shape;163;g2b00c2eaf18_0_14"/>
          <p:cNvSpPr txBox="1"/>
          <p:nvPr/>
        </p:nvSpPr>
        <p:spPr>
          <a:xfrm>
            <a:off x="5116000" y="1552925"/>
            <a:ext cx="2710800" cy="1201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Clr>
                <a:srgbClr val="000000"/>
              </a:buClr>
              <a:buSzPts val="1200"/>
              <a:buFont typeface="Arial"/>
              <a:buNone/>
            </a:pPr>
            <a:r>
              <a:rPr lang="en" sz="1200">
                <a:solidFill>
                  <a:srgbClr val="F2F2F2"/>
                </a:solidFill>
                <a:latin typeface="Montserrat"/>
                <a:ea typeface="Montserrat"/>
                <a:cs typeface="Montserrat"/>
                <a:sym typeface="Montserrat"/>
              </a:rPr>
              <a:t>We need to further define the documentation that will be used to build as we are building it digitally at 1:1 scale. That is, at real size.</a:t>
            </a:r>
            <a:endParaRPr sz="1200">
              <a:solidFill>
                <a:srgbClr val="F2F2F2"/>
              </a:solidFill>
              <a:latin typeface="Montserrat"/>
              <a:ea typeface="Montserrat"/>
              <a:cs typeface="Montserrat"/>
              <a:sym typeface="Montserrat"/>
            </a:endParaRPr>
          </a:p>
        </p:txBody>
      </p:sp>
      <p:sp>
        <p:nvSpPr>
          <p:cNvPr id="164" name="Google Shape;164;g2b00c2eaf18_0_14"/>
          <p:cNvSpPr txBox="1"/>
          <p:nvPr/>
        </p:nvSpPr>
        <p:spPr>
          <a:xfrm>
            <a:off x="5116000" y="2960213"/>
            <a:ext cx="2710800" cy="1385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Clr>
                <a:srgbClr val="000000"/>
              </a:buClr>
              <a:buSzPts val="1200"/>
              <a:buFont typeface="Arial"/>
              <a:buNone/>
            </a:pPr>
            <a:r>
              <a:rPr lang="en" sz="1200">
                <a:solidFill>
                  <a:srgbClr val="F2F2F2"/>
                </a:solidFill>
                <a:latin typeface="Montserrat"/>
                <a:ea typeface="Montserrat"/>
                <a:cs typeface="Montserrat"/>
                <a:sym typeface="Montserrat"/>
              </a:rPr>
              <a:t>This allows us to analyze the build, without leaving room for error of interpretation in the documentation. Because we have a 3D model, we are able to analyze it from different aspects. </a:t>
            </a:r>
            <a:endParaRPr sz="1200">
              <a:solidFill>
                <a:srgbClr val="F2F2F2"/>
              </a:solidFill>
              <a:latin typeface="Montserrat"/>
              <a:ea typeface="Montserrat"/>
              <a:cs typeface="Montserrat"/>
              <a:sym typeface="Montserrat"/>
            </a:endParaRPr>
          </a:p>
        </p:txBody>
      </p:sp>
      <p:pic>
        <p:nvPicPr>
          <p:cNvPr id="165" name="Google Shape;165;g2b00c2eaf18_0_14"/>
          <p:cNvPicPr preferRelativeResize="0"/>
          <p:nvPr/>
        </p:nvPicPr>
        <p:blipFill rotWithShape="1">
          <a:blip r:embed="rId6">
            <a:alphaModFix/>
          </a:blip>
          <a:srcRect b="0" l="0" r="0" t="0"/>
          <a:stretch/>
        </p:blipFill>
        <p:spPr>
          <a:xfrm>
            <a:off x="-1" y="2944952"/>
            <a:ext cx="3396599" cy="21985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2b00c2eaf18_0_31"/>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171" name="Google Shape;171;g2b00c2eaf18_0_31"/>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BIM Approach</a:t>
            </a:r>
            <a:endParaRPr sz="2800">
              <a:solidFill>
                <a:srgbClr val="3DE8AF"/>
              </a:solidFill>
              <a:latin typeface="Montserrat"/>
              <a:ea typeface="Montserrat"/>
              <a:cs typeface="Montserrat"/>
              <a:sym typeface="Montserrat"/>
            </a:endParaRPr>
          </a:p>
        </p:txBody>
      </p:sp>
      <p:sp>
        <p:nvSpPr>
          <p:cNvPr id="172" name="Google Shape;172;g2b00c2eaf18_0_31"/>
          <p:cNvSpPr txBox="1"/>
          <p:nvPr/>
        </p:nvSpPr>
        <p:spPr>
          <a:xfrm>
            <a:off x="5681800" y="1248275"/>
            <a:ext cx="2145000" cy="2061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Clr>
                <a:srgbClr val="000000"/>
              </a:buClr>
              <a:buSzPts val="1200"/>
              <a:buFont typeface="Arial"/>
              <a:buNone/>
            </a:pPr>
            <a:r>
              <a:rPr lang="en" sz="1200">
                <a:solidFill>
                  <a:srgbClr val="F2F2F2"/>
                </a:solidFill>
                <a:latin typeface="Montserrat"/>
                <a:ea typeface="Montserrat"/>
                <a:cs typeface="Montserrat"/>
                <a:sym typeface="Montserrat"/>
              </a:rPr>
              <a:t>BIM is a methodology that allows us to implement a process of creating and managing the information (graphic and non-graphic) of a project throughout all the phases of the life cycle of an asset. </a:t>
            </a:r>
            <a:endParaRPr sz="1200">
              <a:solidFill>
                <a:srgbClr val="F2F2F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sz="1200">
              <a:solidFill>
                <a:srgbClr val="F2F2F2"/>
              </a:solidFill>
              <a:latin typeface="Montserrat"/>
              <a:ea typeface="Montserrat"/>
              <a:cs typeface="Montserrat"/>
              <a:sym typeface="Montserrat"/>
            </a:endParaRPr>
          </a:p>
        </p:txBody>
      </p:sp>
      <p:sp>
        <p:nvSpPr>
          <p:cNvPr id="173" name="Google Shape;173;g2b00c2eaf18_0_31"/>
          <p:cNvSpPr/>
          <p:nvPr/>
        </p:nvSpPr>
        <p:spPr>
          <a:xfrm>
            <a:off x="5176421" y="1305128"/>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Icono&#10;&#10;Descripción generada automáticamente" id="174" name="Google Shape;174;g2b00c2eaf18_0_31"/>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175" name="Google Shape;175;g2b00c2eaf18_0_31"/>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pic>
        <p:nvPicPr>
          <p:cNvPr id="176" name="Google Shape;176;g2b00c2eaf18_0_31"/>
          <p:cNvPicPr preferRelativeResize="0"/>
          <p:nvPr/>
        </p:nvPicPr>
        <p:blipFill rotWithShape="1">
          <a:blip r:embed="rId5">
            <a:alphaModFix/>
          </a:blip>
          <a:srcRect b="0" l="0" r="0" t="0"/>
          <a:stretch/>
        </p:blipFill>
        <p:spPr>
          <a:xfrm>
            <a:off x="0" y="1725250"/>
            <a:ext cx="3322377" cy="341823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2b00c2eaf18_0_43"/>
          <p:cNvSpPr txBox="1"/>
          <p:nvPr>
            <p:ph idx="12" type="sldNum"/>
          </p:nvPr>
        </p:nvSpPr>
        <p:spPr>
          <a:xfrm>
            <a:off x="6605984" y="4690857"/>
            <a:ext cx="24996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
        <p:nvSpPr>
          <p:cNvPr id="182" name="Google Shape;182;g2b00c2eaf18_0_43"/>
          <p:cNvSpPr txBox="1"/>
          <p:nvPr>
            <p:ph type="title"/>
          </p:nvPr>
        </p:nvSpPr>
        <p:spPr>
          <a:xfrm>
            <a:off x="-1" y="296025"/>
            <a:ext cx="4246800" cy="18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25E91"/>
              </a:buClr>
              <a:buSzPts val="2700"/>
              <a:buNone/>
            </a:pPr>
            <a:r>
              <a:rPr lang="en" sz="2800">
                <a:solidFill>
                  <a:srgbClr val="3DE8AF"/>
                </a:solidFill>
                <a:latin typeface="Montserrat"/>
                <a:ea typeface="Montserrat"/>
                <a:cs typeface="Montserrat"/>
                <a:sym typeface="Montserrat"/>
              </a:rPr>
              <a:t>CAD vs BIM</a:t>
            </a:r>
            <a:endParaRPr sz="2800">
              <a:solidFill>
                <a:srgbClr val="3DE8AF"/>
              </a:solidFill>
              <a:latin typeface="Montserrat"/>
              <a:ea typeface="Montserrat"/>
              <a:cs typeface="Montserrat"/>
              <a:sym typeface="Montserrat"/>
            </a:endParaRPr>
          </a:p>
        </p:txBody>
      </p:sp>
      <p:pic>
        <p:nvPicPr>
          <p:cNvPr descr="Icono&#10;&#10;Descripción generada automáticamente" id="183" name="Google Shape;183;g2b00c2eaf18_0_43"/>
          <p:cNvPicPr preferRelativeResize="0"/>
          <p:nvPr/>
        </p:nvPicPr>
        <p:blipFill rotWithShape="1">
          <a:blip r:embed="rId3">
            <a:alphaModFix/>
          </a:blip>
          <a:srcRect b="0" l="0" r="0" t="0"/>
          <a:stretch/>
        </p:blipFill>
        <p:spPr>
          <a:xfrm>
            <a:off x="8251950" y="59043"/>
            <a:ext cx="823080" cy="823080"/>
          </a:xfrm>
          <a:prstGeom prst="rect">
            <a:avLst/>
          </a:prstGeom>
          <a:noFill/>
          <a:ln>
            <a:noFill/>
          </a:ln>
        </p:spPr>
      </p:pic>
      <p:sp>
        <p:nvSpPr>
          <p:cNvPr id="184" name="Google Shape;184;g2b00c2eaf18_0_43"/>
          <p:cNvSpPr txBox="1"/>
          <p:nvPr/>
        </p:nvSpPr>
        <p:spPr>
          <a:xfrm>
            <a:off x="4246750" y="4657825"/>
            <a:ext cx="4124100" cy="26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Source:</a:t>
            </a:r>
            <a:r>
              <a:rPr lang="en" sz="800" u="sng">
                <a:solidFill>
                  <a:srgbClr val="009999"/>
                </a:solidFill>
                <a:hlinkClick r:id="rId4">
                  <a:extLst>
                    <a:ext uri="{A12FA001-AC4F-418D-AE19-62706E023703}">
                      <ahyp:hlinkClr val="tx"/>
                    </a:ext>
                  </a:extLst>
                </a:hlinkClick>
              </a:rPr>
              <a:t>https://bimzeed.eu/</a:t>
            </a:r>
            <a:r>
              <a:rPr lang="en" sz="800"/>
              <a:t>  </a:t>
            </a:r>
            <a:r>
              <a:rPr b="0" i="0" lang="en" sz="800" u="none" cap="none" strike="noStrike">
                <a:solidFill>
                  <a:srgbClr val="000000"/>
                </a:solidFill>
                <a:latin typeface="Arial"/>
                <a:ea typeface="Arial"/>
                <a:cs typeface="Arial"/>
                <a:sym typeface="Arial"/>
              </a:rPr>
              <a:t> </a:t>
            </a:r>
            <a:endParaRPr b="0" i="1" sz="800" u="none" cap="none" strike="noStrike">
              <a:solidFill>
                <a:srgbClr val="000000"/>
              </a:solidFill>
              <a:latin typeface="Arial"/>
              <a:ea typeface="Arial"/>
              <a:cs typeface="Arial"/>
              <a:sym typeface="Arial"/>
            </a:endParaRPr>
          </a:p>
        </p:txBody>
      </p:sp>
      <p:pic>
        <p:nvPicPr>
          <p:cNvPr id="185" name="Google Shape;185;g2b00c2eaf18_0_43"/>
          <p:cNvPicPr preferRelativeResize="0"/>
          <p:nvPr/>
        </p:nvPicPr>
        <p:blipFill rotWithShape="1">
          <a:blip r:embed="rId5">
            <a:alphaModFix/>
          </a:blip>
          <a:srcRect b="0" l="0" r="0" t="0"/>
          <a:stretch/>
        </p:blipFill>
        <p:spPr>
          <a:xfrm>
            <a:off x="6" y="2227675"/>
            <a:ext cx="3814589" cy="2915820"/>
          </a:xfrm>
          <a:prstGeom prst="rect">
            <a:avLst/>
          </a:prstGeom>
          <a:noFill/>
          <a:ln>
            <a:noFill/>
          </a:ln>
        </p:spPr>
      </p:pic>
      <p:sp>
        <p:nvSpPr>
          <p:cNvPr id="186" name="Google Shape;186;g2b00c2eaf18_0_43"/>
          <p:cNvSpPr txBox="1"/>
          <p:nvPr/>
        </p:nvSpPr>
        <p:spPr>
          <a:xfrm>
            <a:off x="5116000" y="539750"/>
            <a:ext cx="2710800" cy="95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Clr>
                <a:srgbClr val="000000"/>
              </a:buClr>
              <a:buSzPts val="1200"/>
              <a:buFont typeface="Arial"/>
              <a:buNone/>
            </a:pPr>
            <a:r>
              <a:rPr lang="en" sz="1200">
                <a:solidFill>
                  <a:srgbClr val="F2F2F2"/>
                </a:solidFill>
                <a:latin typeface="Montserrat"/>
                <a:ea typeface="Montserrat"/>
                <a:cs typeface="Montserrat"/>
                <a:sym typeface="Montserrat"/>
              </a:rPr>
              <a:t>CAD (Computer Aided Design) is based on the graphic representation of vectorial geometric entities (such as: lines, points, arcs and polygons).</a:t>
            </a:r>
            <a:endParaRPr sz="1200">
              <a:solidFill>
                <a:srgbClr val="F2F2F2"/>
              </a:solidFill>
              <a:latin typeface="Montserrat"/>
              <a:ea typeface="Montserrat"/>
              <a:cs typeface="Montserrat"/>
              <a:sym typeface="Montserrat"/>
            </a:endParaRPr>
          </a:p>
        </p:txBody>
      </p:sp>
      <p:sp>
        <p:nvSpPr>
          <p:cNvPr id="187" name="Google Shape;187;g2b00c2eaf18_0_43"/>
          <p:cNvSpPr/>
          <p:nvPr/>
        </p:nvSpPr>
        <p:spPr>
          <a:xfrm>
            <a:off x="4610496" y="596603"/>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8" name="Google Shape;188;g2b00c2eaf18_0_43"/>
          <p:cNvSpPr/>
          <p:nvPr/>
        </p:nvSpPr>
        <p:spPr>
          <a:xfrm>
            <a:off x="4610496" y="1915341"/>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9" name="Google Shape;189;g2b00c2eaf18_0_43"/>
          <p:cNvSpPr/>
          <p:nvPr/>
        </p:nvSpPr>
        <p:spPr>
          <a:xfrm>
            <a:off x="4610496" y="3556441"/>
            <a:ext cx="505500" cy="1962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0" name="Google Shape;190;g2b00c2eaf18_0_43"/>
          <p:cNvSpPr txBox="1"/>
          <p:nvPr/>
        </p:nvSpPr>
        <p:spPr>
          <a:xfrm>
            <a:off x="5116000" y="1897425"/>
            <a:ext cx="2710800" cy="1201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Clr>
                <a:srgbClr val="000000"/>
              </a:buClr>
              <a:buSzPts val="1200"/>
              <a:buFont typeface="Arial"/>
              <a:buNone/>
            </a:pPr>
            <a:r>
              <a:rPr lang="en" sz="1200">
                <a:solidFill>
                  <a:srgbClr val="F2F2F2"/>
                </a:solidFill>
                <a:latin typeface="Montserrat"/>
                <a:ea typeface="Montserrat"/>
                <a:cs typeface="Montserrat"/>
                <a:sym typeface="Montserrat"/>
              </a:rPr>
              <a:t>The software does not interpret what is being represented, the information has to be managed by the user through support tools such as layers, line styles, etc. </a:t>
            </a:r>
            <a:endParaRPr sz="1200">
              <a:solidFill>
                <a:srgbClr val="F2F2F2"/>
              </a:solidFill>
              <a:latin typeface="Montserrat"/>
              <a:ea typeface="Montserrat"/>
              <a:cs typeface="Montserrat"/>
              <a:sym typeface="Montserrat"/>
            </a:endParaRPr>
          </a:p>
        </p:txBody>
      </p:sp>
      <p:sp>
        <p:nvSpPr>
          <p:cNvPr id="191" name="Google Shape;191;g2b00c2eaf18_0_43"/>
          <p:cNvSpPr txBox="1"/>
          <p:nvPr/>
        </p:nvSpPr>
        <p:spPr>
          <a:xfrm>
            <a:off x="5116000" y="3498088"/>
            <a:ext cx="2710800" cy="1385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Clr>
                <a:srgbClr val="000000"/>
              </a:buClr>
              <a:buSzPts val="1200"/>
              <a:buFont typeface="Arial"/>
              <a:buNone/>
            </a:pPr>
            <a:r>
              <a:rPr lang="en" sz="1200">
                <a:solidFill>
                  <a:srgbClr val="F2F2F2"/>
                </a:solidFill>
                <a:latin typeface="Montserrat"/>
                <a:ea typeface="Montserrat"/>
                <a:cs typeface="Montserrat"/>
                <a:sym typeface="Montserrat"/>
              </a:rPr>
              <a:t>CAD programs: AutoCAD, MicroStation, Catia, Sketchup, etc</a:t>
            </a:r>
            <a:endParaRPr sz="1200">
              <a:solidFill>
                <a:srgbClr val="F2F2F2"/>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HumanTech_PPT template">
  <a:themeElements>
    <a:clrScheme name="HumanTech colours">
      <a:dk1>
        <a:srgbClr val="025E91"/>
      </a:dk1>
      <a:lt1>
        <a:srgbClr val="FFFFFF"/>
      </a:lt1>
      <a:dk2>
        <a:srgbClr val="606060"/>
      </a:dk2>
      <a:lt2>
        <a:srgbClr val="FFFFFF"/>
      </a:lt2>
      <a:accent1>
        <a:srgbClr val="3DE8AF"/>
      </a:accent1>
      <a:accent2>
        <a:srgbClr val="025E91"/>
      </a:accent2>
      <a:accent3>
        <a:srgbClr val="606060"/>
      </a:accent3>
      <a:accent4>
        <a:srgbClr val="3DE8AF"/>
      </a:accent4>
      <a:accent5>
        <a:srgbClr val="FFFFFF"/>
      </a:accent5>
      <a:accent6>
        <a:srgbClr val="FFFFFF"/>
      </a:accent6>
      <a:hlink>
        <a:srgbClr val="3DE8AF"/>
      </a:hlink>
      <a:folHlink>
        <a:srgbClr val="3DE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Dario</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0x010100C5275E905CAAF5489915BBCD05526EE3</vt:lpwstr>
  </property>
  <property fmtid="{D5CDD505-2E9C-101B-9397-08002B2CF9AE}" pid="3" name="MediaServiceImageTags">
    <vt:lpwstr/>
  </property>
</Properties>
</file>