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67" r:id="rId2"/>
    <p:sldId id="268" r:id="rId3"/>
  </p:sldIdLst>
  <p:sldSz cx="9601200" cy="12801600" type="A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0"/>
    <p:restoredTop sz="96208"/>
  </p:normalViewPr>
  <p:slideViewPr>
    <p:cSldViewPr snapToGrid="0">
      <p:cViewPr varScale="1">
        <p:scale>
          <a:sx n="58" d="100"/>
          <a:sy n="58" d="100"/>
        </p:scale>
        <p:origin x="974" y="62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y\Desktop\neurogenesis\Book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y\Desktop\neurogenesis\Book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y\Desktop\neurogenesis\Book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EE-084A-9066-FF2A0CD4FBCC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EE-084A-9066-FF2A0CD4FBCC}"/>
              </c:ext>
            </c:extLst>
          </c:dPt>
          <c:errBars>
            <c:errBarType val="plus"/>
            <c:errValType val="cust"/>
            <c:noEndCap val="0"/>
            <c:plus>
              <c:numRef>
                <c:f>(Sheet1!$C$54,Sheet1!$D$54)</c:f>
                <c:numCache>
                  <c:formatCode>General</c:formatCode>
                  <c:ptCount val="2"/>
                  <c:pt idx="0">
                    <c:v>0.71</c:v>
                  </c:pt>
                  <c:pt idx="1">
                    <c:v>0.53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val>
            <c:numRef>
              <c:f>Sheet1!$C$53:$D$53</c:f>
              <c:numCache>
                <c:formatCode>General</c:formatCode>
                <c:ptCount val="2"/>
                <c:pt idx="0">
                  <c:v>3.03</c:v>
                </c:pt>
                <c:pt idx="1">
                  <c:v>3.49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EE-084A-9066-FF2A0CD4F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7"/>
        <c:axId val="553029744"/>
        <c:axId val="553032696"/>
      </c:barChart>
      <c:catAx>
        <c:axId val="5530297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53032696"/>
        <c:crosses val="autoZero"/>
        <c:auto val="1"/>
        <c:lblAlgn val="ctr"/>
        <c:lblOffset val="100"/>
        <c:noMultiLvlLbl val="0"/>
      </c:catAx>
      <c:valAx>
        <c:axId val="55303269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_ 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55302974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C8-C24A-AF99-8DC720B35468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C8-C24A-AF99-8DC720B35468}"/>
              </c:ext>
            </c:extLst>
          </c:dPt>
          <c:errBars>
            <c:errBarType val="plus"/>
            <c:errValType val="cust"/>
            <c:noEndCap val="0"/>
            <c:plus>
              <c:numRef>
                <c:f>Sheet1!$K$55:$L$55</c:f>
                <c:numCache>
                  <c:formatCode>General</c:formatCode>
                  <c:ptCount val="2"/>
                  <c:pt idx="0">
                    <c:v>0.53261433757567267</c:v>
                  </c:pt>
                  <c:pt idx="1">
                    <c:v>0.26778263500423222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val>
            <c:numRef>
              <c:f>Sheet1!$K$54:$L$54</c:f>
              <c:numCache>
                <c:formatCode>General</c:formatCode>
                <c:ptCount val="2"/>
                <c:pt idx="0">
                  <c:v>3.1570964815676548</c:v>
                </c:pt>
                <c:pt idx="1">
                  <c:v>4.1725822999069342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C8-C24A-AF99-8DC720B35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7"/>
        <c:axId val="553029744"/>
        <c:axId val="553032696"/>
      </c:barChart>
      <c:catAx>
        <c:axId val="5530297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53032696"/>
        <c:crosses val="autoZero"/>
        <c:auto val="1"/>
        <c:lblAlgn val="ctr"/>
        <c:lblOffset val="100"/>
        <c:noMultiLvlLbl val="0"/>
      </c:catAx>
      <c:valAx>
        <c:axId val="553032696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_ 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55302974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68-914A-86BC-48CFD1D28A4E}"/>
              </c:ext>
            </c:extLst>
          </c:dPt>
          <c:errBars>
            <c:errBarType val="plus"/>
            <c:errValType val="cust"/>
            <c:noEndCap val="0"/>
            <c:plus>
              <c:numRef>
                <c:f>Sheet1!$Q$55:$R$55</c:f>
                <c:numCache>
                  <c:formatCode>General</c:formatCode>
                  <c:ptCount val="2"/>
                  <c:pt idx="0">
                    <c:v>31.872551807811149</c:v>
                  </c:pt>
                  <c:pt idx="1">
                    <c:v>16.188668094151339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val>
            <c:numRef>
              <c:f>Sheet1!$Q$54:$R$54</c:f>
              <c:numCache>
                <c:formatCode>General</c:formatCode>
                <c:ptCount val="2"/>
                <c:pt idx="0">
                  <c:v>118.78064753058459</c:v>
                </c:pt>
                <c:pt idx="1">
                  <c:v>130.86361055255415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68-914A-86BC-48CFD1D28A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7"/>
        <c:axId val="553029744"/>
        <c:axId val="553032696"/>
      </c:barChart>
      <c:catAx>
        <c:axId val="5530297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53032696"/>
        <c:crosses val="autoZero"/>
        <c:auto val="1"/>
        <c:lblAlgn val="ctr"/>
        <c:lblOffset val="100"/>
        <c:noMultiLvlLbl val="0"/>
      </c:catAx>
      <c:valAx>
        <c:axId val="553032696"/>
        <c:scaling>
          <c:orientation val="minMax"/>
          <c:max val="16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_ 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55302974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FE261-1DFB-7D41-A198-8C6748680075}" type="datetimeFigureOut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20900" y="1233488"/>
            <a:ext cx="24939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CA7A8-2623-7449-9598-D0C42C18F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2783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CA7A8-2623-7449-9598-D0C42C18FD0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424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9B42-4398-9745-A074-BC6AD43179E9}" type="datetimeFigureOut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2842-BD20-3540-8121-86E6A3734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3875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9B42-4398-9745-A074-BC6AD43179E9}" type="datetimeFigureOut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2842-BD20-3540-8121-86E6A3734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67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9B42-4398-9745-A074-BC6AD43179E9}" type="datetimeFigureOut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2842-BD20-3540-8121-86E6A3734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581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9B42-4398-9745-A074-BC6AD43179E9}" type="datetimeFigureOut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2842-BD20-3540-8121-86E6A3734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84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9B42-4398-9745-A074-BC6AD43179E9}" type="datetimeFigureOut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2842-BD20-3540-8121-86E6A3734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3157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9B42-4398-9745-A074-BC6AD43179E9}" type="datetimeFigureOut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2842-BD20-3540-8121-86E6A3734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69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9B42-4398-9745-A074-BC6AD43179E9}" type="datetimeFigureOut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2842-BD20-3540-8121-86E6A3734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0750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9B42-4398-9745-A074-BC6AD43179E9}" type="datetimeFigureOut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2842-BD20-3540-8121-86E6A3734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0878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9B42-4398-9745-A074-BC6AD43179E9}" type="datetimeFigureOut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2842-BD20-3540-8121-86E6A3734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0822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9B42-4398-9745-A074-BC6AD43179E9}" type="datetimeFigureOut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2842-BD20-3540-8121-86E6A3734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55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9B42-4398-9745-A074-BC6AD43179E9}" type="datetimeFigureOut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2842-BD20-3540-8121-86E6A3734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89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49B42-4398-9745-A074-BC6AD43179E9}" type="datetimeFigureOut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52842-BD20-3540-8121-86E6A3734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033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83656DCC-5BFC-D22D-6387-B31C9B8E3A5B}"/>
              </a:ext>
            </a:extLst>
          </p:cNvPr>
          <p:cNvGrpSpPr/>
          <p:nvPr/>
        </p:nvGrpSpPr>
        <p:grpSpPr>
          <a:xfrm>
            <a:off x="197061" y="893372"/>
            <a:ext cx="5978886" cy="8801084"/>
            <a:chOff x="342714" y="7788746"/>
            <a:chExt cx="5978886" cy="8801084"/>
          </a:xfrm>
        </p:grpSpPr>
        <p:grpSp>
          <p:nvGrpSpPr>
            <p:cNvPr id="48" name="グループ化 47">
              <a:extLst>
                <a:ext uri="{FF2B5EF4-FFF2-40B4-BE49-F238E27FC236}">
                  <a16:creationId xmlns:a16="http://schemas.microsoft.com/office/drawing/2014/main" id="{583B2498-C60D-8500-6729-7218D9411863}"/>
                </a:ext>
              </a:extLst>
            </p:cNvPr>
            <p:cNvGrpSpPr/>
            <p:nvPr/>
          </p:nvGrpSpPr>
          <p:grpSpPr>
            <a:xfrm>
              <a:off x="342714" y="7789559"/>
              <a:ext cx="2943476" cy="8789133"/>
              <a:chOff x="1550669" y="-3440431"/>
              <a:chExt cx="3440432" cy="10273031"/>
            </a:xfrm>
          </p:grpSpPr>
          <p:pic>
            <p:nvPicPr>
              <p:cNvPr id="49" name="図 48" descr="海洋生物, サンゴ が含まれている画像&#10;&#10;自動的に生成された説明">
                <a:extLst>
                  <a:ext uri="{FF2B5EF4-FFF2-40B4-BE49-F238E27FC236}">
                    <a16:creationId xmlns:a16="http://schemas.microsoft.com/office/drawing/2014/main" id="{1FC38C92-6FFC-78B8-192F-7534418660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833" r="49833"/>
              <a:stretch/>
            </p:blipFill>
            <p:spPr>
              <a:xfrm rot="16200000">
                <a:off x="1550669" y="-3440431"/>
                <a:ext cx="3440431" cy="3440431"/>
              </a:xfrm>
              <a:prstGeom prst="rect">
                <a:avLst/>
              </a:prstGeom>
            </p:spPr>
          </p:pic>
          <p:pic>
            <p:nvPicPr>
              <p:cNvPr id="50" name="図 49" descr="海洋生物, サンゴ が含まれている画像&#10;&#10;自動的に生成された説明">
                <a:extLst>
                  <a:ext uri="{FF2B5EF4-FFF2-40B4-BE49-F238E27FC236}">
                    <a16:creationId xmlns:a16="http://schemas.microsoft.com/office/drawing/2014/main" id="{B3068827-59F8-1837-07B6-5DEAA6A8AD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333" b="49833"/>
              <a:stretch/>
            </p:blipFill>
            <p:spPr>
              <a:xfrm rot="16200000">
                <a:off x="1567815" y="3409314"/>
                <a:ext cx="3406140" cy="3440432"/>
              </a:xfrm>
              <a:prstGeom prst="rect">
                <a:avLst/>
              </a:prstGeom>
            </p:spPr>
          </p:pic>
          <p:pic>
            <p:nvPicPr>
              <p:cNvPr id="55" name="図 54" descr="海洋生物, サンゴ が含まれている画像&#10;&#10;自動的に生成された説明">
                <a:extLst>
                  <a:ext uri="{FF2B5EF4-FFF2-40B4-BE49-F238E27FC236}">
                    <a16:creationId xmlns:a16="http://schemas.microsoft.com/office/drawing/2014/main" id="{F922F7E4-0435-9F33-6C8E-5323083F29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833" b="49833"/>
              <a:stretch/>
            </p:blipFill>
            <p:spPr>
              <a:xfrm rot="16200000">
                <a:off x="1550669" y="-11430"/>
                <a:ext cx="3440430" cy="3440430"/>
              </a:xfrm>
              <a:prstGeom prst="rect">
                <a:avLst/>
              </a:prstGeom>
            </p:spPr>
          </p:pic>
        </p:grpSp>
        <p:grpSp>
          <p:nvGrpSpPr>
            <p:cNvPr id="57" name="グループ化 56">
              <a:extLst>
                <a:ext uri="{FF2B5EF4-FFF2-40B4-BE49-F238E27FC236}">
                  <a16:creationId xmlns:a16="http://schemas.microsoft.com/office/drawing/2014/main" id="{D8BDB9D6-2AFF-428A-7370-6FB7230B203B}"/>
                </a:ext>
              </a:extLst>
            </p:cNvPr>
            <p:cNvGrpSpPr/>
            <p:nvPr/>
          </p:nvGrpSpPr>
          <p:grpSpPr>
            <a:xfrm>
              <a:off x="3387905" y="7788746"/>
              <a:ext cx="2933695" cy="8801084"/>
              <a:chOff x="5154930" y="-3454400"/>
              <a:chExt cx="3429000" cy="10287000"/>
            </a:xfrm>
          </p:grpSpPr>
          <p:pic>
            <p:nvPicPr>
              <p:cNvPr id="58" name="図 57" descr="紫の花の加工写真&#10;&#10;中程度の精度で自動的に生成された説明">
                <a:extLst>
                  <a:ext uri="{FF2B5EF4-FFF2-40B4-BE49-F238E27FC236}">
                    <a16:creationId xmlns:a16="http://schemas.microsoft.com/office/drawing/2014/main" id="{1E50A12F-E76B-6CCC-10E8-5827ADF899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 b="50000"/>
              <a:stretch/>
            </p:blipFill>
            <p:spPr>
              <a:xfrm>
                <a:off x="5154930" y="3403600"/>
                <a:ext cx="3429000" cy="3429000"/>
              </a:xfrm>
              <a:prstGeom prst="rect">
                <a:avLst/>
              </a:prstGeom>
            </p:spPr>
          </p:pic>
          <p:pic>
            <p:nvPicPr>
              <p:cNvPr id="59" name="図 58" descr="紫の花の加工写真&#10;&#10;中程度の精度で自動的に生成された説明">
                <a:extLst>
                  <a:ext uri="{FF2B5EF4-FFF2-40B4-BE49-F238E27FC236}">
                    <a16:creationId xmlns:a16="http://schemas.microsoft.com/office/drawing/2014/main" id="{6D0C0E3B-DC61-2103-AB83-767844A664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50000"/>
              <a:stretch/>
            </p:blipFill>
            <p:spPr>
              <a:xfrm>
                <a:off x="5154930" y="-3454400"/>
                <a:ext cx="3429000" cy="3429000"/>
              </a:xfrm>
              <a:prstGeom prst="rect">
                <a:avLst/>
              </a:prstGeom>
            </p:spPr>
          </p:pic>
          <p:pic>
            <p:nvPicPr>
              <p:cNvPr id="64" name="図 63" descr="紫の花の加工写真&#10;&#10;中程度の精度で自動的に生成された説明">
                <a:extLst>
                  <a:ext uri="{FF2B5EF4-FFF2-40B4-BE49-F238E27FC236}">
                    <a16:creationId xmlns:a16="http://schemas.microsoft.com/office/drawing/2014/main" id="{C6CF88EF-525D-9D3B-5C79-1D406D5E19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b="50000"/>
              <a:stretch/>
            </p:blipFill>
            <p:spPr>
              <a:xfrm>
                <a:off x="5154930" y="-25400"/>
                <a:ext cx="3429000" cy="3429000"/>
              </a:xfrm>
              <a:prstGeom prst="rect">
                <a:avLst/>
              </a:prstGeom>
            </p:spPr>
          </p:pic>
        </p:grpSp>
      </p:grpSp>
      <p:graphicFrame>
        <p:nvGraphicFramePr>
          <p:cNvPr id="37" name="グラフ 36">
            <a:extLst>
              <a:ext uri="{FF2B5EF4-FFF2-40B4-BE49-F238E27FC236}">
                <a16:creationId xmlns:a16="http://schemas.microsoft.com/office/drawing/2014/main" id="{12F014C2-C2E9-CF41-9B0B-779223F1346C}"/>
              </a:ext>
            </a:extLst>
          </p:cNvPr>
          <p:cNvGraphicFramePr>
            <a:graphicFrameLocks/>
          </p:cNvGraphicFramePr>
          <p:nvPr/>
        </p:nvGraphicFramePr>
        <p:xfrm>
          <a:off x="7180577" y="1063280"/>
          <a:ext cx="2420624" cy="2627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8" name="グラフ 37">
            <a:extLst>
              <a:ext uri="{FF2B5EF4-FFF2-40B4-BE49-F238E27FC236}">
                <a16:creationId xmlns:a16="http://schemas.microsoft.com/office/drawing/2014/main" id="{955A478E-99B9-CB10-5CBF-4E6B1A406806}"/>
              </a:ext>
            </a:extLst>
          </p:cNvPr>
          <p:cNvGraphicFramePr>
            <a:graphicFrameLocks/>
          </p:cNvGraphicFramePr>
          <p:nvPr/>
        </p:nvGraphicFramePr>
        <p:xfrm>
          <a:off x="7180577" y="4862934"/>
          <a:ext cx="2420624" cy="2627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9" name="グラフ 38">
            <a:extLst>
              <a:ext uri="{FF2B5EF4-FFF2-40B4-BE49-F238E27FC236}">
                <a16:creationId xmlns:a16="http://schemas.microsoft.com/office/drawing/2014/main" id="{EDC0BA9E-2A26-6983-90EB-DCA89EDA7F00}"/>
              </a:ext>
            </a:extLst>
          </p:cNvPr>
          <p:cNvGraphicFramePr>
            <a:graphicFrameLocks/>
          </p:cNvGraphicFramePr>
          <p:nvPr/>
        </p:nvGraphicFramePr>
        <p:xfrm>
          <a:off x="6990090" y="8662588"/>
          <a:ext cx="2602382" cy="2627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3AFE1863-9985-2ED4-D680-C09858964DC5}"/>
              </a:ext>
            </a:extLst>
          </p:cNvPr>
          <p:cNvGrpSpPr/>
          <p:nvPr/>
        </p:nvGrpSpPr>
        <p:grpSpPr>
          <a:xfrm>
            <a:off x="2133077" y="9190486"/>
            <a:ext cx="1108231" cy="350073"/>
            <a:chOff x="6766604" y="8766231"/>
            <a:chExt cx="1381272" cy="436323"/>
          </a:xfrm>
        </p:grpSpPr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03B4FC9B-EBD3-B632-2387-0611927E5D13}"/>
                </a:ext>
              </a:extLst>
            </p:cNvPr>
            <p:cNvCxnSpPr>
              <a:cxnSpLocks/>
            </p:cNvCxnSpPr>
            <p:nvPr/>
          </p:nvCxnSpPr>
          <p:spPr>
            <a:xfrm>
              <a:off x="7288014" y="9202554"/>
              <a:ext cx="475617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84F907BE-396B-5D45-E0C2-A3ED7A5B63F3}"/>
                </a:ext>
              </a:extLst>
            </p:cNvPr>
            <p:cNvSpPr txBox="1"/>
            <p:nvPr/>
          </p:nvSpPr>
          <p:spPr>
            <a:xfrm>
              <a:off x="6766604" y="8766231"/>
              <a:ext cx="1381272" cy="421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µm</a:t>
              </a:r>
              <a:endParaRPr kumimoji="1" lang="ja-JP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A747048-E692-1107-6C2C-975087FA4A24}"/>
              </a:ext>
            </a:extLst>
          </p:cNvPr>
          <p:cNvSpPr txBox="1"/>
          <p:nvPr/>
        </p:nvSpPr>
        <p:spPr>
          <a:xfrm>
            <a:off x="-1" y="16643"/>
            <a:ext cx="310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Supplementary Figure 1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ECC8EBE-F682-7981-7727-4C030194A515}"/>
              </a:ext>
            </a:extLst>
          </p:cNvPr>
          <p:cNvSpPr txBox="1"/>
          <p:nvPr/>
        </p:nvSpPr>
        <p:spPr>
          <a:xfrm>
            <a:off x="66583" y="554818"/>
            <a:ext cx="3788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(A) Colon of normal mouse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1D02357-AEDF-FDFA-E0D0-4A69BD3FD65C}"/>
              </a:ext>
            </a:extLst>
          </p:cNvPr>
          <p:cNvSpPr txBox="1"/>
          <p:nvPr/>
        </p:nvSpPr>
        <p:spPr>
          <a:xfrm>
            <a:off x="3130863" y="554818"/>
            <a:ext cx="4108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(B) Colon of DSS colitis mouse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CF5FB05-599F-ED78-F3CE-5C6033ADFEE1}"/>
              </a:ext>
            </a:extLst>
          </p:cNvPr>
          <p:cNvSpPr txBox="1"/>
          <p:nvPr/>
        </p:nvSpPr>
        <p:spPr>
          <a:xfrm>
            <a:off x="108863" y="9735614"/>
            <a:ext cx="3179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i="0" u="none" strike="noStrike" kern="1200" cap="none" spc="0" normalizeH="0" baseline="0" noProof="0" dirty="0">
                <a:ln>
                  <a:noFill/>
                </a:ln>
                <a:solidFill>
                  <a:srgbClr val="FF40FF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magenta: tubulin-</a:t>
            </a:r>
            <a:r>
              <a:rPr kumimoji="1" lang="el-GR" altLang="ja-JP" sz="1600" i="0" u="none" strike="noStrike" kern="1200" cap="none" spc="0" normalizeH="0" baseline="0" noProof="0" dirty="0">
                <a:ln>
                  <a:noFill/>
                </a:ln>
                <a:solidFill>
                  <a:srgbClr val="FF40FF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β3, </a:t>
            </a:r>
            <a:endParaRPr kumimoji="1" lang="en-US" altLang="ja-JP" sz="1600" dirty="0">
              <a:solidFill>
                <a:srgbClr val="FF40FF"/>
              </a:solidFill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green: synaptophysin1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16F2906-E7FF-1439-0916-1C12CDCF19EE}"/>
              </a:ext>
            </a:extLst>
          </p:cNvPr>
          <p:cNvSpPr txBox="1"/>
          <p:nvPr/>
        </p:nvSpPr>
        <p:spPr>
          <a:xfrm>
            <a:off x="284916" y="87087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a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86E6925-EB25-CFCE-AE30-83A77572484C}"/>
              </a:ext>
            </a:extLst>
          </p:cNvPr>
          <p:cNvSpPr txBox="1"/>
          <p:nvPr/>
        </p:nvSpPr>
        <p:spPr>
          <a:xfrm>
            <a:off x="284916" y="391207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b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FF79482-A712-6EA3-D477-5FB8A9D34429}"/>
              </a:ext>
            </a:extLst>
          </p:cNvPr>
          <p:cNvSpPr txBox="1"/>
          <p:nvPr/>
        </p:nvSpPr>
        <p:spPr>
          <a:xfrm>
            <a:off x="284916" y="6785703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c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D4D5056-A04D-A462-9909-58BD8215985C}"/>
              </a:ext>
            </a:extLst>
          </p:cNvPr>
          <p:cNvSpPr txBox="1"/>
          <p:nvPr/>
        </p:nvSpPr>
        <p:spPr>
          <a:xfrm>
            <a:off x="3247583" y="88720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a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412CE17-6F7B-0ACA-16EB-148FB514EE8E}"/>
              </a:ext>
            </a:extLst>
          </p:cNvPr>
          <p:cNvSpPr txBox="1"/>
          <p:nvPr/>
        </p:nvSpPr>
        <p:spPr>
          <a:xfrm>
            <a:off x="3247583" y="391207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b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6685867-5809-02A1-A825-F81064C020A5}"/>
              </a:ext>
            </a:extLst>
          </p:cNvPr>
          <p:cNvSpPr txBox="1"/>
          <p:nvPr/>
        </p:nvSpPr>
        <p:spPr>
          <a:xfrm>
            <a:off x="3247583" y="6785703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c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6DCA28B-A51C-1F10-F561-95ECD02C69A4}"/>
              </a:ext>
            </a:extLst>
          </p:cNvPr>
          <p:cNvSpPr txBox="1"/>
          <p:nvPr/>
        </p:nvSpPr>
        <p:spPr>
          <a:xfrm>
            <a:off x="6493446" y="554818"/>
            <a:ext cx="1842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(C)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A9EA5FD-81CB-5F64-4B04-DD4142DAFD96}"/>
              </a:ext>
            </a:extLst>
          </p:cNvPr>
          <p:cNvSpPr txBox="1"/>
          <p:nvPr/>
        </p:nvSpPr>
        <p:spPr>
          <a:xfrm>
            <a:off x="6493446" y="4113140"/>
            <a:ext cx="1842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(D)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1ECC5A64-47AF-C22A-F9EF-6D082CCC0EA9}"/>
              </a:ext>
            </a:extLst>
          </p:cNvPr>
          <p:cNvSpPr txBox="1"/>
          <p:nvPr/>
        </p:nvSpPr>
        <p:spPr>
          <a:xfrm>
            <a:off x="7653671" y="7331860"/>
            <a:ext cx="192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Normal</a:t>
            </a:r>
            <a:r>
              <a:rPr lang="ja-JP" altLang="en-US" sz="1600"/>
              <a:t>　 </a:t>
            </a:r>
            <a:r>
              <a:rPr lang="en-US" altLang="ja-JP" sz="1600" dirty="0"/>
              <a:t>DSS colitis</a:t>
            </a:r>
            <a:endParaRPr kumimoji="1" lang="ja-JP" altLang="en-US" sz="1600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B94664BF-3C63-F4F0-5E98-0D6E8226414C}"/>
              </a:ext>
            </a:extLst>
          </p:cNvPr>
          <p:cNvSpPr txBox="1"/>
          <p:nvPr/>
        </p:nvSpPr>
        <p:spPr>
          <a:xfrm>
            <a:off x="7653671" y="3515945"/>
            <a:ext cx="192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Normal</a:t>
            </a:r>
            <a:r>
              <a:rPr lang="ja-JP" altLang="en-US" sz="1600"/>
              <a:t>　 </a:t>
            </a:r>
            <a:r>
              <a:rPr lang="en-US" altLang="ja-JP" sz="1600" dirty="0"/>
              <a:t>DSS colitis</a:t>
            </a:r>
            <a:endParaRPr kumimoji="1" lang="ja-JP" altLang="en-US" sz="1600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CAB8180C-E3C0-3ED9-9FB6-B9348CC39BA8}"/>
              </a:ext>
            </a:extLst>
          </p:cNvPr>
          <p:cNvSpPr txBox="1"/>
          <p:nvPr/>
        </p:nvSpPr>
        <p:spPr>
          <a:xfrm rot="16200000">
            <a:off x="5587702" y="5988182"/>
            <a:ext cx="26114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600" b="0" i="0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altLang="ja-JP" sz="1600" b="0" dirty="0">
                <a:latin typeface="Arial" panose="020B0604020202020204" pitchFamily="34" charset="0"/>
                <a:cs typeface="Arial" panose="020B0604020202020204" pitchFamily="34" charset="0"/>
              </a:rPr>
              <a:t>Synaptophysin1 (%Area)</a:t>
            </a:r>
            <a:endParaRPr lang="ja-JP" altLang="ja-JP" sz="16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8E0DF0DC-9F93-8346-A6F3-DAE9F04C91FF}"/>
              </a:ext>
            </a:extLst>
          </p:cNvPr>
          <p:cNvCxnSpPr>
            <a:cxnSpLocks/>
          </p:cNvCxnSpPr>
          <p:nvPr/>
        </p:nvCxnSpPr>
        <p:spPr>
          <a:xfrm>
            <a:off x="5425507" y="9553109"/>
            <a:ext cx="381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2DCDEE93-D360-F676-6C93-318361722208}"/>
              </a:ext>
            </a:extLst>
          </p:cNvPr>
          <p:cNvSpPr txBox="1"/>
          <p:nvPr/>
        </p:nvSpPr>
        <p:spPr>
          <a:xfrm>
            <a:off x="5007166" y="9203036"/>
            <a:ext cx="1108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µm</a:t>
            </a:r>
            <a:endParaRPr kumimoji="1" lang="ja-JP" alt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CFECDCC-7FF8-B45A-47C6-A8CC2C622CCA}"/>
              </a:ext>
            </a:extLst>
          </p:cNvPr>
          <p:cNvSpPr txBox="1"/>
          <p:nvPr/>
        </p:nvSpPr>
        <p:spPr>
          <a:xfrm rot="16200000">
            <a:off x="5341142" y="9694057"/>
            <a:ext cx="3092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effectLst/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Synaptophysin1 / tubulin-</a:t>
            </a:r>
            <a:r>
              <a:rPr kumimoji="1" lang="el-GR" altLang="ja-JP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β</a:t>
            </a:r>
            <a:r>
              <a:rPr lang="en-US" altLang="ja-JP" sz="1600" dirty="0">
                <a:effectLst/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3</a:t>
            </a:r>
            <a:r>
              <a:rPr lang="ja-JP" altLang="ja-JP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4D29D50-AC7C-5BDC-9382-618F4A2FDBB3}"/>
              </a:ext>
            </a:extLst>
          </p:cNvPr>
          <p:cNvSpPr txBox="1"/>
          <p:nvPr/>
        </p:nvSpPr>
        <p:spPr>
          <a:xfrm>
            <a:off x="7675302" y="11072473"/>
            <a:ext cx="192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Normal</a:t>
            </a:r>
            <a:r>
              <a:rPr lang="ja-JP" altLang="en-US" sz="1600"/>
              <a:t>　 </a:t>
            </a:r>
            <a:r>
              <a:rPr lang="en-US" altLang="ja-JP" sz="1600" dirty="0"/>
              <a:t>DSS colitis</a:t>
            </a:r>
            <a:endParaRPr kumimoji="1" lang="ja-JP" altLang="en-US" sz="16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FAB6744-CBA7-5A48-CBBD-D5D782CA77F7}"/>
              </a:ext>
            </a:extLst>
          </p:cNvPr>
          <p:cNvSpPr txBox="1"/>
          <p:nvPr/>
        </p:nvSpPr>
        <p:spPr>
          <a:xfrm rot="16200000">
            <a:off x="5598305" y="2212283"/>
            <a:ext cx="26114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600" b="0" i="0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altLang="ja-JP" sz="1600" dirty="0">
                <a:effectLst/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tubulin-</a:t>
            </a:r>
            <a:r>
              <a:rPr kumimoji="1" lang="el-GR" altLang="ja-JP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β</a:t>
            </a:r>
            <a:r>
              <a:rPr lang="en-US" altLang="ja-JP" sz="1600" dirty="0">
                <a:effectLst/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3</a:t>
            </a:r>
            <a:r>
              <a:rPr lang="en-US" altLang="ja-JP" sz="1600" b="0" dirty="0">
                <a:latin typeface="Arial" panose="020B0604020202020204" pitchFamily="34" charset="0"/>
                <a:cs typeface="Arial" panose="020B0604020202020204" pitchFamily="34" charset="0"/>
              </a:rPr>
              <a:t> (%Area)</a:t>
            </a:r>
            <a:endParaRPr lang="ja-JP" altLang="ja-JP" sz="16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BEAB3E2-14C2-2F4C-85DA-597A332A9E7D}"/>
              </a:ext>
            </a:extLst>
          </p:cNvPr>
          <p:cNvSpPr txBox="1"/>
          <p:nvPr/>
        </p:nvSpPr>
        <p:spPr>
          <a:xfrm>
            <a:off x="6484737" y="7809649"/>
            <a:ext cx="1842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(E)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E442E71A-414D-CDD2-051E-4BD1771F58B1}"/>
              </a:ext>
            </a:extLst>
          </p:cNvPr>
          <p:cNvCxnSpPr>
            <a:cxnSpLocks/>
          </p:cNvCxnSpPr>
          <p:nvPr/>
        </p:nvCxnSpPr>
        <p:spPr>
          <a:xfrm>
            <a:off x="2472485" y="9541991"/>
            <a:ext cx="45984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96EC356A-5F4B-819A-7BD7-E8BE83A504B0}"/>
              </a:ext>
            </a:extLst>
          </p:cNvPr>
          <p:cNvCxnSpPr>
            <a:cxnSpLocks/>
          </p:cNvCxnSpPr>
          <p:nvPr/>
        </p:nvCxnSpPr>
        <p:spPr>
          <a:xfrm>
            <a:off x="5347152" y="9552103"/>
            <a:ext cx="45984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864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2FB65E7-7514-9B9A-97C1-BE74608341D3}"/>
              </a:ext>
            </a:extLst>
          </p:cNvPr>
          <p:cNvSpPr txBox="1"/>
          <p:nvPr/>
        </p:nvSpPr>
        <p:spPr>
          <a:xfrm>
            <a:off x="442564" y="728740"/>
            <a:ext cx="85129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Supplementary figure 1.</a:t>
            </a:r>
          </a:p>
          <a:p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Expression of enteric nerve fibers and the presynaptic protein synaptophysin1 in the mucosa of the DSS-induced colitis mouse colon</a:t>
            </a:r>
          </a:p>
          <a:p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 The mucosa of the distal colons of normal (A, n = 3) and DSS-induced colitis (B, n = 4) mice were double stained for tubulin-β3 as a nerve fiber marker and synaptophysin1 as a presynaptic marker.</a:t>
            </a:r>
          </a:p>
          <a:p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 Merged images of tubulin-β3 and synaptophysin1 (Aa, Ba; magenta: tubulin-β3; green: synaptophysin1), images of tubulin-β3 (Ab, Bb), and images of synaptophysin1 (Ac, </a:t>
            </a:r>
            <a:r>
              <a:rPr kumimoji="1" lang="en-US" altLang="ja-JP" sz="1600" dirty="0" err="1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) are shown as typical examples.</a:t>
            </a:r>
          </a:p>
          <a:p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 For area analysis, the percentage of antibody-positive area per field of view in images taken at 10× magnification was evaluated as %Area. In the distal colons of normal and DSS-induced colitis mice, no significant change was observed in the area of tubulin-β3-positive nerves (Ab, Bb and C) and the area positive for synaptophysin1 (Ac, </a:t>
            </a:r>
            <a:r>
              <a:rPr kumimoji="1" lang="en-US" altLang="ja-JP" sz="1600" dirty="0" err="1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 and D). Similarly, the proportion of synaptophysin1-positive area to tubulin-β3-positive area in the distal colon of DSS-induced colitis mice was not significantly altered in the distal colons of DSS-induced colitis mice (Aa, Ba and E). The data are presented as the mean ± SE.</a:t>
            </a:r>
          </a:p>
          <a:p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607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25996</TotalTime>
  <Words>297</Words>
  <Application>Microsoft Office PowerPoint</Application>
  <PresentationFormat>A3 297x420 mm</PresentationFormat>
  <Paragraphs>28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武 山本</dc:creator>
  <cp:lastModifiedBy>門脇　真</cp:lastModifiedBy>
  <cp:revision>61</cp:revision>
  <cp:lastPrinted>2023-09-14T08:53:30Z</cp:lastPrinted>
  <dcterms:created xsi:type="dcterms:W3CDTF">2023-08-20T23:47:58Z</dcterms:created>
  <dcterms:modified xsi:type="dcterms:W3CDTF">2024-04-26T06:08:44Z</dcterms:modified>
</cp:coreProperties>
</file>