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Source Code Pro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50F466-550A-4012-83A1-BCEB3700C9B5}">
  <a:tblStyle styleId="{B950F466-550A-4012-83A1-BCEB3700C9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28" Type="http://schemas.openxmlformats.org/officeDocument/2006/relationships/font" Target="fonts/SourceCodePro-boldItalic.fntdata"/><Relationship Id="rId27" Type="http://schemas.openxmlformats.org/officeDocument/2006/relationships/font" Target="fonts/SourceCodePr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Oswa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5d258a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5d258a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554340b52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554340b52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554340b52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554340b52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554340b52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554340b52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554340b5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9554340b5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554340b5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554340b5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554340b52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554340b5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554340b52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554340b52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554340b52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554340b5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554340b52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554340b52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554340b52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554340b52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554340b52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554340b52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554340b52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554340b52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.Sizer@reading.ac.uk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hyperlink" Target="http://thedesignsquiggle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aleapcreativesig.wordpress.com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Multimodality in EAP contexts: </a:t>
            </a:r>
            <a:r>
              <a:rPr b="1" lang="en-GB"/>
              <a:t>multimodal artefacts</a:t>
            </a:r>
            <a:endParaRPr b="1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146925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Analysing multimodal texts submitted by architecture undergraduate students</a:t>
            </a:r>
            <a:endParaRPr b="1" sz="30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430800" y="4290275"/>
            <a:ext cx="8282400" cy="7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Jennifer Sizer </a:t>
            </a:r>
            <a:r>
              <a:rPr lang="en-GB" sz="3000" u="sng">
                <a:solidFill>
                  <a:schemeClr val="hlink"/>
                </a:solidFill>
                <a:hlinkClick r:id="rId3"/>
              </a:rPr>
              <a:t>J.Sizer@reading.ac.uk</a:t>
            </a:r>
            <a:r>
              <a:rPr lang="en-GB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2"/>
          <p:cNvGraphicFramePr/>
          <p:nvPr/>
        </p:nvGraphicFramePr>
        <p:xfrm>
          <a:off x="70013" y="260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{B950F466-550A-4012-83A1-BCEB3700C9B5}</a:tableStyleId>
              </a:tblPr>
              <a:tblGrid>
                <a:gridCol w="1635150"/>
                <a:gridCol w="1528025"/>
                <a:gridCol w="1543500"/>
                <a:gridCol w="1306925"/>
                <a:gridCol w="1810550"/>
                <a:gridCol w="1179850"/>
              </a:tblGrid>
              <a:tr h="41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y2_3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r1_1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b2_2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y1_3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y3_3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b1_2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4597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1 ABSTRACT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2 INTRODUCTION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3 LITERATURE REVIEW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4 METHODOLOGY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5 DISCUSSION AND RESULTS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6 CONCLUSION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1 INTRODUCTION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2 METHODOLOGY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3 MOROCCO: GENERAL INFORMATIONS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4 WHAT IS MOROCCAN ARCHITECTURE?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5  CASE STUDY 1 CASABLANCA MARINA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6 CASE STUDY 2 THE GREEN QUARTER OF ANFA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7 CONCLUSION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1 ABSTRACT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2 METHODOLOGY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3 STEPS OF THE NARRATIVE ~ PARASITE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4 STEPS OF THE NARRATIVE ~ SNOWPIERCER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5 INDICATORS OF SET DESIGN TO DEMONSTRATE SOCIAL INEQUALITY ~ PARASITE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6 INDICATORS OF SET DESIGN TO DEMONSTRATE SOCIAL INEQUALITY ~ SNOWPIERCER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7 CONCLUSION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1 ABSTRACT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2 THE ARCTIC, THE FINAL FRONTIER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3 CHAPTER 1 - CLIMATE/ LOCATION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4 CHAPTER 2 - COMMUNITY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5 CHAPTER 3 - SETTLEMENTS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6 CASE STUDIES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7 DISCUSSION AND CONCLUSION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8 FINAL REMARKS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1 INTRODUCTION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2 DEFINITION OF ART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3 DEFINITION OF PUBLIC AND TERM PUBLIC ART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4 BRIEF HISTORY OF PUBLIC ART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5 FORM VS FUNCTION IN PUBLIC ART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6 FORM EXAMPLE 1 : JAMES TURRELL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7 FORM EXAMPLE 2 : HEART-SHAPED INSTALLATION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8 FUNCTION EXAMPLE 1 : PARC DE LA VILLETTE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9 FUNCTION EXAMPLE 2 : RACHEL WHITEREAD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10 CONCLUSION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1 WHY SHOULD WE CARE?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2 ACTS OF A CARING CITY 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3 HOW CARING IS COMMERCIAL ROAD?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4 A CARING URBAN OUTDOOR SPACE</a:t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 </a:t>
                      </a:r>
                      <a:endParaRPr sz="12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Source Code Pro"/>
                        <a:ea typeface="Source Code Pro"/>
                        <a:cs typeface="Source Code Pro"/>
                        <a:sym typeface="Source Code Pro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45975">
                <a:tc vMerge="1"/>
                <a:tc vMerge="1"/>
                <a:tc vMerge="1"/>
                <a:tc vMerge="1"/>
                <a:tc vMerge="1"/>
                <a:tc vMerge="1"/>
              </a:tr>
              <a:tr h="445975">
                <a:tc vMerge="1"/>
                <a:tc vMerge="1"/>
                <a:tc vMerge="1"/>
                <a:tc vMerge="1"/>
                <a:tc vMerge="1"/>
                <a:tc vMerge="1"/>
              </a:tr>
              <a:tr h="445975">
                <a:tc vMerge="1"/>
                <a:tc vMerge="1"/>
                <a:tc vMerge="1"/>
                <a:tc vMerge="1"/>
                <a:tc vMerge="1"/>
                <a:tc vMerge="1"/>
              </a:tr>
              <a:tr h="2428150">
                <a:tc vMerge="1"/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131" name="Google Shape;131;p22"/>
          <p:cNvSpPr txBox="1"/>
          <p:nvPr/>
        </p:nvSpPr>
        <p:spPr>
          <a:xfrm>
            <a:off x="156375" y="3345225"/>
            <a:ext cx="1474500" cy="1457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onventional or traditional</a:t>
            </a:r>
            <a:r>
              <a:rPr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(Paltridge, 2002)</a:t>
            </a:r>
            <a:r>
              <a:rPr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Genre-based </a:t>
            </a:r>
            <a:r>
              <a:rPr lang="en-GB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(Nesi &amp; Gardner, 2012)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7733600" y="3211200"/>
            <a:ext cx="1239900" cy="100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Source Code Pro"/>
                <a:ea typeface="Source Code Pro"/>
                <a:cs typeface="Source Code Pro"/>
                <a:sym typeface="Source Code Pro"/>
              </a:rPr>
              <a:t>Topic-based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Source Code Pro"/>
                <a:ea typeface="Source Code Pro"/>
                <a:cs typeface="Source Code Pro"/>
                <a:sym typeface="Source Code Pro"/>
              </a:rPr>
              <a:t>(Paltridge, 2022; Nesi &amp; Gardner, 2012)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23"/>
          <p:cNvCxnSpPr>
            <a:stCxn id="138" idx="6"/>
            <a:endCxn id="139" idx="2"/>
          </p:cNvCxnSpPr>
          <p:nvPr/>
        </p:nvCxnSpPr>
        <p:spPr>
          <a:xfrm>
            <a:off x="2401626" y="2757842"/>
            <a:ext cx="861000" cy="120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23"/>
          <p:cNvCxnSpPr>
            <a:stCxn id="138" idx="6"/>
            <a:endCxn id="141" idx="2"/>
          </p:cNvCxnSpPr>
          <p:nvPr/>
        </p:nvCxnSpPr>
        <p:spPr>
          <a:xfrm flipH="1" rot="10800000">
            <a:off x="2401626" y="1551842"/>
            <a:ext cx="861000" cy="120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3"/>
          <p:cNvCxnSpPr>
            <a:stCxn id="143" idx="3"/>
            <a:endCxn id="144" idx="2"/>
          </p:cNvCxnSpPr>
          <p:nvPr/>
        </p:nvCxnSpPr>
        <p:spPr>
          <a:xfrm flipH="1" rot="10800000">
            <a:off x="4925995" y="1078106"/>
            <a:ext cx="718200" cy="4737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3"/>
          <p:cNvCxnSpPr>
            <a:stCxn id="143" idx="3"/>
            <a:endCxn id="146" idx="2"/>
          </p:cNvCxnSpPr>
          <p:nvPr/>
        </p:nvCxnSpPr>
        <p:spPr>
          <a:xfrm>
            <a:off x="4925995" y="1551806"/>
            <a:ext cx="718800" cy="6747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3"/>
          <p:cNvCxnSpPr>
            <a:stCxn id="148" idx="3"/>
            <a:endCxn id="149" idx="2"/>
          </p:cNvCxnSpPr>
          <p:nvPr/>
        </p:nvCxnSpPr>
        <p:spPr>
          <a:xfrm flipH="1" rot="10800000">
            <a:off x="4925995" y="3374678"/>
            <a:ext cx="718800" cy="589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3"/>
          <p:cNvCxnSpPr>
            <a:stCxn id="148" idx="3"/>
            <a:endCxn id="151" idx="2"/>
          </p:cNvCxnSpPr>
          <p:nvPr/>
        </p:nvCxnSpPr>
        <p:spPr>
          <a:xfrm>
            <a:off x="4925995" y="3963878"/>
            <a:ext cx="718800" cy="6348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2" name="Google Shape;152;p23"/>
          <p:cNvGrpSpPr/>
          <p:nvPr/>
        </p:nvGrpSpPr>
        <p:grpSpPr>
          <a:xfrm>
            <a:off x="5644328" y="757174"/>
            <a:ext cx="2386139" cy="642007"/>
            <a:chOff x="5592550" y="1018950"/>
            <a:chExt cx="1356300" cy="319200"/>
          </a:xfrm>
        </p:grpSpPr>
        <p:sp>
          <p:nvSpPr>
            <p:cNvPr id="153" name="Google Shape;153;p23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FF9900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Image &amp; text independent 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3262765" y="1346162"/>
            <a:ext cx="1663231" cy="411289"/>
            <a:chOff x="3650050" y="1476150"/>
            <a:chExt cx="1356300" cy="319200"/>
          </a:xfrm>
        </p:grpSpPr>
        <p:sp>
          <p:nvSpPr>
            <p:cNvPr id="143" name="Google Shape;143;p23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EQUAL</a:t>
              </a:r>
              <a:endParaRPr b="1" sz="20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</p:grpSp>
      <p:grpSp>
        <p:nvGrpSpPr>
          <p:cNvPr id="155" name="Google Shape;155;p23"/>
          <p:cNvGrpSpPr/>
          <p:nvPr/>
        </p:nvGrpSpPr>
        <p:grpSpPr>
          <a:xfrm>
            <a:off x="510375" y="2552188"/>
            <a:ext cx="1891251" cy="411289"/>
            <a:chOff x="1416783" y="2412142"/>
            <a:chExt cx="1542242" cy="319200"/>
          </a:xfrm>
        </p:grpSpPr>
        <p:sp>
          <p:nvSpPr>
            <p:cNvPr id="156" name="Google Shape;156;p23"/>
            <p:cNvSpPr/>
            <p:nvPr/>
          </p:nvSpPr>
          <p:spPr>
            <a:xfrm>
              <a:off x="1416783" y="2412142"/>
              <a:ext cx="1362300" cy="3192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STATUS</a:t>
              </a:r>
              <a:endParaRPr b="1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57" name="Google Shape;157;p23"/>
          <p:cNvGrpSpPr/>
          <p:nvPr/>
        </p:nvGrpSpPr>
        <p:grpSpPr>
          <a:xfrm>
            <a:off x="3262765" y="3758234"/>
            <a:ext cx="1663231" cy="411289"/>
            <a:chOff x="3650050" y="3348150"/>
            <a:chExt cx="1356300" cy="319200"/>
          </a:xfrm>
        </p:grpSpPr>
        <p:sp>
          <p:nvSpPr>
            <p:cNvPr id="148" name="Google Shape;148;p23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solidFill>
              <a:srgbClr val="6D9EEB"/>
            </a:solidFill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UNEQUAL</a:t>
              </a:r>
              <a:endParaRPr b="1" sz="20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23"/>
          <p:cNvGrpSpPr/>
          <p:nvPr/>
        </p:nvGrpSpPr>
        <p:grpSpPr>
          <a:xfrm>
            <a:off x="5644734" y="1935165"/>
            <a:ext cx="2386145" cy="642007"/>
            <a:chOff x="5592550" y="1933350"/>
            <a:chExt cx="1667700" cy="319200"/>
          </a:xfrm>
        </p:grpSpPr>
        <p:sp>
          <p:nvSpPr>
            <p:cNvPr id="159" name="Google Shape;159;p23"/>
            <p:cNvSpPr/>
            <p:nvPr/>
          </p:nvSpPr>
          <p:spPr>
            <a:xfrm>
              <a:off x="5766550" y="1933350"/>
              <a:ext cx="1493700" cy="319200"/>
            </a:xfrm>
            <a:prstGeom prst="roundRect">
              <a:avLst>
                <a:gd fmla="val 16667" name="adj"/>
              </a:avLst>
            </a:prstGeom>
            <a:solidFill>
              <a:srgbClr val="FF9900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Image &amp; text complementary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FF9900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644852" y="3169150"/>
            <a:ext cx="2599507" cy="589102"/>
            <a:chOff x="5592550" y="2890964"/>
            <a:chExt cx="2119797" cy="457200"/>
          </a:xfrm>
        </p:grpSpPr>
        <p:sp>
          <p:nvSpPr>
            <p:cNvPr id="161" name="Google Shape;161;p23"/>
            <p:cNvSpPr/>
            <p:nvPr/>
          </p:nvSpPr>
          <p:spPr>
            <a:xfrm>
              <a:off x="5766547" y="2890964"/>
              <a:ext cx="1945800" cy="4572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Image subordinate to text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rgbClr val="93C4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23"/>
          <p:cNvGrpSpPr/>
          <p:nvPr/>
        </p:nvGrpSpPr>
        <p:grpSpPr>
          <a:xfrm>
            <a:off x="5644852" y="4188450"/>
            <a:ext cx="2555226" cy="641979"/>
            <a:chOff x="5592550" y="3682139"/>
            <a:chExt cx="2630999" cy="442500"/>
          </a:xfrm>
        </p:grpSpPr>
        <p:sp>
          <p:nvSpPr>
            <p:cNvPr id="163" name="Google Shape;163;p23"/>
            <p:cNvSpPr/>
            <p:nvPr/>
          </p:nvSpPr>
          <p:spPr>
            <a:xfrm>
              <a:off x="5766549" y="3682139"/>
              <a:ext cx="2457000" cy="4425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Text subordinate to image</a:t>
              </a: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3"/>
          <p:cNvSpPr txBox="1"/>
          <p:nvPr/>
        </p:nvSpPr>
        <p:spPr>
          <a:xfrm>
            <a:off x="11515625" y="2557800"/>
            <a:ext cx="916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510375" y="507800"/>
            <a:ext cx="3240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From Martinec &amp; Salway, 2005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Context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1234050"/>
            <a:ext cx="4325100" cy="2988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n-GB" sz="1803"/>
              <a:t>interviews with academics from architecture department</a:t>
            </a:r>
            <a:endParaRPr b="1" sz="1803"/>
          </a:p>
          <a:p>
            <a:pPr indent="-343144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teaching;</a:t>
            </a:r>
            <a:endParaRPr sz="1803"/>
          </a:p>
          <a:p>
            <a:pPr indent="-3431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guiding and marking assessments;</a:t>
            </a:r>
            <a:endParaRPr sz="1803"/>
          </a:p>
          <a:p>
            <a:pPr indent="-3431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own writing experiences from industry;</a:t>
            </a:r>
            <a:endParaRPr sz="1803"/>
          </a:p>
          <a:p>
            <a:pPr indent="-3431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reading and writing texts</a:t>
            </a:r>
            <a:endParaRPr sz="1803"/>
          </a:p>
        </p:txBody>
      </p:sp>
      <p:sp>
        <p:nvSpPr>
          <p:cNvPr id="172" name="Google Shape;172;p24"/>
          <p:cNvSpPr txBox="1"/>
          <p:nvPr>
            <p:ph idx="2" type="body"/>
          </p:nvPr>
        </p:nvSpPr>
        <p:spPr>
          <a:xfrm>
            <a:off x="4832400" y="1234050"/>
            <a:ext cx="4088100" cy="2988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en-GB" sz="1803"/>
              <a:t>interviews with students [now graduates]</a:t>
            </a:r>
            <a:endParaRPr b="1" sz="1803"/>
          </a:p>
          <a:p>
            <a:pPr indent="-343144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What informed their choices in submitted texts? Instruction? Own reading?</a:t>
            </a:r>
            <a:endParaRPr sz="1803"/>
          </a:p>
          <a:p>
            <a:pPr indent="-3431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explicit knowledge?</a:t>
            </a:r>
            <a:endParaRPr sz="1803"/>
          </a:p>
          <a:p>
            <a:pPr indent="-3431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4"/>
              <a:buChar char="●"/>
            </a:pPr>
            <a:r>
              <a:rPr lang="en-GB" sz="1803"/>
              <a:t>reflecting on transferability and impact in industry texts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283050" y="531275"/>
            <a:ext cx="8577900" cy="7557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</a:rPr>
              <a:t>Practices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389600"/>
            <a:ext cx="4081200" cy="3179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000"/>
              <a:t>How do writing practices of architecture industry influence students and/or staff?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2000"/>
              <a:t>Architecture magazines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2000"/>
              <a:t>Architecture blogs</a:t>
            </a:r>
            <a:endParaRPr b="1" sz="2000"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82125"/>
            <a:ext cx="4317675" cy="25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4451738" y="4098350"/>
            <a:ext cx="4558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The Process of Design Squiggle by Damien Newman, </a:t>
            </a:r>
            <a:r>
              <a:rPr lang="en-GB" sz="10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thedesignsquiggle.com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References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311700" y="1441075"/>
            <a:ext cx="8707500" cy="3462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Dovey, T. (2006). What purposes, specifically? Re-thinking purposes and specificity in the context of the new vocationalism. </a:t>
            </a:r>
            <a:r>
              <a:rPr i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English for Specific Purposes, 25,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387-402. doi:10.1016/j.esp.2005.10.002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Dudley-Evans, T. &amp; St John, M. J. (1998). </a:t>
            </a:r>
            <a:r>
              <a:rPr i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Developments in ESP. A multi-disciplinary approach.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Cambridge University Press.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Martinec, R., &amp; Salway, A. (2005). A system for image–text relations in new (and old) media. </a:t>
            </a:r>
            <a:r>
              <a:rPr i="1"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Visual Communication, 4</a:t>
            </a: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(3), 337-371. https://doi.org/10.1177/1470357205055928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Medway, P. (1996). Writing, Speaking, Drawing: the distribution of meaning in architects' communication. In M. Sharples &amp; T. van der Geest (Eds.), The new writing environment. Writers at work in a world of technology (pp. 25-43). Spronger-Verlag.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Mey. K. The gesture of writing. In K. Macleod &amp; L. Holdridge (Eds.), Thinking through art. reflections on art as research (pp. 201-213). Routledge. 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Nesi, H. &amp; Gardner, S. (2012). </a:t>
            </a:r>
            <a:r>
              <a:rPr i="1"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Genre across the disciplines</a:t>
            </a: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Cambridge University Press.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Paltridge, B. (2002).Thesis and dissertation writing:An examination of published advice and actual practice.</a:t>
            </a:r>
            <a:r>
              <a:rPr i="1"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English for Specific Purposes, 21,</a:t>
            </a: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125–143.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Sizer, J. (2019) Unobtrusive textography of a university building as an innovative research method. Leeds: BALEAP 2019 conference. Available at: https://baleap2019.co.uk/wpcontent/uploads/2019/03/BALEAP-Programme.pdf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Sizer, J. (2021). Textography: narrowing the gap between text and context in ethnographic explorations of situated academic writing. In A. Bocanegra-Valle, &amp; I. Guillén-Galve (Eds.), </a:t>
            </a:r>
            <a:r>
              <a:rPr i="1"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Ethnographies of Academic Writing Research: Theory, Methods, and Interpretation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Swales, J. M. (1998). </a:t>
            </a:r>
            <a:r>
              <a:rPr i="1"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Other floors. A textography of a small university building</a:t>
            </a: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. Lawrence Erlbaum Associates Inc.</a:t>
            </a:r>
            <a:endParaRPr sz="11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Tosic, J. &amp; Hüttenberend, S. (2016). Awakening zest and fun for writing. Zeitschrift für Hochschulentwicklung, 11(2), 133-145. Retrieved from: http://www.zfhe.at/index.php/zfhe/article/view/928.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EGAP to ESAP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Cohort of architecture undergraduates.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46174" l="9232" r="9638" t="18504"/>
          <a:stretch/>
        </p:blipFill>
        <p:spPr>
          <a:xfrm>
            <a:off x="1111268" y="2151425"/>
            <a:ext cx="7068908" cy="24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EGAP to ESAP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1857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●"/>
            </a:pP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Better working relationship with architecture department [observing </a:t>
            </a:r>
            <a:r>
              <a:rPr b="1" lang="en-GB" sz="1900">
                <a:latin typeface="Oswald"/>
                <a:ea typeface="Oswald"/>
                <a:cs typeface="Oswald"/>
                <a:sym typeface="Oswald"/>
              </a:rPr>
              <a:t>practices</a:t>
            </a: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: studios, crits, interviews] but ‘</a:t>
            </a:r>
            <a:r>
              <a:rPr i="1" lang="en-GB" sz="1900">
                <a:latin typeface="Oswald"/>
                <a:ea typeface="Oswald"/>
                <a:cs typeface="Oswald"/>
                <a:sym typeface="Oswald"/>
              </a:rPr>
              <a:t>cooperation</a:t>
            </a:r>
            <a:r>
              <a:rPr b="1" lang="en-GB" sz="1900">
                <a:latin typeface="Oswald"/>
                <a:ea typeface="Oswald"/>
                <a:cs typeface="Oswald"/>
                <a:sym typeface="Oswald"/>
              </a:rPr>
              <a:t>’ </a:t>
            </a: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not ‘collaboration’ (Dudley-Evans &amp; St John, 1998)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●"/>
            </a:pP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Extending network and sharing knowledge &amp; experience: founding member of BALEAP </a:t>
            </a:r>
            <a:r>
              <a:rPr lang="en-GB" sz="19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Creative Disciplines</a:t>
            </a: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 Special Interest Group (SIG) at Goldsmiths PIM 2019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●"/>
            </a:pP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Familiarity with </a:t>
            </a:r>
            <a:r>
              <a:rPr b="1" lang="en-GB" sz="1900">
                <a:latin typeface="Oswald"/>
                <a:ea typeface="Oswald"/>
                <a:cs typeface="Oswald"/>
                <a:sym typeface="Oswald"/>
              </a:rPr>
              <a:t>context</a:t>
            </a:r>
            <a:r>
              <a:rPr lang="en-GB" sz="1900">
                <a:latin typeface="Oswald"/>
                <a:ea typeface="Oswald"/>
                <a:cs typeface="Oswald"/>
                <a:sym typeface="Oswald"/>
              </a:rPr>
              <a:t>: ‘unobtrusive textography of a university building’ (Sizer, 2019)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12776"/>
            <a:ext cx="9144000" cy="16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Textography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Not only TEXTS but also</a:t>
            </a: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the audience and authors through interviews about textual histories, practices and contexts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9711" l="17266" r="17624" t="26981"/>
          <a:stretch/>
        </p:blipFill>
        <p:spPr>
          <a:xfrm>
            <a:off x="637238" y="1584000"/>
            <a:ext cx="3348826" cy="32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68550" y="206125"/>
            <a:ext cx="8406900" cy="11196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en-GB" sz="4800">
                <a:solidFill>
                  <a:schemeClr val="lt1"/>
                </a:solidFill>
              </a:rPr>
              <a:t>Text</a:t>
            </a:r>
            <a:r>
              <a:rPr lang="en-GB" sz="4800">
                <a:solidFill>
                  <a:schemeClr val="lt1"/>
                </a:solidFill>
              </a:rPr>
              <a:t>ual analysis</a:t>
            </a:r>
            <a:r>
              <a:rPr b="1" lang="en-GB" sz="4800">
                <a:solidFill>
                  <a:schemeClr val="lt1"/>
                </a:solidFill>
              </a:rPr>
              <a:t> + </a:t>
            </a:r>
            <a:r>
              <a:rPr lang="en-GB" sz="4800">
                <a:solidFill>
                  <a:schemeClr val="lt1"/>
                </a:solidFill>
              </a:rPr>
              <a:t>Ethno</a:t>
            </a:r>
            <a:r>
              <a:rPr b="1" lang="en-GB" sz="4800">
                <a:solidFill>
                  <a:schemeClr val="lt1"/>
                </a:solidFill>
              </a:rPr>
              <a:t>graphy =</a:t>
            </a:r>
            <a:endParaRPr b="1" sz="48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"/>
              <a:buFont typeface="Arial"/>
              <a:buNone/>
            </a:pPr>
            <a:r>
              <a:rPr b="1" lang="en-GB" sz="5577">
                <a:solidFill>
                  <a:schemeClr val="lt1"/>
                </a:solidFill>
              </a:rPr>
              <a:t>Textography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4899425" y="2244650"/>
            <a:ext cx="3801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First ‘</a:t>
            </a: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t</a:t>
            </a: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extography’ (Swales, 1998)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Not only TEXTS but also the audience and authors through interviews about textual histories, practices and contexts (Sizer, 2021)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Texts</a:t>
            </a:r>
            <a:endParaRPr/>
          </a:p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939500" y="128450"/>
            <a:ext cx="3837000" cy="42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'architects generally dislike writing' (Medway, 1996)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vocationalised assessments: more performance and less text-based assessments (Dovey, 2006)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essays and dissertations viewed as 'academic dinosaurs' (Mey, 2006)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latin typeface="Oswald"/>
                <a:ea typeface="Oswald"/>
                <a:cs typeface="Oswald"/>
                <a:sym typeface="Oswald"/>
              </a:rPr>
              <a:t>focus on creative skills, problems described by sketches or designs - not by words (Tosic &amp; Hüttenberend, 2016)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</a:t>
            </a:r>
            <a:r>
              <a:rPr lang="en-GB"/>
              <a:t>ot very ‘</a:t>
            </a:r>
            <a:r>
              <a:rPr i="1" lang="en-GB"/>
              <a:t>texty</a:t>
            </a:r>
            <a:r>
              <a:rPr lang="en-GB"/>
              <a:t>’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Practitioner genres: CV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41765" l="0" r="77951" t="0"/>
          <a:stretch/>
        </p:blipFill>
        <p:spPr>
          <a:xfrm>
            <a:off x="5244049" y="1260700"/>
            <a:ext cx="3420677" cy="3781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39555" l="0" r="63782" t="0"/>
          <a:stretch/>
        </p:blipFill>
        <p:spPr>
          <a:xfrm>
            <a:off x="311700" y="1260700"/>
            <a:ext cx="4594575" cy="3781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Academic genres: E</a:t>
            </a:r>
            <a:r>
              <a:rPr lang="en-GB">
                <a:solidFill>
                  <a:schemeClr val="lt1"/>
                </a:solidFill>
              </a:rPr>
              <a:t>ssays [illustrated]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5525" y="1562725"/>
            <a:ext cx="4713475" cy="291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b="16394" l="0" r="0" t="0"/>
          <a:stretch/>
        </p:blipFill>
        <p:spPr>
          <a:xfrm>
            <a:off x="4098054" y="1562725"/>
            <a:ext cx="4978921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Academic genres: dissertations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15758" l="0" r="56514" t="17494"/>
          <a:stretch/>
        </p:blipFill>
        <p:spPr>
          <a:xfrm>
            <a:off x="177675" y="733500"/>
            <a:ext cx="4260301" cy="231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4">
            <a:alphaModFix/>
          </a:blip>
          <a:srcRect b="38048" l="0" r="84731" t="17497"/>
          <a:stretch/>
        </p:blipFill>
        <p:spPr>
          <a:xfrm>
            <a:off x="5294300" y="733500"/>
            <a:ext cx="2811950" cy="441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b="38795" l="573" r="69247" t="20986"/>
          <a:stretch/>
        </p:blipFill>
        <p:spPr>
          <a:xfrm>
            <a:off x="1474400" y="3047800"/>
            <a:ext cx="3819899" cy="20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Academic genres: dissertations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24" name="Google Shape;124;p21"/>
          <p:cNvGraphicFramePr/>
          <p:nvPr/>
        </p:nvGraphicFramePr>
        <p:xfrm>
          <a:off x="311688" y="119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{B950F466-550A-4012-83A1-BCEB3700C9B5}</a:tableStyleId>
              </a:tblPr>
              <a:tblGrid>
                <a:gridCol w="970625"/>
                <a:gridCol w="1045075"/>
                <a:gridCol w="1191775"/>
                <a:gridCol w="1052800"/>
                <a:gridCol w="1731725"/>
                <a:gridCol w="2528625"/>
              </a:tblGrid>
              <a:tr h="73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words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p-units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abstract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l</a:t>
                      </a:r>
                      <a:r>
                        <a:rPr b="1" lang="en-GB" sz="2000"/>
                        <a:t>ist of </a:t>
                      </a:r>
                      <a:r>
                        <a:rPr b="1" lang="en-GB" sz="2000"/>
                        <a:t>figures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bibliography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/>
                        <a:t>other features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7775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201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(21)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(34)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/>
                        <a:t>l</a:t>
                      </a:r>
                      <a:r>
                        <a:rPr i="1" lang="en-GB"/>
                        <a:t>andscape; huge pages</a:t>
                      </a:r>
                      <a:endParaRPr i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6856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159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(38)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(22)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/>
                        <a:t>c</a:t>
                      </a:r>
                      <a:r>
                        <a:rPr i="1" lang="en-GB"/>
                        <a:t>ollage images</a:t>
                      </a:r>
                      <a:endParaRPr i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5377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154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(31)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(20)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/>
                        <a:t>f</a:t>
                      </a:r>
                      <a:r>
                        <a:rPr i="1" lang="en-GB"/>
                        <a:t>ooter image</a:t>
                      </a:r>
                      <a:endParaRPr i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8061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232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(26)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(37)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/>
                        <a:t>banner images</a:t>
                      </a:r>
                      <a:endParaRPr i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6080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166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(16)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(21)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/>
                        <a:t>A3 double pages: like a book</a:t>
                      </a:r>
                      <a:endParaRPr i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5277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199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0 (17)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1 (19)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/>
                        <a:t>c</a:t>
                      </a:r>
                      <a:r>
                        <a:rPr i="1" lang="en-GB"/>
                        <a:t>oloured subheadings</a:t>
                      </a:r>
                      <a:endParaRPr i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5" name="Google Shape;125;p21"/>
          <p:cNvSpPr txBox="1"/>
          <p:nvPr/>
        </p:nvSpPr>
        <p:spPr>
          <a:xfrm>
            <a:off x="317838" y="4631725"/>
            <a:ext cx="8508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Code Pro"/>
                <a:ea typeface="Source Code Pro"/>
                <a:cs typeface="Source Code Pro"/>
                <a:sym typeface="Source Code Pro"/>
              </a:rPr>
              <a:t>(selected features of research reports from Nesi &amp; Gardner, 2012)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