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Roboto Mono"/>
      <p:regular r:id="rId22"/>
      <p:bold r:id="rId23"/>
      <p:italic r:id="rId24"/>
      <p:boldItalic r:id="rId25"/>
    </p:embeddedFont>
    <p:embeddedFont>
      <p:font typeface="Gill Sans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31ABD5D-506A-4D33-B8E4-6747C4217740}">
  <a:tblStyle styleId="{931ABD5D-506A-4D33-B8E4-6747C42177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22" Type="http://schemas.openxmlformats.org/officeDocument/2006/relationships/font" Target="fonts/RobotoMono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RobotoMono-italic.fntdata"/><Relationship Id="rId23" Type="http://schemas.openxmlformats.org/officeDocument/2006/relationships/font" Target="fonts/RobotoMon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GillSans-regular.fntdata"/><Relationship Id="rId25" Type="http://schemas.openxmlformats.org/officeDocument/2006/relationships/font" Target="fonts/RobotoMono-boldItalic.fntdata"/><Relationship Id="rId27" Type="http://schemas.openxmlformats.org/officeDocument/2006/relationships/font" Target="fonts/GillSa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3e501529de_0_1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23e501529de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3e501529de_0_1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23e501529de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e501529de_0_1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23e501529de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3e501529de_0_1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23e501529de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e501529de_0_3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23e501529de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3e501529de_0_1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23e501529de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e501529de_0_3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23e501529de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hyperlink" Target="https://bioschemas.org/profiles/Dataset/1.0-RELEAS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hyperlink" Target="https://github.com/zbmed-semtec/bioschemas-github-markup-example" TargetMode="External"/><Relationship Id="rId6" Type="http://schemas.openxmlformats.org/officeDocument/2006/relationships/hyperlink" Target="https://zbmed-semtec.github.io/bioschemas-github-markup-example/" TargetMode="External"/><Relationship Id="rId7" Type="http://schemas.openxmlformats.org/officeDocument/2006/relationships/hyperlink" Target="https://doi.org/10.4126/FRL01-006432243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ithub.com/zbmed-semtec/bioschemas-github-markup-example/blob/main/data/sample.csv" TargetMode="External"/><Relationship Id="rId4" Type="http://schemas.openxmlformats.org/officeDocument/2006/relationships/hyperlink" Target="https://www.doi.org/" TargetMode="External"/><Relationship Id="rId5" Type="http://schemas.openxmlformats.org/officeDocument/2006/relationships/hyperlink" Target="https://spdx.org/licenses/" TargetMode="External"/><Relationship Id="rId6" Type="http://schemas.openxmlformats.org/officeDocument/2006/relationships/hyperlink" Target="https://zbmed-semtec.github.io/bioschemas-github-markup-example/data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bioschemas.org/profiles/Dataset/1.0-RELEAS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repository.publisso.de/resource/frl%3A6432273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FAIR datasets </a:t>
            </a:r>
            <a:r>
              <a:rPr lang="en"/>
              <a:t>with Bioschemas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2275275" y="2788075"/>
            <a:ext cx="62571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Tutorial: FAIRify a dataset using just enough metadata</a:t>
            </a:r>
            <a:endParaRPr/>
          </a:p>
        </p:txBody>
      </p:sp>
      <p:sp>
        <p:nvSpPr>
          <p:cNvPr id="88" name="Google Shape;88;p13"/>
          <p:cNvSpPr txBox="1"/>
          <p:nvPr>
            <p:ph idx="1" type="subTitle"/>
          </p:nvPr>
        </p:nvSpPr>
        <p:spPr>
          <a:xfrm>
            <a:off x="2804225" y="4371225"/>
            <a:ext cx="62571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i="1" lang="en" sz="1480"/>
              <a:t>Leyla Jael Castro, </a:t>
            </a:r>
            <a:endParaRPr i="1" sz="1480"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i="1" lang="en" sz="1480"/>
              <a:t>ZB MED Information Centre for Life Sciences</a:t>
            </a:r>
            <a:endParaRPr i="1" sz="1480"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i="1" lang="en" sz="1480"/>
              <a:t>Bioschemas</a:t>
            </a:r>
            <a:endParaRPr i="1" sz="1480"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-2"/>
            <a:ext cx="2082000" cy="12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050" y="4122850"/>
            <a:ext cx="1570600" cy="9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0825" y="4371223"/>
            <a:ext cx="2480374" cy="58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18322" y="42187"/>
            <a:ext cx="1143000" cy="3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112150" y="140225"/>
            <a:ext cx="872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658"/>
              <a:buNone/>
            </a:pPr>
            <a:r>
              <a:rPr lang="en"/>
              <a:t>Dataset profile in Bioschemas</a:t>
            </a: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25" y="1943188"/>
            <a:ext cx="4784465" cy="210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1850" y="2411591"/>
            <a:ext cx="4784476" cy="224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25" y="1529050"/>
            <a:ext cx="4410851" cy="41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1850" y="1997450"/>
            <a:ext cx="4732151" cy="41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6575" y="90775"/>
            <a:ext cx="4527424" cy="13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146606" y="641425"/>
            <a:ext cx="404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7"/>
              </a:rPr>
              <a:t>https://bioschemas.org/profiles/Dataset/1.0-RELEASE</a:t>
            </a:r>
            <a:r>
              <a:rPr lang="en" sz="1100"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1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658"/>
              <a:buNone/>
            </a:pPr>
            <a:r>
              <a:rPr lang="en"/>
              <a:t>A toy dataset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250" y="1090825"/>
            <a:ext cx="3718175" cy="9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9825" y="1170125"/>
            <a:ext cx="4810125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239250" y="2467075"/>
            <a:ext cx="3645600" cy="21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Tutorial to add Bioschemas markup to GitHub pages</a:t>
            </a:r>
            <a:endParaRPr sz="1400"/>
          </a:p>
          <a:p>
            <a:pPr indent="-3175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sz="14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Repository</a:t>
            </a:r>
            <a:endParaRPr sz="1400">
              <a:solidFill>
                <a:schemeClr val="accent5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sz="14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Rendered pages</a:t>
            </a:r>
            <a:endParaRPr sz="1400">
              <a:solidFill>
                <a:schemeClr val="accent5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Full tutorial</a:t>
            </a:r>
            <a:r>
              <a:rPr lang="en" sz="1400"/>
              <a:t> (including also validation, harvesting, deployment in Bioschemas)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729450" y="7090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658"/>
              <a:buNone/>
            </a:pPr>
            <a:r>
              <a:rPr lang="en"/>
              <a:t>Minimum descriptors for the Fruit Dataset</a:t>
            </a:r>
            <a:endParaRPr/>
          </a:p>
        </p:txBody>
      </p:sp>
      <p:graphicFrame>
        <p:nvGraphicFramePr>
          <p:cNvPr id="117" name="Google Shape;117;p16"/>
          <p:cNvGraphicFramePr/>
          <p:nvPr/>
        </p:nvGraphicFramePr>
        <p:xfrm>
          <a:off x="311700" y="127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{931ABD5D-506A-4D33-B8E4-6747C4217740}</a:tableStyleId>
              </a:tblPr>
              <a:tblGrid>
                <a:gridCol w="1300150"/>
                <a:gridCol w="3879350"/>
                <a:gridCol w="3341100"/>
              </a:tblGrid>
              <a:tr h="32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Property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Value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Additional info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41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description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CSV file is located in the main branch of this repository and contains two rows, the first one with fruit names and the second one with their corresponding color.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2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identifier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hlinkClick r:id="rId3"/>
                        </a:rPr>
                        <a:t>https://github.com/zbmed-semtec/bioschemas-github-markup-example/blob/main/data/sample.csv</a:t>
                      </a:r>
                      <a:r>
                        <a:rPr lang="en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 PID would be better, e.g., 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hlinkClick r:id="rId4"/>
                        </a:rPr>
                        <a:t>DOI</a:t>
                      </a:r>
                      <a:r>
                        <a:rPr lang="en" sz="1200"/>
                        <a:t> assigned by data repository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2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keywords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CSV, sample data, data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EDAM terms would be a good option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2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license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CC-By 4.0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 machine-readable version is a good option, e.g., 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hlinkClick r:id="rId5"/>
                        </a:rPr>
                        <a:t>SPDX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2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name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Hello Fruit Dataset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2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url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hlinkClick r:id="rId6"/>
                        </a:rPr>
                        <a:t>https://zbmed-semtec.github.io/bioschemas-github-markup-example/data.html</a:t>
                      </a:r>
                      <a:r>
                        <a:rPr lang="en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/>
          <p:nvPr/>
        </p:nvSpPr>
        <p:spPr>
          <a:xfrm>
            <a:off x="37375" y="1745675"/>
            <a:ext cx="9061200" cy="30720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37375" y="795825"/>
            <a:ext cx="9061200" cy="1426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658"/>
              <a:buNone/>
            </a:pPr>
            <a:r>
              <a:rPr lang="en"/>
              <a:t>Minimum </a:t>
            </a:r>
            <a:r>
              <a:rPr lang="en"/>
              <a:t>structured</a:t>
            </a:r>
            <a:r>
              <a:rPr lang="en"/>
              <a:t> metadata for the Fruit Dataset</a:t>
            </a:r>
            <a:endParaRPr/>
          </a:p>
        </p:txBody>
      </p:sp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97200" y="712925"/>
            <a:ext cx="8904000" cy="3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 { </a:t>
            </a:r>
            <a:endParaRPr sz="1200">
              <a:solidFill>
                <a:srgbClr val="20212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  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@context</a:t>
            </a: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": "https://schema.org", </a:t>
            </a:r>
            <a:endParaRPr sz="1200">
              <a:solidFill>
                <a:srgbClr val="20212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  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@type</a:t>
            </a: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": "</a:t>
            </a:r>
            <a:r>
              <a:rPr lang="en" sz="1200">
                <a:solidFill>
                  <a:schemeClr val="accent5"/>
                </a:solidFill>
                <a:latin typeface="Roboto Mono"/>
                <a:ea typeface="Roboto Mono"/>
                <a:cs typeface="Roboto Mono"/>
                <a:sym typeface="Roboto Mono"/>
              </a:rPr>
              <a:t>Dataset</a:t>
            </a: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",</a:t>
            </a:r>
            <a:endParaRPr sz="1200">
              <a:solidFill>
                <a:srgbClr val="20212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  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@id</a:t>
            </a: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": </a:t>
            </a:r>
            <a:r>
              <a:rPr lang="en" sz="11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"https://github.com/BioSchemas/github-markup-example/blob/main/data/sample.csv",</a:t>
            </a:r>
            <a:endParaRPr sz="1100">
              <a:solidFill>
                <a:srgbClr val="20212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  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http://purl.org/dc/terms/conformsTo</a:t>
            </a: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": {</a:t>
            </a:r>
            <a:endParaRPr sz="1200">
              <a:solidFill>
                <a:srgbClr val="20212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    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@type</a:t>
            </a: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": </a:t>
            </a: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 sz="1200">
                <a:solidFill>
                  <a:schemeClr val="accent5"/>
                </a:solidFill>
                <a:latin typeface="Roboto Mono"/>
                <a:ea typeface="Roboto Mono"/>
                <a:cs typeface="Roboto Mono"/>
                <a:sym typeface="Roboto Mono"/>
              </a:rPr>
              <a:t>CreativeWork</a:t>
            </a: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",</a:t>
            </a:r>
            <a:endParaRPr sz="1200">
              <a:solidFill>
                <a:srgbClr val="20212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    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@id</a:t>
            </a: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": "</a:t>
            </a:r>
            <a:r>
              <a:rPr lang="en" sz="1200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https://bioschemas.org/profiles/Dataset/1.0-RELEASE</a:t>
            </a: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endParaRPr sz="1200">
              <a:solidFill>
                <a:srgbClr val="20212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  }, </a:t>
            </a:r>
            <a:endParaRPr sz="1200">
              <a:solidFill>
                <a:srgbClr val="20212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  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description</a:t>
            </a: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": "</a:t>
            </a:r>
            <a:r>
              <a:rPr lang="en" sz="11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Toy data used as an example on how to add Bioschemas markup to your data",</a:t>
            </a:r>
            <a:endParaRPr sz="1100">
              <a:solidFill>
                <a:srgbClr val="20212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  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identifier</a:t>
            </a: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": </a:t>
            </a:r>
            <a:r>
              <a:rPr lang="en" sz="11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"https://github.com/BioSchemas/github-markup-example/blob/main/data/sample.csv",</a:t>
            </a:r>
            <a:endParaRPr sz="1100">
              <a:solidFill>
                <a:srgbClr val="20212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  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keywords</a:t>
            </a: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": [</a:t>
            </a:r>
            <a:endParaRPr sz="1200">
              <a:solidFill>
                <a:srgbClr val="20212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"CSV", </a:t>
            </a: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"Sample data",</a:t>
            </a:r>
            <a:endParaRPr sz="1200">
              <a:solidFill>
                <a:srgbClr val="20212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    {</a:t>
            </a:r>
            <a:endParaRPr sz="1200">
              <a:solidFill>
                <a:srgbClr val="20212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      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@type</a:t>
            </a: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": "</a:t>
            </a:r>
            <a:r>
              <a:rPr lang="en" sz="1200">
                <a:solidFill>
                  <a:schemeClr val="accent5"/>
                </a:solidFill>
                <a:latin typeface="Roboto Mono"/>
                <a:ea typeface="Roboto Mono"/>
                <a:cs typeface="Roboto Mono"/>
                <a:sym typeface="Roboto Mono"/>
              </a:rPr>
              <a:t>DefinedTerm</a:t>
            </a: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", </a:t>
            </a:r>
            <a:endParaRPr sz="1200">
              <a:solidFill>
                <a:srgbClr val="20212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      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@id</a:t>
            </a: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": "http://edamontology.org/data_0006", </a:t>
            </a:r>
            <a:endParaRPr sz="1200">
              <a:solidFill>
                <a:srgbClr val="20212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      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": "Data"</a:t>
            </a:r>
            <a:endParaRPr sz="1200">
              <a:solidFill>
                <a:srgbClr val="20212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    }  </a:t>
            </a:r>
            <a:endParaRPr sz="1200">
              <a:solidFill>
                <a:srgbClr val="20212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  ], </a:t>
            </a:r>
            <a:endParaRPr sz="1200">
              <a:solidFill>
                <a:srgbClr val="20212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  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license</a:t>
            </a: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": "https://spdx.org/licenses/CC-BY-4.0.html",</a:t>
            </a:r>
            <a:endParaRPr sz="1200">
              <a:solidFill>
                <a:srgbClr val="20212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  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": "Hello fruit data",</a:t>
            </a:r>
            <a:endParaRPr sz="1200">
              <a:solidFill>
                <a:srgbClr val="20212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  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url</a:t>
            </a: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": "https://bioschemas.org/github-markup-example/data.html"</a:t>
            </a:r>
            <a:endParaRPr sz="1200">
              <a:solidFill>
                <a:srgbClr val="20212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Hands-on</a:t>
            </a:r>
            <a:endParaRPr/>
          </a:p>
        </p:txBody>
      </p:sp>
      <p:sp>
        <p:nvSpPr>
          <p:cNvPr id="131" name="Google Shape;131;p18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Bring your own data</a:t>
            </a:r>
            <a:endParaRPr/>
          </a:p>
        </p:txBody>
      </p:sp>
      <p:sp>
        <p:nvSpPr>
          <p:cNvPr id="132" name="Google Shape;132;p1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Choose a dataset you want to describe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a table with the descriptors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Write the corresponding JSON-LD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Add markup to GitHub Pages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>
            <p:ph type="title"/>
          </p:nvPr>
        </p:nvSpPr>
        <p:spPr>
          <a:xfrm>
            <a:off x="6419725" y="3640625"/>
            <a:ext cx="26619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Thank you!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9" name="Google Shape;139;p19"/>
          <p:cNvSpPr txBox="1"/>
          <p:nvPr>
            <p:ph idx="4294967295" type="subTitle"/>
          </p:nvPr>
        </p:nvSpPr>
        <p:spPr>
          <a:xfrm>
            <a:off x="2824525" y="4331050"/>
            <a:ext cx="62571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i="1" lang="en" sz="1480">
                <a:solidFill>
                  <a:schemeClr val="dk2"/>
                </a:solidFill>
              </a:rPr>
              <a:t>Leyla Jael Castro, </a:t>
            </a:r>
            <a:endParaRPr i="1" sz="1480">
              <a:solidFill>
                <a:schemeClr val="dk2"/>
              </a:solidFill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i="1" lang="en" sz="1480">
                <a:solidFill>
                  <a:schemeClr val="dk2"/>
                </a:solidFill>
              </a:rPr>
              <a:t>ZB MED Information Centre for Life Sciences</a:t>
            </a:r>
            <a:endParaRPr i="1" sz="1480">
              <a:solidFill>
                <a:schemeClr val="dk2"/>
              </a:solidFill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Font typeface="Arial"/>
              <a:buNone/>
            </a:pPr>
            <a:r>
              <a:rPr i="1" lang="en" sz="1480">
                <a:solidFill>
                  <a:schemeClr val="dk2"/>
                </a:solidFill>
              </a:rPr>
              <a:t>Bioschemas</a:t>
            </a:r>
            <a:endParaRPr i="1" sz="1480">
              <a:solidFill>
                <a:schemeClr val="dk2"/>
              </a:solidFill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16700"/>
            <a:ext cx="1570600" cy="9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0825" y="4371223"/>
            <a:ext cx="2480374" cy="5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