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48" r:id="rId5"/>
  </p:sldMasterIdLst>
  <p:notesMasterIdLst>
    <p:notesMasterId r:id="rId29"/>
  </p:notesMasterIdLst>
  <p:sldIdLst>
    <p:sldId id="278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1" r:id="rId17"/>
    <p:sldId id="279" r:id="rId18"/>
    <p:sldId id="289" r:id="rId19"/>
    <p:sldId id="288" r:id="rId20"/>
    <p:sldId id="282" r:id="rId21"/>
    <p:sldId id="286" r:id="rId22"/>
    <p:sldId id="285" r:id="rId23"/>
    <p:sldId id="273" r:id="rId24"/>
    <p:sldId id="275" r:id="rId25"/>
    <p:sldId id="276" r:id="rId26"/>
    <p:sldId id="277" r:id="rId27"/>
    <p:sldId id="28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E9400"/>
    <a:srgbClr val="009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10EBE5-5920-1086-A049-C002EA232A49}" v="87" dt="2024-08-26T05:28:43.1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BB5FC-2A32-426E-B02D-4C947403F3CE}" type="datetimeFigureOut">
              <a:t>8/25/2024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FBF02-41E7-46B7-8449-D86B7453D6F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9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Security</a:t>
            </a:r>
            <a:br>
              <a:rPr lang="en-GB" b="1">
                <a:cs typeface="+mn-lt"/>
              </a:rPr>
            </a:br>
            <a:r>
              <a:rPr lang="en-GB" b="1"/>
              <a:t>Minimizing data transfers, protocol based</a:t>
            </a:r>
            <a:br>
              <a:rPr lang="en-GB" b="1">
                <a:cs typeface="+mn-lt"/>
              </a:rPr>
            </a:br>
            <a:endParaRPr lang="en-GB"/>
          </a:p>
          <a:p>
            <a:r>
              <a:rPr lang="en-GB" b="1"/>
              <a:t>Repetition</a:t>
            </a:r>
            <a:endParaRPr lang="en-US"/>
          </a:p>
          <a:p>
            <a:r>
              <a:rPr lang="en-GB"/>
              <a:t>Centralized approach requires pulling data for every study</a:t>
            </a:r>
            <a:endParaRPr lang="en-US"/>
          </a:p>
          <a:p>
            <a:r>
              <a:rPr lang="en-GB"/>
              <a:t>Reproducibility </a:t>
            </a:r>
            <a:endParaRPr lang="en-US"/>
          </a:p>
          <a:p>
            <a:endParaRPr lang="en-GB"/>
          </a:p>
          <a:p>
            <a:r>
              <a:rPr lang="en-GB" b="1"/>
              <a:t>Privacy</a:t>
            </a:r>
            <a:endParaRPr lang="en-US"/>
          </a:p>
          <a:p>
            <a:r>
              <a:rPr lang="en-GB"/>
              <a:t>Patient data is no longer shared</a:t>
            </a:r>
            <a:endParaRPr lang="en-US"/>
          </a:p>
          <a:p>
            <a:endParaRPr lang="en-GB"/>
          </a:p>
          <a:p>
            <a:r>
              <a:rPr lang="en-GB" b="1"/>
              <a:t>Laws &amp; Regulations</a:t>
            </a:r>
            <a:endParaRPr lang="en-US"/>
          </a:p>
          <a:p>
            <a:r>
              <a:rPr lang="en-GB"/>
              <a:t>Not possible to share, not willing to share</a:t>
            </a:r>
            <a:endParaRPr lang="en-US"/>
          </a:p>
          <a:p>
            <a:endParaRPr lang="en-GB"/>
          </a:p>
          <a:p>
            <a:r>
              <a:rPr lang="en-GB" b="1"/>
              <a:t>Logistics</a:t>
            </a:r>
            <a:br>
              <a:rPr lang="en-GB" b="1">
                <a:cs typeface="+mn-lt"/>
              </a:rPr>
            </a:br>
            <a:r>
              <a:rPr lang="en-GB" b="1"/>
              <a:t>Scalability</a:t>
            </a:r>
            <a:endParaRPr lang="en-US"/>
          </a:p>
          <a:p>
            <a:endParaRPr lang="en-GB"/>
          </a:p>
          <a:p>
            <a:r>
              <a:rPr lang="en-GB" b="1"/>
              <a:t>Loss of Control</a:t>
            </a:r>
            <a:endParaRPr lang="en-US"/>
          </a:p>
          <a:p>
            <a:r>
              <a:rPr lang="en-GB"/>
              <a:t>No longer required to send patient data to other parties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16947-E158-4B95-9538-A1127FC243E7}" type="slidenum">
              <a:rPr lang="en-NL" smtClean="0"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2270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016AC-7320-103A-5B1F-710F8D56D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0A3DAB1-4078-230C-0415-DD9DBC5FF9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88D6204-6991-1D47-C772-87D773C370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Open source</a:t>
            </a:r>
          </a:p>
          <a:p>
            <a:r>
              <a:rPr lang="en-GB"/>
              <a:t>Container orchestration for privacy enhancing techniques</a:t>
            </a:r>
          </a:p>
          <a:p>
            <a:r>
              <a:rPr lang="en-GB"/>
              <a:t>Easily extensible to different types of data sources</a:t>
            </a:r>
          </a:p>
          <a:p>
            <a:r>
              <a:rPr lang="en-GB"/>
              <a:t>Algorithms can be developed in any language</a:t>
            </a:r>
          </a:p>
          <a:p>
            <a:r>
              <a:rPr lang="en-GB"/>
              <a:t>Other applications can connect using the API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E6A5054-FF13-7D2B-EFFC-34A5EC31F4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DDFF4-2107-45FA-9BFB-5A681BB7B76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054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		</a:t>
            </a:r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16947-E158-4B95-9538-A1127FC243E7}" type="slidenum">
              <a:rPr lang="en-NL" smtClean="0"/>
              <a:t>11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29041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60B84-5DEE-4871-BF64-E2FB63FD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654" y="1690688"/>
            <a:ext cx="473198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5D5CE-1BC5-4E2D-AA5B-AC594DDEB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654" y="3184071"/>
            <a:ext cx="4751615" cy="207690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5F9CD-09B2-4288-8B0F-DFE0E5E61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0EFB-AB28-4A68-9CF2-24FEA7CF3D98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87B25-8A83-4C70-B2F1-C1832EC7B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8EA61-ADEF-44A4-A550-82FA30A08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EB9D-8EC8-4EF4-9A95-65EE5F6F83A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1866999-EA1A-5D4E-A54C-32B05219E4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29114" y="1700647"/>
            <a:ext cx="3334964" cy="355926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7404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60B84-5DEE-4871-BF64-E2FB63FD8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5D5CE-1BC5-4E2D-AA5B-AC594DDEB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5F9CD-09B2-4288-8B0F-DFE0E5E61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0EFB-AB28-4A68-9CF2-24FEA7CF3D98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87B25-8A83-4C70-B2F1-C1832EC7B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8EA61-ADEF-44A4-A550-82FA30A08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EB9D-8EC8-4EF4-9A95-65EE5F6F83A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1A17ECEF-9121-5642-9C0E-180ACE8E2C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10433050" y="-446087"/>
            <a:ext cx="1758950" cy="175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79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D6DCD4-D09A-424D-BCF1-10D9CEB38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0EFB-AB28-4A68-9CF2-24FEA7CF3D98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A81BBE-0237-4A1F-BA6E-13DF7555F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FC6D35-11CD-4922-8A60-58D2E1AB6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EB9D-8EC8-4EF4-9A95-65EE5F6F83A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692AEA3-9819-8946-A9C8-BDDE9DB694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980" y="2821303"/>
            <a:ext cx="3034539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Let’s stay</a:t>
            </a:r>
            <a:br>
              <a:rPr lang="en-US"/>
            </a:br>
            <a:r>
              <a:rPr lang="en-US"/>
              <a:t>in touch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7EA6672-B697-1F45-B601-485816F12E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1850" y="2411300"/>
            <a:ext cx="3334964" cy="45407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nl-NL" err="1"/>
              <a:t>www.eScienceCenter.nl</a:t>
            </a:r>
            <a:endParaRPr lang="nl-NL"/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8044E8D2-73A1-754B-A79F-38C8566011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41850" y="3138788"/>
            <a:ext cx="3334964" cy="45407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nl-NL" err="1"/>
              <a:t>info@esciencecenter.com</a:t>
            </a:r>
            <a:endParaRPr lang="nl-NL"/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5F583079-5811-6140-9BA6-DF65FDE867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1850" y="3865901"/>
            <a:ext cx="3334964" cy="45407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nl-NL"/>
              <a:t>+31 (0)20 460 4770</a:t>
            </a:r>
          </a:p>
        </p:txBody>
      </p:sp>
    </p:spTree>
    <p:extLst>
      <p:ext uri="{BB962C8B-B14F-4D97-AF65-F5344CB8AC3E}">
        <p14:creationId xmlns:p14="http://schemas.microsoft.com/office/powerpoint/2010/main" val="4180169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5F9CD-09B2-4288-8B0F-DFE0E5E61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0EFB-AB28-4A68-9CF2-24FEA7CF3D98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87B25-8A83-4C70-B2F1-C1832EC7B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8EA61-ADEF-44A4-A550-82FA30A08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EB9D-8EC8-4EF4-9A95-65EE5F6F83A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FCDD82BE-D135-C544-8C46-204EE67B6B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60963" y="1543050"/>
            <a:ext cx="5938837" cy="3602038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0864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60B84-5DEE-4871-BF64-E2FB63FD8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5D5CE-1BC5-4E2D-AA5B-AC594DDEB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5F9CD-09B2-4288-8B0F-DFE0E5E61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0EFB-AB28-4A68-9CF2-24FEA7CF3D98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87B25-8A83-4C70-B2F1-C1832EC7B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8EA61-ADEF-44A4-A550-82FA30A08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EB9D-8EC8-4EF4-9A95-65EE5F6F8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02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60B84-5DEE-4871-BF64-E2FB63FD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1054" y="2457485"/>
            <a:ext cx="5172860" cy="52511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5D5CE-1BC5-4E2D-AA5B-AC594DDEB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054" y="2988125"/>
            <a:ext cx="5172860" cy="538843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5F9CD-09B2-4288-8B0F-DFE0E5E61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0EFB-AB28-4A68-9CF2-24FEA7CF3D98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87B25-8A83-4C70-B2F1-C1832EC7B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8EA61-ADEF-44A4-A550-82FA30A08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EB9D-8EC8-4EF4-9A95-65EE5F6F8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82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DFD75-F66A-4849-8F04-1D4BCBEA8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43760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CFDA3F-E1B8-40BD-8CBB-3BE733B710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14240"/>
            <a:ext cx="9144000" cy="54356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A13D7-779E-4E56-AAA8-196B6D232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0EFB-AB28-4A68-9CF2-24FEA7CF3D98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F56F3-B404-4155-829A-16CCD5902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0715F-5DAA-42CE-ADD5-D4D62E9EC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EB9D-8EC8-4EF4-9A95-65EE5F6F8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31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953DF0-B3E3-4CA0-901B-3E9940F70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7C2B6-AE5B-4C95-AFBB-4E4C0CAEA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9343F-3D17-496B-B837-C1FFB896E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D2C4B-0719-41F0-A1B3-001E78AC4B17}" type="datetimeFigureOut">
              <a:rPr lang="en-GB" smtClean="0"/>
              <a:pPr/>
              <a:t>25/08/2024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C3BB4-6034-4D3F-9DBD-013180527E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1F1FB-D371-4F1E-A37C-3BD40CF8F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6F7CA-1B17-4D9E-9A59-6FEF717918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70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953DF0-B3E3-4CA0-901B-3E9940F70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7C2B6-AE5B-4C95-AFBB-4E4C0CAEA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9343F-3D17-496B-B837-C1FFB896E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30EFB-AB28-4A68-9CF2-24FEA7CF3D98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C3BB4-6034-4D3F-9DBD-013180527E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1F1FB-D371-4F1E-A37C-3BD40CF8F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0EB9D-8EC8-4EF4-9A95-65EE5F6F8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0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61" r:id="rId3"/>
    <p:sldLayoutId id="2147483663" r:id="rId4"/>
    <p:sldLayoutId id="214748364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7.png"/><Relationship Id="rId3" Type="http://schemas.openxmlformats.org/officeDocument/2006/relationships/image" Target="../media/image49.png"/><Relationship Id="rId7" Type="http://schemas.openxmlformats.org/officeDocument/2006/relationships/image" Target="../media/image29.png"/><Relationship Id="rId12" Type="http://schemas.openxmlformats.org/officeDocument/2006/relationships/image" Target="../media/image5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svg"/><Relationship Id="rId11" Type="http://schemas.openxmlformats.org/officeDocument/2006/relationships/image" Target="../media/image55.png"/><Relationship Id="rId5" Type="http://schemas.openxmlformats.org/officeDocument/2006/relationships/image" Target="../media/image51.png"/><Relationship Id="rId10" Type="http://schemas.microsoft.com/office/2007/relationships/hdphoto" Target="../media/hdphoto1.wdp"/><Relationship Id="rId4" Type="http://schemas.openxmlformats.org/officeDocument/2006/relationships/image" Target="../media/image50.png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radonc.2021.03.013" TargetMode="External"/><Relationship Id="rId2" Type="http://schemas.openxmlformats.org/officeDocument/2006/relationships/hyperlink" Target="https://doi.org/10.1016/j.radonc.2019.11.01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2196/37437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iscord.gg/ZSYFTX22Y6" TargetMode="External"/><Relationship Id="rId2" Type="http://schemas.openxmlformats.org/officeDocument/2006/relationships/hyperlink" Target="http://Webhttps:/vantage6.ai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v6-algorithm" TargetMode="External"/><Relationship Id="rId2" Type="http://schemas.openxmlformats.org/officeDocument/2006/relationships/hyperlink" Target="http://172.17.0.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svg"/><Relationship Id="rId4" Type="http://schemas.openxmlformats.org/officeDocument/2006/relationships/image" Target="../media/image11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BD5B28-127B-ED49-9A36-ACDB077425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6104" y="2092903"/>
            <a:ext cx="9144000" cy="1336097"/>
          </a:xfrm>
        </p:spPr>
        <p:txBody>
          <a:bodyPr/>
          <a:lstStyle/>
          <a:p>
            <a:r>
              <a:rPr lang="en-US"/>
              <a:t>Privacy Enhanced Analysis</a:t>
            </a:r>
            <a:br>
              <a:rPr lang="en-US"/>
            </a:br>
            <a:r>
              <a:rPr lang="en-US"/>
              <a:t>with the vantage6 UI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B0C25BD-626E-7645-8979-9474FF6411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21102" y="6347684"/>
            <a:ext cx="1818152" cy="459769"/>
          </a:xfrm>
        </p:spPr>
        <p:txBody>
          <a:bodyPr/>
          <a:lstStyle/>
          <a:p>
            <a:pPr algn="r"/>
            <a:r>
              <a:rPr lang="nl-NL"/>
              <a:t>26-08-2024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C9DB266-0BAF-3F44-A250-2155177324D1}"/>
              </a:ext>
            </a:extLst>
          </p:cNvPr>
          <p:cNvSpPr txBox="1">
            <a:spLocks/>
          </p:cNvSpPr>
          <p:nvPr/>
        </p:nvSpPr>
        <p:spPr>
          <a:xfrm>
            <a:off x="1332313" y="3480133"/>
            <a:ext cx="9144000" cy="4597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D0F51B3-2D81-844E-849E-E1B6E9C96E7D}"/>
              </a:ext>
            </a:extLst>
          </p:cNvPr>
          <p:cNvSpPr txBox="1">
            <a:spLocks/>
          </p:cNvSpPr>
          <p:nvPr/>
        </p:nvSpPr>
        <p:spPr>
          <a:xfrm>
            <a:off x="3612833" y="4138978"/>
            <a:ext cx="4968340" cy="7877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2400" b="0"/>
            </a:br>
            <a:r>
              <a:rPr lang="en-US" sz="2400" b="0"/>
              <a:t>Djura Smits, Walter Baccinelli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5444F97-708C-857F-3379-ACEF212C5C2C}"/>
              </a:ext>
            </a:extLst>
          </p:cNvPr>
          <p:cNvSpPr txBox="1">
            <a:spLocks/>
          </p:cNvSpPr>
          <p:nvPr/>
        </p:nvSpPr>
        <p:spPr>
          <a:xfrm>
            <a:off x="1525003" y="3576478"/>
            <a:ext cx="9144000" cy="4597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err="1">
                <a:solidFill>
                  <a:schemeClr val="bg1"/>
                </a:solidFill>
                <a:latin typeface="Nunito"/>
              </a:rPr>
              <a:t>AdVantage</a:t>
            </a:r>
            <a:r>
              <a:rPr lang="en-US" sz="2800">
                <a:solidFill>
                  <a:schemeClr val="bg1"/>
                </a:solidFill>
                <a:latin typeface="Nunito"/>
              </a:rPr>
              <a:t> project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15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7544F-B6AA-DDAC-C288-78BA1CA8F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06836C-2B65-05D5-3E25-1847F61BB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Unique Selling Points</a:t>
            </a:r>
          </a:p>
        </p:txBody>
      </p:sp>
      <p:grpSp>
        <p:nvGrpSpPr>
          <p:cNvPr id="24" name="Groep 23">
            <a:extLst>
              <a:ext uri="{FF2B5EF4-FFF2-40B4-BE49-F238E27FC236}">
                <a16:creationId xmlns:a16="http://schemas.microsoft.com/office/drawing/2014/main" id="{427B1FD8-D739-3281-9061-9102D1AA19DB}"/>
              </a:ext>
            </a:extLst>
          </p:cNvPr>
          <p:cNvGrpSpPr/>
          <p:nvPr/>
        </p:nvGrpSpPr>
        <p:grpSpPr>
          <a:xfrm>
            <a:off x="880326" y="1906076"/>
            <a:ext cx="1876522" cy="4005330"/>
            <a:chOff x="880326" y="1787855"/>
            <a:chExt cx="1876522" cy="4579637"/>
          </a:xfrm>
        </p:grpSpPr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726E3EF0-B4CC-8688-8596-367C28F739EB}"/>
                </a:ext>
              </a:extLst>
            </p:cNvPr>
            <p:cNvSpPr/>
            <p:nvPr/>
          </p:nvSpPr>
          <p:spPr>
            <a:xfrm>
              <a:off x="880326" y="1787855"/>
              <a:ext cx="1876522" cy="4579637"/>
            </a:xfrm>
            <a:prstGeom prst="rect">
              <a:avLst/>
            </a:prstGeom>
            <a:solidFill>
              <a:srgbClr val="AABFCE">
                <a:alpha val="20000"/>
              </a:srgbClr>
            </a:solidFill>
            <a:ln>
              <a:solidFill>
                <a:srgbClr val="FFFFFF">
                  <a:alpha val="30196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800">
                <a:solidFill>
                  <a:srgbClr val="0F497B"/>
                </a:solidFill>
                <a:latin typeface="Source Sans Pro"/>
              </a:endParaRP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01E39243-5C8C-24CC-B68F-E10F59745450}"/>
                </a:ext>
              </a:extLst>
            </p:cNvPr>
            <p:cNvSpPr/>
            <p:nvPr/>
          </p:nvSpPr>
          <p:spPr>
            <a:xfrm>
              <a:off x="930191" y="4490112"/>
              <a:ext cx="1776793" cy="17704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solidFill>
                    <a:srgbClr val="0F497B"/>
                  </a:solidFill>
                  <a:latin typeface="Source Sans Pro"/>
                </a:rPr>
                <a:t>Open source</a:t>
              </a:r>
              <a:endParaRPr lang="nl-NL" sz="2800">
                <a:solidFill>
                  <a:srgbClr val="0F497B"/>
                </a:solidFill>
                <a:latin typeface="Source Sans Pro"/>
              </a:endParaRPr>
            </a:p>
          </p:txBody>
        </p:sp>
      </p:grpSp>
      <p:grpSp>
        <p:nvGrpSpPr>
          <p:cNvPr id="25" name="Groep 24">
            <a:extLst>
              <a:ext uri="{FF2B5EF4-FFF2-40B4-BE49-F238E27FC236}">
                <a16:creationId xmlns:a16="http://schemas.microsoft.com/office/drawing/2014/main" id="{19BF4837-7540-038C-6C11-A0E577569F9D}"/>
              </a:ext>
            </a:extLst>
          </p:cNvPr>
          <p:cNvGrpSpPr/>
          <p:nvPr/>
        </p:nvGrpSpPr>
        <p:grpSpPr>
          <a:xfrm>
            <a:off x="3037242" y="1906075"/>
            <a:ext cx="1876522" cy="4005330"/>
            <a:chOff x="3161777" y="1787854"/>
            <a:chExt cx="1876522" cy="4579637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9CA42FDA-828A-33F0-9FB4-DEA333C9E2E1}"/>
                </a:ext>
              </a:extLst>
            </p:cNvPr>
            <p:cNvSpPr/>
            <p:nvPr/>
          </p:nvSpPr>
          <p:spPr>
            <a:xfrm>
              <a:off x="3161777" y="1787854"/>
              <a:ext cx="1876522" cy="4579637"/>
            </a:xfrm>
            <a:prstGeom prst="rect">
              <a:avLst/>
            </a:prstGeom>
            <a:solidFill>
              <a:srgbClr val="AABFCE">
                <a:alpha val="20000"/>
              </a:srgbClr>
            </a:solidFill>
            <a:ln>
              <a:solidFill>
                <a:srgbClr val="FFFFFF">
                  <a:alpha val="30196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053BC774-D3E4-5F8E-93D2-F3BED438CA2E}"/>
                </a:ext>
              </a:extLst>
            </p:cNvPr>
            <p:cNvSpPr/>
            <p:nvPr/>
          </p:nvSpPr>
          <p:spPr>
            <a:xfrm>
              <a:off x="3211642" y="4490111"/>
              <a:ext cx="1776793" cy="17704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>
                  <a:solidFill>
                    <a:srgbClr val="0F497B"/>
                  </a:solidFill>
                  <a:latin typeface="Source Sans Pro"/>
                </a:rPr>
                <a:t>Container orchestration for PETs</a:t>
              </a:r>
            </a:p>
          </p:txBody>
        </p:sp>
      </p:grpSp>
      <p:grpSp>
        <p:nvGrpSpPr>
          <p:cNvPr id="26" name="Groep 25">
            <a:extLst>
              <a:ext uri="{FF2B5EF4-FFF2-40B4-BE49-F238E27FC236}">
                <a16:creationId xmlns:a16="http://schemas.microsoft.com/office/drawing/2014/main" id="{BD534572-5FBB-410E-6FDF-0A12D28102D4}"/>
              </a:ext>
            </a:extLst>
          </p:cNvPr>
          <p:cNvGrpSpPr/>
          <p:nvPr/>
        </p:nvGrpSpPr>
        <p:grpSpPr>
          <a:xfrm>
            <a:off x="5194158" y="1906074"/>
            <a:ext cx="1876522" cy="4005330"/>
            <a:chOff x="5277181" y="1787853"/>
            <a:chExt cx="1876522" cy="4579637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5D115A7A-7EF2-ADAF-A8B0-FAB947C6F35D}"/>
                </a:ext>
              </a:extLst>
            </p:cNvPr>
            <p:cNvSpPr/>
            <p:nvPr/>
          </p:nvSpPr>
          <p:spPr>
            <a:xfrm>
              <a:off x="5277181" y="1787853"/>
              <a:ext cx="1876522" cy="4579637"/>
            </a:xfrm>
            <a:prstGeom prst="rect">
              <a:avLst/>
            </a:prstGeom>
            <a:solidFill>
              <a:srgbClr val="AABFCE">
                <a:alpha val="20000"/>
              </a:srgbClr>
            </a:solidFill>
            <a:ln>
              <a:solidFill>
                <a:srgbClr val="FFFFFF">
                  <a:alpha val="30196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0F497B"/>
                </a:solidFill>
                <a:latin typeface="Source Sans Pro"/>
              </a:endParaRP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19209D76-72F6-17CE-6A9E-637D7061C54F}"/>
                </a:ext>
              </a:extLst>
            </p:cNvPr>
            <p:cNvSpPr/>
            <p:nvPr/>
          </p:nvSpPr>
          <p:spPr>
            <a:xfrm>
              <a:off x="5327046" y="4490110"/>
              <a:ext cx="1776793" cy="17704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>
                  <a:solidFill>
                    <a:srgbClr val="0F497B"/>
                  </a:solidFill>
                  <a:latin typeface="Source Sans Pro"/>
                </a:rPr>
                <a:t>Extensible to different data source types</a:t>
              </a:r>
            </a:p>
          </p:txBody>
        </p:sp>
      </p:grpSp>
      <p:grpSp>
        <p:nvGrpSpPr>
          <p:cNvPr id="27" name="Groep 26">
            <a:extLst>
              <a:ext uri="{FF2B5EF4-FFF2-40B4-BE49-F238E27FC236}">
                <a16:creationId xmlns:a16="http://schemas.microsoft.com/office/drawing/2014/main" id="{B0BB81DB-BAD4-3D5A-4A00-6EAFCD857E28}"/>
              </a:ext>
            </a:extLst>
          </p:cNvPr>
          <p:cNvGrpSpPr/>
          <p:nvPr/>
        </p:nvGrpSpPr>
        <p:grpSpPr>
          <a:xfrm>
            <a:off x="7351074" y="1906074"/>
            <a:ext cx="1876522" cy="4005330"/>
            <a:chOff x="7392585" y="1787853"/>
            <a:chExt cx="1876522" cy="4579637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1F1D39BF-C7F7-F49F-175F-860A5A0EA192}"/>
                </a:ext>
              </a:extLst>
            </p:cNvPr>
            <p:cNvSpPr/>
            <p:nvPr/>
          </p:nvSpPr>
          <p:spPr>
            <a:xfrm>
              <a:off x="7392585" y="1787853"/>
              <a:ext cx="1876522" cy="4579637"/>
            </a:xfrm>
            <a:prstGeom prst="rect">
              <a:avLst/>
            </a:prstGeom>
            <a:solidFill>
              <a:srgbClr val="AABFCE">
                <a:alpha val="20000"/>
              </a:srgbClr>
            </a:solidFill>
            <a:ln>
              <a:solidFill>
                <a:srgbClr val="FFFFFF">
                  <a:alpha val="30196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0F497B"/>
                </a:solidFill>
                <a:latin typeface="Source Sans Pro"/>
              </a:endParaRP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50598E52-42F7-3A08-8726-4E50E86D67ED}"/>
                </a:ext>
              </a:extLst>
            </p:cNvPr>
            <p:cNvSpPr/>
            <p:nvPr/>
          </p:nvSpPr>
          <p:spPr>
            <a:xfrm>
              <a:off x="7442450" y="4490110"/>
              <a:ext cx="1776793" cy="17704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>
                  <a:solidFill>
                    <a:srgbClr val="0F497B"/>
                  </a:solidFill>
                  <a:latin typeface="Source Sans Pro"/>
                </a:rPr>
                <a:t>Algorithms in any language</a:t>
              </a:r>
            </a:p>
          </p:txBody>
        </p:sp>
      </p:grpSp>
      <p:grpSp>
        <p:nvGrpSpPr>
          <p:cNvPr id="28" name="Groep 27">
            <a:extLst>
              <a:ext uri="{FF2B5EF4-FFF2-40B4-BE49-F238E27FC236}">
                <a16:creationId xmlns:a16="http://schemas.microsoft.com/office/drawing/2014/main" id="{2E675895-00A2-9B4C-54C8-518579E0FF3E}"/>
              </a:ext>
            </a:extLst>
          </p:cNvPr>
          <p:cNvGrpSpPr/>
          <p:nvPr/>
        </p:nvGrpSpPr>
        <p:grpSpPr>
          <a:xfrm>
            <a:off x="9507989" y="1906073"/>
            <a:ext cx="1876522" cy="4005330"/>
            <a:chOff x="9507989" y="1787852"/>
            <a:chExt cx="1876522" cy="4579637"/>
          </a:xfrm>
        </p:grpSpPr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4944BD60-98B8-BE46-211C-B329E528A841}"/>
                </a:ext>
              </a:extLst>
            </p:cNvPr>
            <p:cNvSpPr/>
            <p:nvPr/>
          </p:nvSpPr>
          <p:spPr>
            <a:xfrm>
              <a:off x="9507989" y="1787852"/>
              <a:ext cx="1876522" cy="4579637"/>
            </a:xfrm>
            <a:prstGeom prst="rect">
              <a:avLst/>
            </a:prstGeom>
            <a:solidFill>
              <a:srgbClr val="AABFCE">
                <a:alpha val="20000"/>
              </a:srgbClr>
            </a:solidFill>
            <a:ln>
              <a:solidFill>
                <a:srgbClr val="FFFFFF">
                  <a:alpha val="30196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0F497B"/>
                </a:solidFill>
                <a:latin typeface="Source Sans Pro"/>
              </a:endParaRP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E20E8BB0-AEA3-EFBD-20A0-DAF88F4D2FD3}"/>
                </a:ext>
              </a:extLst>
            </p:cNvPr>
            <p:cNvSpPr/>
            <p:nvPr/>
          </p:nvSpPr>
          <p:spPr>
            <a:xfrm>
              <a:off x="9557854" y="4490109"/>
              <a:ext cx="1776793" cy="17704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>
                  <a:solidFill>
                    <a:srgbClr val="0F497B"/>
                  </a:solidFill>
                  <a:latin typeface="Source Sans Pro"/>
                </a:rPr>
                <a:t>Other applications can connect using the API</a:t>
              </a:r>
            </a:p>
          </p:txBody>
        </p:sp>
      </p:grpSp>
      <p:sp>
        <p:nvSpPr>
          <p:cNvPr id="29" name="Ovaal 28">
            <a:extLst>
              <a:ext uri="{FF2B5EF4-FFF2-40B4-BE49-F238E27FC236}">
                <a16:creationId xmlns:a16="http://schemas.microsoft.com/office/drawing/2014/main" id="{7513DC59-4853-4B84-076D-5BD4E4DA4643}"/>
              </a:ext>
            </a:extLst>
          </p:cNvPr>
          <p:cNvSpPr>
            <a:spLocks noChangeAspect="1"/>
          </p:cNvSpPr>
          <p:nvPr/>
        </p:nvSpPr>
        <p:spPr>
          <a:xfrm>
            <a:off x="1007465" y="2268654"/>
            <a:ext cx="1620000" cy="1620000"/>
          </a:xfrm>
          <a:prstGeom prst="ellipse">
            <a:avLst/>
          </a:prstGeom>
          <a:solidFill>
            <a:srgbClr val="FFFFFF"/>
          </a:solidFill>
          <a:ln w="63500">
            <a:solidFill>
              <a:srgbClr val="0F49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>
            <a:extLst>
              <a:ext uri="{FF2B5EF4-FFF2-40B4-BE49-F238E27FC236}">
                <a16:creationId xmlns:a16="http://schemas.microsoft.com/office/drawing/2014/main" id="{E77184BA-8AD2-C3DA-799D-FD1E75B4111F}"/>
              </a:ext>
            </a:extLst>
          </p:cNvPr>
          <p:cNvSpPr>
            <a:spLocks noChangeAspect="1"/>
          </p:cNvSpPr>
          <p:nvPr/>
        </p:nvSpPr>
        <p:spPr>
          <a:xfrm>
            <a:off x="3164381" y="2268654"/>
            <a:ext cx="1620000" cy="1620000"/>
          </a:xfrm>
          <a:prstGeom prst="ellipse">
            <a:avLst/>
          </a:prstGeom>
          <a:solidFill>
            <a:srgbClr val="FFFFFF"/>
          </a:solidFill>
          <a:ln w="63500">
            <a:solidFill>
              <a:srgbClr val="0F49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>
            <a:extLst>
              <a:ext uri="{FF2B5EF4-FFF2-40B4-BE49-F238E27FC236}">
                <a16:creationId xmlns:a16="http://schemas.microsoft.com/office/drawing/2014/main" id="{69A9BE76-E6F0-C085-3132-43BC09D7680E}"/>
              </a:ext>
            </a:extLst>
          </p:cNvPr>
          <p:cNvSpPr>
            <a:spLocks noChangeAspect="1"/>
          </p:cNvSpPr>
          <p:nvPr/>
        </p:nvSpPr>
        <p:spPr>
          <a:xfrm>
            <a:off x="5319515" y="2268654"/>
            <a:ext cx="1620000" cy="1620000"/>
          </a:xfrm>
          <a:prstGeom prst="ellipse">
            <a:avLst/>
          </a:prstGeom>
          <a:solidFill>
            <a:srgbClr val="FFFFFF"/>
          </a:solidFill>
          <a:ln w="63500">
            <a:solidFill>
              <a:srgbClr val="0F49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>
            <a:extLst>
              <a:ext uri="{FF2B5EF4-FFF2-40B4-BE49-F238E27FC236}">
                <a16:creationId xmlns:a16="http://schemas.microsoft.com/office/drawing/2014/main" id="{87C69DCE-B9B9-9FF0-7884-9E76D34776F9}"/>
              </a:ext>
            </a:extLst>
          </p:cNvPr>
          <p:cNvSpPr>
            <a:spLocks noChangeAspect="1"/>
          </p:cNvSpPr>
          <p:nvPr/>
        </p:nvSpPr>
        <p:spPr>
          <a:xfrm>
            <a:off x="7478213" y="2268654"/>
            <a:ext cx="1620000" cy="1620000"/>
          </a:xfrm>
          <a:prstGeom prst="ellipse">
            <a:avLst/>
          </a:prstGeom>
          <a:solidFill>
            <a:srgbClr val="FFFFFF"/>
          </a:solidFill>
          <a:ln w="63500">
            <a:solidFill>
              <a:srgbClr val="0F49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Ovaal 32">
            <a:extLst>
              <a:ext uri="{FF2B5EF4-FFF2-40B4-BE49-F238E27FC236}">
                <a16:creationId xmlns:a16="http://schemas.microsoft.com/office/drawing/2014/main" id="{A0D171D2-521B-5843-AD51-B470DF58BAE6}"/>
              </a:ext>
            </a:extLst>
          </p:cNvPr>
          <p:cNvSpPr>
            <a:spLocks noChangeAspect="1"/>
          </p:cNvSpPr>
          <p:nvPr/>
        </p:nvSpPr>
        <p:spPr>
          <a:xfrm>
            <a:off x="9635128" y="2268654"/>
            <a:ext cx="1620000" cy="1620000"/>
          </a:xfrm>
          <a:prstGeom prst="ellipse">
            <a:avLst/>
          </a:prstGeom>
          <a:solidFill>
            <a:srgbClr val="FFFFFF"/>
          </a:solidFill>
          <a:ln w="63500">
            <a:solidFill>
              <a:srgbClr val="0F49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26D7FF33-0831-2CD7-D42E-EF836D3D4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32250" y="2743050"/>
            <a:ext cx="828000" cy="828000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C414A6C7-8963-1176-ABF7-550DD7D83D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7801" y="2743050"/>
            <a:ext cx="581572" cy="828000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97185D7D-936F-C6E9-8D1D-168357C3D9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04364" y="2743050"/>
            <a:ext cx="969943" cy="828000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15906E35-1E28-E154-36C0-0AD2BF2923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09499" y="2743050"/>
            <a:ext cx="842277" cy="828000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88ACB616-03F3-3CFB-6391-4B363FE57F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599140" y="2743050"/>
            <a:ext cx="752727" cy="828000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AA4C3238-16F1-C03D-A2C6-2FDC92BA1676}"/>
              </a:ext>
            </a:extLst>
          </p:cNvPr>
          <p:cNvSpPr/>
          <p:nvPr/>
        </p:nvSpPr>
        <p:spPr>
          <a:xfrm>
            <a:off x="9719034" y="6476214"/>
            <a:ext cx="2472965" cy="3817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i="1">
                <a:solidFill>
                  <a:srgbClr val="AABFCE"/>
                </a:solidFill>
                <a:latin typeface="Source Sans Pro"/>
              </a:rPr>
              <a:t>* PET = Privacy Enhancing Technique</a:t>
            </a:r>
            <a:endParaRPr lang="en-GB" sz="1800">
              <a:solidFill>
                <a:srgbClr val="0F497B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83024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1CBF42D-EE58-9168-7618-1DB1B816147C}"/>
              </a:ext>
            </a:extLst>
          </p:cNvPr>
          <p:cNvGrpSpPr/>
          <p:nvPr/>
        </p:nvGrpSpPr>
        <p:grpSpPr>
          <a:xfrm>
            <a:off x="5576243" y="4188016"/>
            <a:ext cx="1208597" cy="1601990"/>
            <a:chOff x="7190439" y="3510175"/>
            <a:chExt cx="1208597" cy="1601990"/>
          </a:xfrm>
        </p:grpSpPr>
        <p:sp>
          <p:nvSpPr>
            <p:cNvPr id="105" name="Tijdelijke aanduiding voor inhoud 2">
              <a:extLst>
                <a:ext uri="{FF2B5EF4-FFF2-40B4-BE49-F238E27FC236}">
                  <a16:creationId xmlns:a16="http://schemas.microsoft.com/office/drawing/2014/main" id="{2992FC64-59B0-AD5E-80F1-A31169483A6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190439" y="4782450"/>
              <a:ext cx="658753" cy="329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72000" tIns="0" rIns="0" bIns="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67" kern="0">
                  <a:solidFill>
                    <a:schemeClr val="accent1">
                      <a:lumMod val="50000"/>
                    </a:schemeClr>
                  </a:solidFill>
                </a:rPr>
                <a:t>Node</a:t>
              </a:r>
              <a:endParaRPr lang="en-US" sz="1867" kern="0">
                <a:solidFill>
                  <a:schemeClr val="accent1">
                    <a:lumMod val="50000"/>
                  </a:schemeClr>
                </a:solidFill>
                <a:cs typeface="Arial"/>
              </a:endParaRPr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5CFF56C0-5628-EE3A-B978-9F70470C7ED1}"/>
                </a:ext>
              </a:extLst>
            </p:cNvPr>
            <p:cNvGrpSpPr/>
            <p:nvPr/>
          </p:nvGrpSpPr>
          <p:grpSpPr>
            <a:xfrm>
              <a:off x="7219441" y="3723748"/>
              <a:ext cx="1170002" cy="1074231"/>
              <a:chOff x="7200162" y="3718342"/>
              <a:chExt cx="1170002" cy="1074231"/>
            </a:xfrm>
          </p:grpSpPr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FF6FB124-8102-58C2-723D-22CB3DA806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43088" y="3718342"/>
                <a:ext cx="530835" cy="603028"/>
              </a:xfrm>
              <a:prstGeom prst="rect">
                <a:avLst/>
              </a:prstGeom>
            </p:spPr>
          </p:pic>
          <p:pic>
            <p:nvPicPr>
              <p:cNvPr id="109" name="Picture 108">
                <a:extLst>
                  <a:ext uri="{FF2B5EF4-FFF2-40B4-BE49-F238E27FC236}">
                    <a16:creationId xmlns:a16="http://schemas.microsoft.com/office/drawing/2014/main" id="{D0372BE5-4D41-0F53-99CF-C084908919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67280" y="4323127"/>
                <a:ext cx="302884" cy="319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9DEDC4C7-0486-A866-F1AE-CF2AA2280515}"/>
                  </a:ext>
                </a:extLst>
              </p:cNvPr>
              <p:cNvGrpSpPr/>
              <p:nvPr/>
            </p:nvGrpSpPr>
            <p:grpSpPr>
              <a:xfrm>
                <a:off x="7200162" y="3989311"/>
                <a:ext cx="658753" cy="803262"/>
                <a:chOff x="4398917" y="3230305"/>
                <a:chExt cx="1056211" cy="1429083"/>
              </a:xfrm>
              <a:solidFill>
                <a:schemeClr val="bg1"/>
              </a:solidFill>
            </p:grpSpPr>
            <p:grpSp>
              <p:nvGrpSpPr>
                <p:cNvPr id="111" name="Group 110">
                  <a:extLst>
                    <a:ext uri="{FF2B5EF4-FFF2-40B4-BE49-F238E27FC236}">
                      <a16:creationId xmlns:a16="http://schemas.microsoft.com/office/drawing/2014/main" id="{F4C96E22-DBFB-A759-79BC-CD5BC6F6627B}"/>
                    </a:ext>
                  </a:extLst>
                </p:cNvPr>
                <p:cNvGrpSpPr/>
                <p:nvPr/>
              </p:nvGrpSpPr>
              <p:grpSpPr>
                <a:xfrm>
                  <a:off x="4407840" y="3230305"/>
                  <a:ext cx="1047288" cy="381000"/>
                  <a:chOff x="4407840" y="3230305"/>
                  <a:chExt cx="1047288" cy="381000"/>
                </a:xfrm>
                <a:grpFill/>
              </p:grpSpPr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C0EB549D-A26A-CAEF-50CA-6208E47C6320}"/>
                      </a:ext>
                    </a:extLst>
                  </p:cNvPr>
                  <p:cNvSpPr/>
                  <p:nvPr/>
                </p:nvSpPr>
                <p:spPr>
                  <a:xfrm>
                    <a:off x="4407840" y="3230305"/>
                    <a:ext cx="1047288" cy="381000"/>
                  </a:xfrm>
                  <a:prstGeom prst="rect">
                    <a:avLst/>
                  </a:prstGeom>
                  <a:grpFill/>
                  <a:ln w="57150">
                    <a:solidFill>
                      <a:srgbClr val="348FE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NL"/>
                  </a:p>
                </p:txBody>
              </p:sp>
              <p:cxnSp>
                <p:nvCxnSpPr>
                  <p:cNvPr id="121" name="Straight Connector 120">
                    <a:extLst>
                      <a:ext uri="{FF2B5EF4-FFF2-40B4-BE49-F238E27FC236}">
                        <a16:creationId xmlns:a16="http://schemas.microsoft.com/office/drawing/2014/main" id="{75343AD3-2E12-1B1B-0BDE-80E6B24E5255}"/>
                      </a:ext>
                    </a:extLst>
                  </p:cNvPr>
                  <p:cNvCxnSpPr/>
                  <p:nvPr/>
                </p:nvCxnSpPr>
                <p:spPr>
                  <a:xfrm>
                    <a:off x="4526903" y="3414006"/>
                    <a:ext cx="261937" cy="0"/>
                  </a:xfrm>
                  <a:prstGeom prst="line">
                    <a:avLst/>
                  </a:prstGeom>
                  <a:grpFill/>
                  <a:ln w="57150">
                    <a:solidFill>
                      <a:srgbClr val="348FE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2" name="Oval 121">
                    <a:extLst>
                      <a:ext uri="{FF2B5EF4-FFF2-40B4-BE49-F238E27FC236}">
                        <a16:creationId xmlns:a16="http://schemas.microsoft.com/office/drawing/2014/main" id="{CE3F9754-38EC-6628-C79A-C52D7C0041AC}"/>
                      </a:ext>
                    </a:extLst>
                  </p:cNvPr>
                  <p:cNvSpPr/>
                  <p:nvPr/>
                </p:nvSpPr>
                <p:spPr>
                  <a:xfrm>
                    <a:off x="5168521" y="3349608"/>
                    <a:ext cx="123825" cy="123825"/>
                  </a:xfrm>
                  <a:prstGeom prst="ellipse">
                    <a:avLst/>
                  </a:prstGeom>
                  <a:grpFill/>
                  <a:ln>
                    <a:solidFill>
                      <a:srgbClr val="348FE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NL"/>
                  </a:p>
                </p:txBody>
              </p:sp>
            </p:grpSp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04209DD7-4722-19CC-C02D-7528F35A2F4D}"/>
                    </a:ext>
                  </a:extLst>
                </p:cNvPr>
                <p:cNvGrpSpPr/>
                <p:nvPr/>
              </p:nvGrpSpPr>
              <p:grpSpPr>
                <a:xfrm>
                  <a:off x="4398917" y="3754347"/>
                  <a:ext cx="1047288" cy="381000"/>
                  <a:chOff x="4398917" y="3754347"/>
                  <a:chExt cx="1047288" cy="381000"/>
                </a:xfrm>
                <a:grpFill/>
              </p:grpSpPr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50C762F8-60FC-A2A9-37EB-4668F151D36F}"/>
                      </a:ext>
                    </a:extLst>
                  </p:cNvPr>
                  <p:cNvSpPr/>
                  <p:nvPr/>
                </p:nvSpPr>
                <p:spPr>
                  <a:xfrm>
                    <a:off x="4398917" y="3754347"/>
                    <a:ext cx="1047288" cy="381000"/>
                  </a:xfrm>
                  <a:prstGeom prst="rect">
                    <a:avLst/>
                  </a:prstGeom>
                  <a:grpFill/>
                  <a:ln w="57150">
                    <a:solidFill>
                      <a:srgbClr val="348FE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NL"/>
                  </a:p>
                </p:txBody>
              </p:sp>
              <p:cxnSp>
                <p:nvCxnSpPr>
                  <p:cNvPr id="118" name="Straight Connector 117">
                    <a:extLst>
                      <a:ext uri="{FF2B5EF4-FFF2-40B4-BE49-F238E27FC236}">
                        <a16:creationId xmlns:a16="http://schemas.microsoft.com/office/drawing/2014/main" id="{CCA0D486-32A8-CE6A-A747-F825F7608E10}"/>
                      </a:ext>
                    </a:extLst>
                  </p:cNvPr>
                  <p:cNvCxnSpPr/>
                  <p:nvPr/>
                </p:nvCxnSpPr>
                <p:spPr>
                  <a:xfrm>
                    <a:off x="4517980" y="3938048"/>
                    <a:ext cx="261937" cy="0"/>
                  </a:xfrm>
                  <a:prstGeom prst="line">
                    <a:avLst/>
                  </a:prstGeom>
                  <a:grpFill/>
                  <a:ln w="57150">
                    <a:solidFill>
                      <a:srgbClr val="348FE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9" name="Oval 118">
                    <a:extLst>
                      <a:ext uri="{FF2B5EF4-FFF2-40B4-BE49-F238E27FC236}">
                        <a16:creationId xmlns:a16="http://schemas.microsoft.com/office/drawing/2014/main" id="{486F1A62-6120-CE44-75DE-29AD6CE7C4CC}"/>
                      </a:ext>
                    </a:extLst>
                  </p:cNvPr>
                  <p:cNvSpPr/>
                  <p:nvPr/>
                </p:nvSpPr>
                <p:spPr>
                  <a:xfrm>
                    <a:off x="5159598" y="3873650"/>
                    <a:ext cx="123825" cy="123825"/>
                  </a:xfrm>
                  <a:prstGeom prst="ellipse">
                    <a:avLst/>
                  </a:prstGeom>
                  <a:grpFill/>
                  <a:ln>
                    <a:solidFill>
                      <a:srgbClr val="348FE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NL"/>
                  </a:p>
                </p:txBody>
              </p:sp>
            </p:grpSp>
            <p:grpSp>
              <p:nvGrpSpPr>
                <p:cNvPr id="113" name="Group 112">
                  <a:extLst>
                    <a:ext uri="{FF2B5EF4-FFF2-40B4-BE49-F238E27FC236}">
                      <a16:creationId xmlns:a16="http://schemas.microsoft.com/office/drawing/2014/main" id="{E37F69D1-584B-C200-57F2-59894B7BFC3C}"/>
                    </a:ext>
                  </a:extLst>
                </p:cNvPr>
                <p:cNvGrpSpPr/>
                <p:nvPr/>
              </p:nvGrpSpPr>
              <p:grpSpPr>
                <a:xfrm>
                  <a:off x="4404883" y="4278388"/>
                  <a:ext cx="1047288" cy="381000"/>
                  <a:chOff x="4404883" y="4278388"/>
                  <a:chExt cx="1047288" cy="381000"/>
                </a:xfrm>
                <a:grpFill/>
              </p:grpSpPr>
              <p:sp>
                <p:nvSpPr>
                  <p:cNvPr id="114" name="Rectangle 113">
                    <a:extLst>
                      <a:ext uri="{FF2B5EF4-FFF2-40B4-BE49-F238E27FC236}">
                        <a16:creationId xmlns:a16="http://schemas.microsoft.com/office/drawing/2014/main" id="{89D1BF1E-D48E-41E3-5C22-88E9AEE6B9BC}"/>
                      </a:ext>
                    </a:extLst>
                  </p:cNvPr>
                  <p:cNvSpPr/>
                  <p:nvPr/>
                </p:nvSpPr>
                <p:spPr>
                  <a:xfrm>
                    <a:off x="4404883" y="4278388"/>
                    <a:ext cx="1047288" cy="381000"/>
                  </a:xfrm>
                  <a:prstGeom prst="rect">
                    <a:avLst/>
                  </a:prstGeom>
                  <a:grpFill/>
                  <a:ln w="57150">
                    <a:solidFill>
                      <a:srgbClr val="348FE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NL"/>
                  </a:p>
                </p:txBody>
              </p:sp>
              <p:cxnSp>
                <p:nvCxnSpPr>
                  <p:cNvPr id="115" name="Straight Connector 114">
                    <a:extLst>
                      <a:ext uri="{FF2B5EF4-FFF2-40B4-BE49-F238E27FC236}">
                        <a16:creationId xmlns:a16="http://schemas.microsoft.com/office/drawing/2014/main" id="{7EC6F2D9-D39D-73F3-894D-392F7B0838C2}"/>
                      </a:ext>
                    </a:extLst>
                  </p:cNvPr>
                  <p:cNvCxnSpPr/>
                  <p:nvPr/>
                </p:nvCxnSpPr>
                <p:spPr>
                  <a:xfrm>
                    <a:off x="4523946" y="4462089"/>
                    <a:ext cx="261937" cy="0"/>
                  </a:xfrm>
                  <a:prstGeom prst="line">
                    <a:avLst/>
                  </a:prstGeom>
                  <a:grpFill/>
                  <a:ln w="57150">
                    <a:solidFill>
                      <a:srgbClr val="348FE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6" name="Oval 115">
                    <a:extLst>
                      <a:ext uri="{FF2B5EF4-FFF2-40B4-BE49-F238E27FC236}">
                        <a16:creationId xmlns:a16="http://schemas.microsoft.com/office/drawing/2014/main" id="{BD884FE3-06C2-DE5D-90A0-4C77A07E385A}"/>
                      </a:ext>
                    </a:extLst>
                  </p:cNvPr>
                  <p:cNvSpPr/>
                  <p:nvPr/>
                </p:nvSpPr>
                <p:spPr>
                  <a:xfrm>
                    <a:off x="5165564" y="4397691"/>
                    <a:ext cx="123825" cy="123825"/>
                  </a:xfrm>
                  <a:prstGeom prst="ellipse">
                    <a:avLst/>
                  </a:prstGeom>
                  <a:grpFill/>
                  <a:ln>
                    <a:solidFill>
                      <a:srgbClr val="348FE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NL"/>
                  </a:p>
                </p:txBody>
              </p:sp>
            </p:grpSp>
          </p:grpSp>
        </p:grpSp>
        <p:sp>
          <p:nvSpPr>
            <p:cNvPr id="107" name="Tijdelijke aanduiding voor inhoud 2">
              <a:extLst>
                <a:ext uri="{FF2B5EF4-FFF2-40B4-BE49-F238E27FC236}">
                  <a16:creationId xmlns:a16="http://schemas.microsoft.com/office/drawing/2014/main" id="{0248C707-A040-B577-54A4-881D69B388C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40283" y="3510175"/>
              <a:ext cx="658753" cy="329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72000" tIns="0" rIns="0" bIns="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kern="0">
                  <a:solidFill>
                    <a:schemeClr val="accent1">
                      <a:lumMod val="50000"/>
                    </a:schemeClr>
                  </a:solidFill>
                </a:rPr>
                <a:t>Data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D0ECFE3-4CFC-112E-2489-4DCA16F3AC09}"/>
              </a:ext>
            </a:extLst>
          </p:cNvPr>
          <p:cNvGrpSpPr/>
          <p:nvPr/>
        </p:nvGrpSpPr>
        <p:grpSpPr>
          <a:xfrm>
            <a:off x="5597579" y="1749231"/>
            <a:ext cx="1208597" cy="1601990"/>
            <a:chOff x="7190439" y="3510175"/>
            <a:chExt cx="1208597" cy="1601990"/>
          </a:xfrm>
        </p:grpSpPr>
        <p:sp>
          <p:nvSpPr>
            <p:cNvPr id="86" name="Tijdelijke aanduiding voor inhoud 2">
              <a:extLst>
                <a:ext uri="{FF2B5EF4-FFF2-40B4-BE49-F238E27FC236}">
                  <a16:creationId xmlns:a16="http://schemas.microsoft.com/office/drawing/2014/main" id="{4080D654-8A17-275B-97F4-9DA42141D8A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190439" y="4782450"/>
              <a:ext cx="658753" cy="329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72000" tIns="0" rIns="0" bIns="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67" kern="0">
                  <a:solidFill>
                    <a:schemeClr val="accent1">
                      <a:lumMod val="50000"/>
                    </a:schemeClr>
                  </a:solidFill>
                </a:rPr>
                <a:t>Node</a:t>
              </a:r>
              <a:endParaRPr lang="en-US" sz="1867" kern="0">
                <a:solidFill>
                  <a:schemeClr val="accent1">
                    <a:lumMod val="50000"/>
                  </a:schemeClr>
                </a:solidFill>
                <a:cs typeface="Arial"/>
              </a:endParaRP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FB8DB9E5-7C43-A2B6-B93C-61360CEB7D92}"/>
                </a:ext>
              </a:extLst>
            </p:cNvPr>
            <p:cNvGrpSpPr/>
            <p:nvPr/>
          </p:nvGrpSpPr>
          <p:grpSpPr>
            <a:xfrm>
              <a:off x="7219441" y="3723748"/>
              <a:ext cx="1170002" cy="1074231"/>
              <a:chOff x="7200162" y="3718342"/>
              <a:chExt cx="1170002" cy="1074231"/>
            </a:xfrm>
          </p:grpSpPr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7DAFD5BA-194D-82A8-5B72-3BDCB60795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43088" y="3718342"/>
                <a:ext cx="530835" cy="603028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4102E920-F9E9-D92B-F6E3-C74D6F1023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67280" y="4323127"/>
                <a:ext cx="302884" cy="319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CFB4B090-CB64-A4C6-6812-7EFD5B72E3D1}"/>
                  </a:ext>
                </a:extLst>
              </p:cNvPr>
              <p:cNvGrpSpPr/>
              <p:nvPr/>
            </p:nvGrpSpPr>
            <p:grpSpPr>
              <a:xfrm>
                <a:off x="7200162" y="3989311"/>
                <a:ext cx="658753" cy="803262"/>
                <a:chOff x="4398917" y="3230305"/>
                <a:chExt cx="1056211" cy="1429083"/>
              </a:xfrm>
              <a:solidFill>
                <a:schemeClr val="bg1"/>
              </a:solidFill>
            </p:grpSpPr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BF7C03E0-BEC7-13C6-D3D0-612BFA984195}"/>
                    </a:ext>
                  </a:extLst>
                </p:cNvPr>
                <p:cNvGrpSpPr/>
                <p:nvPr/>
              </p:nvGrpSpPr>
              <p:grpSpPr>
                <a:xfrm>
                  <a:off x="4407840" y="3230305"/>
                  <a:ext cx="1047288" cy="381000"/>
                  <a:chOff x="4407840" y="3230305"/>
                  <a:chExt cx="1047288" cy="381000"/>
                </a:xfrm>
                <a:grpFill/>
              </p:grpSpPr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90A60DAD-6F8B-F77D-494D-C2C9E2DBBDDC}"/>
                      </a:ext>
                    </a:extLst>
                  </p:cNvPr>
                  <p:cNvSpPr/>
                  <p:nvPr/>
                </p:nvSpPr>
                <p:spPr>
                  <a:xfrm>
                    <a:off x="4407840" y="3230305"/>
                    <a:ext cx="1047288" cy="381000"/>
                  </a:xfrm>
                  <a:prstGeom prst="rect">
                    <a:avLst/>
                  </a:prstGeom>
                  <a:grpFill/>
                  <a:ln w="57150">
                    <a:solidFill>
                      <a:srgbClr val="348FE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NL"/>
                  </a:p>
                </p:txBody>
              </p:sp>
              <p:cxnSp>
                <p:nvCxnSpPr>
                  <p:cNvPr id="102" name="Straight Connector 101">
                    <a:extLst>
                      <a:ext uri="{FF2B5EF4-FFF2-40B4-BE49-F238E27FC236}">
                        <a16:creationId xmlns:a16="http://schemas.microsoft.com/office/drawing/2014/main" id="{134ABA4B-6B9E-BF68-7574-4F92F23DA14E}"/>
                      </a:ext>
                    </a:extLst>
                  </p:cNvPr>
                  <p:cNvCxnSpPr/>
                  <p:nvPr/>
                </p:nvCxnSpPr>
                <p:spPr>
                  <a:xfrm>
                    <a:off x="4526903" y="3414006"/>
                    <a:ext cx="261937" cy="0"/>
                  </a:xfrm>
                  <a:prstGeom prst="line">
                    <a:avLst/>
                  </a:prstGeom>
                  <a:grpFill/>
                  <a:ln w="57150">
                    <a:solidFill>
                      <a:srgbClr val="348FE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3" name="Oval 102">
                    <a:extLst>
                      <a:ext uri="{FF2B5EF4-FFF2-40B4-BE49-F238E27FC236}">
                        <a16:creationId xmlns:a16="http://schemas.microsoft.com/office/drawing/2014/main" id="{0E0A543B-80B9-F232-E0BE-662C00948FBC}"/>
                      </a:ext>
                    </a:extLst>
                  </p:cNvPr>
                  <p:cNvSpPr/>
                  <p:nvPr/>
                </p:nvSpPr>
                <p:spPr>
                  <a:xfrm>
                    <a:off x="5168521" y="3349608"/>
                    <a:ext cx="123825" cy="123825"/>
                  </a:xfrm>
                  <a:prstGeom prst="ellipse">
                    <a:avLst/>
                  </a:prstGeom>
                  <a:grpFill/>
                  <a:ln>
                    <a:solidFill>
                      <a:srgbClr val="348FE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NL"/>
                  </a:p>
                </p:txBody>
              </p:sp>
            </p:grpSp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F82E3FAF-CDEF-9560-5868-F022F2814B7C}"/>
                    </a:ext>
                  </a:extLst>
                </p:cNvPr>
                <p:cNvGrpSpPr/>
                <p:nvPr/>
              </p:nvGrpSpPr>
              <p:grpSpPr>
                <a:xfrm>
                  <a:off x="4398917" y="3754347"/>
                  <a:ext cx="1047288" cy="381000"/>
                  <a:chOff x="4398917" y="3754347"/>
                  <a:chExt cx="1047288" cy="381000"/>
                </a:xfrm>
                <a:grpFill/>
              </p:grpSpPr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0D7AD33E-366C-EC88-22D4-BDD4C0E7C1B2}"/>
                      </a:ext>
                    </a:extLst>
                  </p:cNvPr>
                  <p:cNvSpPr/>
                  <p:nvPr/>
                </p:nvSpPr>
                <p:spPr>
                  <a:xfrm>
                    <a:off x="4398917" y="3754347"/>
                    <a:ext cx="1047288" cy="381000"/>
                  </a:xfrm>
                  <a:prstGeom prst="rect">
                    <a:avLst/>
                  </a:prstGeom>
                  <a:grpFill/>
                  <a:ln w="57150">
                    <a:solidFill>
                      <a:srgbClr val="348FE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NL"/>
                  </a:p>
                </p:txBody>
              </p:sp>
              <p:cxnSp>
                <p:nvCxnSpPr>
                  <p:cNvPr id="99" name="Straight Connector 98">
                    <a:extLst>
                      <a:ext uri="{FF2B5EF4-FFF2-40B4-BE49-F238E27FC236}">
                        <a16:creationId xmlns:a16="http://schemas.microsoft.com/office/drawing/2014/main" id="{15B722D7-8851-6B87-6B80-E28EC80B207B}"/>
                      </a:ext>
                    </a:extLst>
                  </p:cNvPr>
                  <p:cNvCxnSpPr/>
                  <p:nvPr/>
                </p:nvCxnSpPr>
                <p:spPr>
                  <a:xfrm>
                    <a:off x="4517980" y="3938048"/>
                    <a:ext cx="261937" cy="0"/>
                  </a:xfrm>
                  <a:prstGeom prst="line">
                    <a:avLst/>
                  </a:prstGeom>
                  <a:grpFill/>
                  <a:ln w="57150">
                    <a:solidFill>
                      <a:srgbClr val="348FE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0" name="Oval 99">
                    <a:extLst>
                      <a:ext uri="{FF2B5EF4-FFF2-40B4-BE49-F238E27FC236}">
                        <a16:creationId xmlns:a16="http://schemas.microsoft.com/office/drawing/2014/main" id="{BE3C0017-FB62-BFAE-D1A6-AC93A80A0A2F}"/>
                      </a:ext>
                    </a:extLst>
                  </p:cNvPr>
                  <p:cNvSpPr/>
                  <p:nvPr/>
                </p:nvSpPr>
                <p:spPr>
                  <a:xfrm>
                    <a:off x="5159598" y="3873650"/>
                    <a:ext cx="123825" cy="123825"/>
                  </a:xfrm>
                  <a:prstGeom prst="ellipse">
                    <a:avLst/>
                  </a:prstGeom>
                  <a:grpFill/>
                  <a:ln>
                    <a:solidFill>
                      <a:srgbClr val="348FE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NL"/>
                  </a:p>
                </p:txBody>
              </p:sp>
            </p:grpSp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46622533-2922-43FE-8BDD-3DAA3243BD4A}"/>
                    </a:ext>
                  </a:extLst>
                </p:cNvPr>
                <p:cNvGrpSpPr/>
                <p:nvPr/>
              </p:nvGrpSpPr>
              <p:grpSpPr>
                <a:xfrm>
                  <a:off x="4404883" y="4278388"/>
                  <a:ext cx="1047288" cy="381000"/>
                  <a:chOff x="4404883" y="4278388"/>
                  <a:chExt cx="1047288" cy="381000"/>
                </a:xfrm>
                <a:grpFill/>
              </p:grpSpPr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4164C4F1-2AB4-BF7A-00DA-FB9E141CCFCE}"/>
                      </a:ext>
                    </a:extLst>
                  </p:cNvPr>
                  <p:cNvSpPr/>
                  <p:nvPr/>
                </p:nvSpPr>
                <p:spPr>
                  <a:xfrm>
                    <a:off x="4404883" y="4278388"/>
                    <a:ext cx="1047288" cy="381000"/>
                  </a:xfrm>
                  <a:prstGeom prst="rect">
                    <a:avLst/>
                  </a:prstGeom>
                  <a:grpFill/>
                  <a:ln w="57150">
                    <a:solidFill>
                      <a:srgbClr val="348FE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NL"/>
                  </a:p>
                </p:txBody>
              </p:sp>
              <p:cxnSp>
                <p:nvCxnSpPr>
                  <p:cNvPr id="96" name="Straight Connector 95">
                    <a:extLst>
                      <a:ext uri="{FF2B5EF4-FFF2-40B4-BE49-F238E27FC236}">
                        <a16:creationId xmlns:a16="http://schemas.microsoft.com/office/drawing/2014/main" id="{9962F33E-4B7E-7EF8-7487-599DAD1DF3B2}"/>
                      </a:ext>
                    </a:extLst>
                  </p:cNvPr>
                  <p:cNvCxnSpPr/>
                  <p:nvPr/>
                </p:nvCxnSpPr>
                <p:spPr>
                  <a:xfrm>
                    <a:off x="4523946" y="4462089"/>
                    <a:ext cx="261937" cy="0"/>
                  </a:xfrm>
                  <a:prstGeom prst="line">
                    <a:avLst/>
                  </a:prstGeom>
                  <a:grpFill/>
                  <a:ln w="57150">
                    <a:solidFill>
                      <a:srgbClr val="348FE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123BB589-E425-BDCA-088D-04F210706065}"/>
                      </a:ext>
                    </a:extLst>
                  </p:cNvPr>
                  <p:cNvSpPr/>
                  <p:nvPr/>
                </p:nvSpPr>
                <p:spPr>
                  <a:xfrm>
                    <a:off x="5165564" y="4397691"/>
                    <a:ext cx="123825" cy="123825"/>
                  </a:xfrm>
                  <a:prstGeom prst="ellipse">
                    <a:avLst/>
                  </a:prstGeom>
                  <a:grpFill/>
                  <a:ln>
                    <a:solidFill>
                      <a:srgbClr val="348FE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NL"/>
                  </a:p>
                </p:txBody>
              </p:sp>
            </p:grpSp>
          </p:grpSp>
        </p:grpSp>
        <p:sp>
          <p:nvSpPr>
            <p:cNvPr id="88" name="Tijdelijke aanduiding voor inhoud 2">
              <a:extLst>
                <a:ext uri="{FF2B5EF4-FFF2-40B4-BE49-F238E27FC236}">
                  <a16:creationId xmlns:a16="http://schemas.microsoft.com/office/drawing/2014/main" id="{7BC5494B-7794-067E-C945-2D246E50D82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40283" y="3510175"/>
              <a:ext cx="658753" cy="329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72000" tIns="0" rIns="0" bIns="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kern="0">
                  <a:solidFill>
                    <a:schemeClr val="accent1">
                      <a:lumMod val="50000"/>
                    </a:schemeClr>
                  </a:solidFill>
                </a:rPr>
                <a:t>Data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2F5F25F-C657-237B-2A97-54496F3F4D90}"/>
              </a:ext>
            </a:extLst>
          </p:cNvPr>
          <p:cNvGrpSpPr/>
          <p:nvPr/>
        </p:nvGrpSpPr>
        <p:grpSpPr>
          <a:xfrm>
            <a:off x="3434641" y="3133874"/>
            <a:ext cx="930819" cy="1259423"/>
            <a:chOff x="4398917" y="3230305"/>
            <a:chExt cx="1056211" cy="142908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9014938-4374-1C9B-3A41-216C4D8FC2D0}"/>
                </a:ext>
              </a:extLst>
            </p:cNvPr>
            <p:cNvGrpSpPr/>
            <p:nvPr/>
          </p:nvGrpSpPr>
          <p:grpSpPr>
            <a:xfrm>
              <a:off x="4407840" y="3230305"/>
              <a:ext cx="1047288" cy="381000"/>
              <a:chOff x="4407840" y="3230305"/>
              <a:chExt cx="1047288" cy="381000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56141DA-4E7F-5E50-97EA-ED703F3C3B0A}"/>
                  </a:ext>
                </a:extLst>
              </p:cNvPr>
              <p:cNvSpPr/>
              <p:nvPr/>
            </p:nvSpPr>
            <p:spPr>
              <a:xfrm>
                <a:off x="4407840" y="3230305"/>
                <a:ext cx="1047288" cy="381000"/>
              </a:xfrm>
              <a:prstGeom prst="rect">
                <a:avLst/>
              </a:prstGeom>
              <a:noFill/>
              <a:ln w="57150">
                <a:solidFill>
                  <a:srgbClr val="3B7A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NL"/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20C46829-D37B-E330-1EE2-6191261DCE5E}"/>
                  </a:ext>
                </a:extLst>
              </p:cNvPr>
              <p:cNvCxnSpPr/>
              <p:nvPr/>
            </p:nvCxnSpPr>
            <p:spPr>
              <a:xfrm>
                <a:off x="4526903" y="3414006"/>
                <a:ext cx="261937" cy="0"/>
              </a:xfrm>
              <a:prstGeom prst="line">
                <a:avLst/>
              </a:prstGeom>
              <a:ln w="57150">
                <a:solidFill>
                  <a:srgbClr val="3B7A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39C12F6-F11D-D1ED-086F-A766F53474DA}"/>
                  </a:ext>
                </a:extLst>
              </p:cNvPr>
              <p:cNvSpPr/>
              <p:nvPr/>
            </p:nvSpPr>
            <p:spPr>
              <a:xfrm>
                <a:off x="5168521" y="3349608"/>
                <a:ext cx="123825" cy="123825"/>
              </a:xfrm>
              <a:prstGeom prst="ellipse">
                <a:avLst/>
              </a:prstGeom>
              <a:solidFill>
                <a:srgbClr val="3B7A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NL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2130686-FFFF-7EF6-2F79-140E3CB41B31}"/>
                </a:ext>
              </a:extLst>
            </p:cNvPr>
            <p:cNvGrpSpPr/>
            <p:nvPr/>
          </p:nvGrpSpPr>
          <p:grpSpPr>
            <a:xfrm>
              <a:off x="4398917" y="3754347"/>
              <a:ext cx="1047288" cy="381000"/>
              <a:chOff x="4398917" y="3754347"/>
              <a:chExt cx="1047288" cy="381000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FACC6E6-4CB4-095F-964C-274960280964}"/>
                  </a:ext>
                </a:extLst>
              </p:cNvPr>
              <p:cNvSpPr/>
              <p:nvPr/>
            </p:nvSpPr>
            <p:spPr>
              <a:xfrm>
                <a:off x="4398917" y="3754347"/>
                <a:ext cx="1047288" cy="381000"/>
              </a:xfrm>
              <a:prstGeom prst="rect">
                <a:avLst/>
              </a:prstGeom>
              <a:noFill/>
              <a:ln w="57150">
                <a:solidFill>
                  <a:srgbClr val="3B7A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NL"/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BB252378-10FF-A9D5-CB2F-E6A73694060D}"/>
                  </a:ext>
                </a:extLst>
              </p:cNvPr>
              <p:cNvCxnSpPr/>
              <p:nvPr/>
            </p:nvCxnSpPr>
            <p:spPr>
              <a:xfrm>
                <a:off x="4517980" y="3938048"/>
                <a:ext cx="261937" cy="0"/>
              </a:xfrm>
              <a:prstGeom prst="line">
                <a:avLst/>
              </a:prstGeom>
              <a:ln w="57150">
                <a:solidFill>
                  <a:srgbClr val="3B7A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F5E3033-104C-CD67-1206-6AB68803C82A}"/>
                  </a:ext>
                </a:extLst>
              </p:cNvPr>
              <p:cNvSpPr/>
              <p:nvPr/>
            </p:nvSpPr>
            <p:spPr>
              <a:xfrm>
                <a:off x="5159598" y="3873650"/>
                <a:ext cx="123825" cy="123825"/>
              </a:xfrm>
              <a:prstGeom prst="ellipse">
                <a:avLst/>
              </a:prstGeom>
              <a:solidFill>
                <a:srgbClr val="3B7A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NL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5558B40-2254-C9AB-64AD-681F67BE95F8}"/>
                </a:ext>
              </a:extLst>
            </p:cNvPr>
            <p:cNvGrpSpPr/>
            <p:nvPr/>
          </p:nvGrpSpPr>
          <p:grpSpPr>
            <a:xfrm>
              <a:off x="4404883" y="4278388"/>
              <a:ext cx="1047288" cy="381000"/>
              <a:chOff x="4404883" y="4278388"/>
              <a:chExt cx="1047288" cy="38100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543CB63-5B50-0262-25A0-2113DA534978}"/>
                  </a:ext>
                </a:extLst>
              </p:cNvPr>
              <p:cNvSpPr/>
              <p:nvPr/>
            </p:nvSpPr>
            <p:spPr>
              <a:xfrm>
                <a:off x="4404883" y="4278388"/>
                <a:ext cx="1047288" cy="381000"/>
              </a:xfrm>
              <a:prstGeom prst="rect">
                <a:avLst/>
              </a:prstGeom>
              <a:noFill/>
              <a:ln w="57150">
                <a:solidFill>
                  <a:srgbClr val="3B7A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NL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448369D-07E5-8AE0-A635-8A2A8F782199}"/>
                  </a:ext>
                </a:extLst>
              </p:cNvPr>
              <p:cNvCxnSpPr/>
              <p:nvPr/>
            </p:nvCxnSpPr>
            <p:spPr>
              <a:xfrm>
                <a:off x="4523946" y="4462089"/>
                <a:ext cx="261937" cy="0"/>
              </a:xfrm>
              <a:prstGeom prst="line">
                <a:avLst/>
              </a:prstGeom>
              <a:ln w="57150">
                <a:solidFill>
                  <a:srgbClr val="3B7A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4A3D475-AE0B-699E-56E9-697722B110DE}"/>
                  </a:ext>
                </a:extLst>
              </p:cNvPr>
              <p:cNvSpPr/>
              <p:nvPr/>
            </p:nvSpPr>
            <p:spPr>
              <a:xfrm>
                <a:off x="5165564" y="4397691"/>
                <a:ext cx="123825" cy="123825"/>
              </a:xfrm>
              <a:prstGeom prst="ellipse">
                <a:avLst/>
              </a:prstGeom>
              <a:solidFill>
                <a:srgbClr val="3B7A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NL"/>
              </a:p>
            </p:txBody>
          </p:sp>
        </p:grpSp>
      </p:grpSp>
      <p:pic>
        <p:nvPicPr>
          <p:cNvPr id="53" name="Graphic 52" descr="Bar chart with solid fill">
            <a:extLst>
              <a:ext uri="{FF2B5EF4-FFF2-40B4-BE49-F238E27FC236}">
                <a16:creationId xmlns:a16="http://schemas.microsoft.com/office/drawing/2014/main" id="{CD22349E-0544-4321-BBD0-50DD992939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88999" y="3397041"/>
            <a:ext cx="680428" cy="6804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79CDDA-C1A1-E1A6-6F81-85540D2F4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does vantage6 work?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081A4484-060A-1DAE-459C-13565EDA82DE}"/>
              </a:ext>
            </a:extLst>
          </p:cNvPr>
          <p:cNvSpPr txBox="1">
            <a:spLocks/>
          </p:cNvSpPr>
          <p:nvPr/>
        </p:nvSpPr>
        <p:spPr bwMode="auto">
          <a:xfrm>
            <a:off x="6296557" y="1348839"/>
            <a:ext cx="1109524" cy="477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kern="0">
                <a:solidFill>
                  <a:schemeClr val="accent1">
                    <a:lumMod val="50000"/>
                  </a:schemeClr>
                </a:solidFill>
              </a:rPr>
              <a:t>Party 1</a:t>
            </a:r>
            <a:endParaRPr lang="en-US" sz="2000" ker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ACC229-F513-A1D0-BE36-56FDC5E49E67}"/>
              </a:ext>
            </a:extLst>
          </p:cNvPr>
          <p:cNvSpPr/>
          <p:nvPr/>
        </p:nvSpPr>
        <p:spPr>
          <a:xfrm>
            <a:off x="5126081" y="4197305"/>
            <a:ext cx="1993057" cy="152754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NL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4AF6EC5D-0852-C127-2B93-713F8B973696}"/>
              </a:ext>
            </a:extLst>
          </p:cNvPr>
          <p:cNvSpPr txBox="1">
            <a:spLocks/>
          </p:cNvSpPr>
          <p:nvPr/>
        </p:nvSpPr>
        <p:spPr bwMode="auto">
          <a:xfrm>
            <a:off x="3228029" y="2568925"/>
            <a:ext cx="1194249" cy="37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kern="0">
                <a:solidFill>
                  <a:schemeClr val="accent2">
                    <a:lumMod val="50000"/>
                  </a:schemeClr>
                </a:solidFill>
              </a:rPr>
              <a:t>Server</a:t>
            </a:r>
            <a:endParaRPr lang="en-US" sz="2400" ker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CEF15D-32C5-9E85-1F3F-9445860B82EA}"/>
              </a:ext>
            </a:extLst>
          </p:cNvPr>
          <p:cNvSpPr/>
          <p:nvPr/>
        </p:nvSpPr>
        <p:spPr>
          <a:xfrm>
            <a:off x="5126081" y="1781393"/>
            <a:ext cx="1993057" cy="152754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NL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DD7065-35EF-CEBF-A88A-640FB707D6C2}"/>
              </a:ext>
            </a:extLst>
          </p:cNvPr>
          <p:cNvCxnSpPr>
            <a:cxnSpLocks/>
          </p:cNvCxnSpPr>
          <p:nvPr/>
        </p:nvCxnSpPr>
        <p:spPr>
          <a:xfrm>
            <a:off x="2335697" y="3785275"/>
            <a:ext cx="973929" cy="0"/>
          </a:xfrm>
          <a:prstGeom prst="straightConnector1">
            <a:avLst/>
          </a:prstGeom>
          <a:ln w="57150">
            <a:solidFill>
              <a:srgbClr val="3B7A8C"/>
            </a:solidFill>
            <a:headEnd type="triangl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E55333C0-EE9F-92A7-F03C-A47DB37FE13A}"/>
              </a:ext>
            </a:extLst>
          </p:cNvPr>
          <p:cNvSpPr txBox="1">
            <a:spLocks/>
          </p:cNvSpPr>
          <p:nvPr/>
        </p:nvSpPr>
        <p:spPr bwMode="auto">
          <a:xfrm>
            <a:off x="6296557" y="3783280"/>
            <a:ext cx="1297975" cy="49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kern="0">
                <a:solidFill>
                  <a:schemeClr val="accent1">
                    <a:lumMod val="50000"/>
                  </a:schemeClr>
                </a:solidFill>
              </a:rPr>
              <a:t>Party N</a:t>
            </a:r>
            <a:endParaRPr lang="en-US" sz="2000" kern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5D1A728-A469-BA31-2C4B-108C9F822A75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4553186" y="2737212"/>
            <a:ext cx="888071" cy="519608"/>
          </a:xfrm>
          <a:prstGeom prst="straightConnector1">
            <a:avLst/>
          </a:prstGeom>
          <a:ln w="57150">
            <a:solidFill>
              <a:srgbClr val="348FE0"/>
            </a:solidFill>
            <a:headEnd type="triangl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EE91DDB-C2C9-0004-6F7E-0C679974820D}"/>
              </a:ext>
            </a:extLst>
          </p:cNvPr>
          <p:cNvCxnSpPr>
            <a:cxnSpLocks/>
          </p:cNvCxnSpPr>
          <p:nvPr/>
        </p:nvCxnSpPr>
        <p:spPr>
          <a:xfrm flipH="1" flipV="1">
            <a:off x="4631919" y="4579541"/>
            <a:ext cx="720911" cy="541811"/>
          </a:xfrm>
          <a:prstGeom prst="straightConnector1">
            <a:avLst/>
          </a:prstGeom>
          <a:ln w="57150">
            <a:solidFill>
              <a:srgbClr val="33A5CD"/>
            </a:solidFill>
            <a:headEnd type="triangl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Tijdelijke aanduiding voor inhoud 2">
            <a:extLst>
              <a:ext uri="{FF2B5EF4-FFF2-40B4-BE49-F238E27FC236}">
                <a16:creationId xmlns:a16="http://schemas.microsoft.com/office/drawing/2014/main" id="{ADE6EF5C-7B46-14A7-DFC2-726D33940FA9}"/>
              </a:ext>
            </a:extLst>
          </p:cNvPr>
          <p:cNvSpPr txBox="1">
            <a:spLocks/>
          </p:cNvSpPr>
          <p:nvPr/>
        </p:nvSpPr>
        <p:spPr bwMode="auto">
          <a:xfrm>
            <a:off x="5218009" y="3498457"/>
            <a:ext cx="994815" cy="477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kern="0">
                <a:solidFill>
                  <a:schemeClr val="accent1">
                    <a:lumMod val="50000"/>
                  </a:schemeClr>
                </a:solidFill>
              </a:rPr>
              <a:t>…</a:t>
            </a:r>
            <a:endParaRPr lang="en-US" sz="2000" kern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2D6A64D-F0E9-F243-EDC8-9F92C507A1E7}"/>
              </a:ext>
            </a:extLst>
          </p:cNvPr>
          <p:cNvCxnSpPr>
            <a:cxnSpLocks/>
          </p:cNvCxnSpPr>
          <p:nvPr/>
        </p:nvCxnSpPr>
        <p:spPr>
          <a:xfrm flipH="1" flipV="1">
            <a:off x="6055535" y="3323913"/>
            <a:ext cx="1423" cy="864103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9" name="Graphic 38" descr="Bar chart with solid fill">
            <a:extLst>
              <a:ext uri="{FF2B5EF4-FFF2-40B4-BE49-F238E27FC236}">
                <a16:creationId xmlns:a16="http://schemas.microsoft.com/office/drawing/2014/main" id="{4C54ACE6-EA00-45DC-BCFD-A8E0C7B2D7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3690" y="2322065"/>
            <a:ext cx="680428" cy="680428"/>
          </a:xfrm>
          <a:prstGeom prst="rect">
            <a:avLst/>
          </a:prstGeom>
        </p:spPr>
      </p:pic>
      <p:pic>
        <p:nvPicPr>
          <p:cNvPr id="51" name="Graphic 50" descr="Bar chart with solid fill">
            <a:extLst>
              <a:ext uri="{FF2B5EF4-FFF2-40B4-BE49-F238E27FC236}">
                <a16:creationId xmlns:a16="http://schemas.microsoft.com/office/drawing/2014/main" id="{33FF8216-7C3D-491A-8386-91133805C2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41846" y="4811337"/>
            <a:ext cx="680428" cy="680428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00691D81-72CE-D1F8-B633-0C46F9D7FAB6}"/>
              </a:ext>
            </a:extLst>
          </p:cNvPr>
          <p:cNvGrpSpPr/>
          <p:nvPr/>
        </p:nvGrpSpPr>
        <p:grpSpPr>
          <a:xfrm>
            <a:off x="1848926" y="3519971"/>
            <a:ext cx="491662" cy="570329"/>
            <a:chOff x="4615659" y="5571827"/>
            <a:chExt cx="788276" cy="914400"/>
          </a:xfrm>
        </p:grpSpPr>
        <p:sp>
          <p:nvSpPr>
            <p:cNvPr id="57" name="Hexagon 56">
              <a:extLst>
                <a:ext uri="{FF2B5EF4-FFF2-40B4-BE49-F238E27FC236}">
                  <a16:creationId xmlns:a16="http://schemas.microsoft.com/office/drawing/2014/main" id="{414BE274-902A-8217-A7E1-BE28A6781816}"/>
                </a:ext>
              </a:extLst>
            </p:cNvPr>
            <p:cNvSpPr/>
            <p:nvPr/>
          </p:nvSpPr>
          <p:spPr>
            <a:xfrm rot="5400000">
              <a:off x="4552597" y="5634889"/>
              <a:ext cx="914400" cy="788276"/>
            </a:xfrm>
            <a:prstGeom prst="hexagon">
              <a:avLst/>
            </a:prstGeom>
            <a:solidFill>
              <a:srgbClr val="F9AC2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1FAD6B1D-058B-56BB-52F3-B6EEB9DC3AFD}"/>
                    </a:ext>
                  </a:extLst>
                </p:cNvPr>
                <p:cNvSpPr txBox="1"/>
                <p:nvPr/>
              </p:nvSpPr>
              <p:spPr>
                <a:xfrm>
                  <a:off x="4631089" y="5753819"/>
                  <a:ext cx="600193" cy="5427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nl-NL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nl-NL" sz="1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l-NL" sz="1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nl-NL" sz="1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GB" sz="1600" b="1">
                      <a:solidFill>
                        <a:schemeClr val="bg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1FAD6B1D-058B-56BB-52F3-B6EEB9DC3A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1089" y="5753819"/>
                  <a:ext cx="600193" cy="542799"/>
                </a:xfrm>
                <a:prstGeom prst="rect">
                  <a:avLst/>
                </a:prstGeom>
                <a:blipFill>
                  <a:blip r:embed="rId7"/>
                  <a:stretch>
                    <a:fillRect l="-1639" r="-21311"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571D05EC-AF0A-4689-B939-42E133BD9B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2629" y="3475761"/>
            <a:ext cx="487486" cy="565932"/>
          </a:xfrm>
          <a:prstGeom prst="rect">
            <a:avLst/>
          </a:prstGeom>
          <a:ln w="57150">
            <a:noFill/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53F063A-F1A3-4E7A-BDAB-0064AFF828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3103" y="3454843"/>
            <a:ext cx="487486" cy="565932"/>
          </a:xfrm>
          <a:prstGeom prst="rect">
            <a:avLst/>
          </a:prstGeom>
          <a:ln w="57150">
            <a:noFill/>
          </a:ln>
        </p:spPr>
      </p:pic>
      <p:sp>
        <p:nvSpPr>
          <p:cNvPr id="128" name="Tijdelijke aanduiding voor inhoud 2">
            <a:extLst>
              <a:ext uri="{FF2B5EF4-FFF2-40B4-BE49-F238E27FC236}">
                <a16:creationId xmlns:a16="http://schemas.microsoft.com/office/drawing/2014/main" id="{944A4289-1456-9F08-DF64-B9A702F18D3D}"/>
              </a:ext>
            </a:extLst>
          </p:cNvPr>
          <p:cNvSpPr txBox="1">
            <a:spLocks/>
          </p:cNvSpPr>
          <p:nvPr/>
        </p:nvSpPr>
        <p:spPr bwMode="auto">
          <a:xfrm>
            <a:off x="829629" y="4421283"/>
            <a:ext cx="1521096" cy="37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>
                <a:solidFill>
                  <a:schemeClr val="accent1">
                    <a:lumMod val="50000"/>
                  </a:schemeClr>
                </a:solidFill>
              </a:rPr>
              <a:t>Researcher</a:t>
            </a:r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F34A842F-8045-A70C-AB10-0C9F69830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97" y="3387888"/>
            <a:ext cx="926980" cy="92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Graphic 131" descr="Monitor with solid fill">
            <a:extLst>
              <a:ext uri="{FF2B5EF4-FFF2-40B4-BE49-F238E27FC236}">
                <a16:creationId xmlns:a16="http://schemas.microsoft.com/office/drawing/2014/main" id="{DAF913D3-E3F7-ACE5-F1B9-A3017E9132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40626" y="3241580"/>
            <a:ext cx="1289033" cy="12890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5A6F71-2B24-80D9-9E9D-DA484AD2D6F5}"/>
              </a:ext>
            </a:extLst>
          </p:cNvPr>
          <p:cNvPicPr>
            <a:picLocks/>
          </p:cNvPicPr>
          <p:nvPr/>
        </p:nvPicPr>
        <p:blipFill>
          <a:blip r:embed="rId13"/>
          <a:srcRect/>
          <a:stretch/>
        </p:blipFill>
        <p:spPr>
          <a:xfrm>
            <a:off x="7979551" y="2565122"/>
            <a:ext cx="3739212" cy="2321589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0" h="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5896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5 -0.0044 L 0.1405 -0.009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4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0.1612 0.2729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12826 -0.1932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-0.1474 0.1567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0" y="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0.1457 -0.2062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-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0.12877 0.0055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45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85911-EE22-0E54-6247-20565D4C8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v6 does authorization management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DC2DC5-B773-A2F7-E76E-9096B12B7459}"/>
              </a:ext>
            </a:extLst>
          </p:cNvPr>
          <p:cNvSpPr txBox="1"/>
          <p:nvPr/>
        </p:nvSpPr>
        <p:spPr>
          <a:xfrm>
            <a:off x="1681975" y="2193072"/>
            <a:ext cx="220236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cs typeface="Assistant"/>
              </a:rPr>
              <a:t>Collaboration 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CF1D4C1-6F65-FFE0-771F-5E25F87CBDB4}"/>
              </a:ext>
            </a:extLst>
          </p:cNvPr>
          <p:cNvSpPr/>
          <p:nvPr/>
        </p:nvSpPr>
        <p:spPr>
          <a:xfrm>
            <a:off x="4135244" y="1661371"/>
            <a:ext cx="7313340" cy="4982895"/>
          </a:xfrm>
          <a:prstGeom prst="ellipse">
            <a:avLst/>
          </a:prstGeom>
          <a:solidFill>
            <a:srgbClr val="DE94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2DAA06-B3A3-43D7-313F-758DFF462C10}"/>
              </a:ext>
            </a:extLst>
          </p:cNvPr>
          <p:cNvSpPr txBox="1"/>
          <p:nvPr/>
        </p:nvSpPr>
        <p:spPr>
          <a:xfrm>
            <a:off x="8242608" y="3057293"/>
            <a:ext cx="18864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Assistant"/>
              </a:rPr>
              <a:t>Collaboration 2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A4917FC-B235-F14D-3990-3D3F8541E41C}"/>
              </a:ext>
            </a:extLst>
          </p:cNvPr>
          <p:cNvSpPr/>
          <p:nvPr/>
        </p:nvSpPr>
        <p:spPr>
          <a:xfrm>
            <a:off x="362414" y="1661371"/>
            <a:ext cx="7880194" cy="4982895"/>
          </a:xfrm>
          <a:prstGeom prst="ellipse">
            <a:avLst/>
          </a:prstGeom>
          <a:solidFill>
            <a:srgbClr val="009DDD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3B41BB-83EF-C2F4-3A0C-6353B2CE0A84}"/>
              </a:ext>
            </a:extLst>
          </p:cNvPr>
          <p:cNvGrpSpPr/>
          <p:nvPr/>
        </p:nvGrpSpPr>
        <p:grpSpPr>
          <a:xfrm>
            <a:off x="1087244" y="3763536"/>
            <a:ext cx="2694877" cy="1821365"/>
            <a:chOff x="1087244" y="3763536"/>
            <a:chExt cx="2694877" cy="182136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6BFE297-2FBC-CD6F-2726-044D4BAAD51A}"/>
                </a:ext>
              </a:extLst>
            </p:cNvPr>
            <p:cNvSpPr/>
            <p:nvPr/>
          </p:nvSpPr>
          <p:spPr>
            <a:xfrm>
              <a:off x="1087244" y="3763536"/>
              <a:ext cx="2694877" cy="1821365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>
                  <a:cs typeface="Assistant"/>
                </a:rPr>
                <a:t>Organization 1</a:t>
              </a:r>
            </a:p>
          </p:txBody>
        </p:sp>
        <p:pic>
          <p:nvPicPr>
            <p:cNvPr id="18" name="Graphic 17" descr="User with solid fill">
              <a:extLst>
                <a:ext uri="{FF2B5EF4-FFF2-40B4-BE49-F238E27FC236}">
                  <a16:creationId xmlns:a16="http://schemas.microsoft.com/office/drawing/2014/main" id="{FA4CA42D-189C-E85F-65CE-A09A11EDB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80118" y="4505093"/>
              <a:ext cx="644913" cy="682083"/>
            </a:xfrm>
            <a:prstGeom prst="rect">
              <a:avLst/>
            </a:prstGeom>
          </p:spPr>
        </p:pic>
        <p:pic>
          <p:nvPicPr>
            <p:cNvPr id="19" name="Graphic 18" descr="User with solid fill">
              <a:extLst>
                <a:ext uri="{FF2B5EF4-FFF2-40B4-BE49-F238E27FC236}">
                  <a16:creationId xmlns:a16="http://schemas.microsoft.com/office/drawing/2014/main" id="{C4C7030F-C74C-0551-3D9F-D13DAEAB1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50435" y="4505093"/>
              <a:ext cx="644913" cy="682083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6FC52B1-F16F-DD1D-DD7B-0E2BCF14A89F}"/>
                </a:ext>
              </a:extLst>
            </p:cNvPr>
            <p:cNvSpPr/>
            <p:nvPr/>
          </p:nvSpPr>
          <p:spPr>
            <a:xfrm>
              <a:off x="2453267" y="4339683"/>
              <a:ext cx="1189462" cy="117087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>
                  <a:solidFill>
                    <a:schemeClr val="tx1"/>
                  </a:solidFill>
                  <a:cs typeface="Assistant"/>
                </a:rPr>
                <a:t>Node 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0AB786F-6133-C1ED-FB0F-64AEA75A390E}"/>
              </a:ext>
            </a:extLst>
          </p:cNvPr>
          <p:cNvGrpSpPr/>
          <p:nvPr/>
        </p:nvGrpSpPr>
        <p:grpSpPr>
          <a:xfrm>
            <a:off x="8790878" y="3763536"/>
            <a:ext cx="1923584" cy="1821365"/>
            <a:chOff x="1087244" y="3763536"/>
            <a:chExt cx="2694877" cy="1821365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BCD07496-8787-A88F-4B8D-7DC94B912795}"/>
                </a:ext>
              </a:extLst>
            </p:cNvPr>
            <p:cNvSpPr/>
            <p:nvPr/>
          </p:nvSpPr>
          <p:spPr>
            <a:xfrm>
              <a:off x="1087244" y="3763536"/>
              <a:ext cx="2694877" cy="1821365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>
                  <a:cs typeface="Assistant"/>
                </a:rPr>
                <a:t>Organization 3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7E560AD-91CD-C141-E902-7F8E55163E11}"/>
                </a:ext>
              </a:extLst>
            </p:cNvPr>
            <p:cNvSpPr/>
            <p:nvPr/>
          </p:nvSpPr>
          <p:spPr>
            <a:xfrm>
              <a:off x="1995341" y="4330391"/>
              <a:ext cx="1647388" cy="118016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b="1">
                  <a:solidFill>
                    <a:schemeClr val="tx1"/>
                  </a:solidFill>
                  <a:cs typeface="Assistant"/>
                </a:rPr>
                <a:t>Node 3</a:t>
              </a: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809FC04-9F10-84EA-5C7B-DCE27A1F9D4A}"/>
              </a:ext>
            </a:extLst>
          </p:cNvPr>
          <p:cNvSpPr/>
          <p:nvPr/>
        </p:nvSpPr>
        <p:spPr>
          <a:xfrm>
            <a:off x="5138853" y="3763536"/>
            <a:ext cx="1923584" cy="182136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>
                <a:cs typeface="Assistant"/>
              </a:rPr>
              <a:t>Organization 2</a:t>
            </a:r>
          </a:p>
        </p:txBody>
      </p:sp>
      <p:pic>
        <p:nvPicPr>
          <p:cNvPr id="32" name="Graphic 31" descr="User with solid fill">
            <a:extLst>
              <a:ext uri="{FF2B5EF4-FFF2-40B4-BE49-F238E27FC236}">
                <a16:creationId xmlns:a16="http://schemas.microsoft.com/office/drawing/2014/main" id="{327ABA9C-9314-FE16-9B31-494DA50EB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36512" y="4337825"/>
            <a:ext cx="644913" cy="6820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29A297-B3B2-B2D8-0324-D415A3C75EAA}"/>
              </a:ext>
            </a:extLst>
          </p:cNvPr>
          <p:cNvSpPr txBox="1"/>
          <p:nvPr/>
        </p:nvSpPr>
        <p:spPr>
          <a:xfrm>
            <a:off x="5353878" y="2590800"/>
            <a:ext cx="1610139" cy="1169551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cs typeface="Assistant"/>
              </a:rPr>
              <a:t>Can combine data from:</a:t>
            </a:r>
          </a:p>
          <a:p>
            <a:r>
              <a:rPr lang="en-US" sz="1400">
                <a:cs typeface="Assistant"/>
              </a:rPr>
              <a:t>node </a:t>
            </a:r>
            <a:r>
              <a:rPr lang="en-US" sz="1400" b="1">
                <a:cs typeface="Assistant"/>
              </a:rPr>
              <a:t>1</a:t>
            </a:r>
            <a:r>
              <a:rPr lang="en-US" sz="1400">
                <a:cs typeface="Assistant"/>
              </a:rPr>
              <a:t> and </a:t>
            </a:r>
            <a:r>
              <a:rPr lang="en-US" sz="1400" b="1">
                <a:cs typeface="Assistant"/>
              </a:rPr>
              <a:t>2</a:t>
            </a:r>
          </a:p>
          <a:p>
            <a:r>
              <a:rPr lang="en-US" sz="1400" i="1">
                <a:cs typeface="Assistant"/>
              </a:rPr>
              <a:t>or</a:t>
            </a:r>
            <a:r>
              <a:rPr lang="en-US" sz="1400">
                <a:cs typeface="Assistant"/>
              </a:rPr>
              <a:t> </a:t>
            </a:r>
          </a:p>
          <a:p>
            <a:r>
              <a:rPr lang="en-US" sz="1400" b="1">
                <a:cs typeface="Assistant"/>
              </a:rPr>
              <a:t>2</a:t>
            </a:r>
            <a:r>
              <a:rPr lang="en-US" sz="1400">
                <a:cs typeface="Assistant"/>
              </a:rPr>
              <a:t> and </a:t>
            </a:r>
            <a:r>
              <a:rPr lang="en-US" sz="1400" b="1">
                <a:cs typeface="Assistant"/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C5DBA1-33A0-0BFF-00F7-C5150F3BC303}"/>
              </a:ext>
            </a:extLst>
          </p:cNvPr>
          <p:cNvSpPr/>
          <p:nvPr/>
        </p:nvSpPr>
        <p:spPr>
          <a:xfrm>
            <a:off x="5865702" y="4286674"/>
            <a:ext cx="1189462" cy="117087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  <a:cs typeface="Assistant"/>
              </a:rPr>
              <a:t>Node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BC712-EDAA-10D2-4A3D-938D2E3CAD53}"/>
              </a:ext>
            </a:extLst>
          </p:cNvPr>
          <p:cNvSpPr txBox="1"/>
          <p:nvPr/>
        </p:nvSpPr>
        <p:spPr>
          <a:xfrm>
            <a:off x="1997926" y="3057293"/>
            <a:ext cx="18864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Assistant"/>
              </a:rPr>
              <a:t>Collaboration 1</a:t>
            </a:r>
          </a:p>
        </p:txBody>
      </p:sp>
    </p:spTree>
    <p:extLst>
      <p:ext uri="{BB962C8B-B14F-4D97-AF65-F5344CB8AC3E}">
        <p14:creationId xmlns:p14="http://schemas.microsoft.com/office/powerpoint/2010/main" val="2616604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8D350-809F-1877-9D4A-8C5C2D243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7031"/>
            <a:ext cx="10515600" cy="1325563"/>
          </a:xfrm>
        </p:spPr>
        <p:txBody>
          <a:bodyPr/>
          <a:lstStyle/>
          <a:p>
            <a:r>
              <a:rPr lang="en-US"/>
              <a:t>Algorithm store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75ED8-80E3-CE0A-55E0-9677D5C38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30068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cs typeface="Assistant"/>
              </a:rPr>
              <a:t>You can develop your own algorithm for vantage6</a:t>
            </a:r>
            <a:endParaRPr lang="en-US"/>
          </a:p>
          <a:p>
            <a:r>
              <a:rPr lang="en-US">
                <a:cs typeface="Assistant"/>
              </a:rPr>
              <a:t>There is a growing community of vantage6 algorithm developers</a:t>
            </a:r>
          </a:p>
          <a:p>
            <a:r>
              <a:rPr lang="en-US">
                <a:cs typeface="Assistant"/>
              </a:rPr>
              <a:t>The vantage6 algorithm store is a hub for v6 algorithms for: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cs typeface="Assistant"/>
              </a:rPr>
              <a:t>Sharing existing algorithms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cs typeface="Assistant"/>
              </a:rPr>
              <a:t>Reviewing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cs typeface="Assistant"/>
              </a:rPr>
              <a:t>Vetting algorithms for specific projects</a:t>
            </a:r>
          </a:p>
          <a:p>
            <a:pPr marL="0" indent="0">
              <a:buNone/>
            </a:pPr>
            <a:endParaRPr lang="en-US">
              <a:cs typeface="Assistan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28B25A-2EA6-5C59-1BD2-48C1D909CB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17" t="16576" r="1929" b="9931"/>
          <a:stretch/>
        </p:blipFill>
        <p:spPr>
          <a:xfrm>
            <a:off x="6730313" y="1243914"/>
            <a:ext cx="4431957" cy="504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63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F0DFB-83A8-9F07-66B8-61E8881D0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Showcases</a:t>
            </a:r>
          </a:p>
        </p:txBody>
      </p:sp>
      <p:pic>
        <p:nvPicPr>
          <p:cNvPr id="4" name="Content Placeholder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1E631A4-1455-F844-FD5B-B50FB33912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3723" y="1373449"/>
            <a:ext cx="8010091" cy="4837008"/>
          </a:xfrm>
        </p:spPr>
      </p:pic>
    </p:spTree>
    <p:extLst>
      <p:ext uri="{BB962C8B-B14F-4D97-AF65-F5344CB8AC3E}">
        <p14:creationId xmlns:p14="http://schemas.microsoft.com/office/powerpoint/2010/main" val="184955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388FD-EDB1-0864-DA3F-65D2EDAD4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Publications using vantage6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2D621E4-64E9-C0D5-6ABC-620F4EC7C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ea typeface="+mn-lt"/>
                <a:cs typeface="+mn-lt"/>
              </a:rPr>
              <a:t>Timo M. Deist et al.,  Distributed Learning on 20 000+ Lung Cancer Patients  The Personal Health Train, Radiotherapy and Oncology 144 (March 1, 2020): 189 200 </a:t>
            </a:r>
            <a:r>
              <a:rPr lang="en-US" sz="2400" dirty="0">
                <a:solidFill>
                  <a:schemeClr val="accent1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https://doi.org/10.1016/j.radonc.2019.11.019</a:t>
            </a:r>
            <a:r>
              <a:rPr lang="en-US" sz="24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</a:p>
          <a:p>
            <a:r>
              <a:rPr lang="en-US" sz="2400" dirty="0">
                <a:ea typeface="+mn-lt"/>
                <a:cs typeface="+mn-lt"/>
              </a:rPr>
              <a:t>Ananya Choudhury et al.,  Predicting Outcomes in Anal Cancer Patients Using Multi-Centre Data and Distributed Learning  A Proof-of-Concept </a:t>
            </a:r>
            <a:r>
              <a:rPr lang="en-US" sz="2400" err="1">
                <a:ea typeface="+mn-lt"/>
                <a:cs typeface="+mn-lt"/>
              </a:rPr>
              <a:t>Study,Radiotherapy</a:t>
            </a:r>
            <a:r>
              <a:rPr lang="en-US" sz="2400" dirty="0">
                <a:ea typeface="+mn-lt"/>
                <a:cs typeface="+mn-lt"/>
              </a:rPr>
              <a:t> and Oncology 159 (June 1, 2021): 183 89,  </a:t>
            </a:r>
            <a:r>
              <a:rPr lang="en-US" sz="2400" dirty="0">
                <a:solidFill>
                  <a:schemeClr val="accent1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https://doi.org/10.1016/j.radonc.2021.03.013</a:t>
            </a:r>
            <a:r>
              <a:rPr lang="en-US" sz="2400" dirty="0">
                <a:ea typeface="+mn-lt"/>
                <a:cs typeface="+mn-lt"/>
              </a:rPr>
              <a:t> </a:t>
            </a:r>
          </a:p>
          <a:p>
            <a:r>
              <a:rPr lang="en-US" sz="2400" dirty="0">
                <a:ea typeface="+mn-lt"/>
                <a:cs typeface="+mn-lt"/>
              </a:rPr>
              <a:t>Bart </a:t>
            </a:r>
            <a:r>
              <a:rPr lang="en-US" sz="2400" err="1">
                <a:ea typeface="+mn-lt"/>
                <a:cs typeface="+mn-lt"/>
              </a:rPr>
              <a:t>Scheenstra</a:t>
            </a:r>
            <a:r>
              <a:rPr lang="en-US" sz="2400" dirty="0">
                <a:ea typeface="+mn-lt"/>
                <a:cs typeface="+mn-lt"/>
              </a:rPr>
              <a:t> et al.,  Digital Health Solutions to Reduce the Burden of Atherosclerotic Cardiovascular Disease Proposed by the CARRIER Consortium, JMIR Cardio 6, no. 2 (October 17, 2022): e37437, </a:t>
            </a:r>
            <a:r>
              <a:rPr lang="en-US" sz="2400" dirty="0">
                <a:solidFill>
                  <a:schemeClr val="accent1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https://doi.org/10.2196/37437</a:t>
            </a:r>
            <a:r>
              <a:rPr lang="en-US" sz="24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endParaRPr lang="en-US" sz="2400" dirty="0">
              <a:solidFill>
                <a:schemeClr val="accent1"/>
              </a:solidFill>
              <a:cs typeface="Assistant"/>
            </a:endParaRPr>
          </a:p>
        </p:txBody>
      </p:sp>
    </p:spTree>
    <p:extLst>
      <p:ext uri="{BB962C8B-B14F-4D97-AF65-F5344CB8AC3E}">
        <p14:creationId xmlns:p14="http://schemas.microsoft.com/office/powerpoint/2010/main" val="2448488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8052F2-B8B1-522A-8E62-70CE70C833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8030" y="2736850"/>
            <a:ext cx="4016904" cy="160390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9600" b="1">
                <a:latin typeface="Nunito"/>
                <a:cs typeface="Assistant"/>
              </a:rPr>
              <a:t>Demo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20071A6-27E1-2D82-44ED-89C151E2D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10433050" y="-446087"/>
            <a:ext cx="1758950" cy="175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008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2C6854-484B-155B-A2F2-DD059AF33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 scenario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11B3EB-9F5B-4F38-5FC3-C104FBFE1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cs typeface="Assistant"/>
              </a:rPr>
              <a:t>You are a researcher at an academic hospital</a:t>
            </a:r>
          </a:p>
          <a:p>
            <a:r>
              <a:rPr lang="en-US">
                <a:cs typeface="Assistant"/>
              </a:rPr>
              <a:t>Collaborating with 2 other hospitals</a:t>
            </a:r>
          </a:p>
          <a:p>
            <a:r>
              <a:rPr lang="en-US">
                <a:cs typeface="Assistant"/>
              </a:rPr>
              <a:t>You want to analyze prevalence of cardiovascular disease by gender</a:t>
            </a:r>
          </a:p>
          <a:p>
            <a:r>
              <a:rPr lang="en-US">
                <a:cs typeface="Assistant"/>
              </a:rPr>
              <a:t>All parties have agreed upon one  independent administrator</a:t>
            </a:r>
          </a:p>
        </p:txBody>
      </p:sp>
    </p:spTree>
    <p:extLst>
      <p:ext uri="{BB962C8B-B14F-4D97-AF65-F5344CB8AC3E}">
        <p14:creationId xmlns:p14="http://schemas.microsoft.com/office/powerpoint/2010/main" val="2965421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25627-99B7-14B7-6F72-F97D67BD5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Join the community!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C4EDB-8292-0DBB-BF52-424338A1A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000">
                <a:solidFill>
                  <a:schemeClr val="tx1"/>
                </a:solidFill>
                <a:cs typeface="Assistant"/>
              </a:rPr>
              <a:t>Website: </a:t>
            </a:r>
            <a:r>
              <a:rPr lang="en-US" sz="2000">
                <a:solidFill>
                  <a:schemeClr val="accent1"/>
                </a:solidFill>
                <a:cs typeface="Assistan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https://vantage6.ai</a:t>
            </a:r>
            <a:endParaRPr lang="en-US" sz="2000">
              <a:solidFill>
                <a:schemeClr val="accent1"/>
              </a:solidFill>
              <a:cs typeface="Assistant"/>
            </a:endParaRPr>
          </a:p>
          <a:p>
            <a:r>
              <a:rPr lang="en-US" sz="2000">
                <a:solidFill>
                  <a:schemeClr val="tx1"/>
                </a:solidFill>
                <a:cs typeface="Assistant"/>
              </a:rPr>
              <a:t>Discord: </a:t>
            </a:r>
            <a:r>
              <a:rPr lang="en-US" sz="2000">
                <a:solidFill>
                  <a:schemeClr val="accent1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https://discord.gg/ZSYFTX22Y6</a:t>
            </a:r>
            <a:r>
              <a:rPr lang="en-US" sz="200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endParaRPr lang="en-US" sz="2000">
              <a:solidFill>
                <a:schemeClr val="accent1"/>
              </a:solidFill>
              <a:cs typeface="Assistant"/>
            </a:endParaRPr>
          </a:p>
          <a:p>
            <a:endParaRPr lang="en-US" sz="2000">
              <a:solidFill>
                <a:schemeClr val="tx1"/>
              </a:solidFill>
              <a:cs typeface="Assistan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195CA9-AACF-7AF4-7E0F-DD3F4CC2A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53" y="1515887"/>
            <a:ext cx="4411530" cy="4401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DBEB9F-F2B7-C8C5-63BB-373337626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 bwMode="auto">
          <a:xfrm>
            <a:off x="10433050" y="-446087"/>
            <a:ext cx="1758950" cy="175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023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16469-CB39-B5A0-9C4D-6EFFCD92C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Administration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0E63C9B-D4E2-18FE-CF1E-C725D94A7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542" y="1295400"/>
            <a:ext cx="6333392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986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5FA3F-D91C-B5CA-A29C-F5D4FAF3C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4319F-AC92-4B25-5281-7B7239656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Introduction federated analysis (5 min)</a:t>
            </a:r>
          </a:p>
          <a:p>
            <a:r>
              <a:rPr lang="en-US"/>
              <a:t>Introduction vantage6 (5 min)</a:t>
            </a:r>
          </a:p>
          <a:p>
            <a:r>
              <a:rPr lang="en-US"/>
              <a:t>UI demo (10 min)</a:t>
            </a:r>
          </a:p>
          <a:p>
            <a:r>
              <a:rPr lang="en-US"/>
              <a:t>Questions (10 min)</a:t>
            </a:r>
          </a:p>
          <a:p>
            <a:r>
              <a:rPr lang="en-US"/>
              <a:t>Optional hands-on session (1 hour)</a:t>
            </a:r>
          </a:p>
        </p:txBody>
      </p:sp>
    </p:spTree>
    <p:extLst>
      <p:ext uri="{BB962C8B-B14F-4D97-AF65-F5344CB8AC3E}">
        <p14:creationId xmlns:p14="http://schemas.microsoft.com/office/powerpoint/2010/main" val="1632420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16469-CB39-B5A0-9C4D-6EFFCD92C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Algorithm store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E63C9B-D4E2-18FE-CF1E-C725D94A7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3642" y="1515763"/>
            <a:ext cx="7624715" cy="460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27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16469-CB39-B5A0-9C4D-6EFFCD92C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Run a task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E63C9B-D4E2-18FE-CF1E-C725D94A7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4542" y="1296010"/>
            <a:ext cx="6333391" cy="526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86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16469-CB39-B5A0-9C4D-6EFFCD92C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 result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E63C9B-D4E2-18FE-CF1E-C725D94A7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4542" y="1296010"/>
            <a:ext cx="6333391" cy="526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65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72221-26E8-3160-FC96-E03E86EAF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Hands-on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075DE-7C13-F7BE-BDFA-00F6C8D83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cs typeface="Assistant"/>
              </a:rPr>
              <a:t>Prerequisites: python and docker</a:t>
            </a:r>
            <a:endParaRPr lang="en-US"/>
          </a:p>
          <a:p>
            <a:r>
              <a:rPr lang="en-US">
                <a:cs typeface="Assistant"/>
              </a:rPr>
              <a:t>Preparation: pip install vantage6</a:t>
            </a:r>
            <a:endParaRPr lang="en-US"/>
          </a:p>
          <a:p>
            <a:r>
              <a:rPr lang="en-US">
                <a:cs typeface="Assistant"/>
              </a:rPr>
              <a:t>V6 dev create-demo-network</a:t>
            </a:r>
            <a:endParaRPr lang="en-US"/>
          </a:p>
          <a:p>
            <a:r>
              <a:rPr lang="en-US">
                <a:cs typeface="Assistant"/>
              </a:rPr>
              <a:t>Node config fix for </a:t>
            </a:r>
            <a:r>
              <a:rPr lang="en-US" err="1">
                <a:cs typeface="Assistant"/>
              </a:rPr>
              <a:t>linux</a:t>
            </a:r>
            <a:r>
              <a:rPr lang="en-US">
                <a:cs typeface="Assistant"/>
              </a:rPr>
              <a:t>: change </a:t>
            </a:r>
            <a:r>
              <a:rPr lang="en-US" err="1">
                <a:cs typeface="Assistant"/>
              </a:rPr>
              <a:t>server_url</a:t>
            </a:r>
            <a:r>
              <a:rPr lang="en-US">
                <a:cs typeface="Assistant"/>
              </a:rPr>
              <a:t>: </a:t>
            </a:r>
            <a:r>
              <a:rPr lang="en-US">
                <a:cs typeface="Assistan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http://172.17.0.1</a:t>
            </a:r>
            <a:endParaRPr lang="en-US"/>
          </a:p>
          <a:p>
            <a:r>
              <a:rPr lang="en-US">
                <a:cs typeface="Assistant"/>
              </a:rPr>
              <a:t>Algorithm store fix for </a:t>
            </a:r>
            <a:r>
              <a:rPr lang="en-US" err="1">
                <a:cs typeface="Assistant"/>
              </a:rPr>
              <a:t>linux</a:t>
            </a:r>
            <a:r>
              <a:rPr lang="en-US">
                <a:cs typeface="Assistant"/>
              </a:rPr>
              <a:t>: idem</a:t>
            </a:r>
          </a:p>
          <a:p>
            <a:r>
              <a:rPr lang="en-US">
                <a:cs typeface="Assistant"/>
              </a:rPr>
              <a:t>Add algorithm to local store:</a:t>
            </a:r>
            <a:r>
              <a:rPr lang="en-US">
                <a:solidFill>
                  <a:schemeClr val="accent1"/>
                </a:solidFill>
                <a:cs typeface="Assistant"/>
              </a:rPr>
              <a:t> </a:t>
            </a:r>
            <a:r>
              <a:rPr lang="en-US">
                <a:solidFill>
                  <a:schemeClr val="accent1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https://tinyurl.com/v6-algorithm</a:t>
            </a:r>
          </a:p>
          <a:p>
            <a:r>
              <a:rPr lang="en-US">
                <a:ea typeface="+mn-lt"/>
                <a:cs typeface="+mn-lt"/>
              </a:rPr>
              <a:t>Lesson chapter 3</a:t>
            </a:r>
          </a:p>
        </p:txBody>
      </p:sp>
    </p:spTree>
    <p:extLst>
      <p:ext uri="{BB962C8B-B14F-4D97-AF65-F5344CB8AC3E}">
        <p14:creationId xmlns:p14="http://schemas.microsoft.com/office/powerpoint/2010/main" val="714917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077CD-8C0C-FE7E-A50F-4B13809C8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goal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1F066B-0C6B-7558-1489-345EA41B3045}"/>
              </a:ext>
            </a:extLst>
          </p:cNvPr>
          <p:cNvSpPr txBox="1"/>
          <p:nvPr/>
        </p:nvSpPr>
        <p:spPr>
          <a:xfrm>
            <a:off x="3856211" y="2243470"/>
            <a:ext cx="4479578" cy="233910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800" b="1">
                <a:solidFill>
                  <a:srgbClr val="0F497B"/>
                </a:solidFill>
              </a:rPr>
              <a:t>More data, more power</a:t>
            </a:r>
          </a:p>
          <a:p>
            <a:pPr algn="ctr"/>
            <a:endParaRPr lang="en-GB" sz="2800" b="1">
              <a:solidFill>
                <a:srgbClr val="0F497B"/>
              </a:solidFill>
            </a:endParaRPr>
          </a:p>
          <a:p>
            <a:pPr algn="ctr"/>
            <a:r>
              <a:rPr lang="en-GB">
                <a:solidFill>
                  <a:srgbClr val="AABFCE"/>
                </a:solidFill>
              </a:rPr>
              <a:t>Combining data from different sources is important for data science.</a:t>
            </a:r>
            <a:endParaRPr lang="en-GB">
              <a:solidFill>
                <a:srgbClr val="AABFCE"/>
              </a:solidFill>
              <a:ea typeface="Source Sans Pro"/>
            </a:endParaRPr>
          </a:p>
          <a:p>
            <a:pPr algn="ctr"/>
            <a:endParaRPr lang="en-GB">
              <a:solidFill>
                <a:srgbClr val="AABFCE"/>
              </a:solidFill>
            </a:endParaRPr>
          </a:p>
          <a:p>
            <a:pPr algn="ctr"/>
            <a:r>
              <a:rPr lang="en-GB">
                <a:solidFill>
                  <a:srgbClr val="AABFCE"/>
                </a:solidFill>
              </a:rPr>
              <a:t>More records and/or variables allows for better analyses</a:t>
            </a:r>
            <a:endParaRPr lang="en-GB">
              <a:solidFill>
                <a:srgbClr val="AABFCE"/>
              </a:solidFill>
              <a:cs typeface="Assistant"/>
            </a:endParaRPr>
          </a:p>
        </p:txBody>
      </p:sp>
    </p:spTree>
    <p:extLst>
      <p:ext uri="{BB962C8B-B14F-4D97-AF65-F5344CB8AC3E}">
        <p14:creationId xmlns:p14="http://schemas.microsoft.com/office/powerpoint/2010/main" val="322862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1633A09-CBE7-A164-C8B5-B90B243A50A9}"/>
              </a:ext>
            </a:extLst>
          </p:cNvPr>
          <p:cNvGrpSpPr/>
          <p:nvPr/>
        </p:nvGrpSpPr>
        <p:grpSpPr>
          <a:xfrm>
            <a:off x="5013453" y="5070413"/>
            <a:ext cx="992989" cy="1151867"/>
            <a:chOff x="5389632" y="2929377"/>
            <a:chExt cx="1394264" cy="1617346"/>
          </a:xfrm>
        </p:grpSpPr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C1C1B7AA-32DC-4A80-27C0-DD8DD3C0D4B5}"/>
                </a:ext>
              </a:extLst>
            </p:cNvPr>
            <p:cNvSpPr/>
            <p:nvPr/>
          </p:nvSpPr>
          <p:spPr>
            <a:xfrm rot="5400000">
              <a:off x="5278091" y="3040918"/>
              <a:ext cx="1617346" cy="1394264"/>
            </a:xfrm>
            <a:prstGeom prst="hexagon">
              <a:avLst/>
            </a:prstGeom>
            <a:solidFill>
              <a:srgbClr val="0F497B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Graphic 5" descr="Database with solid fill">
              <a:extLst>
                <a:ext uri="{FF2B5EF4-FFF2-40B4-BE49-F238E27FC236}">
                  <a16:creationId xmlns:a16="http://schemas.microsoft.com/office/drawing/2014/main" id="{2E5C433D-3C29-5637-5CFD-4B28D836C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29564" y="3280850"/>
              <a:ext cx="914400" cy="914400"/>
            </a:xfrm>
            <a:prstGeom prst="rect">
              <a:avLst/>
            </a:prstGeom>
          </p:spPr>
        </p:pic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18966DCD-5E5C-2203-2332-D299577B6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usual approach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0EB706-0475-FF37-870B-770A4A0F0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5D0DB84-AC82-F08B-3ACE-541D09FA3220}"/>
              </a:ext>
            </a:extLst>
          </p:cNvPr>
          <p:cNvGrpSpPr/>
          <p:nvPr/>
        </p:nvGrpSpPr>
        <p:grpSpPr>
          <a:xfrm>
            <a:off x="4207780" y="2841126"/>
            <a:ext cx="491662" cy="570328"/>
            <a:chOff x="5389632" y="2929377"/>
            <a:chExt cx="1394264" cy="1617346"/>
          </a:xfrm>
        </p:grpSpPr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289B90AF-87F2-3E4C-E28B-0D8CFCB50F44}"/>
                </a:ext>
              </a:extLst>
            </p:cNvPr>
            <p:cNvSpPr/>
            <p:nvPr/>
          </p:nvSpPr>
          <p:spPr>
            <a:xfrm rot="5400000">
              <a:off x="5278091" y="3040918"/>
              <a:ext cx="1617346" cy="1394264"/>
            </a:xfrm>
            <a:prstGeom prst="hexagon">
              <a:avLst/>
            </a:prstGeom>
            <a:solidFill>
              <a:srgbClr val="AABFCE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Graphic 16" descr="Database with solid fill">
              <a:extLst>
                <a:ext uri="{FF2B5EF4-FFF2-40B4-BE49-F238E27FC236}">
                  <a16:creationId xmlns:a16="http://schemas.microsoft.com/office/drawing/2014/main" id="{E0A64601-F50D-8F13-5DAD-823EB8B0A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29564" y="3280850"/>
              <a:ext cx="914400" cy="9144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EEEBFAA-0832-46B9-C771-D385AF9F9672}"/>
              </a:ext>
            </a:extLst>
          </p:cNvPr>
          <p:cNvGrpSpPr/>
          <p:nvPr/>
        </p:nvGrpSpPr>
        <p:grpSpPr>
          <a:xfrm>
            <a:off x="6304301" y="2302038"/>
            <a:ext cx="491662" cy="570328"/>
            <a:chOff x="5389632" y="2929377"/>
            <a:chExt cx="1394264" cy="1617346"/>
          </a:xfrm>
        </p:grpSpPr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AC474C8A-0C15-56E8-4454-096A632A3275}"/>
                </a:ext>
              </a:extLst>
            </p:cNvPr>
            <p:cNvSpPr/>
            <p:nvPr/>
          </p:nvSpPr>
          <p:spPr>
            <a:xfrm rot="5400000">
              <a:off x="5278091" y="3040918"/>
              <a:ext cx="1617346" cy="1394264"/>
            </a:xfrm>
            <a:prstGeom prst="hexagon">
              <a:avLst/>
            </a:prstGeom>
            <a:solidFill>
              <a:srgbClr val="AABFCE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Graphic 24" descr="Database with solid fill">
              <a:extLst>
                <a:ext uri="{FF2B5EF4-FFF2-40B4-BE49-F238E27FC236}">
                  <a16:creationId xmlns:a16="http://schemas.microsoft.com/office/drawing/2014/main" id="{D19B3FEF-88D3-553D-D7D5-12E4403C5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29564" y="3280850"/>
              <a:ext cx="914400" cy="91440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7666C6-07A8-AF76-B678-8F0D171117CD}"/>
              </a:ext>
            </a:extLst>
          </p:cNvPr>
          <p:cNvGrpSpPr/>
          <p:nvPr/>
        </p:nvGrpSpPr>
        <p:grpSpPr>
          <a:xfrm>
            <a:off x="5343902" y="3283989"/>
            <a:ext cx="491662" cy="570328"/>
            <a:chOff x="5389632" y="2929377"/>
            <a:chExt cx="1394264" cy="1617346"/>
          </a:xfrm>
        </p:grpSpPr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8122BFEA-206D-365A-E3EB-4AD9B02FEEBA}"/>
                </a:ext>
              </a:extLst>
            </p:cNvPr>
            <p:cNvSpPr/>
            <p:nvPr/>
          </p:nvSpPr>
          <p:spPr>
            <a:xfrm rot="5400000">
              <a:off x="5278091" y="3040918"/>
              <a:ext cx="1617346" cy="1394264"/>
            </a:xfrm>
            <a:prstGeom prst="hexagon">
              <a:avLst/>
            </a:prstGeom>
            <a:solidFill>
              <a:srgbClr val="AABFCE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Graphic 27" descr="Database with solid fill">
              <a:extLst>
                <a:ext uri="{FF2B5EF4-FFF2-40B4-BE49-F238E27FC236}">
                  <a16:creationId xmlns:a16="http://schemas.microsoft.com/office/drawing/2014/main" id="{6880F03D-F54E-C8CF-D548-0FFD9F415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29564" y="3280850"/>
              <a:ext cx="914400" cy="91440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8C44E95-4C78-D30C-E71E-C5ED4A3ED1D4}"/>
              </a:ext>
            </a:extLst>
          </p:cNvPr>
          <p:cNvGrpSpPr/>
          <p:nvPr/>
        </p:nvGrpSpPr>
        <p:grpSpPr>
          <a:xfrm>
            <a:off x="6836320" y="3730376"/>
            <a:ext cx="491662" cy="570328"/>
            <a:chOff x="5389632" y="2929377"/>
            <a:chExt cx="1394264" cy="1617346"/>
          </a:xfrm>
        </p:grpSpPr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4949D73D-A8DC-E27A-ABED-38E639153C4A}"/>
                </a:ext>
              </a:extLst>
            </p:cNvPr>
            <p:cNvSpPr/>
            <p:nvPr/>
          </p:nvSpPr>
          <p:spPr>
            <a:xfrm rot="5400000">
              <a:off x="5278091" y="3040918"/>
              <a:ext cx="1617346" cy="1394264"/>
            </a:xfrm>
            <a:prstGeom prst="hexagon">
              <a:avLst/>
            </a:prstGeom>
            <a:solidFill>
              <a:srgbClr val="AABFCE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1" name="Graphic 30" descr="Database with solid fill">
              <a:extLst>
                <a:ext uri="{FF2B5EF4-FFF2-40B4-BE49-F238E27FC236}">
                  <a16:creationId xmlns:a16="http://schemas.microsoft.com/office/drawing/2014/main" id="{9A565B56-6AF3-A130-E288-1B1A121E2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29564" y="3280850"/>
              <a:ext cx="914400" cy="914400"/>
            </a:xfrm>
            <a:prstGeom prst="rect">
              <a:avLst/>
            </a:prstGeom>
          </p:spPr>
        </p:pic>
      </p:grpSp>
      <p:pic>
        <p:nvPicPr>
          <p:cNvPr id="35" name="Graphic 34" descr="Scientist female with solid fill">
            <a:extLst>
              <a:ext uri="{FF2B5EF4-FFF2-40B4-BE49-F238E27FC236}">
                <a16:creationId xmlns:a16="http://schemas.microsoft.com/office/drawing/2014/main" id="{B18CC0EA-F5E9-4220-7068-67D1EA4389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11356" y="5349011"/>
            <a:ext cx="914400" cy="91440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440DFFD9-1632-6968-6315-DB5F1C158E6C}"/>
              </a:ext>
            </a:extLst>
          </p:cNvPr>
          <p:cNvGrpSpPr/>
          <p:nvPr/>
        </p:nvGrpSpPr>
        <p:grpSpPr>
          <a:xfrm>
            <a:off x="5750957" y="5558198"/>
            <a:ext cx="788276" cy="914400"/>
            <a:chOff x="4615659" y="5571827"/>
            <a:chExt cx="788276" cy="914400"/>
          </a:xfrm>
        </p:grpSpPr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id="{43A552FF-D64B-8D8E-7094-8E703C558EF3}"/>
                </a:ext>
              </a:extLst>
            </p:cNvPr>
            <p:cNvSpPr/>
            <p:nvPr/>
          </p:nvSpPr>
          <p:spPr>
            <a:xfrm rot="5400000">
              <a:off x="4552597" y="5634889"/>
              <a:ext cx="914400" cy="788276"/>
            </a:xfrm>
            <a:prstGeom prst="hexagon">
              <a:avLst/>
            </a:prstGeom>
            <a:solidFill>
              <a:srgbClr val="F9AC2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260C585D-9A3F-2515-2ED2-7B0DB08E9AD2}"/>
                    </a:ext>
                  </a:extLst>
                </p:cNvPr>
                <p:cNvSpPr txBox="1"/>
                <p:nvPr/>
              </p:nvSpPr>
              <p:spPr>
                <a:xfrm>
                  <a:off x="4701569" y="5753820"/>
                  <a:ext cx="60019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nl-NL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nl-NL" sz="1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l-NL" sz="1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nl-NL" sz="1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GB" sz="2800" b="1">
                      <a:solidFill>
                        <a:schemeClr val="bg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260C585D-9A3F-2515-2ED2-7B0DB08E9A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1569" y="5753820"/>
                  <a:ext cx="600193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0" name="Straight Arrow Connector 20">
            <a:extLst>
              <a:ext uri="{FF2B5EF4-FFF2-40B4-BE49-F238E27FC236}">
                <a16:creationId xmlns:a16="http://schemas.microsoft.com/office/drawing/2014/main" id="{80029EF8-42BE-0150-52C8-226CE074801D}"/>
              </a:ext>
            </a:extLst>
          </p:cNvPr>
          <p:cNvCxnSpPr>
            <a:cxnSpLocks/>
          </p:cNvCxnSpPr>
          <p:nvPr/>
        </p:nvCxnSpPr>
        <p:spPr>
          <a:xfrm>
            <a:off x="4614835" y="3505738"/>
            <a:ext cx="569497" cy="1564675"/>
          </a:xfrm>
          <a:prstGeom prst="straightConnector1">
            <a:avLst/>
          </a:prstGeom>
          <a:ln w="38100">
            <a:solidFill>
              <a:srgbClr val="0F49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20">
            <a:extLst>
              <a:ext uri="{FF2B5EF4-FFF2-40B4-BE49-F238E27FC236}">
                <a16:creationId xmlns:a16="http://schemas.microsoft.com/office/drawing/2014/main" id="{8B6FD00F-1465-4615-F6D1-FF2218F5C618}"/>
              </a:ext>
            </a:extLst>
          </p:cNvPr>
          <p:cNvCxnSpPr>
            <a:cxnSpLocks/>
          </p:cNvCxnSpPr>
          <p:nvPr/>
        </p:nvCxnSpPr>
        <p:spPr>
          <a:xfrm flipH="1">
            <a:off x="5523695" y="3890455"/>
            <a:ext cx="61547" cy="1099038"/>
          </a:xfrm>
          <a:prstGeom prst="straightConnector1">
            <a:avLst/>
          </a:prstGeom>
          <a:ln w="38100">
            <a:solidFill>
              <a:srgbClr val="0F49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20">
            <a:extLst>
              <a:ext uri="{FF2B5EF4-FFF2-40B4-BE49-F238E27FC236}">
                <a16:creationId xmlns:a16="http://schemas.microsoft.com/office/drawing/2014/main" id="{FC9AC5EC-A2D6-A1BC-D51A-03760407DF3A}"/>
              </a:ext>
            </a:extLst>
          </p:cNvPr>
          <p:cNvCxnSpPr>
            <a:cxnSpLocks/>
          </p:cNvCxnSpPr>
          <p:nvPr/>
        </p:nvCxnSpPr>
        <p:spPr>
          <a:xfrm flipH="1">
            <a:off x="5835564" y="2965067"/>
            <a:ext cx="703669" cy="2105346"/>
          </a:xfrm>
          <a:prstGeom prst="straightConnector1">
            <a:avLst/>
          </a:prstGeom>
          <a:ln w="38100">
            <a:solidFill>
              <a:srgbClr val="0F49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20">
            <a:extLst>
              <a:ext uri="{FF2B5EF4-FFF2-40B4-BE49-F238E27FC236}">
                <a16:creationId xmlns:a16="http://schemas.microsoft.com/office/drawing/2014/main" id="{5FE54095-4F15-2B2D-8619-9B9D4B21BD6E}"/>
              </a:ext>
            </a:extLst>
          </p:cNvPr>
          <p:cNvCxnSpPr>
            <a:cxnSpLocks/>
          </p:cNvCxnSpPr>
          <p:nvPr/>
        </p:nvCxnSpPr>
        <p:spPr>
          <a:xfrm flipH="1">
            <a:off x="6006442" y="4300704"/>
            <a:ext cx="914486" cy="873428"/>
          </a:xfrm>
          <a:prstGeom prst="straightConnector1">
            <a:avLst/>
          </a:prstGeom>
          <a:ln w="38100">
            <a:solidFill>
              <a:srgbClr val="0F49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E0F8933E-CBD2-01A9-7A8B-6ACDE7916332}"/>
              </a:ext>
            </a:extLst>
          </p:cNvPr>
          <p:cNvSpPr/>
          <p:nvPr/>
        </p:nvSpPr>
        <p:spPr>
          <a:xfrm>
            <a:off x="4878692" y="4349724"/>
            <a:ext cx="1498578" cy="477428"/>
          </a:xfrm>
          <a:prstGeom prst="roundRect">
            <a:avLst>
              <a:gd name="adj" fmla="val 15490"/>
            </a:avLst>
          </a:prstGeom>
          <a:solidFill>
            <a:srgbClr val="0F497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rgbClr val="0F497B"/>
              </a:solidFill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B91510D-0F5B-B627-8DD2-82814CF3E63C}"/>
              </a:ext>
            </a:extLst>
          </p:cNvPr>
          <p:cNvSpPr txBox="1"/>
          <p:nvPr/>
        </p:nvSpPr>
        <p:spPr>
          <a:xfrm>
            <a:off x="4959705" y="438472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Data travels</a:t>
            </a:r>
          </a:p>
        </p:txBody>
      </p:sp>
    </p:spTree>
    <p:extLst>
      <p:ext uri="{BB962C8B-B14F-4D97-AF65-F5344CB8AC3E}">
        <p14:creationId xmlns:p14="http://schemas.microsoft.com/office/powerpoint/2010/main" val="106608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15F24-6DFA-3A0D-964E-15FEAE39D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 with centralized analysis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EF472-01C7-950E-93FA-BCCC7DB94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7657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NL">
                <a:ea typeface="Source Sans Pro"/>
              </a:rPr>
              <a:t>Sensitive data might not be allowed to leave source due to privacy</a:t>
            </a:r>
          </a:p>
          <a:p>
            <a:r>
              <a:rPr lang="en-NL">
                <a:ea typeface="Source Sans Pro"/>
              </a:rPr>
              <a:t>Other issues:</a:t>
            </a:r>
            <a:endParaRPr lang="en-NL">
              <a:ea typeface="Source Sans Pro"/>
              <a:cs typeface="Assistant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NL">
                <a:ea typeface="Source Sans Pro"/>
              </a:rPr>
              <a:t>Moving large amounts of data is cumbersome</a:t>
            </a:r>
            <a:endParaRPr lang="en-NL">
              <a:ea typeface="Source Sans Pro"/>
              <a:cs typeface="Assistant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NL">
                <a:ea typeface="Source Sans Pro"/>
              </a:rPr>
              <a:t>Data owners lose control</a:t>
            </a:r>
            <a:endParaRPr lang="en-NL">
              <a:ea typeface="Source Sans Pro"/>
              <a:cs typeface="Assistant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NL">
                <a:ea typeface="Source Sans Pro"/>
              </a:rPr>
              <a:t>Multiple versions of data</a:t>
            </a:r>
            <a:endParaRPr lang="en-NL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E964DDB-B208-3BCC-2354-7507FF4AE300}"/>
              </a:ext>
            </a:extLst>
          </p:cNvPr>
          <p:cNvGrpSpPr/>
          <p:nvPr/>
        </p:nvGrpSpPr>
        <p:grpSpPr>
          <a:xfrm>
            <a:off x="5776915" y="2425264"/>
            <a:ext cx="5970585" cy="3284456"/>
            <a:chOff x="2210332" y="1546847"/>
            <a:chExt cx="7949668" cy="437453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6A7BEAC-DC69-4C14-A909-72036CD40380}"/>
                </a:ext>
              </a:extLst>
            </p:cNvPr>
            <p:cNvSpPr/>
            <p:nvPr/>
          </p:nvSpPr>
          <p:spPr>
            <a:xfrm>
              <a:off x="3112655" y="2066623"/>
              <a:ext cx="1273249" cy="596267"/>
            </a:xfrm>
            <a:prstGeom prst="roundRect">
              <a:avLst>
                <a:gd name="adj" fmla="val 15490"/>
              </a:avLst>
            </a:prstGeom>
            <a:solidFill>
              <a:srgbClr val="0F497B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NL">
                <a:solidFill>
                  <a:srgbClr val="0F497B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DD174C0-896D-4167-9384-1ABBC8BB3EDD}"/>
                </a:ext>
              </a:extLst>
            </p:cNvPr>
            <p:cNvSpPr/>
            <p:nvPr/>
          </p:nvSpPr>
          <p:spPr>
            <a:xfrm>
              <a:off x="3213681" y="2164701"/>
              <a:ext cx="1067605" cy="40992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>
                  <a:solidFill>
                    <a:schemeClr val="bg1"/>
                  </a:solidFill>
                  <a:cs typeface="Calibri" panose="020F0502020204030204" pitchFamily="34" charset="0"/>
                </a:rPr>
                <a:t>Security</a:t>
              </a:r>
              <a:endParaRPr lang="en-NL" sz="140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443CE3FA-5918-80B7-9B7E-6DF094EC6F08}"/>
                </a:ext>
              </a:extLst>
            </p:cNvPr>
            <p:cNvSpPr/>
            <p:nvPr/>
          </p:nvSpPr>
          <p:spPr>
            <a:xfrm rot="5400000">
              <a:off x="4514294" y="1658388"/>
              <a:ext cx="1617346" cy="1394264"/>
            </a:xfrm>
            <a:prstGeom prst="hexagon">
              <a:avLst/>
            </a:prstGeom>
            <a:solidFill>
              <a:srgbClr val="AABFCE"/>
            </a:solidFill>
            <a:ln w="76200"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46487E78-7F59-628D-C934-A7333337D988}"/>
                </a:ext>
              </a:extLst>
            </p:cNvPr>
            <p:cNvSpPr/>
            <p:nvPr/>
          </p:nvSpPr>
          <p:spPr>
            <a:xfrm rot="5400000">
              <a:off x="6018603" y="1658388"/>
              <a:ext cx="1617346" cy="1394264"/>
            </a:xfrm>
            <a:prstGeom prst="hexagon">
              <a:avLst/>
            </a:prstGeom>
            <a:solidFill>
              <a:srgbClr val="AABFCE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186B5F4B-59A6-3EE8-4CC8-97A33321A403}"/>
                </a:ext>
              </a:extLst>
            </p:cNvPr>
            <p:cNvSpPr/>
            <p:nvPr/>
          </p:nvSpPr>
          <p:spPr>
            <a:xfrm rot="5400000">
              <a:off x="4514294" y="4415581"/>
              <a:ext cx="1617346" cy="1394264"/>
            </a:xfrm>
            <a:prstGeom prst="hexagon">
              <a:avLst/>
            </a:prstGeom>
            <a:solidFill>
              <a:srgbClr val="AABFCE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2DA01793-F517-EF01-8E76-9CA0E9148E26}"/>
                </a:ext>
              </a:extLst>
            </p:cNvPr>
            <p:cNvSpPr/>
            <p:nvPr/>
          </p:nvSpPr>
          <p:spPr>
            <a:xfrm rot="5400000">
              <a:off x="6018603" y="4415581"/>
              <a:ext cx="1617346" cy="1394264"/>
            </a:xfrm>
            <a:prstGeom prst="hexagon">
              <a:avLst/>
            </a:prstGeom>
            <a:solidFill>
              <a:srgbClr val="AABFCE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6C63C4B2-95C3-AB3C-F4DC-EB8A380CDD34}"/>
                </a:ext>
              </a:extLst>
            </p:cNvPr>
            <p:cNvSpPr/>
            <p:nvPr/>
          </p:nvSpPr>
          <p:spPr>
            <a:xfrm rot="5400000">
              <a:off x="3773782" y="3045466"/>
              <a:ext cx="1617346" cy="1394264"/>
            </a:xfrm>
            <a:prstGeom prst="hexagon">
              <a:avLst/>
            </a:prstGeom>
            <a:solidFill>
              <a:srgbClr val="AABFCE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F20C008B-DAD1-5444-22D6-FABE5B65AC8A}"/>
                </a:ext>
              </a:extLst>
            </p:cNvPr>
            <p:cNvSpPr/>
            <p:nvPr/>
          </p:nvSpPr>
          <p:spPr>
            <a:xfrm rot="5400000">
              <a:off x="6793465" y="3045466"/>
              <a:ext cx="1617346" cy="1394264"/>
            </a:xfrm>
            <a:prstGeom prst="hexagon">
              <a:avLst/>
            </a:prstGeom>
            <a:solidFill>
              <a:srgbClr val="AABFCE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13F4E76-11E6-C82B-2C44-EE39797D7ED2}"/>
                </a:ext>
              </a:extLst>
            </p:cNvPr>
            <p:cNvGrpSpPr/>
            <p:nvPr/>
          </p:nvGrpSpPr>
          <p:grpSpPr>
            <a:xfrm>
              <a:off x="5389632" y="2929377"/>
              <a:ext cx="1394264" cy="1617346"/>
              <a:chOff x="5389632" y="2929377"/>
              <a:chExt cx="1394264" cy="1617346"/>
            </a:xfrm>
          </p:grpSpPr>
          <p:sp>
            <p:nvSpPr>
              <p:cNvPr id="33" name="Hexagon 32">
                <a:extLst>
                  <a:ext uri="{FF2B5EF4-FFF2-40B4-BE49-F238E27FC236}">
                    <a16:creationId xmlns:a16="http://schemas.microsoft.com/office/drawing/2014/main" id="{EEC1E6E1-754D-885A-CD75-B4275F1B6658}"/>
                  </a:ext>
                </a:extLst>
              </p:cNvPr>
              <p:cNvSpPr/>
              <p:nvPr/>
            </p:nvSpPr>
            <p:spPr>
              <a:xfrm rot="5400000">
                <a:off x="5278091" y="3040918"/>
                <a:ext cx="1617346" cy="1394264"/>
              </a:xfrm>
              <a:prstGeom prst="hexagon">
                <a:avLst/>
              </a:prstGeom>
              <a:solidFill>
                <a:srgbClr val="0F497B"/>
              </a:solidFill>
              <a:ln w="762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pic>
            <p:nvPicPr>
              <p:cNvPr id="34" name="Graphic 11" descr="Database with solid fill">
                <a:extLst>
                  <a:ext uri="{FF2B5EF4-FFF2-40B4-BE49-F238E27FC236}">
                    <a16:creationId xmlns:a16="http://schemas.microsoft.com/office/drawing/2014/main" id="{2863C924-D18D-941E-B0BE-5ACD7F176D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629564" y="3280850"/>
                <a:ext cx="914400" cy="914400"/>
              </a:xfrm>
              <a:prstGeom prst="rect">
                <a:avLst/>
              </a:prstGeom>
            </p:spPr>
          </p:pic>
        </p:grpSp>
        <p:pic>
          <p:nvPicPr>
            <p:cNvPr id="17" name="Graphic 13" descr="Lock with solid fill">
              <a:extLst>
                <a:ext uri="{FF2B5EF4-FFF2-40B4-BE49-F238E27FC236}">
                  <a16:creationId xmlns:a16="http://schemas.microsoft.com/office/drawing/2014/main" id="{77D1FB19-2718-D320-E97D-77F387959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865767" y="1879460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5" descr="Scales of justice with solid fill">
              <a:extLst>
                <a:ext uri="{FF2B5EF4-FFF2-40B4-BE49-F238E27FC236}">
                  <a16:creationId xmlns:a16="http://schemas.microsoft.com/office/drawing/2014/main" id="{413C1766-1A5A-661E-7DC6-AF1EAC228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370076" y="1879460"/>
              <a:ext cx="914400" cy="914400"/>
            </a:xfrm>
            <a:prstGeom prst="rect">
              <a:avLst/>
            </a:prstGeom>
          </p:spPr>
        </p:pic>
        <p:pic>
          <p:nvPicPr>
            <p:cNvPr id="19" name="Graphic 22" descr="Truck with solid fill">
              <a:extLst>
                <a:ext uri="{FF2B5EF4-FFF2-40B4-BE49-F238E27FC236}">
                  <a16:creationId xmlns:a16="http://schemas.microsoft.com/office/drawing/2014/main" id="{C9271BF8-0AC4-13D3-5A8F-D4CF160BB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177253" y="3319608"/>
              <a:ext cx="914400" cy="914400"/>
            </a:xfrm>
            <a:prstGeom prst="rect">
              <a:avLst/>
            </a:prstGeom>
          </p:spPr>
        </p:pic>
        <p:pic>
          <p:nvPicPr>
            <p:cNvPr id="20" name="Graphic 38" descr="Repeat with solid fill">
              <a:extLst>
                <a:ext uri="{FF2B5EF4-FFF2-40B4-BE49-F238E27FC236}">
                  <a16:creationId xmlns:a16="http://schemas.microsoft.com/office/drawing/2014/main" id="{068301C2-E019-7218-D4D3-C2B108D0F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087801" y="3266538"/>
              <a:ext cx="914400" cy="914400"/>
            </a:xfrm>
            <a:prstGeom prst="rect">
              <a:avLst/>
            </a:prstGeom>
          </p:spPr>
        </p:pic>
        <p:pic>
          <p:nvPicPr>
            <p:cNvPr id="21" name="Graphic 40" descr="Security camera with solid fill">
              <a:extLst>
                <a:ext uri="{FF2B5EF4-FFF2-40B4-BE49-F238E27FC236}">
                  <a16:creationId xmlns:a16="http://schemas.microsoft.com/office/drawing/2014/main" id="{0808E1EE-562A-3918-1700-C8AF8B3BC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867879" y="4649068"/>
              <a:ext cx="914400" cy="914400"/>
            </a:xfrm>
            <a:prstGeom prst="rect">
              <a:avLst/>
            </a:prstGeom>
          </p:spPr>
        </p:pic>
        <p:pic>
          <p:nvPicPr>
            <p:cNvPr id="22" name="Graphic 42" descr="Remote control with solid fill">
              <a:extLst>
                <a:ext uri="{FF2B5EF4-FFF2-40B4-BE49-F238E27FC236}">
                  <a16:creationId xmlns:a16="http://schemas.microsoft.com/office/drawing/2014/main" id="{3B27D9AE-84A3-843F-8479-F70A6D51B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369970" y="4648379"/>
              <a:ext cx="914400" cy="914400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361A55AD-43FA-6189-A00D-CE279A1B001B}"/>
                </a:ext>
              </a:extLst>
            </p:cNvPr>
            <p:cNvSpPr/>
            <p:nvPr/>
          </p:nvSpPr>
          <p:spPr>
            <a:xfrm>
              <a:off x="2210332" y="3447451"/>
              <a:ext cx="1435060" cy="596267"/>
            </a:xfrm>
            <a:prstGeom prst="roundRect">
              <a:avLst>
                <a:gd name="adj" fmla="val 15490"/>
              </a:avLst>
            </a:prstGeom>
            <a:solidFill>
              <a:srgbClr val="0F497B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NL">
                <a:solidFill>
                  <a:srgbClr val="0F497B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D86EB76-232A-0AD3-6724-D257D914DD50}"/>
                </a:ext>
              </a:extLst>
            </p:cNvPr>
            <p:cNvSpPr/>
            <p:nvPr/>
          </p:nvSpPr>
          <p:spPr>
            <a:xfrm>
              <a:off x="2264069" y="3545529"/>
              <a:ext cx="1295979" cy="40992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>
                  <a:solidFill>
                    <a:schemeClr val="bg1"/>
                  </a:solidFill>
                  <a:cs typeface="Calibri" panose="020F0502020204030204" pitchFamily="34" charset="0"/>
                </a:rPr>
                <a:t>Repetition</a:t>
              </a:r>
              <a:endParaRPr lang="en-NL" sz="140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BB28B6D7-4610-EC55-FDA5-5A6A932F1B72}"/>
                </a:ext>
              </a:extLst>
            </p:cNvPr>
            <p:cNvSpPr/>
            <p:nvPr/>
          </p:nvSpPr>
          <p:spPr>
            <a:xfrm>
              <a:off x="3213681" y="4815603"/>
              <a:ext cx="1203819" cy="596267"/>
            </a:xfrm>
            <a:prstGeom prst="roundRect">
              <a:avLst>
                <a:gd name="adj" fmla="val 15490"/>
              </a:avLst>
            </a:prstGeom>
            <a:solidFill>
              <a:srgbClr val="0F497B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NL">
                <a:solidFill>
                  <a:srgbClr val="0F497B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58BB937-AE95-8DE7-A43B-60E398F9846F}"/>
                </a:ext>
              </a:extLst>
            </p:cNvPr>
            <p:cNvSpPr/>
            <p:nvPr/>
          </p:nvSpPr>
          <p:spPr>
            <a:xfrm>
              <a:off x="3342688" y="4913681"/>
              <a:ext cx="970137" cy="40992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>
                  <a:solidFill>
                    <a:schemeClr val="bg1"/>
                  </a:solidFill>
                  <a:cs typeface="Calibri" panose="020F0502020204030204" pitchFamily="34" charset="0"/>
                </a:rPr>
                <a:t>Privacy</a:t>
              </a:r>
              <a:endParaRPr lang="en-NL" sz="140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054D8C91-D446-217F-B13C-6F7EDE1576DC}"/>
                </a:ext>
              </a:extLst>
            </p:cNvPr>
            <p:cNvSpPr/>
            <p:nvPr/>
          </p:nvSpPr>
          <p:spPr>
            <a:xfrm>
              <a:off x="7709742" y="2065194"/>
              <a:ext cx="2450258" cy="596267"/>
            </a:xfrm>
            <a:prstGeom prst="roundRect">
              <a:avLst>
                <a:gd name="adj" fmla="val 15490"/>
              </a:avLst>
            </a:prstGeom>
            <a:solidFill>
              <a:srgbClr val="0F497B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NL">
                <a:solidFill>
                  <a:srgbClr val="0F497B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DC7DCBC-2EFB-AFE4-259E-C0F3BC2BEBC8}"/>
                </a:ext>
              </a:extLst>
            </p:cNvPr>
            <p:cNvSpPr/>
            <p:nvPr/>
          </p:nvSpPr>
          <p:spPr>
            <a:xfrm>
              <a:off x="7810769" y="2163272"/>
              <a:ext cx="2179603" cy="40992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>
                  <a:solidFill>
                    <a:schemeClr val="bg1"/>
                  </a:solidFill>
                  <a:cs typeface="Calibri" panose="020F0502020204030204" pitchFamily="34" charset="0"/>
                </a:rPr>
                <a:t>Laws &amp; Regulations</a:t>
              </a:r>
              <a:endParaRPr lang="en-NL" sz="140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CC7BDACE-FA2A-F02E-1A2A-72AE0033E3BE}"/>
                </a:ext>
              </a:extLst>
            </p:cNvPr>
            <p:cNvSpPr/>
            <p:nvPr/>
          </p:nvSpPr>
          <p:spPr>
            <a:xfrm>
              <a:off x="8517780" y="3447451"/>
              <a:ext cx="1176160" cy="596267"/>
            </a:xfrm>
            <a:prstGeom prst="roundRect">
              <a:avLst>
                <a:gd name="adj" fmla="val 15490"/>
              </a:avLst>
            </a:prstGeom>
            <a:solidFill>
              <a:srgbClr val="0F497B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NL">
                <a:solidFill>
                  <a:srgbClr val="0F497B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6FB9B06-4F45-CCDC-EFEE-5DE13AA24664}"/>
                </a:ext>
              </a:extLst>
            </p:cNvPr>
            <p:cNvSpPr/>
            <p:nvPr/>
          </p:nvSpPr>
          <p:spPr>
            <a:xfrm>
              <a:off x="8571516" y="3545529"/>
              <a:ext cx="1120962" cy="40992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>
                  <a:solidFill>
                    <a:schemeClr val="bg1"/>
                  </a:solidFill>
                  <a:cs typeface="Calibri" panose="020F0502020204030204" pitchFamily="34" charset="0"/>
                </a:rPr>
                <a:t>Logistics</a:t>
              </a:r>
              <a:endParaRPr lang="en-NL" sz="140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8CF831ED-243F-3616-27F0-694E0AABA90B}"/>
                </a:ext>
              </a:extLst>
            </p:cNvPr>
            <p:cNvSpPr/>
            <p:nvPr/>
          </p:nvSpPr>
          <p:spPr>
            <a:xfrm>
              <a:off x="7709742" y="4815603"/>
              <a:ext cx="1984198" cy="596267"/>
            </a:xfrm>
            <a:prstGeom prst="roundRect">
              <a:avLst>
                <a:gd name="adj" fmla="val 15490"/>
              </a:avLst>
            </a:prstGeom>
            <a:solidFill>
              <a:srgbClr val="0F497B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NL">
                <a:solidFill>
                  <a:srgbClr val="0F497B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1AFE027-4745-CB73-0F42-CA74219A3792}"/>
                </a:ext>
              </a:extLst>
            </p:cNvPr>
            <p:cNvSpPr/>
            <p:nvPr/>
          </p:nvSpPr>
          <p:spPr>
            <a:xfrm>
              <a:off x="7810769" y="4913681"/>
              <a:ext cx="1739925" cy="40992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>
                  <a:solidFill>
                    <a:schemeClr val="bg1"/>
                  </a:solidFill>
                  <a:cs typeface="Calibri" panose="020F0502020204030204" pitchFamily="34" charset="0"/>
                </a:rPr>
                <a:t>Loss of Control</a:t>
              </a:r>
              <a:endParaRPr lang="en-NL" sz="140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7811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8966DCD-5E5C-2203-2332-D299577B6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federated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07841-D5E7-DB98-2D07-12868EA40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C8E1E3C-3442-14CD-4DE8-49587F0ABBD4}"/>
              </a:ext>
            </a:extLst>
          </p:cNvPr>
          <p:cNvGrpSpPr/>
          <p:nvPr/>
        </p:nvGrpSpPr>
        <p:grpSpPr>
          <a:xfrm>
            <a:off x="4622606" y="3410047"/>
            <a:ext cx="491662" cy="570329"/>
            <a:chOff x="4615659" y="5571827"/>
            <a:chExt cx="788276" cy="914400"/>
          </a:xfrm>
        </p:grpSpPr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id="{BEA98852-B480-783F-F2CE-11E3B36837A1}"/>
                </a:ext>
              </a:extLst>
            </p:cNvPr>
            <p:cNvSpPr/>
            <p:nvPr/>
          </p:nvSpPr>
          <p:spPr>
            <a:xfrm rot="5400000">
              <a:off x="4552597" y="5634889"/>
              <a:ext cx="914400" cy="788276"/>
            </a:xfrm>
            <a:prstGeom prst="hexagon">
              <a:avLst/>
            </a:prstGeom>
            <a:solidFill>
              <a:srgbClr val="F9AC2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3F40A784-C8BA-4090-C5A9-B3805A35FCAD}"/>
                    </a:ext>
                  </a:extLst>
                </p:cNvPr>
                <p:cNvSpPr txBox="1"/>
                <p:nvPr/>
              </p:nvSpPr>
              <p:spPr>
                <a:xfrm>
                  <a:off x="4631089" y="5753819"/>
                  <a:ext cx="600193" cy="5427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nl-NL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nl-NL" sz="1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l-NL" sz="1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nl-NL" sz="1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GB" sz="1600" b="1">
                      <a:solidFill>
                        <a:schemeClr val="bg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3F40A784-C8BA-4090-C5A9-B3805A35FC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1089" y="5753819"/>
                  <a:ext cx="600193" cy="542799"/>
                </a:xfrm>
                <a:prstGeom prst="rect">
                  <a:avLst/>
                </a:prstGeom>
                <a:blipFill>
                  <a:blip r:embed="rId2"/>
                  <a:stretch>
                    <a:fillRect l="-1639" r="-21311"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ECF4C7B-2625-3AC2-79F6-5C6144A26EA3}"/>
              </a:ext>
            </a:extLst>
          </p:cNvPr>
          <p:cNvGrpSpPr/>
          <p:nvPr/>
        </p:nvGrpSpPr>
        <p:grpSpPr>
          <a:xfrm>
            <a:off x="4343392" y="2959822"/>
            <a:ext cx="491662" cy="570328"/>
            <a:chOff x="5389632" y="2929377"/>
            <a:chExt cx="1394264" cy="1617346"/>
          </a:xfrm>
        </p:grpSpPr>
        <p:sp>
          <p:nvSpPr>
            <p:cNvPr id="69" name="Hexagon 68">
              <a:extLst>
                <a:ext uri="{FF2B5EF4-FFF2-40B4-BE49-F238E27FC236}">
                  <a16:creationId xmlns:a16="http://schemas.microsoft.com/office/drawing/2014/main" id="{4B82B2C3-E968-2B78-DDFB-9FC0CB7A02A3}"/>
                </a:ext>
              </a:extLst>
            </p:cNvPr>
            <p:cNvSpPr/>
            <p:nvPr/>
          </p:nvSpPr>
          <p:spPr>
            <a:xfrm rot="5400000">
              <a:off x="5278091" y="3040918"/>
              <a:ext cx="1617346" cy="1394264"/>
            </a:xfrm>
            <a:prstGeom prst="hexagon">
              <a:avLst/>
            </a:prstGeom>
            <a:solidFill>
              <a:srgbClr val="AABFCE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0" name="Graphic 69" descr="Database with solid fill">
              <a:extLst>
                <a:ext uri="{FF2B5EF4-FFF2-40B4-BE49-F238E27FC236}">
                  <a16:creationId xmlns:a16="http://schemas.microsoft.com/office/drawing/2014/main" id="{5B1F292E-6838-EE13-6303-293CF0B52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29564" y="3280850"/>
              <a:ext cx="914400" cy="9144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CF9B9F8-FB57-A3D0-4131-0DE65C08CCDE}"/>
              </a:ext>
            </a:extLst>
          </p:cNvPr>
          <p:cNvGrpSpPr/>
          <p:nvPr/>
        </p:nvGrpSpPr>
        <p:grpSpPr>
          <a:xfrm>
            <a:off x="6439913" y="2420734"/>
            <a:ext cx="491662" cy="570328"/>
            <a:chOff x="5389632" y="2929377"/>
            <a:chExt cx="1394264" cy="1617346"/>
          </a:xfrm>
        </p:grpSpPr>
        <p:sp>
          <p:nvSpPr>
            <p:cNvPr id="72" name="Hexagon 71">
              <a:extLst>
                <a:ext uri="{FF2B5EF4-FFF2-40B4-BE49-F238E27FC236}">
                  <a16:creationId xmlns:a16="http://schemas.microsoft.com/office/drawing/2014/main" id="{8856737D-A369-2D10-D739-E33547D3C320}"/>
                </a:ext>
              </a:extLst>
            </p:cNvPr>
            <p:cNvSpPr/>
            <p:nvPr/>
          </p:nvSpPr>
          <p:spPr>
            <a:xfrm rot="5400000">
              <a:off x="5278091" y="3040918"/>
              <a:ext cx="1617346" cy="1394264"/>
            </a:xfrm>
            <a:prstGeom prst="hexagon">
              <a:avLst/>
            </a:prstGeom>
            <a:solidFill>
              <a:srgbClr val="AABFCE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3" name="Graphic 72" descr="Database with solid fill">
              <a:extLst>
                <a:ext uri="{FF2B5EF4-FFF2-40B4-BE49-F238E27FC236}">
                  <a16:creationId xmlns:a16="http://schemas.microsoft.com/office/drawing/2014/main" id="{46F888FE-1077-5618-E708-49B3414F0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29564" y="3280850"/>
              <a:ext cx="914400" cy="914400"/>
            </a:xfrm>
            <a:prstGeom prst="rect">
              <a:avLst/>
            </a:prstGeom>
          </p:spPr>
        </p:pic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8303ED9-A550-9D47-FD0F-B6F65976D71F}"/>
              </a:ext>
            </a:extLst>
          </p:cNvPr>
          <p:cNvGrpSpPr/>
          <p:nvPr/>
        </p:nvGrpSpPr>
        <p:grpSpPr>
          <a:xfrm>
            <a:off x="5479514" y="3402685"/>
            <a:ext cx="491662" cy="570328"/>
            <a:chOff x="5389632" y="2929377"/>
            <a:chExt cx="1394264" cy="1617346"/>
          </a:xfrm>
        </p:grpSpPr>
        <p:sp>
          <p:nvSpPr>
            <p:cNvPr id="75" name="Hexagon 74">
              <a:extLst>
                <a:ext uri="{FF2B5EF4-FFF2-40B4-BE49-F238E27FC236}">
                  <a16:creationId xmlns:a16="http://schemas.microsoft.com/office/drawing/2014/main" id="{6924767B-A8B3-835A-122A-FA6A96218370}"/>
                </a:ext>
              </a:extLst>
            </p:cNvPr>
            <p:cNvSpPr/>
            <p:nvPr/>
          </p:nvSpPr>
          <p:spPr>
            <a:xfrm rot="5400000">
              <a:off x="5278091" y="3040918"/>
              <a:ext cx="1617346" cy="1394264"/>
            </a:xfrm>
            <a:prstGeom prst="hexagon">
              <a:avLst/>
            </a:prstGeom>
            <a:solidFill>
              <a:srgbClr val="AABFCE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6" name="Graphic 75" descr="Database with solid fill">
              <a:extLst>
                <a:ext uri="{FF2B5EF4-FFF2-40B4-BE49-F238E27FC236}">
                  <a16:creationId xmlns:a16="http://schemas.microsoft.com/office/drawing/2014/main" id="{F1055DDA-AE62-6CBB-4F03-3CD496563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29564" y="3280850"/>
              <a:ext cx="914400" cy="914400"/>
            </a:xfrm>
            <a:prstGeom prst="rect">
              <a:avLst/>
            </a:prstGeom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0655F1A-BE03-BC56-0A37-63713E848B61}"/>
              </a:ext>
            </a:extLst>
          </p:cNvPr>
          <p:cNvGrpSpPr/>
          <p:nvPr/>
        </p:nvGrpSpPr>
        <p:grpSpPr>
          <a:xfrm>
            <a:off x="6971932" y="3849072"/>
            <a:ext cx="491662" cy="570328"/>
            <a:chOff x="5389632" y="2929377"/>
            <a:chExt cx="1394264" cy="1617346"/>
          </a:xfrm>
        </p:grpSpPr>
        <p:sp>
          <p:nvSpPr>
            <p:cNvPr id="78" name="Hexagon 77">
              <a:extLst>
                <a:ext uri="{FF2B5EF4-FFF2-40B4-BE49-F238E27FC236}">
                  <a16:creationId xmlns:a16="http://schemas.microsoft.com/office/drawing/2014/main" id="{6334B81F-9EDF-EAD6-BFFD-CAB6C602688E}"/>
                </a:ext>
              </a:extLst>
            </p:cNvPr>
            <p:cNvSpPr/>
            <p:nvPr/>
          </p:nvSpPr>
          <p:spPr>
            <a:xfrm rot="5400000">
              <a:off x="5278091" y="3040918"/>
              <a:ext cx="1617346" cy="1394264"/>
            </a:xfrm>
            <a:prstGeom prst="hexagon">
              <a:avLst/>
            </a:prstGeom>
            <a:solidFill>
              <a:srgbClr val="AABFCE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9" name="Graphic 78" descr="Database with solid fill">
              <a:extLst>
                <a:ext uri="{FF2B5EF4-FFF2-40B4-BE49-F238E27FC236}">
                  <a16:creationId xmlns:a16="http://schemas.microsoft.com/office/drawing/2014/main" id="{CD0C0736-4BE4-CD43-5358-E67A996EF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29564" y="3280850"/>
              <a:ext cx="914400" cy="914400"/>
            </a:xfrm>
            <a:prstGeom prst="rect">
              <a:avLst/>
            </a:prstGeom>
          </p:spPr>
        </p:pic>
      </p:grpSp>
      <p:pic>
        <p:nvPicPr>
          <p:cNvPr id="80" name="Graphic 79" descr="Scientist female with solid fill">
            <a:extLst>
              <a:ext uri="{FF2B5EF4-FFF2-40B4-BE49-F238E27FC236}">
                <a16:creationId xmlns:a16="http://schemas.microsoft.com/office/drawing/2014/main" id="{F977331A-496D-C1FA-A1BE-BFA128860B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26862" y="5453094"/>
            <a:ext cx="914400" cy="914400"/>
          </a:xfrm>
          <a:prstGeom prst="rect">
            <a:avLst/>
          </a:prstGeom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922DC5DA-3A85-5EFF-F543-811C3340102F}"/>
              </a:ext>
            </a:extLst>
          </p:cNvPr>
          <p:cNvGrpSpPr/>
          <p:nvPr/>
        </p:nvGrpSpPr>
        <p:grpSpPr>
          <a:xfrm>
            <a:off x="5749599" y="3854196"/>
            <a:ext cx="491662" cy="570329"/>
            <a:chOff x="4615659" y="5571827"/>
            <a:chExt cx="788276" cy="914400"/>
          </a:xfrm>
        </p:grpSpPr>
        <p:sp>
          <p:nvSpPr>
            <p:cNvPr id="85" name="Hexagon 84">
              <a:extLst>
                <a:ext uri="{FF2B5EF4-FFF2-40B4-BE49-F238E27FC236}">
                  <a16:creationId xmlns:a16="http://schemas.microsoft.com/office/drawing/2014/main" id="{137B46AC-0123-6272-10AD-CCF7B12EEDD7}"/>
                </a:ext>
              </a:extLst>
            </p:cNvPr>
            <p:cNvSpPr/>
            <p:nvPr/>
          </p:nvSpPr>
          <p:spPr>
            <a:xfrm rot="5400000">
              <a:off x="4552597" y="5634889"/>
              <a:ext cx="914400" cy="788276"/>
            </a:xfrm>
            <a:prstGeom prst="hexagon">
              <a:avLst/>
            </a:prstGeom>
            <a:solidFill>
              <a:srgbClr val="F9AC2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955862CE-149A-878A-E7CB-60CA9E89462E}"/>
                    </a:ext>
                  </a:extLst>
                </p:cNvPr>
                <p:cNvSpPr txBox="1"/>
                <p:nvPr/>
              </p:nvSpPr>
              <p:spPr>
                <a:xfrm>
                  <a:off x="4631089" y="5753819"/>
                  <a:ext cx="600193" cy="5427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nl-NL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nl-NL" sz="1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l-NL" sz="1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nl-NL" sz="1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GB" sz="1600" b="1">
                      <a:solidFill>
                        <a:schemeClr val="bg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955862CE-149A-878A-E7CB-60CA9E8946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1089" y="5753819"/>
                  <a:ext cx="600193" cy="542799"/>
                </a:xfrm>
                <a:prstGeom prst="rect">
                  <a:avLst/>
                </a:prstGeom>
                <a:blipFill>
                  <a:blip r:embed="rId7"/>
                  <a:stretch>
                    <a:fillRect l="-1639" r="-21311" b="-1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4B6F322-F3C4-2508-2726-5237B09FEEE7}"/>
              </a:ext>
            </a:extLst>
          </p:cNvPr>
          <p:cNvGrpSpPr/>
          <p:nvPr/>
        </p:nvGrpSpPr>
        <p:grpSpPr>
          <a:xfrm>
            <a:off x="6713730" y="2886730"/>
            <a:ext cx="491662" cy="570329"/>
            <a:chOff x="4615659" y="5571827"/>
            <a:chExt cx="788276" cy="914400"/>
          </a:xfrm>
        </p:grpSpPr>
        <p:sp>
          <p:nvSpPr>
            <p:cNvPr id="88" name="Hexagon 87">
              <a:extLst>
                <a:ext uri="{FF2B5EF4-FFF2-40B4-BE49-F238E27FC236}">
                  <a16:creationId xmlns:a16="http://schemas.microsoft.com/office/drawing/2014/main" id="{8D0E45EE-E79B-8DF5-47C8-9DCBD133FF96}"/>
                </a:ext>
              </a:extLst>
            </p:cNvPr>
            <p:cNvSpPr/>
            <p:nvPr/>
          </p:nvSpPr>
          <p:spPr>
            <a:xfrm rot="5400000">
              <a:off x="4552597" y="5634889"/>
              <a:ext cx="914400" cy="788276"/>
            </a:xfrm>
            <a:prstGeom prst="hexagon">
              <a:avLst/>
            </a:prstGeom>
            <a:solidFill>
              <a:srgbClr val="F9AC2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BD408DAE-54D9-0269-E376-60EDB7F82A11}"/>
                    </a:ext>
                  </a:extLst>
                </p:cNvPr>
                <p:cNvSpPr txBox="1"/>
                <p:nvPr/>
              </p:nvSpPr>
              <p:spPr>
                <a:xfrm>
                  <a:off x="4631089" y="5753819"/>
                  <a:ext cx="600193" cy="5427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nl-NL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nl-NL" sz="1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l-NL" sz="1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nl-NL" sz="1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GB" sz="1600" b="1">
                      <a:solidFill>
                        <a:schemeClr val="bg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BD408DAE-54D9-0269-E376-60EDB7F82A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1089" y="5753819"/>
                  <a:ext cx="600193" cy="542799"/>
                </a:xfrm>
                <a:prstGeom prst="rect">
                  <a:avLst/>
                </a:prstGeom>
                <a:blipFill>
                  <a:blip r:embed="rId2"/>
                  <a:stretch>
                    <a:fillRect l="-1639" r="-21311"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CA57F6F-689F-9B73-36C5-A31813D8346D}"/>
              </a:ext>
            </a:extLst>
          </p:cNvPr>
          <p:cNvGrpSpPr/>
          <p:nvPr/>
        </p:nvGrpSpPr>
        <p:grpSpPr>
          <a:xfrm>
            <a:off x="7242018" y="4306262"/>
            <a:ext cx="491662" cy="570329"/>
            <a:chOff x="4615659" y="5571827"/>
            <a:chExt cx="788276" cy="914400"/>
          </a:xfrm>
        </p:grpSpPr>
        <p:sp>
          <p:nvSpPr>
            <p:cNvPr id="91" name="Hexagon 90">
              <a:extLst>
                <a:ext uri="{FF2B5EF4-FFF2-40B4-BE49-F238E27FC236}">
                  <a16:creationId xmlns:a16="http://schemas.microsoft.com/office/drawing/2014/main" id="{ED5807D7-E423-16A1-06AE-F15C97BAED08}"/>
                </a:ext>
              </a:extLst>
            </p:cNvPr>
            <p:cNvSpPr/>
            <p:nvPr/>
          </p:nvSpPr>
          <p:spPr>
            <a:xfrm rot="5400000">
              <a:off x="4552597" y="5634889"/>
              <a:ext cx="914400" cy="788276"/>
            </a:xfrm>
            <a:prstGeom prst="hexagon">
              <a:avLst/>
            </a:prstGeom>
            <a:solidFill>
              <a:srgbClr val="F9AC2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1AAC177E-139F-9ABA-7AF1-0724B8F6F10D}"/>
                    </a:ext>
                  </a:extLst>
                </p:cNvPr>
                <p:cNvSpPr txBox="1"/>
                <p:nvPr/>
              </p:nvSpPr>
              <p:spPr>
                <a:xfrm>
                  <a:off x="4631089" y="5753819"/>
                  <a:ext cx="600193" cy="5427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nl-NL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nl-NL" sz="1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l-NL" sz="1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nl-NL" sz="1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GB" sz="1600" b="1">
                      <a:solidFill>
                        <a:schemeClr val="bg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1AAC177E-139F-9ABA-7AF1-0724B8F6F1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1089" y="5753819"/>
                  <a:ext cx="600193" cy="542799"/>
                </a:xfrm>
                <a:prstGeom prst="rect">
                  <a:avLst/>
                </a:prstGeom>
                <a:blipFill>
                  <a:blip r:embed="rId2"/>
                  <a:stretch>
                    <a:fillRect l="-1639" r="-21311"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4" name="Straight Arrow Connector 20">
            <a:extLst>
              <a:ext uri="{FF2B5EF4-FFF2-40B4-BE49-F238E27FC236}">
                <a16:creationId xmlns:a16="http://schemas.microsoft.com/office/drawing/2014/main" id="{270A94FD-1649-0EF9-0766-21D74A3AF280}"/>
              </a:ext>
            </a:extLst>
          </p:cNvPr>
          <p:cNvCxnSpPr>
            <a:cxnSpLocks/>
          </p:cNvCxnSpPr>
          <p:nvPr/>
        </p:nvCxnSpPr>
        <p:spPr>
          <a:xfrm>
            <a:off x="5004942" y="4052964"/>
            <a:ext cx="362962" cy="1243701"/>
          </a:xfrm>
          <a:prstGeom prst="straightConnector1">
            <a:avLst/>
          </a:prstGeom>
          <a:ln w="38100">
            <a:solidFill>
              <a:srgbClr val="0F49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20">
            <a:extLst>
              <a:ext uri="{FF2B5EF4-FFF2-40B4-BE49-F238E27FC236}">
                <a16:creationId xmlns:a16="http://schemas.microsoft.com/office/drawing/2014/main" id="{A44D3761-EC3D-D3A2-C37E-84E11A31E6E3}"/>
              </a:ext>
            </a:extLst>
          </p:cNvPr>
          <p:cNvCxnSpPr>
            <a:cxnSpLocks/>
          </p:cNvCxnSpPr>
          <p:nvPr/>
        </p:nvCxnSpPr>
        <p:spPr>
          <a:xfrm flipH="1">
            <a:off x="5759223" y="4435285"/>
            <a:ext cx="111672" cy="753824"/>
          </a:xfrm>
          <a:prstGeom prst="straightConnector1">
            <a:avLst/>
          </a:prstGeom>
          <a:ln w="38100">
            <a:solidFill>
              <a:srgbClr val="0F49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20">
            <a:extLst>
              <a:ext uri="{FF2B5EF4-FFF2-40B4-BE49-F238E27FC236}">
                <a16:creationId xmlns:a16="http://schemas.microsoft.com/office/drawing/2014/main" id="{6A963671-294E-4600-78E6-7EC9B5CC7916}"/>
              </a:ext>
            </a:extLst>
          </p:cNvPr>
          <p:cNvCxnSpPr>
            <a:cxnSpLocks/>
          </p:cNvCxnSpPr>
          <p:nvPr/>
        </p:nvCxnSpPr>
        <p:spPr>
          <a:xfrm flipH="1">
            <a:off x="6012364" y="3474723"/>
            <a:ext cx="834604" cy="1807702"/>
          </a:xfrm>
          <a:prstGeom prst="straightConnector1">
            <a:avLst/>
          </a:prstGeom>
          <a:ln w="38100">
            <a:solidFill>
              <a:srgbClr val="0F49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20">
            <a:extLst>
              <a:ext uri="{FF2B5EF4-FFF2-40B4-BE49-F238E27FC236}">
                <a16:creationId xmlns:a16="http://schemas.microsoft.com/office/drawing/2014/main" id="{4A719B5E-677B-B91F-0B5B-ED817FD5DA7D}"/>
              </a:ext>
            </a:extLst>
          </p:cNvPr>
          <p:cNvCxnSpPr>
            <a:cxnSpLocks/>
          </p:cNvCxnSpPr>
          <p:nvPr/>
        </p:nvCxnSpPr>
        <p:spPr>
          <a:xfrm flipH="1">
            <a:off x="6283524" y="4812197"/>
            <a:ext cx="860430" cy="627230"/>
          </a:xfrm>
          <a:prstGeom prst="straightConnector1">
            <a:avLst/>
          </a:prstGeom>
          <a:ln w="38100">
            <a:solidFill>
              <a:srgbClr val="0F49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6B6E1A57-70DE-5D10-F5C4-CC57F606C2D8}"/>
              </a:ext>
            </a:extLst>
          </p:cNvPr>
          <p:cNvSpPr/>
          <p:nvPr/>
        </p:nvSpPr>
        <p:spPr>
          <a:xfrm>
            <a:off x="5177624" y="4521407"/>
            <a:ext cx="1753951" cy="477428"/>
          </a:xfrm>
          <a:prstGeom prst="roundRect">
            <a:avLst>
              <a:gd name="adj" fmla="val 15490"/>
            </a:avLst>
          </a:prstGeom>
          <a:solidFill>
            <a:srgbClr val="0F497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rgbClr val="0F497B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AAE50B3-4C6F-7CC6-6DF0-F63AE605B164}"/>
              </a:ext>
            </a:extLst>
          </p:cNvPr>
          <p:cNvSpPr txBox="1"/>
          <p:nvPr/>
        </p:nvSpPr>
        <p:spPr>
          <a:xfrm>
            <a:off x="5265903" y="4573662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Insights travel</a:t>
            </a:r>
          </a:p>
        </p:txBody>
      </p:sp>
    </p:spTree>
    <p:extLst>
      <p:ext uri="{BB962C8B-B14F-4D97-AF65-F5344CB8AC3E}">
        <p14:creationId xmlns:p14="http://schemas.microsoft.com/office/powerpoint/2010/main" val="13275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A7201-BCDA-08FE-BD14-172F3CA2F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Source Sans Pro SemiBold"/>
              </a:rPr>
              <a:t>Why use federated learning/analysis?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91E22-3737-EF0F-F7B1-B72D4FBD3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Source Sans Pro"/>
              </a:rPr>
              <a:t>Data does not move from </a:t>
            </a:r>
            <a:r>
              <a:rPr lang="en-US" err="1">
                <a:ea typeface="Source Sans Pro"/>
              </a:rPr>
              <a:t>datasource</a:t>
            </a:r>
            <a:endParaRPr lang="en-US">
              <a:ea typeface="Source Sans Pro"/>
              <a:cs typeface="Assistant"/>
            </a:endParaRPr>
          </a:p>
          <a:p>
            <a:r>
              <a:rPr lang="en-US">
                <a:ea typeface="Source Sans Pro"/>
              </a:rPr>
              <a:t>Only aggregations/insights are accessible by researcher</a:t>
            </a:r>
            <a:endParaRPr lang="en-US">
              <a:ea typeface="Source Sans Pro"/>
              <a:cs typeface="Assistant"/>
            </a:endParaRPr>
          </a:p>
          <a:p>
            <a:r>
              <a:rPr lang="en-US">
                <a:ea typeface="Source Sans Pro"/>
              </a:rPr>
              <a:t>Easy to update data</a:t>
            </a:r>
            <a:endParaRPr lang="en-US">
              <a:ea typeface="Source Sans Pro"/>
              <a:cs typeface="Assistant"/>
            </a:endParaRPr>
          </a:p>
          <a:p>
            <a:r>
              <a:rPr lang="en-US">
                <a:ea typeface="Source Sans Pro"/>
              </a:rPr>
              <a:t>More compliant with privacy regulations</a:t>
            </a:r>
            <a:endParaRPr lang="en-US">
              <a:ea typeface="Source Sans Pro"/>
              <a:cs typeface="Assistant"/>
            </a:endParaRPr>
          </a:p>
          <a:p>
            <a:r>
              <a:rPr lang="en-US">
                <a:ea typeface="Source Sans Pro"/>
              </a:rPr>
              <a:t>Only one version of the data</a:t>
            </a:r>
            <a:endParaRPr lang="en-US">
              <a:ea typeface="Source Sans Pro"/>
              <a:cs typeface="Assistant"/>
            </a:endParaRPr>
          </a:p>
        </p:txBody>
      </p:sp>
    </p:spTree>
    <p:extLst>
      <p:ext uri="{BB962C8B-B14F-4D97-AF65-F5344CB8AC3E}">
        <p14:creationId xmlns:p14="http://schemas.microsoft.com/office/powerpoint/2010/main" val="281816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CCDEA-AE18-49E6-9717-7F7BF0AF6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5E4591-06EC-1D35-1562-693AA47A3AD4}"/>
              </a:ext>
            </a:extLst>
          </p:cNvPr>
          <p:cNvSpPr/>
          <p:nvPr/>
        </p:nvSpPr>
        <p:spPr>
          <a:xfrm>
            <a:off x="4886036" y="2433316"/>
            <a:ext cx="2900220" cy="1483360"/>
          </a:xfrm>
          <a:prstGeom prst="roundRect">
            <a:avLst>
              <a:gd name="adj" fmla="val 4833"/>
            </a:avLst>
          </a:prstGeom>
          <a:solidFill>
            <a:srgbClr val="0F497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1DB6A1-C002-C3ED-EBC5-E31A14502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Federated Learning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C117025-A138-877C-0C89-31164A3F11D9}"/>
              </a:ext>
            </a:extLst>
          </p:cNvPr>
          <p:cNvGraphicFramePr>
            <a:graphicFrameLocks noGrp="1"/>
          </p:cNvGraphicFramePr>
          <p:nvPr/>
        </p:nvGraphicFramePr>
        <p:xfrm>
          <a:off x="8478981" y="2199644"/>
          <a:ext cx="2900220" cy="14833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966740">
                  <a:extLst>
                    <a:ext uri="{9D8B030D-6E8A-4147-A177-3AD203B41FA5}">
                      <a16:colId xmlns:a16="http://schemas.microsoft.com/office/drawing/2014/main" val="474058753"/>
                    </a:ext>
                  </a:extLst>
                </a:gridCol>
                <a:gridCol w="966740">
                  <a:extLst>
                    <a:ext uri="{9D8B030D-6E8A-4147-A177-3AD203B41FA5}">
                      <a16:colId xmlns:a16="http://schemas.microsoft.com/office/drawing/2014/main" val="1870779593"/>
                    </a:ext>
                  </a:extLst>
                </a:gridCol>
                <a:gridCol w="966740">
                  <a:extLst>
                    <a:ext uri="{9D8B030D-6E8A-4147-A177-3AD203B41FA5}">
                      <a16:colId xmlns:a16="http://schemas.microsoft.com/office/drawing/2014/main" val="1563386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rgbClr val="0F497B"/>
                          </a:solidFill>
                          <a:latin typeface="+mj-lt"/>
                        </a:rPr>
                        <a:t>id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rgbClr val="0F497B"/>
                          </a:solidFill>
                          <a:latin typeface="+mj-lt"/>
                        </a:rPr>
                        <a:t>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rgbClr val="0F497B"/>
                          </a:solidFill>
                          <a:latin typeface="+mj-lt"/>
                        </a:rPr>
                        <a:t>height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8530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rgbClr val="0F497B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rgbClr val="0F497B"/>
                          </a:solidFill>
                          <a:latin typeface="+mj-lt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rgbClr val="0F497B"/>
                          </a:solidFill>
                          <a:latin typeface="+mj-lt"/>
                        </a:rPr>
                        <a:t>180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0507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rgbClr val="0F497B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rgbClr val="0F497B"/>
                          </a:solidFill>
                          <a:latin typeface="+mj-lt"/>
                        </a:rPr>
                        <a:t>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rgbClr val="0F497B"/>
                          </a:solidFill>
                          <a:latin typeface="+mj-lt"/>
                        </a:rPr>
                        <a:t>150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2551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rgbClr val="0F497B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rgbClr val="0F497B"/>
                          </a:solidFill>
                          <a:latin typeface="+mj-lt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rgbClr val="0F497B"/>
                          </a:solidFill>
                          <a:latin typeface="+mj-lt"/>
                        </a:rPr>
                        <a:t>160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518491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4A21AE4-83DE-562B-292F-030A1172D454}"/>
              </a:ext>
            </a:extLst>
          </p:cNvPr>
          <p:cNvGraphicFramePr>
            <a:graphicFrameLocks noGrp="1"/>
          </p:cNvGraphicFramePr>
          <p:nvPr/>
        </p:nvGraphicFramePr>
        <p:xfrm>
          <a:off x="1062181" y="2199644"/>
          <a:ext cx="2900220" cy="14833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966740">
                  <a:extLst>
                    <a:ext uri="{9D8B030D-6E8A-4147-A177-3AD203B41FA5}">
                      <a16:colId xmlns:a16="http://schemas.microsoft.com/office/drawing/2014/main" val="474058753"/>
                    </a:ext>
                  </a:extLst>
                </a:gridCol>
                <a:gridCol w="966740">
                  <a:extLst>
                    <a:ext uri="{9D8B030D-6E8A-4147-A177-3AD203B41FA5}">
                      <a16:colId xmlns:a16="http://schemas.microsoft.com/office/drawing/2014/main" val="1870779593"/>
                    </a:ext>
                  </a:extLst>
                </a:gridCol>
                <a:gridCol w="966740">
                  <a:extLst>
                    <a:ext uri="{9D8B030D-6E8A-4147-A177-3AD203B41FA5}">
                      <a16:colId xmlns:a16="http://schemas.microsoft.com/office/drawing/2014/main" val="1563386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rgbClr val="0F497B"/>
                          </a:solidFill>
                          <a:latin typeface="+mj-lt"/>
                        </a:rPr>
                        <a:t>id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rgbClr val="0F497B"/>
                          </a:solidFill>
                          <a:latin typeface="+mj-lt"/>
                        </a:rPr>
                        <a:t>age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rgbClr val="0F497B"/>
                          </a:solidFill>
                          <a:latin typeface="+mj-lt"/>
                        </a:rPr>
                        <a:t>height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8530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solidFill>
                            <a:srgbClr val="0F497B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solidFill>
                            <a:srgbClr val="0F497B"/>
                          </a:solidFill>
                          <a:latin typeface="+mj-lt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solidFill>
                            <a:srgbClr val="0F497B"/>
                          </a:solidFill>
                          <a:latin typeface="+mj-lt"/>
                        </a:rPr>
                        <a:t>155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0507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solidFill>
                            <a:srgbClr val="0F497B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solidFill>
                            <a:srgbClr val="0F497B"/>
                          </a:solidFill>
                          <a:latin typeface="+mj-lt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solidFill>
                            <a:srgbClr val="0F497B"/>
                          </a:solidFill>
                          <a:latin typeface="+mj-lt"/>
                        </a:rPr>
                        <a:t>184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2551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solidFill>
                            <a:srgbClr val="0F497B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solidFill>
                            <a:srgbClr val="0F497B"/>
                          </a:solidFill>
                          <a:latin typeface="+mj-lt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solidFill>
                            <a:srgbClr val="0F497B"/>
                          </a:solidFill>
                          <a:latin typeface="+mj-lt"/>
                        </a:rPr>
                        <a:t>170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518491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3EE4830-0F9C-829F-4551-12879D1EEB0F}"/>
              </a:ext>
            </a:extLst>
          </p:cNvPr>
          <p:cNvSpPr txBox="1"/>
          <p:nvPr/>
        </p:nvSpPr>
        <p:spPr>
          <a:xfrm>
            <a:off x="1485813" y="1579422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0F497B"/>
                </a:solidFill>
              </a:rPr>
              <a:t>Party 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750326-C73A-6FCC-5399-CF7768933707}"/>
              </a:ext>
            </a:extLst>
          </p:cNvPr>
          <p:cNvSpPr txBox="1"/>
          <p:nvPr/>
        </p:nvSpPr>
        <p:spPr>
          <a:xfrm>
            <a:off x="8902613" y="1579422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0F497B"/>
                </a:solidFill>
              </a:rPr>
              <a:t>Party B</a:t>
            </a:r>
          </a:p>
        </p:txBody>
      </p:sp>
      <p:pic>
        <p:nvPicPr>
          <p:cNvPr id="11" name="Graphic 10" descr="Building with solid fill">
            <a:extLst>
              <a:ext uri="{FF2B5EF4-FFF2-40B4-BE49-F238E27FC236}">
                <a16:creationId xmlns:a16="http://schemas.microsoft.com/office/drawing/2014/main" id="{5F89560D-5DEA-9455-FFCE-65E728273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181" y="1563810"/>
            <a:ext cx="423632" cy="423632"/>
          </a:xfrm>
          <a:prstGeom prst="rect">
            <a:avLst/>
          </a:prstGeom>
        </p:spPr>
      </p:pic>
      <p:pic>
        <p:nvPicPr>
          <p:cNvPr id="12" name="Graphic 11" descr="Building with solid fill">
            <a:extLst>
              <a:ext uri="{FF2B5EF4-FFF2-40B4-BE49-F238E27FC236}">
                <a16:creationId xmlns:a16="http://schemas.microsoft.com/office/drawing/2014/main" id="{88A878E4-775E-B935-0105-31EC743F1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78981" y="1552272"/>
            <a:ext cx="423632" cy="423632"/>
          </a:xfrm>
          <a:prstGeom prst="rect">
            <a:avLst/>
          </a:prstGeom>
        </p:spPr>
      </p:pic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52457F06-6994-FC41-B7B1-EC36061E03F4}"/>
              </a:ext>
            </a:extLst>
          </p:cNvPr>
          <p:cNvGraphicFramePr>
            <a:graphicFrameLocks noGrp="1"/>
          </p:cNvGraphicFramePr>
          <p:nvPr/>
        </p:nvGraphicFramePr>
        <p:xfrm>
          <a:off x="5253951" y="4947462"/>
          <a:ext cx="1933480" cy="11125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966740">
                  <a:extLst>
                    <a:ext uri="{9D8B030D-6E8A-4147-A177-3AD203B41FA5}">
                      <a16:colId xmlns:a16="http://schemas.microsoft.com/office/drawing/2014/main" val="474058753"/>
                    </a:ext>
                  </a:extLst>
                </a:gridCol>
                <a:gridCol w="966740">
                  <a:extLst>
                    <a:ext uri="{9D8B030D-6E8A-4147-A177-3AD203B41FA5}">
                      <a16:colId xmlns:a16="http://schemas.microsoft.com/office/drawing/2014/main" val="18707795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1400">
                        <a:solidFill>
                          <a:srgbClr val="0F497B"/>
                        </a:solidFill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rgbClr val="0F497B"/>
                          </a:solidFill>
                          <a:latin typeface="+mj-lt"/>
                        </a:rPr>
                        <a:t>value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8530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rgbClr val="0F497B"/>
                          </a:solidFill>
                          <a:latin typeface="+mj-lt"/>
                        </a:rPr>
                        <a:t>age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rgbClr val="0F497B"/>
                          </a:solidFill>
                          <a:latin typeface="+mj-lt"/>
                        </a:rPr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0507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rgbClr val="0F497B"/>
                          </a:solidFill>
                          <a:latin typeface="+mj-lt"/>
                        </a:rPr>
                        <a:t>height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rgbClr val="0F497B"/>
                          </a:solidFill>
                          <a:latin typeface="+mj-lt"/>
                        </a:rPr>
                        <a:t>166.5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2551441"/>
                  </a:ext>
                </a:extLst>
              </a:tr>
            </a:tbl>
          </a:graphicData>
        </a:graphic>
      </p:graphicFrame>
      <p:pic>
        <p:nvPicPr>
          <p:cNvPr id="24" name="Graphic 23" descr="Group brainstorm with solid fill">
            <a:extLst>
              <a:ext uri="{FF2B5EF4-FFF2-40B4-BE49-F238E27FC236}">
                <a16:creationId xmlns:a16="http://schemas.microsoft.com/office/drawing/2014/main" id="{2277305C-3632-BA10-384C-ECF6730444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70032" y="5145582"/>
            <a:ext cx="914400" cy="914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956C612-526F-30DA-83D1-90DABBDD67D2}"/>
              </a:ext>
            </a:extLst>
          </p:cNvPr>
          <p:cNvSpPr txBox="1"/>
          <p:nvPr/>
        </p:nvSpPr>
        <p:spPr>
          <a:xfrm>
            <a:off x="5080595" y="3103914"/>
            <a:ext cx="23916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rgbClr val="AABFCE"/>
                </a:solidFill>
              </a:rPr>
              <a:t>Compute statistics from a “federated” dataset without sharing individual records</a:t>
            </a:r>
          </a:p>
        </p:txBody>
      </p:sp>
      <p:pic>
        <p:nvPicPr>
          <p:cNvPr id="3" name="Graphic 2" descr="Processor with solid fill">
            <a:extLst>
              <a:ext uri="{FF2B5EF4-FFF2-40B4-BE49-F238E27FC236}">
                <a16:creationId xmlns:a16="http://schemas.microsoft.com/office/drawing/2014/main" id="{EE81101B-AE33-1B1B-8F1A-08C69F09CA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80596" y="2589470"/>
            <a:ext cx="432583" cy="432583"/>
          </a:xfrm>
          <a:prstGeom prst="rect">
            <a:avLst/>
          </a:prstGeom>
        </p:spPr>
      </p:pic>
      <p:cxnSp>
        <p:nvCxnSpPr>
          <p:cNvPr id="4" name="Straight Arrow Connector 20">
            <a:extLst>
              <a:ext uri="{FF2B5EF4-FFF2-40B4-BE49-F238E27FC236}">
                <a16:creationId xmlns:a16="http://schemas.microsoft.com/office/drawing/2014/main" id="{4845EECF-7969-70B1-9843-B8B340ABFFDF}"/>
              </a:ext>
            </a:extLst>
          </p:cNvPr>
          <p:cNvCxnSpPr>
            <a:cxnSpLocks/>
          </p:cNvCxnSpPr>
          <p:nvPr/>
        </p:nvCxnSpPr>
        <p:spPr>
          <a:xfrm>
            <a:off x="6220691" y="3821373"/>
            <a:ext cx="0" cy="935358"/>
          </a:xfrm>
          <a:prstGeom prst="straightConnector1">
            <a:avLst/>
          </a:prstGeom>
          <a:ln w="38100">
            <a:solidFill>
              <a:srgbClr val="0F49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E785C30A-06B3-2A1B-1ACE-DBCE54DC1FD7}"/>
              </a:ext>
            </a:extLst>
          </p:cNvPr>
          <p:cNvSpPr txBox="1"/>
          <p:nvPr/>
        </p:nvSpPr>
        <p:spPr>
          <a:xfrm>
            <a:off x="5567586" y="2620345"/>
            <a:ext cx="2222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>
                <a:solidFill>
                  <a:schemeClr val="bg1"/>
                </a:solidFill>
              </a:rPr>
              <a:t>Federated Learning</a:t>
            </a:r>
          </a:p>
        </p:txBody>
      </p:sp>
      <p:cxnSp>
        <p:nvCxnSpPr>
          <p:cNvPr id="13" name="Straight Arrow Connector 15">
            <a:extLst>
              <a:ext uri="{FF2B5EF4-FFF2-40B4-BE49-F238E27FC236}">
                <a16:creationId xmlns:a16="http://schemas.microsoft.com/office/drawing/2014/main" id="{AC10FFA4-5D2C-F589-72A9-9B54C2B6CA16}"/>
              </a:ext>
            </a:extLst>
          </p:cNvPr>
          <p:cNvCxnSpPr>
            <a:cxnSpLocks/>
          </p:cNvCxnSpPr>
          <p:nvPr/>
        </p:nvCxnSpPr>
        <p:spPr>
          <a:xfrm>
            <a:off x="4184068" y="2941324"/>
            <a:ext cx="805879" cy="0"/>
          </a:xfrm>
          <a:prstGeom prst="straightConnector1">
            <a:avLst/>
          </a:prstGeom>
          <a:ln w="38100">
            <a:solidFill>
              <a:srgbClr val="0F497B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6">
            <a:extLst>
              <a:ext uri="{FF2B5EF4-FFF2-40B4-BE49-F238E27FC236}">
                <a16:creationId xmlns:a16="http://schemas.microsoft.com/office/drawing/2014/main" id="{42CF8DE4-7CB7-2820-D50E-8D4094535054}"/>
              </a:ext>
            </a:extLst>
          </p:cNvPr>
          <p:cNvCxnSpPr>
            <a:cxnSpLocks/>
          </p:cNvCxnSpPr>
          <p:nvPr/>
        </p:nvCxnSpPr>
        <p:spPr>
          <a:xfrm flipH="1">
            <a:off x="7734136" y="2941324"/>
            <a:ext cx="495465" cy="0"/>
          </a:xfrm>
          <a:prstGeom prst="straightConnector1">
            <a:avLst/>
          </a:prstGeom>
          <a:ln w="38100">
            <a:solidFill>
              <a:srgbClr val="0F497B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23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B2CCE-1E85-34E5-0D6A-4CD1D5F06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Source Sans Pro"/>
              </a:rPr>
              <a:t>Vantage6 is an open source software framework for federated analysis</a:t>
            </a:r>
          </a:p>
          <a:p>
            <a:r>
              <a:rPr lang="en-US">
                <a:ea typeface="Source Sans Pro"/>
              </a:rPr>
              <a:t>Flexible: You can write your own analyses</a:t>
            </a:r>
            <a:endParaRPr lang="en-US">
              <a:ea typeface="Source Sans Pro"/>
              <a:cs typeface="Assistant"/>
            </a:endParaRPr>
          </a:p>
          <a:p>
            <a:r>
              <a:rPr lang="en-US">
                <a:ea typeface="Source Sans Pro"/>
                <a:cs typeface="Assistant"/>
              </a:rPr>
              <a:t>Has a growing community of users and developers</a:t>
            </a:r>
          </a:p>
          <a:p>
            <a:endParaRPr lang="en-US">
              <a:ea typeface="Source Sans Pro"/>
            </a:endParaRPr>
          </a:p>
          <a:p>
            <a:endParaRPr lang="en-US">
              <a:ea typeface="Source Sans Pro"/>
            </a:endParaRPr>
          </a:p>
        </p:txBody>
      </p:sp>
      <p:pic>
        <p:nvPicPr>
          <p:cNvPr id="4" name="Picture 3" descr="1">
            <a:extLst>
              <a:ext uri="{FF2B5EF4-FFF2-40B4-BE49-F238E27FC236}">
                <a16:creationId xmlns:a16="http://schemas.microsoft.com/office/drawing/2014/main" id="{89A39538-7BDC-6EC5-BC1E-3A734F62B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939" y="1713291"/>
            <a:ext cx="2609093" cy="1014986"/>
          </a:xfrm>
          <a:prstGeom prst="rect">
            <a:avLst/>
          </a:prstGeom>
        </p:spPr>
      </p:pic>
      <p:pic>
        <p:nvPicPr>
          <p:cNvPr id="8" name="Picture 7" descr="A group of people in a lab&#10;&#10;Description automatically generated">
            <a:extLst>
              <a:ext uri="{FF2B5EF4-FFF2-40B4-BE49-F238E27FC236}">
                <a16:creationId xmlns:a16="http://schemas.microsoft.com/office/drawing/2014/main" id="{62BEB589-19DC-604F-5626-F809E7710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778" y="1887158"/>
            <a:ext cx="4692821" cy="309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699726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PowerPoint Template - Netherlands eScience Center">
  <a:themeElements>
    <a:clrScheme name="eScienc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DDD"/>
      </a:accent1>
      <a:accent2>
        <a:srgbClr val="380338"/>
      </a:accent2>
      <a:accent3>
        <a:srgbClr val="FFB213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DDD"/>
      </a:folHlink>
    </a:clrScheme>
    <a:fontScheme name="Custom 2">
      <a:majorFont>
        <a:latin typeface="Nunito"/>
        <a:ea typeface=""/>
        <a:cs typeface=""/>
      </a:majorFont>
      <a:minorFont>
        <a:latin typeface="Assist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Scienc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DDD"/>
      </a:accent1>
      <a:accent2>
        <a:srgbClr val="380338"/>
      </a:accent2>
      <a:accent3>
        <a:srgbClr val="FFB213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DDD"/>
      </a:folHlink>
    </a:clrScheme>
    <a:fontScheme name="Custom 2">
      <a:majorFont>
        <a:latin typeface="Nunito"/>
        <a:ea typeface=""/>
        <a:cs typeface=""/>
      </a:majorFont>
      <a:minorFont>
        <a:latin typeface="Assist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164C23EC47024F97AA423E75479F12" ma:contentTypeVersion="18" ma:contentTypeDescription="Create a new document." ma:contentTypeScope="" ma:versionID="108453ed9b46aec3b70b3a9a4d9bd7ac">
  <xsd:schema xmlns:xsd="http://www.w3.org/2001/XMLSchema" xmlns:xs="http://www.w3.org/2001/XMLSchema" xmlns:p="http://schemas.microsoft.com/office/2006/metadata/properties" xmlns:ns2="af34c8a9-9806-44d6-aa44-d772f2793323" xmlns:ns3="26898810-f9b9-406f-8188-8f8f7cdf5520" targetNamespace="http://schemas.microsoft.com/office/2006/metadata/properties" ma:root="true" ma:fieldsID="52bb5089fb0674458b27754d2b24d983" ns2:_="" ns3:_="">
    <xsd:import namespace="af34c8a9-9806-44d6-aa44-d772f2793323"/>
    <xsd:import namespace="26898810-f9b9-406f-8188-8f8f7cdf55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34c8a9-9806-44d6-aa44-d772f27933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0ad629c-0c64-4cfd-a7c6-02f1c6e495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898810-f9b9-406f-8188-8f8f7cdf552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188a644-1cf1-4326-943c-8fefd27dd543}" ma:internalName="TaxCatchAll" ma:showField="CatchAllData" ma:web="26898810-f9b9-406f-8188-8f8f7cdf55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af34c8a9-9806-44d6-aa44-d772f2793323" xsi:nil="true"/>
    <SharedWithUsers xmlns="26898810-f9b9-406f-8188-8f8f7cdf5520">
      <UserInfo>
        <DisplayName/>
        <AccountId xsi:nil="true"/>
        <AccountType/>
      </UserInfo>
    </SharedWithUsers>
    <lcf76f155ced4ddcb4097134ff3c332f xmlns="af34c8a9-9806-44d6-aa44-d772f2793323">
      <Terms xmlns="http://schemas.microsoft.com/office/infopath/2007/PartnerControls"/>
    </lcf76f155ced4ddcb4097134ff3c332f>
    <TaxCatchAll xmlns="26898810-f9b9-406f-8188-8f8f7cdf552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510DD2-152B-431C-9701-9AE9EB986F7C}">
  <ds:schemaRefs>
    <ds:schemaRef ds:uri="26898810-f9b9-406f-8188-8f8f7cdf5520"/>
    <ds:schemaRef ds:uri="af34c8a9-9806-44d6-aa44-d772f279332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2C0261E-3524-40AE-B2BE-C518EA8F403B}">
  <ds:schemaRefs>
    <ds:schemaRef ds:uri="26898810-f9b9-406f-8188-8f8f7cdf5520"/>
    <ds:schemaRef ds:uri="af34c8a9-9806-44d6-aa44-d772f2793323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B008555-CD9D-4902-9369-3F7341FB03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23</Slides>
  <Notes>3</Notes>
  <HiddenSlides>1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Master PowerPoint Template - Netherlands eScience Center</vt:lpstr>
      <vt:lpstr>Office Theme</vt:lpstr>
      <vt:lpstr>Privacy Enhanced Analysis with the vantage6 UI</vt:lpstr>
      <vt:lpstr>Content</vt:lpstr>
      <vt:lpstr>The goal</vt:lpstr>
      <vt:lpstr>The usual approach</vt:lpstr>
      <vt:lpstr>Problems with centralized analysis</vt:lpstr>
      <vt:lpstr>The federated approach</vt:lpstr>
      <vt:lpstr>Why use federated learning/analysis?</vt:lpstr>
      <vt:lpstr>Federated Learning</vt:lpstr>
      <vt:lpstr>PowerPoint Presentation</vt:lpstr>
      <vt:lpstr>Unique Selling Points</vt:lpstr>
      <vt:lpstr>How does vantage6 work?</vt:lpstr>
      <vt:lpstr>v6 does authorization management</vt:lpstr>
      <vt:lpstr>Algorithm store</vt:lpstr>
      <vt:lpstr>Showcases</vt:lpstr>
      <vt:lpstr>Publications using vantage6</vt:lpstr>
      <vt:lpstr>PowerPoint Presentation</vt:lpstr>
      <vt:lpstr>Demo scenario</vt:lpstr>
      <vt:lpstr>Join the community!</vt:lpstr>
      <vt:lpstr>Administration</vt:lpstr>
      <vt:lpstr>Algorithm store</vt:lpstr>
      <vt:lpstr>Run a task</vt:lpstr>
      <vt:lpstr>Task result</vt:lpstr>
      <vt:lpstr>Hands-on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V6 demo mie</dc:title>
  <dc:creator/>
  <cp:revision>38</cp:revision>
  <dcterms:created xsi:type="dcterms:W3CDTF">2024-07-29T08:16:54Z</dcterms:created>
  <dcterms:modified xsi:type="dcterms:W3CDTF">2024-08-26T05:29:25Z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0x01010097164C23EC47024F97AA423E75479F12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