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9" r:id="rId4"/>
    <p:sldId id="290" r:id="rId5"/>
    <p:sldId id="292" r:id="rId6"/>
    <p:sldId id="293" r:id="rId7"/>
    <p:sldId id="294" r:id="rId8"/>
    <p:sldId id="261" r:id="rId9"/>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51DF-302F-4C28-B287-9E47799BD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B8B74AF8-A1CC-4B4E-9B08-04F91AE8AB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40D17DB9-808A-464D-8181-E5593A04A4EB}"/>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5" name="Footer Placeholder 4">
            <a:extLst>
              <a:ext uri="{FF2B5EF4-FFF2-40B4-BE49-F238E27FC236}">
                <a16:creationId xmlns:a16="http://schemas.microsoft.com/office/drawing/2014/main" id="{542BF338-A846-4E03-9CC1-344D93715E03}"/>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A1187364-8340-4169-A288-D7F1A6B59572}"/>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168226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0BA1-7A99-4226-B65F-1017EA3A5950}"/>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19DF56F0-F531-40AF-9354-FBC6FE3D44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A19E2613-6089-4BD6-AF2A-0AF987F87171}"/>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5" name="Footer Placeholder 4">
            <a:extLst>
              <a:ext uri="{FF2B5EF4-FFF2-40B4-BE49-F238E27FC236}">
                <a16:creationId xmlns:a16="http://schemas.microsoft.com/office/drawing/2014/main" id="{C293E404-F362-4124-A8D6-CCC1EF873A98}"/>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A3F4874-3E5E-4FC1-BB29-B11E1633702C}"/>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125224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438882-5189-40BF-9BB1-E2A0669FBF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56A8C9C4-0C02-43D3-A2A8-8963F07653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DFFA2D9F-EB08-4F62-A5DD-CEF550DDD0AB}"/>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5" name="Footer Placeholder 4">
            <a:extLst>
              <a:ext uri="{FF2B5EF4-FFF2-40B4-BE49-F238E27FC236}">
                <a16:creationId xmlns:a16="http://schemas.microsoft.com/office/drawing/2014/main" id="{E40012F5-D2D4-44B2-8328-FF1A439AA7AA}"/>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57F034EA-DF7E-4387-A759-57670F9F074F}"/>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276242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CF1F-6EEB-4C09-AF95-586317B960E1}"/>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077F4939-3AA7-497F-9355-F9FC01D8DF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8ACF6EB-CCFC-420D-8671-CCD4C71A8201}"/>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5" name="Footer Placeholder 4">
            <a:extLst>
              <a:ext uri="{FF2B5EF4-FFF2-40B4-BE49-F238E27FC236}">
                <a16:creationId xmlns:a16="http://schemas.microsoft.com/office/drawing/2014/main" id="{AC5CD95F-7B61-440B-86D7-7D430C7A1BC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84123FC-012F-4E06-A0A4-704AAA80DB47}"/>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284937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8CBC-76E2-4310-A0BA-00886A1F4B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FFEB436A-9C63-427A-8C78-FA25548104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C3CE8-2B71-42C8-8703-0F6F47EBB1E7}"/>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5" name="Footer Placeholder 4">
            <a:extLst>
              <a:ext uri="{FF2B5EF4-FFF2-40B4-BE49-F238E27FC236}">
                <a16:creationId xmlns:a16="http://schemas.microsoft.com/office/drawing/2014/main" id="{842D9878-8C45-42D4-ACB4-D077D4AEB827}"/>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E306857D-53AA-4568-BB1E-7D0DC81FDC26}"/>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171131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BAD4-F419-4F58-BC4A-CC6D4FDED18C}"/>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8861B7B2-AF53-47D4-917F-346E20F11C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D7076A25-67D4-4A13-86B5-2CC10F77B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636C8595-C097-45AB-A33C-9E594516B98D}"/>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6" name="Footer Placeholder 5">
            <a:extLst>
              <a:ext uri="{FF2B5EF4-FFF2-40B4-BE49-F238E27FC236}">
                <a16:creationId xmlns:a16="http://schemas.microsoft.com/office/drawing/2014/main" id="{B705A3D3-CBEB-4D9F-B6DA-ACC232F3ED20}"/>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44D4B4FC-D423-4018-9F2C-80F0362DCC61}"/>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249468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E1B1-8102-451A-A7E4-E716476504F1}"/>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C233321D-9C42-4761-9760-4C5499DA8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61A0C4-302E-4B0D-A946-872FCF3784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CC5E3717-D156-4E53-B036-FD5102B5D6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55752F-99D8-4284-87F5-CF3EA9D5E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5C325AF2-B92A-4D3E-9073-5C9D0FFDFC54}"/>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8" name="Footer Placeholder 7">
            <a:extLst>
              <a:ext uri="{FF2B5EF4-FFF2-40B4-BE49-F238E27FC236}">
                <a16:creationId xmlns:a16="http://schemas.microsoft.com/office/drawing/2014/main" id="{F876A006-7C12-47AE-B64D-C120F816E8DE}"/>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FFC1A8EC-C9AB-46E3-836F-812667D9D697}"/>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405622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9BE9-BC55-40EB-8BB3-D677FB78FAD9}"/>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27C7C73D-B941-4437-91E3-3ADC17E6AA58}"/>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4" name="Footer Placeholder 3">
            <a:extLst>
              <a:ext uri="{FF2B5EF4-FFF2-40B4-BE49-F238E27FC236}">
                <a16:creationId xmlns:a16="http://schemas.microsoft.com/office/drawing/2014/main" id="{44838855-A61B-4408-A870-4A780C14506A}"/>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45BFFE2A-3044-4D55-BDE3-92602867F3E1}"/>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348655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A4BF90-3291-4275-B9EA-38C0E24FF5A2}"/>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3" name="Footer Placeholder 2">
            <a:extLst>
              <a:ext uri="{FF2B5EF4-FFF2-40B4-BE49-F238E27FC236}">
                <a16:creationId xmlns:a16="http://schemas.microsoft.com/office/drawing/2014/main" id="{1FA19225-3AA4-4040-AECB-805F43AED482}"/>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A6391C26-72E7-489E-8F19-B4A4F1A9F3CE}"/>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2504199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C724-DD55-40BE-B38D-DDCB2A464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32376C66-CB36-433A-8825-D50A2FCF26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B01F451-CBBF-4417-8A0B-366E07F4F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E9E9-A789-418D-A9FB-DBBDEC69A271}"/>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6" name="Footer Placeholder 5">
            <a:extLst>
              <a:ext uri="{FF2B5EF4-FFF2-40B4-BE49-F238E27FC236}">
                <a16:creationId xmlns:a16="http://schemas.microsoft.com/office/drawing/2014/main" id="{D1F94A24-4A68-4161-9001-68898A4683E5}"/>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9EE37574-0501-42B0-B1C1-3CB7EE01CA09}"/>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229127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1852-ACC8-4068-BCA8-8FA4B291C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E6DD0F09-67D0-49B7-B67A-117F688DF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F2F0FEE8-03FE-4EC6-9AA1-495D9457F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A6AA30-8620-46DA-BE5D-8613585D1D60}"/>
              </a:ext>
            </a:extLst>
          </p:cNvPr>
          <p:cNvSpPr>
            <a:spLocks noGrp="1"/>
          </p:cNvSpPr>
          <p:nvPr>
            <p:ph type="dt" sz="half" idx="10"/>
          </p:nvPr>
        </p:nvSpPr>
        <p:spPr/>
        <p:txBody>
          <a:bodyPr/>
          <a:lstStyle/>
          <a:p>
            <a:fld id="{08AC482C-A545-48A0-8807-65A9B5A298CD}" type="datetimeFigureOut">
              <a:rPr lang="id-ID" smtClean="0"/>
              <a:t>10/11/2020</a:t>
            </a:fld>
            <a:endParaRPr lang="id-ID"/>
          </a:p>
        </p:txBody>
      </p:sp>
      <p:sp>
        <p:nvSpPr>
          <p:cNvPr id="6" name="Footer Placeholder 5">
            <a:extLst>
              <a:ext uri="{FF2B5EF4-FFF2-40B4-BE49-F238E27FC236}">
                <a16:creationId xmlns:a16="http://schemas.microsoft.com/office/drawing/2014/main" id="{C4218779-4271-4702-9FF1-B9BD465DD44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78FD7F4-DC08-430B-9682-1ED50AFAF8BE}"/>
              </a:ext>
            </a:extLst>
          </p:cNvPr>
          <p:cNvSpPr>
            <a:spLocks noGrp="1"/>
          </p:cNvSpPr>
          <p:nvPr>
            <p:ph type="sldNum" sz="quarter" idx="12"/>
          </p:nvPr>
        </p:nvSpPr>
        <p:spPr/>
        <p:txBody>
          <a:bodyPr/>
          <a:lstStyle/>
          <a:p>
            <a:fld id="{35315D45-39C7-4A86-9C9A-4F9D3758992D}" type="slidenum">
              <a:rPr lang="id-ID" smtClean="0"/>
              <a:t>‹#›</a:t>
            </a:fld>
            <a:endParaRPr lang="id-ID"/>
          </a:p>
        </p:txBody>
      </p:sp>
    </p:spTree>
    <p:extLst>
      <p:ext uri="{BB962C8B-B14F-4D97-AF65-F5344CB8AC3E}">
        <p14:creationId xmlns:p14="http://schemas.microsoft.com/office/powerpoint/2010/main" val="326771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66B91-5674-400B-BEC1-B54C78B2D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DFF3DC22-FA48-4661-852C-328AFEB2A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2488D55-9A12-4807-9653-5C2E04621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C482C-A545-48A0-8807-65A9B5A298CD}" type="datetimeFigureOut">
              <a:rPr lang="id-ID" smtClean="0"/>
              <a:t>10/11/2020</a:t>
            </a:fld>
            <a:endParaRPr lang="id-ID"/>
          </a:p>
        </p:txBody>
      </p:sp>
      <p:sp>
        <p:nvSpPr>
          <p:cNvPr id="5" name="Footer Placeholder 4">
            <a:extLst>
              <a:ext uri="{FF2B5EF4-FFF2-40B4-BE49-F238E27FC236}">
                <a16:creationId xmlns:a16="http://schemas.microsoft.com/office/drawing/2014/main" id="{5BD75020-7A27-4DD8-A5F2-8D47923AC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C9383892-6090-46A0-BB3C-F96A5955D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15D45-39C7-4A86-9C9A-4F9D3758992D}" type="slidenum">
              <a:rPr lang="id-ID" smtClean="0"/>
              <a:t>‹#›</a:t>
            </a:fld>
            <a:endParaRPr lang="id-ID"/>
          </a:p>
        </p:txBody>
      </p:sp>
    </p:spTree>
    <p:extLst>
      <p:ext uri="{BB962C8B-B14F-4D97-AF65-F5344CB8AC3E}">
        <p14:creationId xmlns:p14="http://schemas.microsoft.com/office/powerpoint/2010/main" val="30773428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DC2E-E9E3-4C65-80DF-816DAC0ED1FA}"/>
              </a:ext>
            </a:extLst>
          </p:cNvPr>
          <p:cNvSpPr>
            <a:spLocks noGrp="1"/>
          </p:cNvSpPr>
          <p:nvPr>
            <p:ph type="ctrTitle"/>
          </p:nvPr>
        </p:nvSpPr>
        <p:spPr>
          <a:xfrm>
            <a:off x="795338" y="1566473"/>
            <a:ext cx="10601325" cy="2899510"/>
          </a:xfrm>
        </p:spPr>
        <p:txBody>
          <a:bodyPr>
            <a:noAutofit/>
          </a:bodyPr>
          <a:lstStyle/>
          <a:p>
            <a:br>
              <a:rPr lang="id-ID" sz="2800" b="1" dirty="0">
                <a:latin typeface="Comic Sans MS" panose="030F0702030302020204" pitchFamily="66" charset="0"/>
              </a:rPr>
            </a:br>
            <a:br>
              <a:rPr lang="id-ID" sz="2800" b="1" dirty="0">
                <a:latin typeface="Comic Sans MS" panose="030F0702030302020204" pitchFamily="66" charset="0"/>
              </a:rPr>
            </a:br>
            <a:br>
              <a:rPr lang="id-ID" sz="2800" b="1" dirty="0">
                <a:latin typeface="Comic Sans MS" panose="030F0702030302020204" pitchFamily="66" charset="0"/>
              </a:rPr>
            </a:br>
            <a:br>
              <a:rPr lang="id-ID" sz="2800" b="1" dirty="0">
                <a:latin typeface="Comic Sans MS" panose="030F0702030302020204" pitchFamily="66" charset="0"/>
              </a:rPr>
            </a:br>
            <a:r>
              <a:rPr lang="id-ID" sz="2800" b="1" dirty="0">
                <a:latin typeface="Comic Sans MS" panose="030F0702030302020204" pitchFamily="66" charset="0"/>
              </a:rPr>
              <a:t>THE IMPLEMENTATION OF NEW NORMAL ONLINE SCHOOL FOR THE ELEMENTARY SCHOOL IN INDONESIA</a:t>
            </a:r>
            <a:br>
              <a:rPr lang="id-ID" sz="2800" dirty="0">
                <a:latin typeface="Comic Sans MS" panose="030F0702030302020204" pitchFamily="66" charset="0"/>
              </a:rPr>
            </a:br>
            <a:br>
              <a:rPr lang="id-ID" sz="2800" dirty="0">
                <a:latin typeface="Comic Sans MS" panose="030F0702030302020204" pitchFamily="66" charset="0"/>
              </a:rPr>
            </a:br>
            <a:endParaRPr lang="id-ID" sz="2800" dirty="0">
              <a:latin typeface="Comic Sans MS" panose="030F0702030302020204" pitchFamily="66" charset="0"/>
            </a:endParaRPr>
          </a:p>
        </p:txBody>
      </p:sp>
      <p:sp>
        <p:nvSpPr>
          <p:cNvPr id="3" name="Subtitle 2">
            <a:extLst>
              <a:ext uri="{FF2B5EF4-FFF2-40B4-BE49-F238E27FC236}">
                <a16:creationId xmlns:a16="http://schemas.microsoft.com/office/drawing/2014/main" id="{6C003017-2006-4F13-B4A7-845391E712FA}"/>
              </a:ext>
            </a:extLst>
          </p:cNvPr>
          <p:cNvSpPr>
            <a:spLocks noGrp="1"/>
          </p:cNvSpPr>
          <p:nvPr>
            <p:ph type="subTitle" idx="1"/>
          </p:nvPr>
        </p:nvSpPr>
        <p:spPr>
          <a:xfrm>
            <a:off x="795338" y="4092320"/>
            <a:ext cx="10601325" cy="1144884"/>
          </a:xfrm>
        </p:spPr>
        <p:txBody>
          <a:bodyPr>
            <a:normAutofit/>
          </a:bodyPr>
          <a:lstStyle/>
          <a:p>
            <a:r>
              <a:rPr lang="id-ID" dirty="0"/>
              <a:t>Vevy Liansari</a:t>
            </a:r>
            <a:br>
              <a:rPr lang="id-ID" dirty="0"/>
            </a:br>
            <a:r>
              <a:rPr lang="id-ID" dirty="0"/>
              <a:t>vevyliansari@umsida.ac.id</a:t>
            </a:r>
          </a:p>
        </p:txBody>
      </p:sp>
      <p:pic>
        <p:nvPicPr>
          <p:cNvPr id="21" name="Audio 20">
            <a:hlinkClick r:id="" action="ppaction://media"/>
            <a:extLst>
              <a:ext uri="{FF2B5EF4-FFF2-40B4-BE49-F238E27FC236}">
                <a16:creationId xmlns:a16="http://schemas.microsoft.com/office/drawing/2014/main" id="{86785C26-C076-4A8A-90F3-962266495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5484181"/>
      </p:ext>
    </p:extLst>
  </p:cSld>
  <p:clrMapOvr>
    <a:masterClrMapping/>
  </p:clrMapOvr>
  <mc:AlternateContent xmlns:mc="http://schemas.openxmlformats.org/markup-compatibility/2006">
    <mc:Choice xmlns:p14="http://schemas.microsoft.com/office/powerpoint/2010/main" Requires="p14">
      <p:transition spd="slow" p14:dur="2000" advTm="29837"/>
    </mc:Choice>
    <mc:Fallback>
      <p:transition spd="slow" advTm="2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CBEC-7ABE-4667-ADB1-6491A88945EB}"/>
              </a:ext>
            </a:extLst>
          </p:cNvPr>
          <p:cNvSpPr>
            <a:spLocks noGrp="1"/>
          </p:cNvSpPr>
          <p:nvPr>
            <p:ph type="title"/>
          </p:nvPr>
        </p:nvSpPr>
        <p:spPr/>
        <p:txBody>
          <a:bodyPr/>
          <a:lstStyle/>
          <a:p>
            <a:r>
              <a:rPr lang="id-ID" dirty="0">
                <a:latin typeface="Comic Sans MS" panose="030F0702030302020204" pitchFamily="66" charset="0"/>
              </a:rPr>
              <a:t>1. Introduction</a:t>
            </a:r>
          </a:p>
        </p:txBody>
      </p:sp>
      <p:sp>
        <p:nvSpPr>
          <p:cNvPr id="3" name="Content Placeholder 2">
            <a:extLst>
              <a:ext uri="{FF2B5EF4-FFF2-40B4-BE49-F238E27FC236}">
                <a16:creationId xmlns:a16="http://schemas.microsoft.com/office/drawing/2014/main" id="{8A85398D-CA71-4544-B536-C2CCF0DD2F01}"/>
              </a:ext>
            </a:extLst>
          </p:cNvPr>
          <p:cNvSpPr>
            <a:spLocks noGrp="1"/>
          </p:cNvSpPr>
          <p:nvPr>
            <p:ph idx="1"/>
          </p:nvPr>
        </p:nvSpPr>
        <p:spPr/>
        <p:txBody>
          <a:bodyPr/>
          <a:lstStyle/>
          <a:p>
            <a:pPr marL="0" indent="0" algn="just">
              <a:buNone/>
            </a:pPr>
            <a:r>
              <a:rPr lang="id-ID" dirty="0">
                <a:latin typeface="Comic Sans MS" panose="030F0702030302020204" pitchFamily="66" charset="0"/>
              </a:rPr>
              <a:t>Based on t</a:t>
            </a:r>
            <a:r>
              <a:rPr lang="en-US" dirty="0">
                <a:latin typeface="Comic Sans MS" panose="030F0702030302020204" pitchFamily="66" charset="0"/>
              </a:rPr>
              <a:t>he Minister of Education and Culture </a:t>
            </a:r>
            <a:r>
              <a:rPr lang="id-ID" dirty="0">
                <a:latin typeface="Comic Sans MS" panose="030F0702030302020204" pitchFamily="66" charset="0"/>
              </a:rPr>
              <a:t>Indonesia </a:t>
            </a:r>
          </a:p>
          <a:p>
            <a:pPr marL="0" indent="0" algn="just">
              <a:buNone/>
            </a:pPr>
            <a:r>
              <a:rPr lang="id-ID" dirty="0">
                <a:latin typeface="Comic Sans MS" panose="030F0702030302020204" pitchFamily="66" charset="0"/>
              </a:rPr>
              <a:t>on </a:t>
            </a:r>
            <a:r>
              <a:rPr lang="en-US" dirty="0">
                <a:latin typeface="Comic Sans MS" panose="030F0702030302020204" pitchFamily="66" charset="0"/>
              </a:rPr>
              <a:t>March 24, 2020 </a:t>
            </a:r>
            <a:r>
              <a:rPr lang="id-ID" dirty="0">
                <a:latin typeface="Comic Sans MS" panose="030F0702030302020204" pitchFamily="66" charset="0"/>
              </a:rPr>
              <a:t>about the</a:t>
            </a:r>
            <a:r>
              <a:rPr lang="en-US" dirty="0">
                <a:latin typeface="Comic Sans MS" panose="030F0702030302020204" pitchFamily="66" charset="0"/>
              </a:rPr>
              <a:t> </a:t>
            </a:r>
            <a:r>
              <a:rPr lang="en-US" dirty="0" err="1">
                <a:latin typeface="Comic Sans MS" panose="030F0702030302020204" pitchFamily="66" charset="0"/>
              </a:rPr>
              <a:t>regulat</a:t>
            </a:r>
            <a:r>
              <a:rPr lang="id-ID" dirty="0">
                <a:latin typeface="Comic Sans MS" panose="030F0702030302020204" pitchFamily="66" charset="0"/>
              </a:rPr>
              <a:t>ion in </a:t>
            </a:r>
            <a:r>
              <a:rPr lang="en-US" dirty="0">
                <a:latin typeface="Comic Sans MS" panose="030F0702030302020204" pitchFamily="66" charset="0"/>
              </a:rPr>
              <a:t>implement</a:t>
            </a:r>
            <a:r>
              <a:rPr lang="id-ID" dirty="0">
                <a:latin typeface="Comic Sans MS" panose="030F0702030302020204" pitchFamily="66" charset="0"/>
              </a:rPr>
              <a:t>i</a:t>
            </a:r>
            <a:r>
              <a:rPr lang="en-US" dirty="0">
                <a:latin typeface="Comic Sans MS" panose="030F0702030302020204" pitchFamily="66" charset="0"/>
              </a:rPr>
              <a:t>n</a:t>
            </a:r>
            <a:r>
              <a:rPr lang="id-ID" dirty="0">
                <a:latin typeface="Comic Sans MS" panose="030F0702030302020204" pitchFamily="66" charset="0"/>
              </a:rPr>
              <a:t>g o</a:t>
            </a:r>
            <a:r>
              <a:rPr lang="en-US" dirty="0">
                <a:latin typeface="Comic Sans MS" panose="030F0702030302020204" pitchFamily="66" charset="0"/>
              </a:rPr>
              <a:t>f education during the emergency period of the spread of the coronavirus</a:t>
            </a:r>
            <a:r>
              <a:rPr lang="id-ID" dirty="0">
                <a:latin typeface="Comic Sans MS" panose="030F0702030302020204" pitchFamily="66" charset="0"/>
              </a:rPr>
              <a:t> (Covid 19)</a:t>
            </a:r>
            <a:r>
              <a:rPr lang="en-US" dirty="0">
                <a:latin typeface="Comic Sans MS" panose="030F0702030302020204" pitchFamily="66" charset="0"/>
              </a:rPr>
              <a:t>. T</a:t>
            </a:r>
            <a:r>
              <a:rPr lang="id-ID" dirty="0">
                <a:latin typeface="Comic Sans MS" panose="030F0702030302020204" pitchFamily="66" charset="0"/>
              </a:rPr>
              <a:t>he policy</a:t>
            </a:r>
            <a:r>
              <a:rPr lang="en-US" dirty="0">
                <a:latin typeface="Comic Sans MS" panose="030F0702030302020204" pitchFamily="66" charset="0"/>
              </a:rPr>
              <a:t> </a:t>
            </a:r>
            <a:r>
              <a:rPr lang="id-ID" dirty="0">
                <a:latin typeface="Comic Sans MS" panose="030F0702030302020204" pitchFamily="66" charset="0"/>
              </a:rPr>
              <a:t>of </a:t>
            </a:r>
            <a:r>
              <a:rPr lang="en-US" dirty="0">
                <a:latin typeface="Comic Sans MS" panose="030F0702030302020204" pitchFamily="66" charset="0"/>
              </a:rPr>
              <a:t>“Learn from Home” is to prevent the spread of COVID-19 in school environments</a:t>
            </a:r>
            <a:r>
              <a:rPr lang="id-ID" dirty="0">
                <a:latin typeface="Comic Sans MS" panose="030F0702030302020204" pitchFamily="66" charset="0"/>
              </a:rPr>
              <a:t>.</a:t>
            </a:r>
          </a:p>
        </p:txBody>
      </p:sp>
      <p:pic>
        <p:nvPicPr>
          <p:cNvPr id="9" name="Audio 8">
            <a:hlinkClick r:id="" action="ppaction://media"/>
            <a:extLst>
              <a:ext uri="{FF2B5EF4-FFF2-40B4-BE49-F238E27FC236}">
                <a16:creationId xmlns:a16="http://schemas.microsoft.com/office/drawing/2014/main" id="{62BECEFD-0A66-40CC-BB3F-7EB6A20823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4802622"/>
      </p:ext>
    </p:extLst>
  </p:cSld>
  <p:clrMapOvr>
    <a:masterClrMapping/>
  </p:clrMapOvr>
  <mc:AlternateContent xmlns:mc="http://schemas.openxmlformats.org/markup-compatibility/2006">
    <mc:Choice xmlns:p14="http://schemas.microsoft.com/office/powerpoint/2010/main" Requires="p14">
      <p:transition spd="slow" p14:dur="2000" advTm="77011"/>
    </mc:Choice>
    <mc:Fallback>
      <p:transition spd="slow" advTm="7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828800" y="0"/>
            <a:ext cx="8229600" cy="762000"/>
          </a:xfrm>
        </p:spPr>
        <p:txBody>
          <a:bodyPr>
            <a:normAutofit/>
          </a:bodyPr>
          <a:lstStyle/>
          <a:p>
            <a:r>
              <a:rPr lang="id-ID" sz="2800" dirty="0">
                <a:latin typeface="Comic Sans MS" panose="030F0702030302020204" pitchFamily="66" charset="0"/>
              </a:rPr>
              <a:t>2. METHODS</a:t>
            </a:r>
            <a:endParaRPr lang="en-US" sz="2800" dirty="0">
              <a:latin typeface="Comic Sans MS" panose="030F0702030302020204" pitchFamily="66" charset="0"/>
            </a:endParaRPr>
          </a:p>
        </p:txBody>
      </p:sp>
      <p:cxnSp>
        <p:nvCxnSpPr>
          <p:cNvPr id="53" name="AutoShape 23"/>
          <p:cNvCxnSpPr>
            <a:cxnSpLocks noChangeShapeType="1"/>
          </p:cNvCxnSpPr>
          <p:nvPr/>
        </p:nvCxnSpPr>
        <p:spPr bwMode="auto">
          <a:xfrm rot="10800000" flipV="1">
            <a:off x="7467603" y="1752602"/>
            <a:ext cx="304799" cy="228599"/>
          </a:xfrm>
          <a:prstGeom prst="bentConnector3">
            <a:avLst>
              <a:gd name="adj1" fmla="val 50000"/>
            </a:avLst>
          </a:prstGeom>
          <a:noFill/>
          <a:ln w="9525">
            <a:solidFill>
              <a:srgbClr val="292929"/>
            </a:solidFill>
            <a:miter lim="800000"/>
            <a:headEnd/>
            <a:tailEnd/>
          </a:ln>
          <a:effectLst/>
        </p:spPr>
      </p:cxnSp>
      <p:sp>
        <p:nvSpPr>
          <p:cNvPr id="58" name="Text Box 28"/>
          <p:cNvSpPr txBox="1">
            <a:spLocks noChangeArrowheads="1"/>
          </p:cNvSpPr>
          <p:nvPr/>
        </p:nvSpPr>
        <p:spPr bwMode="auto">
          <a:xfrm>
            <a:off x="7772400" y="1408093"/>
            <a:ext cx="2667000" cy="738664"/>
          </a:xfrm>
          <a:prstGeom prst="rect">
            <a:avLst/>
          </a:prstGeom>
          <a:noFill/>
          <a:ln w="9525" algn="ctr">
            <a:noFill/>
            <a:miter lim="800000"/>
            <a:headEnd/>
            <a:tailEnd/>
          </a:ln>
          <a:effectLst/>
        </p:spPr>
        <p:txBody>
          <a:bodyPr wrap="square">
            <a:spAutoFit/>
          </a:bodyPr>
          <a:lstStyle/>
          <a:p>
            <a:r>
              <a:rPr lang="en-US" sz="1400" dirty="0">
                <a:solidFill>
                  <a:srgbClr val="333333"/>
                </a:solidFill>
              </a:rPr>
              <a:t>Prim</a:t>
            </a:r>
            <a:r>
              <a:rPr lang="id-ID" sz="1400" dirty="0">
                <a:solidFill>
                  <a:srgbClr val="333333"/>
                </a:solidFill>
              </a:rPr>
              <a:t>ary Subjects</a:t>
            </a:r>
            <a:r>
              <a:rPr lang="en-US" sz="1400" dirty="0">
                <a:solidFill>
                  <a:srgbClr val="333333"/>
                </a:solidFill>
              </a:rPr>
              <a:t>: </a:t>
            </a:r>
            <a:r>
              <a:rPr lang="id-ID" sz="1400" dirty="0">
                <a:solidFill>
                  <a:srgbClr val="333333"/>
                </a:solidFill>
              </a:rPr>
              <a:t>Students</a:t>
            </a:r>
            <a:endParaRPr lang="en-US" sz="1400" dirty="0">
              <a:solidFill>
                <a:srgbClr val="333333"/>
              </a:solidFill>
            </a:endParaRPr>
          </a:p>
          <a:p>
            <a:r>
              <a:rPr lang="en-US" sz="1400" dirty="0">
                <a:solidFill>
                  <a:srgbClr val="333333"/>
                </a:solidFill>
              </a:rPr>
              <a:t>Se</a:t>
            </a:r>
            <a:r>
              <a:rPr lang="id-ID" sz="1400" dirty="0">
                <a:solidFill>
                  <a:srgbClr val="333333"/>
                </a:solidFill>
              </a:rPr>
              <a:t>co</a:t>
            </a:r>
            <a:r>
              <a:rPr lang="en-US" sz="1400" dirty="0" err="1">
                <a:solidFill>
                  <a:srgbClr val="333333"/>
                </a:solidFill>
              </a:rPr>
              <a:t>nd</a:t>
            </a:r>
            <a:r>
              <a:rPr lang="id-ID" sz="1400" dirty="0">
                <a:solidFill>
                  <a:srgbClr val="333333"/>
                </a:solidFill>
              </a:rPr>
              <a:t>a</a:t>
            </a:r>
            <a:r>
              <a:rPr lang="en-US" sz="1400" dirty="0">
                <a:solidFill>
                  <a:srgbClr val="333333"/>
                </a:solidFill>
              </a:rPr>
              <a:t>r</a:t>
            </a:r>
            <a:r>
              <a:rPr lang="id-ID" sz="1400" dirty="0">
                <a:solidFill>
                  <a:srgbClr val="333333"/>
                </a:solidFill>
              </a:rPr>
              <a:t>y Subjects</a:t>
            </a:r>
            <a:r>
              <a:rPr lang="en-US" sz="1400" dirty="0">
                <a:solidFill>
                  <a:srgbClr val="333333"/>
                </a:solidFill>
              </a:rPr>
              <a:t>:</a:t>
            </a:r>
          </a:p>
          <a:p>
            <a:r>
              <a:rPr lang="id-ID" sz="1400" dirty="0">
                <a:solidFill>
                  <a:srgbClr val="333333"/>
                </a:solidFill>
              </a:rPr>
              <a:t>Headmaster and Teachers</a:t>
            </a:r>
            <a:r>
              <a:rPr lang="en-US" sz="1400" dirty="0">
                <a:solidFill>
                  <a:srgbClr val="333333"/>
                </a:solidFill>
              </a:rPr>
              <a:t>.</a:t>
            </a:r>
          </a:p>
        </p:txBody>
      </p:sp>
      <p:grpSp>
        <p:nvGrpSpPr>
          <p:cNvPr id="80899" name="Group 3"/>
          <p:cNvGrpSpPr>
            <a:grpSpLocks/>
          </p:cNvGrpSpPr>
          <p:nvPr/>
        </p:nvGrpSpPr>
        <p:grpSpPr bwMode="auto">
          <a:xfrm>
            <a:off x="3368344" y="1244065"/>
            <a:ext cx="4717941" cy="3101313"/>
            <a:chOff x="864" y="1310"/>
            <a:chExt cx="3987" cy="2338"/>
          </a:xfrm>
        </p:grpSpPr>
        <p:sp>
          <p:nvSpPr>
            <p:cNvPr id="80900" name="Oval 4"/>
            <p:cNvSpPr>
              <a:spLocks noChangeArrowheads="1"/>
            </p:cNvSpPr>
            <p:nvPr/>
          </p:nvSpPr>
          <p:spPr bwMode="gray">
            <a:xfrm>
              <a:off x="1347" y="2813"/>
              <a:ext cx="3504" cy="835"/>
            </a:xfrm>
            <a:prstGeom prst="ellipse">
              <a:avLst/>
            </a:prstGeom>
            <a:gradFill rotWithShape="1">
              <a:gsLst>
                <a:gs pos="0">
                  <a:schemeClr val="tx1">
                    <a:alpha val="60001"/>
                  </a:schemeClr>
                </a:gs>
                <a:gs pos="100000">
                  <a:schemeClr val="tx1">
                    <a:gamma/>
                    <a:tint val="0"/>
                    <a:invGamma/>
                    <a:alpha val="0"/>
                  </a:schemeClr>
                </a:gs>
              </a:gsLst>
              <a:lin ang="0" scaled="1"/>
            </a:gradFill>
            <a:ln w="3175">
              <a:noFill/>
              <a:round/>
              <a:headEnd/>
              <a:tailEnd type="none" w="sm" len="sm"/>
            </a:ln>
            <a:effectLst/>
          </p:spPr>
          <p:txBody>
            <a:bodyPr vert="eaVert" wrap="none" lIns="92075" tIns="46038" rIns="92075" bIns="46038" anchor="ctr"/>
            <a:lstStyle/>
            <a:p>
              <a:endParaRPr lang="en-US"/>
            </a:p>
          </p:txBody>
        </p:sp>
        <p:sp>
          <p:nvSpPr>
            <p:cNvPr id="80901" name="Oval 5"/>
            <p:cNvSpPr>
              <a:spLocks noChangeArrowheads="1"/>
            </p:cNvSpPr>
            <p:nvPr/>
          </p:nvSpPr>
          <p:spPr bwMode="gray">
            <a:xfrm rot="20601703">
              <a:off x="890" y="1482"/>
              <a:ext cx="3630" cy="1900"/>
            </a:xfrm>
            <a:prstGeom prst="ellipse">
              <a:avLst/>
            </a:prstGeom>
            <a:gradFill rotWithShape="0">
              <a:gsLst>
                <a:gs pos="0">
                  <a:srgbClr val="808080"/>
                </a:gs>
                <a:gs pos="50000">
                  <a:srgbClr val="808080">
                    <a:gamma/>
                    <a:tint val="63529"/>
                    <a:invGamma/>
                  </a:srgbClr>
                </a:gs>
                <a:gs pos="100000">
                  <a:srgbClr val="808080"/>
                </a:gs>
              </a:gsLst>
              <a:lin ang="0" scaled="1"/>
            </a:gradFill>
            <a:ln w="12700">
              <a:noFill/>
              <a:round/>
              <a:headEnd type="none" w="sm" len="sm"/>
              <a:tailEnd type="none" w="sm" len="sm"/>
            </a:ln>
            <a:effectLst/>
          </p:spPr>
          <p:txBody>
            <a:bodyPr wrap="none" anchor="ctr"/>
            <a:lstStyle/>
            <a:p>
              <a:endParaRPr lang="en-US"/>
            </a:p>
          </p:txBody>
        </p:sp>
        <p:sp>
          <p:nvSpPr>
            <p:cNvPr id="80902" name="Oval 6"/>
            <p:cNvSpPr>
              <a:spLocks noChangeArrowheads="1"/>
            </p:cNvSpPr>
            <p:nvPr/>
          </p:nvSpPr>
          <p:spPr bwMode="gray">
            <a:xfrm rot="20601703">
              <a:off x="926" y="1380"/>
              <a:ext cx="3504" cy="1841"/>
            </a:xfrm>
            <a:prstGeom prst="ellipse">
              <a:avLst/>
            </a:prstGeom>
            <a:gradFill rotWithShape="1">
              <a:gsLst>
                <a:gs pos="0">
                  <a:srgbClr val="2791BB"/>
                </a:gs>
                <a:gs pos="100000">
                  <a:srgbClr val="2791BB">
                    <a:gamma/>
                    <a:shade val="0"/>
                    <a:invGamma/>
                  </a:srgbClr>
                </a:gs>
              </a:gsLst>
              <a:lin ang="2700000" scaled="1"/>
            </a:gradFill>
            <a:ln w="12700">
              <a:noFill/>
              <a:round/>
              <a:headEnd type="none" w="sm" len="sm"/>
              <a:tailEnd type="none" w="sm" len="sm"/>
            </a:ln>
            <a:effectLst/>
          </p:spPr>
          <p:txBody>
            <a:bodyPr wrap="none" anchor="ctr"/>
            <a:lstStyle/>
            <a:p>
              <a:endParaRPr lang="en-US"/>
            </a:p>
          </p:txBody>
        </p:sp>
        <p:sp>
          <p:nvSpPr>
            <p:cNvPr id="80903" name="Arc 7"/>
            <p:cNvSpPr>
              <a:spLocks/>
            </p:cNvSpPr>
            <p:nvPr/>
          </p:nvSpPr>
          <p:spPr bwMode="gray">
            <a:xfrm rot="20601703">
              <a:off x="2599" y="1310"/>
              <a:ext cx="1795" cy="1239"/>
            </a:xfrm>
            <a:custGeom>
              <a:avLst/>
              <a:gdLst>
                <a:gd name="G0" fmla="+- 0 0 0"/>
                <a:gd name="G1" fmla="+- 17105 0 0"/>
                <a:gd name="G2" fmla="+- 21600 0 0"/>
                <a:gd name="T0" fmla="*/ 13190 w 21600"/>
                <a:gd name="T1" fmla="*/ 0 h 29046"/>
                <a:gd name="T2" fmla="*/ 17999 w 21600"/>
                <a:gd name="T3" fmla="*/ 29046 h 29046"/>
                <a:gd name="T4" fmla="*/ 0 w 21600"/>
                <a:gd name="T5" fmla="*/ 17105 h 29046"/>
              </a:gdLst>
              <a:ahLst/>
              <a:cxnLst>
                <a:cxn ang="0">
                  <a:pos x="T0" y="T1"/>
                </a:cxn>
                <a:cxn ang="0">
                  <a:pos x="T2" y="T3"/>
                </a:cxn>
                <a:cxn ang="0">
                  <a:pos x="T4" y="T5"/>
                </a:cxn>
              </a:cxnLst>
              <a:rect l="0" t="0" r="r" b="b"/>
              <a:pathLst>
                <a:path w="21600" h="29046" fill="none" extrusionOk="0">
                  <a:moveTo>
                    <a:pt x="13190" y="-1"/>
                  </a:moveTo>
                  <a:cubicBezTo>
                    <a:pt x="18493" y="4089"/>
                    <a:pt x="21600" y="10407"/>
                    <a:pt x="21600" y="17105"/>
                  </a:cubicBezTo>
                  <a:cubicBezTo>
                    <a:pt x="21600" y="21352"/>
                    <a:pt x="20347" y="25506"/>
                    <a:pt x="17999" y="29046"/>
                  </a:cubicBezTo>
                </a:path>
                <a:path w="21600" h="29046" stroke="0" extrusionOk="0">
                  <a:moveTo>
                    <a:pt x="13190" y="-1"/>
                  </a:moveTo>
                  <a:cubicBezTo>
                    <a:pt x="18493" y="4089"/>
                    <a:pt x="21600" y="10407"/>
                    <a:pt x="21600" y="17105"/>
                  </a:cubicBezTo>
                  <a:cubicBezTo>
                    <a:pt x="21600" y="21352"/>
                    <a:pt x="20347" y="25506"/>
                    <a:pt x="17999" y="29046"/>
                  </a:cubicBezTo>
                  <a:lnTo>
                    <a:pt x="0" y="17105"/>
                  </a:lnTo>
                  <a:close/>
                </a:path>
              </a:pathLst>
            </a:custGeom>
            <a:gradFill rotWithShape="1">
              <a:gsLst>
                <a:gs pos="0">
                  <a:schemeClr val="accent2"/>
                </a:gs>
                <a:gs pos="100000">
                  <a:schemeClr val="accent2">
                    <a:gamma/>
                    <a:tint val="63529"/>
                    <a:invGamma/>
                  </a:schemeClr>
                </a:gs>
              </a:gsLst>
              <a:lin ang="5400000" scaled="1"/>
            </a:gradFill>
            <a:ln w="12700">
              <a:noFill/>
              <a:round/>
              <a:headEnd type="none" w="sm" len="sm"/>
              <a:tailEnd type="none" w="sm" len="sm"/>
            </a:ln>
            <a:effectLst/>
          </p:spPr>
          <p:txBody>
            <a:bodyPr wrap="none" anchor="ctr"/>
            <a:lstStyle/>
            <a:p>
              <a:endParaRPr lang="en-US"/>
            </a:p>
          </p:txBody>
        </p:sp>
        <p:sp>
          <p:nvSpPr>
            <p:cNvPr id="80904" name="Arc 8"/>
            <p:cNvSpPr>
              <a:spLocks/>
            </p:cNvSpPr>
            <p:nvPr/>
          </p:nvSpPr>
          <p:spPr bwMode="gray">
            <a:xfrm rot="20601703" flipH="1">
              <a:off x="1080" y="2491"/>
              <a:ext cx="2067" cy="930"/>
            </a:xfrm>
            <a:custGeom>
              <a:avLst/>
              <a:gdLst>
                <a:gd name="G0" fmla="+- 3659 0 0"/>
                <a:gd name="G1" fmla="+- 0 0 0"/>
                <a:gd name="G2" fmla="+- 21600 0 0"/>
                <a:gd name="T0" fmla="*/ 25114 w 25114"/>
                <a:gd name="T1" fmla="*/ 2497 h 21600"/>
                <a:gd name="T2" fmla="*/ 0 w 25114"/>
                <a:gd name="T3" fmla="*/ 21288 h 21600"/>
                <a:gd name="T4" fmla="*/ 3659 w 25114"/>
                <a:gd name="T5" fmla="*/ 0 h 21600"/>
              </a:gdLst>
              <a:ahLst/>
              <a:cxnLst>
                <a:cxn ang="0">
                  <a:pos x="T0" y="T1"/>
                </a:cxn>
                <a:cxn ang="0">
                  <a:pos x="T2" y="T3"/>
                </a:cxn>
                <a:cxn ang="0">
                  <a:pos x="T4" y="T5"/>
                </a:cxn>
              </a:cxnLst>
              <a:rect l="0" t="0" r="r" b="b"/>
              <a:pathLst>
                <a:path w="25114" h="21600" fill="none" extrusionOk="0">
                  <a:moveTo>
                    <a:pt x="25114" y="2497"/>
                  </a:moveTo>
                  <a:cubicBezTo>
                    <a:pt x="23846" y="13386"/>
                    <a:pt x="14622" y="21599"/>
                    <a:pt x="3659" y="21600"/>
                  </a:cubicBezTo>
                  <a:cubicBezTo>
                    <a:pt x="2432" y="21600"/>
                    <a:pt x="1208" y="21495"/>
                    <a:pt x="0" y="21287"/>
                  </a:cubicBezTo>
                </a:path>
                <a:path w="25114" h="21600" stroke="0" extrusionOk="0">
                  <a:moveTo>
                    <a:pt x="25114" y="2497"/>
                  </a:moveTo>
                  <a:cubicBezTo>
                    <a:pt x="23846" y="13386"/>
                    <a:pt x="14622" y="21599"/>
                    <a:pt x="3659" y="21600"/>
                  </a:cubicBezTo>
                  <a:cubicBezTo>
                    <a:pt x="2432" y="21600"/>
                    <a:pt x="1208" y="21495"/>
                    <a:pt x="0" y="21287"/>
                  </a:cubicBezTo>
                  <a:lnTo>
                    <a:pt x="3659" y="0"/>
                  </a:lnTo>
                  <a:close/>
                </a:path>
              </a:pathLst>
            </a:custGeom>
            <a:gradFill rotWithShape="1">
              <a:gsLst>
                <a:gs pos="0">
                  <a:schemeClr val="accent1">
                    <a:gamma/>
                    <a:shade val="69804"/>
                    <a:invGamma/>
                  </a:schemeClr>
                </a:gs>
                <a:gs pos="100000">
                  <a:schemeClr val="accent1"/>
                </a:gs>
              </a:gsLst>
              <a:lin ang="2700000" scaled="1"/>
            </a:gradFill>
            <a:ln w="12700">
              <a:noFill/>
              <a:round/>
              <a:headEnd type="none" w="sm" len="sm"/>
              <a:tailEnd type="none" w="sm" len="sm"/>
            </a:ln>
            <a:effectLst/>
          </p:spPr>
          <p:txBody>
            <a:bodyPr wrap="none" anchor="ctr"/>
            <a:lstStyle/>
            <a:p>
              <a:endParaRPr lang="en-US"/>
            </a:p>
          </p:txBody>
        </p:sp>
        <p:sp>
          <p:nvSpPr>
            <p:cNvPr id="80905" name="Arc 9"/>
            <p:cNvSpPr>
              <a:spLocks/>
            </p:cNvSpPr>
            <p:nvPr/>
          </p:nvSpPr>
          <p:spPr bwMode="gray">
            <a:xfrm rot="20601703">
              <a:off x="1715" y="1339"/>
              <a:ext cx="2034" cy="893"/>
            </a:xfrm>
            <a:custGeom>
              <a:avLst/>
              <a:gdLst>
                <a:gd name="G0" fmla="+- 9843 0 0"/>
                <a:gd name="G1" fmla="+- 21600 0 0"/>
                <a:gd name="G2" fmla="+- 21600 0 0"/>
                <a:gd name="T0" fmla="*/ 0 w 24549"/>
                <a:gd name="T1" fmla="*/ 2373 h 21600"/>
                <a:gd name="T2" fmla="*/ 24549 w 24549"/>
                <a:gd name="T3" fmla="*/ 5780 h 21600"/>
                <a:gd name="T4" fmla="*/ 9843 w 24549"/>
                <a:gd name="T5" fmla="*/ 21600 h 21600"/>
              </a:gdLst>
              <a:ahLst/>
              <a:cxnLst>
                <a:cxn ang="0">
                  <a:pos x="T0" y="T1"/>
                </a:cxn>
                <a:cxn ang="0">
                  <a:pos x="T2" y="T3"/>
                </a:cxn>
                <a:cxn ang="0">
                  <a:pos x="T4" y="T5"/>
                </a:cxn>
              </a:cxnLst>
              <a:rect l="0" t="0" r="r" b="b"/>
              <a:pathLst>
                <a:path w="24549" h="21600" fill="none" extrusionOk="0">
                  <a:moveTo>
                    <a:pt x="0" y="2373"/>
                  </a:moveTo>
                  <a:cubicBezTo>
                    <a:pt x="3046" y="813"/>
                    <a:pt x="6420" y="-1"/>
                    <a:pt x="9843" y="0"/>
                  </a:cubicBezTo>
                  <a:cubicBezTo>
                    <a:pt x="15299" y="0"/>
                    <a:pt x="20553" y="2064"/>
                    <a:pt x="24549" y="5779"/>
                  </a:cubicBezTo>
                </a:path>
                <a:path w="24549" h="21600" stroke="0" extrusionOk="0">
                  <a:moveTo>
                    <a:pt x="0" y="2373"/>
                  </a:moveTo>
                  <a:cubicBezTo>
                    <a:pt x="3046" y="813"/>
                    <a:pt x="6420" y="-1"/>
                    <a:pt x="9843" y="0"/>
                  </a:cubicBezTo>
                  <a:cubicBezTo>
                    <a:pt x="15299" y="0"/>
                    <a:pt x="20553" y="2064"/>
                    <a:pt x="24549" y="5779"/>
                  </a:cubicBezTo>
                  <a:lnTo>
                    <a:pt x="9843" y="21600"/>
                  </a:lnTo>
                  <a:close/>
                </a:path>
              </a:pathLst>
            </a:custGeom>
            <a:gradFill rotWithShape="1">
              <a:gsLst>
                <a:gs pos="0">
                  <a:schemeClr val="hlink"/>
                </a:gs>
                <a:gs pos="100000">
                  <a:schemeClr val="hlink">
                    <a:gamma/>
                    <a:shade val="72549"/>
                    <a:invGamma/>
                  </a:schemeClr>
                </a:gs>
              </a:gsLst>
              <a:lin ang="2700000" scaled="1"/>
            </a:gradFill>
            <a:ln w="12700">
              <a:noFill/>
              <a:round/>
              <a:headEnd type="none" w="sm" len="sm"/>
              <a:tailEnd type="none" w="sm" len="sm"/>
            </a:ln>
            <a:effectLst/>
          </p:spPr>
          <p:txBody>
            <a:bodyPr wrap="none" anchor="ctr"/>
            <a:lstStyle/>
            <a:p>
              <a:endParaRPr lang="en-US"/>
            </a:p>
          </p:txBody>
        </p:sp>
        <p:sp>
          <p:nvSpPr>
            <p:cNvPr id="80906" name="Arc 10"/>
            <p:cNvSpPr>
              <a:spLocks/>
            </p:cNvSpPr>
            <p:nvPr/>
          </p:nvSpPr>
          <p:spPr bwMode="gray">
            <a:xfrm rot="20601703" flipH="1">
              <a:off x="864" y="1713"/>
              <a:ext cx="1796" cy="1302"/>
            </a:xfrm>
            <a:custGeom>
              <a:avLst/>
              <a:gdLst>
                <a:gd name="G0" fmla="+- 0 0 0"/>
                <a:gd name="G1" fmla="+- 19945 0 0"/>
                <a:gd name="G2" fmla="+- 21600 0 0"/>
                <a:gd name="T0" fmla="*/ 8292 w 21600"/>
                <a:gd name="T1" fmla="*/ 0 h 30468"/>
                <a:gd name="T2" fmla="*/ 18863 w 21600"/>
                <a:gd name="T3" fmla="*/ 30468 h 30468"/>
                <a:gd name="T4" fmla="*/ 0 w 21600"/>
                <a:gd name="T5" fmla="*/ 19945 h 30468"/>
              </a:gdLst>
              <a:ahLst/>
              <a:cxnLst>
                <a:cxn ang="0">
                  <a:pos x="T0" y="T1"/>
                </a:cxn>
                <a:cxn ang="0">
                  <a:pos x="T2" y="T3"/>
                </a:cxn>
                <a:cxn ang="0">
                  <a:pos x="T4" y="T5"/>
                </a:cxn>
              </a:cxnLst>
              <a:rect l="0" t="0" r="r" b="b"/>
              <a:pathLst>
                <a:path w="21600" h="30468" fill="none" extrusionOk="0">
                  <a:moveTo>
                    <a:pt x="8291" y="0"/>
                  </a:moveTo>
                  <a:cubicBezTo>
                    <a:pt x="16349" y="3349"/>
                    <a:pt x="21600" y="11218"/>
                    <a:pt x="21600" y="19945"/>
                  </a:cubicBezTo>
                  <a:cubicBezTo>
                    <a:pt x="21600" y="23628"/>
                    <a:pt x="20657" y="27251"/>
                    <a:pt x="18863" y="30468"/>
                  </a:cubicBezTo>
                </a:path>
                <a:path w="21600" h="30468" stroke="0" extrusionOk="0">
                  <a:moveTo>
                    <a:pt x="8291" y="0"/>
                  </a:moveTo>
                  <a:cubicBezTo>
                    <a:pt x="16349" y="3349"/>
                    <a:pt x="21600" y="11218"/>
                    <a:pt x="21600" y="19945"/>
                  </a:cubicBezTo>
                  <a:cubicBezTo>
                    <a:pt x="21600" y="23628"/>
                    <a:pt x="20657" y="27251"/>
                    <a:pt x="18863" y="30468"/>
                  </a:cubicBezTo>
                  <a:lnTo>
                    <a:pt x="0" y="19945"/>
                  </a:lnTo>
                  <a:close/>
                </a:path>
              </a:pathLst>
            </a:custGeom>
            <a:gradFill flip="none" rotWithShape="1">
              <a:gsLst>
                <a:gs pos="0">
                  <a:srgbClr val="FCFCFC">
                    <a:alpha val="78000"/>
                  </a:srgbClr>
                </a:gs>
                <a:gs pos="50000">
                  <a:srgbClr val="FF99FF">
                    <a:shade val="67500"/>
                    <a:satMod val="115000"/>
                  </a:srgbClr>
                </a:gs>
                <a:gs pos="100000">
                  <a:srgbClr val="FF99FF">
                    <a:shade val="100000"/>
                    <a:satMod val="115000"/>
                  </a:srgbClr>
                </a:gs>
              </a:gsLst>
              <a:lin ang="16200000" scaled="1"/>
              <a:tileRect/>
            </a:gradFill>
            <a:ln w="28575">
              <a:solidFill>
                <a:schemeClr val="accent1">
                  <a:lumMod val="75000"/>
                </a:schemeClr>
              </a:solidFill>
              <a:round/>
              <a:headEnd type="none" w="sm" len="sm"/>
              <a:tailEnd type="none" w="sm" len="sm"/>
            </a:ln>
            <a:effectLst/>
          </p:spPr>
          <p:txBody>
            <a:bodyPr wrap="none" anchor="ctr"/>
            <a:lstStyle/>
            <a:p>
              <a:endParaRPr lang="en-US"/>
            </a:p>
          </p:txBody>
        </p:sp>
        <p:sp>
          <p:nvSpPr>
            <p:cNvPr id="80907" name="Freeform 11"/>
            <p:cNvSpPr>
              <a:spLocks/>
            </p:cNvSpPr>
            <p:nvPr/>
          </p:nvSpPr>
          <p:spPr bwMode="gray">
            <a:xfrm>
              <a:off x="3428" y="2282"/>
              <a:ext cx="1105" cy="278"/>
            </a:xfrm>
            <a:custGeom>
              <a:avLst/>
              <a:gdLst/>
              <a:ahLst/>
              <a:cxnLst>
                <a:cxn ang="0">
                  <a:pos x="9" y="888"/>
                </a:cxn>
                <a:cxn ang="0">
                  <a:pos x="1105" y="0"/>
                </a:cxn>
                <a:cxn ang="0">
                  <a:pos x="1081" y="256"/>
                </a:cxn>
                <a:cxn ang="0">
                  <a:pos x="705" y="704"/>
                </a:cxn>
                <a:cxn ang="0">
                  <a:pos x="17" y="1120"/>
                </a:cxn>
                <a:cxn ang="0">
                  <a:pos x="9" y="888"/>
                </a:cxn>
              </a:cxnLst>
              <a:rect l="0" t="0" r="r" b="b"/>
              <a:pathLst>
                <a:path w="1105" h="1120">
                  <a:moveTo>
                    <a:pt x="9" y="888"/>
                  </a:moveTo>
                  <a:lnTo>
                    <a:pt x="1105" y="0"/>
                  </a:lnTo>
                  <a:lnTo>
                    <a:pt x="1081" y="256"/>
                  </a:lnTo>
                  <a:cubicBezTo>
                    <a:pt x="1014" y="373"/>
                    <a:pt x="882" y="560"/>
                    <a:pt x="705" y="704"/>
                  </a:cubicBezTo>
                  <a:cubicBezTo>
                    <a:pt x="528" y="848"/>
                    <a:pt x="133" y="1089"/>
                    <a:pt x="17" y="1120"/>
                  </a:cubicBezTo>
                  <a:cubicBezTo>
                    <a:pt x="0" y="1038"/>
                    <a:pt x="9" y="888"/>
                    <a:pt x="9" y="888"/>
                  </a:cubicBezTo>
                  <a:close/>
                </a:path>
              </a:pathLst>
            </a:custGeom>
            <a:gradFill rotWithShape="0">
              <a:gsLst>
                <a:gs pos="0">
                  <a:schemeClr val="folHlink">
                    <a:gamma/>
                    <a:tint val="45490"/>
                    <a:invGamma/>
                  </a:schemeClr>
                </a:gs>
                <a:gs pos="100000">
                  <a:schemeClr val="folHlink"/>
                </a:gs>
              </a:gsLst>
              <a:lin ang="0" scaled="1"/>
            </a:gradFill>
            <a:ln w="9525" cap="flat" cmpd="sng">
              <a:noFill/>
              <a:prstDash val="solid"/>
              <a:round/>
              <a:headEnd/>
              <a:tailEnd/>
            </a:ln>
            <a:effectLst/>
          </p:spPr>
          <p:txBody>
            <a:bodyPr>
              <a:spAutoFit/>
            </a:bodyPr>
            <a:lstStyle/>
            <a:p>
              <a:endParaRPr lang="en-US"/>
            </a:p>
          </p:txBody>
        </p:sp>
        <p:sp>
          <p:nvSpPr>
            <p:cNvPr id="80908" name="Arc 12"/>
            <p:cNvSpPr>
              <a:spLocks/>
            </p:cNvSpPr>
            <p:nvPr/>
          </p:nvSpPr>
          <p:spPr bwMode="gray">
            <a:xfrm rot="20539205">
              <a:off x="2840" y="1897"/>
              <a:ext cx="1719" cy="1171"/>
            </a:xfrm>
            <a:custGeom>
              <a:avLst/>
              <a:gdLst>
                <a:gd name="G0" fmla="+- 0 0 0"/>
                <a:gd name="G1" fmla="+- 0 0 0"/>
                <a:gd name="G2" fmla="+- 21600 0 0"/>
                <a:gd name="T0" fmla="*/ 18016 w 18016"/>
                <a:gd name="T1" fmla="*/ 11915 h 21282"/>
                <a:gd name="T2" fmla="*/ 3695 w 18016"/>
                <a:gd name="T3" fmla="*/ 21282 h 21282"/>
                <a:gd name="T4" fmla="*/ 0 w 18016"/>
                <a:gd name="T5" fmla="*/ 0 h 21282"/>
              </a:gdLst>
              <a:ahLst/>
              <a:cxnLst>
                <a:cxn ang="0">
                  <a:pos x="T0" y="T1"/>
                </a:cxn>
                <a:cxn ang="0">
                  <a:pos x="T2" y="T3"/>
                </a:cxn>
                <a:cxn ang="0">
                  <a:pos x="T4" y="T5"/>
                </a:cxn>
              </a:cxnLst>
              <a:rect l="0" t="0" r="r" b="b"/>
              <a:pathLst>
                <a:path w="18016" h="21282" fill="none" extrusionOk="0">
                  <a:moveTo>
                    <a:pt x="18016" y="11915"/>
                  </a:moveTo>
                  <a:cubicBezTo>
                    <a:pt x="14735" y="16875"/>
                    <a:pt x="9554" y="20264"/>
                    <a:pt x="3694" y="21281"/>
                  </a:cubicBezTo>
                </a:path>
                <a:path w="18016" h="21282" stroke="0" extrusionOk="0">
                  <a:moveTo>
                    <a:pt x="18016" y="11915"/>
                  </a:moveTo>
                  <a:cubicBezTo>
                    <a:pt x="14735" y="16875"/>
                    <a:pt x="9554" y="20264"/>
                    <a:pt x="3694" y="21281"/>
                  </a:cubicBezTo>
                  <a:lnTo>
                    <a:pt x="0" y="0"/>
                  </a:lnTo>
                  <a:close/>
                </a:path>
              </a:pathLst>
            </a:custGeom>
            <a:gradFill rotWithShape="1">
              <a:gsLst>
                <a:gs pos="0">
                  <a:schemeClr val="folHlink">
                    <a:gamma/>
                    <a:shade val="46275"/>
                    <a:invGamma/>
                  </a:schemeClr>
                </a:gs>
                <a:gs pos="100000">
                  <a:schemeClr val="folHlink"/>
                </a:gs>
              </a:gsLst>
              <a:lin ang="2700000" scaled="1"/>
            </a:gradFill>
            <a:ln w="12700">
              <a:noFill/>
              <a:round/>
              <a:headEnd type="none" w="sm" len="sm"/>
              <a:tailEnd type="none" w="sm" len="sm"/>
            </a:ln>
            <a:effectLst/>
          </p:spPr>
          <p:txBody>
            <a:bodyPr wrap="none" anchor="ctr"/>
            <a:lstStyle/>
            <a:p>
              <a:endParaRPr lang="en-US"/>
            </a:p>
          </p:txBody>
        </p:sp>
        <p:sp>
          <p:nvSpPr>
            <p:cNvPr id="80909" name="Freeform 13"/>
            <p:cNvSpPr>
              <a:spLocks/>
            </p:cNvSpPr>
            <p:nvPr/>
          </p:nvSpPr>
          <p:spPr bwMode="gray">
            <a:xfrm>
              <a:off x="2819" y="2496"/>
              <a:ext cx="648" cy="278"/>
            </a:xfrm>
            <a:custGeom>
              <a:avLst/>
              <a:gdLst/>
              <a:ahLst/>
              <a:cxnLst>
                <a:cxn ang="0">
                  <a:pos x="648" y="632"/>
                </a:cxn>
                <a:cxn ang="0">
                  <a:pos x="648" y="928"/>
                </a:cxn>
                <a:cxn ang="0">
                  <a:pos x="0" y="64"/>
                </a:cxn>
                <a:cxn ang="0">
                  <a:pos x="96" y="0"/>
                </a:cxn>
                <a:cxn ang="0">
                  <a:pos x="648" y="632"/>
                </a:cxn>
              </a:cxnLst>
              <a:rect l="0" t="0" r="r" b="b"/>
              <a:pathLst>
                <a:path w="648" h="928">
                  <a:moveTo>
                    <a:pt x="648" y="632"/>
                  </a:moveTo>
                  <a:lnTo>
                    <a:pt x="648" y="928"/>
                  </a:lnTo>
                  <a:lnTo>
                    <a:pt x="0" y="64"/>
                  </a:lnTo>
                  <a:lnTo>
                    <a:pt x="96" y="0"/>
                  </a:lnTo>
                  <a:lnTo>
                    <a:pt x="648" y="632"/>
                  </a:lnTo>
                  <a:close/>
                </a:path>
              </a:pathLst>
            </a:custGeom>
            <a:gradFill rotWithShape="1">
              <a:gsLst>
                <a:gs pos="0">
                  <a:schemeClr val="folHlink">
                    <a:gamma/>
                    <a:tint val="45490"/>
                    <a:invGamma/>
                  </a:schemeClr>
                </a:gs>
                <a:gs pos="100000">
                  <a:schemeClr val="folHlink"/>
                </a:gs>
              </a:gsLst>
              <a:lin ang="2700000" scaled="1"/>
            </a:gradFill>
            <a:ln w="9525" cap="flat" cmpd="sng">
              <a:noFill/>
              <a:prstDash val="solid"/>
              <a:round/>
              <a:headEnd/>
              <a:tailEnd/>
            </a:ln>
            <a:effectLst/>
          </p:spPr>
          <p:txBody>
            <a:bodyPr>
              <a:spAutoFit/>
            </a:bodyPr>
            <a:lstStyle/>
            <a:p>
              <a:endParaRPr lang="en-US"/>
            </a:p>
          </p:txBody>
        </p:sp>
        <p:sp>
          <p:nvSpPr>
            <p:cNvPr id="80910" name="Oval 14"/>
            <p:cNvSpPr>
              <a:spLocks noChangeArrowheads="1"/>
            </p:cNvSpPr>
            <p:nvPr/>
          </p:nvSpPr>
          <p:spPr bwMode="gray">
            <a:xfrm rot="20601703">
              <a:off x="1846" y="1830"/>
              <a:ext cx="1698" cy="844"/>
            </a:xfrm>
            <a:prstGeom prst="ellipse">
              <a:avLst/>
            </a:prstGeom>
            <a:gradFill rotWithShape="0">
              <a:gsLst>
                <a:gs pos="0">
                  <a:srgbClr val="000000"/>
                </a:gs>
                <a:gs pos="50000">
                  <a:srgbClr val="000000">
                    <a:gamma/>
                    <a:tint val="24314"/>
                    <a:invGamma/>
                  </a:srgbClr>
                </a:gs>
                <a:gs pos="100000">
                  <a:srgbClr val="000000"/>
                </a:gs>
              </a:gsLst>
              <a:lin ang="0" scaled="1"/>
            </a:gradFill>
            <a:ln w="12700">
              <a:noFill/>
              <a:round/>
              <a:headEnd type="none" w="sm" len="sm"/>
              <a:tailEnd type="none" w="sm" len="sm"/>
            </a:ln>
            <a:effectLst/>
          </p:spPr>
          <p:txBody>
            <a:bodyPr wrap="none" anchor="ctr"/>
            <a:lstStyle/>
            <a:p>
              <a:endParaRPr lang="en-US"/>
            </a:p>
          </p:txBody>
        </p:sp>
        <p:sp>
          <p:nvSpPr>
            <p:cNvPr id="80911" name="Text Box 15"/>
            <p:cNvSpPr txBox="1">
              <a:spLocks noChangeArrowheads="1"/>
            </p:cNvSpPr>
            <p:nvPr/>
          </p:nvSpPr>
          <p:spPr bwMode="gray">
            <a:xfrm>
              <a:off x="982" y="2229"/>
              <a:ext cx="1131" cy="394"/>
            </a:xfrm>
            <a:prstGeom prst="rect">
              <a:avLst/>
            </a:prstGeom>
            <a:noFill/>
            <a:ln w="9525" algn="ctr">
              <a:noFill/>
              <a:miter lim="800000"/>
              <a:headEnd/>
              <a:tailEnd/>
            </a:ln>
            <a:effectLst/>
          </p:spPr>
          <p:txBody>
            <a:bodyPr wrap="square">
              <a:spAutoFit/>
            </a:bodyPr>
            <a:lstStyle/>
            <a:p>
              <a:pPr algn="ctr" eaLnBrk="0" hangingPunct="0"/>
              <a:r>
                <a:rPr lang="id-ID" sz="1400" b="1" dirty="0">
                  <a:latin typeface="+mj-lt"/>
                </a:rPr>
                <a:t>Key of Instrument</a:t>
              </a:r>
              <a:r>
                <a:rPr lang="en-US" sz="1400" b="1" dirty="0">
                  <a:latin typeface="+mj-lt"/>
                </a:rPr>
                <a:t> </a:t>
              </a:r>
            </a:p>
          </p:txBody>
        </p:sp>
        <p:sp>
          <p:nvSpPr>
            <p:cNvPr id="80912" name="Text Box 16"/>
            <p:cNvSpPr txBox="1">
              <a:spLocks noChangeArrowheads="1"/>
            </p:cNvSpPr>
            <p:nvPr/>
          </p:nvSpPr>
          <p:spPr bwMode="gray">
            <a:xfrm>
              <a:off x="1947" y="1353"/>
              <a:ext cx="1352" cy="394"/>
            </a:xfrm>
            <a:prstGeom prst="rect">
              <a:avLst/>
            </a:prstGeom>
            <a:noFill/>
            <a:ln w="9525" algn="ctr">
              <a:noFill/>
              <a:miter lim="800000"/>
              <a:headEnd/>
              <a:tailEnd/>
            </a:ln>
            <a:effectLst/>
          </p:spPr>
          <p:txBody>
            <a:bodyPr wrap="square">
              <a:spAutoFit/>
            </a:bodyPr>
            <a:lstStyle/>
            <a:p>
              <a:pPr algn="ctr" eaLnBrk="0" hangingPunct="0"/>
              <a:r>
                <a:rPr lang="id-ID" sz="1400" b="1" dirty="0">
                  <a:latin typeface="+mj-lt"/>
                </a:rPr>
                <a:t>Approach</a:t>
              </a:r>
              <a:r>
                <a:rPr lang="en-US" sz="1400" b="1" dirty="0">
                  <a:latin typeface="+mj-lt"/>
                </a:rPr>
                <a:t> an</a:t>
              </a:r>
              <a:r>
                <a:rPr lang="id-ID" sz="1400" b="1" dirty="0">
                  <a:latin typeface="+mj-lt"/>
                </a:rPr>
                <a:t>d</a:t>
              </a:r>
              <a:r>
                <a:rPr lang="en-US" sz="1400" b="1" dirty="0">
                  <a:latin typeface="+mj-lt"/>
                </a:rPr>
                <a:t> </a:t>
              </a:r>
            </a:p>
            <a:p>
              <a:pPr algn="ctr" eaLnBrk="0" hangingPunct="0"/>
              <a:r>
                <a:rPr lang="id-ID" sz="1400" b="1" dirty="0">
                  <a:latin typeface="+mj-lt"/>
                </a:rPr>
                <a:t>Type</a:t>
              </a:r>
              <a:endParaRPr lang="en-US" sz="1400" b="1" dirty="0">
                <a:latin typeface="+mj-lt"/>
              </a:endParaRPr>
            </a:p>
          </p:txBody>
        </p:sp>
        <p:sp>
          <p:nvSpPr>
            <p:cNvPr id="80913" name="Text Box 17"/>
            <p:cNvSpPr txBox="1">
              <a:spLocks noChangeArrowheads="1"/>
            </p:cNvSpPr>
            <p:nvPr/>
          </p:nvSpPr>
          <p:spPr bwMode="gray">
            <a:xfrm>
              <a:off x="3378" y="1667"/>
              <a:ext cx="955" cy="394"/>
            </a:xfrm>
            <a:prstGeom prst="rect">
              <a:avLst/>
            </a:prstGeom>
            <a:noFill/>
            <a:ln w="9525" algn="ctr">
              <a:noFill/>
              <a:miter lim="800000"/>
              <a:headEnd/>
              <a:tailEnd/>
            </a:ln>
            <a:effectLst/>
          </p:spPr>
          <p:txBody>
            <a:bodyPr wrap="none">
              <a:spAutoFit/>
            </a:bodyPr>
            <a:lstStyle/>
            <a:p>
              <a:pPr algn="ctr" eaLnBrk="0" hangingPunct="0"/>
              <a:r>
                <a:rPr lang="en-US" sz="1400" b="1" dirty="0">
                  <a:latin typeface="+mj-lt"/>
                </a:rPr>
                <a:t>Lo</a:t>
              </a:r>
              <a:r>
                <a:rPr lang="id-ID" sz="1400" b="1" dirty="0">
                  <a:latin typeface="+mj-lt"/>
                </a:rPr>
                <a:t>cation </a:t>
              </a:r>
              <a:r>
                <a:rPr lang="en-US" sz="1400" b="1" dirty="0">
                  <a:latin typeface="+mj-lt"/>
                </a:rPr>
                <a:t>an</a:t>
              </a:r>
              <a:r>
                <a:rPr lang="id-ID" sz="1400" b="1" dirty="0">
                  <a:latin typeface="+mj-lt"/>
                </a:rPr>
                <a:t>d</a:t>
              </a:r>
              <a:endParaRPr lang="en-US" sz="1400" b="1" dirty="0">
                <a:latin typeface="+mj-lt"/>
              </a:endParaRPr>
            </a:p>
            <a:p>
              <a:pPr algn="ctr" eaLnBrk="0" hangingPunct="0"/>
              <a:r>
                <a:rPr lang="en-US" sz="1400" b="1" dirty="0" err="1">
                  <a:latin typeface="+mj-lt"/>
                </a:rPr>
                <a:t>subje</a:t>
              </a:r>
              <a:r>
                <a:rPr lang="id-ID" sz="1400" b="1" dirty="0">
                  <a:latin typeface="+mj-lt"/>
                </a:rPr>
                <a:t>ct</a:t>
              </a:r>
              <a:endParaRPr lang="en-US" sz="1400" b="1" dirty="0">
                <a:latin typeface="+mj-lt"/>
              </a:endParaRPr>
            </a:p>
          </p:txBody>
        </p:sp>
        <p:sp>
          <p:nvSpPr>
            <p:cNvPr id="80914" name="Text Box 18"/>
            <p:cNvSpPr txBox="1">
              <a:spLocks noChangeArrowheads="1"/>
            </p:cNvSpPr>
            <p:nvPr/>
          </p:nvSpPr>
          <p:spPr bwMode="gray">
            <a:xfrm>
              <a:off x="3235" y="2359"/>
              <a:ext cx="1095" cy="557"/>
            </a:xfrm>
            <a:prstGeom prst="rect">
              <a:avLst/>
            </a:prstGeom>
            <a:noFill/>
            <a:ln w="9525" algn="ctr">
              <a:noFill/>
              <a:miter lim="800000"/>
              <a:headEnd/>
              <a:tailEnd/>
            </a:ln>
            <a:effectLst/>
          </p:spPr>
          <p:txBody>
            <a:bodyPr wrap="square">
              <a:spAutoFit/>
            </a:bodyPr>
            <a:lstStyle/>
            <a:p>
              <a:pPr algn="ctr" eaLnBrk="0" hangingPunct="0"/>
              <a:r>
                <a:rPr lang="en-US" sz="1400" b="1" dirty="0">
                  <a:latin typeface="+mj-lt"/>
                </a:rPr>
                <a:t>Data </a:t>
              </a:r>
              <a:r>
                <a:rPr lang="id-ID" sz="1400" b="1" dirty="0">
                  <a:latin typeface="+mj-lt"/>
                </a:rPr>
                <a:t>and</a:t>
              </a:r>
              <a:r>
                <a:rPr lang="en-US" sz="1400" b="1" dirty="0">
                  <a:latin typeface="+mj-lt"/>
                </a:rPr>
                <a:t> </a:t>
              </a:r>
            </a:p>
            <a:p>
              <a:pPr algn="ctr" eaLnBrk="0" hangingPunct="0"/>
              <a:r>
                <a:rPr lang="id-ID" sz="1400" b="1" dirty="0">
                  <a:latin typeface="+mj-lt"/>
                </a:rPr>
                <a:t>Source of the</a:t>
              </a:r>
              <a:r>
                <a:rPr lang="en-US" sz="1400" b="1" dirty="0">
                  <a:latin typeface="+mj-lt"/>
                </a:rPr>
                <a:t> data</a:t>
              </a:r>
            </a:p>
          </p:txBody>
        </p:sp>
        <p:sp>
          <p:nvSpPr>
            <p:cNvPr id="80915" name="Text Box 19"/>
            <p:cNvSpPr txBox="1">
              <a:spLocks noChangeArrowheads="1"/>
            </p:cNvSpPr>
            <p:nvPr/>
          </p:nvSpPr>
          <p:spPr bwMode="gray">
            <a:xfrm>
              <a:off x="1800" y="2819"/>
              <a:ext cx="1094" cy="394"/>
            </a:xfrm>
            <a:prstGeom prst="rect">
              <a:avLst/>
            </a:prstGeom>
            <a:noFill/>
            <a:ln w="9525" algn="ctr">
              <a:noFill/>
              <a:miter lim="800000"/>
              <a:headEnd/>
              <a:tailEnd/>
            </a:ln>
            <a:effectLst/>
          </p:spPr>
          <p:txBody>
            <a:bodyPr wrap="none">
              <a:spAutoFit/>
            </a:bodyPr>
            <a:lstStyle/>
            <a:p>
              <a:pPr algn="ctr" eaLnBrk="0" hangingPunct="0"/>
              <a:r>
                <a:rPr lang="en-US" sz="1400" b="1" dirty="0">
                  <a:latin typeface="+mj-lt"/>
                </a:rPr>
                <a:t>Data</a:t>
              </a:r>
              <a:r>
                <a:rPr lang="id-ID" sz="1400" b="1" dirty="0">
                  <a:latin typeface="+mj-lt"/>
                </a:rPr>
                <a:t> Collectiion</a:t>
              </a:r>
            </a:p>
            <a:p>
              <a:pPr algn="ctr" eaLnBrk="0" hangingPunct="0"/>
              <a:r>
                <a:rPr lang="id-ID" sz="1400" b="1" dirty="0">
                  <a:latin typeface="+mj-lt"/>
                </a:rPr>
                <a:t>Technique</a:t>
              </a:r>
              <a:endParaRPr lang="en-US" sz="1400" b="1" dirty="0">
                <a:latin typeface="+mj-lt"/>
              </a:endParaRPr>
            </a:p>
          </p:txBody>
        </p:sp>
        <p:sp>
          <p:nvSpPr>
            <p:cNvPr id="80916" name="Freeform 20"/>
            <p:cNvSpPr>
              <a:spLocks/>
            </p:cNvSpPr>
            <p:nvPr/>
          </p:nvSpPr>
          <p:spPr bwMode="gray">
            <a:xfrm>
              <a:off x="2820" y="2632"/>
              <a:ext cx="544" cy="680"/>
            </a:xfrm>
            <a:custGeom>
              <a:avLst/>
              <a:gdLst/>
              <a:ahLst/>
              <a:cxnLst>
                <a:cxn ang="0">
                  <a:pos x="0" y="16"/>
                </a:cxn>
                <a:cxn ang="0">
                  <a:pos x="256" y="528"/>
                </a:cxn>
                <a:cxn ang="0">
                  <a:pos x="264" y="680"/>
                </a:cxn>
                <a:cxn ang="0">
                  <a:pos x="448" y="624"/>
                </a:cxn>
                <a:cxn ang="0">
                  <a:pos x="544" y="576"/>
                </a:cxn>
                <a:cxn ang="0">
                  <a:pos x="112" y="0"/>
                </a:cxn>
                <a:cxn ang="0">
                  <a:pos x="0" y="16"/>
                </a:cxn>
              </a:cxnLst>
              <a:rect l="0" t="0" r="r" b="b"/>
              <a:pathLst>
                <a:path w="544" h="680">
                  <a:moveTo>
                    <a:pt x="0" y="16"/>
                  </a:moveTo>
                  <a:lnTo>
                    <a:pt x="256" y="528"/>
                  </a:lnTo>
                  <a:lnTo>
                    <a:pt x="264" y="680"/>
                  </a:lnTo>
                  <a:lnTo>
                    <a:pt x="448" y="624"/>
                  </a:lnTo>
                  <a:lnTo>
                    <a:pt x="544" y="576"/>
                  </a:lnTo>
                  <a:lnTo>
                    <a:pt x="112" y="0"/>
                  </a:lnTo>
                  <a:lnTo>
                    <a:pt x="0" y="16"/>
                  </a:lnTo>
                  <a:close/>
                </a:path>
              </a:pathLst>
            </a:custGeom>
            <a:solidFill>
              <a:schemeClr val="tx2">
                <a:alpha val="50000"/>
              </a:schemeClr>
            </a:solidFill>
            <a:ln w="9525" cap="flat" cmpd="sng">
              <a:noFill/>
              <a:prstDash val="solid"/>
              <a:round/>
              <a:headEnd/>
              <a:tailEnd/>
            </a:ln>
            <a:effectLst/>
          </p:spPr>
          <p:txBody>
            <a:bodyPr wrap="none" anchor="ctr"/>
            <a:lstStyle/>
            <a:p>
              <a:endParaRPr lang="en-US"/>
            </a:p>
          </p:txBody>
        </p:sp>
        <p:sp>
          <p:nvSpPr>
            <p:cNvPr id="80917" name="Oval 21"/>
            <p:cNvSpPr>
              <a:spLocks noChangeArrowheads="1"/>
            </p:cNvSpPr>
            <p:nvPr/>
          </p:nvSpPr>
          <p:spPr bwMode="gray">
            <a:xfrm rot="20601703">
              <a:off x="1910" y="1989"/>
              <a:ext cx="1629" cy="687"/>
            </a:xfrm>
            <a:prstGeom prst="ellipse">
              <a:avLst/>
            </a:prstGeom>
            <a:solidFill>
              <a:srgbClr val="FFFFFF"/>
            </a:solidFill>
            <a:ln w="12700">
              <a:noFill/>
              <a:round/>
              <a:headEnd type="none" w="sm" len="sm"/>
              <a:tailEnd type="none" w="sm" len="sm"/>
            </a:ln>
            <a:effectLst/>
          </p:spPr>
          <p:txBody>
            <a:bodyPr wrap="none" anchor="ctr"/>
            <a:lstStyle/>
            <a:p>
              <a:endParaRPr lang="en-US"/>
            </a:p>
          </p:txBody>
        </p:sp>
      </p:grpSp>
      <p:sp>
        <p:nvSpPr>
          <p:cNvPr id="80918" name="Text Box 22"/>
          <p:cNvSpPr txBox="1">
            <a:spLocks noChangeArrowheads="1"/>
          </p:cNvSpPr>
          <p:nvPr/>
        </p:nvSpPr>
        <p:spPr bwMode="auto">
          <a:xfrm>
            <a:off x="7261936" y="829420"/>
            <a:ext cx="3152922" cy="542382"/>
          </a:xfrm>
          <a:prstGeom prst="rect">
            <a:avLst/>
          </a:prstGeom>
          <a:noFill/>
          <a:ln w="9525" algn="ctr">
            <a:noFill/>
            <a:miter lim="800000"/>
            <a:headEnd/>
            <a:tailEnd/>
          </a:ln>
          <a:effectLst/>
        </p:spPr>
        <p:txBody>
          <a:bodyPr wrap="square">
            <a:spAutoFit/>
          </a:bodyPr>
          <a:lstStyle/>
          <a:p>
            <a:r>
              <a:rPr lang="en-US" sz="1400" dirty="0">
                <a:solidFill>
                  <a:srgbClr val="333333"/>
                </a:solidFill>
              </a:rPr>
              <a:t>Lo</a:t>
            </a:r>
            <a:r>
              <a:rPr lang="id-ID" sz="1400" dirty="0">
                <a:solidFill>
                  <a:srgbClr val="333333"/>
                </a:solidFill>
              </a:rPr>
              <a:t>cation:</a:t>
            </a:r>
            <a:endParaRPr lang="en-US" sz="1400" dirty="0">
              <a:solidFill>
                <a:srgbClr val="333333"/>
              </a:solidFill>
            </a:endParaRPr>
          </a:p>
          <a:p>
            <a:r>
              <a:rPr lang="id-ID" sz="1400" dirty="0">
                <a:solidFill>
                  <a:srgbClr val="333333"/>
                </a:solidFill>
              </a:rPr>
              <a:t>Elementary school</a:t>
            </a:r>
            <a:endParaRPr lang="en-US" sz="1400" dirty="0">
              <a:solidFill>
                <a:srgbClr val="333333"/>
              </a:solidFill>
            </a:endParaRPr>
          </a:p>
        </p:txBody>
      </p:sp>
      <p:cxnSp>
        <p:nvCxnSpPr>
          <p:cNvPr id="80919" name="AutoShape 23"/>
          <p:cNvCxnSpPr>
            <a:cxnSpLocks noChangeShapeType="1"/>
          </p:cNvCxnSpPr>
          <p:nvPr/>
        </p:nvCxnSpPr>
        <p:spPr bwMode="auto">
          <a:xfrm rot="5400000">
            <a:off x="6969774" y="1048276"/>
            <a:ext cx="388557" cy="244861"/>
          </a:xfrm>
          <a:prstGeom prst="bentConnector3">
            <a:avLst>
              <a:gd name="adj1" fmla="val 50000"/>
            </a:avLst>
          </a:prstGeom>
          <a:noFill/>
          <a:ln w="9525">
            <a:solidFill>
              <a:srgbClr val="292929"/>
            </a:solidFill>
            <a:miter lim="800000"/>
            <a:headEnd/>
            <a:tailEnd/>
          </a:ln>
          <a:effectLst/>
        </p:spPr>
      </p:cxnSp>
      <p:sp>
        <p:nvSpPr>
          <p:cNvPr id="80920" name="Text Box 24"/>
          <p:cNvSpPr txBox="1">
            <a:spLocks noChangeArrowheads="1"/>
          </p:cNvSpPr>
          <p:nvPr/>
        </p:nvSpPr>
        <p:spPr bwMode="auto">
          <a:xfrm>
            <a:off x="1981199" y="1716445"/>
            <a:ext cx="1571482" cy="307778"/>
          </a:xfrm>
          <a:prstGeom prst="rect">
            <a:avLst/>
          </a:prstGeom>
          <a:noFill/>
          <a:ln w="9525" algn="ctr">
            <a:noFill/>
            <a:miter lim="800000"/>
            <a:headEnd/>
            <a:tailEnd/>
          </a:ln>
          <a:effectLst/>
        </p:spPr>
        <p:txBody>
          <a:bodyPr>
            <a:spAutoFit/>
          </a:bodyPr>
          <a:lstStyle/>
          <a:p>
            <a:r>
              <a:rPr lang="id-ID" sz="1400" dirty="0">
                <a:solidFill>
                  <a:srgbClr val="333333"/>
                </a:solidFill>
              </a:rPr>
              <a:t>Researcher</a:t>
            </a:r>
            <a:endParaRPr lang="en-US" sz="1400" dirty="0">
              <a:solidFill>
                <a:srgbClr val="333333"/>
              </a:solidFill>
            </a:endParaRPr>
          </a:p>
        </p:txBody>
      </p:sp>
      <p:cxnSp>
        <p:nvCxnSpPr>
          <p:cNvPr id="80921" name="AutoShape 25"/>
          <p:cNvCxnSpPr>
            <a:cxnSpLocks noChangeShapeType="1"/>
          </p:cNvCxnSpPr>
          <p:nvPr/>
        </p:nvCxnSpPr>
        <p:spPr bwMode="auto">
          <a:xfrm>
            <a:off x="2911919" y="1839004"/>
            <a:ext cx="829190" cy="232313"/>
          </a:xfrm>
          <a:prstGeom prst="bentConnector3">
            <a:avLst>
              <a:gd name="adj1" fmla="val 50000"/>
            </a:avLst>
          </a:prstGeom>
          <a:noFill/>
          <a:ln w="9525">
            <a:solidFill>
              <a:srgbClr val="292929"/>
            </a:solidFill>
            <a:miter lim="800000"/>
            <a:headEnd/>
            <a:tailEnd/>
          </a:ln>
          <a:effectLst/>
        </p:spPr>
      </p:cxnSp>
      <p:sp>
        <p:nvSpPr>
          <p:cNvPr id="80922" name="Text Box 26"/>
          <p:cNvSpPr txBox="1">
            <a:spLocks noChangeArrowheads="1"/>
          </p:cNvSpPr>
          <p:nvPr/>
        </p:nvSpPr>
        <p:spPr bwMode="auto">
          <a:xfrm>
            <a:off x="2334370" y="868285"/>
            <a:ext cx="2514598" cy="523220"/>
          </a:xfrm>
          <a:prstGeom prst="rect">
            <a:avLst/>
          </a:prstGeom>
          <a:noFill/>
          <a:ln w="9525" algn="ctr">
            <a:noFill/>
            <a:miter lim="800000"/>
            <a:headEnd/>
            <a:tailEnd/>
          </a:ln>
          <a:effectLst/>
        </p:spPr>
        <p:txBody>
          <a:bodyPr wrap="square">
            <a:spAutoFit/>
          </a:bodyPr>
          <a:lstStyle/>
          <a:p>
            <a:r>
              <a:rPr lang="id-ID" sz="1400" dirty="0"/>
              <a:t>Approach</a:t>
            </a:r>
            <a:r>
              <a:rPr lang="en-US" sz="1400" dirty="0"/>
              <a:t> :</a:t>
            </a:r>
            <a:r>
              <a:rPr lang="id-ID" sz="1400" dirty="0"/>
              <a:t>Q</a:t>
            </a:r>
            <a:r>
              <a:rPr lang="en-US" sz="1400" dirty="0" err="1"/>
              <a:t>ualitati</a:t>
            </a:r>
            <a:r>
              <a:rPr lang="id-ID" sz="1400" dirty="0"/>
              <a:t>ve</a:t>
            </a:r>
            <a:endParaRPr lang="en-US" sz="1400" dirty="0"/>
          </a:p>
          <a:p>
            <a:r>
              <a:rPr lang="id-ID" sz="1400" dirty="0"/>
              <a:t>Type</a:t>
            </a:r>
            <a:r>
              <a:rPr lang="en-US" sz="1400" dirty="0"/>
              <a:t> : </a:t>
            </a:r>
            <a:r>
              <a:rPr lang="id-ID" sz="1400" dirty="0"/>
              <a:t>Phenomenology</a:t>
            </a:r>
            <a:endParaRPr lang="en-US" sz="1400" dirty="0"/>
          </a:p>
        </p:txBody>
      </p:sp>
      <p:cxnSp>
        <p:nvCxnSpPr>
          <p:cNvPr id="80923" name="AutoShape 27"/>
          <p:cNvCxnSpPr>
            <a:cxnSpLocks noChangeShapeType="1"/>
          </p:cNvCxnSpPr>
          <p:nvPr/>
        </p:nvCxnSpPr>
        <p:spPr bwMode="auto">
          <a:xfrm>
            <a:off x="4051794" y="1069227"/>
            <a:ext cx="1269897" cy="203605"/>
          </a:xfrm>
          <a:prstGeom prst="bentConnector3">
            <a:avLst>
              <a:gd name="adj1" fmla="val 50000"/>
            </a:avLst>
          </a:prstGeom>
          <a:noFill/>
          <a:ln w="9525">
            <a:solidFill>
              <a:srgbClr val="292929"/>
            </a:solidFill>
            <a:miter lim="800000"/>
            <a:headEnd/>
            <a:tailEnd/>
          </a:ln>
          <a:effectLst/>
        </p:spPr>
      </p:cxnSp>
      <p:sp>
        <p:nvSpPr>
          <p:cNvPr id="80924" name="Text Box 28"/>
          <p:cNvSpPr txBox="1">
            <a:spLocks noChangeArrowheads="1"/>
          </p:cNvSpPr>
          <p:nvPr/>
        </p:nvSpPr>
        <p:spPr bwMode="auto">
          <a:xfrm>
            <a:off x="7877315" y="3266105"/>
            <a:ext cx="1571481" cy="523220"/>
          </a:xfrm>
          <a:prstGeom prst="rect">
            <a:avLst/>
          </a:prstGeom>
          <a:noFill/>
          <a:ln w="9525" algn="ctr">
            <a:noFill/>
            <a:miter lim="800000"/>
            <a:headEnd/>
            <a:tailEnd/>
          </a:ln>
          <a:effectLst/>
        </p:spPr>
        <p:txBody>
          <a:bodyPr>
            <a:spAutoFit/>
          </a:bodyPr>
          <a:lstStyle/>
          <a:p>
            <a:pPr>
              <a:buFont typeface="Arial" pitchFamily="34" charset="0"/>
              <a:buChar char="•"/>
            </a:pPr>
            <a:r>
              <a:rPr lang="id-ID" sz="1400" dirty="0">
                <a:solidFill>
                  <a:srgbClr val="333333"/>
                </a:solidFill>
              </a:rPr>
              <a:t>Primary data</a:t>
            </a:r>
            <a:endParaRPr lang="en-US" sz="1400" dirty="0">
              <a:solidFill>
                <a:srgbClr val="333333"/>
              </a:solidFill>
            </a:endParaRPr>
          </a:p>
          <a:p>
            <a:pPr>
              <a:buFont typeface="Arial" pitchFamily="34" charset="0"/>
              <a:buChar char="•"/>
            </a:pPr>
            <a:r>
              <a:rPr lang="id-ID" sz="1400" dirty="0">
                <a:solidFill>
                  <a:srgbClr val="333333"/>
                </a:solidFill>
              </a:rPr>
              <a:t> Secondary data</a:t>
            </a:r>
            <a:endParaRPr lang="en-US" sz="1400" dirty="0">
              <a:solidFill>
                <a:srgbClr val="333333"/>
              </a:solidFill>
            </a:endParaRPr>
          </a:p>
        </p:txBody>
      </p:sp>
      <p:cxnSp>
        <p:nvCxnSpPr>
          <p:cNvPr id="80925" name="AutoShape 29"/>
          <p:cNvCxnSpPr>
            <a:cxnSpLocks noChangeShapeType="1"/>
          </p:cNvCxnSpPr>
          <p:nvPr/>
        </p:nvCxnSpPr>
        <p:spPr bwMode="auto">
          <a:xfrm rot="10800000">
            <a:off x="7286479" y="2898086"/>
            <a:ext cx="541890" cy="590820"/>
          </a:xfrm>
          <a:prstGeom prst="bentConnector3">
            <a:avLst>
              <a:gd name="adj1" fmla="val 51259"/>
            </a:avLst>
          </a:prstGeom>
          <a:noFill/>
          <a:ln w="9525">
            <a:solidFill>
              <a:srgbClr val="292929"/>
            </a:solidFill>
            <a:miter lim="800000"/>
            <a:headEnd/>
            <a:tailEnd/>
          </a:ln>
          <a:effectLst/>
        </p:spPr>
      </p:cxnSp>
      <p:sp>
        <p:nvSpPr>
          <p:cNvPr id="80926" name="Text Box 30"/>
          <p:cNvSpPr txBox="1">
            <a:spLocks noChangeArrowheads="1"/>
          </p:cNvSpPr>
          <p:nvPr/>
        </p:nvSpPr>
        <p:spPr bwMode="auto">
          <a:xfrm>
            <a:off x="2316822" y="4193118"/>
            <a:ext cx="2013735" cy="307777"/>
          </a:xfrm>
          <a:prstGeom prst="rect">
            <a:avLst/>
          </a:prstGeom>
          <a:noFill/>
          <a:ln w="9525" algn="ctr">
            <a:noFill/>
            <a:miter lim="800000"/>
            <a:headEnd/>
            <a:tailEnd/>
          </a:ln>
          <a:effectLst/>
        </p:spPr>
        <p:txBody>
          <a:bodyPr>
            <a:spAutoFit/>
          </a:bodyPr>
          <a:lstStyle/>
          <a:p>
            <a:r>
              <a:rPr lang="en-US" sz="1400" dirty="0">
                <a:solidFill>
                  <a:srgbClr val="333333"/>
                </a:solidFill>
              </a:rPr>
              <a:t>  </a:t>
            </a:r>
          </a:p>
        </p:txBody>
      </p:sp>
      <p:cxnSp>
        <p:nvCxnSpPr>
          <p:cNvPr id="80927" name="AutoShape 31"/>
          <p:cNvCxnSpPr>
            <a:cxnSpLocks noChangeShapeType="1"/>
          </p:cNvCxnSpPr>
          <p:nvPr/>
        </p:nvCxnSpPr>
        <p:spPr bwMode="auto">
          <a:xfrm rot="5400000" flipH="1" flipV="1">
            <a:off x="4547054" y="4211451"/>
            <a:ext cx="992871" cy="394331"/>
          </a:xfrm>
          <a:prstGeom prst="bentConnector3">
            <a:avLst>
              <a:gd name="adj1" fmla="val 50000"/>
            </a:avLst>
          </a:prstGeom>
          <a:noFill/>
          <a:ln w="9525">
            <a:solidFill>
              <a:srgbClr val="292929"/>
            </a:solidFill>
            <a:miter lim="800000"/>
            <a:headEnd/>
            <a:tailEnd/>
          </a:ln>
          <a:effectLst/>
        </p:spPr>
      </p:cxnSp>
      <p:sp>
        <p:nvSpPr>
          <p:cNvPr id="80936" name="Rectangle 40"/>
          <p:cNvSpPr>
            <a:spLocks noChangeArrowheads="1"/>
          </p:cNvSpPr>
          <p:nvPr/>
        </p:nvSpPr>
        <p:spPr bwMode="gray">
          <a:xfrm>
            <a:off x="1523215" y="5525952"/>
            <a:ext cx="2240981" cy="276999"/>
          </a:xfrm>
          <a:prstGeom prst="rect">
            <a:avLst/>
          </a:prstGeom>
          <a:noFill/>
          <a:ln w="9525" algn="ctr">
            <a:noFill/>
            <a:miter lim="800000"/>
            <a:headEnd/>
            <a:tailEnd/>
          </a:ln>
          <a:effectLst/>
        </p:spPr>
        <p:txBody>
          <a:bodyPr>
            <a:spAutoFit/>
          </a:bodyPr>
          <a:lstStyle/>
          <a:p>
            <a:pPr eaLnBrk="0" hangingPunct="0"/>
            <a:endParaRPr lang="en-US" sz="1200" dirty="0">
              <a:solidFill>
                <a:srgbClr val="1C1C1C"/>
              </a:solidFill>
            </a:endParaRPr>
          </a:p>
        </p:txBody>
      </p:sp>
      <p:grpSp>
        <p:nvGrpSpPr>
          <p:cNvPr id="67" name="Group 66"/>
          <p:cNvGrpSpPr/>
          <p:nvPr/>
        </p:nvGrpSpPr>
        <p:grpSpPr>
          <a:xfrm>
            <a:off x="3795844" y="4661615"/>
            <a:ext cx="2324886" cy="2209329"/>
            <a:chOff x="2285643" y="4648671"/>
            <a:chExt cx="2324886" cy="2209329"/>
          </a:xfrm>
        </p:grpSpPr>
        <p:sp>
          <p:nvSpPr>
            <p:cNvPr id="80932" name="AutoShape 36"/>
            <p:cNvSpPr>
              <a:spLocks noChangeArrowheads="1"/>
            </p:cNvSpPr>
            <p:nvPr/>
          </p:nvSpPr>
          <p:spPr bwMode="gray">
            <a:xfrm>
              <a:off x="2285643" y="5181802"/>
              <a:ext cx="2324886" cy="1676198"/>
            </a:xfrm>
            <a:prstGeom prst="bevel">
              <a:avLst>
                <a:gd name="adj" fmla="val 1648"/>
              </a:avLst>
            </a:prstGeom>
            <a:gradFill rotWithShape="1">
              <a:gsLst>
                <a:gs pos="0">
                  <a:srgbClr val="DDDDDD"/>
                </a:gs>
                <a:gs pos="50000">
                  <a:srgbClr val="DDDDDD">
                    <a:gamma/>
                    <a:tint val="33333"/>
                    <a:invGamma/>
                  </a:srgbClr>
                </a:gs>
                <a:gs pos="100000">
                  <a:srgbClr val="DDDDDD"/>
                </a:gs>
              </a:gsLst>
              <a:lin ang="2700000" scaled="1"/>
            </a:gradFill>
            <a:ln w="9525">
              <a:noFill/>
              <a:miter lim="800000"/>
              <a:headEnd/>
              <a:tailEnd/>
            </a:ln>
            <a:effectLst/>
          </p:spPr>
          <p:txBody>
            <a:bodyPr wrap="none" anchor="ctr"/>
            <a:lstStyle/>
            <a:p>
              <a:endParaRPr lang="en-US"/>
            </a:p>
          </p:txBody>
        </p:sp>
        <p:sp>
          <p:nvSpPr>
            <p:cNvPr id="80933" name="AutoShape 37"/>
            <p:cNvSpPr>
              <a:spLocks noChangeArrowheads="1"/>
            </p:cNvSpPr>
            <p:nvPr/>
          </p:nvSpPr>
          <p:spPr bwMode="gray">
            <a:xfrm>
              <a:off x="2285643" y="4648671"/>
              <a:ext cx="2324886" cy="535121"/>
            </a:xfrm>
            <a:prstGeom prst="bevel">
              <a:avLst>
                <a:gd name="adj" fmla="val 3718"/>
              </a:avLst>
            </a:prstGeom>
            <a:solidFill>
              <a:srgbClr val="99CC00">
                <a:alpha val="50000"/>
              </a:srgbClr>
            </a:solidFill>
            <a:ln w="28575">
              <a:solidFill>
                <a:srgbClr val="00B050"/>
              </a:solidFill>
              <a:miter lim="800000"/>
              <a:headEnd/>
              <a:tailEnd/>
            </a:ln>
            <a:effectLst/>
          </p:spPr>
          <p:txBody>
            <a:bodyPr wrap="none" anchor="ctr"/>
            <a:lstStyle/>
            <a:p>
              <a:endParaRPr lang="en-US"/>
            </a:p>
          </p:txBody>
        </p:sp>
        <p:sp>
          <p:nvSpPr>
            <p:cNvPr id="80935" name="Rectangle 39"/>
            <p:cNvSpPr>
              <a:spLocks noChangeArrowheads="1"/>
            </p:cNvSpPr>
            <p:nvPr/>
          </p:nvSpPr>
          <p:spPr bwMode="gray">
            <a:xfrm>
              <a:off x="2938668" y="4770018"/>
              <a:ext cx="934936" cy="307777"/>
            </a:xfrm>
            <a:prstGeom prst="rect">
              <a:avLst/>
            </a:prstGeom>
            <a:noFill/>
            <a:ln w="9525" algn="ctr">
              <a:noFill/>
              <a:miter lim="800000"/>
              <a:headEnd/>
              <a:tailEnd/>
            </a:ln>
            <a:effectLst/>
          </p:spPr>
          <p:txBody>
            <a:bodyPr wrap="none">
              <a:spAutoFit/>
            </a:bodyPr>
            <a:lstStyle/>
            <a:p>
              <a:pPr algn="ctr"/>
              <a:r>
                <a:rPr lang="id-ID" sz="1400" b="1" dirty="0">
                  <a:solidFill>
                    <a:srgbClr val="1C1C1C"/>
                  </a:solidFill>
                </a:rPr>
                <a:t>Interview</a:t>
              </a:r>
              <a:r>
                <a:rPr lang="en-US" sz="1400" b="1" dirty="0">
                  <a:solidFill>
                    <a:srgbClr val="1C1C1C"/>
                  </a:solidFill>
                </a:rPr>
                <a:t> </a:t>
              </a:r>
            </a:p>
          </p:txBody>
        </p:sp>
        <p:sp>
          <p:nvSpPr>
            <p:cNvPr id="80937" name="Rectangle 41"/>
            <p:cNvSpPr>
              <a:spLocks noChangeArrowheads="1"/>
            </p:cNvSpPr>
            <p:nvPr/>
          </p:nvSpPr>
          <p:spPr bwMode="gray">
            <a:xfrm>
              <a:off x="2285643" y="5257396"/>
              <a:ext cx="2240981" cy="830997"/>
            </a:xfrm>
            <a:prstGeom prst="rect">
              <a:avLst/>
            </a:prstGeom>
            <a:noFill/>
            <a:ln w="9525" algn="ctr">
              <a:noFill/>
              <a:miter lim="800000"/>
              <a:headEnd/>
              <a:tailEnd/>
            </a:ln>
            <a:effectLst/>
          </p:spPr>
          <p:txBody>
            <a:bodyPr>
              <a:spAutoFit/>
            </a:bodyPr>
            <a:lstStyle/>
            <a:p>
              <a:pPr eaLnBrk="0" hangingPunct="0"/>
              <a:r>
                <a:rPr lang="id-ID" sz="1600" dirty="0">
                  <a:solidFill>
                    <a:srgbClr val="1C1C1C"/>
                  </a:solidFill>
                </a:rPr>
                <a:t>Interview to the headmasters, teachers and students. </a:t>
              </a:r>
              <a:endParaRPr lang="en-US" sz="1600" dirty="0">
                <a:solidFill>
                  <a:srgbClr val="1C1C1C"/>
                </a:solidFill>
              </a:endParaRPr>
            </a:p>
          </p:txBody>
        </p:sp>
      </p:grpSp>
      <p:sp>
        <p:nvSpPr>
          <p:cNvPr id="80938" name="AutoShape 42"/>
          <p:cNvSpPr>
            <a:spLocks noChangeArrowheads="1"/>
          </p:cNvSpPr>
          <p:nvPr/>
        </p:nvSpPr>
        <p:spPr bwMode="gray">
          <a:xfrm>
            <a:off x="6147009" y="5210346"/>
            <a:ext cx="2134351" cy="1676198"/>
          </a:xfrm>
          <a:prstGeom prst="bevel">
            <a:avLst>
              <a:gd name="adj" fmla="val 1648"/>
            </a:avLst>
          </a:prstGeom>
          <a:gradFill rotWithShape="1">
            <a:gsLst>
              <a:gs pos="0">
                <a:srgbClr val="DDDDDD"/>
              </a:gs>
              <a:gs pos="50000">
                <a:srgbClr val="DDDDDD">
                  <a:gamma/>
                  <a:tint val="33333"/>
                  <a:invGamma/>
                </a:srgbClr>
              </a:gs>
              <a:gs pos="100000">
                <a:srgbClr val="DDDDDD"/>
              </a:gs>
            </a:gsLst>
            <a:lin ang="2700000" scaled="1"/>
          </a:gradFill>
          <a:ln w="9525">
            <a:noFill/>
            <a:miter lim="800000"/>
            <a:headEnd/>
            <a:tailEnd/>
          </a:ln>
          <a:effectLst/>
        </p:spPr>
        <p:txBody>
          <a:bodyPr wrap="none" anchor="ctr"/>
          <a:lstStyle/>
          <a:p>
            <a:endParaRPr lang="en-US"/>
          </a:p>
        </p:txBody>
      </p:sp>
      <p:sp>
        <p:nvSpPr>
          <p:cNvPr id="80939" name="AutoShape 43"/>
          <p:cNvSpPr>
            <a:spLocks noChangeArrowheads="1"/>
          </p:cNvSpPr>
          <p:nvPr/>
        </p:nvSpPr>
        <p:spPr bwMode="gray">
          <a:xfrm>
            <a:off x="6161918" y="4646682"/>
            <a:ext cx="2095894" cy="533131"/>
          </a:xfrm>
          <a:prstGeom prst="bevel">
            <a:avLst>
              <a:gd name="adj" fmla="val 3718"/>
            </a:avLst>
          </a:prstGeom>
          <a:solidFill>
            <a:schemeClr val="accent1">
              <a:alpha val="50000"/>
            </a:schemeClr>
          </a:solidFill>
          <a:ln w="28575">
            <a:solidFill>
              <a:schemeClr val="accent1">
                <a:lumMod val="75000"/>
              </a:schemeClr>
            </a:solidFill>
            <a:miter lim="800000"/>
            <a:headEnd/>
            <a:tailEnd/>
          </a:ln>
          <a:effectLst/>
        </p:spPr>
        <p:txBody>
          <a:bodyPr wrap="none" anchor="ctr"/>
          <a:lstStyle/>
          <a:p>
            <a:r>
              <a:rPr lang="en-US" b="1" dirty="0">
                <a:solidFill>
                  <a:srgbClr val="1C1C1C"/>
                </a:solidFill>
              </a:rPr>
              <a:t>Do</a:t>
            </a:r>
            <a:r>
              <a:rPr lang="id-ID" b="1" dirty="0">
                <a:solidFill>
                  <a:srgbClr val="1C1C1C"/>
                </a:solidFill>
              </a:rPr>
              <a:t>c</a:t>
            </a:r>
            <a:r>
              <a:rPr lang="en-US" b="1" dirty="0" err="1">
                <a:solidFill>
                  <a:srgbClr val="1C1C1C"/>
                </a:solidFill>
              </a:rPr>
              <a:t>umenta</a:t>
            </a:r>
            <a:r>
              <a:rPr lang="id-ID" b="1" dirty="0">
                <a:solidFill>
                  <a:srgbClr val="1C1C1C"/>
                </a:solidFill>
              </a:rPr>
              <a:t>tion</a:t>
            </a:r>
            <a:endParaRPr lang="en-US" dirty="0"/>
          </a:p>
        </p:txBody>
      </p:sp>
      <p:sp>
        <p:nvSpPr>
          <p:cNvPr id="80940" name="Rectangle 44"/>
          <p:cNvSpPr>
            <a:spLocks noChangeArrowheads="1"/>
          </p:cNvSpPr>
          <p:nvPr/>
        </p:nvSpPr>
        <p:spPr bwMode="gray">
          <a:xfrm>
            <a:off x="9412474" y="4799859"/>
            <a:ext cx="224741" cy="307777"/>
          </a:xfrm>
          <a:prstGeom prst="rect">
            <a:avLst/>
          </a:prstGeom>
          <a:noFill/>
          <a:ln w="9525" algn="ctr">
            <a:noFill/>
            <a:miter lim="800000"/>
            <a:headEnd/>
            <a:tailEnd/>
          </a:ln>
          <a:effectLst/>
        </p:spPr>
        <p:txBody>
          <a:bodyPr wrap="none">
            <a:spAutoFit/>
          </a:bodyPr>
          <a:lstStyle/>
          <a:p>
            <a:pPr algn="ctr"/>
            <a:r>
              <a:rPr lang="en-US" sz="1400" b="1" dirty="0">
                <a:solidFill>
                  <a:srgbClr val="1C1C1C"/>
                </a:solidFill>
              </a:rPr>
              <a:t> </a:t>
            </a:r>
          </a:p>
        </p:txBody>
      </p:sp>
      <p:sp>
        <p:nvSpPr>
          <p:cNvPr id="80941" name="Rectangle 45"/>
          <p:cNvSpPr>
            <a:spLocks noChangeArrowheads="1"/>
          </p:cNvSpPr>
          <p:nvPr/>
        </p:nvSpPr>
        <p:spPr bwMode="gray">
          <a:xfrm>
            <a:off x="6196135" y="5333585"/>
            <a:ext cx="1753279" cy="738664"/>
          </a:xfrm>
          <a:prstGeom prst="rect">
            <a:avLst/>
          </a:prstGeom>
          <a:noFill/>
          <a:ln w="9525" algn="ctr">
            <a:noFill/>
            <a:miter lim="800000"/>
            <a:headEnd/>
            <a:tailEnd/>
          </a:ln>
          <a:effectLst/>
        </p:spPr>
        <p:txBody>
          <a:bodyPr wrap="square">
            <a:spAutoFit/>
          </a:bodyPr>
          <a:lstStyle/>
          <a:p>
            <a:pPr eaLnBrk="0" hangingPunct="0"/>
            <a:r>
              <a:rPr lang="id-ID" sz="1400" dirty="0">
                <a:solidFill>
                  <a:srgbClr val="1C1C1C"/>
                </a:solidFill>
              </a:rPr>
              <a:t>Documention in implementing online school</a:t>
            </a:r>
            <a:endParaRPr lang="en-US" sz="1400" dirty="0">
              <a:solidFill>
                <a:srgbClr val="1C1C1C"/>
              </a:solidFill>
            </a:endParaRPr>
          </a:p>
        </p:txBody>
      </p:sp>
      <p:sp>
        <p:nvSpPr>
          <p:cNvPr id="80942" name="Freeform 46"/>
          <p:cNvSpPr>
            <a:spLocks/>
          </p:cNvSpPr>
          <p:nvPr/>
        </p:nvSpPr>
        <p:spPr bwMode="gray">
          <a:xfrm>
            <a:off x="1295969" y="4294577"/>
            <a:ext cx="9448128" cy="352105"/>
          </a:xfrm>
          <a:custGeom>
            <a:avLst/>
            <a:gdLst/>
            <a:ahLst/>
            <a:cxnLst>
              <a:cxn ang="0">
                <a:pos x="0" y="144"/>
              </a:cxn>
              <a:cxn ang="0">
                <a:pos x="624" y="0"/>
              </a:cxn>
              <a:cxn ang="0">
                <a:pos x="3529" y="0"/>
              </a:cxn>
              <a:cxn ang="0">
                <a:pos x="3984" y="144"/>
              </a:cxn>
              <a:cxn ang="0">
                <a:pos x="0" y="144"/>
              </a:cxn>
            </a:cxnLst>
            <a:rect l="0" t="0" r="r" b="b"/>
            <a:pathLst>
              <a:path w="3984" h="144">
                <a:moveTo>
                  <a:pt x="0" y="144"/>
                </a:moveTo>
                <a:lnTo>
                  <a:pt x="624" y="0"/>
                </a:lnTo>
                <a:lnTo>
                  <a:pt x="3529" y="0"/>
                </a:lnTo>
                <a:lnTo>
                  <a:pt x="3984" y="144"/>
                </a:lnTo>
                <a:lnTo>
                  <a:pt x="0" y="144"/>
                </a:lnTo>
                <a:close/>
              </a:path>
            </a:pathLst>
          </a:custGeom>
          <a:gradFill rotWithShape="1">
            <a:gsLst>
              <a:gs pos="0">
                <a:schemeClr val="bg2"/>
              </a:gs>
              <a:gs pos="50000">
                <a:schemeClr val="bg2">
                  <a:gamma/>
                  <a:tint val="51373"/>
                  <a:invGamma/>
                </a:schemeClr>
              </a:gs>
              <a:gs pos="100000">
                <a:schemeClr val="bg2"/>
              </a:gs>
            </a:gsLst>
            <a:lin ang="18900000" scaled="1"/>
          </a:gradFill>
          <a:ln w="9525">
            <a:noFill/>
            <a:round/>
            <a:headEnd/>
            <a:tailEnd/>
          </a:ln>
          <a:effectLst/>
        </p:spPr>
        <p:txBody>
          <a:bodyPr/>
          <a:lstStyle/>
          <a:p>
            <a:endParaRPr lang="en-US"/>
          </a:p>
        </p:txBody>
      </p:sp>
      <p:grpSp>
        <p:nvGrpSpPr>
          <p:cNvPr id="66" name="Group 65"/>
          <p:cNvGrpSpPr/>
          <p:nvPr/>
        </p:nvGrpSpPr>
        <p:grpSpPr>
          <a:xfrm>
            <a:off x="1484758" y="4648672"/>
            <a:ext cx="2325243" cy="2288505"/>
            <a:chOff x="-39243" y="4648671"/>
            <a:chExt cx="2325243" cy="2288505"/>
          </a:xfrm>
        </p:grpSpPr>
        <p:sp>
          <p:nvSpPr>
            <p:cNvPr id="80930" name="AutoShape 34"/>
            <p:cNvSpPr>
              <a:spLocks noChangeArrowheads="1"/>
            </p:cNvSpPr>
            <p:nvPr/>
          </p:nvSpPr>
          <p:spPr bwMode="gray">
            <a:xfrm>
              <a:off x="-39243" y="5181802"/>
              <a:ext cx="2324886" cy="1676198"/>
            </a:xfrm>
            <a:prstGeom prst="bevel">
              <a:avLst>
                <a:gd name="adj" fmla="val 1648"/>
              </a:avLst>
            </a:prstGeom>
            <a:gradFill rotWithShape="1">
              <a:gsLst>
                <a:gs pos="0">
                  <a:srgbClr val="DDDDDD"/>
                </a:gs>
                <a:gs pos="50000">
                  <a:srgbClr val="DDDDDD">
                    <a:gamma/>
                    <a:tint val="33333"/>
                    <a:invGamma/>
                  </a:srgbClr>
                </a:gs>
                <a:gs pos="100000">
                  <a:srgbClr val="DDDDDD"/>
                </a:gs>
              </a:gsLst>
              <a:lin ang="2700000" scaled="1"/>
            </a:gradFill>
            <a:ln w="9525">
              <a:noFill/>
              <a:miter lim="800000"/>
              <a:headEnd/>
              <a:tailEnd/>
            </a:ln>
            <a:effectLst/>
          </p:spPr>
          <p:txBody>
            <a:bodyPr wrap="none" anchor="ctr"/>
            <a:lstStyle/>
            <a:p>
              <a:endParaRPr lang="en-US" dirty="0"/>
            </a:p>
          </p:txBody>
        </p:sp>
        <p:sp>
          <p:nvSpPr>
            <p:cNvPr id="80931" name="AutoShape 35"/>
            <p:cNvSpPr>
              <a:spLocks noChangeArrowheads="1"/>
            </p:cNvSpPr>
            <p:nvPr/>
          </p:nvSpPr>
          <p:spPr bwMode="gray">
            <a:xfrm>
              <a:off x="-786" y="4648671"/>
              <a:ext cx="2272272" cy="535121"/>
            </a:xfrm>
            <a:prstGeom prst="bevel">
              <a:avLst>
                <a:gd name="adj" fmla="val 3718"/>
              </a:avLst>
            </a:prstGeom>
            <a:solidFill>
              <a:schemeClr val="hlink">
                <a:alpha val="50000"/>
              </a:schemeClr>
            </a:solidFill>
            <a:ln w="28575">
              <a:solidFill>
                <a:srgbClr val="FFC319"/>
              </a:solidFill>
              <a:miter lim="800000"/>
              <a:headEnd/>
              <a:tailEnd/>
            </a:ln>
            <a:effectLst/>
          </p:spPr>
          <p:txBody>
            <a:bodyPr wrap="none" anchor="ctr"/>
            <a:lstStyle/>
            <a:p>
              <a:endParaRPr lang="en-US"/>
            </a:p>
          </p:txBody>
        </p:sp>
        <p:sp>
          <p:nvSpPr>
            <p:cNvPr id="80934" name="Rectangle 38"/>
            <p:cNvSpPr>
              <a:spLocks noChangeArrowheads="1"/>
            </p:cNvSpPr>
            <p:nvPr/>
          </p:nvSpPr>
          <p:spPr bwMode="gray">
            <a:xfrm>
              <a:off x="518330" y="4770018"/>
              <a:ext cx="1138068" cy="307777"/>
            </a:xfrm>
            <a:prstGeom prst="rect">
              <a:avLst/>
            </a:prstGeom>
            <a:noFill/>
            <a:ln w="9525" algn="ctr">
              <a:noFill/>
              <a:miter lim="800000"/>
              <a:headEnd/>
              <a:tailEnd/>
            </a:ln>
            <a:effectLst/>
          </p:spPr>
          <p:txBody>
            <a:bodyPr wrap="none">
              <a:spAutoFit/>
            </a:bodyPr>
            <a:lstStyle/>
            <a:p>
              <a:pPr algn="ctr"/>
              <a:r>
                <a:rPr lang="en-US" sz="1400" b="1" dirty="0" err="1">
                  <a:solidFill>
                    <a:srgbClr val="1C1C1C"/>
                  </a:solidFill>
                </a:rPr>
                <a:t>Observa</a:t>
              </a:r>
              <a:r>
                <a:rPr lang="id-ID" sz="1400" b="1" dirty="0">
                  <a:solidFill>
                    <a:srgbClr val="1C1C1C"/>
                  </a:solidFill>
                </a:rPr>
                <a:t>tion</a:t>
              </a:r>
              <a:r>
                <a:rPr lang="en-US" sz="1400" b="1" dirty="0">
                  <a:solidFill>
                    <a:srgbClr val="1C1C1C"/>
                  </a:solidFill>
                </a:rPr>
                <a:t> </a:t>
              </a:r>
            </a:p>
          </p:txBody>
        </p:sp>
        <p:sp>
          <p:nvSpPr>
            <p:cNvPr id="57" name="Rectangle 56"/>
            <p:cNvSpPr/>
            <p:nvPr/>
          </p:nvSpPr>
          <p:spPr>
            <a:xfrm>
              <a:off x="0" y="5182850"/>
              <a:ext cx="2286000" cy="1754326"/>
            </a:xfrm>
            <a:prstGeom prst="rect">
              <a:avLst/>
            </a:prstGeom>
          </p:spPr>
          <p:txBody>
            <a:bodyPr wrap="square">
              <a:spAutoFit/>
            </a:bodyPr>
            <a:lstStyle/>
            <a:p>
              <a:r>
                <a:rPr lang="it-IT" sz="1100" dirty="0"/>
                <a:t>1</a:t>
              </a:r>
              <a:r>
                <a:rPr lang="it-IT" sz="1200" dirty="0"/>
                <a:t>) Observa</a:t>
              </a:r>
              <a:r>
                <a:rPr lang="id-ID" sz="1200" dirty="0"/>
                <a:t>tion of</a:t>
              </a:r>
              <a:r>
                <a:rPr lang="it-IT" sz="1200" dirty="0"/>
                <a:t> implement</a:t>
              </a:r>
              <a:r>
                <a:rPr lang="id-ID" sz="1200" dirty="0"/>
                <a:t>ing online school</a:t>
              </a:r>
              <a:r>
                <a:rPr lang="it-IT" sz="1200" dirty="0"/>
                <a:t> </a:t>
              </a:r>
              <a:r>
                <a:rPr lang="id-ID" sz="1200" dirty="0"/>
                <a:t>in Elementary school</a:t>
              </a:r>
              <a:endParaRPr lang="en-US" sz="1200" dirty="0"/>
            </a:p>
            <a:p>
              <a:r>
                <a:rPr lang="en-US" sz="1200" dirty="0"/>
                <a:t>2) </a:t>
              </a:r>
              <a:r>
                <a:rPr lang="en-US" sz="1200" dirty="0" err="1"/>
                <a:t>Observa</a:t>
              </a:r>
              <a:r>
                <a:rPr lang="id-ID" sz="1200" dirty="0"/>
                <a:t>tion of students’ activities in</a:t>
              </a:r>
              <a:r>
                <a:rPr lang="en-US" sz="1200" dirty="0"/>
                <a:t> </a:t>
              </a:r>
              <a:r>
                <a:rPr lang="it-IT" sz="1200" dirty="0"/>
                <a:t>implement</a:t>
              </a:r>
              <a:r>
                <a:rPr lang="id-ID" sz="1200" dirty="0"/>
                <a:t>ing online school</a:t>
              </a:r>
              <a:endParaRPr lang="en-US" sz="1200" dirty="0"/>
            </a:p>
            <a:p>
              <a:r>
                <a:rPr lang="en-US" sz="1200" dirty="0"/>
                <a:t>3) </a:t>
              </a:r>
              <a:r>
                <a:rPr lang="en-US" sz="1200" dirty="0" err="1"/>
                <a:t>Observa</a:t>
              </a:r>
              <a:r>
                <a:rPr lang="id-ID" sz="1200" dirty="0"/>
                <a:t>tion of students’ ability in</a:t>
              </a:r>
              <a:r>
                <a:rPr lang="it-IT" sz="1200" dirty="0"/>
                <a:t> implement</a:t>
              </a:r>
              <a:r>
                <a:rPr lang="id-ID" sz="1200" dirty="0"/>
                <a:t>ing online school by using online media</a:t>
              </a:r>
              <a:endParaRPr lang="en-US" sz="1200" dirty="0"/>
            </a:p>
          </p:txBody>
        </p:sp>
      </p:grpSp>
      <p:grpSp>
        <p:nvGrpSpPr>
          <p:cNvPr id="63" name="Group 62">
            <a:extLst>
              <a:ext uri="{FF2B5EF4-FFF2-40B4-BE49-F238E27FC236}">
                <a16:creationId xmlns:a16="http://schemas.microsoft.com/office/drawing/2014/main" id="{82148574-9A50-4156-AD4E-1BD0F92FBC1D}"/>
              </a:ext>
            </a:extLst>
          </p:cNvPr>
          <p:cNvGrpSpPr/>
          <p:nvPr/>
        </p:nvGrpSpPr>
        <p:grpSpPr>
          <a:xfrm>
            <a:off x="8281730" y="4627105"/>
            <a:ext cx="2438401" cy="2209800"/>
            <a:chOff x="4572000" y="4648200"/>
            <a:chExt cx="2438401" cy="2209800"/>
          </a:xfrm>
        </p:grpSpPr>
        <p:sp>
          <p:nvSpPr>
            <p:cNvPr id="65" name="AutoShape 36">
              <a:extLst>
                <a:ext uri="{FF2B5EF4-FFF2-40B4-BE49-F238E27FC236}">
                  <a16:creationId xmlns:a16="http://schemas.microsoft.com/office/drawing/2014/main" id="{DDB0A21B-3136-458B-95BC-A6710C4DEFD5}"/>
                </a:ext>
              </a:extLst>
            </p:cNvPr>
            <p:cNvSpPr>
              <a:spLocks noChangeArrowheads="1"/>
            </p:cNvSpPr>
            <p:nvPr/>
          </p:nvSpPr>
          <p:spPr bwMode="gray">
            <a:xfrm>
              <a:off x="4572000" y="5181600"/>
              <a:ext cx="2438400" cy="1676400"/>
            </a:xfrm>
            <a:prstGeom prst="bevel">
              <a:avLst>
                <a:gd name="adj" fmla="val 1648"/>
              </a:avLst>
            </a:prstGeom>
            <a:gradFill rotWithShape="1">
              <a:gsLst>
                <a:gs pos="0">
                  <a:srgbClr val="DDDDDD"/>
                </a:gs>
                <a:gs pos="50000">
                  <a:srgbClr val="DDDDDD">
                    <a:gamma/>
                    <a:tint val="33333"/>
                    <a:invGamma/>
                  </a:srgbClr>
                </a:gs>
                <a:gs pos="100000">
                  <a:srgbClr val="DDDDDD"/>
                </a:gs>
              </a:gsLst>
              <a:lin ang="2700000" scaled="1"/>
            </a:gradFill>
            <a:ln w="9525">
              <a:noFill/>
              <a:miter lim="800000"/>
              <a:headEnd/>
              <a:tailEnd/>
            </a:ln>
            <a:effectLst/>
          </p:spPr>
          <p:txBody>
            <a:bodyPr wrap="none" anchor="ctr"/>
            <a:lstStyle/>
            <a:p>
              <a:endParaRPr lang="en-US" dirty="0"/>
            </a:p>
          </p:txBody>
        </p:sp>
        <p:sp>
          <p:nvSpPr>
            <p:cNvPr id="69" name="AutoShape 37">
              <a:extLst>
                <a:ext uri="{FF2B5EF4-FFF2-40B4-BE49-F238E27FC236}">
                  <a16:creationId xmlns:a16="http://schemas.microsoft.com/office/drawing/2014/main" id="{97E43EBA-1CDB-4AFA-BA1D-C1471DAC305D}"/>
                </a:ext>
              </a:extLst>
            </p:cNvPr>
            <p:cNvSpPr>
              <a:spLocks noChangeArrowheads="1"/>
            </p:cNvSpPr>
            <p:nvPr/>
          </p:nvSpPr>
          <p:spPr bwMode="gray">
            <a:xfrm>
              <a:off x="4572001" y="4648200"/>
              <a:ext cx="2438400" cy="533400"/>
            </a:xfrm>
            <a:prstGeom prst="bevel">
              <a:avLst>
                <a:gd name="adj" fmla="val 3718"/>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endParaRPr lang="en-US"/>
            </a:p>
          </p:txBody>
        </p:sp>
        <p:sp>
          <p:nvSpPr>
            <p:cNvPr id="70" name="Rectangle 44">
              <a:extLst>
                <a:ext uri="{FF2B5EF4-FFF2-40B4-BE49-F238E27FC236}">
                  <a16:creationId xmlns:a16="http://schemas.microsoft.com/office/drawing/2014/main" id="{2E6F0AD0-A9E1-4C58-82AA-36CFAD8FB9B9}"/>
                </a:ext>
              </a:extLst>
            </p:cNvPr>
            <p:cNvSpPr>
              <a:spLocks noChangeArrowheads="1"/>
            </p:cNvSpPr>
            <p:nvPr/>
          </p:nvSpPr>
          <p:spPr bwMode="gray">
            <a:xfrm>
              <a:off x="5068973" y="4800600"/>
              <a:ext cx="1285160" cy="307777"/>
            </a:xfrm>
            <a:prstGeom prst="rect">
              <a:avLst/>
            </a:prstGeom>
            <a:noFill/>
            <a:ln w="9525" algn="ctr">
              <a:noFill/>
              <a:miter lim="800000"/>
              <a:headEnd/>
              <a:tailEnd/>
            </a:ln>
            <a:effectLst/>
          </p:spPr>
          <p:txBody>
            <a:bodyPr wrap="none">
              <a:spAutoFit/>
            </a:bodyPr>
            <a:lstStyle/>
            <a:p>
              <a:pPr algn="ctr"/>
              <a:r>
                <a:rPr lang="id-ID" sz="1400" b="1" dirty="0">
                  <a:solidFill>
                    <a:srgbClr val="1C1C1C"/>
                  </a:solidFill>
                </a:rPr>
                <a:t>Questionnaire</a:t>
              </a:r>
              <a:r>
                <a:rPr lang="en-US" sz="1400" b="1" dirty="0">
                  <a:solidFill>
                    <a:srgbClr val="1C1C1C"/>
                  </a:solidFill>
                </a:rPr>
                <a:t> </a:t>
              </a:r>
            </a:p>
          </p:txBody>
        </p:sp>
        <p:sp>
          <p:nvSpPr>
            <p:cNvPr id="71" name="Rectangle 70">
              <a:extLst>
                <a:ext uri="{FF2B5EF4-FFF2-40B4-BE49-F238E27FC236}">
                  <a16:creationId xmlns:a16="http://schemas.microsoft.com/office/drawing/2014/main" id="{AFF62EF9-CFE3-4C62-A1DD-164A9CD8DD33}"/>
                </a:ext>
              </a:extLst>
            </p:cNvPr>
            <p:cNvSpPr/>
            <p:nvPr/>
          </p:nvSpPr>
          <p:spPr>
            <a:xfrm>
              <a:off x="4724400" y="5334000"/>
              <a:ext cx="2133600" cy="1338828"/>
            </a:xfrm>
            <a:prstGeom prst="rect">
              <a:avLst/>
            </a:prstGeom>
          </p:spPr>
          <p:txBody>
            <a:bodyPr wrap="square">
              <a:spAutoFit/>
            </a:bodyPr>
            <a:lstStyle/>
            <a:p>
              <a:r>
                <a:rPr lang="id-ID" sz="1400" dirty="0"/>
                <a:t>Questionnaire about students’ ability in implementing online school by using online media  </a:t>
              </a:r>
              <a:endParaRPr lang="sv-SE" sz="1400" dirty="0"/>
            </a:p>
            <a:p>
              <a:endParaRPr lang="sv-SE" sz="1100" dirty="0"/>
            </a:p>
          </p:txBody>
        </p:sp>
      </p:grpSp>
      <p:pic>
        <p:nvPicPr>
          <p:cNvPr id="14" name="Audio 13">
            <a:hlinkClick r:id="" action="ppaction://media"/>
            <a:extLst>
              <a:ext uri="{FF2B5EF4-FFF2-40B4-BE49-F238E27FC236}">
                <a16:creationId xmlns:a16="http://schemas.microsoft.com/office/drawing/2014/main" id="{2E683694-9D59-49BC-A928-797EDC6B68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5152"/>
    </mc:Choice>
    <mc:Fallback>
      <p:transition spd="slow" advTm="6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80923"/>
                                        </p:tgtEl>
                                        <p:attrNameLst>
                                          <p:attrName>style.visibility</p:attrName>
                                        </p:attrNameLst>
                                      </p:cBhvr>
                                      <p:to>
                                        <p:strVal val="visible"/>
                                      </p:to>
                                    </p:set>
                                    <p:animEffect transition="in" filter="plus(in)">
                                      <p:cBhvr>
                                        <p:cTn id="11" dur="2000"/>
                                        <p:tgtEl>
                                          <p:spTgt spid="80923"/>
                                        </p:tgtEl>
                                      </p:cBhvr>
                                    </p:animEffect>
                                  </p:childTnLst>
                                </p:cTn>
                              </p:par>
                              <p:par>
                                <p:cTn id="12" presetID="13" presetClass="entr" presetSubtype="16" fill="hold" grpId="0" nodeType="withEffect">
                                  <p:stCondLst>
                                    <p:cond delay="0"/>
                                  </p:stCondLst>
                                  <p:childTnLst>
                                    <p:set>
                                      <p:cBhvr>
                                        <p:cTn id="13" dur="1" fill="hold">
                                          <p:stCondLst>
                                            <p:cond delay="0"/>
                                          </p:stCondLst>
                                        </p:cTn>
                                        <p:tgtEl>
                                          <p:spTgt spid="80922"/>
                                        </p:tgtEl>
                                        <p:attrNameLst>
                                          <p:attrName>style.visibility</p:attrName>
                                        </p:attrNameLst>
                                      </p:cBhvr>
                                      <p:to>
                                        <p:strVal val="visible"/>
                                      </p:to>
                                    </p:set>
                                    <p:animEffect transition="in" filter="plus(in)">
                                      <p:cBhvr>
                                        <p:cTn id="14" dur="2000"/>
                                        <p:tgtEl>
                                          <p:spTgt spid="80922"/>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80921"/>
                                        </p:tgtEl>
                                        <p:attrNameLst>
                                          <p:attrName>style.visibility</p:attrName>
                                        </p:attrNameLst>
                                      </p:cBhvr>
                                      <p:to>
                                        <p:strVal val="visible"/>
                                      </p:to>
                                    </p:set>
                                    <p:animEffect transition="in" filter="plus(in)">
                                      <p:cBhvr>
                                        <p:cTn id="19" dur="2000"/>
                                        <p:tgtEl>
                                          <p:spTgt spid="80921"/>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80920"/>
                                        </p:tgtEl>
                                        <p:attrNameLst>
                                          <p:attrName>style.visibility</p:attrName>
                                        </p:attrNameLst>
                                      </p:cBhvr>
                                      <p:to>
                                        <p:strVal val="visible"/>
                                      </p:to>
                                    </p:set>
                                    <p:animEffect transition="in" filter="plus(in)">
                                      <p:cBhvr>
                                        <p:cTn id="22" dur="2000"/>
                                        <p:tgtEl>
                                          <p:spTgt spid="8092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80918"/>
                                        </p:tgtEl>
                                        <p:attrNameLst>
                                          <p:attrName>style.visibility</p:attrName>
                                        </p:attrNameLst>
                                      </p:cBhvr>
                                      <p:to>
                                        <p:strVal val="visible"/>
                                      </p:to>
                                    </p:set>
                                    <p:animEffect transition="in" filter="plus(in)">
                                      <p:cBhvr>
                                        <p:cTn id="27" dur="2000"/>
                                        <p:tgtEl>
                                          <p:spTgt spid="80918"/>
                                        </p:tgtEl>
                                      </p:cBhvr>
                                    </p:animEffect>
                                  </p:childTnLst>
                                </p:cTn>
                              </p:par>
                              <p:par>
                                <p:cTn id="28" presetID="13" presetClass="entr" presetSubtype="16" fill="hold" nodeType="withEffect">
                                  <p:stCondLst>
                                    <p:cond delay="0"/>
                                  </p:stCondLst>
                                  <p:childTnLst>
                                    <p:set>
                                      <p:cBhvr>
                                        <p:cTn id="29" dur="1" fill="hold">
                                          <p:stCondLst>
                                            <p:cond delay="0"/>
                                          </p:stCondLst>
                                        </p:cTn>
                                        <p:tgtEl>
                                          <p:spTgt spid="80919"/>
                                        </p:tgtEl>
                                        <p:attrNameLst>
                                          <p:attrName>style.visibility</p:attrName>
                                        </p:attrNameLst>
                                      </p:cBhvr>
                                      <p:to>
                                        <p:strVal val="visible"/>
                                      </p:to>
                                    </p:set>
                                    <p:animEffect transition="in" filter="plus(in)">
                                      <p:cBhvr>
                                        <p:cTn id="30" dur="2000"/>
                                        <p:tgtEl>
                                          <p:spTgt spid="80919"/>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plus(in)">
                                      <p:cBhvr>
                                        <p:cTn id="35" dur="2000"/>
                                        <p:tgtEl>
                                          <p:spTgt spid="53"/>
                                        </p:tgtEl>
                                      </p:cBhvr>
                                    </p:animEffect>
                                  </p:childTnLst>
                                </p:cTn>
                              </p:par>
                              <p:par>
                                <p:cTn id="36" presetID="13" presetClass="entr" presetSubtype="16"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plus(in)">
                                      <p:cBhvr>
                                        <p:cTn id="38" dur="20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nodeType="clickEffect">
                                  <p:stCondLst>
                                    <p:cond delay="0"/>
                                  </p:stCondLst>
                                  <p:childTnLst>
                                    <p:set>
                                      <p:cBhvr>
                                        <p:cTn id="42" dur="1" fill="hold">
                                          <p:stCondLst>
                                            <p:cond delay="0"/>
                                          </p:stCondLst>
                                        </p:cTn>
                                        <p:tgtEl>
                                          <p:spTgt spid="80925"/>
                                        </p:tgtEl>
                                        <p:attrNameLst>
                                          <p:attrName>style.visibility</p:attrName>
                                        </p:attrNameLst>
                                      </p:cBhvr>
                                      <p:to>
                                        <p:strVal val="visible"/>
                                      </p:to>
                                    </p:set>
                                    <p:animEffect transition="in" filter="plus(in)">
                                      <p:cBhvr>
                                        <p:cTn id="43" dur="2000"/>
                                        <p:tgtEl>
                                          <p:spTgt spid="80925"/>
                                        </p:tgtEl>
                                      </p:cBhvr>
                                    </p:animEffect>
                                  </p:childTnLst>
                                </p:cTn>
                              </p:par>
                              <p:par>
                                <p:cTn id="44" presetID="13" presetClass="entr" presetSubtype="16" fill="hold" grpId="0" nodeType="withEffect">
                                  <p:stCondLst>
                                    <p:cond delay="0"/>
                                  </p:stCondLst>
                                  <p:childTnLst>
                                    <p:set>
                                      <p:cBhvr>
                                        <p:cTn id="45" dur="1" fill="hold">
                                          <p:stCondLst>
                                            <p:cond delay="0"/>
                                          </p:stCondLst>
                                        </p:cTn>
                                        <p:tgtEl>
                                          <p:spTgt spid="80924"/>
                                        </p:tgtEl>
                                        <p:attrNameLst>
                                          <p:attrName>style.visibility</p:attrName>
                                        </p:attrNameLst>
                                      </p:cBhvr>
                                      <p:to>
                                        <p:strVal val="visible"/>
                                      </p:to>
                                    </p:set>
                                    <p:animEffect transition="in" filter="plus(in)">
                                      <p:cBhvr>
                                        <p:cTn id="46" dur="2000"/>
                                        <p:tgtEl>
                                          <p:spTgt spid="8092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80942"/>
                                        </p:tgtEl>
                                        <p:attrNameLst>
                                          <p:attrName>style.visibility</p:attrName>
                                        </p:attrNameLst>
                                      </p:cBhvr>
                                      <p:to>
                                        <p:strVal val="visible"/>
                                      </p:to>
                                    </p:set>
                                    <p:animEffect transition="in" filter="blinds(horizontal)">
                                      <p:cBhvr>
                                        <p:cTn id="51" dur="500"/>
                                        <p:tgtEl>
                                          <p:spTgt spid="80942"/>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slide(fromBottom)">
                                      <p:cBhvr>
                                        <p:cTn id="56" dur="500"/>
                                        <p:tgtEl>
                                          <p:spTgt spid="6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slide(fromBottom)">
                                      <p:cBhvr>
                                        <p:cTn id="61" dur="500"/>
                                        <p:tgtEl>
                                          <p:spTgt spid="67"/>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80940"/>
                                        </p:tgtEl>
                                        <p:attrNameLst>
                                          <p:attrName>style.visibility</p:attrName>
                                        </p:attrNameLst>
                                      </p:cBhvr>
                                      <p:to>
                                        <p:strVal val="visible"/>
                                      </p:to>
                                    </p:set>
                                    <p:animEffect transition="in" filter="slide(fromBottom)">
                                      <p:cBhvr>
                                        <p:cTn id="66" dur="500"/>
                                        <p:tgtEl>
                                          <p:spTgt spid="80940"/>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80941"/>
                                        </p:tgtEl>
                                        <p:attrNameLst>
                                          <p:attrName>style.visibility</p:attrName>
                                        </p:attrNameLst>
                                      </p:cBhvr>
                                      <p:to>
                                        <p:strVal val="visible"/>
                                      </p:to>
                                    </p:set>
                                    <p:animEffect transition="in" filter="slide(fromBottom)">
                                      <p:cBhvr>
                                        <p:cTn id="69" dur="500"/>
                                        <p:tgtEl>
                                          <p:spTgt spid="80941"/>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80938"/>
                                        </p:tgtEl>
                                        <p:attrNameLst>
                                          <p:attrName>style.visibility</p:attrName>
                                        </p:attrNameLst>
                                      </p:cBhvr>
                                      <p:to>
                                        <p:strVal val="visible"/>
                                      </p:to>
                                    </p:set>
                                    <p:animEffect transition="in" filter="slide(fromBottom)">
                                      <p:cBhvr>
                                        <p:cTn id="72" dur="500"/>
                                        <p:tgtEl>
                                          <p:spTgt spid="80938"/>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80939"/>
                                        </p:tgtEl>
                                        <p:attrNameLst>
                                          <p:attrName>style.visibility</p:attrName>
                                        </p:attrNameLst>
                                      </p:cBhvr>
                                      <p:to>
                                        <p:strVal val="visible"/>
                                      </p:to>
                                    </p:set>
                                    <p:animEffect transition="in" filter="slide(fromBottom)">
                                      <p:cBhvr>
                                        <p:cTn id="75" dur="500"/>
                                        <p:tgtEl>
                                          <p:spTgt spid="80939"/>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slide(fromBottom)">
                                      <p:cBhvr>
                                        <p:cTn id="8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14"/>
                </p:tgtEl>
              </p:cMediaNode>
            </p:audio>
          </p:childTnLst>
        </p:cTn>
      </p:par>
    </p:tnLst>
    <p:bldLst>
      <p:bldP spid="58" grpId="0"/>
      <p:bldP spid="80918" grpId="0"/>
      <p:bldP spid="80920" grpId="0"/>
      <p:bldP spid="80922" grpId="0"/>
      <p:bldP spid="80924" grpId="0"/>
      <p:bldP spid="80938" grpId="0" animBg="1"/>
      <p:bldP spid="80939" grpId="0" animBg="1"/>
      <p:bldP spid="80940" grpId="0"/>
      <p:bldP spid="80941" grpId="0"/>
      <p:bldP spid="809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title"/>
          </p:nvPr>
        </p:nvSpPr>
        <p:spPr>
          <a:xfrm>
            <a:off x="1445455" y="520359"/>
            <a:ext cx="6781800" cy="609600"/>
          </a:xfrm>
        </p:spPr>
        <p:txBody>
          <a:bodyPr/>
          <a:lstStyle/>
          <a:p>
            <a:pPr algn="just"/>
            <a:r>
              <a:rPr lang="id-ID" sz="1800" dirty="0">
                <a:latin typeface="Comic Sans MS" panose="030F0702030302020204" pitchFamily="66" charset="0"/>
              </a:rPr>
              <a:t>3. RESEARCH RESULTS AND DISCUSSION</a:t>
            </a:r>
            <a:endParaRPr lang="en-US" sz="1800" dirty="0"/>
          </a:p>
        </p:txBody>
      </p:sp>
      <p:sp>
        <p:nvSpPr>
          <p:cNvPr id="67597" name="Rectangle 13"/>
          <p:cNvSpPr>
            <a:spLocks noChangeArrowheads="1"/>
          </p:cNvSpPr>
          <p:nvPr/>
        </p:nvSpPr>
        <p:spPr bwMode="black">
          <a:xfrm>
            <a:off x="2387601" y="5210176"/>
            <a:ext cx="6049963" cy="349583"/>
          </a:xfrm>
          <a:prstGeom prst="rect">
            <a:avLst/>
          </a:prstGeom>
          <a:noFill/>
          <a:ln w="9525" algn="ctr">
            <a:noFill/>
            <a:miter lim="800000"/>
            <a:headEnd/>
            <a:tailEnd/>
          </a:ln>
          <a:effectLst/>
        </p:spPr>
        <p:txBody>
          <a:bodyPr>
            <a:spAutoFit/>
          </a:bodyPr>
          <a:lstStyle/>
          <a:p>
            <a:pPr algn="l" eaLnBrk="0" hangingPunct="0">
              <a:lnSpc>
                <a:spcPct val="110000"/>
              </a:lnSpc>
            </a:pPr>
            <a:r>
              <a:rPr lang="en-US" sz="1600" dirty="0"/>
              <a:t>.</a:t>
            </a:r>
          </a:p>
        </p:txBody>
      </p:sp>
      <p:grpSp>
        <p:nvGrpSpPr>
          <p:cNvPr id="17" name="Group 16"/>
          <p:cNvGrpSpPr/>
          <p:nvPr/>
        </p:nvGrpSpPr>
        <p:grpSpPr>
          <a:xfrm>
            <a:off x="1676400" y="1178020"/>
            <a:ext cx="9067800" cy="5038117"/>
            <a:chOff x="152400" y="1015967"/>
            <a:chExt cx="9304352" cy="5038117"/>
          </a:xfrm>
        </p:grpSpPr>
        <p:grpSp>
          <p:nvGrpSpPr>
            <p:cNvPr id="15" name="Group 14"/>
            <p:cNvGrpSpPr/>
            <p:nvPr/>
          </p:nvGrpSpPr>
          <p:grpSpPr>
            <a:xfrm>
              <a:off x="152400" y="1209549"/>
              <a:ext cx="9304352" cy="4844535"/>
              <a:chOff x="876300" y="1832301"/>
              <a:chExt cx="8535732" cy="4622025"/>
            </a:xfrm>
          </p:grpSpPr>
          <p:sp>
            <p:nvSpPr>
              <p:cNvPr id="67591" name="AutoShape 7"/>
              <p:cNvSpPr>
                <a:spLocks noChangeArrowheads="1"/>
              </p:cNvSpPr>
              <p:nvPr/>
            </p:nvSpPr>
            <p:spPr bwMode="ltGray">
              <a:xfrm>
                <a:off x="876300" y="2280913"/>
                <a:ext cx="3156069" cy="3404498"/>
              </a:xfrm>
              <a:prstGeom prst="homePlate">
                <a:avLst>
                  <a:gd name="adj" fmla="val 250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grpSp>
            <p:nvGrpSpPr>
              <p:cNvPr id="14" name="Group 13"/>
              <p:cNvGrpSpPr/>
              <p:nvPr/>
            </p:nvGrpSpPr>
            <p:grpSpPr>
              <a:xfrm>
                <a:off x="876300" y="1832301"/>
                <a:ext cx="8535732" cy="4622025"/>
                <a:chOff x="912601" y="2144071"/>
                <a:chExt cx="6459333" cy="4178971"/>
              </a:xfrm>
            </p:grpSpPr>
            <p:sp>
              <p:nvSpPr>
                <p:cNvPr id="67588" name="AutoShape 4"/>
                <p:cNvSpPr>
                  <a:spLocks noChangeArrowheads="1"/>
                </p:cNvSpPr>
                <p:nvPr/>
              </p:nvSpPr>
              <p:spPr bwMode="gray">
                <a:xfrm>
                  <a:off x="4549368" y="3203459"/>
                  <a:ext cx="2822566" cy="3119583"/>
                </a:xfrm>
                <a:prstGeom prst="homePlate">
                  <a:avLst>
                    <a:gd name="adj" fmla="val 11846"/>
                  </a:avLst>
                </a:prstGeom>
                <a:gradFill rotWithShape="1">
                  <a:gsLst>
                    <a:gs pos="0">
                      <a:srgbClr val="C0C0C0">
                        <a:gamma/>
                        <a:tint val="14118"/>
                        <a:invGamma/>
                      </a:srgbClr>
                    </a:gs>
                    <a:gs pos="100000">
                      <a:srgbClr val="C0C0C0"/>
                    </a:gs>
                  </a:gsLst>
                  <a:lin ang="2700000" scaled="1"/>
                </a:gradFill>
                <a:ln w="12700" algn="ctr">
                  <a:noFill/>
                  <a:prstDash val="dash"/>
                  <a:miter lim="800000"/>
                  <a:headEnd/>
                  <a:tailEnd/>
                </a:ln>
                <a:effectLst>
                  <a:outerShdw dist="71842" dir="2700000" algn="ctr" rotWithShape="0">
                    <a:srgbClr val="808080">
                      <a:alpha val="50000"/>
                    </a:srgbClr>
                  </a:outerShdw>
                </a:effectLst>
              </p:spPr>
              <p:txBody>
                <a:bodyPr wrap="none" anchor="ctr"/>
                <a:lstStyle/>
                <a:p>
                  <a:endParaRPr lang="en-US"/>
                </a:p>
              </p:txBody>
            </p:sp>
            <p:sp>
              <p:nvSpPr>
                <p:cNvPr id="67589" name="AutoShape 5"/>
                <p:cNvSpPr>
                  <a:spLocks noChangeArrowheads="1"/>
                </p:cNvSpPr>
                <p:nvPr/>
              </p:nvSpPr>
              <p:spPr bwMode="gray">
                <a:xfrm>
                  <a:off x="2595285" y="2735652"/>
                  <a:ext cx="2225484" cy="3549494"/>
                </a:xfrm>
                <a:prstGeom prst="homePlate">
                  <a:avLst>
                    <a:gd name="adj" fmla="val 13504"/>
                  </a:avLst>
                </a:prstGeom>
                <a:gradFill rotWithShape="1">
                  <a:gsLst>
                    <a:gs pos="0">
                      <a:schemeClr val="hlink">
                        <a:gamma/>
                        <a:tint val="0"/>
                        <a:invGamma/>
                      </a:schemeClr>
                    </a:gs>
                    <a:gs pos="100000">
                      <a:schemeClr val="hlink"/>
                    </a:gs>
                  </a:gsLst>
                  <a:lin ang="18900000" scaled="1"/>
                </a:gradFill>
                <a:ln w="12700" algn="ctr">
                  <a:noFill/>
                  <a:prstDash val="dash"/>
                  <a:miter lim="800000"/>
                  <a:headEnd/>
                  <a:tailEnd/>
                </a:ln>
                <a:effectLst>
                  <a:outerShdw dist="71842" dir="2700000" algn="ctr" rotWithShape="0">
                    <a:srgbClr val="808080">
                      <a:alpha val="50000"/>
                    </a:srgbClr>
                  </a:outerShdw>
                </a:effectLst>
              </p:spPr>
              <p:txBody>
                <a:bodyPr wrap="none" anchor="ctr"/>
                <a:lstStyle/>
                <a:p>
                  <a:endParaRPr lang="en-US"/>
                </a:p>
              </p:txBody>
            </p:sp>
            <p:sp>
              <p:nvSpPr>
                <p:cNvPr id="67590" name="Freeform 6"/>
                <p:cNvSpPr>
                  <a:spLocks/>
                </p:cNvSpPr>
                <p:nvPr/>
              </p:nvSpPr>
              <p:spPr bwMode="gray">
                <a:xfrm>
                  <a:off x="1494502" y="2144071"/>
                  <a:ext cx="4846110" cy="460120"/>
                </a:xfrm>
                <a:custGeom>
                  <a:avLst/>
                  <a:gdLst/>
                  <a:ahLst/>
                  <a:cxnLst>
                    <a:cxn ang="0">
                      <a:pos x="0" y="0"/>
                    </a:cxn>
                    <a:cxn ang="0">
                      <a:pos x="87" y="267"/>
                    </a:cxn>
                    <a:cxn ang="0">
                      <a:pos x="3454" y="267"/>
                    </a:cxn>
                    <a:cxn ang="0">
                      <a:pos x="3292" y="8"/>
                    </a:cxn>
                    <a:cxn ang="0">
                      <a:pos x="0" y="0"/>
                    </a:cxn>
                  </a:cxnLst>
                  <a:rect l="0" t="0" r="r" b="b"/>
                  <a:pathLst>
                    <a:path w="3454" h="267">
                      <a:moveTo>
                        <a:pt x="0" y="0"/>
                      </a:moveTo>
                      <a:lnTo>
                        <a:pt x="87" y="267"/>
                      </a:lnTo>
                      <a:lnTo>
                        <a:pt x="3454" y="267"/>
                      </a:lnTo>
                      <a:lnTo>
                        <a:pt x="3292" y="8"/>
                      </a:lnTo>
                      <a:lnTo>
                        <a:pt x="0" y="0"/>
                      </a:lnTo>
                      <a:close/>
                    </a:path>
                  </a:pathLst>
                </a:custGeom>
                <a:gradFill rotWithShape="1">
                  <a:gsLst>
                    <a:gs pos="0">
                      <a:schemeClr val="accent2"/>
                    </a:gs>
                    <a:gs pos="100000">
                      <a:schemeClr val="accent2">
                        <a:gamma/>
                        <a:shade val="46275"/>
                        <a:invGamma/>
                      </a:schemeClr>
                    </a:gs>
                  </a:gsLst>
                  <a:lin ang="5400000" scaled="1"/>
                </a:gradFill>
                <a:ln w="12700" cap="flat" cmpd="sng">
                  <a:noFill/>
                  <a:prstDash val="dash"/>
                  <a:round/>
                  <a:headEnd type="none" w="med" len="med"/>
                  <a:tailEnd type="none" w="med" len="med"/>
                </a:ln>
                <a:effectLst/>
              </p:spPr>
              <p:txBody>
                <a:bodyPr/>
                <a:lstStyle/>
                <a:p>
                  <a:endParaRPr lang="en-US" dirty="0"/>
                </a:p>
              </p:txBody>
            </p:sp>
            <p:sp>
              <p:nvSpPr>
                <p:cNvPr id="67592" name="Rectangle 8"/>
                <p:cNvSpPr>
                  <a:spLocks noChangeArrowheads="1"/>
                </p:cNvSpPr>
                <p:nvPr/>
              </p:nvSpPr>
              <p:spPr bwMode="black">
                <a:xfrm>
                  <a:off x="912601" y="2625193"/>
                  <a:ext cx="1519843" cy="2495635"/>
                </a:xfrm>
                <a:prstGeom prst="rect">
                  <a:avLst/>
                </a:prstGeom>
                <a:noFill/>
                <a:ln w="9525" algn="ctr">
                  <a:noFill/>
                  <a:miter lim="800000"/>
                  <a:headEnd/>
                  <a:tailEnd/>
                </a:ln>
                <a:effectLst/>
              </p:spPr>
              <p:txBody>
                <a:bodyPr wrap="square">
                  <a:spAutoFit/>
                </a:bodyPr>
                <a:lstStyle/>
                <a:p>
                  <a:r>
                    <a:rPr lang="id-ID" sz="1400" dirty="0"/>
                    <a:t>The policy in implementing online school on March 2020 by minister of education and culture is to prevent the spread of Covid 19 in school environments. It makes students learn from home. Thus, the students use media online such as WhatsApp group, Google Classroom, Website, and others.  </a:t>
                  </a:r>
                  <a:endParaRPr lang="en-US" sz="1400" b="1" dirty="0">
                    <a:solidFill>
                      <a:srgbClr val="FFFFFF"/>
                    </a:solidFill>
                  </a:endParaRPr>
                </a:p>
              </p:txBody>
            </p:sp>
            <p:sp>
              <p:nvSpPr>
                <p:cNvPr id="67594" name="Rectangle 10"/>
                <p:cNvSpPr>
                  <a:spLocks noChangeArrowheads="1"/>
                </p:cNvSpPr>
                <p:nvPr/>
              </p:nvSpPr>
              <p:spPr bwMode="auto">
                <a:xfrm>
                  <a:off x="4820769" y="3694663"/>
                  <a:ext cx="2279764" cy="2123943"/>
                </a:xfrm>
                <a:prstGeom prst="rect">
                  <a:avLst/>
                </a:prstGeom>
                <a:noFill/>
                <a:ln w="9525" algn="ctr">
                  <a:noFill/>
                  <a:miter lim="800000"/>
                  <a:headEnd/>
                  <a:tailEnd/>
                </a:ln>
                <a:effectLst/>
              </p:spPr>
              <p:txBody>
                <a:bodyPr wrap="square">
                  <a:spAutoFit/>
                </a:bodyPr>
                <a:lstStyle/>
                <a:p>
                  <a:r>
                    <a:rPr lang="id-ID" sz="1400" dirty="0"/>
                    <a:t>The result of headmaster interview that the aim of online school is to build the ability of teacher  and student in using online media of teaching learning process. First, give teachers’ training about the understanding of the use of media online. Then, ask the teachers to join the workshop about technology information. Thus, the teachers already to give materials to the students by using online media</a:t>
                  </a:r>
                </a:p>
              </p:txBody>
            </p:sp>
            <p:sp>
              <p:nvSpPr>
                <p:cNvPr id="67596" name="Rectangle 12"/>
                <p:cNvSpPr>
                  <a:spLocks noChangeArrowheads="1"/>
                </p:cNvSpPr>
                <p:nvPr/>
              </p:nvSpPr>
              <p:spPr bwMode="auto">
                <a:xfrm>
                  <a:off x="2812405" y="3064309"/>
                  <a:ext cx="1791244" cy="3239014"/>
                </a:xfrm>
                <a:prstGeom prst="rect">
                  <a:avLst/>
                </a:prstGeom>
                <a:noFill/>
                <a:ln w="9525" algn="ctr">
                  <a:noFill/>
                  <a:miter lim="800000"/>
                  <a:headEnd/>
                  <a:tailEnd/>
                </a:ln>
                <a:effectLst/>
              </p:spPr>
              <p:txBody>
                <a:bodyPr wrap="square">
                  <a:spAutoFit/>
                </a:bodyPr>
                <a:lstStyle/>
                <a:p>
                  <a:r>
                    <a:rPr lang="id-ID" sz="1400" dirty="0"/>
                    <a:t>The implementasion of online schools need the preparations and supports in supporting the activities of learning from home such as materials of learning, gadgets, and quota pulse. From the results of observation showed that the teachers give the learning by using google classroom or whatsapp group. In addition, every students have ability to use their own gadget and get internet quota credit subsidy from government.  Finally, students collect the assignments on time based on teachers’ command. </a:t>
                  </a:r>
                </a:p>
              </p:txBody>
            </p:sp>
          </p:grpSp>
        </p:grpSp>
        <p:sp>
          <p:nvSpPr>
            <p:cNvPr id="16" name="Rectangle 15"/>
            <p:cNvSpPr/>
            <p:nvPr/>
          </p:nvSpPr>
          <p:spPr>
            <a:xfrm>
              <a:off x="1295399" y="1209548"/>
              <a:ext cx="6519407" cy="369332"/>
            </a:xfrm>
            <a:prstGeom prst="rect">
              <a:avLst/>
            </a:prstGeom>
          </p:spPr>
          <p:txBody>
            <a:bodyPr wrap="square">
              <a:spAutoFit/>
            </a:bodyPr>
            <a:lstStyle/>
            <a:p>
              <a:pPr algn="just"/>
              <a:r>
                <a:rPr lang="id-ID" b="1" dirty="0">
                  <a:solidFill>
                    <a:srgbClr val="FCFCFC"/>
                  </a:solidFill>
                </a:rPr>
                <a:t>The policy of</a:t>
              </a:r>
              <a:r>
                <a:rPr lang="en-US" b="1" dirty="0">
                  <a:solidFill>
                    <a:srgbClr val="FCFCFC"/>
                  </a:solidFill>
                </a:rPr>
                <a:t> </a:t>
              </a:r>
              <a:r>
                <a:rPr lang="en-US" b="1" dirty="0" err="1">
                  <a:solidFill>
                    <a:srgbClr val="FCFCFC"/>
                  </a:solidFill>
                </a:rPr>
                <a:t>implementa</a:t>
              </a:r>
              <a:r>
                <a:rPr lang="id-ID" b="1" dirty="0">
                  <a:solidFill>
                    <a:srgbClr val="FCFCFC"/>
                  </a:solidFill>
                </a:rPr>
                <a:t>tion online school in elementary school</a:t>
              </a:r>
              <a:endParaRPr lang="en-US" b="1" dirty="0">
                <a:solidFill>
                  <a:srgbClr val="FCFCFC"/>
                </a:solidFill>
              </a:endParaRPr>
            </a:p>
          </p:txBody>
        </p:sp>
        <p:pic>
          <p:nvPicPr>
            <p:cNvPr id="67586" name="Picture 2" descr="num-1_t1"/>
            <p:cNvPicPr>
              <a:picLocks noChangeAspect="1" noChangeArrowheads="1"/>
            </p:cNvPicPr>
            <p:nvPr/>
          </p:nvPicPr>
          <p:blipFill>
            <a:blip r:embed="rId4" cstate="print"/>
            <a:srcRect/>
            <a:stretch>
              <a:fillRect/>
            </a:stretch>
          </p:blipFill>
          <p:spPr bwMode="auto">
            <a:xfrm>
              <a:off x="621527" y="1015967"/>
              <a:ext cx="595684" cy="671393"/>
            </a:xfrm>
            <a:prstGeom prst="rect">
              <a:avLst/>
            </a:prstGeom>
            <a:noFill/>
          </p:spPr>
        </p:pic>
      </p:grpSp>
      <p:pic>
        <p:nvPicPr>
          <p:cNvPr id="4" name="Audio 3">
            <a:hlinkClick r:id="" action="ppaction://media"/>
            <a:extLst>
              <a:ext uri="{FF2B5EF4-FFF2-40B4-BE49-F238E27FC236}">
                <a16:creationId xmlns:a16="http://schemas.microsoft.com/office/drawing/2014/main" id="{24D7A271-7064-412F-9B85-EE62B414C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118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ntent Placeholder 3"/>
          <p:cNvGrpSpPr>
            <a:grpSpLocks noGrp="1"/>
          </p:cNvGrpSpPr>
          <p:nvPr/>
        </p:nvGrpSpPr>
        <p:grpSpPr>
          <a:xfrm>
            <a:off x="4011464" y="1849840"/>
            <a:ext cx="5818336" cy="4398561"/>
            <a:chOff x="2057400" y="935374"/>
            <a:chExt cx="7297100" cy="5008226"/>
          </a:xfrm>
        </p:grpSpPr>
        <p:sp>
          <p:nvSpPr>
            <p:cNvPr id="5" name="Oval 3"/>
            <p:cNvSpPr>
              <a:spLocks noChangeArrowheads="1"/>
            </p:cNvSpPr>
            <p:nvPr/>
          </p:nvSpPr>
          <p:spPr bwMode="gray">
            <a:xfrm>
              <a:off x="2381250" y="2062163"/>
              <a:ext cx="3956050" cy="3881437"/>
            </a:xfrm>
            <a:prstGeom prst="ellipse">
              <a:avLst/>
            </a:prstGeom>
            <a:noFill/>
            <a:ln w="12700">
              <a:solidFill>
                <a:schemeClr val="tx1"/>
              </a:solidFill>
              <a:prstDash val="sysDot"/>
              <a:round/>
              <a:headEnd/>
              <a:tailEnd/>
            </a:ln>
            <a:effectLst/>
          </p:spPr>
          <p:txBody>
            <a:bodyPr wrap="none" anchor="ctr"/>
            <a:lstStyle/>
            <a:p>
              <a:endParaRPr lang="en-US"/>
            </a:p>
          </p:txBody>
        </p:sp>
        <p:sp>
          <p:nvSpPr>
            <p:cNvPr id="6" name="Oval 4"/>
            <p:cNvSpPr>
              <a:spLocks noChangeArrowheads="1"/>
            </p:cNvSpPr>
            <p:nvPr/>
          </p:nvSpPr>
          <p:spPr bwMode="gray">
            <a:xfrm>
              <a:off x="2598738" y="2268538"/>
              <a:ext cx="3490912" cy="3490912"/>
            </a:xfrm>
            <a:prstGeom prst="ellipse">
              <a:avLst/>
            </a:prstGeom>
            <a:noFill/>
            <a:ln w="12700">
              <a:solidFill>
                <a:schemeClr val="tx1"/>
              </a:solidFill>
              <a:prstDash val="sysDot"/>
              <a:round/>
              <a:headEnd/>
              <a:tailEnd/>
            </a:ln>
            <a:effectLst/>
          </p:spPr>
          <p:txBody>
            <a:bodyPr wrap="none" anchor="ctr"/>
            <a:lstStyle/>
            <a:p>
              <a:endParaRPr lang="en-US"/>
            </a:p>
          </p:txBody>
        </p:sp>
        <p:sp>
          <p:nvSpPr>
            <p:cNvPr id="7" name="Oval 5"/>
            <p:cNvSpPr>
              <a:spLocks noChangeArrowheads="1"/>
            </p:cNvSpPr>
            <p:nvPr/>
          </p:nvSpPr>
          <p:spPr bwMode="gray">
            <a:xfrm>
              <a:off x="2814638" y="2595563"/>
              <a:ext cx="2973387" cy="2973387"/>
            </a:xfrm>
            <a:prstGeom prst="ellipse">
              <a:avLst/>
            </a:prstGeom>
            <a:noFill/>
            <a:ln w="12700">
              <a:solidFill>
                <a:schemeClr val="tx1"/>
              </a:solidFill>
              <a:prstDash val="sysDot"/>
              <a:round/>
              <a:headEnd/>
              <a:tailEnd/>
            </a:ln>
            <a:effectLst/>
          </p:spPr>
          <p:txBody>
            <a:bodyPr wrap="none" anchor="ctr"/>
            <a:lstStyle/>
            <a:p>
              <a:endParaRPr lang="en-US"/>
            </a:p>
          </p:txBody>
        </p:sp>
        <p:sp>
          <p:nvSpPr>
            <p:cNvPr id="8" name="AutoShape 6"/>
            <p:cNvSpPr>
              <a:spLocks noChangeArrowheads="1"/>
            </p:cNvSpPr>
            <p:nvPr/>
          </p:nvSpPr>
          <p:spPr bwMode="gray">
            <a:xfrm rot="9044363">
              <a:off x="2057400" y="3894138"/>
              <a:ext cx="1871663" cy="1855787"/>
            </a:xfrm>
            <a:prstGeom prst="chevron">
              <a:avLst>
                <a:gd name="adj" fmla="val 28655"/>
              </a:avLst>
            </a:prstGeom>
            <a:solidFill>
              <a:schemeClr val="accent1"/>
            </a:solidFill>
            <a:ln w="9525">
              <a:noFill/>
              <a:miter lim="800000"/>
              <a:headEnd/>
              <a:tailEnd/>
            </a:ln>
            <a:effectLst/>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sp>
          <p:nvSpPr>
            <p:cNvPr id="9" name="AutoShape 7"/>
            <p:cNvSpPr>
              <a:spLocks noChangeArrowheads="1"/>
            </p:cNvSpPr>
            <p:nvPr/>
          </p:nvSpPr>
          <p:spPr bwMode="gray">
            <a:xfrm rot="16200000">
              <a:off x="3335337" y="1700213"/>
              <a:ext cx="1871663" cy="1855788"/>
            </a:xfrm>
            <a:prstGeom prst="chevron">
              <a:avLst>
                <a:gd name="adj" fmla="val 28655"/>
              </a:avLst>
            </a:prstGeom>
            <a:solidFill>
              <a:schemeClr val="folHlink"/>
            </a:solidFill>
            <a:ln w="9525">
              <a:noFill/>
              <a:miter lim="800000"/>
              <a:headEnd/>
              <a:tailEnd/>
            </a:ln>
            <a:effectLst/>
            <a:scene3d>
              <a:camera prst="legacyObliqueTopRight"/>
              <a:lightRig rig="legacyFlat3" dir="b"/>
            </a:scene3d>
            <a:sp3d extrusionH="163500" prstMaterial="legacyPlastic">
              <a:bevelT w="13500" h="13500" prst="angle"/>
              <a:bevelB w="13500" h="13500" prst="angle"/>
              <a:extrusionClr>
                <a:schemeClr val="folHlink"/>
              </a:extrusionClr>
            </a:sp3d>
          </p:spPr>
          <p:txBody>
            <a:bodyPr wrap="none" anchor="ctr">
              <a:flatTx/>
            </a:bodyPr>
            <a:lstStyle/>
            <a:p>
              <a:endParaRPr lang="en-US"/>
            </a:p>
          </p:txBody>
        </p:sp>
        <p:sp>
          <p:nvSpPr>
            <p:cNvPr id="10" name="AutoShape 8"/>
            <p:cNvSpPr>
              <a:spLocks noChangeArrowheads="1"/>
            </p:cNvSpPr>
            <p:nvPr/>
          </p:nvSpPr>
          <p:spPr bwMode="gray">
            <a:xfrm rot="1788254">
              <a:off x="4750927" y="3871369"/>
              <a:ext cx="1425411" cy="1784738"/>
            </a:xfrm>
            <a:prstGeom prst="chevron">
              <a:avLst>
                <a:gd name="adj" fmla="val 28655"/>
              </a:avLst>
            </a:prstGeom>
            <a:solidFill>
              <a:schemeClr val="hlink"/>
            </a:solidFill>
            <a:ln w="9525">
              <a:noFill/>
              <a:miter lim="800000"/>
              <a:headEnd/>
              <a:tailEnd/>
            </a:ln>
            <a:effectLst/>
            <a:scene3d>
              <a:camera prst="legacyObliqueTopRight"/>
              <a:lightRig rig="legacyFlat3" dir="b"/>
            </a:scene3d>
            <a:sp3d extrusionH="163500" prstMaterial="legacyMatte">
              <a:bevelT w="13500" h="13500" prst="angle"/>
              <a:bevelB w="13500" h="13500" prst="angle"/>
              <a:extrusionClr>
                <a:schemeClr val="hlink"/>
              </a:extrusionClr>
            </a:sp3d>
          </p:spPr>
          <p:txBody>
            <a:bodyPr wrap="none" anchor="ctr">
              <a:flatTx/>
            </a:bodyPr>
            <a:lstStyle/>
            <a:p>
              <a:endParaRPr lang="en-US"/>
            </a:p>
          </p:txBody>
        </p:sp>
        <p:sp>
          <p:nvSpPr>
            <p:cNvPr id="11" name="Text Box 9"/>
            <p:cNvSpPr txBox="1">
              <a:spLocks noChangeArrowheads="1"/>
            </p:cNvSpPr>
            <p:nvPr/>
          </p:nvSpPr>
          <p:spPr bwMode="gray">
            <a:xfrm>
              <a:off x="3429366" y="3861319"/>
              <a:ext cx="1855788" cy="315393"/>
            </a:xfrm>
            <a:prstGeom prst="rect">
              <a:avLst/>
            </a:prstGeom>
            <a:noFill/>
            <a:ln w="9525" algn="ctr">
              <a:noFill/>
              <a:miter lim="800000"/>
              <a:headEnd/>
              <a:tailEnd/>
            </a:ln>
            <a:effectLst/>
          </p:spPr>
          <p:txBody>
            <a:bodyPr>
              <a:spAutoFit/>
            </a:bodyPr>
            <a:lstStyle/>
            <a:p>
              <a:pPr eaLnBrk="0" hangingPunct="0"/>
              <a:endParaRPr lang="en-US" sz="1200" dirty="0">
                <a:solidFill>
                  <a:srgbClr val="1C1C1C"/>
                </a:solidFill>
              </a:endParaRPr>
            </a:p>
          </p:txBody>
        </p:sp>
        <p:sp>
          <p:nvSpPr>
            <p:cNvPr id="12" name="Rectangle 10"/>
            <p:cNvSpPr>
              <a:spLocks noChangeArrowheads="1"/>
            </p:cNvSpPr>
            <p:nvPr/>
          </p:nvSpPr>
          <p:spPr bwMode="gray">
            <a:xfrm>
              <a:off x="3491839" y="2239962"/>
              <a:ext cx="1626263" cy="350437"/>
            </a:xfrm>
            <a:prstGeom prst="rect">
              <a:avLst/>
            </a:prstGeom>
            <a:noFill/>
            <a:ln w="9525" algn="ctr">
              <a:noFill/>
              <a:miter lim="800000"/>
              <a:headEnd/>
              <a:tailEnd/>
            </a:ln>
            <a:effectLst/>
          </p:spPr>
          <p:txBody>
            <a:bodyPr wrap="square">
              <a:spAutoFit/>
            </a:bodyPr>
            <a:lstStyle/>
            <a:p>
              <a:pPr algn="ctr" eaLnBrk="0" hangingPunct="0"/>
              <a:r>
                <a:rPr lang="id-ID" sz="1400" b="1" dirty="0">
                  <a:solidFill>
                    <a:srgbClr val="FCFCFC"/>
                  </a:solidFill>
                </a:rPr>
                <a:t>Habitual Stage</a:t>
              </a:r>
              <a:endParaRPr lang="en-US" sz="1400" b="1" dirty="0">
                <a:solidFill>
                  <a:srgbClr val="FCFCFC"/>
                </a:solidFill>
              </a:endParaRPr>
            </a:p>
          </p:txBody>
        </p:sp>
        <p:sp>
          <p:nvSpPr>
            <p:cNvPr id="13" name="Rectangle 11"/>
            <p:cNvSpPr>
              <a:spLocks noChangeArrowheads="1"/>
            </p:cNvSpPr>
            <p:nvPr/>
          </p:nvSpPr>
          <p:spPr bwMode="gray">
            <a:xfrm>
              <a:off x="2186999" y="4408460"/>
              <a:ext cx="1160463" cy="595741"/>
            </a:xfrm>
            <a:prstGeom prst="rect">
              <a:avLst/>
            </a:prstGeom>
            <a:noFill/>
            <a:ln w="9525" algn="ctr">
              <a:noFill/>
              <a:miter lim="800000"/>
              <a:headEnd/>
              <a:tailEnd/>
            </a:ln>
            <a:effectLst/>
          </p:spPr>
          <p:txBody>
            <a:bodyPr>
              <a:spAutoFit/>
            </a:bodyPr>
            <a:lstStyle/>
            <a:p>
              <a:pPr algn="ctr" eaLnBrk="0" hangingPunct="0"/>
              <a:r>
                <a:rPr lang="id-ID" sz="1400" b="1" dirty="0">
                  <a:solidFill>
                    <a:srgbClr val="FFFBFC"/>
                  </a:solidFill>
                </a:rPr>
                <a:t>Learning stage</a:t>
              </a:r>
              <a:endParaRPr lang="en-US" sz="1400" b="1" dirty="0">
                <a:solidFill>
                  <a:srgbClr val="FFFBFC"/>
                </a:solidFill>
              </a:endParaRPr>
            </a:p>
          </p:txBody>
        </p:sp>
        <p:sp>
          <p:nvSpPr>
            <p:cNvPr id="14" name="Rectangle 12"/>
            <p:cNvSpPr>
              <a:spLocks noChangeArrowheads="1"/>
            </p:cNvSpPr>
            <p:nvPr/>
          </p:nvSpPr>
          <p:spPr bwMode="gray">
            <a:xfrm>
              <a:off x="4756460" y="4381889"/>
              <a:ext cx="1635473" cy="595741"/>
            </a:xfrm>
            <a:prstGeom prst="rect">
              <a:avLst/>
            </a:prstGeom>
            <a:noFill/>
            <a:ln w="9525" algn="ctr">
              <a:noFill/>
              <a:miter lim="800000"/>
              <a:headEnd/>
              <a:tailEnd/>
            </a:ln>
            <a:effectLst/>
          </p:spPr>
          <p:txBody>
            <a:bodyPr wrap="square">
              <a:spAutoFit/>
            </a:bodyPr>
            <a:lstStyle/>
            <a:p>
              <a:pPr algn="ctr" eaLnBrk="0" hangingPunct="0"/>
              <a:r>
                <a:rPr lang="id-ID" sz="1400" b="1" dirty="0">
                  <a:solidFill>
                    <a:srgbClr val="FCFCFC"/>
                  </a:solidFill>
                </a:rPr>
                <a:t>Development stage</a:t>
              </a:r>
              <a:endParaRPr lang="en-US" sz="1400" b="1" dirty="0">
                <a:solidFill>
                  <a:srgbClr val="FCFCFC"/>
                </a:solidFill>
              </a:endParaRPr>
            </a:p>
          </p:txBody>
        </p:sp>
        <p:sp>
          <p:nvSpPr>
            <p:cNvPr id="15" name="Text Box 13"/>
            <p:cNvSpPr txBox="1">
              <a:spLocks noChangeArrowheads="1"/>
            </p:cNvSpPr>
            <p:nvPr/>
          </p:nvSpPr>
          <p:spPr bwMode="black">
            <a:xfrm>
              <a:off x="4017118" y="935374"/>
              <a:ext cx="3876666" cy="742830"/>
            </a:xfrm>
            <a:prstGeom prst="roundRect">
              <a:avLst>
                <a:gd name="adj" fmla="val 14377"/>
              </a:avLst>
            </a:prstGeom>
            <a:solidFill>
              <a:srgbClr val="FCFCFC"/>
            </a:solidFill>
            <a:ln w="9525">
              <a:solidFill>
                <a:schemeClr val="tx1"/>
              </a:solidFill>
              <a:prstDash val="dash"/>
              <a:miter lim="800000"/>
              <a:headEnd/>
              <a:tailEnd/>
            </a:ln>
            <a:effectLst/>
          </p:spPr>
          <p:txBody>
            <a:bodyPr wrap="square">
              <a:spAutoFit/>
            </a:bodyPr>
            <a:lstStyle/>
            <a:p>
              <a:r>
                <a:rPr lang="id-ID" sz="1100" dirty="0"/>
                <a:t>Beside that,  the teachers always greet the students and pray together in opening the teaching and learning process. </a:t>
              </a:r>
              <a:endParaRPr lang="en-US" sz="1100" dirty="0">
                <a:solidFill>
                  <a:srgbClr val="1C1C1C"/>
                </a:solidFill>
              </a:endParaRPr>
            </a:p>
          </p:txBody>
        </p:sp>
        <p:sp>
          <p:nvSpPr>
            <p:cNvPr id="17" name="Text Box 15"/>
            <p:cNvSpPr txBox="1">
              <a:spLocks noChangeArrowheads="1"/>
            </p:cNvSpPr>
            <p:nvPr/>
          </p:nvSpPr>
          <p:spPr bwMode="black">
            <a:xfrm>
              <a:off x="6418261" y="3687796"/>
              <a:ext cx="2936239" cy="297871"/>
            </a:xfrm>
            <a:prstGeom prst="rect">
              <a:avLst/>
            </a:prstGeom>
            <a:noFill/>
            <a:ln w="9525">
              <a:noFill/>
              <a:miter lim="800000"/>
              <a:headEnd/>
              <a:tailEnd/>
            </a:ln>
            <a:effectLst/>
          </p:spPr>
          <p:txBody>
            <a:bodyPr wrap="square">
              <a:spAutoFit/>
            </a:bodyPr>
            <a:lstStyle/>
            <a:p>
              <a:pPr marL="120650" indent="-120650" eaLnBrk="0" hangingPunct="0"/>
              <a:endParaRPr lang="en-US" sz="1100" dirty="0">
                <a:solidFill>
                  <a:srgbClr val="1C1C1C"/>
                </a:solidFill>
              </a:endParaRPr>
            </a:p>
          </p:txBody>
        </p:sp>
      </p:grpSp>
      <p:grpSp>
        <p:nvGrpSpPr>
          <p:cNvPr id="42" name="Group 41"/>
          <p:cNvGrpSpPr/>
          <p:nvPr/>
        </p:nvGrpSpPr>
        <p:grpSpPr>
          <a:xfrm>
            <a:off x="801307" y="687869"/>
            <a:ext cx="4267200" cy="2590799"/>
            <a:chOff x="1163638" y="1838480"/>
            <a:chExt cx="9114771" cy="4270220"/>
          </a:xfrm>
        </p:grpSpPr>
        <p:sp>
          <p:nvSpPr>
            <p:cNvPr id="43" name="AutoShape 29"/>
            <p:cNvSpPr>
              <a:spLocks noChangeArrowheads="1"/>
            </p:cNvSpPr>
            <p:nvPr/>
          </p:nvSpPr>
          <p:spPr bwMode="auto">
            <a:xfrm>
              <a:off x="4581677" y="1838480"/>
              <a:ext cx="5533968" cy="4019032"/>
            </a:xfrm>
            <a:prstGeom prst="roundRect">
              <a:avLst>
                <a:gd name="adj" fmla="val 6328"/>
              </a:avLst>
            </a:prstGeom>
            <a:solidFill>
              <a:srgbClr val="FCFCFC">
                <a:alpha val="70000"/>
              </a:srgbClr>
            </a:solidFill>
            <a:ln w="9525">
              <a:solidFill>
                <a:schemeClr val="tx1"/>
              </a:solidFill>
              <a:prstDash val="dash"/>
              <a:round/>
              <a:headEnd/>
              <a:tailEnd/>
            </a:ln>
            <a:effectLst/>
          </p:spPr>
          <p:txBody>
            <a:bodyPr wrap="none" anchor="ctr"/>
            <a:lstStyle/>
            <a:p>
              <a:endParaRPr lang="en-US"/>
            </a:p>
          </p:txBody>
        </p:sp>
        <p:grpSp>
          <p:nvGrpSpPr>
            <p:cNvPr id="44" name="Group 5"/>
            <p:cNvGrpSpPr>
              <a:grpSpLocks/>
            </p:cNvGrpSpPr>
            <p:nvPr/>
          </p:nvGrpSpPr>
          <p:grpSpPr bwMode="auto">
            <a:xfrm>
              <a:off x="1163638" y="3336925"/>
              <a:ext cx="3003549" cy="2771775"/>
              <a:chOff x="862" y="713"/>
              <a:chExt cx="3780" cy="3490"/>
            </a:xfrm>
          </p:grpSpPr>
          <p:grpSp>
            <p:nvGrpSpPr>
              <p:cNvPr id="50" name="Group 6"/>
              <p:cNvGrpSpPr>
                <a:grpSpLocks/>
              </p:cNvGrpSpPr>
              <p:nvPr/>
            </p:nvGrpSpPr>
            <p:grpSpPr bwMode="auto">
              <a:xfrm>
                <a:off x="1082" y="2210"/>
                <a:ext cx="3406" cy="1993"/>
                <a:chOff x="1082" y="2355"/>
                <a:chExt cx="3406" cy="1993"/>
              </a:xfrm>
            </p:grpSpPr>
            <p:sp>
              <p:nvSpPr>
                <p:cNvPr id="63"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endParaRPr lang="en-US"/>
                </a:p>
              </p:txBody>
            </p:sp>
            <p:sp>
              <p:nvSpPr>
                <p:cNvPr id="64"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endParaRPr lang="en-US"/>
                </a:p>
              </p:txBody>
            </p:sp>
            <p:sp>
              <p:nvSpPr>
                <p:cNvPr id="65"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endParaRPr lang="en-US"/>
                </a:p>
              </p:txBody>
            </p:sp>
          </p:grpSp>
          <p:grpSp>
            <p:nvGrpSpPr>
              <p:cNvPr id="51" name="Group 26"/>
              <p:cNvGrpSpPr>
                <a:grpSpLocks/>
              </p:cNvGrpSpPr>
              <p:nvPr/>
            </p:nvGrpSpPr>
            <p:grpSpPr bwMode="auto">
              <a:xfrm>
                <a:off x="1009" y="1723"/>
                <a:ext cx="3528" cy="1993"/>
                <a:chOff x="1082" y="2355"/>
                <a:chExt cx="3406" cy="1993"/>
              </a:xfrm>
            </p:grpSpPr>
            <p:sp>
              <p:nvSpPr>
                <p:cNvPr id="60"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endParaRPr lang="en-US"/>
                </a:p>
              </p:txBody>
            </p:sp>
            <p:sp>
              <p:nvSpPr>
                <p:cNvPr id="61"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endParaRPr lang="en-US"/>
                </a:p>
              </p:txBody>
            </p:sp>
            <p:sp>
              <p:nvSpPr>
                <p:cNvPr id="62"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endParaRPr lang="en-US"/>
                </a:p>
              </p:txBody>
            </p:sp>
          </p:grpSp>
          <p:grpSp>
            <p:nvGrpSpPr>
              <p:cNvPr id="52" name="Group 14"/>
              <p:cNvGrpSpPr>
                <a:grpSpLocks/>
              </p:cNvGrpSpPr>
              <p:nvPr/>
            </p:nvGrpSpPr>
            <p:grpSpPr bwMode="auto">
              <a:xfrm>
                <a:off x="935" y="1219"/>
                <a:ext cx="3653" cy="1993"/>
                <a:chOff x="1082" y="2355"/>
                <a:chExt cx="3406" cy="1993"/>
              </a:xfrm>
            </p:grpSpPr>
            <p:sp>
              <p:nvSpPr>
                <p:cNvPr id="57"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endParaRPr lang="en-US"/>
                </a:p>
              </p:txBody>
            </p:sp>
            <p:sp>
              <p:nvSpPr>
                <p:cNvPr id="58"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endParaRPr lang="en-US"/>
                </a:p>
              </p:txBody>
            </p:sp>
            <p:sp>
              <p:nvSpPr>
                <p:cNvPr id="59"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endParaRPr lang="en-US"/>
                </a:p>
              </p:txBody>
            </p:sp>
          </p:grpSp>
          <p:grpSp>
            <p:nvGrpSpPr>
              <p:cNvPr id="53" name="Group 18"/>
              <p:cNvGrpSpPr>
                <a:grpSpLocks/>
              </p:cNvGrpSpPr>
              <p:nvPr/>
            </p:nvGrpSpPr>
            <p:grpSpPr bwMode="auto">
              <a:xfrm>
                <a:off x="862" y="713"/>
                <a:ext cx="3780" cy="1993"/>
                <a:chOff x="1082" y="2355"/>
                <a:chExt cx="3406" cy="1993"/>
              </a:xfrm>
            </p:grpSpPr>
            <p:sp>
              <p:nvSpPr>
                <p:cNvPr id="54"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endParaRPr lang="en-US"/>
                </a:p>
              </p:txBody>
            </p:sp>
            <p:sp>
              <p:nvSpPr>
                <p:cNvPr id="55"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endParaRPr lang="en-US"/>
                </a:p>
              </p:txBody>
            </p:sp>
            <p:sp>
              <p:nvSpPr>
                <p:cNvPr id="56"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endParaRPr lang="en-US"/>
                </a:p>
              </p:txBody>
            </p:sp>
          </p:grpSp>
        </p:grpSp>
        <p:sp>
          <p:nvSpPr>
            <p:cNvPr id="45" name="AutoShape 22"/>
            <p:cNvSpPr>
              <a:spLocks/>
            </p:cNvSpPr>
            <p:nvPr/>
          </p:nvSpPr>
          <p:spPr bwMode="blackWhite">
            <a:xfrm>
              <a:off x="4619833" y="2065385"/>
              <a:ext cx="4719726" cy="842325"/>
            </a:xfrm>
            <a:prstGeom prst="callout2">
              <a:avLst>
                <a:gd name="adj1" fmla="val 37831"/>
                <a:gd name="adj2" fmla="val -1254"/>
                <a:gd name="adj3" fmla="val 98832"/>
                <a:gd name="adj4" fmla="val -14087"/>
                <a:gd name="adj5" fmla="val 239602"/>
                <a:gd name="adj6" fmla="val -18104"/>
              </a:avLst>
            </a:prstGeom>
            <a:noFill/>
            <a:ln w="9525">
              <a:solidFill>
                <a:srgbClr val="000000"/>
              </a:solidFill>
              <a:miter lim="800000"/>
              <a:headEnd type="diamond" w="med" len="med"/>
              <a:tailEnd/>
            </a:ln>
            <a:effectLst/>
          </p:spPr>
          <p:txBody>
            <a:bodyPr anchor="ctr"/>
            <a:lstStyle/>
            <a:p>
              <a:pPr eaLnBrk="0" hangingPunct="0"/>
              <a:r>
                <a:rPr lang="id-ID" sz="1100" dirty="0"/>
                <a:t>The activity of online school starts Monday until Saturday. </a:t>
              </a:r>
              <a:endParaRPr lang="en-US" b="1" dirty="0">
                <a:solidFill>
                  <a:schemeClr val="accent2"/>
                </a:solidFill>
              </a:endParaRPr>
            </a:p>
          </p:txBody>
        </p:sp>
        <p:sp>
          <p:nvSpPr>
            <p:cNvPr id="46" name="AutoShape 23"/>
            <p:cNvSpPr>
              <a:spLocks/>
            </p:cNvSpPr>
            <p:nvPr/>
          </p:nvSpPr>
          <p:spPr bwMode="blackWhite">
            <a:xfrm>
              <a:off x="4645305" y="3310503"/>
              <a:ext cx="5633104" cy="597618"/>
            </a:xfrm>
            <a:prstGeom prst="callout2">
              <a:avLst>
                <a:gd name="adj1" fmla="val 50232"/>
                <a:gd name="adj2" fmla="val -612"/>
                <a:gd name="adj3" fmla="val 128103"/>
                <a:gd name="adj4" fmla="val -6910"/>
                <a:gd name="adj5" fmla="val 181482"/>
                <a:gd name="adj6" fmla="val -14242"/>
              </a:avLst>
            </a:prstGeom>
            <a:noFill/>
            <a:ln w="9525">
              <a:solidFill>
                <a:srgbClr val="000000"/>
              </a:solidFill>
              <a:miter lim="800000"/>
              <a:headEnd type="diamond" w="med" len="med"/>
              <a:tailEnd/>
            </a:ln>
            <a:effectLst/>
          </p:spPr>
          <p:txBody>
            <a:bodyPr anchor="ctr"/>
            <a:lstStyle/>
            <a:p>
              <a:pPr eaLnBrk="0" hangingPunct="0"/>
              <a:r>
                <a:rPr lang="id-ID" sz="1100" dirty="0"/>
                <a:t>Firstly, the teachers make whatsapp group and tell activities there.</a:t>
              </a:r>
              <a:endParaRPr lang="en-US" sz="1100" dirty="0"/>
            </a:p>
          </p:txBody>
        </p:sp>
        <p:sp>
          <p:nvSpPr>
            <p:cNvPr id="47" name="AutoShape 24"/>
            <p:cNvSpPr>
              <a:spLocks/>
            </p:cNvSpPr>
            <p:nvPr/>
          </p:nvSpPr>
          <p:spPr bwMode="blackWhite">
            <a:xfrm>
              <a:off x="4645304" y="5053475"/>
              <a:ext cx="4772492" cy="597618"/>
            </a:xfrm>
            <a:prstGeom prst="callout2">
              <a:avLst>
                <a:gd name="adj1" fmla="val 25440"/>
                <a:gd name="adj2" fmla="val -1972"/>
                <a:gd name="adj3" fmla="val 21858"/>
                <a:gd name="adj4" fmla="val -12963"/>
                <a:gd name="adj5" fmla="val 42608"/>
                <a:gd name="adj6" fmla="val -19548"/>
              </a:avLst>
            </a:prstGeom>
            <a:noFill/>
            <a:ln w="9525">
              <a:solidFill>
                <a:srgbClr val="000000"/>
              </a:solidFill>
              <a:miter lim="800000"/>
              <a:headEnd type="diamond" w="med" len="med"/>
              <a:tailEnd/>
            </a:ln>
            <a:effectLst/>
          </p:spPr>
          <p:txBody>
            <a:bodyPr anchor="ctr"/>
            <a:lstStyle/>
            <a:p>
              <a:pPr eaLnBrk="0" hangingPunct="0"/>
              <a:r>
                <a:rPr lang="id-ID" sz="1100" dirty="0"/>
                <a:t>Here, the learning process between  teachers and students.  </a:t>
              </a:r>
              <a:endParaRPr lang="en-US" sz="1100" b="1" dirty="0">
                <a:solidFill>
                  <a:schemeClr val="hlink"/>
                </a:solidFill>
              </a:endParaRPr>
            </a:p>
          </p:txBody>
        </p:sp>
        <p:sp>
          <p:nvSpPr>
            <p:cNvPr id="48" name="AutoShape 25"/>
            <p:cNvSpPr>
              <a:spLocks/>
            </p:cNvSpPr>
            <p:nvPr/>
          </p:nvSpPr>
          <p:spPr bwMode="blackWhite">
            <a:xfrm>
              <a:off x="4645304" y="4336333"/>
              <a:ext cx="5395259" cy="482998"/>
            </a:xfrm>
            <a:prstGeom prst="callout2">
              <a:avLst>
                <a:gd name="adj1" fmla="val 23685"/>
                <a:gd name="adj2" fmla="val -1963"/>
                <a:gd name="adj3" fmla="val 85735"/>
                <a:gd name="adj4" fmla="val -9582"/>
                <a:gd name="adj5" fmla="val 135703"/>
                <a:gd name="adj6" fmla="val -18332"/>
              </a:avLst>
            </a:prstGeom>
            <a:noFill/>
            <a:ln w="9525">
              <a:solidFill>
                <a:srgbClr val="000000"/>
              </a:solidFill>
              <a:miter lim="800000"/>
              <a:headEnd type="diamond" w="med" len="med"/>
              <a:tailEnd/>
            </a:ln>
            <a:effectLst/>
          </p:spPr>
          <p:txBody>
            <a:bodyPr anchor="ctr"/>
            <a:lstStyle/>
            <a:p>
              <a:pPr eaLnBrk="0" hangingPunct="0"/>
              <a:r>
                <a:rPr lang="id-ID" sz="1100" dirty="0"/>
                <a:t>Mostly, teachers use google classroom for collecting the assignment.</a:t>
              </a:r>
              <a:endParaRPr lang="en-US" sz="1100" b="1" dirty="0">
                <a:solidFill>
                  <a:schemeClr val="accent1"/>
                </a:solidFill>
              </a:endParaRPr>
            </a:p>
          </p:txBody>
        </p:sp>
      </p:grpSp>
      <p:grpSp>
        <p:nvGrpSpPr>
          <p:cNvPr id="80" name="Group 79"/>
          <p:cNvGrpSpPr/>
          <p:nvPr/>
        </p:nvGrpSpPr>
        <p:grpSpPr>
          <a:xfrm>
            <a:off x="1905000" y="54114"/>
            <a:ext cx="6019800" cy="707886"/>
            <a:chOff x="381000" y="54114"/>
            <a:chExt cx="6019800" cy="707886"/>
          </a:xfrm>
        </p:grpSpPr>
        <p:grpSp>
          <p:nvGrpSpPr>
            <p:cNvPr id="71" name="Group 70"/>
            <p:cNvGrpSpPr/>
            <p:nvPr/>
          </p:nvGrpSpPr>
          <p:grpSpPr>
            <a:xfrm>
              <a:off x="609601" y="220831"/>
              <a:ext cx="5791199" cy="388769"/>
              <a:chOff x="533400" y="292566"/>
              <a:chExt cx="6106307" cy="612181"/>
            </a:xfrm>
          </p:grpSpPr>
          <p:sp>
            <p:nvSpPr>
              <p:cNvPr id="68" name="Freeform 6"/>
              <p:cNvSpPr>
                <a:spLocks/>
              </p:cNvSpPr>
              <p:nvPr/>
            </p:nvSpPr>
            <p:spPr bwMode="gray">
              <a:xfrm>
                <a:off x="533400" y="304800"/>
                <a:ext cx="6106307" cy="599947"/>
              </a:xfrm>
              <a:custGeom>
                <a:avLst/>
                <a:gdLst/>
                <a:ahLst/>
                <a:cxnLst>
                  <a:cxn ang="0">
                    <a:pos x="0" y="0"/>
                  </a:cxn>
                  <a:cxn ang="0">
                    <a:pos x="87" y="267"/>
                  </a:cxn>
                  <a:cxn ang="0">
                    <a:pos x="3454" y="267"/>
                  </a:cxn>
                  <a:cxn ang="0">
                    <a:pos x="3292" y="8"/>
                  </a:cxn>
                  <a:cxn ang="0">
                    <a:pos x="0" y="0"/>
                  </a:cxn>
                </a:cxnLst>
                <a:rect l="0" t="0" r="r" b="b"/>
                <a:pathLst>
                  <a:path w="3454" h="267">
                    <a:moveTo>
                      <a:pt x="0" y="0"/>
                    </a:moveTo>
                    <a:lnTo>
                      <a:pt x="87" y="267"/>
                    </a:lnTo>
                    <a:lnTo>
                      <a:pt x="3454" y="267"/>
                    </a:lnTo>
                    <a:lnTo>
                      <a:pt x="3292" y="8"/>
                    </a:lnTo>
                    <a:lnTo>
                      <a:pt x="0" y="0"/>
                    </a:lnTo>
                    <a:close/>
                  </a:path>
                </a:pathLst>
              </a:custGeom>
              <a:solidFill>
                <a:srgbClr val="FFFF66"/>
              </a:solidFill>
              <a:ln w="12700" cap="flat" cmpd="sng">
                <a:noFill/>
                <a:prstDash val="dash"/>
                <a:round/>
                <a:headEnd type="none" w="med" len="med"/>
                <a:tailEnd type="none" w="med" len="med"/>
              </a:ln>
              <a:effectLst/>
            </p:spPr>
            <p:txBody>
              <a:bodyPr/>
              <a:lstStyle/>
              <a:p>
                <a:endParaRPr lang="en-US" dirty="0"/>
              </a:p>
            </p:txBody>
          </p:sp>
          <p:sp>
            <p:nvSpPr>
              <p:cNvPr id="28674" name="Rectangle 2"/>
              <p:cNvSpPr>
                <a:spLocks noChangeArrowheads="1"/>
              </p:cNvSpPr>
              <p:nvPr/>
            </p:nvSpPr>
            <p:spPr bwMode="auto">
              <a:xfrm>
                <a:off x="762000" y="292566"/>
                <a:ext cx="5245850" cy="48464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6350" lvl="3" fontAlgn="base">
                  <a:spcBef>
                    <a:spcPct val="0"/>
                  </a:spcBef>
                  <a:spcAft>
                    <a:spcPct val="0"/>
                  </a:spcAft>
                </a:pPr>
                <a:r>
                  <a:rPr lang="id-ID" altLang="zh-CN" sz="1400" b="1" dirty="0">
                    <a:latin typeface="+mj-lt"/>
                    <a:ea typeface="SimSun" pitchFamily="2" charset="-122"/>
                    <a:cs typeface="Times New Roman" pitchFamily="18" charset="0"/>
                  </a:rPr>
                  <a:t>The implementation of learning from home by using online school </a:t>
                </a:r>
                <a:endParaRPr lang="en-US" altLang="zh-CN" sz="1400" b="1" dirty="0">
                  <a:latin typeface="+mj-lt"/>
                  <a:cs typeface="Arial" pitchFamily="34" charset="0"/>
                </a:endParaRPr>
              </a:p>
            </p:txBody>
          </p:sp>
        </p:grpSp>
        <p:sp>
          <p:nvSpPr>
            <p:cNvPr id="67" name="Rectangle 66"/>
            <p:cNvSpPr/>
            <p:nvPr/>
          </p:nvSpPr>
          <p:spPr>
            <a:xfrm>
              <a:off x="381000" y="54114"/>
              <a:ext cx="762000" cy="707886"/>
            </a:xfrm>
            <a:prstGeom prst="rect">
              <a:avLst/>
            </a:prstGeom>
            <a:noFill/>
            <a:ln>
              <a:noFill/>
            </a:ln>
            <a:effectLst>
              <a:glow rad="228600">
                <a:schemeClr val="accent2">
                  <a:satMod val="175000"/>
                  <a:alpha val="40000"/>
                </a:schemeClr>
              </a:glow>
            </a:effectLst>
          </p:spPr>
          <p:txBody>
            <a:bodyPr wrap="square" lIns="91440" tIns="45720" rIns="91440" bIns="45720">
              <a:spAutoFit/>
              <a:scene3d>
                <a:camera prst="isometricOffAxis2Lef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grpSp>
      <p:grpSp>
        <p:nvGrpSpPr>
          <p:cNvPr id="73" name="Group 71"/>
          <p:cNvGrpSpPr/>
          <p:nvPr/>
        </p:nvGrpSpPr>
        <p:grpSpPr>
          <a:xfrm>
            <a:off x="7757085" y="3765828"/>
            <a:ext cx="3198399" cy="2268620"/>
            <a:chOff x="4619833" y="1815810"/>
            <a:chExt cx="5658578" cy="5398274"/>
          </a:xfrm>
        </p:grpSpPr>
        <p:sp>
          <p:nvSpPr>
            <p:cNvPr id="75" name="AutoShape 29"/>
            <p:cNvSpPr>
              <a:spLocks noChangeArrowheads="1"/>
            </p:cNvSpPr>
            <p:nvPr/>
          </p:nvSpPr>
          <p:spPr bwMode="auto">
            <a:xfrm>
              <a:off x="4763081" y="1815810"/>
              <a:ext cx="5159705" cy="5398274"/>
            </a:xfrm>
            <a:prstGeom prst="roundRect">
              <a:avLst>
                <a:gd name="adj" fmla="val 5208"/>
              </a:avLst>
            </a:prstGeom>
            <a:solidFill>
              <a:srgbClr val="FCFCFC">
                <a:alpha val="70000"/>
              </a:srgbClr>
            </a:solidFill>
            <a:ln w="9525">
              <a:solidFill>
                <a:schemeClr val="tx1"/>
              </a:solidFill>
              <a:prstDash val="dash"/>
              <a:round/>
              <a:headEnd/>
              <a:tailEnd/>
            </a:ln>
            <a:effectLst/>
          </p:spPr>
          <p:txBody>
            <a:bodyPr wrap="none" anchor="ctr"/>
            <a:lstStyle/>
            <a:p>
              <a:endParaRPr lang="en-US"/>
            </a:p>
          </p:txBody>
        </p:sp>
        <p:sp>
          <p:nvSpPr>
            <p:cNvPr id="76" name="AutoShape 22"/>
            <p:cNvSpPr>
              <a:spLocks/>
            </p:cNvSpPr>
            <p:nvPr/>
          </p:nvSpPr>
          <p:spPr bwMode="blackWhite">
            <a:xfrm>
              <a:off x="4619833" y="2065382"/>
              <a:ext cx="5244272" cy="1010200"/>
            </a:xfrm>
            <a:prstGeom prst="callout2">
              <a:avLst>
                <a:gd name="adj1" fmla="val 17317"/>
                <a:gd name="adj2" fmla="val 89"/>
                <a:gd name="adj3" fmla="val 82334"/>
                <a:gd name="adj4" fmla="val -9865"/>
                <a:gd name="adj5" fmla="val 260169"/>
                <a:gd name="adj6" fmla="val -7938"/>
              </a:avLst>
            </a:prstGeom>
            <a:noFill/>
            <a:ln w="9525">
              <a:solidFill>
                <a:srgbClr val="000000"/>
              </a:solidFill>
              <a:miter lim="800000"/>
              <a:headEnd type="diamond" w="med" len="med"/>
              <a:tailEnd/>
            </a:ln>
            <a:effectLst/>
          </p:spPr>
          <p:txBody>
            <a:bodyPr anchor="ctr"/>
            <a:lstStyle/>
            <a:p>
              <a:pPr eaLnBrk="0" hangingPunct="0"/>
              <a:r>
                <a:rPr lang="id-ID" sz="1100" dirty="0"/>
                <a:t>The teachers evaluate the students learning per meeting.</a:t>
              </a:r>
              <a:endParaRPr lang="en-US" sz="1100" dirty="0">
                <a:solidFill>
                  <a:srgbClr val="1C1C1C"/>
                </a:solidFill>
              </a:endParaRPr>
            </a:p>
          </p:txBody>
        </p:sp>
        <p:sp>
          <p:nvSpPr>
            <p:cNvPr id="77" name="AutoShape 23"/>
            <p:cNvSpPr>
              <a:spLocks/>
            </p:cNvSpPr>
            <p:nvPr/>
          </p:nvSpPr>
          <p:spPr bwMode="blackWhite">
            <a:xfrm>
              <a:off x="4645305" y="3152749"/>
              <a:ext cx="5633106" cy="597618"/>
            </a:xfrm>
            <a:prstGeom prst="callout2">
              <a:avLst>
                <a:gd name="adj1" fmla="val 43212"/>
                <a:gd name="adj2" fmla="val -1177"/>
                <a:gd name="adj3" fmla="val 128103"/>
                <a:gd name="adj4" fmla="val -7004"/>
                <a:gd name="adj5" fmla="val 305103"/>
                <a:gd name="adj6" fmla="val -8704"/>
              </a:avLst>
            </a:prstGeom>
            <a:noFill/>
            <a:ln w="9525">
              <a:solidFill>
                <a:srgbClr val="000000"/>
              </a:solidFill>
              <a:miter lim="800000"/>
              <a:headEnd type="diamond" w="med" len="med"/>
              <a:tailEnd/>
            </a:ln>
            <a:effectLst/>
          </p:spPr>
          <p:txBody>
            <a:bodyPr anchor="ctr"/>
            <a:lstStyle/>
            <a:p>
              <a:pPr eaLnBrk="0" hangingPunct="0"/>
              <a:endParaRPr lang="id-ID" sz="1100" dirty="0"/>
            </a:p>
            <a:p>
              <a:pPr eaLnBrk="0" hangingPunct="0"/>
              <a:endParaRPr lang="id-ID" sz="1100" dirty="0"/>
            </a:p>
            <a:p>
              <a:pPr eaLnBrk="0" hangingPunct="0"/>
              <a:r>
                <a:rPr lang="id-ID" sz="1100" dirty="0"/>
                <a:t>From the observations results, teachers give scores to the students </a:t>
              </a:r>
            </a:p>
            <a:p>
              <a:pPr eaLnBrk="0" hangingPunct="0"/>
              <a:r>
                <a:rPr lang="id-ID" sz="1100" dirty="0"/>
                <a:t>The teachers give number of score, applause</a:t>
              </a:r>
            </a:p>
            <a:p>
              <a:pPr eaLnBrk="0" hangingPunct="0"/>
              <a:r>
                <a:rPr lang="id-ID" sz="1100" dirty="0"/>
                <a:t>and star emoticons.</a:t>
              </a:r>
              <a:endParaRPr lang="en-US" sz="1100" b="1" dirty="0">
                <a:solidFill>
                  <a:schemeClr val="folHlink"/>
                </a:solidFill>
              </a:endParaRPr>
            </a:p>
          </p:txBody>
        </p:sp>
        <p:sp>
          <p:nvSpPr>
            <p:cNvPr id="79" name="AutoShape 25"/>
            <p:cNvSpPr>
              <a:spLocks/>
            </p:cNvSpPr>
            <p:nvPr/>
          </p:nvSpPr>
          <p:spPr bwMode="blackWhite">
            <a:xfrm>
              <a:off x="4645305" y="3942153"/>
              <a:ext cx="5395260" cy="482998"/>
            </a:xfrm>
            <a:prstGeom prst="callout2">
              <a:avLst>
                <a:gd name="adj1" fmla="val 32025"/>
                <a:gd name="adj2" fmla="val -2421"/>
                <a:gd name="adj3" fmla="val 77003"/>
                <a:gd name="adj4" fmla="val -5502"/>
                <a:gd name="adj5" fmla="val 228147"/>
                <a:gd name="adj6" fmla="val -9069"/>
              </a:avLst>
            </a:prstGeom>
            <a:noFill/>
            <a:ln w="9525">
              <a:solidFill>
                <a:srgbClr val="000000"/>
              </a:solidFill>
              <a:miter lim="800000"/>
              <a:headEnd type="diamond" w="med" len="med"/>
              <a:tailEnd/>
            </a:ln>
            <a:effectLst/>
          </p:spPr>
          <p:txBody>
            <a:bodyPr anchor="ctr"/>
            <a:lstStyle/>
            <a:p>
              <a:pPr eaLnBrk="0" hangingPunct="0"/>
              <a:endParaRPr lang="en-US" sz="1100" b="1" dirty="0">
                <a:solidFill>
                  <a:schemeClr val="accent1"/>
                </a:solidFill>
              </a:endParaRPr>
            </a:p>
          </p:txBody>
        </p:sp>
      </p:grpSp>
      <p:grpSp>
        <p:nvGrpSpPr>
          <p:cNvPr id="82" name="Group 81"/>
          <p:cNvGrpSpPr/>
          <p:nvPr/>
        </p:nvGrpSpPr>
        <p:grpSpPr>
          <a:xfrm>
            <a:off x="1507841" y="3962400"/>
            <a:ext cx="2590800" cy="2743200"/>
            <a:chOff x="2192690" y="1600200"/>
            <a:chExt cx="2743200" cy="2743200"/>
          </a:xfrm>
        </p:grpSpPr>
        <p:sp>
          <p:nvSpPr>
            <p:cNvPr id="83" name="Rounded Rectangle 82"/>
            <p:cNvSpPr/>
            <p:nvPr/>
          </p:nvSpPr>
          <p:spPr>
            <a:xfrm>
              <a:off x="2192690" y="1648536"/>
              <a:ext cx="2743200" cy="2694864"/>
            </a:xfrm>
            <a:prstGeom prst="roundRect">
              <a:avLst>
                <a:gd name="adj" fmla="val 8922"/>
              </a:avLst>
            </a:prstGeom>
            <a:solidFill>
              <a:srgbClr val="FCFCFC"/>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2286000" y="1600200"/>
              <a:ext cx="2520778" cy="769441"/>
            </a:xfrm>
            <a:prstGeom prst="rect">
              <a:avLst/>
            </a:prstGeom>
          </p:spPr>
          <p:txBody>
            <a:bodyPr wrap="square">
              <a:spAutoFit/>
            </a:bodyPr>
            <a:lstStyle/>
            <a:p>
              <a:r>
                <a:rPr lang="id-ID" sz="1100" dirty="0"/>
                <a:t>The teachers use media online to teach the materials such as video, zoom, google meet, and video calls whatsapp</a:t>
              </a:r>
              <a:endParaRPr lang="en-US" sz="1100" dirty="0"/>
            </a:p>
          </p:txBody>
        </p:sp>
        <p:sp>
          <p:nvSpPr>
            <p:cNvPr id="85" name="Rectangle 84"/>
            <p:cNvSpPr/>
            <p:nvPr/>
          </p:nvSpPr>
          <p:spPr>
            <a:xfrm>
              <a:off x="2286000" y="3252281"/>
              <a:ext cx="2520778" cy="600164"/>
            </a:xfrm>
            <a:prstGeom prst="rect">
              <a:avLst/>
            </a:prstGeom>
          </p:spPr>
          <p:txBody>
            <a:bodyPr wrap="square">
              <a:spAutoFit/>
            </a:bodyPr>
            <a:lstStyle/>
            <a:p>
              <a:r>
                <a:rPr lang="id-ID" sz="1100" dirty="0"/>
                <a:t>The teachers practice the topic of learning materials. It makes the students imitate the teachers.</a:t>
              </a:r>
              <a:endParaRPr lang="en-US" sz="1100" dirty="0"/>
            </a:p>
          </p:txBody>
        </p:sp>
        <p:sp>
          <p:nvSpPr>
            <p:cNvPr id="86" name="Rectangle 85"/>
            <p:cNvSpPr/>
            <p:nvPr/>
          </p:nvSpPr>
          <p:spPr>
            <a:xfrm>
              <a:off x="2286000" y="2209800"/>
              <a:ext cx="2446638" cy="769441"/>
            </a:xfrm>
            <a:prstGeom prst="rect">
              <a:avLst/>
            </a:prstGeom>
          </p:spPr>
          <p:txBody>
            <a:bodyPr wrap="square">
              <a:spAutoFit/>
            </a:bodyPr>
            <a:lstStyle/>
            <a:p>
              <a:endParaRPr lang="id-ID" sz="1100" dirty="0"/>
            </a:p>
            <a:p>
              <a:r>
                <a:rPr lang="id-ID" sz="1100" dirty="0"/>
                <a:t>Sources of materials from the teachers such as powerpoint, pictures, and pdf.</a:t>
              </a:r>
              <a:endParaRPr lang="en-US" sz="1100" dirty="0"/>
            </a:p>
          </p:txBody>
        </p:sp>
      </p:grpSp>
      <p:sp>
        <p:nvSpPr>
          <p:cNvPr id="119" name="Freeform 118"/>
          <p:cNvSpPr/>
          <p:nvPr/>
        </p:nvSpPr>
        <p:spPr>
          <a:xfrm>
            <a:off x="3886200" y="4038601"/>
            <a:ext cx="218364" cy="928047"/>
          </a:xfrm>
          <a:custGeom>
            <a:avLst/>
            <a:gdLst>
              <a:gd name="connsiteX0" fmla="*/ 0 w 218364"/>
              <a:gd name="connsiteY0" fmla="*/ 0 h 928047"/>
              <a:gd name="connsiteX1" fmla="*/ 218364 w 218364"/>
              <a:gd name="connsiteY1" fmla="*/ 928047 h 928047"/>
              <a:gd name="connsiteX2" fmla="*/ 218364 w 218364"/>
              <a:gd name="connsiteY2" fmla="*/ 928047 h 928047"/>
              <a:gd name="connsiteX3" fmla="*/ 218364 w 218364"/>
              <a:gd name="connsiteY3" fmla="*/ 928047 h 928047"/>
              <a:gd name="connsiteX4" fmla="*/ 218364 w 218364"/>
              <a:gd name="connsiteY4" fmla="*/ 928047 h 928047"/>
              <a:gd name="connsiteX5" fmla="*/ 218364 w 218364"/>
              <a:gd name="connsiteY5" fmla="*/ 928047 h 92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64" h="928047">
                <a:moveTo>
                  <a:pt x="0" y="0"/>
                </a:moveTo>
                <a:lnTo>
                  <a:pt x="218364" y="928047"/>
                </a:lnTo>
                <a:lnTo>
                  <a:pt x="218364" y="928047"/>
                </a:lnTo>
                <a:lnTo>
                  <a:pt x="218364" y="928047"/>
                </a:lnTo>
                <a:lnTo>
                  <a:pt x="218364" y="928047"/>
                </a:lnTo>
                <a:lnTo>
                  <a:pt x="218364" y="92804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0" name="Freeform 119"/>
          <p:cNvSpPr/>
          <p:nvPr/>
        </p:nvSpPr>
        <p:spPr>
          <a:xfrm>
            <a:off x="3746157" y="4930029"/>
            <a:ext cx="391391" cy="45719"/>
          </a:xfrm>
          <a:custGeom>
            <a:avLst/>
            <a:gdLst>
              <a:gd name="connsiteX0" fmla="*/ 0 w 327547"/>
              <a:gd name="connsiteY0" fmla="*/ 0 h 327547"/>
              <a:gd name="connsiteX1" fmla="*/ 327547 w 327547"/>
              <a:gd name="connsiteY1" fmla="*/ 327547 h 327547"/>
              <a:gd name="connsiteX2" fmla="*/ 327547 w 327547"/>
              <a:gd name="connsiteY2" fmla="*/ 327547 h 327547"/>
              <a:gd name="connsiteX3" fmla="*/ 327547 w 327547"/>
              <a:gd name="connsiteY3" fmla="*/ 327547 h 327547"/>
            </a:gdLst>
            <a:ahLst/>
            <a:cxnLst>
              <a:cxn ang="0">
                <a:pos x="connsiteX0" y="connsiteY0"/>
              </a:cxn>
              <a:cxn ang="0">
                <a:pos x="connsiteX1" y="connsiteY1"/>
              </a:cxn>
              <a:cxn ang="0">
                <a:pos x="connsiteX2" y="connsiteY2"/>
              </a:cxn>
              <a:cxn ang="0">
                <a:pos x="connsiteX3" y="connsiteY3"/>
              </a:cxn>
            </a:cxnLst>
            <a:rect l="l" t="t" r="r" b="b"/>
            <a:pathLst>
              <a:path w="327547" h="327547">
                <a:moveTo>
                  <a:pt x="0" y="0"/>
                </a:moveTo>
                <a:lnTo>
                  <a:pt x="327547" y="327547"/>
                </a:lnTo>
                <a:lnTo>
                  <a:pt x="327547" y="327547"/>
                </a:lnTo>
                <a:lnTo>
                  <a:pt x="327547" y="32754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1" name="Freeform 120"/>
          <p:cNvSpPr/>
          <p:nvPr/>
        </p:nvSpPr>
        <p:spPr>
          <a:xfrm>
            <a:off x="3568999" y="5011820"/>
            <a:ext cx="533400" cy="706272"/>
          </a:xfrm>
          <a:custGeom>
            <a:avLst/>
            <a:gdLst>
              <a:gd name="connsiteX0" fmla="*/ 272955 w 272955"/>
              <a:gd name="connsiteY0" fmla="*/ 0 h 709684"/>
              <a:gd name="connsiteX1" fmla="*/ 0 w 272955"/>
              <a:gd name="connsiteY1" fmla="*/ 709684 h 709684"/>
              <a:gd name="connsiteX2" fmla="*/ 0 w 272955"/>
              <a:gd name="connsiteY2" fmla="*/ 709684 h 709684"/>
              <a:gd name="connsiteX3" fmla="*/ 0 w 272955"/>
              <a:gd name="connsiteY3" fmla="*/ 709684 h 709684"/>
            </a:gdLst>
            <a:ahLst/>
            <a:cxnLst>
              <a:cxn ang="0">
                <a:pos x="connsiteX0" y="connsiteY0"/>
              </a:cxn>
              <a:cxn ang="0">
                <a:pos x="connsiteX1" y="connsiteY1"/>
              </a:cxn>
              <a:cxn ang="0">
                <a:pos x="connsiteX2" y="connsiteY2"/>
              </a:cxn>
              <a:cxn ang="0">
                <a:pos x="connsiteX3" y="connsiteY3"/>
              </a:cxn>
            </a:cxnLst>
            <a:rect l="l" t="t" r="r" b="b"/>
            <a:pathLst>
              <a:path w="272955" h="709684">
                <a:moveTo>
                  <a:pt x="272955" y="0"/>
                </a:moveTo>
                <a:lnTo>
                  <a:pt x="0" y="709684"/>
                </a:lnTo>
                <a:lnTo>
                  <a:pt x="0" y="709684"/>
                </a:lnTo>
                <a:lnTo>
                  <a:pt x="0" y="709684"/>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CFC227C2-C742-4B5C-B386-8773791322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431"/>
    </mc:Choice>
    <mc:Fallback>
      <p:transition spd="slow" advTm="11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en-US" dirty="0"/>
          </a:p>
        </p:txBody>
      </p:sp>
      <p:sp>
        <p:nvSpPr>
          <p:cNvPr id="116" name="Rectangle 115"/>
          <p:cNvSpPr/>
          <p:nvPr/>
        </p:nvSpPr>
        <p:spPr>
          <a:xfrm>
            <a:off x="2133600" y="4495801"/>
            <a:ext cx="8229600" cy="830997"/>
          </a:xfrm>
          <a:prstGeom prst="rect">
            <a:avLst/>
          </a:prstGeom>
        </p:spPr>
        <p:txBody>
          <a:bodyPr wrap="square">
            <a:spAutoFit/>
          </a:bodyPr>
          <a:lstStyle/>
          <a:p>
            <a:r>
              <a:rPr lang="id-ID" sz="1600" dirty="0"/>
              <a:t>Based on the results of questionaire show that students respon to the implementation of online school that 30 students in 9 students or 30% said in very good category and 21 students or 70% students said in good category. There was no students to say less or very less category. </a:t>
            </a:r>
            <a:endParaRPr lang="en-US" sz="1600" dirty="0"/>
          </a:p>
        </p:txBody>
      </p:sp>
      <p:pic>
        <p:nvPicPr>
          <p:cNvPr id="3" name="Picture 2">
            <a:extLst>
              <a:ext uri="{FF2B5EF4-FFF2-40B4-BE49-F238E27FC236}">
                <a16:creationId xmlns:a16="http://schemas.microsoft.com/office/drawing/2014/main" id="{27F3687E-2DA1-4386-9936-3E84ED2E5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627" y="1690689"/>
            <a:ext cx="4039438" cy="2656228"/>
          </a:xfrm>
          <a:prstGeom prst="rect">
            <a:avLst/>
          </a:prstGeom>
        </p:spPr>
      </p:pic>
      <p:pic>
        <p:nvPicPr>
          <p:cNvPr id="4" name="Audio 3">
            <a:hlinkClick r:id="" action="ppaction://media"/>
            <a:extLst>
              <a:ext uri="{FF2B5EF4-FFF2-40B4-BE49-F238E27FC236}">
                <a16:creationId xmlns:a16="http://schemas.microsoft.com/office/drawing/2014/main" id="{278D5656-222D-4A70-B8F4-AF1EBA8CE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33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cture555"/>
          <p:cNvPicPr>
            <a:picLocks noChangeAspect="1" noChangeArrowheads="1"/>
          </p:cNvPicPr>
          <p:nvPr/>
        </p:nvPicPr>
        <p:blipFill>
          <a:blip r:embed="rId4"/>
          <a:srcRect/>
          <a:stretch>
            <a:fillRect/>
          </a:stretch>
        </p:blipFill>
        <p:spPr bwMode="auto">
          <a:xfrm>
            <a:off x="2214562" y="1066801"/>
            <a:ext cx="6319838" cy="5368925"/>
          </a:xfrm>
          <a:prstGeom prst="rect">
            <a:avLst/>
          </a:prstGeom>
          <a:noFill/>
        </p:spPr>
      </p:pic>
      <p:sp>
        <p:nvSpPr>
          <p:cNvPr id="14376" name="Rectangle 40"/>
          <p:cNvSpPr>
            <a:spLocks noGrp="1" noChangeArrowheads="1"/>
          </p:cNvSpPr>
          <p:nvPr>
            <p:ph type="title"/>
          </p:nvPr>
        </p:nvSpPr>
        <p:spPr>
          <a:xfrm>
            <a:off x="1981200" y="152400"/>
            <a:ext cx="7696200" cy="457200"/>
          </a:xfrm>
        </p:spPr>
        <p:txBody>
          <a:bodyPr>
            <a:normAutofit/>
          </a:bodyPr>
          <a:lstStyle/>
          <a:p>
            <a:pPr algn="ctr"/>
            <a:r>
              <a:rPr lang="id-ID" sz="1800" dirty="0"/>
              <a:t>CONCLUSION</a:t>
            </a:r>
            <a:endParaRPr lang="en-US" sz="1800" dirty="0"/>
          </a:p>
        </p:txBody>
      </p:sp>
      <p:grpSp>
        <p:nvGrpSpPr>
          <p:cNvPr id="27" name="Group 26"/>
          <p:cNvGrpSpPr/>
          <p:nvPr/>
        </p:nvGrpSpPr>
        <p:grpSpPr>
          <a:xfrm>
            <a:off x="1545708" y="934017"/>
            <a:ext cx="8817493" cy="4709546"/>
            <a:chOff x="21707" y="934016"/>
            <a:chExt cx="8817493" cy="4709546"/>
          </a:xfrm>
        </p:grpSpPr>
        <p:pic>
          <p:nvPicPr>
            <p:cNvPr id="14339" name="Picture 3" descr="it1"/>
            <p:cNvPicPr>
              <a:picLocks noChangeAspect="1" noChangeArrowheads="1"/>
            </p:cNvPicPr>
            <p:nvPr/>
          </p:nvPicPr>
          <p:blipFill>
            <a:blip r:embed="rId5"/>
            <a:srcRect/>
            <a:stretch>
              <a:fillRect/>
            </a:stretch>
          </p:blipFill>
          <p:spPr bwMode="auto">
            <a:xfrm>
              <a:off x="587891" y="1125537"/>
              <a:ext cx="2336735" cy="4518025"/>
            </a:xfrm>
            <a:prstGeom prst="rect">
              <a:avLst/>
            </a:prstGeom>
            <a:noFill/>
          </p:spPr>
        </p:pic>
        <p:sp>
          <p:nvSpPr>
            <p:cNvPr id="14340" name="Freeform 4"/>
            <p:cNvSpPr>
              <a:spLocks/>
            </p:cNvSpPr>
            <p:nvPr/>
          </p:nvSpPr>
          <p:spPr bwMode="gray">
            <a:xfrm>
              <a:off x="609651" y="1196975"/>
              <a:ext cx="1654642" cy="1470025"/>
            </a:xfrm>
            <a:custGeom>
              <a:avLst/>
              <a:gdLst/>
              <a:ahLst/>
              <a:cxnLst>
                <a:cxn ang="0">
                  <a:pos x="0" y="0"/>
                </a:cxn>
                <a:cxn ang="0">
                  <a:pos x="6" y="793"/>
                </a:cxn>
                <a:cxn ang="0">
                  <a:pos x="551" y="1020"/>
                </a:cxn>
                <a:cxn ang="0">
                  <a:pos x="1118" y="470"/>
                </a:cxn>
                <a:cxn ang="0">
                  <a:pos x="0" y="0"/>
                </a:cxn>
              </a:cxnLst>
              <a:rect l="0" t="0" r="r" b="b"/>
              <a:pathLst>
                <a:path w="1118" h="1020">
                  <a:moveTo>
                    <a:pt x="0" y="0"/>
                  </a:moveTo>
                  <a:cubicBezTo>
                    <a:pt x="2" y="393"/>
                    <a:pt x="6" y="793"/>
                    <a:pt x="6" y="793"/>
                  </a:cubicBezTo>
                  <a:cubicBezTo>
                    <a:pt x="117" y="797"/>
                    <a:pt x="326" y="808"/>
                    <a:pt x="551" y="1020"/>
                  </a:cubicBezTo>
                  <a:lnTo>
                    <a:pt x="1118" y="470"/>
                  </a:lnTo>
                  <a:cubicBezTo>
                    <a:pt x="1002" y="359"/>
                    <a:pt x="669" y="3"/>
                    <a:pt x="0" y="0"/>
                  </a:cubicBezTo>
                  <a:close/>
                </a:path>
              </a:pathLst>
            </a:custGeom>
            <a:gradFill rotWithShape="1">
              <a:gsLst>
                <a:gs pos="0">
                  <a:schemeClr val="accent1">
                    <a:gamma/>
                    <a:shade val="57255"/>
                    <a:invGamma/>
                  </a:schemeClr>
                </a:gs>
                <a:gs pos="100000">
                  <a:schemeClr val="accent1">
                    <a:alpha val="30000"/>
                  </a:schemeClr>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4341" name="Freeform 5"/>
            <p:cNvSpPr>
              <a:spLocks/>
            </p:cNvSpPr>
            <p:nvPr/>
          </p:nvSpPr>
          <p:spPr bwMode="gray">
            <a:xfrm>
              <a:off x="587894" y="4114800"/>
              <a:ext cx="1643220" cy="1484312"/>
            </a:xfrm>
            <a:custGeom>
              <a:avLst/>
              <a:gdLst/>
              <a:ahLst/>
              <a:cxnLst>
                <a:cxn ang="0">
                  <a:pos x="0" y="228"/>
                </a:cxn>
                <a:cxn ang="0">
                  <a:pos x="4" y="1018"/>
                </a:cxn>
                <a:cxn ang="0">
                  <a:pos x="1110" y="559"/>
                </a:cxn>
                <a:cxn ang="0">
                  <a:pos x="552" y="0"/>
                </a:cxn>
                <a:cxn ang="0">
                  <a:pos x="0" y="228"/>
                </a:cxn>
              </a:cxnLst>
              <a:rect l="0" t="0" r="r" b="b"/>
              <a:pathLst>
                <a:path w="1110" h="1030">
                  <a:moveTo>
                    <a:pt x="0" y="228"/>
                  </a:moveTo>
                  <a:cubicBezTo>
                    <a:pt x="2" y="623"/>
                    <a:pt x="4" y="1018"/>
                    <a:pt x="4" y="1018"/>
                  </a:cubicBezTo>
                  <a:cubicBezTo>
                    <a:pt x="478" y="1030"/>
                    <a:pt x="849" y="814"/>
                    <a:pt x="1110" y="559"/>
                  </a:cubicBezTo>
                  <a:lnTo>
                    <a:pt x="552" y="0"/>
                  </a:lnTo>
                  <a:cubicBezTo>
                    <a:pt x="355" y="184"/>
                    <a:pt x="180" y="220"/>
                    <a:pt x="0" y="228"/>
                  </a:cubicBezTo>
                  <a:close/>
                </a:path>
              </a:pathLst>
            </a:custGeom>
            <a:gradFill rotWithShape="1">
              <a:gsLst>
                <a:gs pos="0">
                  <a:schemeClr val="accent2">
                    <a:gamma/>
                    <a:shade val="63529"/>
                    <a:invGamma/>
                  </a:schemeClr>
                </a:gs>
                <a:gs pos="100000">
                  <a:schemeClr val="accent2">
                    <a:alpha val="30000"/>
                  </a:schemeClr>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4342" name="Freeform 6"/>
            <p:cNvSpPr>
              <a:spLocks/>
            </p:cNvSpPr>
            <p:nvPr/>
          </p:nvSpPr>
          <p:spPr bwMode="gray">
            <a:xfrm>
              <a:off x="1367744" y="1828800"/>
              <a:ext cx="1506149" cy="1571625"/>
            </a:xfrm>
            <a:custGeom>
              <a:avLst/>
              <a:gdLst/>
              <a:ahLst/>
              <a:cxnLst>
                <a:cxn ang="0">
                  <a:pos x="0" y="554"/>
                </a:cxn>
                <a:cxn ang="0">
                  <a:pos x="225" y="1091"/>
                </a:cxn>
                <a:cxn ang="0">
                  <a:pos x="1017" y="1091"/>
                </a:cxn>
                <a:cxn ang="0">
                  <a:pos x="566" y="0"/>
                </a:cxn>
                <a:cxn ang="0">
                  <a:pos x="0" y="554"/>
                </a:cxn>
              </a:cxnLst>
              <a:rect l="0" t="0" r="r" b="b"/>
              <a:pathLst>
                <a:path w="1017" h="1091">
                  <a:moveTo>
                    <a:pt x="0" y="554"/>
                  </a:moveTo>
                  <a:cubicBezTo>
                    <a:pt x="194" y="770"/>
                    <a:pt x="216" y="957"/>
                    <a:pt x="225" y="1091"/>
                  </a:cubicBezTo>
                  <a:lnTo>
                    <a:pt x="1017" y="1091"/>
                  </a:lnTo>
                  <a:cubicBezTo>
                    <a:pt x="1001" y="626"/>
                    <a:pt x="833" y="260"/>
                    <a:pt x="566" y="0"/>
                  </a:cubicBezTo>
                  <a:lnTo>
                    <a:pt x="0" y="554"/>
                  </a:lnTo>
                  <a:close/>
                </a:path>
              </a:pathLst>
            </a:custGeom>
            <a:gradFill rotWithShape="1">
              <a:gsLst>
                <a:gs pos="0">
                  <a:schemeClr val="folHlink">
                    <a:gamma/>
                    <a:shade val="69804"/>
                    <a:invGamma/>
                  </a:schemeClr>
                </a:gs>
                <a:gs pos="100000">
                  <a:schemeClr val="folHlink">
                    <a:alpha val="30000"/>
                  </a:schemeClr>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4343" name="Text Box 7"/>
            <p:cNvSpPr txBox="1">
              <a:spLocks noChangeArrowheads="1"/>
            </p:cNvSpPr>
            <p:nvPr/>
          </p:nvSpPr>
          <p:spPr bwMode="gray">
            <a:xfrm>
              <a:off x="968891" y="1447800"/>
              <a:ext cx="624978" cy="854075"/>
            </a:xfrm>
            <a:prstGeom prst="rect">
              <a:avLst/>
            </a:prstGeom>
            <a:noFill/>
            <a:ln w="9525" algn="ctr">
              <a:noFill/>
              <a:miter lim="800000"/>
              <a:headEnd/>
              <a:tailEnd/>
            </a:ln>
            <a:effectLst>
              <a:outerShdw dist="35921" dir="2700000" algn="ctr" rotWithShape="0">
                <a:srgbClr val="080808"/>
              </a:outerShdw>
            </a:effectLst>
          </p:spPr>
          <p:txBody>
            <a:bodyPr wrap="none">
              <a:spAutoFit/>
            </a:bodyPr>
            <a:lstStyle/>
            <a:p>
              <a:pPr algn="ctr"/>
              <a:r>
                <a:rPr lang="en-US" sz="5000" dirty="0">
                  <a:solidFill>
                    <a:srgbClr val="FEFEFE"/>
                  </a:solidFill>
                  <a:latin typeface="Arial Black" pitchFamily="34" charset="0"/>
                </a:rPr>
                <a:t>1</a:t>
              </a:r>
            </a:p>
          </p:txBody>
        </p:sp>
        <p:sp>
          <p:nvSpPr>
            <p:cNvPr id="14360" name="Rectangle 24"/>
            <p:cNvSpPr>
              <a:spLocks noChangeArrowheads="1"/>
            </p:cNvSpPr>
            <p:nvPr/>
          </p:nvSpPr>
          <p:spPr bwMode="black">
            <a:xfrm>
              <a:off x="2340493" y="934016"/>
              <a:ext cx="5965307" cy="769441"/>
            </a:xfrm>
            <a:prstGeom prst="rect">
              <a:avLst/>
            </a:prstGeom>
            <a:noFill/>
            <a:ln w="9525" algn="ctr">
              <a:noFill/>
              <a:miter lim="800000"/>
              <a:headEnd/>
              <a:tailEnd/>
            </a:ln>
            <a:effectLst/>
          </p:spPr>
          <p:txBody>
            <a:bodyPr wrap="square">
              <a:spAutoFit/>
            </a:bodyPr>
            <a:lstStyle/>
            <a:p>
              <a:r>
                <a:rPr lang="en-US" sz="1100" b="1" dirty="0"/>
                <a:t>The policy of implementation online school in elementary school</a:t>
              </a:r>
              <a:endParaRPr lang="id-ID" sz="1100" b="1" dirty="0"/>
            </a:p>
            <a:p>
              <a:r>
                <a:rPr lang="id-ID" sz="1100" dirty="0"/>
                <a:t>The learning from home by using online school  based on the policy of Minister Education Culture Indonesia to prevent the spread of Covid 19. The policy is the students learn from home and the teachers give the learning by using online media.  </a:t>
              </a:r>
              <a:endParaRPr lang="en-US" sz="1100" dirty="0"/>
            </a:p>
          </p:txBody>
        </p:sp>
        <p:sp>
          <p:nvSpPr>
            <p:cNvPr id="14361" name="Rectangle 25"/>
            <p:cNvSpPr>
              <a:spLocks noChangeArrowheads="1"/>
            </p:cNvSpPr>
            <p:nvPr/>
          </p:nvSpPr>
          <p:spPr bwMode="black">
            <a:xfrm>
              <a:off x="2873894" y="2209800"/>
              <a:ext cx="5402981" cy="800219"/>
            </a:xfrm>
            <a:prstGeom prst="rect">
              <a:avLst/>
            </a:prstGeom>
            <a:noFill/>
            <a:ln w="9525" algn="ctr">
              <a:noFill/>
              <a:miter lim="800000"/>
              <a:headEnd/>
              <a:tailEnd/>
            </a:ln>
            <a:effectLst/>
          </p:spPr>
          <p:txBody>
            <a:bodyPr wrap="square">
              <a:spAutoFit/>
            </a:bodyPr>
            <a:lstStyle/>
            <a:p>
              <a:pPr marL="6350" lvl="3"/>
              <a:r>
                <a:rPr lang="id-ID" sz="1200" b="1" dirty="0"/>
                <a:t>The implementation of </a:t>
              </a:r>
              <a:r>
                <a:rPr lang="en-US" sz="1200" b="1" dirty="0"/>
                <a:t> learning from home by using online school </a:t>
              </a:r>
            </a:p>
            <a:p>
              <a:r>
                <a:rPr lang="id-ID" sz="1200" dirty="0"/>
                <a:t>Habitual stage </a:t>
              </a:r>
              <a:endParaRPr lang="en-US" sz="1200" dirty="0"/>
            </a:p>
            <a:p>
              <a:r>
                <a:rPr lang="id-ID" sz="1100" dirty="0"/>
                <a:t>The teachers always greet the students and pray together in opening the teaching and learning process. Then, ask the students to open google classrom in whatsapp group. </a:t>
              </a:r>
              <a:endParaRPr lang="en-US" sz="1100" b="1" dirty="0">
                <a:solidFill>
                  <a:srgbClr val="080808"/>
                </a:solidFill>
              </a:endParaRPr>
            </a:p>
          </p:txBody>
        </p:sp>
        <p:sp>
          <p:nvSpPr>
            <p:cNvPr id="14362" name="Rectangle 26"/>
            <p:cNvSpPr>
              <a:spLocks noChangeArrowheads="1"/>
            </p:cNvSpPr>
            <p:nvPr/>
          </p:nvSpPr>
          <p:spPr bwMode="black">
            <a:xfrm>
              <a:off x="2895600" y="3505200"/>
              <a:ext cx="5791200" cy="954107"/>
            </a:xfrm>
            <a:prstGeom prst="rect">
              <a:avLst/>
            </a:prstGeom>
            <a:noFill/>
            <a:ln w="9525" algn="ctr">
              <a:noFill/>
              <a:miter lim="800000"/>
              <a:headEnd/>
              <a:tailEnd/>
            </a:ln>
            <a:effectLst/>
          </p:spPr>
          <p:txBody>
            <a:bodyPr wrap="square">
              <a:spAutoFit/>
            </a:bodyPr>
            <a:lstStyle/>
            <a:p>
              <a:r>
                <a:rPr lang="id-ID" sz="1200" dirty="0"/>
                <a:t>Learning stage</a:t>
              </a:r>
              <a:endParaRPr lang="en-US" sz="1200" dirty="0"/>
            </a:p>
            <a:p>
              <a:r>
                <a:rPr lang="id-ID" sz="1100" dirty="0"/>
                <a:t>The teachers practice the topic of learning materials. It makes the students imitate the teachers. The teachers use media online to teach the materials such as video, zoom, google meet, and video calls whatsapp.</a:t>
              </a:r>
              <a:endParaRPr lang="en-US" sz="1100" dirty="0"/>
            </a:p>
            <a:p>
              <a:endParaRPr lang="en-US" sz="1100" dirty="0"/>
            </a:p>
          </p:txBody>
        </p:sp>
        <p:sp>
          <p:nvSpPr>
            <p:cNvPr id="14363" name="Line 27"/>
            <p:cNvSpPr>
              <a:spLocks noChangeShapeType="1"/>
            </p:cNvSpPr>
            <p:nvPr/>
          </p:nvSpPr>
          <p:spPr bwMode="black">
            <a:xfrm>
              <a:off x="2890112" y="2133600"/>
              <a:ext cx="4120288" cy="0"/>
            </a:xfrm>
            <a:prstGeom prst="line">
              <a:avLst/>
            </a:prstGeom>
            <a:noFill/>
            <a:ln w="9525">
              <a:solidFill>
                <a:srgbClr val="080808"/>
              </a:solidFill>
              <a:prstDash val="dash"/>
              <a:round/>
              <a:headEnd/>
              <a:tailEnd/>
            </a:ln>
            <a:effectLst/>
          </p:spPr>
          <p:txBody>
            <a:bodyPr wrap="none" anchor="ctr"/>
            <a:lstStyle/>
            <a:p>
              <a:endParaRPr lang="en-US"/>
            </a:p>
          </p:txBody>
        </p:sp>
        <p:sp>
          <p:nvSpPr>
            <p:cNvPr id="14364" name="Line 28"/>
            <p:cNvSpPr>
              <a:spLocks noChangeShapeType="1"/>
            </p:cNvSpPr>
            <p:nvPr/>
          </p:nvSpPr>
          <p:spPr bwMode="black">
            <a:xfrm>
              <a:off x="2971800" y="3352800"/>
              <a:ext cx="4121922" cy="0"/>
            </a:xfrm>
            <a:prstGeom prst="line">
              <a:avLst/>
            </a:prstGeom>
            <a:noFill/>
            <a:ln w="9525">
              <a:solidFill>
                <a:srgbClr val="080808"/>
              </a:solidFill>
              <a:prstDash val="dash"/>
              <a:round/>
              <a:headEnd/>
              <a:tailEnd/>
            </a:ln>
            <a:effectLst/>
          </p:spPr>
          <p:txBody>
            <a:bodyPr wrap="none" anchor="ctr"/>
            <a:lstStyle/>
            <a:p>
              <a:endParaRPr lang="en-US"/>
            </a:p>
          </p:txBody>
        </p:sp>
        <p:sp>
          <p:nvSpPr>
            <p:cNvPr id="14365" name="Freeform 29"/>
            <p:cNvSpPr>
              <a:spLocks/>
            </p:cNvSpPr>
            <p:nvPr/>
          </p:nvSpPr>
          <p:spPr bwMode="gray">
            <a:xfrm>
              <a:off x="1349894" y="3352800"/>
              <a:ext cx="1502884" cy="1604963"/>
            </a:xfrm>
            <a:custGeom>
              <a:avLst/>
              <a:gdLst/>
              <a:ahLst/>
              <a:cxnLst>
                <a:cxn ang="0">
                  <a:pos x="223" y="0"/>
                </a:cxn>
                <a:cxn ang="0">
                  <a:pos x="0" y="550"/>
                </a:cxn>
                <a:cxn ang="0">
                  <a:pos x="559" y="1114"/>
                </a:cxn>
                <a:cxn ang="0">
                  <a:pos x="1016" y="4"/>
                </a:cxn>
                <a:cxn ang="0">
                  <a:pos x="223" y="0"/>
                </a:cxn>
              </a:cxnLst>
              <a:rect l="0" t="0" r="r" b="b"/>
              <a:pathLst>
                <a:path w="1016" h="1114">
                  <a:moveTo>
                    <a:pt x="223" y="0"/>
                  </a:moveTo>
                  <a:cubicBezTo>
                    <a:pt x="229" y="193"/>
                    <a:pt x="163" y="384"/>
                    <a:pt x="0" y="550"/>
                  </a:cubicBezTo>
                  <a:lnTo>
                    <a:pt x="559" y="1114"/>
                  </a:lnTo>
                  <a:cubicBezTo>
                    <a:pt x="763" y="892"/>
                    <a:pt x="1012" y="541"/>
                    <a:pt x="1016" y="4"/>
                  </a:cubicBezTo>
                  <a:lnTo>
                    <a:pt x="223" y="0"/>
                  </a:lnTo>
                  <a:close/>
                </a:path>
              </a:pathLst>
            </a:custGeom>
            <a:gradFill rotWithShape="1">
              <a:gsLst>
                <a:gs pos="0">
                  <a:schemeClr val="hlink">
                    <a:gamma/>
                    <a:shade val="69804"/>
                    <a:invGamma/>
                  </a:schemeClr>
                </a:gs>
                <a:gs pos="100000">
                  <a:schemeClr val="hlink">
                    <a:alpha val="30000"/>
                  </a:schemeClr>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4366" name="Text Box 30"/>
            <p:cNvSpPr txBox="1">
              <a:spLocks noChangeArrowheads="1"/>
            </p:cNvSpPr>
            <p:nvPr/>
          </p:nvSpPr>
          <p:spPr bwMode="gray">
            <a:xfrm>
              <a:off x="1883291" y="2286000"/>
              <a:ext cx="624978" cy="854075"/>
            </a:xfrm>
            <a:prstGeom prst="rect">
              <a:avLst/>
            </a:prstGeom>
            <a:noFill/>
            <a:ln w="9525" algn="ctr">
              <a:noFill/>
              <a:miter lim="800000"/>
              <a:headEnd/>
              <a:tailEnd/>
            </a:ln>
            <a:effectLst>
              <a:outerShdw dist="35921" dir="2700000" algn="ctr" rotWithShape="0">
                <a:srgbClr val="080808"/>
              </a:outerShdw>
            </a:effectLst>
          </p:spPr>
          <p:txBody>
            <a:bodyPr wrap="none">
              <a:spAutoFit/>
            </a:bodyPr>
            <a:lstStyle/>
            <a:p>
              <a:pPr algn="ctr"/>
              <a:r>
                <a:rPr lang="en-US" sz="5000" dirty="0">
                  <a:solidFill>
                    <a:srgbClr val="FEFEFE"/>
                  </a:solidFill>
                  <a:latin typeface="Arial Black" pitchFamily="34" charset="0"/>
                </a:rPr>
                <a:t>2</a:t>
              </a:r>
            </a:p>
          </p:txBody>
        </p:sp>
        <p:sp>
          <p:nvSpPr>
            <p:cNvPr id="14368" name="Line 32"/>
            <p:cNvSpPr>
              <a:spLocks noChangeShapeType="1"/>
            </p:cNvSpPr>
            <p:nvPr/>
          </p:nvSpPr>
          <p:spPr bwMode="black">
            <a:xfrm>
              <a:off x="2966309" y="4724400"/>
              <a:ext cx="4120291" cy="0"/>
            </a:xfrm>
            <a:prstGeom prst="line">
              <a:avLst/>
            </a:prstGeom>
            <a:noFill/>
            <a:ln w="9525">
              <a:solidFill>
                <a:srgbClr val="080808"/>
              </a:solidFill>
              <a:prstDash val="dash"/>
              <a:round/>
              <a:headEnd/>
              <a:tailEnd/>
            </a:ln>
            <a:effectLst/>
          </p:spPr>
          <p:txBody>
            <a:bodyPr wrap="none" anchor="ctr"/>
            <a:lstStyle/>
            <a:p>
              <a:endParaRPr lang="en-US"/>
            </a:p>
          </p:txBody>
        </p:sp>
        <p:sp>
          <p:nvSpPr>
            <p:cNvPr id="14369" name="Rectangle 33"/>
            <p:cNvSpPr>
              <a:spLocks noChangeArrowheads="1"/>
            </p:cNvSpPr>
            <p:nvPr/>
          </p:nvSpPr>
          <p:spPr bwMode="black">
            <a:xfrm>
              <a:off x="2895600" y="4878051"/>
              <a:ext cx="5943600" cy="615553"/>
            </a:xfrm>
            <a:prstGeom prst="rect">
              <a:avLst/>
            </a:prstGeom>
            <a:noFill/>
            <a:ln w="9525" algn="ctr">
              <a:noFill/>
              <a:miter lim="800000"/>
              <a:headEnd/>
              <a:tailEnd/>
            </a:ln>
            <a:effectLst/>
          </p:spPr>
          <p:txBody>
            <a:bodyPr wrap="square">
              <a:spAutoFit/>
            </a:bodyPr>
            <a:lstStyle/>
            <a:p>
              <a:r>
                <a:rPr lang="id-ID" sz="1200" dirty="0"/>
                <a:t>Development stage</a:t>
              </a:r>
              <a:endParaRPr lang="en-US" sz="1200" dirty="0"/>
            </a:p>
            <a:p>
              <a:r>
                <a:rPr lang="id-ID" sz="1100" dirty="0"/>
                <a:t>The teachers evalute the students by giving the score and adding emoticons to show the reward after doing the assignment.</a:t>
              </a:r>
              <a:endParaRPr lang="en-US" sz="1100" b="1" dirty="0">
                <a:solidFill>
                  <a:srgbClr val="080808"/>
                </a:solidFill>
              </a:endParaRPr>
            </a:p>
          </p:txBody>
        </p:sp>
        <p:grpSp>
          <p:nvGrpSpPr>
            <p:cNvPr id="2" name="Group 34"/>
            <p:cNvGrpSpPr>
              <a:grpSpLocks/>
            </p:cNvGrpSpPr>
            <p:nvPr/>
          </p:nvGrpSpPr>
          <p:grpSpPr bwMode="auto">
            <a:xfrm rot="19378231" flipV="1">
              <a:off x="1640746" y="5014912"/>
              <a:ext cx="2124601" cy="412750"/>
              <a:chOff x="1565" y="2568"/>
              <a:chExt cx="1118" cy="279"/>
            </a:xfrm>
          </p:grpSpPr>
          <p:sp>
            <p:nvSpPr>
              <p:cNvPr id="14371" name="AutoShape 35"/>
              <p:cNvSpPr>
                <a:spLocks noChangeArrowheads="1"/>
              </p:cNvSpPr>
              <p:nvPr/>
            </p:nvSpPr>
            <p:spPr bwMode="white">
              <a:xfrm rot="5263130">
                <a:off x="1859"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2" name="AutoShape 36"/>
              <p:cNvSpPr>
                <a:spLocks noChangeArrowheads="1"/>
              </p:cNvSpPr>
              <p:nvPr/>
            </p:nvSpPr>
            <p:spPr bwMode="white">
              <a:xfrm rot="6078281">
                <a:off x="1995"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3" name="AutoShape 37"/>
              <p:cNvSpPr>
                <a:spLocks noChangeArrowheads="1"/>
              </p:cNvSpPr>
              <p:nvPr/>
            </p:nvSpPr>
            <p:spPr bwMode="white">
              <a:xfrm rot="6373927">
                <a:off x="2071" y="229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4" name="AutoShape 38"/>
              <p:cNvSpPr>
                <a:spLocks noChangeArrowheads="1"/>
              </p:cNvSpPr>
              <p:nvPr/>
            </p:nvSpPr>
            <p:spPr bwMode="white">
              <a:xfrm rot="6906312">
                <a:off x="2161" y="232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dirty="0"/>
              </a:p>
            </p:txBody>
          </p:sp>
        </p:grpSp>
        <p:pic>
          <p:nvPicPr>
            <p:cNvPr id="14377" name="Picture 41"/>
            <p:cNvPicPr>
              <a:picLocks noChangeAspect="1" noChangeArrowheads="1"/>
            </p:cNvPicPr>
            <p:nvPr/>
          </p:nvPicPr>
          <p:blipFill>
            <a:blip r:embed="rId6" cstate="print"/>
            <a:srcRect/>
            <a:stretch>
              <a:fillRect/>
            </a:stretch>
          </p:blipFill>
          <p:spPr bwMode="auto">
            <a:xfrm>
              <a:off x="21707" y="2487625"/>
              <a:ext cx="1502293" cy="1855775"/>
            </a:xfrm>
            <a:prstGeom prst="rect">
              <a:avLst/>
            </a:prstGeom>
            <a:noFill/>
            <a:ln w="9525">
              <a:noFill/>
              <a:miter lim="800000"/>
              <a:headEnd/>
              <a:tailEnd/>
            </a:ln>
            <a:effectLst/>
          </p:spPr>
        </p:pic>
      </p:grpSp>
      <p:sp>
        <p:nvSpPr>
          <p:cNvPr id="28" name="TextBox 27"/>
          <p:cNvSpPr txBox="1"/>
          <p:nvPr/>
        </p:nvSpPr>
        <p:spPr>
          <a:xfrm>
            <a:off x="1497031" y="3286036"/>
            <a:ext cx="1656094" cy="400110"/>
          </a:xfrm>
          <a:prstGeom prst="rect">
            <a:avLst/>
          </a:prstGeom>
          <a:noFill/>
        </p:spPr>
        <p:txBody>
          <a:bodyPr wrap="none" rtlCol="0">
            <a:spAutoFit/>
          </a:bodyPr>
          <a:lstStyle/>
          <a:p>
            <a:r>
              <a:rPr lang="id-ID" sz="2000" b="1" dirty="0"/>
              <a:t>CONCLUSION</a:t>
            </a:r>
            <a:r>
              <a:rPr lang="en-US" sz="2000" b="1" dirty="0"/>
              <a:t> </a:t>
            </a:r>
          </a:p>
        </p:txBody>
      </p:sp>
      <p:pic>
        <p:nvPicPr>
          <p:cNvPr id="3" name="Audio 2">
            <a:hlinkClick r:id="" action="ppaction://media"/>
            <a:extLst>
              <a:ext uri="{FF2B5EF4-FFF2-40B4-BE49-F238E27FC236}">
                <a16:creationId xmlns:a16="http://schemas.microsoft.com/office/drawing/2014/main" id="{78336CCD-E1CA-4F25-8102-15A31CCD32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369"/>
    </mc:Choice>
    <mc:Fallback>
      <p:transition spd="slow" advTm="8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BB06-D71A-4451-86A7-23E66178D8D7}"/>
              </a:ext>
            </a:extLst>
          </p:cNvPr>
          <p:cNvSpPr>
            <a:spLocks noGrp="1"/>
          </p:cNvSpPr>
          <p:nvPr>
            <p:ph type="title"/>
          </p:nvPr>
        </p:nvSpPr>
        <p:spPr/>
        <p:txBody>
          <a:bodyPr/>
          <a:lstStyle/>
          <a:p>
            <a:r>
              <a:rPr lang="id-ID" dirty="0">
                <a:latin typeface="Comic Sans MS" panose="030F0702030302020204" pitchFamily="66" charset="0"/>
              </a:rPr>
              <a:t>THANK YOU</a:t>
            </a:r>
          </a:p>
        </p:txBody>
      </p:sp>
      <p:sp>
        <p:nvSpPr>
          <p:cNvPr id="3" name="Content Placeholder 2">
            <a:extLst>
              <a:ext uri="{FF2B5EF4-FFF2-40B4-BE49-F238E27FC236}">
                <a16:creationId xmlns:a16="http://schemas.microsoft.com/office/drawing/2014/main" id="{4587252B-8062-482C-A398-EDD08A06DE9B}"/>
              </a:ext>
            </a:extLst>
          </p:cNvPr>
          <p:cNvSpPr>
            <a:spLocks noGrp="1"/>
          </p:cNvSpPr>
          <p:nvPr>
            <p:ph idx="1"/>
          </p:nvPr>
        </p:nvSpPr>
        <p:spPr/>
        <p:txBody>
          <a:bodyPr/>
          <a:lstStyle/>
          <a:p>
            <a:pPr marL="0" indent="0">
              <a:buNone/>
            </a:pPr>
            <a:r>
              <a:rPr lang="id-ID" dirty="0">
                <a:latin typeface="Comic Sans MS" panose="030F0702030302020204" pitchFamily="66" charset="0"/>
              </a:rPr>
              <a:t>WASSALAMUALAIKUM WR.WB.</a:t>
            </a:r>
          </a:p>
        </p:txBody>
      </p:sp>
      <p:pic>
        <p:nvPicPr>
          <p:cNvPr id="4" name="Audio 3">
            <a:hlinkClick r:id="" action="ppaction://media"/>
            <a:extLst>
              <a:ext uri="{FF2B5EF4-FFF2-40B4-BE49-F238E27FC236}">
                <a16:creationId xmlns:a16="http://schemas.microsoft.com/office/drawing/2014/main" id="{4E05A2D3-717C-498D-B4A5-32FC76CF52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8254092"/>
      </p:ext>
    </p:extLst>
  </p:cSld>
  <p:clrMapOvr>
    <a:masterClrMapping/>
  </p:clrMapOvr>
  <mc:AlternateContent xmlns:mc="http://schemas.openxmlformats.org/markup-compatibility/2006">
    <mc:Choice xmlns:p14="http://schemas.microsoft.com/office/powerpoint/2010/main" Requires="p14">
      <p:transition spd="slow" p14:dur="2000" advTm="6455"/>
    </mc:Choice>
    <mc:Fallback>
      <p:transition spd="slow" advTm="6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1|1.3|1.5|6.6|1.9|3.1|4.2|0.9|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TotalTime>
  <Words>827</Words>
  <Application>Microsoft Office PowerPoint</Application>
  <PresentationFormat>Widescreen</PresentationFormat>
  <Paragraphs>79</Paragraphs>
  <Slides>8</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Black</vt:lpstr>
      <vt:lpstr>Calibri</vt:lpstr>
      <vt:lpstr>Calibri Light</vt:lpstr>
      <vt:lpstr>Comic Sans MS</vt:lpstr>
      <vt:lpstr>Office Theme</vt:lpstr>
      <vt:lpstr>    THE IMPLEMENTATION OF NEW NORMAL ONLINE SCHOOL FOR THE ELEMENTARY SCHOOL IN INDONESIA  </vt:lpstr>
      <vt:lpstr>1. Introduction</vt:lpstr>
      <vt:lpstr>2. METHODS</vt:lpstr>
      <vt:lpstr>3. RESEARCH RESULTS AND DISCUSSION</vt:lpstr>
      <vt:lpstr>PowerPoint Presentation</vt:lpstr>
      <vt:lpstr>PowerPoint Presentation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IMPLEMENTATION OF NEW NORMAL ONLINE SCHOOL FOR THE ELEMENTARY SCHOOL IN INDONESIA</dc:title>
  <dc:creator>HP</dc:creator>
  <cp:lastModifiedBy>HP</cp:lastModifiedBy>
  <cp:revision>25</cp:revision>
  <dcterms:created xsi:type="dcterms:W3CDTF">2020-11-10T08:14:57Z</dcterms:created>
  <dcterms:modified xsi:type="dcterms:W3CDTF">2020-11-10T14:22:42Z</dcterms:modified>
</cp:coreProperties>
</file>