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5" r:id="rId12"/>
    <p:sldId id="274" r:id="rId13"/>
    <p:sldId id="268" r:id="rId14"/>
    <p:sldId id="267" r:id="rId15"/>
    <p:sldId id="269" r:id="rId16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8"/>
    </p:embeddedFont>
    <p:embeddedFont>
      <p:font typeface="Belleza" panose="02000503050000020003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2A7DBF"/>
    <a:srgbClr val="18AF9B"/>
    <a:srgbClr val="393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49"/>
  </p:normalViewPr>
  <p:slideViewPr>
    <p:cSldViewPr snapToGrid="0">
      <p:cViewPr varScale="1">
        <p:scale>
          <a:sx n="123" d="100"/>
          <a:sy n="123" d="100"/>
        </p:scale>
        <p:origin x="968" y="176"/>
      </p:cViewPr>
      <p:guideLst>
        <p:guide orient="horz" pos="1620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549c25d5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549c25d5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6549c25d5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51b038b5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f51b038b5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8579B"/>
                </a:solidFill>
                <a:latin typeface="Arial"/>
                <a:ea typeface="Arial"/>
                <a:cs typeface="Arial"/>
                <a:sym typeface="Arial"/>
              </a:rPr>
              <a:t>establish objective metrics for the performance of HEP applications across sites </a:t>
            </a:r>
            <a:endParaRPr sz="1000">
              <a:solidFill>
                <a:srgbClr val="1857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4300" lvl="0" indent="0" algn="just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endParaRPr sz="1000">
              <a:solidFill>
                <a:srgbClr val="1857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6f51b038b5_2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51b038b5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f51b038b5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g6f51b038b5_2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98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549c25d5b_3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6549c25d5b_3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f51b038b5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f51b038b5_2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6f51b038b5_2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549c25d5b_3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6549c25d5b_3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549c25d5b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6549c25d5b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549c25d5b_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6549c25d5b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70175abe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070175abe_1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7070175abe_1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70175abe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70175abe_1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7070175abe_1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f51b038b5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f51b038b5_2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6f51b038b5_2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51b038b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51b038b5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f51b038b5_2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51b038b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51b038b5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f51b038b5_2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44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549c25d5b_3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6549c25d5b_3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657600" cy="32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•"/>
              <a:defRPr sz="26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•"/>
              <a:defRPr sz="22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4267200" y="1200150"/>
            <a:ext cx="3657600" cy="326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•"/>
              <a:defRPr sz="26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•"/>
              <a:defRPr sz="22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57200" y="160818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57200" y="1485900"/>
            <a:ext cx="7086600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2pPr>
            <a:lvl3pPr marL="1371600" lvl="2" indent="-347344" algn="l">
              <a:spcBef>
                <a:spcPts val="440"/>
              </a:spcBef>
              <a:spcAft>
                <a:spcPts val="0"/>
              </a:spcAft>
              <a:buSzPts val="1870"/>
              <a:buChar char="•"/>
              <a:defRPr sz="22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>
            <a:spLocks noGrp="1"/>
          </p:cNvSpPr>
          <p:nvPr>
            <p:ph type="pic" idx="2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556734" y="2249074"/>
            <a:ext cx="3053866" cy="199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Diapositive de titre">
  <p:cSld name="3_Diapositive de titre">
    <p:bg>
      <p:bgPr>
        <a:solidFill>
          <a:srgbClr val="10428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eza"/>
              <a:buNone/>
              <a:defRPr sz="1400">
                <a:latin typeface="Belleza"/>
                <a:ea typeface="Belleza"/>
                <a:cs typeface="Belleza"/>
                <a:sym typeface="Bellez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4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9171" y="1806688"/>
            <a:ext cx="1545657" cy="153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82296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1965325" y="4758928"/>
            <a:ext cx="422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7923213" y="4752975"/>
            <a:ext cx="76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1525"/>
            <a:ext cx="7886700" cy="4643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58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109" y="876822"/>
            <a:ext cx="8016586" cy="41835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93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329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109" y="856648"/>
            <a:ext cx="8016586" cy="42037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24" name="Imag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5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838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2156"/>
            <a:ext cx="7886700" cy="3868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628650" y="1280160"/>
            <a:ext cx="7886700" cy="34871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2272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bg>
      <p:bgPr>
        <a:solidFill>
          <a:srgbClr val="10428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9355" y="1327799"/>
            <a:ext cx="2520000" cy="24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two text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01003"/>
            <a:ext cx="3886200" cy="3331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01003"/>
            <a:ext cx="3886200" cy="3331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2156"/>
            <a:ext cx="7886700" cy="3868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12305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longsid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01003"/>
            <a:ext cx="2865905" cy="33317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4"/>
          </p:nvPr>
        </p:nvSpPr>
        <p:spPr>
          <a:xfrm>
            <a:off x="3711178" y="1301354"/>
            <a:ext cx="4804172" cy="33157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8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2156"/>
            <a:ext cx="7886700" cy="3868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151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longside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260872"/>
            <a:ext cx="3868340" cy="3381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4885134" y="1240912"/>
            <a:ext cx="3630216" cy="15678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  12"/>
          <p:cNvSpPr>
            <a:spLocks noGrp="1"/>
          </p:cNvSpPr>
          <p:nvPr>
            <p:ph type="pic" sz="quarter" idx="15"/>
          </p:nvPr>
        </p:nvSpPr>
        <p:spPr>
          <a:xfrm>
            <a:off x="4885134" y="3054233"/>
            <a:ext cx="3630216" cy="15678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8" name="Slide Number Placeholder 22"/>
          <p:cNvSpPr>
            <a:spLocks noGrp="1"/>
          </p:cNvSpPr>
          <p:nvPr>
            <p:ph type="sldNum" sz="quarter" idx="16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1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2" name="Footer Placeholder 18"/>
          <p:cNvSpPr>
            <a:spLocks noGrp="1"/>
          </p:cNvSpPr>
          <p:nvPr>
            <p:ph type="ftr" sz="quarter" idx="17"/>
          </p:nvPr>
        </p:nvSpPr>
        <p:spPr>
          <a:xfrm>
            <a:off x="3026351" y="4705469"/>
            <a:ext cx="3086100" cy="273844"/>
          </a:xfrm>
        </p:spPr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2156"/>
            <a:ext cx="7886700" cy="3868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75175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1" y="1260872"/>
            <a:ext cx="3827859" cy="1365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4"/>
          </p:nvPr>
        </p:nvSpPr>
        <p:spPr>
          <a:xfrm>
            <a:off x="627459" y="2909608"/>
            <a:ext cx="3830241" cy="17577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6"/>
          </p:nvPr>
        </p:nvSpPr>
        <p:spPr>
          <a:xfrm>
            <a:off x="4687491" y="1260872"/>
            <a:ext cx="3827859" cy="1365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 sz="15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buFontTx/>
              <a:buNone/>
              <a:defRPr sz="135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buFontTx/>
              <a:buNone/>
              <a:defRPr sz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pour une image  12"/>
          <p:cNvSpPr>
            <a:spLocks noGrp="1"/>
          </p:cNvSpPr>
          <p:nvPr>
            <p:ph type="pic" sz="quarter" idx="17"/>
          </p:nvPr>
        </p:nvSpPr>
        <p:spPr>
          <a:xfrm>
            <a:off x="4687491" y="2909608"/>
            <a:ext cx="3830241" cy="17577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2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960A2-242F-CC40-87F9-290FD5864A3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3" name="Imag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4" y="4751190"/>
            <a:ext cx="592673" cy="186583"/>
          </a:xfrm>
          <a:prstGeom prst="rect">
            <a:avLst/>
          </a:prstGeom>
        </p:spPr>
      </p:pic>
      <p:sp>
        <p:nvSpPr>
          <p:cNvPr id="24" name="Footer Placeholder 18"/>
          <p:cNvSpPr>
            <a:spLocks noGrp="1"/>
          </p:cNvSpPr>
          <p:nvPr>
            <p:ph type="ftr" sz="quarter" idx="19"/>
          </p:nvPr>
        </p:nvSpPr>
        <p:spPr>
          <a:xfrm>
            <a:off x="3026351" y="4705469"/>
            <a:ext cx="3086100" cy="273844"/>
          </a:xfrm>
        </p:spPr>
        <p:txBody>
          <a:bodyPr/>
          <a:lstStyle/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2156"/>
            <a:ext cx="7886700" cy="3868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97681"/>
          </a:xfrm>
        </p:spPr>
        <p:txBody>
          <a:bodyPr/>
          <a:lstStyle>
            <a:lvl1pPr>
              <a:defRPr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937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2062595"/>
            <a:ext cx="6858000" cy="1013630"/>
          </a:xfrm>
        </p:spPr>
        <p:txBody>
          <a:bodyPr anchor="b"/>
          <a:lstStyle>
            <a:lvl1pPr algn="ctr">
              <a:defRPr sz="4500"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5281"/>
            <a:ext cx="6858000" cy="418801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CONFERENCE NAME / MEETING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525394"/>
            <a:ext cx="6858000" cy="16696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88" baseline="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DD / MM / YYYY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800347"/>
            <a:ext cx="6858000" cy="16696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50" baseline="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/>
              <a:t>First and Last Name</a:t>
            </a:r>
          </a:p>
        </p:txBody>
      </p:sp>
      <p:pic>
        <p:nvPicPr>
          <p:cNvPr id="9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168" y="568987"/>
            <a:ext cx="4541184" cy="18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5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4016" y="3145281"/>
            <a:ext cx="6858000" cy="1013630"/>
          </a:xfrm>
        </p:spPr>
        <p:txBody>
          <a:bodyPr anchor="b"/>
          <a:lstStyle>
            <a:lvl1pPr algn="ctr">
              <a:defRPr sz="4500"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4016" y="4227967"/>
            <a:ext cx="6858000" cy="418801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025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6"/>
            <a:ext cx="9144000" cy="5140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4016" y="3145281"/>
            <a:ext cx="6858000" cy="1013630"/>
          </a:xfrm>
        </p:spPr>
        <p:txBody>
          <a:bodyPr anchor="b"/>
          <a:lstStyle>
            <a:lvl1pPr algn="ctr">
              <a:defRPr sz="4500" b="1" i="0">
                <a:solidFill>
                  <a:srgbClr val="393E9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4016" y="4227967"/>
            <a:ext cx="6858000" cy="418801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9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" y="24500"/>
            <a:ext cx="2563380" cy="10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77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rmatt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4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Diapositive de titre">
  <p:cSld name="4_Diapositive de titre">
    <p:bg>
      <p:bgPr>
        <a:solidFill>
          <a:srgbClr val="10428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lleza"/>
              <a:buNone/>
              <a:defRPr sz="1400">
                <a:latin typeface="Belleza"/>
                <a:ea typeface="Belleza"/>
                <a:cs typeface="Belleza"/>
                <a:sym typeface="Bellez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4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9171" y="1806688"/>
            <a:ext cx="1545657" cy="153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Diapositive de titre">
  <p:cSld name="5_Diapositive de titre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1315400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Diapositive de titre">
  <p:cSld name="6_Diapositive de titre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logoBadgeWeb.eps"/>
          <p:cNvPicPr preferRelativeResize="0"/>
          <p:nvPr/>
        </p:nvPicPr>
        <p:blipFill rotWithShape="1">
          <a:blip r:embed="rId2">
            <a:alphaModFix/>
          </a:blip>
          <a:srcRect b="17834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eza"/>
              <a:buNone/>
              <a:defRPr sz="1400">
                <a:latin typeface="Belleza"/>
                <a:ea typeface="Belleza"/>
                <a:cs typeface="Belleza"/>
                <a:sym typeface="Bellez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2543343"/>
            <a:ext cx="2743200" cy="31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re et contenu">
  <p:cSld name="2_Titre et conten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2543343"/>
            <a:ext cx="2743200" cy="31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2560" y="125041"/>
            <a:ext cx="1358629" cy="46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5613" y="3826475"/>
            <a:ext cx="8231187" cy="44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57200" y="952333"/>
            <a:ext cx="4040188" cy="276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645026" y="952333"/>
            <a:ext cx="4041775" cy="276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6966" y="127726"/>
            <a:ext cx="1358629" cy="46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ande-01.ep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442648"/>
            <a:ext cx="9144000" cy="70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813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" descr="bande-01.ep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6157663"/>
            <a:ext cx="9144000" cy="7072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CERN </a:t>
            </a:r>
            <a:r>
              <a:rPr lang="fr-FR" dirty="0" err="1"/>
              <a:t>openlab</a:t>
            </a:r>
            <a:r>
              <a:rPr lang="fr-FR" dirty="0"/>
              <a:t> </a:t>
            </a:r>
            <a:r>
              <a:rPr lang="fr-FR" dirty="0" err="1"/>
              <a:t>presentations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1109" y="1369219"/>
            <a:ext cx="8016586" cy="369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Below are slides that may be useful in creating your presentation. They can be used to give a brief overview CERN </a:t>
            </a:r>
            <a:r>
              <a:rPr lang="en-GB" noProof="0" dirty="0" err="1"/>
              <a:t>openlab</a:t>
            </a:r>
            <a:r>
              <a:rPr lang="en-GB" noProof="0" dirty="0"/>
              <a:t> and its work. Feel free to include as many or as few of these slides as you see fit.</a:t>
            </a:r>
          </a:p>
          <a:p>
            <a:pPr lvl="0"/>
            <a:r>
              <a:rPr lang="en-GB" noProof="0" dirty="0"/>
              <a:t>Add new slides (of various layouts, but all with the CERN </a:t>
            </a:r>
            <a:r>
              <a:rPr lang="en-GB" noProof="0" dirty="0" err="1"/>
              <a:t>openlab</a:t>
            </a:r>
            <a:r>
              <a:rPr lang="en-GB" noProof="0" dirty="0"/>
              <a:t> formatting), by clicking the drop-down arrow alongside ‘add new slide’.</a:t>
            </a:r>
          </a:p>
          <a:p>
            <a:pPr lvl="0"/>
            <a:r>
              <a:rPr lang="en-GB" noProof="0" dirty="0"/>
              <a:t>If you are unsure about how to use these slides, or would like any guidance about presenting CERN </a:t>
            </a:r>
            <a:r>
              <a:rPr lang="en-GB" noProof="0" dirty="0" err="1"/>
              <a:t>openlab’s</a:t>
            </a:r>
            <a:r>
              <a:rPr lang="en-GB" noProof="0" dirty="0"/>
              <a:t> work, please contact Andrew Purcell.</a:t>
            </a:r>
          </a:p>
          <a:p>
            <a:pPr lvl="0"/>
            <a:r>
              <a:rPr lang="en-GB" noProof="0" dirty="0"/>
              <a:t>These slides are continuously updated by the CERN </a:t>
            </a:r>
            <a:r>
              <a:rPr lang="en-GB" noProof="0" dirty="0" err="1"/>
              <a:t>openlab</a:t>
            </a:r>
            <a:r>
              <a:rPr lang="en-GB" noProof="0" dirty="0"/>
              <a:t> communications team. The latest versions (4:3 and 16:9) are available at http://www.cern.ch/openlab/templates.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8356889" y="4751190"/>
            <a:ext cx="316923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rgbClr val="18A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960A2-242F-CC40-87F9-290FD5864A37}" type="slidenum">
              <a:rPr lang="fr-FR" sz="825" smtClean="0"/>
              <a:pPr/>
              <a:t>‹#›</a:t>
            </a:fld>
            <a:endParaRPr lang="fr-FR" sz="825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026351" y="470546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18AF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To add your name to all slides, go to Insert &gt; Header &amp; Footer. Modify the text in the footer box and then click 'Apply to all'.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71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6070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hyperlink" Target="http://opendata.cern.ch/record/12303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424015" y="3621973"/>
            <a:ext cx="8117311" cy="536937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High Performance Computing for </a:t>
            </a:r>
            <a:endParaRPr sz="3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High Luminosity LHC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507142" y="4557862"/>
            <a:ext cx="7473075" cy="418801"/>
          </a:xfrm>
          <a:prstGeom prst="rect">
            <a:avLst/>
          </a:prstGeom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 u="sng" dirty="0"/>
              <a:t>Maria </a:t>
            </a:r>
            <a:r>
              <a:rPr lang="en-US" sz="1400" u="sng" dirty="0" err="1"/>
              <a:t>Girone</a:t>
            </a:r>
            <a:r>
              <a:rPr lang="en-US" sz="1400" dirty="0"/>
              <a:t>, Domenico Giordano, Viktor </a:t>
            </a:r>
            <a:r>
              <a:rPr lang="en-US" sz="1400" dirty="0" err="1"/>
              <a:t>Khristenko</a:t>
            </a:r>
            <a:r>
              <a:rPr lang="en-US" sz="1400" dirty="0"/>
              <a:t>, Gavin McCance, Hannah Short, CERN</a:t>
            </a:r>
            <a:endParaRPr sz="14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100" dirty="0"/>
              <a:t>CHEP 2019, November 4, 2019</a:t>
            </a:r>
            <a:endParaRPr sz="1100" dirty="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1" cy="274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sz="half" idx="1"/>
          </p:nvPr>
        </p:nvSpPr>
        <p:spPr>
          <a:xfrm>
            <a:off x="149808" y="1033153"/>
            <a:ext cx="3674047" cy="35995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14300" lvl="0" indent="0" algn="l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8579B"/>
                </a:solidFill>
              </a:rPr>
              <a:t>CVMFS: efficient technology for the global distribution of massive application software stacks</a:t>
            </a:r>
            <a:endParaRPr sz="1200" dirty="0">
              <a:solidFill>
                <a:srgbClr val="18579B"/>
              </a:solidFill>
            </a:endParaRPr>
          </a:p>
          <a:p>
            <a:pPr marL="311150" lvl="0" indent="-171450" algn="l" rtl="0">
              <a:spcBef>
                <a:spcPts val="0"/>
              </a:spcBef>
              <a:spcAft>
                <a:spcPts val="0"/>
              </a:spcAft>
              <a:buClr>
                <a:srgbClr val="18579B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579B"/>
                </a:solidFill>
              </a:rPr>
              <a:t>&gt;1B files under management, &gt;150 production sites</a:t>
            </a:r>
          </a:p>
          <a:p>
            <a:pPr marL="311150" lvl="0" indent="-171450" algn="l" rtl="0">
              <a:spcBef>
                <a:spcPts val="0"/>
              </a:spcBef>
              <a:spcAft>
                <a:spcPts val="0"/>
              </a:spcAft>
              <a:buClr>
                <a:srgbClr val="18579B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579B"/>
                </a:solidFill>
              </a:rPr>
              <a:t>example of LHC software R&amp;D that evolved into a HEP de-facto standard</a:t>
            </a:r>
            <a:endParaRPr sz="1200" dirty="0">
              <a:solidFill>
                <a:srgbClr val="18579B"/>
              </a:solidFill>
            </a:endParaRPr>
          </a:p>
          <a:p>
            <a:pPr marL="0" marR="114300" lvl="0" indent="0" algn="l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8579B"/>
                </a:solidFill>
              </a:rPr>
              <a:t>Critical for the LHC experiments </a:t>
            </a:r>
          </a:p>
          <a:p>
            <a:pPr marL="285750" marR="114300" lvl="0" indent="-285750" algn="l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579B"/>
                </a:solidFill>
              </a:rPr>
              <a:t>HPC centers could </a:t>
            </a:r>
            <a:r>
              <a:rPr lang="en-US" sz="1200" b="1" dirty="0">
                <a:solidFill>
                  <a:srgbClr val="18579B"/>
                </a:solidFill>
              </a:rPr>
              <a:t>support CVMFS centrally</a:t>
            </a:r>
            <a:r>
              <a:rPr lang="en-US" sz="1200" dirty="0">
                <a:solidFill>
                  <a:srgbClr val="18579B"/>
                </a:solidFill>
              </a:rPr>
              <a:t> (and some have)</a:t>
            </a:r>
          </a:p>
          <a:p>
            <a:pPr marL="285750" marR="114300" lvl="0" indent="-285750" algn="l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579B"/>
                </a:solidFill>
              </a:rPr>
              <a:t>solutions to support lightweight and dynamically deployable versions of the existing infrastructure are already </a:t>
            </a:r>
            <a:r>
              <a:rPr lang="en-US" sz="1200">
                <a:solidFill>
                  <a:srgbClr val="18579B"/>
                </a:solidFill>
              </a:rPr>
              <a:t>avaiable</a:t>
            </a:r>
            <a:endParaRPr sz="1200" dirty="0">
              <a:solidFill>
                <a:srgbClr val="18579B"/>
              </a:solidFill>
            </a:endParaRPr>
          </a:p>
          <a:p>
            <a:pPr marL="457200" marR="114300" lvl="0" indent="0" algn="just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endParaRPr sz="1400" dirty="0">
              <a:solidFill>
                <a:srgbClr val="18579B"/>
              </a:solidFill>
            </a:endParaRPr>
          </a:p>
          <a:p>
            <a:pPr marL="914400" marR="114300" lvl="0" indent="0" algn="just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DAF9-8E18-5849-A2CE-957C7DD0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4453" y="1033153"/>
            <a:ext cx="2924047" cy="298812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R="114300" lvl="0">
              <a:lnSpc>
                <a:spcPct val="115000"/>
              </a:lnSpc>
              <a:spcBef>
                <a:spcPts val="0"/>
              </a:spcBef>
            </a:pPr>
            <a:endParaRPr lang="en-GB" sz="1200" dirty="0">
              <a:solidFill>
                <a:srgbClr val="18579B"/>
              </a:solidFill>
            </a:endParaRPr>
          </a:p>
          <a:p>
            <a:pPr marR="114300" lvl="0">
              <a:lnSpc>
                <a:spcPct val="115000"/>
              </a:lnSpc>
              <a:spcBef>
                <a:spcPts val="0"/>
              </a:spcBef>
            </a:pPr>
            <a:r>
              <a:rPr lang="en-GB" sz="1200" dirty="0">
                <a:solidFill>
                  <a:srgbClr val="18579B"/>
                </a:solidFill>
              </a:rPr>
              <a:t>Establish a standalone containerized </a:t>
            </a:r>
            <a:r>
              <a:rPr lang="en-GB" sz="1200" b="1" dirty="0">
                <a:solidFill>
                  <a:srgbClr val="18579B"/>
                </a:solidFill>
              </a:rPr>
              <a:t>benchmark suite </a:t>
            </a:r>
            <a:r>
              <a:rPr lang="en-GB" sz="1200" dirty="0">
                <a:solidFill>
                  <a:srgbClr val="18579B"/>
                </a:solidFill>
              </a:rPr>
              <a:t>to measure the workflow performance </a:t>
            </a:r>
          </a:p>
          <a:p>
            <a:pPr marR="114300" lvl="0">
              <a:lnSpc>
                <a:spcPct val="115000"/>
              </a:lnSpc>
              <a:spcBef>
                <a:spcPts val="0"/>
              </a:spcBef>
            </a:pPr>
            <a:endParaRPr lang="en-GB" sz="1200" dirty="0">
              <a:solidFill>
                <a:srgbClr val="18579B"/>
              </a:solidFill>
            </a:endParaRPr>
          </a:p>
          <a:p>
            <a:pPr marL="425450" marR="114300" lvl="0" indent="-285750">
              <a:lnSpc>
                <a:spcPct val="115000"/>
              </a:lnSpc>
              <a:spcBef>
                <a:spcPts val="0"/>
              </a:spcBef>
              <a:buClr>
                <a:srgbClr val="18579B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8579B"/>
                </a:solidFill>
              </a:rPr>
              <a:t>representative applications by each experiment for both HTC and HPC </a:t>
            </a:r>
          </a:p>
          <a:p>
            <a:pPr marL="425450" marR="114300" lvl="0" indent="-285750">
              <a:lnSpc>
                <a:spcPct val="115000"/>
              </a:lnSpc>
              <a:spcBef>
                <a:spcPts val="0"/>
              </a:spcBef>
              <a:buClr>
                <a:srgbClr val="18579B"/>
              </a:buClr>
              <a:buSzPts val="1400"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18579B"/>
              </a:solidFill>
            </a:endParaRPr>
          </a:p>
          <a:p>
            <a:pPr marL="425450" marR="114300" lvl="0" indent="-285750">
              <a:lnSpc>
                <a:spcPct val="115000"/>
              </a:lnSpc>
              <a:spcBef>
                <a:spcPts val="0"/>
              </a:spcBef>
              <a:buClr>
                <a:srgbClr val="18579B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8579B"/>
                </a:solidFill>
              </a:rPr>
              <a:t>standalone containers encapsulating all and only the dependencies to run each workflow as a benchmark </a:t>
            </a:r>
          </a:p>
        </p:txBody>
      </p:sp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Runtime Environment, Containers and Benchmarking</a:t>
            </a:r>
            <a:endParaRPr sz="2600" dirty="0"/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08" y="664799"/>
            <a:ext cx="541050" cy="5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500" y="1368175"/>
            <a:ext cx="2397726" cy="17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4708" y="2990850"/>
            <a:ext cx="205636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 txBox="1"/>
          <p:nvPr/>
        </p:nvSpPr>
        <p:spPr>
          <a:xfrm>
            <a:off x="6442891" y="3933825"/>
            <a:ext cx="300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/>
              <a:t>Container images are made up of layers</a:t>
            </a:r>
            <a:endParaRPr dirty="0"/>
          </a:p>
        </p:txBody>
      </p:sp>
      <p:sp>
        <p:nvSpPr>
          <p:cNvPr id="243" name="Google Shape;243;p25"/>
          <p:cNvSpPr/>
          <p:nvPr/>
        </p:nvSpPr>
        <p:spPr>
          <a:xfrm rot="-710816">
            <a:off x="6593320" y="1168267"/>
            <a:ext cx="1650513" cy="248928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A. </a:t>
            </a:r>
            <a:r>
              <a:rPr lang="en-US" sz="1100" dirty="0" err="1"/>
              <a:t>Valassi</a:t>
            </a:r>
            <a:r>
              <a:rPr lang="en-US" sz="1100" dirty="0"/>
              <a:t>, CHEP 2019</a:t>
            </a:r>
            <a:endParaRPr sz="1100" dirty="0"/>
          </a:p>
        </p:txBody>
      </p:sp>
      <p:sp>
        <p:nvSpPr>
          <p:cNvPr id="13" name="Google Shape;100;p17">
            <a:extLst>
              <a:ext uri="{FF2B5EF4-FFF2-40B4-BE49-F238E27FC236}">
                <a16:creationId xmlns:a16="http://schemas.microsoft.com/office/drawing/2014/main" id="{A27611FB-B61E-F44D-8E8F-54D6866E7E51}"/>
              </a:ext>
            </a:extLst>
          </p:cNvPr>
          <p:cNvSpPr txBox="1">
            <a:spLocks/>
          </p:cNvSpPr>
          <p:nvPr/>
        </p:nvSpPr>
        <p:spPr>
          <a:xfrm>
            <a:off x="2659056" y="472723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 CHEP2019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sz="half" idx="1"/>
          </p:nvPr>
        </p:nvSpPr>
        <p:spPr>
          <a:xfrm>
            <a:off x="246367" y="771966"/>
            <a:ext cx="4052502" cy="2319332"/>
          </a:xfrm>
          <a:prstGeom prst="rect">
            <a:avLst/>
          </a:prstGeom>
          <a:ln>
            <a:solidFill>
              <a:srgbClr val="0055A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360"/>
              </a:spcBef>
            </a:pPr>
            <a:r>
              <a:rPr lang="en-GB" sz="1400" dirty="0"/>
              <a:t>LHC collaborations have thousands of active submitters</a:t>
            </a:r>
          </a:p>
          <a:p>
            <a:pPr marL="425450" lvl="0" indent="-285750">
              <a:spcBef>
                <a:spcPts val="360"/>
              </a:spcBef>
              <a:buSzPts val="1400"/>
              <a:buFont typeface="Arial" panose="020B0604020202020204" pitchFamily="34" charset="0"/>
              <a:buChar char="•"/>
            </a:pPr>
            <a:r>
              <a:rPr lang="en-GB" sz="1400" dirty="0"/>
              <a:t>Essentially use a “trust the VO model”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sz="1400" dirty="0"/>
              <a:t>VOs are relied on to log the source of work and respond to suspicious activity</a:t>
            </a:r>
          </a:p>
          <a:p>
            <a:pPr marL="425450" lvl="0" indent="-28575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GB" sz="1400" dirty="0"/>
              <a:t>HPC sites often have stricter cybersecurity policies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GB" sz="1400" dirty="0"/>
              <a:t>Not clear whether our existing security model applies</a:t>
            </a:r>
          </a:p>
          <a:p>
            <a:pPr marL="457200" marR="114300" lvl="0" indent="0" algn="just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endParaRPr sz="1400" dirty="0">
              <a:solidFill>
                <a:srgbClr val="18579B"/>
              </a:solidFill>
            </a:endParaRPr>
          </a:p>
          <a:p>
            <a:pPr marL="914400" marR="114300" lvl="0" indent="0" algn="just" rtl="0">
              <a:lnSpc>
                <a:spcPct val="115000"/>
              </a:lnSpc>
              <a:spcBef>
                <a:spcPts val="1392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DAF9-8E18-5849-A2CE-957C7DD0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778288"/>
            <a:ext cx="4598764" cy="2146011"/>
          </a:xfrm>
          <a:ln>
            <a:solidFill>
              <a:srgbClr val="00B050"/>
            </a:solidFill>
          </a:ln>
        </p:spPr>
        <p:txBody>
          <a:bodyPr/>
          <a:lstStyle/>
          <a:p>
            <a:pPr marR="114300" lvl="0">
              <a:spcBef>
                <a:spcPts val="0"/>
              </a:spcBef>
            </a:pPr>
            <a:r>
              <a:rPr lang="en-GB" sz="1400" dirty="0"/>
              <a:t>Show that the workflows performed by VO users can be securely supported by HPC</a:t>
            </a:r>
          </a:p>
          <a:p>
            <a:pPr marR="114300" lvl="0">
              <a:spcBef>
                <a:spcPts val="0"/>
              </a:spcBef>
            </a:pPr>
            <a:endParaRPr lang="en-GB" sz="1400" dirty="0"/>
          </a:p>
          <a:p>
            <a:pPr marL="425450" marR="114300" lvl="0" indent="-285750">
              <a:spcBef>
                <a:spcPts val="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400" dirty="0"/>
              <a:t>HPC sites should support standard OAuth2.0 flows</a:t>
            </a:r>
          </a:p>
          <a:p>
            <a:pPr marL="425450" marR="114300" lvl="0" indent="-285750">
              <a:spcBef>
                <a:spcPts val="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25450" marR="114300" lvl="0" indent="-285750">
              <a:spcBef>
                <a:spcPts val="0"/>
              </a:spcBef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400" dirty="0"/>
              <a:t>Sites should trust WLCG Virtual Organisations as OAuth2.0 Token Issuers, and validate bearer tokens accompanying incoming jobs </a:t>
            </a:r>
          </a:p>
        </p:txBody>
      </p:sp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dirty="0"/>
              <a:t>Authorization and Authentication</a:t>
            </a:r>
            <a:endParaRPr sz="2600" dirty="0"/>
          </a:p>
        </p:txBody>
      </p:sp>
      <p:pic>
        <p:nvPicPr>
          <p:cNvPr id="14" name="Google Shape;253;p26">
            <a:extLst>
              <a:ext uri="{FF2B5EF4-FFF2-40B4-BE49-F238E27FC236}">
                <a16:creationId xmlns:a16="http://schemas.microsoft.com/office/drawing/2014/main" id="{39D89455-0CC1-BD45-9229-5B29615D11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38" y="3352694"/>
            <a:ext cx="6316124" cy="15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4;p26">
            <a:extLst>
              <a:ext uri="{FF2B5EF4-FFF2-40B4-BE49-F238E27FC236}">
                <a16:creationId xmlns:a16="http://schemas.microsoft.com/office/drawing/2014/main" id="{2B55A2C4-3B67-534B-9E1D-EE762826C724}"/>
              </a:ext>
            </a:extLst>
          </p:cNvPr>
          <p:cNvSpPr txBox="1"/>
          <p:nvPr/>
        </p:nvSpPr>
        <p:spPr>
          <a:xfrm>
            <a:off x="236325" y="3733425"/>
            <a:ext cx="141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OAuth Challenges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proposed by Brian Bockelman</a:t>
            </a:r>
            <a:endParaRPr sz="800"/>
          </a:p>
        </p:txBody>
      </p:sp>
      <p:sp>
        <p:nvSpPr>
          <p:cNvPr id="16" name="Google Shape;255;p26">
            <a:extLst>
              <a:ext uri="{FF2B5EF4-FFF2-40B4-BE49-F238E27FC236}">
                <a16:creationId xmlns:a16="http://schemas.microsoft.com/office/drawing/2014/main" id="{D2DA8C27-240A-3544-BED9-D513647ABC85}"/>
              </a:ext>
            </a:extLst>
          </p:cNvPr>
          <p:cNvSpPr/>
          <p:nvPr/>
        </p:nvSpPr>
        <p:spPr>
          <a:xfrm>
            <a:off x="7308900" y="3044900"/>
            <a:ext cx="1835100" cy="96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Traceability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Multi-tenancy Token Issuer Model</a:t>
            </a:r>
            <a:endParaRPr/>
          </a:p>
        </p:txBody>
      </p:sp>
      <p:sp>
        <p:nvSpPr>
          <p:cNvPr id="17" name="Google Shape;256;p26">
            <a:extLst>
              <a:ext uri="{FF2B5EF4-FFF2-40B4-BE49-F238E27FC236}">
                <a16:creationId xmlns:a16="http://schemas.microsoft.com/office/drawing/2014/main" id="{4C833E1A-6A70-E345-8F99-820941945801}"/>
              </a:ext>
            </a:extLst>
          </p:cNvPr>
          <p:cNvSpPr txBox="1"/>
          <p:nvPr/>
        </p:nvSpPr>
        <p:spPr>
          <a:xfrm>
            <a:off x="7598025" y="4005800"/>
            <a:ext cx="141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Augmented by WLCG AuthZ WG</a:t>
            </a:r>
            <a:endParaRPr sz="800"/>
          </a:p>
        </p:txBody>
      </p:sp>
      <p:sp>
        <p:nvSpPr>
          <p:cNvPr id="18" name="Google Shape;100;p17">
            <a:extLst>
              <a:ext uri="{FF2B5EF4-FFF2-40B4-BE49-F238E27FC236}">
                <a16:creationId xmlns:a16="http://schemas.microsoft.com/office/drawing/2014/main" id="{3D92C9F8-DD2C-664F-BF4A-591224834011}"/>
              </a:ext>
            </a:extLst>
          </p:cNvPr>
          <p:cNvSpPr txBox="1">
            <a:spLocks/>
          </p:cNvSpPr>
          <p:nvPr/>
        </p:nvSpPr>
        <p:spPr>
          <a:xfrm>
            <a:off x="2920594" y="484609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–CHEP2019</a:t>
            </a:r>
          </a:p>
        </p:txBody>
      </p:sp>
      <p:sp>
        <p:nvSpPr>
          <p:cNvPr id="19" name="Google Shape;243;p25">
            <a:extLst>
              <a:ext uri="{FF2B5EF4-FFF2-40B4-BE49-F238E27FC236}">
                <a16:creationId xmlns:a16="http://schemas.microsoft.com/office/drawing/2014/main" id="{6749CE1F-3BD5-164C-A88C-66857EF7D38B}"/>
              </a:ext>
            </a:extLst>
          </p:cNvPr>
          <p:cNvSpPr/>
          <p:nvPr/>
        </p:nvSpPr>
        <p:spPr>
          <a:xfrm rot="-710816">
            <a:off x="7316875" y="4531984"/>
            <a:ext cx="1650513" cy="248928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H. Short, CHEP 2019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0986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Access </a:t>
            </a:r>
            <a:endParaRPr dirty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4294967295"/>
          </p:nvPr>
        </p:nvSpPr>
        <p:spPr>
          <a:xfrm>
            <a:off x="204543" y="753861"/>
            <a:ext cx="4452938" cy="21389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HEP workflows are data intensive</a:t>
            </a:r>
            <a:endParaRPr sz="1400" dirty="0"/>
          </a:p>
          <a:p>
            <a:pPr marL="742950" lvl="1" indent="-26035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HPC sites are optimized for tightly coupled calculations</a:t>
            </a:r>
            <a:endParaRPr sz="1400" dirty="0"/>
          </a:p>
          <a:p>
            <a:pPr marL="742950" lvl="1" indent="-24765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HPC sites often have stricter firewalls and often no permanent storage</a:t>
            </a:r>
            <a:endParaRPr sz="1400" dirty="0"/>
          </a:p>
          <a:p>
            <a:pPr marL="74295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 dirty="0"/>
          </a:p>
          <a:p>
            <a:pPr marL="3429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HEP moves data</a:t>
            </a:r>
            <a:endParaRPr sz="1400" dirty="0"/>
          </a:p>
          <a:p>
            <a:pPr marL="742950" lvl="1" indent="-26035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Will need to demonstrate filling multiple 100Gb/s network links</a:t>
            </a:r>
            <a:endParaRPr sz="1400" dirty="0"/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4294967295"/>
          </p:nvPr>
        </p:nvSpPr>
        <p:spPr>
          <a:xfrm>
            <a:off x="4984857" y="1299233"/>
            <a:ext cx="3954600" cy="1646574"/>
          </a:xfrm>
          <a:prstGeom prst="rect">
            <a:avLst/>
          </a:prstGeom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R</a:t>
            </a:r>
            <a:r>
              <a:rPr lang="en-US" sz="1200" dirty="0">
                <a:solidFill>
                  <a:schemeClr val="dk2"/>
                </a:solidFill>
              </a:rPr>
              <a:t>equirements for data access</a:t>
            </a:r>
          </a:p>
          <a:p>
            <a:pPr marL="171450" marR="1143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Deliver and validate multi-petabyte datasets to local storage </a:t>
            </a:r>
          </a:p>
          <a:p>
            <a:pPr marL="171450" marR="1143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Real-time delivery to maintain CPU efficiency </a:t>
            </a:r>
          </a:p>
          <a:p>
            <a:pPr marL="685800" marR="114300"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dk2"/>
                </a:solidFill>
              </a:rPr>
              <a:t>Use edge caching</a:t>
            </a:r>
          </a:p>
          <a:p>
            <a:pPr marL="171450" marR="11430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</a:rPr>
              <a:t>Exercise Local Site Storage</a:t>
            </a:r>
          </a:p>
          <a:p>
            <a:pPr marL="685800" marR="114300"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dk2"/>
                </a:solidFill>
              </a:rPr>
              <a:t>Creating and storing data locally at scale</a:t>
            </a:r>
            <a:endParaRPr sz="1050" dirty="0">
              <a:solidFill>
                <a:schemeClr val="dk2"/>
              </a:solidFill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549" y="82572"/>
            <a:ext cx="2421476" cy="13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63" y="2933539"/>
            <a:ext cx="3706099" cy="199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250" y="3148445"/>
            <a:ext cx="3441976" cy="177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/>
          <p:nvPr/>
        </p:nvSpPr>
        <p:spPr>
          <a:xfrm>
            <a:off x="3787850" y="3588450"/>
            <a:ext cx="546900" cy="1302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7310925" y="3481925"/>
            <a:ext cx="612300" cy="1371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 txBox="1"/>
          <p:nvPr/>
        </p:nvSpPr>
        <p:spPr>
          <a:xfrm>
            <a:off x="8069725" y="3955475"/>
            <a:ext cx="936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D. Benjamin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May 10, 2019 </a:t>
            </a:r>
            <a:endParaRPr sz="800"/>
          </a:p>
        </p:txBody>
      </p:sp>
      <p:sp>
        <p:nvSpPr>
          <p:cNvPr id="13" name="Google Shape;100;p17">
            <a:extLst>
              <a:ext uri="{FF2B5EF4-FFF2-40B4-BE49-F238E27FC236}">
                <a16:creationId xmlns:a16="http://schemas.microsoft.com/office/drawing/2014/main" id="{E6ABFDEE-DEBF-854B-99CB-86C8C5FA2F78}"/>
              </a:ext>
            </a:extLst>
          </p:cNvPr>
          <p:cNvSpPr txBox="1">
            <a:spLocks/>
          </p:cNvSpPr>
          <p:nvPr/>
        </p:nvSpPr>
        <p:spPr>
          <a:xfrm>
            <a:off x="2920594" y="484609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 CHEP2019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HPC Access Policies</a:t>
            </a:r>
            <a:endParaRPr dirty="0"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4294967295"/>
          </p:nvPr>
        </p:nvSpPr>
        <p:spPr>
          <a:xfrm>
            <a:off x="796057" y="855840"/>
            <a:ext cx="7719293" cy="2801759"/>
          </a:xfrm>
          <a:prstGeom prst="rect">
            <a:avLst/>
          </a:prstGeom>
          <a:ln>
            <a:solidFill>
              <a:srgbClr val="0055A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7DBF"/>
                </a:solidFill>
              </a:rPr>
              <a:t>HPC resources are often proposal-driven annual allocations</a:t>
            </a:r>
            <a:endParaRPr sz="1600" dirty="0">
              <a:solidFill>
                <a:srgbClr val="2A7DBF"/>
              </a:solidFill>
            </a:endParaRPr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7DBF"/>
                </a:solidFill>
              </a:rPr>
              <a:t>Sites supporting HEP have arrangements that last for many years</a:t>
            </a:r>
          </a:p>
          <a:p>
            <a:pPr marL="800100" lvl="1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8AF9B"/>
                </a:solidFill>
              </a:rPr>
              <a:t>required for planning</a:t>
            </a:r>
            <a:endParaRPr sz="1600" dirty="0">
              <a:solidFill>
                <a:srgbClr val="18AF9B"/>
              </a:solidFill>
            </a:endParaRPr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/>
          </a:p>
          <a:p>
            <a:pPr marL="285750" lvl="0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7DBF"/>
                </a:solidFill>
              </a:rPr>
              <a:t>Longer term allocations and arrangements will be needed for HEP to rely on HPC sites </a:t>
            </a:r>
          </a:p>
          <a:p>
            <a:pPr marL="285750" lvl="0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A7DBF"/>
              </a:solidFill>
            </a:endParaRPr>
          </a:p>
          <a:p>
            <a:pPr marL="285750" lvl="0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A7DBF"/>
                </a:solidFill>
              </a:rPr>
              <a:t>Ongoing discussions with </a:t>
            </a:r>
            <a:r>
              <a:rPr lang="en-US" sz="1600" b="1" dirty="0" err="1">
                <a:solidFill>
                  <a:srgbClr val="2A7DBF"/>
                </a:solidFill>
              </a:rPr>
              <a:t>EuroHPC</a:t>
            </a:r>
            <a:r>
              <a:rPr lang="en-US" sz="1600" b="1" dirty="0">
                <a:solidFill>
                  <a:srgbClr val="2A7DBF"/>
                </a:solidFill>
              </a:rPr>
              <a:t> and PRACE to adjust the resource allocation model to more longer lived </a:t>
            </a:r>
            <a:endParaRPr sz="1600" b="1" dirty="0">
              <a:solidFill>
                <a:srgbClr val="2A7DBF"/>
              </a:solidFill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88" y="3912634"/>
            <a:ext cx="5658224" cy="7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p17">
            <a:extLst>
              <a:ext uri="{FF2B5EF4-FFF2-40B4-BE49-F238E27FC236}">
                <a16:creationId xmlns:a16="http://schemas.microsoft.com/office/drawing/2014/main" id="{E07C8AFC-E572-4140-8117-5707A0FA872E}"/>
              </a:ext>
            </a:extLst>
          </p:cNvPr>
          <p:cNvSpPr txBox="1">
            <a:spLocks/>
          </p:cNvSpPr>
          <p:nvPr/>
        </p:nvSpPr>
        <p:spPr>
          <a:xfrm>
            <a:off x="2920594" y="484609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 CHEP2019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Arial"/>
              </a:rPr>
              <a:t>Conclusions</a:t>
            </a:r>
            <a:endParaRPr dirty="0"/>
          </a:p>
        </p:txBody>
      </p:sp>
      <p:sp>
        <p:nvSpPr>
          <p:cNvPr id="290" name="Google Shape;290;p29"/>
          <p:cNvSpPr txBox="1">
            <a:spLocks noGrp="1"/>
          </p:cNvSpPr>
          <p:nvPr>
            <p:ph idx="1"/>
          </p:nvPr>
        </p:nvSpPr>
        <p:spPr>
          <a:xfrm>
            <a:off x="166255" y="861908"/>
            <a:ext cx="8349095" cy="15021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HPC resources are large computing facilities with the potential to significantly increase the resources available to HEP</a:t>
            </a:r>
          </a:p>
          <a:p>
            <a:pPr marL="628650" lvl="1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There is valuable expertise in computing at scale and application porting at the HPC sites</a:t>
            </a:r>
          </a:p>
          <a:p>
            <a:pPr marL="628650" lvl="1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Access to testbed systems </a:t>
            </a:r>
            <a:r>
              <a:rPr lang="en-US" sz="1400" dirty="0"/>
              <a:t>to port and optimize applications will be key (non x86 systems)</a:t>
            </a:r>
          </a:p>
        </p:txBody>
      </p:sp>
      <p:sp>
        <p:nvSpPr>
          <p:cNvPr id="287" name="Google Shape;287;p29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sp>
        <p:nvSpPr>
          <p:cNvPr id="10" name="Google Shape;100;p17">
            <a:extLst>
              <a:ext uri="{FF2B5EF4-FFF2-40B4-BE49-F238E27FC236}">
                <a16:creationId xmlns:a16="http://schemas.microsoft.com/office/drawing/2014/main" id="{A1C68187-779D-2B4A-849A-A180B1E626FB}"/>
              </a:ext>
            </a:extLst>
          </p:cNvPr>
          <p:cNvSpPr txBox="1">
            <a:spLocks/>
          </p:cNvSpPr>
          <p:nvPr/>
        </p:nvSpPr>
        <p:spPr>
          <a:xfrm>
            <a:off x="2920594" y="4846097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–CHEP2019</a:t>
            </a:r>
          </a:p>
        </p:txBody>
      </p:sp>
      <p:pic>
        <p:nvPicPr>
          <p:cNvPr id="5" name="Picture 4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C232753F-B87C-8146-BD22-B1A4E40A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55" y="2167036"/>
            <a:ext cx="1992490" cy="2571750"/>
          </a:xfrm>
          <a:prstGeom prst="rect">
            <a:avLst/>
          </a:prstGeom>
        </p:spPr>
      </p:pic>
      <p:sp>
        <p:nvSpPr>
          <p:cNvPr id="13" name="Google Shape;290;p29">
            <a:extLst>
              <a:ext uri="{FF2B5EF4-FFF2-40B4-BE49-F238E27FC236}">
                <a16:creationId xmlns:a16="http://schemas.microsoft.com/office/drawing/2014/main" id="{0265BBA8-AD55-2444-9146-A42F40C792D8}"/>
              </a:ext>
            </a:extLst>
          </p:cNvPr>
          <p:cNvSpPr txBox="1">
            <a:spLocks/>
          </p:cNvSpPr>
          <p:nvPr/>
        </p:nvSpPr>
        <p:spPr>
          <a:xfrm>
            <a:off x="166255" y="1875612"/>
            <a:ext cx="7085481" cy="275586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 baseline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rgbClr val="18AF9B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rgbClr val="F28F3B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rgbClr val="393E9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360"/>
              </a:spcBef>
              <a:buClrTx/>
            </a:pPr>
            <a:endParaRPr lang="en-GB" sz="1600" dirty="0"/>
          </a:p>
          <a:p>
            <a:pPr marL="285750" indent="-285750">
              <a:spcBef>
                <a:spcPts val="360"/>
              </a:spcBef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Using them involves challenges</a:t>
            </a:r>
          </a:p>
          <a:p>
            <a:pPr marL="628650" lvl="1" indent="-285750">
              <a:spcBef>
                <a:spcPts val="360"/>
              </a:spcBef>
              <a:buClrTx/>
              <a:buFont typeface="Arial" panose="020B0604020202020204" pitchFamily="34" charset="0"/>
              <a:buChar char="•"/>
            </a:pPr>
            <a:r>
              <a:rPr lang="en-GB" sz="1400" dirty="0"/>
              <a:t>Different hardware architectures, software, cyber security, provisioning, data access models </a:t>
            </a:r>
          </a:p>
          <a:p>
            <a:pPr marL="285750" indent="-285750">
              <a:spcBef>
                <a:spcPts val="360"/>
              </a:spcBef>
              <a:buClrTx/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spcBef>
                <a:spcPts val="360"/>
              </a:spcBef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Through engagement and active R&amp;D programs we can address the challenges to integrate these powerful resources into the WLCG computing environment </a:t>
            </a:r>
          </a:p>
          <a:p>
            <a:pPr marL="628650" lvl="1" indent="-285750">
              <a:spcBef>
                <a:spcPts val="360"/>
              </a:spcBef>
              <a:buClrTx/>
              <a:buFont typeface="Arial" panose="020B0604020202020204" pitchFamily="34" charset="0"/>
              <a:buChar char="•"/>
            </a:pPr>
            <a:r>
              <a:rPr lang="en-GB" sz="1400" dirty="0"/>
              <a:t>Common HPC challenges document from WLCG to facilitate discussions with HPC centres. </a:t>
            </a:r>
          </a:p>
          <a:p>
            <a:pPr>
              <a:spcBef>
                <a:spcPts val="360"/>
              </a:spcBef>
              <a:buClrTx/>
            </a:pPr>
            <a:r>
              <a:rPr lang="en-GB" sz="1000" dirty="0">
                <a:solidFill>
                  <a:schemeClr val="tx1"/>
                </a:solidFill>
              </a:rPr>
              <a:t>                    https://</a:t>
            </a:r>
            <a:r>
              <a:rPr lang="en-GB" sz="1000" dirty="0" err="1">
                <a:solidFill>
                  <a:schemeClr val="tx1"/>
                </a:solidFill>
              </a:rPr>
              <a:t>docs.google.com</a:t>
            </a:r>
            <a:r>
              <a:rPr lang="en-GB" sz="1000" dirty="0">
                <a:solidFill>
                  <a:schemeClr val="tx1"/>
                </a:solidFill>
              </a:rPr>
              <a:t>/document/d/1AN1d6Nu-khBsKnNH1MVvszqWdpcMfFGaYQMEVnS01Tc/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628650" y="37309"/>
            <a:ext cx="7886700" cy="4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Motivation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6F58-7D45-5940-8750-266252E8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8" y="582479"/>
            <a:ext cx="8810443" cy="4053037"/>
          </a:xfrm>
        </p:spPr>
        <p:txBody>
          <a:bodyPr>
            <a:normAutofit/>
          </a:bodyPr>
          <a:lstStyle/>
          <a:p>
            <a:pPr marL="400050" indent="-260350">
              <a:spcBef>
                <a:spcPts val="0"/>
              </a:spcBef>
              <a:buSzPts val="1600"/>
              <a:buChar char="•"/>
            </a:pPr>
            <a:r>
              <a:rPr lang="en-GB" sz="1600" dirty="0"/>
              <a:t>HPC sites will grow by a factor of 20 on the timescale of the HL-LHC</a:t>
            </a:r>
            <a:endParaRPr lang="en-GB" sz="2000" dirty="0"/>
          </a:p>
          <a:p>
            <a:pPr marL="800100" lvl="1" indent="-203200">
              <a:spcBef>
                <a:spcPts val="320"/>
              </a:spcBef>
              <a:buSzPts val="1200"/>
              <a:buChar char="•"/>
            </a:pPr>
            <a:r>
              <a:rPr lang="en-GB" sz="1200" dirty="0"/>
              <a:t>Large investments in the US, Europe, and Asia. </a:t>
            </a:r>
            <a:r>
              <a:rPr lang="en-GB" sz="1200" b="1" dirty="0"/>
              <a:t>Pushing to </a:t>
            </a:r>
            <a:r>
              <a:rPr lang="en-GB" sz="1200" b="1" dirty="0" err="1"/>
              <a:t>Exascale</a:t>
            </a:r>
            <a:endParaRPr lang="en-GB" sz="1200" b="1" dirty="0"/>
          </a:p>
          <a:p>
            <a:pPr marL="800100" lvl="1" indent="-203200">
              <a:spcBef>
                <a:spcPts val="320"/>
              </a:spcBef>
              <a:buSzPts val="1200"/>
              <a:buChar char="•"/>
            </a:pPr>
            <a:r>
              <a:rPr lang="en-GB" sz="1200" dirty="0"/>
              <a:t>Architectures chosen are well suited to AI and ML applications </a:t>
            </a:r>
          </a:p>
          <a:p>
            <a:pPr marL="800100" lvl="1" indent="-203200">
              <a:spcBef>
                <a:spcPts val="320"/>
              </a:spcBef>
              <a:buSzPts val="1200"/>
              <a:buChar char="•"/>
            </a:pPr>
            <a:endParaRPr lang="en-GB" sz="2000" dirty="0"/>
          </a:p>
          <a:p>
            <a:pPr marL="400050" indent="-260350">
              <a:spcBef>
                <a:spcPts val="400"/>
              </a:spcBef>
              <a:buSzPts val="1600"/>
              <a:buChar char="•"/>
            </a:pPr>
            <a:r>
              <a:rPr lang="en-GB" sz="1600" dirty="0"/>
              <a:t>Technology improvements on traditional CPU are slower than the average from last decade</a:t>
            </a:r>
            <a:endParaRPr lang="en-GB" sz="2000" dirty="0"/>
          </a:p>
          <a:p>
            <a:pPr marL="800100" lvl="1" indent="-203200">
              <a:spcBef>
                <a:spcPts val="320"/>
              </a:spcBef>
              <a:buSzPts val="1200"/>
              <a:buChar char="•"/>
            </a:pPr>
            <a:r>
              <a:rPr lang="en-GB" sz="1200" dirty="0"/>
              <a:t>Our resource estimates within flat budgets might be optimistic </a:t>
            </a:r>
          </a:p>
          <a:p>
            <a:pPr marL="800100" lvl="1" indent="-203200">
              <a:spcBef>
                <a:spcPts val="320"/>
              </a:spcBef>
              <a:buSzPts val="1200"/>
              <a:buChar char="•"/>
            </a:pPr>
            <a:endParaRPr lang="en-GB" sz="1800" dirty="0"/>
          </a:p>
          <a:p>
            <a:pPr marL="400050" indent="-247650">
              <a:spcBef>
                <a:spcPts val="320"/>
              </a:spcBef>
              <a:buSzPts val="1200"/>
              <a:buChar char="•"/>
            </a:pPr>
            <a:r>
              <a:rPr lang="en-GB" sz="1600" dirty="0"/>
              <a:t>Super Computers may help to close the resource gap at HL-LHC</a:t>
            </a:r>
          </a:p>
          <a:p>
            <a:pPr marL="400050" indent="-247650">
              <a:spcBef>
                <a:spcPts val="320"/>
              </a:spcBef>
              <a:buSzPts val="1200"/>
              <a:buChar char="•"/>
            </a:pPr>
            <a:endParaRPr lang="en-GB" sz="1600" dirty="0"/>
          </a:p>
          <a:p>
            <a:pPr marL="400050" indent="-260350">
              <a:spcBef>
                <a:spcPts val="400"/>
              </a:spcBef>
              <a:buSzPts val="1600"/>
              <a:buChar char="•"/>
            </a:pPr>
            <a:r>
              <a:rPr lang="en-GB" sz="1600" dirty="0"/>
              <a:t>All experiments have independent efforts to adopt HPC sites </a:t>
            </a:r>
          </a:p>
          <a:p>
            <a:pPr marL="742950" lvl="1" indent="-260350">
              <a:spcBef>
                <a:spcPts val="400"/>
              </a:spcBef>
              <a:buSzPts val="1600"/>
              <a:buChar char="•"/>
            </a:pPr>
            <a:r>
              <a:rPr lang="en-GB" sz="1400" dirty="0"/>
              <a:t>Extracting commonalities is needed</a:t>
            </a:r>
          </a:p>
          <a:p>
            <a:pPr marL="139700">
              <a:spcBef>
                <a:spcPts val="400"/>
              </a:spcBef>
              <a:buSzPts val="1600"/>
            </a:pPr>
            <a:r>
              <a:rPr lang="en-GB" sz="1400" dirty="0"/>
              <a:t> </a:t>
            </a:r>
          </a:p>
          <a:p>
            <a:endParaRPr lang="en-US" sz="1200"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ftr" sz="quarter" idx="17"/>
          </p:nvPr>
        </p:nvSpPr>
        <p:spPr>
          <a:xfrm>
            <a:off x="3083147" y="48881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Maria.Girone@cern.ch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CHEP2019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184" y="3412141"/>
            <a:ext cx="4232880" cy="147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161961" y="3381649"/>
            <a:ext cx="15099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Bird @ SCF, Oct 2019</a:t>
            </a:r>
            <a:endParaRPr dirty="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47" y="3285262"/>
            <a:ext cx="2750934" cy="186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 rot="-710606">
            <a:off x="7107370" y="2398074"/>
            <a:ext cx="1664725" cy="415333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/>
              <a:t>P.Perez</a:t>
            </a:r>
            <a:r>
              <a:rPr lang="en-US" sz="800" dirty="0"/>
              <a:t> (CMS), </a:t>
            </a:r>
            <a:r>
              <a:rPr lang="en-US" sz="800" dirty="0" err="1"/>
              <a:t>F.Stagni</a:t>
            </a:r>
            <a:r>
              <a:rPr lang="en-US" sz="800" dirty="0"/>
              <a:t> </a:t>
            </a:r>
            <a:r>
              <a:rPr lang="en-US" sz="800" dirty="0" err="1"/>
              <a:t>LHCb</a:t>
            </a:r>
            <a:r>
              <a:rPr lang="en-US" sz="800" dirty="0"/>
              <a:t>, </a:t>
            </a:r>
            <a:r>
              <a:rPr lang="en-US" sz="800" dirty="0" err="1"/>
              <a:t>D.Benjamin</a:t>
            </a:r>
            <a:r>
              <a:rPr lang="en-US" sz="800" dirty="0"/>
              <a:t> F Sciacca, ATLAS, CHEP 2019 </a:t>
            </a:r>
            <a:endParaRPr sz="8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DC806FD4-6028-4E41-BAD7-E66B1F26351E}"/>
              </a:ext>
            </a:extLst>
          </p:cNvPr>
          <p:cNvSpPr txBox="1">
            <a:spLocks/>
          </p:cNvSpPr>
          <p:nvPr/>
        </p:nvSpPr>
        <p:spPr>
          <a:xfrm>
            <a:off x="347197" y="6517262"/>
            <a:ext cx="4396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25" b="0" i="0" u="none" strike="noStrike" cap="none">
                <a:solidFill>
                  <a:srgbClr val="18A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DEEP-EST Review M24 - CONFIDENTIAL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sz="quarter" idx="13"/>
          </p:nvPr>
        </p:nvSpPr>
        <p:spPr>
          <a:xfrm>
            <a:off x="-5738" y="914157"/>
            <a:ext cx="3424445" cy="16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i="0" dirty="0"/>
              <a:t>HEP relies on x86, but most of the Top10 SC use </a:t>
            </a:r>
            <a:r>
              <a:rPr lang="en-US" sz="1400" b="1" i="0" dirty="0"/>
              <a:t>different architectures</a:t>
            </a:r>
            <a:endParaRPr sz="1400" b="1" i="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i="0" dirty="0"/>
              <a:t>We are in </a:t>
            </a:r>
            <a:r>
              <a:rPr lang="en-US" sz="1400" b="1" i="0" dirty="0"/>
              <a:t>pre-</a:t>
            </a:r>
            <a:r>
              <a:rPr lang="en-US" sz="1400" b="1" i="0" dirty="0" err="1"/>
              <a:t>Exascale</a:t>
            </a:r>
            <a:endParaRPr lang="en-US" sz="1400" b="1" i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lang="en-US" sz="1400" b="1" i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1" i="0" dirty="0"/>
              <a:t> </a:t>
            </a:r>
            <a:r>
              <a:rPr lang="en-US" sz="1400" b="1" i="0" dirty="0" err="1"/>
              <a:t>Exascale</a:t>
            </a:r>
            <a:r>
              <a:rPr lang="en-US" sz="1400" b="1" i="0" dirty="0"/>
              <a:t> expected in 2021</a:t>
            </a:r>
            <a:endParaRPr sz="1400" b="1" i="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sz="quarter" idx="17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Maria.Girone@cern.ch 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-34235" y="142678"/>
            <a:ext cx="3815473" cy="4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Top10 </a:t>
            </a:r>
            <a:br>
              <a:rPr lang="en-US" sz="2400" dirty="0"/>
            </a:br>
            <a:r>
              <a:rPr lang="en-US" sz="2400" dirty="0"/>
              <a:t>Super Computers </a:t>
            </a:r>
            <a:endParaRPr sz="2400" dirty="0"/>
          </a:p>
        </p:txBody>
      </p:sp>
      <p:sp>
        <p:nvSpPr>
          <p:cNvPr id="149" name="Google Shape;149;p18"/>
          <p:cNvSpPr/>
          <p:nvPr/>
        </p:nvSpPr>
        <p:spPr>
          <a:xfrm>
            <a:off x="192152" y="2641021"/>
            <a:ext cx="669600" cy="231900"/>
          </a:xfrm>
          <a:prstGeom prst="rect">
            <a:avLst/>
          </a:prstGeom>
          <a:solidFill>
            <a:srgbClr val="48CE36">
              <a:alpha val="20784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188628" y="3084560"/>
            <a:ext cx="669600" cy="231900"/>
          </a:xfrm>
          <a:prstGeom prst="rect">
            <a:avLst/>
          </a:prstGeom>
          <a:solidFill>
            <a:srgbClr val="00B0F0">
              <a:alpha val="2196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193461" y="3545946"/>
            <a:ext cx="669600" cy="231900"/>
          </a:xfrm>
          <a:prstGeom prst="rect">
            <a:avLst/>
          </a:prstGeom>
          <a:solidFill>
            <a:srgbClr val="FF0000">
              <a:alpha val="20784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04957" y="3977110"/>
            <a:ext cx="669600" cy="231900"/>
          </a:xfrm>
          <a:prstGeom prst="rect">
            <a:avLst/>
          </a:prstGeom>
          <a:solidFill>
            <a:srgbClr val="7F7F7F">
              <a:alpha val="2196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974972" y="2641021"/>
            <a:ext cx="21453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Intel Xeon+ NVIDIA GPUs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029435" y="3072724"/>
            <a:ext cx="21453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Intel Xeon</a:t>
            </a:r>
            <a:endParaRPr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1014607" y="3545946"/>
            <a:ext cx="21453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Custom RISC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995664" y="3956403"/>
            <a:ext cx="21453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Power9 + NVIDIA GPUs</a:t>
            </a:r>
            <a:endParaRPr/>
          </a:p>
        </p:txBody>
      </p:sp>
      <p:sp>
        <p:nvSpPr>
          <p:cNvPr id="49" name="Google Shape;100;p17">
            <a:extLst>
              <a:ext uri="{FF2B5EF4-FFF2-40B4-BE49-F238E27FC236}">
                <a16:creationId xmlns:a16="http://schemas.microsoft.com/office/drawing/2014/main" id="{7690F399-7B39-6045-86E4-BC977093CFE0}"/>
              </a:ext>
            </a:extLst>
          </p:cNvPr>
          <p:cNvSpPr txBox="1">
            <a:spLocks/>
          </p:cNvSpPr>
          <p:nvPr/>
        </p:nvSpPr>
        <p:spPr>
          <a:xfrm>
            <a:off x="862147" y="473273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25" b="0" i="0" u="none" strike="noStrike" cap="none">
                <a:solidFill>
                  <a:srgbClr val="18A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" dirty="0">
                <a:solidFill>
                  <a:schemeClr val="bg2">
                    <a:lumMod val="50000"/>
                  </a:schemeClr>
                </a:solidFill>
              </a:rPr>
              <a:t>Maria.Girone@cern.ch – CHEP2019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A7625A-DC26-6B4D-BD48-950DB0B0CB27}"/>
              </a:ext>
            </a:extLst>
          </p:cNvPr>
          <p:cNvGrpSpPr/>
          <p:nvPr/>
        </p:nvGrpSpPr>
        <p:grpSpPr>
          <a:xfrm>
            <a:off x="3311453" y="0"/>
            <a:ext cx="6319514" cy="5012512"/>
            <a:chOff x="3311453" y="0"/>
            <a:chExt cx="6319514" cy="5012512"/>
          </a:xfrm>
        </p:grpSpPr>
        <p:grpSp>
          <p:nvGrpSpPr>
            <p:cNvPr id="114" name="Google Shape;114;p18"/>
            <p:cNvGrpSpPr/>
            <p:nvPr/>
          </p:nvGrpSpPr>
          <p:grpSpPr>
            <a:xfrm>
              <a:off x="3311453" y="0"/>
              <a:ext cx="6319514" cy="5012512"/>
              <a:chOff x="-721436" y="17875"/>
              <a:chExt cx="6790795" cy="6858000"/>
            </a:xfrm>
          </p:grpSpPr>
          <p:pic>
            <p:nvPicPr>
              <p:cNvPr id="115" name="Google Shape;115;p18" descr="A screenshot of a cell phone &#10; 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508246" y="17875"/>
                <a:ext cx="6059714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6" name="Google Shape;116;p18"/>
              <p:cNvGrpSpPr/>
              <p:nvPr/>
            </p:nvGrpSpPr>
            <p:grpSpPr>
              <a:xfrm>
                <a:off x="437974" y="35633"/>
                <a:ext cx="5631385" cy="6804492"/>
                <a:chOff x="6043287" y="53508"/>
                <a:chExt cx="5631385" cy="6804492"/>
              </a:xfrm>
            </p:grpSpPr>
            <p:sp>
              <p:nvSpPr>
                <p:cNvPr id="117" name="Google Shape;117;p18"/>
                <p:cNvSpPr/>
                <p:nvPr/>
              </p:nvSpPr>
              <p:spPr>
                <a:xfrm>
                  <a:off x="6144080" y="6252694"/>
                  <a:ext cx="4934973" cy="592851"/>
                </a:xfrm>
                <a:prstGeom prst="rect">
                  <a:avLst/>
                </a:prstGeom>
                <a:solidFill>
                  <a:srgbClr val="7F7F7F">
                    <a:alpha val="21960"/>
                  </a:srgb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8" name="Google Shape;118;p18"/>
                <p:cNvGrpSpPr/>
                <p:nvPr/>
              </p:nvGrpSpPr>
              <p:grpSpPr>
                <a:xfrm>
                  <a:off x="6043287" y="53508"/>
                  <a:ext cx="5631385" cy="6804492"/>
                  <a:chOff x="5478325" y="12643"/>
                  <a:chExt cx="5631385" cy="6804492"/>
                </a:xfrm>
              </p:grpSpPr>
              <p:sp>
                <p:nvSpPr>
                  <p:cNvPr id="119" name="Google Shape;119;p18"/>
                  <p:cNvSpPr txBox="1"/>
                  <p:nvPr/>
                </p:nvSpPr>
                <p:spPr>
                  <a:xfrm>
                    <a:off x="7450532" y="5549703"/>
                    <a:ext cx="2728595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IBM Power9 and NVIDIA V100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94.6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20;p18"/>
                  <p:cNvSpPr txBox="1"/>
                  <p:nvPr/>
                </p:nvSpPr>
                <p:spPr>
                  <a:xfrm>
                    <a:off x="5819699" y="5792694"/>
                    <a:ext cx="1258300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LLNL, USA</a:t>
                    </a:r>
                    <a:endParaRPr/>
                  </a:p>
                </p:txBody>
              </p:sp>
              <p:sp>
                <p:nvSpPr>
                  <p:cNvPr id="121" name="Google Shape;121;p18"/>
                  <p:cNvSpPr txBox="1"/>
                  <p:nvPr/>
                </p:nvSpPr>
                <p:spPr>
                  <a:xfrm>
                    <a:off x="7450535" y="54345"/>
                    <a:ext cx="2728595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IBM Power9 and NVIDIA V100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18.2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18"/>
                  <p:cNvSpPr txBox="1"/>
                  <p:nvPr/>
                </p:nvSpPr>
                <p:spPr>
                  <a:xfrm>
                    <a:off x="5779540" y="241013"/>
                    <a:ext cx="1258300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LLNL, USA</a:t>
                    </a:r>
                    <a:endParaRPr/>
                  </a:p>
                </p:txBody>
              </p:sp>
              <p:sp>
                <p:nvSpPr>
                  <p:cNvPr id="123" name="Google Shape;123;p18"/>
                  <p:cNvSpPr/>
                  <p:nvPr/>
                </p:nvSpPr>
                <p:spPr>
                  <a:xfrm>
                    <a:off x="5601542" y="12643"/>
                    <a:ext cx="4934975" cy="592851"/>
                  </a:xfrm>
                  <a:prstGeom prst="rect">
                    <a:avLst/>
                  </a:prstGeom>
                  <a:solidFill>
                    <a:srgbClr val="7F7F7F">
                      <a:alpha val="21960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18"/>
                  <p:cNvSpPr/>
                  <p:nvPr/>
                </p:nvSpPr>
                <p:spPr>
                  <a:xfrm>
                    <a:off x="5601541" y="699339"/>
                    <a:ext cx="4934975" cy="592851"/>
                  </a:xfrm>
                  <a:prstGeom prst="rect">
                    <a:avLst/>
                  </a:prstGeom>
                  <a:solidFill>
                    <a:srgbClr val="00B0F0">
                      <a:alpha val="21960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18"/>
                  <p:cNvSpPr txBox="1"/>
                  <p:nvPr/>
                </p:nvSpPr>
                <p:spPr>
                  <a:xfrm>
                    <a:off x="8023713" y="692848"/>
                    <a:ext cx="2728500" cy="583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Intel Xeon Platinum   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19.5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126;p18"/>
                  <p:cNvSpPr txBox="1"/>
                  <p:nvPr/>
                </p:nvSpPr>
                <p:spPr>
                  <a:xfrm>
                    <a:off x="5779540" y="964008"/>
                    <a:ext cx="1581337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LRZ, Germany</a:t>
                    </a:r>
                    <a:endParaRPr/>
                  </a:p>
                </p:txBody>
              </p:sp>
              <p:sp>
                <p:nvSpPr>
                  <p:cNvPr id="127" name="Google Shape;127;p18"/>
                  <p:cNvSpPr txBox="1"/>
                  <p:nvPr/>
                </p:nvSpPr>
                <p:spPr>
                  <a:xfrm>
                    <a:off x="7968410" y="1343503"/>
                    <a:ext cx="3141300" cy="583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Intel  Xeon Gold and NVIDIA V100  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19.9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18"/>
                  <p:cNvSpPr txBox="1"/>
                  <p:nvPr/>
                </p:nvSpPr>
                <p:spPr>
                  <a:xfrm>
                    <a:off x="5815387" y="1622166"/>
                    <a:ext cx="1581337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AIST, Japan</a:t>
                    </a:r>
                    <a:endParaRPr/>
                  </a:p>
                </p:txBody>
              </p:sp>
              <p:sp>
                <p:nvSpPr>
                  <p:cNvPr id="129" name="Google Shape;129;p18"/>
                  <p:cNvSpPr txBox="1"/>
                  <p:nvPr/>
                </p:nvSpPr>
                <p:spPr>
                  <a:xfrm>
                    <a:off x="7450532" y="2124438"/>
                    <a:ext cx="3141287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Intel  Xeon and Xeon Phi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20.2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18"/>
                  <p:cNvSpPr txBox="1"/>
                  <p:nvPr/>
                </p:nvSpPr>
                <p:spPr>
                  <a:xfrm>
                    <a:off x="5783153" y="2326907"/>
                    <a:ext cx="1581337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LANL, USA</a:t>
                    </a:r>
                    <a:endParaRPr/>
                  </a:p>
                </p:txBody>
              </p:sp>
              <p:sp>
                <p:nvSpPr>
                  <p:cNvPr id="131" name="Google Shape;131;p18"/>
                  <p:cNvSpPr txBox="1"/>
                  <p:nvPr/>
                </p:nvSpPr>
                <p:spPr>
                  <a:xfrm>
                    <a:off x="7544916" y="2794234"/>
                    <a:ext cx="2728595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Intel Xeon and NVIDIA V100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21.2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18"/>
                  <p:cNvSpPr txBox="1"/>
                  <p:nvPr/>
                </p:nvSpPr>
                <p:spPr>
                  <a:xfrm>
                    <a:off x="5779540" y="2985065"/>
                    <a:ext cx="1765375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CSCS, Switzerland</a:t>
                    </a:r>
                    <a:endParaRPr/>
                  </a:p>
                </p:txBody>
              </p:sp>
              <p:sp>
                <p:nvSpPr>
                  <p:cNvPr id="133" name="Google Shape;133;p18"/>
                  <p:cNvSpPr txBox="1"/>
                  <p:nvPr/>
                </p:nvSpPr>
                <p:spPr>
                  <a:xfrm>
                    <a:off x="5815387" y="3718901"/>
                    <a:ext cx="1581337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TACC, USA</a:t>
                    </a:r>
                    <a:endParaRPr/>
                  </a:p>
                </p:txBody>
              </p:sp>
              <p:sp>
                <p:nvSpPr>
                  <p:cNvPr id="134" name="Google Shape;134;p18"/>
                  <p:cNvSpPr txBox="1"/>
                  <p:nvPr/>
                </p:nvSpPr>
                <p:spPr>
                  <a:xfrm>
                    <a:off x="7553727" y="3511588"/>
                    <a:ext cx="2728595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Intel Xeon Platinum 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23.5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135;p18"/>
                  <p:cNvSpPr txBox="1"/>
                  <p:nvPr/>
                </p:nvSpPr>
                <p:spPr>
                  <a:xfrm>
                    <a:off x="7450533" y="4209583"/>
                    <a:ext cx="3141286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Intel Xeon and  Matrix 2000 (RISC)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61.4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18"/>
                  <p:cNvSpPr txBox="1"/>
                  <p:nvPr/>
                </p:nvSpPr>
                <p:spPr>
                  <a:xfrm>
                    <a:off x="5793534" y="4390922"/>
                    <a:ext cx="1826893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Guangzhou, China</a:t>
                    </a:r>
                    <a:endParaRPr/>
                  </a:p>
                </p:txBody>
              </p:sp>
              <p:sp>
                <p:nvSpPr>
                  <p:cNvPr id="137" name="Google Shape;137;p18"/>
                  <p:cNvSpPr txBox="1"/>
                  <p:nvPr/>
                </p:nvSpPr>
                <p:spPr>
                  <a:xfrm>
                    <a:off x="5815387" y="5093326"/>
                    <a:ext cx="1826893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Wuxi, China</a:t>
                    </a:r>
                    <a:endParaRPr/>
                  </a:p>
                </p:txBody>
              </p:sp>
              <p:sp>
                <p:nvSpPr>
                  <p:cNvPr id="138" name="Google Shape;138;p18"/>
                  <p:cNvSpPr txBox="1"/>
                  <p:nvPr/>
                </p:nvSpPr>
                <p:spPr>
                  <a:xfrm>
                    <a:off x="7523469" y="4869909"/>
                    <a:ext cx="2728595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Sunway 26010 (RISC)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93.0 PFlops</a:t>
                    </a:r>
                    <a:endParaRPr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18"/>
                  <p:cNvSpPr/>
                  <p:nvPr/>
                </p:nvSpPr>
                <p:spPr>
                  <a:xfrm>
                    <a:off x="5614720" y="5510408"/>
                    <a:ext cx="4899371" cy="592851"/>
                  </a:xfrm>
                  <a:prstGeom prst="rect">
                    <a:avLst/>
                  </a:prstGeom>
                  <a:solidFill>
                    <a:srgbClr val="7F7F7F">
                      <a:alpha val="21960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18"/>
                  <p:cNvSpPr/>
                  <p:nvPr/>
                </p:nvSpPr>
                <p:spPr>
                  <a:xfrm>
                    <a:off x="5579120" y="2074825"/>
                    <a:ext cx="4957396" cy="592851"/>
                  </a:xfrm>
                  <a:prstGeom prst="rect">
                    <a:avLst/>
                  </a:prstGeom>
                  <a:solidFill>
                    <a:srgbClr val="00B0F0">
                      <a:alpha val="21960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18"/>
                  <p:cNvSpPr/>
                  <p:nvPr/>
                </p:nvSpPr>
                <p:spPr>
                  <a:xfrm>
                    <a:off x="5581852" y="3451931"/>
                    <a:ext cx="4934973" cy="592851"/>
                  </a:xfrm>
                  <a:prstGeom prst="rect">
                    <a:avLst/>
                  </a:prstGeom>
                  <a:solidFill>
                    <a:srgbClr val="00B0F0">
                      <a:alpha val="21960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18"/>
                  <p:cNvSpPr/>
                  <p:nvPr/>
                </p:nvSpPr>
                <p:spPr>
                  <a:xfrm>
                    <a:off x="5478325" y="1397711"/>
                    <a:ext cx="4957500" cy="616950"/>
                  </a:xfrm>
                  <a:prstGeom prst="rect">
                    <a:avLst/>
                  </a:prstGeom>
                  <a:solidFill>
                    <a:srgbClr val="48CE36">
                      <a:alpha val="20784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18"/>
                  <p:cNvSpPr/>
                  <p:nvPr/>
                </p:nvSpPr>
                <p:spPr>
                  <a:xfrm>
                    <a:off x="5601542" y="2761415"/>
                    <a:ext cx="4934973" cy="592851"/>
                  </a:xfrm>
                  <a:prstGeom prst="rect">
                    <a:avLst/>
                  </a:prstGeom>
                  <a:solidFill>
                    <a:srgbClr val="48CE36">
                      <a:alpha val="20784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18"/>
                  <p:cNvSpPr/>
                  <p:nvPr/>
                </p:nvSpPr>
                <p:spPr>
                  <a:xfrm>
                    <a:off x="5573562" y="4149896"/>
                    <a:ext cx="4934972" cy="592851"/>
                  </a:xfrm>
                  <a:prstGeom prst="rect">
                    <a:avLst/>
                  </a:prstGeom>
                  <a:solidFill>
                    <a:srgbClr val="FF0000">
                      <a:alpha val="20784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18"/>
                  <p:cNvSpPr/>
                  <p:nvPr/>
                </p:nvSpPr>
                <p:spPr>
                  <a:xfrm>
                    <a:off x="5579118" y="4821832"/>
                    <a:ext cx="4912548" cy="592851"/>
                  </a:xfrm>
                  <a:prstGeom prst="rect">
                    <a:avLst/>
                  </a:prstGeom>
                  <a:solidFill>
                    <a:srgbClr val="FF0000">
                      <a:alpha val="20784"/>
                    </a:srgb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18"/>
                  <p:cNvSpPr txBox="1"/>
                  <p:nvPr/>
                </p:nvSpPr>
                <p:spPr>
                  <a:xfrm>
                    <a:off x="7450532" y="6233811"/>
                    <a:ext cx="2728595" cy="5833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IBM Power9 and NVIDIA V100</a:t>
                    </a:r>
                    <a:endParaRPr/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143.5 PFlops</a:t>
                    </a:r>
                    <a:endParaRPr sz="12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18"/>
                  <p:cNvSpPr txBox="1"/>
                  <p:nvPr/>
                </p:nvSpPr>
                <p:spPr>
                  <a:xfrm>
                    <a:off x="5819699" y="6476802"/>
                    <a:ext cx="1258300" cy="2916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ORNL, USA</a:t>
                    </a:r>
                    <a:endParaRPr/>
                  </a:p>
                </p:txBody>
              </p:sp>
            </p:grpSp>
          </p:grpSp>
          <p:sp>
            <p:nvSpPr>
              <p:cNvPr id="148" name="Google Shape;148;p18"/>
              <p:cNvSpPr txBox="1"/>
              <p:nvPr/>
            </p:nvSpPr>
            <p:spPr>
              <a:xfrm rot="-5400000">
                <a:off x="-2065373" y="2817643"/>
                <a:ext cx="29648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Maria.Girone@cern.ch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B734B8-E6E9-0547-B4CA-FA0864F6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8752" y="2756539"/>
              <a:ext cx="345730" cy="25316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347BBA6-A576-5347-87DB-063E18163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8751" y="4223190"/>
              <a:ext cx="340783" cy="25316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225E5CC-E515-E347-A3A9-CB94CDBA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8750" y="4734711"/>
              <a:ext cx="331045" cy="25316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41B7714-833A-E443-AC8A-E86D85756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8753" y="1775765"/>
              <a:ext cx="357535" cy="25316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97FB82F-9BC8-2441-9EBA-99AB996D6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3812" y="731072"/>
              <a:ext cx="352477" cy="23591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C6A7638-3E11-7646-892D-D9A825979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8754" y="2245563"/>
              <a:ext cx="352477" cy="2359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3C57CB-0BE7-AB4F-AA1B-DF137BDE4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60340" y="1181731"/>
              <a:ext cx="360891" cy="2531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C47A26-E5EF-324F-8C79-6418E6D8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9822" y="3304624"/>
              <a:ext cx="346034" cy="22984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E29CCC5-E8C6-3A4A-8C9C-23D36443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7768" y="3726489"/>
              <a:ext cx="346034" cy="22984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B18421D-D256-B442-96EC-052E8037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5847" y="275619"/>
              <a:ext cx="357535" cy="253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0" y="109750"/>
            <a:ext cx="7886700" cy="497681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EuroHPC</a:t>
            </a:r>
            <a:r>
              <a:rPr lang="en-US" sz="3000" dirty="0"/>
              <a:t> Roadmap to pre-</a:t>
            </a:r>
            <a:r>
              <a:rPr lang="en-US" sz="3000" dirty="0" err="1"/>
              <a:t>Exascale</a:t>
            </a:r>
            <a:r>
              <a:rPr lang="en-US" sz="3000" dirty="0"/>
              <a:t>  </a:t>
            </a:r>
            <a:endParaRPr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48835-166F-5545-8D59-B380CC254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5" y="857401"/>
            <a:ext cx="5930600" cy="30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848" y="83249"/>
            <a:ext cx="1455977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2975" y="933351"/>
            <a:ext cx="2343699" cy="1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2975" y="2885305"/>
            <a:ext cx="2343700" cy="187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561109" y="4012199"/>
            <a:ext cx="4135582" cy="273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Courtesy of S. Girona, BDEC2 workshop, San Diego, Oct.  2019</a:t>
            </a:r>
            <a:endParaRPr sz="1000"/>
          </a:p>
        </p:txBody>
      </p:sp>
      <p:sp>
        <p:nvSpPr>
          <p:cNvPr id="12" name="Google Shape;100;p17">
            <a:extLst>
              <a:ext uri="{FF2B5EF4-FFF2-40B4-BE49-F238E27FC236}">
                <a16:creationId xmlns:a16="http://schemas.microsoft.com/office/drawing/2014/main" id="{C919F6C9-9578-4243-84A5-6AD607FBE25A}"/>
              </a:ext>
            </a:extLst>
          </p:cNvPr>
          <p:cNvSpPr txBox="1">
            <a:spLocks noGrp="1"/>
          </p:cNvSpPr>
          <p:nvPr>
            <p:ph type="ftr" sz="quarter" idx="17"/>
          </p:nvPr>
        </p:nvSpPr>
        <p:spPr>
          <a:xfrm>
            <a:off x="2464046" y="478565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Maria.Girone@cern.ch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CHEP2019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628650" y="56501"/>
            <a:ext cx="7886700" cy="49768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Working together </a:t>
            </a:r>
            <a:endParaRPr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B5E7-8AEF-9640-B36E-1B42177F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03" y="1390652"/>
            <a:ext cx="8016586" cy="3316430"/>
          </a:xfrm>
        </p:spPr>
        <p:txBody>
          <a:bodyPr>
            <a:normAutofit/>
          </a:bodyPr>
          <a:lstStyle/>
          <a:p>
            <a:pPr marL="514350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ea typeface="Calibri"/>
                <a:cs typeface="Calibri"/>
                <a:sym typeface="Calibri"/>
              </a:rPr>
              <a:t>Regional and HPC community coordination 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Calibri"/>
                <a:sym typeface="Calibri"/>
              </a:rPr>
              <a:t>PRACE discussions from the workshop in October 2018 led to a proposal for MoU with SKA, CERN and GÉANT under evaluation 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Calibri"/>
                <a:sym typeface="Calibri"/>
              </a:rPr>
              <a:t>Representing WLCG input to </a:t>
            </a:r>
            <a:r>
              <a:rPr lang="en-GB" sz="1400" b="1" dirty="0">
                <a:ea typeface="Calibri"/>
                <a:cs typeface="Calibri"/>
                <a:sym typeface="Calibri"/>
              </a:rPr>
              <a:t>PRACE, </a:t>
            </a:r>
            <a:r>
              <a:rPr lang="en-GB" sz="1400" b="1" dirty="0" err="1">
                <a:ea typeface="Calibri"/>
                <a:cs typeface="Calibri"/>
                <a:sym typeface="Calibri"/>
              </a:rPr>
              <a:t>EuroHPC</a:t>
            </a:r>
            <a:r>
              <a:rPr lang="en-GB" sz="1400" b="1" dirty="0">
                <a:ea typeface="Calibri"/>
                <a:cs typeface="Calibri"/>
                <a:sym typeface="Calibri"/>
              </a:rPr>
              <a:t> and BDEC2 </a:t>
            </a:r>
            <a:r>
              <a:rPr lang="en-GB" sz="1400" dirty="0">
                <a:ea typeface="Calibri"/>
                <a:cs typeface="Calibri"/>
                <a:sym typeface="Calibri"/>
              </a:rPr>
              <a:t>WGs 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sz="1400" b="1" dirty="0">
              <a:ea typeface="Calibri"/>
              <a:cs typeface="Calibri"/>
              <a:sym typeface="Calibri"/>
            </a:endParaRPr>
          </a:p>
          <a:p>
            <a:pPr marL="514350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Direct collaborations with centres</a:t>
            </a:r>
            <a:r>
              <a:rPr lang="en-GB" dirty="0">
                <a:solidFill>
                  <a:srgbClr val="18AF9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8AF9B"/>
                </a:solidFill>
                <a:cs typeface="Calibri"/>
                <a:sym typeface="Calibri"/>
              </a:rPr>
              <a:t>Ongoing discussions with CSCS, </a:t>
            </a:r>
            <a:r>
              <a:rPr lang="en-GB" sz="1400" dirty="0" err="1">
                <a:solidFill>
                  <a:srgbClr val="18AF9B"/>
                </a:solidFill>
                <a:cs typeface="Calibri"/>
                <a:sym typeface="Calibri"/>
              </a:rPr>
              <a:t>Jülich</a:t>
            </a:r>
            <a:r>
              <a:rPr lang="en-GB" sz="1400" dirty="0">
                <a:solidFill>
                  <a:srgbClr val="18AF9B"/>
                </a:solidFill>
                <a:cs typeface="Calibri"/>
                <a:sym typeface="Calibri"/>
              </a:rPr>
              <a:t> (through the DEEP-EST project), Oak Ridge (Summit) via CERN 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8AF9B"/>
              </a:solidFill>
              <a:cs typeface="Calibri"/>
              <a:sym typeface="Calibri"/>
            </a:endParaRPr>
          </a:p>
          <a:p>
            <a:pPr marL="514350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Code portability and sustainability 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400" dirty="0">
                <a:cs typeface="Calibri"/>
                <a:sym typeface="Calibri"/>
              </a:rPr>
              <a:t>Portability libraries: </a:t>
            </a:r>
            <a:r>
              <a:rPr lang="en-GB" sz="1400" dirty="0" err="1">
                <a:cs typeface="Calibri"/>
                <a:sym typeface="Calibri"/>
              </a:rPr>
              <a:t>Alpaka</a:t>
            </a:r>
            <a:r>
              <a:rPr lang="en-GB" sz="1400" dirty="0">
                <a:cs typeface="Calibri"/>
                <a:sym typeface="Calibri"/>
              </a:rPr>
              <a:t>, SYCL, </a:t>
            </a:r>
            <a:r>
              <a:rPr lang="en-GB" sz="1400" dirty="0" err="1">
                <a:cs typeface="Calibri"/>
                <a:sym typeface="Calibri"/>
              </a:rPr>
              <a:t>Kokkos</a:t>
            </a:r>
            <a:r>
              <a:rPr lang="en-GB" sz="1400" dirty="0">
                <a:cs typeface="Calibri"/>
                <a:sym typeface="Calibri"/>
              </a:rPr>
              <a:t>, etc</a:t>
            </a:r>
          </a:p>
          <a:p>
            <a:pPr marL="857250" lvl="1" indent="-28575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400" dirty="0">
                <a:cs typeface="Calibri"/>
                <a:sym typeface="Calibri"/>
              </a:rPr>
              <a:t>Co-organizing training/hackathons and hands-on in 2020 </a:t>
            </a:r>
          </a:p>
          <a:p>
            <a:endParaRPr lang="en-US"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sz="quarter" idx="13"/>
          </p:nvPr>
        </p:nvSpPr>
        <p:spPr>
          <a:xfrm>
            <a:off x="628650" y="587035"/>
            <a:ext cx="7886700" cy="750852"/>
          </a:xfrm>
          <a:prstGeom prst="rect">
            <a:avLst/>
          </a:prstGeom>
          <a:ln>
            <a:solidFill>
              <a:srgbClr val="0055A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Engaging and working together with HPC centers is essential for HEP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(DOE &amp; NSF in USA, PRACE and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EuroHPC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Europe)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750" dirty="0">
              <a:solidFill>
                <a:srgbClr val="2A7DBF"/>
              </a:solidFill>
              <a:latin typeface="Calibri"/>
              <a:cs typeface="Calibri"/>
            </a:endParaRPr>
          </a:p>
          <a:p>
            <a:pPr marL="3028950" lvl="8" indent="0">
              <a:spcBef>
                <a:spcPts val="0"/>
              </a:spcBef>
              <a:buSzPts val="1800"/>
              <a:buNone/>
            </a:pPr>
            <a:endParaRPr sz="2300" dirty="0">
              <a:solidFill>
                <a:srgbClr val="2A7DBF"/>
              </a:solidFill>
              <a:latin typeface="Calibri"/>
              <a:cs typeface="Calibri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7045549" y="1982189"/>
            <a:ext cx="1830142" cy="384336"/>
          </a:xfrm>
          <a:prstGeom prst="roundRect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https://indico.cern.ch/event/760705/</a:t>
            </a:r>
            <a:endParaRPr dirty="0"/>
          </a:p>
        </p:txBody>
      </p:sp>
      <p:sp>
        <p:nvSpPr>
          <p:cNvPr id="9" name="Google Shape;100;p17">
            <a:extLst>
              <a:ext uri="{FF2B5EF4-FFF2-40B4-BE49-F238E27FC236}">
                <a16:creationId xmlns:a16="http://schemas.microsoft.com/office/drawing/2014/main" id="{E5F20DB2-2EC0-3440-A6C3-92062CCB4FA8}"/>
              </a:ext>
            </a:extLst>
          </p:cNvPr>
          <p:cNvSpPr txBox="1">
            <a:spLocks noGrp="1"/>
          </p:cNvSpPr>
          <p:nvPr>
            <p:ph type="ftr" sz="quarter" idx="17"/>
          </p:nvPr>
        </p:nvSpPr>
        <p:spPr>
          <a:xfrm>
            <a:off x="2870489" y="48079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Maria.Girone@cern.ch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CHEP2019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sz="half" idx="1"/>
          </p:nvPr>
        </p:nvSpPr>
        <p:spPr>
          <a:xfrm>
            <a:off x="4787612" y="758715"/>
            <a:ext cx="3886200" cy="3241786"/>
          </a:xfrm>
          <a:prstGeom prst="rect">
            <a:avLst/>
          </a:prstGeom>
          <a:ln w="28575" cap="flat" cmpd="sng">
            <a:solidFill>
              <a:srgbClr val="1CB9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i="1" dirty="0"/>
              <a:t>R&amp;D activities </a:t>
            </a:r>
            <a:endParaRPr sz="20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i="1" dirty="0"/>
              <a:t>Heterogeneous Computing</a:t>
            </a: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i="1" dirty="0"/>
              <a:t>Benchmarking </a:t>
            </a: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i="1" dirty="0"/>
              <a:t>Authenticated Workflow</a:t>
            </a: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i="1" dirty="0"/>
              <a:t>Dynamic Workflow</a:t>
            </a: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i="1" dirty="0"/>
              <a:t>Data Access</a:t>
            </a:r>
            <a:endParaRPr sz="1400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sz="quarter" idx="13"/>
          </p:nvPr>
        </p:nvSpPr>
        <p:spPr>
          <a:xfrm>
            <a:off x="628650" y="758715"/>
            <a:ext cx="3764478" cy="324178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2"/>
                </a:solidFill>
              </a:rPr>
              <a:t>Main Challenges</a:t>
            </a:r>
            <a:endParaRPr sz="2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Software and Architectures 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Runtime Environment and Containers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Monitoring and Accounting/benchmarking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Authorization and Authentication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2"/>
                </a:solidFill>
              </a:rPr>
              <a:t>Provisioning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2"/>
              </a:solidFill>
            </a:endParaRPr>
          </a:p>
          <a:p>
            <a:pPr lvl="0">
              <a:spcBef>
                <a:spcPts val="360"/>
              </a:spcBef>
            </a:pPr>
            <a:r>
              <a:rPr lang="en-GB" sz="1400" dirty="0">
                <a:solidFill>
                  <a:schemeClr val="dk2"/>
                </a:solidFill>
              </a:rPr>
              <a:t>Data Processing and Access</a:t>
            </a:r>
          </a:p>
          <a:p>
            <a:pPr lvl="0">
              <a:spcBef>
                <a:spcPts val="360"/>
              </a:spcBef>
            </a:pPr>
            <a:r>
              <a:rPr lang="en-GB" sz="1400" dirty="0">
                <a:solidFill>
                  <a:schemeClr val="dk2"/>
                </a:solidFill>
              </a:rPr>
              <a:t>Wide and Local Area Networking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Challenges and R&amp;D </a:t>
            </a:r>
            <a:endParaRPr sz="3600" dirty="0"/>
          </a:p>
        </p:txBody>
      </p:sp>
      <p:sp>
        <p:nvSpPr>
          <p:cNvPr id="187" name="Google Shape;187;p21"/>
          <p:cNvSpPr/>
          <p:nvPr/>
        </p:nvSpPr>
        <p:spPr>
          <a:xfrm rot="982378">
            <a:off x="7282068" y="764975"/>
            <a:ext cx="1771124" cy="361952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Not an exhaustive list!!!!!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4412" y="2720196"/>
            <a:ext cx="1289400" cy="12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0;p17">
            <a:extLst>
              <a:ext uri="{FF2B5EF4-FFF2-40B4-BE49-F238E27FC236}">
                <a16:creationId xmlns:a16="http://schemas.microsoft.com/office/drawing/2014/main" id="{FEF4621A-137F-7148-8005-3E2D99C4390A}"/>
              </a:ext>
            </a:extLst>
          </p:cNvPr>
          <p:cNvSpPr txBox="1">
            <a:spLocks noGrp="1"/>
          </p:cNvSpPr>
          <p:nvPr>
            <p:ph type="ftr" sz="quarter" idx="17"/>
          </p:nvPr>
        </p:nvSpPr>
        <p:spPr>
          <a:xfrm>
            <a:off x="2870489" y="48079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Maria.Girone@cern.ch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CHEP2019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77F55-B483-1E45-BFF0-385982F9D22E}"/>
              </a:ext>
            </a:extLst>
          </p:cNvPr>
          <p:cNvSpPr txBox="1"/>
          <p:nvPr/>
        </p:nvSpPr>
        <p:spPr>
          <a:xfrm>
            <a:off x="628650" y="4169055"/>
            <a:ext cx="8045162" cy="492443"/>
          </a:xfrm>
          <a:prstGeom prst="rect">
            <a:avLst/>
          </a:prstGeom>
          <a:solidFill>
            <a:schemeClr val="accent2">
              <a:alpha val="48000"/>
            </a:schemeClr>
          </a:solidFill>
          <a:ln>
            <a:solidFill>
              <a:srgbClr val="0055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A7DBF"/>
                </a:solidFill>
                <a:latin typeface="Arial" charset="0"/>
                <a:ea typeface="Arial" charset="0"/>
                <a:cs typeface="Arial" charset="0"/>
              </a:rPr>
              <a:t>Challenges outlined in the WLCG Common Challenges document </a:t>
            </a:r>
          </a:p>
          <a:p>
            <a:r>
              <a:rPr lang="en-GB" sz="1200" dirty="0">
                <a:solidFill>
                  <a:schemeClr val="tx1"/>
                </a:solidFill>
              </a:rPr>
              <a:t>https://</a:t>
            </a:r>
            <a:r>
              <a:rPr lang="en-GB" sz="1200" dirty="0" err="1">
                <a:solidFill>
                  <a:schemeClr val="tx1"/>
                </a:solidFill>
              </a:rPr>
              <a:t>docs.google.com</a:t>
            </a:r>
            <a:r>
              <a:rPr lang="en-GB" sz="1200" dirty="0">
                <a:solidFill>
                  <a:schemeClr val="tx1"/>
                </a:solidFill>
              </a:rPr>
              <a:t>/document/d/1AN1d6Nu-khBsKnNH1MVvszqWdpcMfFGaYQMEVnS01Tc/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-111525" y="-136922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55A0"/>
                </a:solidFill>
              </a:rPr>
              <a:t>Modular</a:t>
            </a:r>
            <a:r>
              <a:rPr lang="en-US" sz="3000" b="1" dirty="0"/>
              <a:t> Super Computer Architectures </a:t>
            </a:r>
            <a:endParaRPr sz="3000" dirty="0"/>
          </a:p>
        </p:txBody>
      </p:sp>
      <p:sp>
        <p:nvSpPr>
          <p:cNvPr id="196" name="Google Shape;196;p22"/>
          <p:cNvSpPr txBox="1">
            <a:spLocks noGrp="1"/>
          </p:cNvSpPr>
          <p:nvPr>
            <p:ph type="sldNum" idx="12"/>
          </p:nvPr>
        </p:nvSpPr>
        <p:spPr>
          <a:xfrm>
            <a:off x="7923213" y="4752975"/>
            <a:ext cx="7635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25" y="692532"/>
            <a:ext cx="4821936" cy="180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475" y="692525"/>
            <a:ext cx="2481776" cy="24340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25" y="2726917"/>
            <a:ext cx="3031726" cy="3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/>
          <p:nvPr/>
        </p:nvSpPr>
        <p:spPr>
          <a:xfrm>
            <a:off x="-22050" y="4406850"/>
            <a:ext cx="9188100" cy="73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050" y="4691100"/>
            <a:ext cx="8369826" cy="4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677" y="2649050"/>
            <a:ext cx="4232974" cy="22963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25575" y="4684200"/>
            <a:ext cx="616918" cy="4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0770" y="-31600"/>
            <a:ext cx="1493230" cy="6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4552378" y="3466650"/>
            <a:ext cx="4442945" cy="736500"/>
          </a:xfrm>
          <a:prstGeom prst="rect">
            <a:avLst/>
          </a:prstGeom>
          <a:noFill/>
          <a:ln>
            <a:solidFill>
              <a:srgbClr val="0055A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60" b="1" dirty="0">
                <a:solidFill>
                  <a:srgbClr val="0055A0"/>
                </a:solidFill>
              </a:rPr>
              <a:t>DEEP-EST: Modular </a:t>
            </a:r>
            <a:r>
              <a:rPr lang="en-US" sz="1360" b="1" dirty="0">
                <a:solidFill>
                  <a:schemeClr val="dk1"/>
                </a:solidFill>
              </a:rPr>
              <a:t>Architecture Prototype at JCS</a:t>
            </a:r>
            <a:endParaRPr sz="136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60" b="1" dirty="0">
                <a:solidFill>
                  <a:schemeClr val="dk1"/>
                </a:solidFill>
              </a:rPr>
              <a:t> </a:t>
            </a:r>
            <a:endParaRPr sz="1360" b="1" dirty="0">
              <a:solidFill>
                <a:schemeClr val="dk1"/>
              </a:solidFill>
            </a:endParaRPr>
          </a:p>
          <a:p>
            <a:pPr marL="457200" lvl="0" indent="-3149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Char char="●"/>
            </a:pPr>
            <a:r>
              <a:rPr lang="en-US" sz="1360" dirty="0">
                <a:solidFill>
                  <a:schemeClr val="dk1"/>
                </a:solidFill>
              </a:rPr>
              <a:t>Key for JSC and EU Strategy </a:t>
            </a:r>
            <a:endParaRPr sz="136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60" b="1" dirty="0">
              <a:solidFill>
                <a:schemeClr val="dk1"/>
              </a:solidFill>
            </a:endParaRPr>
          </a:p>
          <a:p>
            <a:pPr marL="355600" lvl="0" indent="-2519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60" dirty="0">
              <a:solidFill>
                <a:schemeClr val="dk1"/>
              </a:solidFill>
            </a:endParaRPr>
          </a:p>
        </p:txBody>
      </p:sp>
      <p:sp>
        <p:nvSpPr>
          <p:cNvPr id="14" name="Google Shape;100;p17">
            <a:extLst>
              <a:ext uri="{FF2B5EF4-FFF2-40B4-BE49-F238E27FC236}">
                <a16:creationId xmlns:a16="http://schemas.microsoft.com/office/drawing/2014/main" id="{6DFBDF61-A0D4-7247-BC48-F53C7D8FEEB4}"/>
              </a:ext>
            </a:extLst>
          </p:cNvPr>
          <p:cNvSpPr txBox="1">
            <a:spLocks/>
          </p:cNvSpPr>
          <p:nvPr/>
        </p:nvSpPr>
        <p:spPr>
          <a:xfrm>
            <a:off x="6091025" y="4453731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 CHEP2019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D22063BB-8C5C-794A-86F3-0057F542BE5A}"/>
              </a:ext>
            </a:extLst>
          </p:cNvPr>
          <p:cNvSpPr txBox="1">
            <a:spLocks/>
          </p:cNvSpPr>
          <p:nvPr/>
        </p:nvSpPr>
        <p:spPr>
          <a:xfrm>
            <a:off x="347197" y="6517262"/>
            <a:ext cx="43962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DEEP-EST Review M24 - 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3A370ED2-FC35-7346-9AA4-B3C33CF22C54}"/>
              </a:ext>
            </a:extLst>
          </p:cNvPr>
          <p:cNvSpPr txBox="1">
            <a:spLocks/>
          </p:cNvSpPr>
          <p:nvPr/>
        </p:nvSpPr>
        <p:spPr>
          <a:xfrm>
            <a:off x="499597" y="6669662"/>
            <a:ext cx="43962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DEEP-EST Review M24 - CONFIDENTIAL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-111525" y="-136922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0055A0"/>
                </a:solidFill>
              </a:rPr>
              <a:t>Goals and Motivation </a:t>
            </a:r>
            <a:endParaRPr sz="3000" b="1" dirty="0"/>
          </a:p>
        </p:txBody>
      </p:sp>
      <p:sp>
        <p:nvSpPr>
          <p:cNvPr id="196" name="Google Shape;196;p22"/>
          <p:cNvSpPr txBox="1">
            <a:spLocks noGrp="1"/>
          </p:cNvSpPr>
          <p:nvPr>
            <p:ph type="sldNum" idx="12"/>
          </p:nvPr>
        </p:nvSpPr>
        <p:spPr>
          <a:xfrm>
            <a:off x="7923213" y="4752975"/>
            <a:ext cx="7635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-22050" y="4406850"/>
            <a:ext cx="9188100" cy="73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050" y="4691100"/>
            <a:ext cx="8369826" cy="4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5575" y="4684200"/>
            <a:ext cx="616918" cy="4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0770" y="-31600"/>
            <a:ext cx="1493230" cy="6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0;p17">
            <a:extLst>
              <a:ext uri="{FF2B5EF4-FFF2-40B4-BE49-F238E27FC236}">
                <a16:creationId xmlns:a16="http://schemas.microsoft.com/office/drawing/2014/main" id="{6DFBDF61-A0D4-7247-BC48-F53C7D8FEEB4}"/>
              </a:ext>
            </a:extLst>
          </p:cNvPr>
          <p:cNvSpPr txBox="1">
            <a:spLocks/>
          </p:cNvSpPr>
          <p:nvPr/>
        </p:nvSpPr>
        <p:spPr>
          <a:xfrm>
            <a:off x="6091025" y="4453731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 CHEP2019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E14A46-DEDC-8745-9617-D41E06671696}"/>
              </a:ext>
            </a:extLst>
          </p:cNvPr>
          <p:cNvSpPr/>
          <p:nvPr/>
        </p:nvSpPr>
        <p:spPr>
          <a:xfrm>
            <a:off x="156880" y="867857"/>
            <a:ext cx="87377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5A0"/>
                </a:solidFill>
              </a:rPr>
              <a:t>Participate in the </a:t>
            </a:r>
            <a:r>
              <a:rPr lang="en-US" sz="1800" b="1" dirty="0">
                <a:solidFill>
                  <a:srgbClr val="0055A0"/>
                </a:solidFill>
              </a:rPr>
              <a:t>co-design</a:t>
            </a:r>
            <a:r>
              <a:rPr lang="en-US" sz="1800" dirty="0">
                <a:solidFill>
                  <a:srgbClr val="0055A0"/>
                </a:solidFill>
              </a:rPr>
              <a:t> of the future Modular HPC and provide HEP-specific feedback to the HPC community</a:t>
            </a:r>
          </a:p>
          <a:p>
            <a:pPr marL="400050" lvl="0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55A0"/>
              </a:solidFill>
            </a:endParaRPr>
          </a:p>
          <a:p>
            <a:pPr marL="400050" lvl="0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5A0"/>
                </a:solidFill>
              </a:rPr>
              <a:t>Explore CMS reconstruction workflows for HLT  on modular HPC infrastructures</a:t>
            </a:r>
          </a:p>
          <a:p>
            <a:pPr marL="457200" lvl="0">
              <a:spcBef>
                <a:spcPts val="360"/>
              </a:spcBef>
            </a:pPr>
            <a:endParaRPr lang="en-US" sz="1800" dirty="0">
              <a:solidFill>
                <a:srgbClr val="0055A0"/>
              </a:solidFill>
            </a:endParaRPr>
          </a:p>
          <a:p>
            <a:pPr marL="400050" lvl="0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5A0"/>
                </a:solidFill>
              </a:rPr>
              <a:t>R&amp;D: Explore heterogeneous hardware for CMS HLT reconstruction workflows </a:t>
            </a:r>
          </a:p>
          <a:p>
            <a:pPr marL="857250" lvl="1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5A0"/>
                </a:solidFill>
              </a:rPr>
              <a:t>GPUs / FPGAs</a:t>
            </a:r>
          </a:p>
          <a:p>
            <a:pPr marL="1200150" lvl="0" indent="-285750"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55A0"/>
              </a:solidFill>
            </a:endParaRPr>
          </a:p>
          <a:p>
            <a:pPr marL="400050" lvl="0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5A0"/>
                </a:solidFill>
              </a:rPr>
              <a:t>R&amp;D: Explore the usability of HPDA resources for CMS Data Analysis</a:t>
            </a:r>
          </a:p>
          <a:p>
            <a:pPr marL="857250" lvl="1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55A0"/>
                </a:solidFill>
              </a:rPr>
              <a:t>HPDA - High Performance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0054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ftr" idx="11"/>
          </p:nvPr>
        </p:nvSpPr>
        <p:spPr>
          <a:xfrm>
            <a:off x="1965325" y="4758928"/>
            <a:ext cx="4229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Viktor Khristenko and Maria Girone  , DEEP-EST Project</a:t>
            </a:r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292900" y="5330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67F"/>
              </a:buClr>
              <a:buSzPts val="2880"/>
              <a:buFont typeface="Arial"/>
              <a:buNone/>
            </a:pPr>
            <a:r>
              <a:rPr lang="en-US" sz="1800" b="1" dirty="0"/>
              <a:t>ECAL/HCAL local reconstruction for HLT on Heterogeneous Architectures in CMS </a:t>
            </a:r>
            <a:endParaRPr sz="1800" b="1" dirty="0"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7923213" y="4752975"/>
            <a:ext cx="763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7550" y="2566988"/>
            <a:ext cx="6667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770" y="-31600"/>
            <a:ext cx="1493230" cy="6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-22050" y="4406850"/>
            <a:ext cx="9188100" cy="73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1918548" y="4161581"/>
            <a:ext cx="2085651" cy="438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</a:rPr>
              <a:t>Results on Open Data: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 dirty="0">
                <a:solidFill>
                  <a:schemeClr val="hlink"/>
                </a:solidFill>
                <a:hlinkClick r:id="rId5"/>
              </a:rPr>
              <a:t>http://opendata.cern.ch/record/12303</a:t>
            </a:r>
            <a:endParaRPr sz="900" u="sng" dirty="0">
              <a:solidFill>
                <a:schemeClr val="hlink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 dirty="0"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183082" y="1253836"/>
            <a:ext cx="3821117" cy="2809695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/>
              <a:t>Demonstrate the ability to do a local </a:t>
            </a:r>
            <a:r>
              <a:rPr lang="en-US" sz="1400" dirty="0" err="1"/>
              <a:t>reco</a:t>
            </a:r>
            <a:r>
              <a:rPr lang="en-US" sz="1400" dirty="0"/>
              <a:t> on GPU with very good efficiency</a:t>
            </a:r>
            <a:endParaRPr sz="1400" dirty="0"/>
          </a:p>
          <a:p>
            <a:pPr marL="355600" lvl="0" indent="-3408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Fully CUDA-based CMS </a:t>
            </a:r>
            <a:r>
              <a:rPr lang="en-US" sz="1400" dirty="0" err="1"/>
              <a:t>Hcal</a:t>
            </a:r>
            <a:r>
              <a:rPr lang="en-US" sz="1400" dirty="0"/>
              <a:t>/</a:t>
            </a:r>
            <a:r>
              <a:rPr lang="en-US" sz="1400" dirty="0" err="1"/>
              <a:t>Ecal</a:t>
            </a:r>
            <a:r>
              <a:rPr lang="en-US" sz="1400" dirty="0"/>
              <a:t> reconstruction for HLT, integrated in </a:t>
            </a:r>
            <a:r>
              <a:rPr lang="en-US" sz="1400" b="1" dirty="0"/>
              <a:t>CMSSW</a:t>
            </a:r>
            <a:endParaRPr sz="1400" dirty="0">
              <a:solidFill>
                <a:srgbClr val="990000"/>
              </a:solidFill>
            </a:endParaRPr>
          </a:p>
          <a:p>
            <a:pPr marL="355600" lvl="0" indent="-3408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Results are reproducible (within 0.1% or better) </a:t>
            </a:r>
            <a:endParaRPr sz="1400" dirty="0"/>
          </a:p>
          <a:p>
            <a:pPr marL="355600" lvl="0" indent="-3408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Intel Xeon Gold 6140/6148 used for comparison (similar to HLT Cluster Intel Xeon Gold 6130) </a:t>
            </a:r>
            <a:endParaRPr sz="1400" dirty="0"/>
          </a:p>
          <a:p>
            <a:pPr marL="355600" lvl="0" indent="-3408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Provided tests use 1 CUDA Stream per 1 CPU thread</a:t>
            </a:r>
            <a:endParaRPr sz="1400" dirty="0"/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050" y="4691100"/>
            <a:ext cx="8369826" cy="4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25575" y="4684200"/>
            <a:ext cx="616918" cy="4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-426450" y="-120725"/>
            <a:ext cx="6717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Architectures and Software </a:t>
            </a:r>
            <a:endParaRPr sz="3000"/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07700" y="1115640"/>
            <a:ext cx="4443400" cy="1554490"/>
          </a:xfrm>
          <a:prstGeom prst="rect">
            <a:avLst/>
          </a:prstGeom>
          <a:noFill/>
          <a:ln>
            <a:solidFill>
              <a:srgbClr val="0055A0"/>
            </a:solidFill>
          </a:ln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A191D1C-EE7A-A141-8DEB-E89393CE5ACD}"/>
              </a:ext>
            </a:extLst>
          </p:cNvPr>
          <p:cNvSpPr txBox="1">
            <a:spLocks/>
          </p:cNvSpPr>
          <p:nvPr/>
        </p:nvSpPr>
        <p:spPr>
          <a:xfrm>
            <a:off x="347197" y="6517262"/>
            <a:ext cx="4396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25" b="0" i="0" u="none" strike="noStrike" cap="none">
                <a:solidFill>
                  <a:srgbClr val="18AF9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DEEP-EST Review M24 - CONFIDENTIAL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Google Shape;243;p25">
            <a:extLst>
              <a:ext uri="{FF2B5EF4-FFF2-40B4-BE49-F238E27FC236}">
                <a16:creationId xmlns:a16="http://schemas.microsoft.com/office/drawing/2014/main" id="{F0D5DDE9-ED41-884D-BC44-7451EFB47CE0}"/>
              </a:ext>
            </a:extLst>
          </p:cNvPr>
          <p:cNvSpPr/>
          <p:nvPr/>
        </p:nvSpPr>
        <p:spPr>
          <a:xfrm rot="-710816">
            <a:off x="296290" y="4099606"/>
            <a:ext cx="1529177" cy="191704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A. </a:t>
            </a:r>
            <a:r>
              <a:rPr lang="en-US" sz="1000" dirty="0" err="1"/>
              <a:t>Bocci</a:t>
            </a:r>
            <a:r>
              <a:rPr lang="en-US" sz="1000" dirty="0"/>
              <a:t>, CHEP 2019</a:t>
            </a:r>
            <a:endParaRPr sz="1000" dirty="0"/>
          </a:p>
        </p:txBody>
      </p:sp>
      <p:sp>
        <p:nvSpPr>
          <p:cNvPr id="16" name="Google Shape;100;p17">
            <a:extLst>
              <a:ext uri="{FF2B5EF4-FFF2-40B4-BE49-F238E27FC236}">
                <a16:creationId xmlns:a16="http://schemas.microsoft.com/office/drawing/2014/main" id="{303FD02B-9D84-3A45-9933-C4FB2F66AE5D}"/>
              </a:ext>
            </a:extLst>
          </p:cNvPr>
          <p:cNvSpPr txBox="1">
            <a:spLocks/>
          </p:cNvSpPr>
          <p:nvPr/>
        </p:nvSpPr>
        <p:spPr>
          <a:xfrm>
            <a:off x="-663066" y="444377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" sz="825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Maria.Girone@cern.ch – CHEP2019</a:t>
            </a:r>
          </a:p>
        </p:txBody>
      </p:sp>
      <p:pic>
        <p:nvPicPr>
          <p:cNvPr id="3" name="Picture 2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1C6B975D-4B83-4C4A-BFB6-B605CF11C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3633" y="2878207"/>
            <a:ext cx="4487468" cy="1764633"/>
          </a:xfrm>
          <a:prstGeom prst="rect">
            <a:avLst/>
          </a:prstGeom>
          <a:ln>
            <a:solidFill>
              <a:srgbClr val="0055A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rgbClr val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2A7DBF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1353</Words>
  <Application>Microsoft Macintosh PowerPoint</Application>
  <PresentationFormat>On-screen Show (16:9)</PresentationFormat>
  <Paragraphs>233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Arial Black</vt:lpstr>
      <vt:lpstr>Belleza</vt:lpstr>
      <vt:lpstr>Calibri</vt:lpstr>
      <vt:lpstr>CERNCorporate16-9</vt:lpstr>
      <vt:lpstr>Thème Office</vt:lpstr>
      <vt:lpstr>High Performance Computing for  High Luminosity LHC  </vt:lpstr>
      <vt:lpstr>Motivation </vt:lpstr>
      <vt:lpstr>Top10  Super Computers </vt:lpstr>
      <vt:lpstr>EuroHPC Roadmap to pre-Exascale  </vt:lpstr>
      <vt:lpstr>Working together </vt:lpstr>
      <vt:lpstr>Challenges and R&amp;D </vt:lpstr>
      <vt:lpstr>Modular Super Computer Architectures </vt:lpstr>
      <vt:lpstr>Goals and Motivation </vt:lpstr>
      <vt:lpstr>ECAL/HCAL local reconstruction for HLT on Heterogeneous Architectures in CMS </vt:lpstr>
      <vt:lpstr>Runtime Environment, Containers and Benchmarking</vt:lpstr>
      <vt:lpstr>Authorization and Authentication</vt:lpstr>
      <vt:lpstr>Data Access </vt:lpstr>
      <vt:lpstr>              HPC Access Policies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Computing for  High Luminosity LHC  </dc:title>
  <cp:lastModifiedBy>Maria Girone</cp:lastModifiedBy>
  <cp:revision>44</cp:revision>
  <dcterms:modified xsi:type="dcterms:W3CDTF">2019-11-04T01:22:30Z</dcterms:modified>
</cp:coreProperties>
</file>