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341" r:id="rId4"/>
    <p:sldId id="261" r:id="rId5"/>
    <p:sldId id="310" r:id="rId6"/>
    <p:sldId id="345" r:id="rId7"/>
    <p:sldId id="330" r:id="rId8"/>
    <p:sldId id="339" r:id="rId9"/>
    <p:sldId id="331" r:id="rId10"/>
    <p:sldId id="328" r:id="rId11"/>
    <p:sldId id="338" r:id="rId12"/>
    <p:sldId id="333" r:id="rId13"/>
    <p:sldId id="344" r:id="rId14"/>
    <p:sldId id="343" r:id="rId15"/>
    <p:sldId id="283" r:id="rId16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s, Hayley" initials="MH" lastIdx="4" clrIdx="0">
    <p:extLst>
      <p:ext uri="{19B8F6BF-5375-455C-9EA6-DF929625EA0E}">
        <p15:presenceInfo xmlns:p15="http://schemas.microsoft.com/office/powerpoint/2012/main" userId="S-1-5-21-3823618578-663798782-1772537167-1001" providerId="AD"/>
      </p:ext>
    </p:extLst>
  </p:cmAuthor>
  <p:cmAuthor id="2" name="Mills, Hayley" initials="MH [2]" lastIdx="2" clrIdx="1">
    <p:extLst>
      <p:ext uri="{19B8F6BF-5375-455C-9EA6-DF929625EA0E}">
        <p15:presenceInfo xmlns:p15="http://schemas.microsoft.com/office/powerpoint/2012/main" userId="Mills, Hayley" providerId="None"/>
      </p:ext>
    </p:extLst>
  </p:cmAuthor>
  <p:cmAuthor id="3" name="Johnson, Jon" initials="JJ" lastIdx="3" clrIdx="2">
    <p:extLst>
      <p:ext uri="{19B8F6BF-5375-455C-9EA6-DF929625EA0E}">
        <p15:presenceInfo xmlns:p15="http://schemas.microsoft.com/office/powerpoint/2012/main" userId="S::utnvjdj@ucl.ac.uk::6d696fec-8b2b-4539-b23e-3af07c26ac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2DE"/>
    <a:srgbClr val="EC008B"/>
    <a:srgbClr val="7030A0"/>
    <a:srgbClr val="000000"/>
    <a:srgbClr val="652C90"/>
    <a:srgbClr val="0076CC"/>
    <a:srgbClr val="E80022"/>
    <a:srgbClr val="00ADEF"/>
    <a:srgbClr val="38B449"/>
    <a:srgbClr val="FAA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9" autoAdjust="0"/>
    <p:restoredTop sz="69474" autoAdjust="0"/>
  </p:normalViewPr>
  <p:slideViewPr>
    <p:cSldViewPr snapToGrid="0">
      <p:cViewPr varScale="1">
        <p:scale>
          <a:sx n="78" d="100"/>
          <a:sy n="78" d="100"/>
        </p:scale>
        <p:origin x="1338" y="8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8474D-1859-4A43-B96C-55F9EBEBF99A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968D5-0B1A-46E1-A279-2001882F7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5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406C4-6951-4A1F-BBDB-7D14CBF5B38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741F-2B77-47A9-AB96-F7396129A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6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F53C-3DDB-4E8C-8741-5F14448100C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01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4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9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95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0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06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4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75F4-67DF-4F2F-BC0E-919CABECEA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2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0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D7A6-74C7-4305-8624-3B19E25275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33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1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56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8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5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741F-2B77-47A9-AB96-F7396129A3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8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C3B2B0-257A-A348-A9B7-1D600986F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620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48167" y="6135688"/>
            <a:ext cx="2142067" cy="56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Logo</a:t>
            </a:r>
            <a:endParaRPr lang="en-GB" noProof="0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838200" y="356579"/>
            <a:ext cx="10556192" cy="13255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5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BA82830-EA75-4F2A-B397-5E2B6D29C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960" y="365332"/>
            <a:ext cx="11536081" cy="612733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3A50-6DEE-4A1F-A1CD-C67C6D8EB44B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D242-7907-40B3-89E6-62CE88C2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315" y="2291981"/>
            <a:ext cx="11761365" cy="1551876"/>
          </a:xfrm>
        </p:spPr>
        <p:txBody>
          <a:bodyPr anchor="ctr">
            <a:normAutofit/>
          </a:bodyPr>
          <a:lstStyle/>
          <a:p>
            <a:r>
              <a:rPr lang="en-GB" sz="4000" dirty="0"/>
              <a:t>Strategies for (re)creating Questionnaires in DDI-Lifecycle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523998" y="4192692"/>
            <a:ext cx="9144000" cy="1378225"/>
          </a:xfrm>
        </p:spPr>
        <p:txBody>
          <a:bodyPr>
            <a:noAutofit/>
          </a:bodyPr>
          <a:lstStyle/>
          <a:p>
            <a:endParaRPr lang="en-GB" dirty="0"/>
          </a:p>
          <a:p>
            <a:r>
              <a:rPr lang="en-GB" dirty="0"/>
              <a:t>Hayley Mills &amp; Jenny Li</a:t>
            </a:r>
          </a:p>
          <a:p>
            <a:r>
              <a:rPr lang="en-GB" dirty="0"/>
              <a:t>CLOSER, UCL Social Research Institute  </a:t>
            </a:r>
            <a:br>
              <a:rPr lang="en-GB" dirty="0"/>
            </a:br>
            <a:endParaRPr lang="en-GB" dirty="0"/>
          </a:p>
          <a:p>
            <a:r>
              <a:rPr lang="en-GB" dirty="0">
                <a:latin typeface="Calibri" panose="020F0502020204030204" pitchFamily="34" charset="0"/>
              </a:rPr>
              <a:t>December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4" b="9690"/>
          <a:stretch/>
        </p:blipFill>
        <p:spPr>
          <a:xfrm>
            <a:off x="4892993" y="78431"/>
            <a:ext cx="2406015" cy="13221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20049" y="770643"/>
            <a:ext cx="432048" cy="432048"/>
          </a:xfrm>
          <a:prstGeom prst="ellipse">
            <a:avLst/>
          </a:prstGeom>
          <a:solidFill>
            <a:srgbClr val="38B449">
              <a:alpha val="5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29978" y="1687941"/>
            <a:ext cx="432048" cy="432048"/>
          </a:xfrm>
          <a:prstGeom prst="ellipse">
            <a:avLst/>
          </a:prstGeom>
          <a:solidFill>
            <a:srgbClr val="FBAF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1116577" y="5290410"/>
            <a:ext cx="241947" cy="241947"/>
          </a:xfrm>
          <a:prstGeom prst="ellipse">
            <a:avLst/>
          </a:prstGeom>
          <a:solidFill>
            <a:srgbClr val="00ADEF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45976" y="4666678"/>
            <a:ext cx="432048" cy="432048"/>
          </a:xfrm>
          <a:prstGeom prst="ellipse">
            <a:avLst/>
          </a:prstGeom>
          <a:solidFill>
            <a:srgbClr val="FAB2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91781" y="1317281"/>
            <a:ext cx="176400" cy="176400"/>
          </a:xfrm>
          <a:prstGeom prst="ellipse">
            <a:avLst/>
          </a:prstGeom>
          <a:solidFill>
            <a:srgbClr val="00ADEF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182124" y="3549062"/>
            <a:ext cx="176400" cy="176400"/>
          </a:xfrm>
          <a:prstGeom prst="ellipse">
            <a:avLst/>
          </a:prstGeom>
          <a:solidFill>
            <a:srgbClr val="652C90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11310740" y="1267400"/>
            <a:ext cx="432048" cy="432048"/>
          </a:xfrm>
          <a:prstGeom prst="ellipse">
            <a:avLst/>
          </a:prstGeom>
          <a:solidFill>
            <a:srgbClr val="00ADEF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11614172" y="2421616"/>
            <a:ext cx="176400" cy="176400"/>
          </a:xfrm>
          <a:prstGeom prst="ellipse">
            <a:avLst/>
          </a:prstGeom>
          <a:solidFill>
            <a:srgbClr val="FAB2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895164" y="1565799"/>
            <a:ext cx="176400" cy="176400"/>
          </a:xfrm>
          <a:prstGeom prst="ellipse">
            <a:avLst/>
          </a:prstGeom>
          <a:solidFill>
            <a:srgbClr val="F573BF">
              <a:alpha val="5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59945" y="3367880"/>
            <a:ext cx="284400" cy="284400"/>
          </a:xfrm>
          <a:prstGeom prst="ellipse">
            <a:avLst/>
          </a:prstGeom>
          <a:solidFill>
            <a:srgbClr val="652C90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467205" y="5043663"/>
            <a:ext cx="176400" cy="176400"/>
          </a:xfrm>
          <a:prstGeom prst="ellipse">
            <a:avLst/>
          </a:prstGeom>
          <a:solidFill>
            <a:srgbClr val="38B449">
              <a:alpha val="5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10040903" y="914456"/>
            <a:ext cx="432048" cy="432048"/>
          </a:xfrm>
          <a:prstGeom prst="ellipse">
            <a:avLst/>
          </a:prstGeom>
          <a:solidFill>
            <a:srgbClr val="FAB2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10183631" y="5131863"/>
            <a:ext cx="432048" cy="432048"/>
          </a:xfrm>
          <a:prstGeom prst="ellipse">
            <a:avLst/>
          </a:prstGeom>
          <a:solidFill>
            <a:srgbClr val="652C90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11358524" y="4129574"/>
            <a:ext cx="432048" cy="432048"/>
          </a:xfrm>
          <a:prstGeom prst="ellipse">
            <a:avLst/>
          </a:prstGeom>
          <a:solidFill>
            <a:srgbClr val="FBAF3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1983364" y="4626331"/>
            <a:ext cx="432048" cy="432048"/>
          </a:xfrm>
          <a:prstGeom prst="ellipse">
            <a:avLst/>
          </a:prstGeom>
          <a:solidFill>
            <a:srgbClr val="00ADEF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847519" y="5438611"/>
            <a:ext cx="176400" cy="176400"/>
          </a:xfrm>
          <a:prstGeom prst="ellipse">
            <a:avLst/>
          </a:prstGeom>
          <a:solidFill>
            <a:srgbClr val="652C90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Image result for eddi logo ddi">
            <a:extLst>
              <a:ext uri="{FF2B5EF4-FFF2-40B4-BE49-F238E27FC236}">
                <a16:creationId xmlns="" xmlns:a16="http://schemas.microsoft.com/office/drawing/2014/main" id="{9F3805F0-C76C-4BDD-AFC8-113461660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4" b="-15115"/>
          <a:stretch/>
        </p:blipFill>
        <p:spPr bwMode="auto">
          <a:xfrm>
            <a:off x="9808729" y="6265998"/>
            <a:ext cx="1577592" cy="3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060A74-4CC7-43E3-8EDE-B610661C494F}"/>
              </a:ext>
            </a:extLst>
          </p:cNvPr>
          <p:cNvSpPr txBox="1"/>
          <p:nvPr/>
        </p:nvSpPr>
        <p:spPr>
          <a:xfrm>
            <a:off x="11252702" y="619906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2020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16C88F7-0C76-4C5D-AFA0-422E49D66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7" y="6057978"/>
            <a:ext cx="2377248" cy="6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1: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8548" y="2032000"/>
            <a:ext cx="9232900" cy="5461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Wirral Child Health and Development Study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16981"/>
          <a:stretch/>
        </p:blipFill>
        <p:spPr>
          <a:xfrm>
            <a:off x="4670059" y="2919411"/>
            <a:ext cx="6969212" cy="3348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9" y="1387303"/>
            <a:ext cx="2205790" cy="1872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547" y="3465513"/>
            <a:ext cx="3417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Unstructured paper questionnaires in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Bespoke </a:t>
            </a:r>
            <a:r>
              <a:rPr lang="en-GB" sz="2400" dirty="0"/>
              <a:t>Access database</a:t>
            </a:r>
          </a:p>
        </p:txBody>
      </p:sp>
    </p:spTree>
    <p:extLst>
      <p:ext uri="{BB962C8B-B14F-4D97-AF65-F5344CB8AC3E}">
        <p14:creationId xmlns:p14="http://schemas.microsoft.com/office/powerpoint/2010/main" val="20723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365127"/>
            <a:ext cx="10515600" cy="1325563"/>
          </a:xfrm>
        </p:spPr>
        <p:txBody>
          <a:bodyPr/>
          <a:lstStyle/>
          <a:p>
            <a:r>
              <a:rPr lang="en-GB" dirty="0"/>
              <a:t>Use case 2: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09" y="3578019"/>
            <a:ext cx="3597054" cy="2572966"/>
          </a:xfrm>
        </p:spPr>
        <p:txBody>
          <a:bodyPr/>
          <a:lstStyle/>
          <a:p>
            <a:r>
              <a:rPr lang="en-GB" dirty="0" smtClean="0"/>
              <a:t>Unstructured </a:t>
            </a:r>
            <a:r>
              <a:rPr lang="en-GB" dirty="0"/>
              <a:t>paper questionnaires in PDF</a:t>
            </a:r>
          </a:p>
          <a:p>
            <a:r>
              <a:rPr lang="en-GB" dirty="0"/>
              <a:t>Code lists in Excel data dictionary 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55892"/>
              </p:ext>
            </p:extLst>
          </p:nvPr>
        </p:nvGraphicFramePr>
        <p:xfrm>
          <a:off x="4435255" y="3306833"/>
          <a:ext cx="7407448" cy="311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04">
                  <a:extLst>
                    <a:ext uri="{9D8B030D-6E8A-4147-A177-3AD203B41FA5}">
                      <a16:colId xmlns="" xmlns:a16="http://schemas.microsoft.com/office/drawing/2014/main" val="3141346794"/>
                    </a:ext>
                  </a:extLst>
                </a:gridCol>
                <a:gridCol w="792575">
                  <a:extLst>
                    <a:ext uri="{9D8B030D-6E8A-4147-A177-3AD203B41FA5}">
                      <a16:colId xmlns="" xmlns:a16="http://schemas.microsoft.com/office/drawing/2014/main" val="1022878866"/>
                    </a:ext>
                  </a:extLst>
                </a:gridCol>
                <a:gridCol w="2451464">
                  <a:extLst>
                    <a:ext uri="{9D8B030D-6E8A-4147-A177-3AD203B41FA5}">
                      <a16:colId xmlns="" xmlns:a16="http://schemas.microsoft.com/office/drawing/2014/main" val="1531127602"/>
                    </a:ext>
                  </a:extLst>
                </a:gridCol>
                <a:gridCol w="801073">
                  <a:extLst>
                    <a:ext uri="{9D8B030D-6E8A-4147-A177-3AD203B41FA5}">
                      <a16:colId xmlns="" xmlns:a16="http://schemas.microsoft.com/office/drawing/2014/main" val="451839507"/>
                    </a:ext>
                  </a:extLst>
                </a:gridCol>
                <a:gridCol w="2722732">
                  <a:extLst>
                    <a:ext uri="{9D8B030D-6E8A-4147-A177-3AD203B41FA5}">
                      <a16:colId xmlns="" xmlns:a16="http://schemas.microsoft.com/office/drawing/2014/main" val="2438427903"/>
                    </a:ext>
                  </a:extLst>
                </a:gridCol>
              </a:tblGrid>
              <a:tr h="3979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VARNUM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NAME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LABEL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FORMAT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VALUES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extLst>
                  <a:ext uri="{0D108BD9-81ED-4DB2-BD59-A6C34878D82A}">
                    <a16:rowId xmlns="" xmlns:a16="http://schemas.microsoft.com/office/drawing/2014/main" val="2577518978"/>
                  </a:ext>
                </a:extLst>
              </a:tr>
              <a:tr h="39795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STNO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STUDY NUMBER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/>
                </a:tc>
                <a:extLst>
                  <a:ext uri="{0D108BD9-81ED-4DB2-BD59-A6C34878D82A}">
                    <a16:rowId xmlns="" xmlns:a16="http://schemas.microsoft.com/office/drawing/2014/main" val="815203051"/>
                  </a:ext>
                </a:extLst>
              </a:tr>
              <a:tr h="24838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DDATCOMP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Q1 Date questionnaire completed (S12)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DDMMYY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/>
                </a:tc>
                <a:extLst>
                  <a:ext uri="{0D108BD9-81ED-4DB2-BD59-A6C34878D82A}">
                    <a16:rowId xmlns="" xmlns:a16="http://schemas.microsoft.com/office/drawing/2014/main" val="2950674530"/>
                  </a:ext>
                </a:extLst>
              </a:tr>
              <a:tr h="36772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DGENHLTH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Q2 General heath (S12)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QGENHLTH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1= Excellent;2= Very good;3= Good;4= Fair;5= Poor;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extLst>
                  <a:ext uri="{0D108BD9-81ED-4DB2-BD59-A6C34878D82A}">
                    <a16:rowId xmlns="" xmlns:a16="http://schemas.microsoft.com/office/drawing/2014/main" val="3013236042"/>
                  </a:ext>
                </a:extLst>
              </a:tr>
              <a:tr h="90741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DHLTHNOW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Q3 Health compared to last </a:t>
                      </a:r>
                      <a:r>
                        <a:rPr lang="en-GB" sz="1100" u="none" strike="noStrike" dirty="0" err="1">
                          <a:effectLst/>
                        </a:rPr>
                        <a:t>yr</a:t>
                      </a:r>
                      <a:r>
                        <a:rPr lang="en-GB" sz="1100" u="none" strike="noStrike" dirty="0">
                          <a:effectLst/>
                        </a:rPr>
                        <a:t> (S12)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QHLTHNOW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1= Much better than one year ago;2= Somewhat better now than one year ago;3= About the same as one year ago;4= Somewhat worse than one year ago;5= Much worse than one year ago;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extLst>
                  <a:ext uri="{0D108BD9-81ED-4DB2-BD59-A6C34878D82A}">
                    <a16:rowId xmlns="" xmlns:a16="http://schemas.microsoft.com/office/drawing/2014/main" val="2053849376"/>
                  </a:ext>
                </a:extLst>
              </a:tr>
              <a:tr h="39795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DACTIV01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Q4a Health limit vigorous act (S12)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QACTIV0A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1= Yes, limited a lot;2= Yes, limited a little;3= No, not limited at all;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extLst>
                  <a:ext uri="{0D108BD9-81ED-4DB2-BD59-A6C34878D82A}">
                    <a16:rowId xmlns="" xmlns:a16="http://schemas.microsoft.com/office/drawing/2014/main" val="2708914162"/>
                  </a:ext>
                </a:extLst>
              </a:tr>
              <a:tr h="39795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DACTIV02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Q4b Health limit </a:t>
                      </a:r>
                      <a:r>
                        <a:rPr lang="en-GB" sz="1100" u="none" strike="noStrike" dirty="0" err="1" smtClean="0">
                          <a:effectLst/>
                        </a:rPr>
                        <a:t>moderare</a:t>
                      </a:r>
                      <a:r>
                        <a:rPr lang="en-GB" sz="1100" u="none" strike="noStrike" dirty="0" smtClean="0">
                          <a:effectLst/>
                        </a:rPr>
                        <a:t> </a:t>
                      </a:r>
                      <a:r>
                        <a:rPr lang="en-GB" sz="1100" u="none" strike="noStrike" dirty="0">
                          <a:effectLst/>
                        </a:rPr>
                        <a:t>act (S12)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QACTIV0A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1= Yes, limited a lot;2= Yes, limited a little;3= No, not limited at all;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8" marR="7388" marT="7388" marB="0" anchor="ctr"/>
                </a:tc>
                <a:extLst>
                  <a:ext uri="{0D108BD9-81ED-4DB2-BD59-A6C34878D82A}">
                    <a16:rowId xmlns="" xmlns:a16="http://schemas.microsoft.com/office/drawing/2014/main" val="148824572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31414" y="3306833"/>
            <a:ext cx="3770381" cy="3231799"/>
          </a:xfrm>
          <a:prstGeom prst="rect">
            <a:avLst/>
          </a:prstGeom>
          <a:noFill/>
          <a:ln w="28575">
            <a:solidFill>
              <a:srgbClr val="E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1493213"/>
            <a:ext cx="1359954" cy="1464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1642" y="1963650"/>
            <a:ext cx="1854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Whitehall II</a:t>
            </a:r>
          </a:p>
        </p:txBody>
      </p:sp>
    </p:spTree>
    <p:extLst>
      <p:ext uri="{BB962C8B-B14F-4D97-AF65-F5344CB8AC3E}">
        <p14:creationId xmlns:p14="http://schemas.microsoft.com/office/powerpoint/2010/main" val="31186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3: 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34" y="3432074"/>
            <a:ext cx="4207329" cy="1994314"/>
          </a:xfrm>
        </p:spPr>
        <p:txBody>
          <a:bodyPr/>
          <a:lstStyle/>
          <a:p>
            <a:r>
              <a:rPr lang="en-GB" dirty="0" smtClean="0"/>
              <a:t>CAI questionnaire</a:t>
            </a:r>
            <a:endParaRPr lang="en-GB" dirty="0"/>
          </a:p>
          <a:p>
            <a:r>
              <a:rPr lang="en-GB" dirty="0"/>
              <a:t>Semi-structured </a:t>
            </a:r>
            <a:r>
              <a:rPr lang="en-GB" dirty="0" smtClean="0"/>
              <a:t>Questionnaire </a:t>
            </a:r>
            <a:r>
              <a:rPr lang="en-GB" dirty="0"/>
              <a:t>in PDFs</a:t>
            </a:r>
          </a:p>
          <a:p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26178"/>
              </p:ext>
            </p:extLst>
          </p:nvPr>
        </p:nvGraphicFramePr>
        <p:xfrm>
          <a:off x="5189971" y="4001294"/>
          <a:ext cx="6814188" cy="239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851">
                  <a:extLst>
                    <a:ext uri="{9D8B030D-6E8A-4147-A177-3AD203B41FA5}">
                      <a16:colId xmlns="" xmlns:a16="http://schemas.microsoft.com/office/drawing/2014/main" val="3141346794"/>
                    </a:ext>
                  </a:extLst>
                </a:gridCol>
                <a:gridCol w="1996578">
                  <a:extLst>
                    <a:ext uri="{9D8B030D-6E8A-4147-A177-3AD203B41FA5}">
                      <a16:colId xmlns="" xmlns:a16="http://schemas.microsoft.com/office/drawing/2014/main" val="1022878866"/>
                    </a:ext>
                  </a:extLst>
                </a:gridCol>
                <a:gridCol w="1467293">
                  <a:extLst>
                    <a:ext uri="{9D8B030D-6E8A-4147-A177-3AD203B41FA5}">
                      <a16:colId xmlns="" xmlns:a16="http://schemas.microsoft.com/office/drawing/2014/main" val="1531127602"/>
                    </a:ext>
                  </a:extLst>
                </a:gridCol>
                <a:gridCol w="818708">
                  <a:extLst>
                    <a:ext uri="{9D8B030D-6E8A-4147-A177-3AD203B41FA5}">
                      <a16:colId xmlns="" xmlns:a16="http://schemas.microsoft.com/office/drawing/2014/main" val="451839507"/>
                    </a:ext>
                  </a:extLst>
                </a:gridCol>
                <a:gridCol w="808074">
                  <a:extLst>
                    <a:ext uri="{9D8B030D-6E8A-4147-A177-3AD203B41FA5}">
                      <a16:colId xmlns="" xmlns:a16="http://schemas.microsoft.com/office/drawing/2014/main" val="2438427903"/>
                    </a:ext>
                  </a:extLst>
                </a:gridCol>
                <a:gridCol w="1137684">
                  <a:extLst>
                    <a:ext uri="{9D8B030D-6E8A-4147-A177-3AD203B41FA5}">
                      <a16:colId xmlns="" xmlns:a16="http://schemas.microsoft.com/office/drawing/2014/main" val="1250308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751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Order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Raw text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Clean text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Number</a:t>
                      </a:r>
                      <a:r>
                        <a:rPr lang="en-GB" sz="1200" baseline="0" dirty="0"/>
                        <a:t> of levels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Question</a:t>
                      </a:r>
                      <a:r>
                        <a:rPr lang="en-GB" sz="1200" baseline="0" dirty="0"/>
                        <a:t> Label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Question Text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5203051"/>
                  </a:ext>
                </a:extLst>
              </a:tr>
              <a:tr h="23145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1557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? | | : | | </a:t>
                      </a:r>
                      <a:r>
                        <a:rPr lang="en-GB" sz="1200" u="none" strike="noStrike" dirty="0" err="1">
                          <a:effectLst/>
                        </a:rPr>
                        <a:t>OthReld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OthReld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err="1">
                          <a:effectLst/>
                        </a:rPr>
                        <a:t>OthReld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067453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1558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| | : | | ASK OR CODE: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ASK OR CODE: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13236042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1559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| | : | | Is this person male or female?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Is this person male or female?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Is this person male or female?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5384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1561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| | : | | (1) Male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(1) Male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0891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1562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| | : | | (2) Female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(2) Female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8824572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139" r="39894" b="57605"/>
          <a:stretch/>
        </p:blipFill>
        <p:spPr>
          <a:xfrm>
            <a:off x="5869988" y="1134136"/>
            <a:ext cx="4890160" cy="21351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0" y="3450607"/>
            <a:ext cx="5738430" cy="369332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=IFERROR(IF(LEFT(B2,1)="?",LEFT(C2,FIND(":",C2)-1),""),C2)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41504" y="4855381"/>
            <a:ext cx="852274" cy="196367"/>
          </a:xfrm>
          <a:prstGeom prst="rect">
            <a:avLst/>
          </a:prstGeom>
          <a:solidFill>
            <a:srgbClr val="FF0066">
              <a:alpha val="41961"/>
            </a:srgbClr>
          </a:solidFill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49446" y="1199776"/>
            <a:ext cx="1296841" cy="256883"/>
          </a:xfrm>
          <a:prstGeom prst="rect">
            <a:avLst/>
          </a:prstGeom>
          <a:solidFill>
            <a:srgbClr val="FF0066">
              <a:alpha val="41961"/>
            </a:srgbClr>
          </a:solidFill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8217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CB058E3-6154-498D-BEF2-2C6D4692F4E4}"/>
              </a:ext>
            </a:extLst>
          </p:cNvPr>
          <p:cNvSpPr/>
          <p:nvPr/>
        </p:nvSpPr>
        <p:spPr>
          <a:xfrm>
            <a:off x="6132512" y="1690690"/>
            <a:ext cx="5425120" cy="4811710"/>
          </a:xfrm>
          <a:prstGeom prst="rect">
            <a:avLst/>
          </a:prstGeom>
          <a:solidFill>
            <a:srgbClr val="BD9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CB058E3-6154-498D-BEF2-2C6D4692F4E4}"/>
              </a:ext>
            </a:extLst>
          </p:cNvPr>
          <p:cNvSpPr/>
          <p:nvPr/>
        </p:nvSpPr>
        <p:spPr>
          <a:xfrm>
            <a:off x="467680" y="1690690"/>
            <a:ext cx="5425120" cy="4811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221288" cy="1325563"/>
          </a:xfrm>
        </p:spPr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1288" cy="4351338"/>
          </a:xfrm>
        </p:spPr>
        <p:txBody>
          <a:bodyPr/>
          <a:lstStyle/>
          <a:p>
            <a:r>
              <a:rPr lang="en-GB" dirty="0"/>
              <a:t>Faster metadata entry</a:t>
            </a:r>
          </a:p>
          <a:p>
            <a:r>
              <a:rPr lang="en-GB" dirty="0" smtClean="0"/>
              <a:t>Less laborious work</a:t>
            </a:r>
          </a:p>
          <a:p>
            <a:r>
              <a:rPr lang="en-GB" dirty="0" smtClean="0"/>
              <a:t>Re-use </a:t>
            </a:r>
            <a:r>
              <a:rPr lang="en-GB" dirty="0"/>
              <a:t>existing metadata </a:t>
            </a:r>
          </a:p>
          <a:p>
            <a:r>
              <a:rPr lang="en-GB" dirty="0"/>
              <a:t>Lower </a:t>
            </a:r>
            <a:r>
              <a:rPr lang="en-GB" dirty="0" smtClean="0"/>
              <a:t>technical skill </a:t>
            </a:r>
            <a:r>
              <a:rPr lang="en-GB" dirty="0"/>
              <a:t>level required</a:t>
            </a:r>
          </a:p>
          <a:p>
            <a:r>
              <a:rPr lang="en-GB" dirty="0"/>
              <a:t>Less knowledge of DDI required</a:t>
            </a:r>
          </a:p>
          <a:p>
            <a:r>
              <a:rPr lang="en-GB" dirty="0"/>
              <a:t>Utilises skills already have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68966" y="1825625"/>
            <a:ext cx="5139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Relies on quality of input</a:t>
            </a:r>
          </a:p>
          <a:p>
            <a:r>
              <a:rPr lang="en-GB" dirty="0"/>
              <a:t>Not all </a:t>
            </a:r>
            <a:r>
              <a:rPr lang="en-GB" dirty="0" smtClean="0"/>
              <a:t>questionnaires </a:t>
            </a:r>
            <a:r>
              <a:rPr lang="en-GB" dirty="0"/>
              <a:t>can be automated e.g. grids and boxes don’t work well</a:t>
            </a:r>
          </a:p>
          <a:p>
            <a:r>
              <a:rPr lang="en-GB" dirty="0"/>
              <a:t>Manual edit is always required</a:t>
            </a:r>
          </a:p>
          <a:p>
            <a:r>
              <a:rPr lang="en-GB" dirty="0"/>
              <a:t>Manual verification is always required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32512" y="365127"/>
            <a:ext cx="5221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Disadvantages</a:t>
            </a:r>
          </a:p>
        </p:txBody>
      </p:sp>
    </p:spTree>
    <p:extLst>
      <p:ext uri="{BB962C8B-B14F-4D97-AF65-F5344CB8AC3E}">
        <p14:creationId xmlns:p14="http://schemas.microsoft.com/office/powerpoint/2010/main" val="27460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979"/>
            <a:ext cx="10515600" cy="4673984"/>
          </a:xfrm>
        </p:spPr>
        <p:txBody>
          <a:bodyPr>
            <a:noAutofit/>
          </a:bodyPr>
          <a:lstStyle/>
          <a:p>
            <a:r>
              <a:rPr lang="en-GB" sz="2400" dirty="0"/>
              <a:t>Documenting questionnaires increases transparency, reproducibility and aids discoverability but can also be leveraged </a:t>
            </a:r>
            <a:r>
              <a:rPr lang="en-GB" sz="2400" dirty="0" smtClean="0"/>
              <a:t>for </a:t>
            </a:r>
            <a:r>
              <a:rPr lang="en-GB" sz="2400" dirty="0"/>
              <a:t>further opportunities e.g. question banks etc. </a:t>
            </a:r>
          </a:p>
          <a:p>
            <a:r>
              <a:rPr lang="en-GB" sz="2400" dirty="0"/>
              <a:t>Manual or fully automated are not your only options- you can use semi-automated approaches to speed up documentation utilising existing structured metadata</a:t>
            </a:r>
          </a:p>
          <a:p>
            <a:r>
              <a:rPr lang="en-GB" sz="2400" dirty="0"/>
              <a:t>Automatic extraction into a complex schema such as DDI-L requires a high level of technical skill, which even large studies may not be set up to support. So using spreadsheets and tables is easier for everyone</a:t>
            </a:r>
          </a:p>
          <a:p>
            <a:r>
              <a:rPr lang="en-GB" sz="2400" dirty="0"/>
              <a:t>This approach is </a:t>
            </a:r>
            <a:r>
              <a:rPr lang="en-GB" sz="2400" dirty="0" smtClean="0"/>
              <a:t>flexible, </a:t>
            </a:r>
            <a:r>
              <a:rPr lang="en-GB" sz="2400" dirty="0"/>
              <a:t>so you can use the inputs you have and document what you need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258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13A43BC-1B61-4F86-ADFE-DF9CFBF1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Thank you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="" xmlns:a16="http://schemas.microsoft.com/office/drawing/2014/main" id="{E9B60B0B-3E5F-47F0-9015-10C8803C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5148" y="6516126"/>
            <a:ext cx="3766852" cy="319870"/>
          </a:xfrm>
        </p:spPr>
        <p:txBody>
          <a:bodyPr/>
          <a:lstStyle/>
          <a:p>
            <a:r>
              <a:rPr lang="en-GB" dirty="0"/>
              <a:t>This presentation is available under the license CC-BY 4.0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0708" y="5431202"/>
            <a:ext cx="261430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@</a:t>
            </a:r>
            <a:r>
              <a:rPr lang="en-GB" sz="2000" dirty="0" smtClean="0"/>
              <a:t>CLOSER_UK</a:t>
            </a:r>
            <a:endParaRPr lang="en-GB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01" y="5268226"/>
            <a:ext cx="838200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35" y="5345326"/>
            <a:ext cx="685716" cy="6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76C7BB5-46D1-4E8D-AD8A-A0893C1AA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75" y="163517"/>
            <a:ext cx="952500" cy="952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7680" y="1819380"/>
            <a:ext cx="5180807" cy="2080081"/>
            <a:chOff x="6531768" y="4310398"/>
            <a:chExt cx="5180807" cy="2080081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CB058E3-6154-498D-BEF2-2C6D4692F4E4}"/>
                </a:ext>
              </a:extLst>
            </p:cNvPr>
            <p:cNvSpPr/>
            <p:nvPr/>
          </p:nvSpPr>
          <p:spPr>
            <a:xfrm>
              <a:off x="6531768" y="4310398"/>
              <a:ext cx="5180807" cy="19693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B8CEB2C-81A6-401B-A8E0-C8A378DFAE6B}"/>
                </a:ext>
              </a:extLst>
            </p:cNvPr>
            <p:cNvSpPr/>
            <p:nvPr/>
          </p:nvSpPr>
          <p:spPr>
            <a:xfrm>
              <a:off x="6698018" y="4359154"/>
              <a:ext cx="446396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/>
                <a:t>Jon Johnson</a:t>
              </a:r>
            </a:p>
            <a:p>
              <a:r>
                <a:rPr lang="en-GB" sz="1600" dirty="0"/>
                <a:t>CLOSER Technical Lead</a:t>
              </a:r>
            </a:p>
            <a:p>
              <a:r>
                <a:rPr lang="en-GB" sz="800" dirty="0" smtClean="0"/>
                <a:t> </a:t>
              </a:r>
              <a:endParaRPr lang="en-GB" sz="800" dirty="0"/>
            </a:p>
            <a:p>
              <a:r>
                <a:rPr lang="en-GB" b="1" dirty="0"/>
                <a:t>Jenny Li</a:t>
              </a:r>
            </a:p>
            <a:p>
              <a:r>
                <a:rPr lang="en-GB" sz="1600" dirty="0"/>
                <a:t>CLOSER </a:t>
              </a:r>
              <a:r>
                <a:rPr lang="en-GB" sz="1600" dirty="0" smtClean="0"/>
                <a:t>Programmer</a:t>
              </a:r>
            </a:p>
            <a:p>
              <a:endParaRPr lang="en-GB" sz="800" dirty="0"/>
            </a:p>
            <a:p>
              <a:r>
                <a:rPr lang="en-GB" b="1" dirty="0" err="1"/>
                <a:t>Nimal</a:t>
              </a:r>
              <a:r>
                <a:rPr lang="en-GB" b="1" dirty="0"/>
                <a:t> </a:t>
              </a:r>
              <a:r>
                <a:rPr lang="en-GB" b="1" dirty="0" err="1"/>
                <a:t>Waragoda</a:t>
              </a:r>
              <a:r>
                <a:rPr lang="en-GB" b="1" dirty="0"/>
                <a:t> </a:t>
              </a:r>
              <a:r>
                <a:rPr lang="en-GB" b="1" dirty="0" err="1"/>
                <a:t>Vitharana</a:t>
              </a:r>
              <a:endParaRPr lang="en-GB" b="1" dirty="0"/>
            </a:p>
            <a:p>
              <a:r>
                <a:rPr lang="en-GB" sz="1600" dirty="0"/>
                <a:t>Metadata </a:t>
              </a:r>
              <a:r>
                <a:rPr lang="en-GB" sz="1600" dirty="0" smtClean="0"/>
                <a:t>Assistant</a:t>
              </a:r>
              <a:endParaRPr lang="en-GB" sz="1600" dirty="0"/>
            </a:p>
            <a:p>
              <a:endParaRPr lang="en-GB" sz="8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1919" y="4239486"/>
            <a:ext cx="5194193" cy="2058118"/>
            <a:chOff x="609600" y="1684903"/>
            <a:chExt cx="5194193" cy="2058118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C2D0D773-FF97-4EFA-BA35-09E913E901E4}"/>
                </a:ext>
              </a:extLst>
            </p:cNvPr>
            <p:cNvSpPr/>
            <p:nvPr/>
          </p:nvSpPr>
          <p:spPr>
            <a:xfrm>
              <a:off x="609600" y="1684903"/>
              <a:ext cx="5180807" cy="2057480"/>
            </a:xfrm>
            <a:prstGeom prst="rect">
              <a:avLst/>
            </a:prstGeom>
            <a:solidFill>
              <a:srgbClr val="DFF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E3708F5-2E20-46CF-BBE2-EE986A23FD18}"/>
                </a:ext>
              </a:extLst>
            </p:cNvPr>
            <p:cNvSpPr txBox="1"/>
            <p:nvPr/>
          </p:nvSpPr>
          <p:spPr>
            <a:xfrm>
              <a:off x="727795" y="1896563"/>
              <a:ext cx="2935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Explore the content of UK longitudinal studies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C19DA311-4E0A-4FE2-9D87-AA027CA92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5966" t="1715" r="1690" b="66825"/>
            <a:stretch/>
          </p:blipFill>
          <p:spPr>
            <a:xfrm>
              <a:off x="3492872" y="1685797"/>
              <a:ext cx="2310921" cy="20572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19980" y="2940304"/>
              <a:ext cx="2943370" cy="505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2400" b="1" dirty="0">
                  <a:latin typeface="+mn-lt"/>
                </a:rPr>
                <a:t>discovery.closer.ac.uk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41401" y="1793734"/>
            <a:ext cx="5295801" cy="2829650"/>
            <a:chOff x="6541401" y="1793734"/>
            <a:chExt cx="5295801" cy="2829650"/>
          </a:xfrm>
        </p:grpSpPr>
        <p:sp>
          <p:nvSpPr>
            <p:cNvPr id="19" name="Rectangle 18"/>
            <p:cNvSpPr/>
            <p:nvPr/>
          </p:nvSpPr>
          <p:spPr>
            <a:xfrm>
              <a:off x="6541401" y="1793734"/>
              <a:ext cx="5295801" cy="2829650"/>
            </a:xfrm>
            <a:prstGeom prst="rect">
              <a:avLst/>
            </a:prstGeom>
            <a:solidFill>
              <a:srgbClr val="F2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89026" y="1997793"/>
              <a:ext cx="5001959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 smtClean="0"/>
                <a:t>GitLab</a:t>
              </a:r>
              <a:endParaRPr lang="en-GB" b="1" dirty="0" smtClean="0"/>
            </a:p>
            <a:p>
              <a:r>
                <a:rPr lang="en-GB" sz="1600" dirty="0"/>
                <a:t>https://</a:t>
              </a:r>
              <a:r>
                <a:rPr lang="en-GB" sz="1600" dirty="0" smtClean="0"/>
                <a:t>gitlab.com/jli755/archivist_insert</a:t>
              </a:r>
            </a:p>
            <a:p>
              <a:endParaRPr lang="en-GB" dirty="0" smtClean="0"/>
            </a:p>
            <a:p>
              <a:r>
                <a:rPr lang="en-GB" b="1" dirty="0" smtClean="0"/>
                <a:t>GitHub</a:t>
              </a:r>
            </a:p>
            <a:p>
              <a:r>
                <a:rPr lang="en-GB" sz="1600" dirty="0"/>
                <a:t>https://</a:t>
              </a:r>
              <a:r>
                <a:rPr lang="en-GB" sz="1600" dirty="0" smtClean="0"/>
                <a:t>github.com/CLOSER-Cohorts/archivist</a:t>
              </a:r>
            </a:p>
            <a:p>
              <a:endParaRPr lang="en-GB" dirty="0" smtClean="0"/>
            </a:p>
            <a:p>
              <a:r>
                <a:rPr lang="en-GB" b="1" dirty="0"/>
                <a:t>CLOSER Technical </a:t>
              </a:r>
              <a:r>
                <a:rPr lang="en-GB" b="1" dirty="0" smtClean="0"/>
                <a:t>Wiki</a:t>
              </a:r>
            </a:p>
            <a:p>
              <a:r>
                <a:rPr lang="en-GB" sz="1600" dirty="0"/>
                <a:t>https://</a:t>
              </a:r>
              <a:r>
                <a:rPr lang="en-GB" sz="1600" dirty="0" smtClean="0"/>
                <a:t>wiki.ucl.ac.uk/display/CLOS/Create+metadata+tables+for+uploading</a:t>
              </a:r>
              <a:endParaRPr lang="en-GB" sz="1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864946" y="5431201"/>
            <a:ext cx="195117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closer@ucl.ac.uk</a:t>
            </a:r>
          </a:p>
        </p:txBody>
      </p:sp>
    </p:spTree>
    <p:extLst>
      <p:ext uri="{BB962C8B-B14F-4D97-AF65-F5344CB8AC3E}">
        <p14:creationId xmlns:p14="http://schemas.microsoft.com/office/powerpoint/2010/main" val="30134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1700808"/>
            <a:ext cx="6223439" cy="22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841" y="4965413"/>
            <a:ext cx="1057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latin typeface="+mn-lt"/>
              </a:rPr>
              <a:t>Maximise the </a:t>
            </a:r>
            <a:r>
              <a:rPr lang="en-GB" sz="3200" b="1" i="1" dirty="0">
                <a:latin typeface="+mn-lt"/>
              </a:rPr>
              <a:t>use</a:t>
            </a:r>
            <a:r>
              <a:rPr lang="en-GB" sz="3200" i="1" dirty="0">
                <a:latin typeface="+mn-lt"/>
              </a:rPr>
              <a:t>, </a:t>
            </a:r>
            <a:r>
              <a:rPr lang="en-GB" sz="3200" b="1" i="1" dirty="0">
                <a:latin typeface="+mn-lt"/>
              </a:rPr>
              <a:t>value</a:t>
            </a:r>
            <a:r>
              <a:rPr lang="en-GB" sz="3200" i="1" dirty="0">
                <a:latin typeface="+mn-lt"/>
              </a:rPr>
              <a:t> and </a:t>
            </a:r>
            <a:r>
              <a:rPr lang="en-GB" sz="3200" b="1" i="1" dirty="0">
                <a:latin typeface="+mn-lt"/>
              </a:rPr>
              <a:t>impact</a:t>
            </a:r>
            <a:r>
              <a:rPr lang="en-GB" sz="3200" i="1" dirty="0">
                <a:latin typeface="+mn-lt"/>
              </a:rPr>
              <a:t> of UK longitudinal studies</a:t>
            </a:r>
          </a:p>
        </p:txBody>
      </p:sp>
    </p:spTree>
    <p:extLst>
      <p:ext uri="{BB962C8B-B14F-4D97-AF65-F5344CB8AC3E}">
        <p14:creationId xmlns:p14="http://schemas.microsoft.com/office/powerpoint/2010/main" val="35289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Partners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8" y="4636669"/>
            <a:ext cx="588342" cy="124563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2"/>
          <a:stretch/>
        </p:blipFill>
        <p:spPr>
          <a:xfrm>
            <a:off x="1278648" y="4907088"/>
            <a:ext cx="1403592" cy="972626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605349" y="1254034"/>
            <a:ext cx="687977" cy="25200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/>
        </p:nvSpPr>
        <p:spPr>
          <a:xfrm>
            <a:off x="9165772" y="1254034"/>
            <a:ext cx="2042159" cy="252000"/>
          </a:xfrm>
          <a:prstGeom prst="homePlate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4781006" y="1524000"/>
            <a:ext cx="6426925" cy="252000"/>
          </a:xfrm>
          <a:prstGeom prst="homePlate">
            <a:avLst/>
          </a:prstGeom>
          <a:solidFill>
            <a:srgbClr val="FAAB3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entagon 11"/>
          <p:cNvSpPr/>
          <p:nvPr/>
        </p:nvSpPr>
        <p:spPr>
          <a:xfrm>
            <a:off x="5843452" y="1796027"/>
            <a:ext cx="5364479" cy="252000"/>
          </a:xfrm>
          <a:prstGeom prst="homePlate">
            <a:avLst/>
          </a:prstGeom>
          <a:solidFill>
            <a:srgbClr val="38B44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entagon 12"/>
          <p:cNvSpPr/>
          <p:nvPr/>
        </p:nvSpPr>
        <p:spPr>
          <a:xfrm>
            <a:off x="6827520" y="2065443"/>
            <a:ext cx="4380411" cy="252000"/>
          </a:xfrm>
          <a:prstGeom prst="homePlate">
            <a:avLst/>
          </a:prstGeom>
          <a:solidFill>
            <a:srgbClr val="EC008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entagon 13"/>
          <p:cNvSpPr/>
          <p:nvPr/>
        </p:nvSpPr>
        <p:spPr>
          <a:xfrm>
            <a:off x="6934199" y="2336370"/>
            <a:ext cx="4273732" cy="252000"/>
          </a:xfrm>
          <a:prstGeom prst="homePlate">
            <a:avLst/>
          </a:prstGeom>
          <a:solidFill>
            <a:srgbClr val="00AD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entagon 14"/>
          <p:cNvSpPr/>
          <p:nvPr/>
        </p:nvSpPr>
        <p:spPr>
          <a:xfrm>
            <a:off x="8144692" y="2607586"/>
            <a:ext cx="3063239" cy="252000"/>
          </a:xfrm>
          <a:prstGeom prst="homePlate">
            <a:avLst/>
          </a:prstGeom>
          <a:solidFill>
            <a:srgbClr val="E8002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entagon 15"/>
          <p:cNvSpPr/>
          <p:nvPr/>
        </p:nvSpPr>
        <p:spPr>
          <a:xfrm>
            <a:off x="8525691" y="2874739"/>
            <a:ext cx="2682240" cy="25200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entagon 16"/>
          <p:cNvSpPr/>
          <p:nvPr/>
        </p:nvSpPr>
        <p:spPr>
          <a:xfrm>
            <a:off x="8601389" y="3150281"/>
            <a:ext cx="2589124" cy="2520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entagon 17"/>
          <p:cNvSpPr/>
          <p:nvPr/>
        </p:nvSpPr>
        <p:spPr>
          <a:xfrm>
            <a:off x="9165772" y="3419316"/>
            <a:ext cx="2042159" cy="252000"/>
          </a:xfrm>
          <a:prstGeom prst="homePlate">
            <a:avLst/>
          </a:prstGeom>
          <a:solidFill>
            <a:srgbClr val="0076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entagon 18"/>
          <p:cNvSpPr/>
          <p:nvPr/>
        </p:nvSpPr>
        <p:spPr>
          <a:xfrm>
            <a:off x="9361716" y="3680977"/>
            <a:ext cx="1846216" cy="252000"/>
          </a:xfrm>
          <a:prstGeom prst="homePlate">
            <a:avLst/>
          </a:prstGeom>
          <a:solidFill>
            <a:srgbClr val="652C9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entagon 19"/>
          <p:cNvSpPr/>
          <p:nvPr/>
        </p:nvSpPr>
        <p:spPr>
          <a:xfrm>
            <a:off x="9509760" y="3949341"/>
            <a:ext cx="1698170" cy="252000"/>
          </a:xfrm>
          <a:prstGeom prst="homePlate">
            <a:avLst/>
          </a:prstGeom>
          <a:solidFill>
            <a:srgbClr val="FAAB3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entagon 20"/>
          <p:cNvSpPr/>
          <p:nvPr/>
        </p:nvSpPr>
        <p:spPr>
          <a:xfrm>
            <a:off x="9683931" y="4214968"/>
            <a:ext cx="1524000" cy="252000"/>
          </a:xfrm>
          <a:prstGeom prst="homePlate">
            <a:avLst/>
          </a:prstGeom>
          <a:solidFill>
            <a:srgbClr val="38B44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/>
          <p:cNvSpPr/>
          <p:nvPr/>
        </p:nvSpPr>
        <p:spPr>
          <a:xfrm>
            <a:off x="9785445" y="4486264"/>
            <a:ext cx="1422486" cy="252000"/>
          </a:xfrm>
          <a:prstGeom prst="homePlate">
            <a:avLst/>
          </a:prstGeom>
          <a:solidFill>
            <a:srgbClr val="EC008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entagon 22"/>
          <p:cNvSpPr/>
          <p:nvPr/>
        </p:nvSpPr>
        <p:spPr>
          <a:xfrm>
            <a:off x="9846859" y="4748478"/>
            <a:ext cx="1353027" cy="252000"/>
          </a:xfrm>
          <a:prstGeom prst="homePlate">
            <a:avLst/>
          </a:prstGeom>
          <a:solidFill>
            <a:srgbClr val="00AD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entagon 23"/>
          <p:cNvSpPr/>
          <p:nvPr/>
        </p:nvSpPr>
        <p:spPr>
          <a:xfrm>
            <a:off x="9932796" y="5012720"/>
            <a:ext cx="1282754" cy="252000"/>
          </a:xfrm>
          <a:prstGeom prst="homePlate">
            <a:avLst/>
          </a:prstGeom>
          <a:solidFill>
            <a:srgbClr val="E8002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entagon 24"/>
          <p:cNvSpPr/>
          <p:nvPr/>
        </p:nvSpPr>
        <p:spPr>
          <a:xfrm>
            <a:off x="9932796" y="5278881"/>
            <a:ext cx="1282754" cy="252000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entagon 26"/>
          <p:cNvSpPr/>
          <p:nvPr/>
        </p:nvSpPr>
        <p:spPr>
          <a:xfrm>
            <a:off x="10339754" y="5545042"/>
            <a:ext cx="875796" cy="2520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entagon 27"/>
          <p:cNvSpPr/>
          <p:nvPr/>
        </p:nvSpPr>
        <p:spPr>
          <a:xfrm>
            <a:off x="10415116" y="5813046"/>
            <a:ext cx="800434" cy="252000"/>
          </a:xfrm>
          <a:prstGeom prst="homePlate">
            <a:avLst/>
          </a:prstGeom>
          <a:solidFill>
            <a:srgbClr val="0076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entagon 29"/>
          <p:cNvSpPr/>
          <p:nvPr/>
        </p:nvSpPr>
        <p:spPr>
          <a:xfrm>
            <a:off x="10455310" y="6081050"/>
            <a:ext cx="760240" cy="252000"/>
          </a:xfrm>
          <a:prstGeom prst="homePlate">
            <a:avLst/>
          </a:prstGeom>
          <a:solidFill>
            <a:srgbClr val="652C9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556004" y="1235729"/>
            <a:ext cx="177644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Hertfordshire Cohort Study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1006" y="1543056"/>
            <a:ext cx="300434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MRC National Survey of Health and Development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3224" y="1793416"/>
            <a:ext cx="246894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1958 National Child Development Study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83120" y="2072600"/>
            <a:ext cx="164981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1970 British Cohort Study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01048" y="2341097"/>
            <a:ext cx="152317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ONS Longitudinal Study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05543" y="2613129"/>
            <a:ext cx="840295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Whitehall II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00042" y="2872975"/>
            <a:ext cx="367761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Understanding Society: The UK Household Longitudinal study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47079" y="3153789"/>
            <a:ext cx="294343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Avon Longitudinal Study of Parents and Children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62844" y="3410050"/>
            <a:ext cx="195919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Southampton Women’s Survey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44614" y="3670897"/>
            <a:ext cx="161614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Millennium Cohort Study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71125" y="3950726"/>
            <a:ext cx="217559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English Longitudinal Study of Aging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50520" y="4207433"/>
            <a:ext cx="79541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Next Steps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95655" y="4502313"/>
            <a:ext cx="152638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Growing Up in Scotland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06103" y="4736668"/>
            <a:ext cx="135485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Generation Scotland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77506" y="5018170"/>
            <a:ext cx="113685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Born in Bradford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08191" y="5282849"/>
            <a:ext cx="267733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Wirral Child Health and Development Study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76325" y="5580262"/>
            <a:ext cx="358463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Northern Ireland Cohort for the Longitudinal Study of Aging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79158" y="5819646"/>
            <a:ext cx="346120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Longitudinal Survey of Young People in England: Cohort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64766" y="6064329"/>
            <a:ext cx="217559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Health and Employment After Fifty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682240" y="6409015"/>
            <a:ext cx="8332116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40725" y="6459262"/>
            <a:ext cx="47320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1920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07625" y="6462338"/>
            <a:ext cx="47320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1940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74525" y="6457342"/>
            <a:ext cx="47320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1960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4932" y="6461898"/>
            <a:ext cx="47320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1980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10495" y="6470199"/>
            <a:ext cx="47320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2000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870942" y="6471047"/>
            <a:ext cx="47320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dirty="0"/>
              <a:t>2020</a:t>
            </a:r>
          </a:p>
        </p:txBody>
      </p:sp>
      <p:sp>
        <p:nvSpPr>
          <p:cNvPr id="58" name="Oval 57"/>
          <p:cNvSpPr/>
          <p:nvPr/>
        </p:nvSpPr>
        <p:spPr>
          <a:xfrm>
            <a:off x="2631250" y="6389143"/>
            <a:ext cx="83391" cy="833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283077" y="6384899"/>
            <a:ext cx="83391" cy="833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010319" y="6376028"/>
            <a:ext cx="83391" cy="833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7629159" y="6369484"/>
            <a:ext cx="83391" cy="833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9305557" y="6378503"/>
            <a:ext cx="83391" cy="833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10960762" y="6376532"/>
            <a:ext cx="83391" cy="833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/>
          <p:cNvCxnSpPr/>
          <p:nvPr/>
        </p:nvCxnSpPr>
        <p:spPr>
          <a:xfrm>
            <a:off x="2673531" y="6413029"/>
            <a:ext cx="85159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7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t="14552" r="16020" b="19729"/>
          <a:stretch/>
        </p:blipFill>
        <p:spPr>
          <a:xfrm>
            <a:off x="3408393" y="612541"/>
            <a:ext cx="6648450" cy="3511713"/>
          </a:xfrm>
        </p:spPr>
      </p:pic>
      <p:sp>
        <p:nvSpPr>
          <p:cNvPr id="5" name="AutoShape 2" descr="Image result for ddi logo"/>
          <p:cNvSpPr>
            <a:spLocks noChangeAspect="1" noChangeArrowheads="1"/>
          </p:cNvSpPr>
          <p:nvPr/>
        </p:nvSpPr>
        <p:spPr bwMode="auto">
          <a:xfrm>
            <a:off x="155575" y="-1143000"/>
            <a:ext cx="9820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65" y="4273715"/>
            <a:ext cx="2597724" cy="6234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t="30906" r="8389" b="24228"/>
          <a:stretch/>
        </p:blipFill>
        <p:spPr>
          <a:xfrm>
            <a:off x="6282824" y="4124254"/>
            <a:ext cx="2733812" cy="8818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01189" y="4220977"/>
            <a:ext cx="62159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discovery.closer.ac.uk</a:t>
            </a:r>
          </a:p>
        </p:txBody>
      </p:sp>
    </p:spTree>
    <p:extLst>
      <p:ext uri="{BB962C8B-B14F-4D97-AF65-F5344CB8AC3E}">
        <p14:creationId xmlns:p14="http://schemas.microsoft.com/office/powerpoint/2010/main" val="30198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document questionnaires?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611"/>
            <a:ext cx="10515600" cy="474736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Increases </a:t>
            </a:r>
            <a:r>
              <a:rPr lang="en-GB" sz="2400" dirty="0"/>
              <a:t>transparency and reproducibility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Context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order of questions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response options 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instructions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population </a:t>
            </a:r>
            <a:r>
              <a:rPr lang="en-GB" dirty="0"/>
              <a:t>in your data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Greater </a:t>
            </a:r>
            <a:r>
              <a:rPr lang="en-GB" sz="2400" dirty="0"/>
              <a:t>search ability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Question bank for reuse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Organise and manage data using concepts and responses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 marL="0" indent="0">
              <a:spcAft>
                <a:spcPts val="600"/>
              </a:spcAft>
              <a:buNone/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682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384" y="590495"/>
            <a:ext cx="7647496" cy="5295940"/>
          </a:xfrm>
          <a:prstGeom prst="rect">
            <a:avLst/>
          </a:prstGeom>
        </p:spPr>
      </p:pic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34918" r="-1" b="-107"/>
          <a:stretch/>
        </p:blipFill>
        <p:spPr>
          <a:xfrm>
            <a:off x="4721951" y="589707"/>
            <a:ext cx="4977222" cy="530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74"/>
          <a:stretch/>
        </p:blipFill>
        <p:spPr>
          <a:xfrm>
            <a:off x="4755889" y="580270"/>
            <a:ext cx="4971951" cy="530616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442054" y="645892"/>
            <a:ext cx="1450264" cy="823946"/>
            <a:chOff x="1347405" y="336630"/>
            <a:chExt cx="1398087" cy="8055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l="9530" t="17179" r="69947" b="20636"/>
            <a:stretch/>
          </p:blipFill>
          <p:spPr>
            <a:xfrm>
              <a:off x="1347405" y="336630"/>
              <a:ext cx="779943" cy="8055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27026" y="392277"/>
              <a:ext cx="71846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10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endParaRPr lang="en-GB" sz="1600" dirty="0">
                <a:solidFill>
                  <a:schemeClr val="bg1"/>
                </a:solidFill>
              </a:endParaRPr>
            </a:p>
            <a:p>
              <a:r>
                <a:rPr lang="en-GB" sz="1400" dirty="0">
                  <a:solidFill>
                    <a:schemeClr val="bg1"/>
                  </a:solidFill>
                </a:rPr>
                <a:t>Studies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95509" y="1670001"/>
            <a:ext cx="1624394" cy="746004"/>
            <a:chOff x="3159009" y="319993"/>
            <a:chExt cx="1565952" cy="7293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l="6543" t="19176" r="68264" b="15379"/>
            <a:stretch/>
          </p:blipFill>
          <p:spPr>
            <a:xfrm>
              <a:off x="3159009" y="319993"/>
              <a:ext cx="813459" cy="7293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08712" y="392276"/>
              <a:ext cx="81624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387 </a:t>
              </a:r>
              <a:endParaRPr lang="en-GB" dirty="0">
                <a:solidFill>
                  <a:schemeClr val="bg1"/>
                </a:solidFill>
              </a:endParaRPr>
            </a:p>
            <a:p>
              <a:r>
                <a:rPr lang="en-GB" sz="1400" dirty="0">
                  <a:solidFill>
                    <a:schemeClr val="bg1"/>
                  </a:solidFill>
                </a:rPr>
                <a:t>Datasets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46118" y="4522490"/>
            <a:ext cx="1862192" cy="801680"/>
            <a:chOff x="5143254" y="292779"/>
            <a:chExt cx="1795192" cy="7837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/>
            <a:srcRect l="7858" t="17804" r="67503" b="14748"/>
            <a:stretch/>
          </p:blipFill>
          <p:spPr>
            <a:xfrm>
              <a:off x="5143254" y="292779"/>
              <a:ext cx="800296" cy="7837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0601" y="401731"/>
              <a:ext cx="10278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144,080</a:t>
              </a:r>
              <a:endParaRPr lang="en-GB" sz="1600" dirty="0">
                <a:solidFill>
                  <a:schemeClr val="bg1"/>
                </a:solidFill>
              </a:endParaRPr>
            </a:p>
            <a:p>
              <a:r>
                <a:rPr lang="en-GB" sz="1400" dirty="0">
                  <a:solidFill>
                    <a:schemeClr val="bg1"/>
                  </a:solidFill>
                </a:rPr>
                <a:t>Variables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60991" y="2561355"/>
            <a:ext cx="2033158" cy="779408"/>
            <a:chOff x="7354351" y="303665"/>
            <a:chExt cx="1960009" cy="762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/>
            <a:srcRect l="8712" t="19877" r="66604" b="19973"/>
            <a:stretch/>
          </p:blipFill>
          <p:spPr>
            <a:xfrm>
              <a:off x="7354351" y="303665"/>
              <a:ext cx="820540" cy="762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126941" y="386339"/>
              <a:ext cx="1187419" cy="530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313</a:t>
              </a:r>
              <a:endParaRPr lang="en-GB" sz="1600" dirty="0">
                <a:solidFill>
                  <a:schemeClr val="bg1"/>
                </a:solidFill>
              </a:endParaRPr>
            </a:p>
            <a:p>
              <a:r>
                <a:rPr lang="en-GB" sz="1600" dirty="0">
                  <a:solidFill>
                    <a:schemeClr val="bg1"/>
                  </a:solidFill>
                </a:rPr>
                <a:t>Questionnaires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54344" y="3626170"/>
            <a:ext cx="1715046" cy="723734"/>
            <a:chOff x="10028488" y="376425"/>
            <a:chExt cx="1653341" cy="7075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/>
            <a:srcRect l="24384" t="22745" r="5665" b="21401"/>
            <a:stretch/>
          </p:blipFill>
          <p:spPr>
            <a:xfrm>
              <a:off x="10028488" y="376425"/>
              <a:ext cx="772886" cy="70757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761769" y="401731"/>
              <a:ext cx="9200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43,490</a:t>
              </a:r>
            </a:p>
            <a:p>
              <a:r>
                <a:rPr lang="en-GB" sz="1400" dirty="0">
                  <a:solidFill>
                    <a:schemeClr val="bg1"/>
                  </a:solidFill>
                </a:rPr>
                <a:t>Questions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Content Placeholder 3">
            <a:extLst>
              <a:ext uri="{FF2B5EF4-FFF2-40B4-BE49-F238E27FC236}">
                <a16:creationId xmlns="" xmlns:a16="http://schemas.microsoft.com/office/drawing/2014/main" id="{C11E7F05-E03C-2F43-A830-D32BC099405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t="14552" r="16020" b="19729"/>
          <a:stretch/>
        </p:blipFill>
        <p:spPr>
          <a:xfrm>
            <a:off x="6854410" y="556106"/>
            <a:ext cx="2369379" cy="12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Reduce manual work</a:t>
            </a:r>
          </a:p>
          <a:p>
            <a:r>
              <a:rPr lang="en-GB" dirty="0"/>
              <a:t>Entry as close to the study knowledge as possible</a:t>
            </a:r>
          </a:p>
          <a:p>
            <a:r>
              <a:rPr lang="en-GB" dirty="0"/>
              <a:t>Simple entry to reduce technical knowledge</a:t>
            </a:r>
          </a:p>
          <a:p>
            <a:r>
              <a:rPr lang="en-GB" dirty="0"/>
              <a:t>Ensure high quality 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/>
          <p:cNvCxnSpPr>
            <a:stCxn id="5" idx="6"/>
            <a:endCxn id="6" idx="2"/>
          </p:cNvCxnSpPr>
          <p:nvPr/>
        </p:nvCxnSpPr>
        <p:spPr>
          <a:xfrm flipV="1">
            <a:off x="838200" y="4540257"/>
            <a:ext cx="10145486" cy="54197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11629" y="4431168"/>
            <a:ext cx="326571" cy="326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983686" y="4376971"/>
            <a:ext cx="326571" cy="326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1514" y="4858885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Manually typing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63058" y="4845057"/>
            <a:ext cx="224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automation</a:t>
            </a:r>
          </a:p>
        </p:txBody>
      </p:sp>
    </p:spTree>
    <p:extLst>
      <p:ext uri="{BB962C8B-B14F-4D97-AF65-F5344CB8AC3E}">
        <p14:creationId xmlns:p14="http://schemas.microsoft.com/office/powerpoint/2010/main" val="30680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17815"/>
              </p:ext>
            </p:extLst>
          </p:nvPr>
        </p:nvGraphicFramePr>
        <p:xfrm>
          <a:off x="621513" y="2891164"/>
          <a:ext cx="4446625" cy="165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3293">
                  <a:extLst>
                    <a:ext uri="{9D8B030D-6E8A-4147-A177-3AD203B41FA5}">
                      <a16:colId xmlns="" xmlns:a16="http://schemas.microsoft.com/office/drawing/2014/main" val="3141346794"/>
                    </a:ext>
                  </a:extLst>
                </a:gridCol>
                <a:gridCol w="816926">
                  <a:extLst>
                    <a:ext uri="{9D8B030D-6E8A-4147-A177-3AD203B41FA5}">
                      <a16:colId xmlns="" xmlns:a16="http://schemas.microsoft.com/office/drawing/2014/main" val="1022878866"/>
                    </a:ext>
                  </a:extLst>
                </a:gridCol>
                <a:gridCol w="871460">
                  <a:extLst>
                    <a:ext uri="{9D8B030D-6E8A-4147-A177-3AD203B41FA5}">
                      <a16:colId xmlns="" xmlns:a16="http://schemas.microsoft.com/office/drawing/2014/main" val="1531127602"/>
                    </a:ext>
                  </a:extLst>
                </a:gridCol>
                <a:gridCol w="633730">
                  <a:extLst>
                    <a:ext uri="{9D8B030D-6E8A-4147-A177-3AD203B41FA5}">
                      <a16:colId xmlns="" xmlns:a16="http://schemas.microsoft.com/office/drawing/2014/main" val="451839507"/>
                    </a:ext>
                  </a:extLst>
                </a:gridCol>
                <a:gridCol w="590608">
                  <a:extLst>
                    <a:ext uri="{9D8B030D-6E8A-4147-A177-3AD203B41FA5}">
                      <a16:colId xmlns="" xmlns:a16="http://schemas.microsoft.com/office/drawing/2014/main" val="2438427903"/>
                    </a:ext>
                  </a:extLst>
                </a:gridCol>
                <a:gridCol w="5906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Label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Type2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7518978"/>
                  </a:ext>
                </a:extLst>
              </a:tr>
              <a:tr h="337801">
                <a:tc>
                  <a:txBody>
                    <a:bodyPr/>
                    <a:lstStyle/>
                    <a:p>
                      <a:r>
                        <a:rPr lang="en-GB" sz="1100" dirty="0"/>
                        <a:t>Generic 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/>
                      </a:r>
                      <a:br>
                        <a:rPr lang="en-GB" sz="1100" dirty="0"/>
                      </a:b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50674530"/>
                  </a:ext>
                </a:extLst>
              </a:tr>
              <a:tr h="187528">
                <a:tc>
                  <a:txBody>
                    <a:bodyPr/>
                    <a:lstStyle/>
                    <a:p>
                      <a:r>
                        <a:rPr lang="en-GB" sz="1100"/>
                        <a:t>Generic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/>
                      </a:r>
                      <a:br>
                        <a:rPr lang="en-GB" sz="1100" dirty="0"/>
                      </a:b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323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How 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Numeric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Integer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/>
                      </a:r>
                      <a:br>
                        <a:rPr lang="en-GB" sz="1100" dirty="0"/>
                      </a:b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891416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the simplified spreadsheets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9337"/>
              </p:ext>
            </p:extLst>
          </p:nvPr>
        </p:nvGraphicFramePr>
        <p:xfrm>
          <a:off x="6641790" y="4961807"/>
          <a:ext cx="4183063" cy="165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1543">
                  <a:extLst>
                    <a:ext uri="{9D8B030D-6E8A-4147-A177-3AD203B41FA5}">
                      <a16:colId xmlns="" xmlns:a16="http://schemas.microsoft.com/office/drawing/2014/main" val="3141346794"/>
                    </a:ext>
                  </a:extLst>
                </a:gridCol>
                <a:gridCol w="951230">
                  <a:extLst>
                    <a:ext uri="{9D8B030D-6E8A-4147-A177-3AD203B41FA5}">
                      <a16:colId xmlns="" xmlns:a16="http://schemas.microsoft.com/office/drawing/2014/main" val="1022878866"/>
                    </a:ext>
                  </a:extLst>
                </a:gridCol>
                <a:gridCol w="1014730">
                  <a:extLst>
                    <a:ext uri="{9D8B030D-6E8A-4147-A177-3AD203B41FA5}">
                      <a16:colId xmlns="" xmlns:a16="http://schemas.microsoft.com/office/drawing/2014/main" val="1531127602"/>
                    </a:ext>
                  </a:extLst>
                </a:gridCol>
                <a:gridCol w="617855">
                  <a:extLst>
                    <a:ext uri="{9D8B030D-6E8A-4147-A177-3AD203B41FA5}">
                      <a16:colId xmlns="" xmlns:a16="http://schemas.microsoft.com/office/drawing/2014/main" val="451839507"/>
                    </a:ext>
                  </a:extLst>
                </a:gridCol>
                <a:gridCol w="687705">
                  <a:extLst>
                    <a:ext uri="{9D8B030D-6E8A-4147-A177-3AD203B41FA5}">
                      <a16:colId xmlns="" xmlns:a16="http://schemas.microsoft.com/office/drawing/2014/main" val="2438427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Label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Parent_Type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Parent_Name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Branch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7518978"/>
                  </a:ext>
                </a:extLst>
              </a:tr>
              <a:tr h="231457">
                <a:tc>
                  <a:txBody>
                    <a:bodyPr/>
                    <a:lstStyle/>
                    <a:p>
                      <a:r>
                        <a:rPr lang="en-GB" sz="1100" dirty="0"/>
                        <a:t>Example_1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CcSequence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5067453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r>
                        <a:rPr lang="en-GB" sz="1100" dirty="0"/>
                        <a:t>Section1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CcSequence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Example_1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323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Section2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CcSequence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Example_1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/>
                      </a:r>
                      <a:br>
                        <a:rPr lang="en-GB" sz="1100"/>
                      </a:b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89141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15450"/>
              </p:ext>
            </p:extLst>
          </p:nvPr>
        </p:nvGraphicFramePr>
        <p:xfrm>
          <a:off x="621513" y="5312327"/>
          <a:ext cx="4978465" cy="130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1543">
                  <a:extLst>
                    <a:ext uri="{9D8B030D-6E8A-4147-A177-3AD203B41FA5}">
                      <a16:colId xmlns="" xmlns:a16="http://schemas.microsoft.com/office/drawing/2014/main" val="3141346794"/>
                    </a:ext>
                  </a:extLst>
                </a:gridCol>
                <a:gridCol w="951230">
                  <a:extLst>
                    <a:ext uri="{9D8B030D-6E8A-4147-A177-3AD203B41FA5}">
                      <a16:colId xmlns="" xmlns:a16="http://schemas.microsoft.com/office/drawing/2014/main" val="1022878866"/>
                    </a:ext>
                  </a:extLst>
                </a:gridCol>
                <a:gridCol w="1146493">
                  <a:extLst>
                    <a:ext uri="{9D8B030D-6E8A-4147-A177-3AD203B41FA5}">
                      <a16:colId xmlns="" xmlns:a16="http://schemas.microsoft.com/office/drawing/2014/main" val="1531127602"/>
                    </a:ext>
                  </a:extLst>
                </a:gridCol>
                <a:gridCol w="1234631">
                  <a:extLst>
                    <a:ext uri="{9D8B030D-6E8A-4147-A177-3AD203B41FA5}">
                      <a16:colId xmlns="" xmlns:a16="http://schemas.microsoft.com/office/drawing/2014/main" val="451839507"/>
                    </a:ext>
                  </a:extLst>
                </a:gridCol>
                <a:gridCol w="734568">
                  <a:extLst>
                    <a:ext uri="{9D8B030D-6E8A-4147-A177-3AD203B41FA5}">
                      <a16:colId xmlns="" xmlns:a16="http://schemas.microsoft.com/office/drawing/2014/main" val="2438427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Label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Literal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Parent_Type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Parent_Name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Branch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7518978"/>
                  </a:ext>
                </a:extLst>
              </a:tr>
              <a:tr h="231457">
                <a:tc>
                  <a:txBody>
                    <a:bodyPr/>
                    <a:lstStyle/>
                    <a:p>
                      <a:r>
                        <a:rPr lang="en-GB" sz="1100" dirty="0" err="1"/>
                        <a:t>s_qQual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First I'd like to ask you a few things about your qualification.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CcSequence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Section2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/>
                      </a:r>
                      <a:br>
                        <a:rPr lang="en-GB" sz="1100" dirty="0"/>
                      </a:b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5067453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6376" y="4536739"/>
            <a:ext cx="114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Sequence.tsv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1513" y="4855581"/>
            <a:ext cx="1196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Statement.tsv</a:t>
            </a:r>
            <a:endParaRPr lang="en-GB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16378"/>
              </p:ext>
            </p:extLst>
          </p:nvPr>
        </p:nvGraphicFramePr>
        <p:xfrm>
          <a:off x="621513" y="1738058"/>
          <a:ext cx="10367964" cy="685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9468">
                  <a:extLst>
                    <a:ext uri="{9D8B030D-6E8A-4147-A177-3AD203B41FA5}">
                      <a16:colId xmlns="" xmlns:a16="http://schemas.microsoft.com/office/drawing/2014/main" val="3141346794"/>
                    </a:ext>
                  </a:extLst>
                </a:gridCol>
                <a:gridCol w="1960880">
                  <a:extLst>
                    <a:ext uri="{9D8B030D-6E8A-4147-A177-3AD203B41FA5}">
                      <a16:colId xmlns="" xmlns:a16="http://schemas.microsoft.com/office/drawing/2014/main" val="1022878866"/>
                    </a:ext>
                  </a:extLst>
                </a:gridCol>
                <a:gridCol w="1295718">
                  <a:extLst>
                    <a:ext uri="{9D8B030D-6E8A-4147-A177-3AD203B41FA5}">
                      <a16:colId xmlns="" xmlns:a16="http://schemas.microsoft.com/office/drawing/2014/main" val="1531127602"/>
                    </a:ext>
                  </a:extLst>
                </a:gridCol>
                <a:gridCol w="822643">
                  <a:extLst>
                    <a:ext uri="{9D8B030D-6E8A-4147-A177-3AD203B41FA5}">
                      <a16:colId xmlns="" xmlns:a16="http://schemas.microsoft.com/office/drawing/2014/main" val="451839507"/>
                    </a:ext>
                  </a:extLst>
                </a:gridCol>
                <a:gridCol w="951230">
                  <a:extLst>
                    <a:ext uri="{9D8B030D-6E8A-4147-A177-3AD203B41FA5}">
                      <a16:colId xmlns="" xmlns:a16="http://schemas.microsoft.com/office/drawing/2014/main" val="2438427903"/>
                    </a:ext>
                  </a:extLst>
                </a:gridCol>
                <a:gridCol w="10147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78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77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877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099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Label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Literal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Instructions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Parent_Type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Parent_Name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Branch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min_responses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max_responses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7518978"/>
                  </a:ext>
                </a:extLst>
              </a:tr>
              <a:tr h="231457">
                <a:tc>
                  <a:txBody>
                    <a:bodyPr/>
                    <a:lstStyle/>
                    <a:p>
                      <a:r>
                        <a:rPr lang="en-GB" sz="1100" dirty="0" err="1"/>
                        <a:t>qi_Smoker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Have you ever been a smoker?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Please tick one box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cs_Yes_No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CcSequence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Section1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/>
                      </a:r>
                      <a:br>
                        <a:rPr lang="en-GB" sz="1100" dirty="0"/>
                      </a:b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5067453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1513" y="1351762"/>
            <a:ext cx="1498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question_item.tsv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513" y="2502377"/>
            <a:ext cx="1100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response.tsv</a:t>
            </a:r>
            <a:endParaRPr lang="en-GB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47847"/>
              </p:ext>
            </p:extLst>
          </p:nvPr>
        </p:nvGraphicFramePr>
        <p:xfrm>
          <a:off x="5677453" y="3084803"/>
          <a:ext cx="3495358" cy="94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1543">
                  <a:extLst>
                    <a:ext uri="{9D8B030D-6E8A-4147-A177-3AD203B41FA5}">
                      <a16:colId xmlns="" xmlns:a16="http://schemas.microsoft.com/office/drawing/2014/main" val="3141346794"/>
                    </a:ext>
                  </a:extLst>
                </a:gridCol>
                <a:gridCol w="951230">
                  <a:extLst>
                    <a:ext uri="{9D8B030D-6E8A-4147-A177-3AD203B41FA5}">
                      <a16:colId xmlns="" xmlns:a16="http://schemas.microsoft.com/office/drawing/2014/main" val="1022878866"/>
                    </a:ext>
                  </a:extLst>
                </a:gridCol>
                <a:gridCol w="1014730">
                  <a:extLst>
                    <a:ext uri="{9D8B030D-6E8A-4147-A177-3AD203B41FA5}">
                      <a16:colId xmlns="" xmlns:a16="http://schemas.microsoft.com/office/drawing/2014/main" val="1531127602"/>
                    </a:ext>
                  </a:extLst>
                </a:gridCol>
                <a:gridCol w="617855">
                  <a:extLst>
                    <a:ext uri="{9D8B030D-6E8A-4147-A177-3AD203B41FA5}">
                      <a16:colId xmlns="" xmlns:a16="http://schemas.microsoft.com/office/drawing/2014/main" val="451839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Label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Code_Order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Code_Value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Category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7518978"/>
                  </a:ext>
                </a:extLst>
              </a:tr>
              <a:tr h="231457">
                <a:tc>
                  <a:txBody>
                    <a:bodyPr/>
                    <a:lstStyle/>
                    <a:p>
                      <a:r>
                        <a:rPr lang="en-GB" sz="1100"/>
                        <a:t>cs_Yes_No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5067453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r>
                        <a:rPr lang="en-GB" sz="1100" dirty="0" err="1"/>
                        <a:t>cs_Yes_No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323604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550209" y="2656265"/>
            <a:ext cx="1091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code_list.tsv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5677453" y="3411209"/>
            <a:ext cx="964337" cy="405880"/>
          </a:xfrm>
          <a:prstGeom prst="rect">
            <a:avLst/>
          </a:prstGeom>
          <a:noFill/>
          <a:ln w="28575">
            <a:solidFill>
              <a:srgbClr val="E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34572" y="1971634"/>
            <a:ext cx="915638" cy="405880"/>
          </a:xfrm>
          <a:prstGeom prst="rect">
            <a:avLst/>
          </a:prstGeom>
          <a:noFill/>
          <a:ln w="28575">
            <a:solidFill>
              <a:srgbClr val="E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60795" y="2004887"/>
            <a:ext cx="964337" cy="405880"/>
          </a:xfrm>
          <a:prstGeom prst="rect">
            <a:avLst/>
          </a:prstGeom>
          <a:noFill/>
          <a:ln w="28575">
            <a:solidFill>
              <a:srgbClr val="E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641790" y="5759627"/>
            <a:ext cx="964337" cy="405880"/>
          </a:xfrm>
          <a:prstGeom prst="rect">
            <a:avLst/>
          </a:prstGeom>
          <a:noFill/>
          <a:ln w="28575">
            <a:solidFill>
              <a:srgbClr val="E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083649" y="1997517"/>
            <a:ext cx="702005" cy="405880"/>
          </a:xfrm>
          <a:prstGeom prst="rect">
            <a:avLst/>
          </a:prstGeom>
          <a:noFill/>
          <a:ln w="28575">
            <a:solidFill>
              <a:srgbClr val="E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5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GitLab</a:t>
            </a:r>
            <a:r>
              <a:rPr lang="en-GB" dirty="0" smtClean="0"/>
              <a:t> </a:t>
            </a:r>
            <a:r>
              <a:rPr lang="en-GB" dirty="0"/>
              <a:t>Pipeline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7" y="3016253"/>
            <a:ext cx="11534775" cy="303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47" y="1690690"/>
            <a:ext cx="6076950" cy="1257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253095"/>
            <a:ext cx="400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https://gitlab.com/jli755/archivist_insert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123" y="4118897"/>
            <a:ext cx="1857619" cy="572846"/>
          </a:xfrm>
          <a:prstGeom prst="rect">
            <a:avLst/>
          </a:prstGeom>
          <a:noFill/>
          <a:ln w="28575">
            <a:solidFill>
              <a:srgbClr val="EC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9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CLOSER">
      <a:dk1>
        <a:srgbClr val="231F20"/>
      </a:dk1>
      <a:lt1>
        <a:sysClr val="window" lastClr="FFFFFF"/>
      </a:lt1>
      <a:dk2>
        <a:srgbClr val="838384"/>
      </a:dk2>
      <a:lt2>
        <a:srgbClr val="EEECE1"/>
      </a:lt2>
      <a:accent1>
        <a:srgbClr val="652C90"/>
      </a:accent1>
      <a:accent2>
        <a:srgbClr val="FBAF3F"/>
      </a:accent2>
      <a:accent3>
        <a:srgbClr val="EC008B"/>
      </a:accent3>
      <a:accent4>
        <a:srgbClr val="00ADEF"/>
      </a:accent4>
      <a:accent5>
        <a:srgbClr val="38B449"/>
      </a:accent5>
      <a:accent6>
        <a:srgbClr val="838384"/>
      </a:accent6>
      <a:hlink>
        <a:srgbClr val="3366CC"/>
      </a:hlink>
      <a:folHlink>
        <a:srgbClr val="9900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484A2D8-FBAA-401A-8046-9F92F7810088}" vid="{6D9E3025-EDC5-46BE-99D4-E99C8FE589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6532</TotalTime>
  <Words>849</Words>
  <Application>Microsoft Office PowerPoint</Application>
  <PresentationFormat>Widescreen</PresentationFormat>
  <Paragraphs>298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Theme1</vt:lpstr>
      <vt:lpstr>Strategies for (re)creating Questionnaires in DDI-Lifecycle</vt:lpstr>
      <vt:lpstr>PowerPoint Presentation</vt:lpstr>
      <vt:lpstr>Partners</vt:lpstr>
      <vt:lpstr>PowerPoint Presentation</vt:lpstr>
      <vt:lpstr>Why document questionnaires?</vt:lpstr>
      <vt:lpstr>PowerPoint Presentation</vt:lpstr>
      <vt:lpstr>Aims</vt:lpstr>
      <vt:lpstr>Structure of the simplified spreadsheets </vt:lpstr>
      <vt:lpstr>GitLab Pipeline</vt:lpstr>
      <vt:lpstr>Use case 1: Database</vt:lpstr>
      <vt:lpstr>Use case 2: Spreadsheets</vt:lpstr>
      <vt:lpstr>Use case 3: PDF</vt:lpstr>
      <vt:lpstr>Advantages</vt:lpstr>
      <vt:lpstr>Conclusions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Workflow for Documenting Data and Questionnaire</dc:title>
  <dc:creator>Stephen Kaar</dc:creator>
  <cp:lastModifiedBy>Mills, Hayley</cp:lastModifiedBy>
  <cp:revision>265</cp:revision>
  <cp:lastPrinted>2019-11-29T16:41:26Z</cp:lastPrinted>
  <dcterms:created xsi:type="dcterms:W3CDTF">2019-06-30T11:05:11Z</dcterms:created>
  <dcterms:modified xsi:type="dcterms:W3CDTF">2020-12-01T11:11:11Z</dcterms:modified>
</cp:coreProperties>
</file>