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486" r:id="rId2"/>
    <p:sldId id="264" r:id="rId3"/>
    <p:sldId id="286" r:id="rId4"/>
    <p:sldId id="471" r:id="rId5"/>
    <p:sldId id="294" r:id="rId6"/>
    <p:sldId id="453" r:id="rId7"/>
    <p:sldId id="458" r:id="rId8"/>
    <p:sldId id="459" r:id="rId9"/>
    <p:sldId id="414" r:id="rId10"/>
    <p:sldId id="454" r:id="rId11"/>
    <p:sldId id="422" r:id="rId12"/>
    <p:sldId id="423" r:id="rId13"/>
    <p:sldId id="461" r:id="rId14"/>
    <p:sldId id="460" r:id="rId15"/>
    <p:sldId id="455" r:id="rId16"/>
    <p:sldId id="462" r:id="rId17"/>
    <p:sldId id="456" r:id="rId18"/>
    <p:sldId id="425" r:id="rId19"/>
    <p:sldId id="426" r:id="rId20"/>
    <p:sldId id="472" r:id="rId21"/>
    <p:sldId id="415" r:id="rId22"/>
    <p:sldId id="287" r:id="rId23"/>
    <p:sldId id="409" r:id="rId24"/>
    <p:sldId id="475" r:id="rId25"/>
    <p:sldId id="427" r:id="rId26"/>
    <p:sldId id="477" r:id="rId27"/>
    <p:sldId id="478" r:id="rId28"/>
    <p:sldId id="480" r:id="rId29"/>
    <p:sldId id="481" r:id="rId30"/>
    <p:sldId id="482" r:id="rId31"/>
    <p:sldId id="483" r:id="rId32"/>
    <p:sldId id="485" r:id="rId33"/>
    <p:sldId id="484" r:id="rId34"/>
    <p:sldId id="428" r:id="rId35"/>
    <p:sldId id="476" r:id="rId36"/>
    <p:sldId id="288" r:id="rId37"/>
    <p:sldId id="416" r:id="rId38"/>
    <p:sldId id="464" r:id="rId39"/>
    <p:sldId id="434" r:id="rId40"/>
    <p:sldId id="435" r:id="rId41"/>
    <p:sldId id="463" r:id="rId42"/>
    <p:sldId id="437" r:id="rId43"/>
    <p:sldId id="466" r:id="rId44"/>
    <p:sldId id="438" r:id="rId45"/>
    <p:sldId id="439" r:id="rId46"/>
    <p:sldId id="417" r:id="rId47"/>
    <p:sldId id="465" r:id="rId48"/>
    <p:sldId id="418" r:id="rId49"/>
    <p:sldId id="441" r:id="rId50"/>
    <p:sldId id="289" r:id="rId51"/>
    <p:sldId id="467" r:id="rId52"/>
    <p:sldId id="474" r:id="rId53"/>
    <p:sldId id="468" r:id="rId54"/>
    <p:sldId id="411" r:id="rId55"/>
    <p:sldId id="443" r:id="rId56"/>
    <p:sldId id="290" r:id="rId57"/>
    <p:sldId id="412" r:id="rId58"/>
    <p:sldId id="444" r:id="rId59"/>
    <p:sldId id="469" r:id="rId60"/>
    <p:sldId id="470" r:id="rId61"/>
    <p:sldId id="445" r:id="rId62"/>
    <p:sldId id="446" r:id="rId63"/>
    <p:sldId id="447" r:id="rId64"/>
    <p:sldId id="448" r:id="rId65"/>
    <p:sldId id="449" r:id="rId66"/>
    <p:sldId id="450" r:id="rId67"/>
    <p:sldId id="451" r:id="rId68"/>
    <p:sldId id="292" r:id="rId6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6D9A6EF-028E-4DF8-8390-72B5CE3B5515}">
          <p14:sldIdLst>
            <p14:sldId id="486"/>
            <p14:sldId id="264"/>
            <p14:sldId id="286"/>
            <p14:sldId id="471"/>
            <p14:sldId id="294"/>
            <p14:sldId id="453"/>
            <p14:sldId id="458"/>
            <p14:sldId id="459"/>
            <p14:sldId id="414"/>
            <p14:sldId id="454"/>
            <p14:sldId id="422"/>
            <p14:sldId id="423"/>
            <p14:sldId id="461"/>
            <p14:sldId id="460"/>
            <p14:sldId id="455"/>
            <p14:sldId id="462"/>
            <p14:sldId id="456"/>
            <p14:sldId id="425"/>
            <p14:sldId id="426"/>
            <p14:sldId id="472"/>
            <p14:sldId id="415"/>
            <p14:sldId id="287"/>
            <p14:sldId id="409"/>
            <p14:sldId id="475"/>
            <p14:sldId id="427"/>
            <p14:sldId id="477"/>
            <p14:sldId id="478"/>
            <p14:sldId id="480"/>
            <p14:sldId id="481"/>
            <p14:sldId id="482"/>
            <p14:sldId id="483"/>
            <p14:sldId id="485"/>
            <p14:sldId id="484"/>
            <p14:sldId id="428"/>
            <p14:sldId id="476"/>
            <p14:sldId id="288"/>
            <p14:sldId id="416"/>
            <p14:sldId id="464"/>
            <p14:sldId id="434"/>
            <p14:sldId id="435"/>
            <p14:sldId id="463"/>
            <p14:sldId id="437"/>
            <p14:sldId id="466"/>
            <p14:sldId id="438"/>
            <p14:sldId id="439"/>
            <p14:sldId id="417"/>
            <p14:sldId id="465"/>
            <p14:sldId id="418"/>
            <p14:sldId id="441"/>
            <p14:sldId id="289"/>
            <p14:sldId id="467"/>
            <p14:sldId id="474"/>
            <p14:sldId id="468"/>
            <p14:sldId id="411"/>
            <p14:sldId id="443"/>
            <p14:sldId id="290"/>
            <p14:sldId id="412"/>
            <p14:sldId id="444"/>
            <p14:sldId id="469"/>
            <p14:sldId id="470"/>
            <p14:sldId id="445"/>
            <p14:sldId id="446"/>
            <p14:sldId id="447"/>
            <p14:sldId id="448"/>
            <p14:sldId id="449"/>
            <p14:sldId id="450"/>
            <p14:sldId id="451"/>
            <p14:sldId id="29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ieke werk" initials="Aw" lastIdx="1" clrIdx="0">
    <p:extLst>
      <p:ext uri="{19B8F6BF-5375-455C-9EA6-DF929625EA0E}">
        <p15:presenceInfo xmlns:p15="http://schemas.microsoft.com/office/powerpoint/2012/main" userId="Annemieke we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604" autoAdjust="0"/>
  </p:normalViewPr>
  <p:slideViewPr>
    <p:cSldViewPr snapToGrid="0">
      <p:cViewPr varScale="1">
        <p:scale>
          <a:sx n="72" d="100"/>
          <a:sy n="72" d="100"/>
        </p:scale>
        <p:origin x="1104"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F6165-FD55-4FC5-8767-C0904492AD1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58A077B4-52DE-4706-A993-385701445562}">
      <dgm:prSet phldrT="[Tekst]"/>
      <dgm:spPr>
        <a:solidFill>
          <a:srgbClr val="FFC000"/>
        </a:solidFill>
      </dgm:spPr>
      <dgm:t>
        <a:bodyPr/>
        <a:lstStyle/>
        <a:p>
          <a:r>
            <a:rPr lang="nl-NL" dirty="0" smtClean="0"/>
            <a:t>T2I</a:t>
          </a:r>
          <a:endParaRPr lang="nl-NL" dirty="0"/>
        </a:p>
      </dgm:t>
    </dgm:pt>
    <dgm:pt modelId="{FBEFC1E0-D5F6-4E99-BEDF-22A34DACB0E2}" type="parTrans" cxnId="{30F54203-614F-48D6-B0A3-0AB433A5130E}">
      <dgm:prSet/>
      <dgm:spPr/>
      <dgm:t>
        <a:bodyPr/>
        <a:lstStyle/>
        <a:p>
          <a:endParaRPr lang="nl-NL"/>
        </a:p>
      </dgm:t>
    </dgm:pt>
    <dgm:pt modelId="{775AD51D-FE9E-4C94-B854-3C76A2B88262}" type="sibTrans" cxnId="{30F54203-614F-48D6-B0A3-0AB433A5130E}">
      <dgm:prSet/>
      <dgm:spPr/>
      <dgm:t>
        <a:bodyPr/>
        <a:lstStyle/>
        <a:p>
          <a:endParaRPr lang="nl-NL"/>
        </a:p>
      </dgm:t>
    </dgm:pt>
    <dgm:pt modelId="{DCA79B96-1A2A-4C44-B6A7-D0FF24E5CBDF}">
      <dgm:prSet phldrT="[Tekst]"/>
      <dgm:spPr>
        <a:solidFill>
          <a:srgbClr val="00B050"/>
        </a:solidFill>
      </dgm:spPr>
      <dgm:t>
        <a:bodyPr/>
        <a:lstStyle/>
        <a:p>
          <a:r>
            <a:rPr lang="nl-NL" dirty="0" smtClean="0">
              <a:solidFill>
                <a:schemeClr val="tx1"/>
              </a:solidFill>
            </a:rPr>
            <a:t>Tags</a:t>
          </a:r>
          <a:endParaRPr lang="nl-NL" dirty="0">
            <a:solidFill>
              <a:schemeClr val="tx1"/>
            </a:solidFill>
          </a:endParaRPr>
        </a:p>
      </dgm:t>
    </dgm:pt>
    <dgm:pt modelId="{834216D7-C435-43E2-A211-4B64CD0C9926}" type="parTrans" cxnId="{105A6E45-02D1-40D6-AAA5-A0544B65284D}">
      <dgm:prSet/>
      <dgm:spPr/>
      <dgm:t>
        <a:bodyPr/>
        <a:lstStyle/>
        <a:p>
          <a:endParaRPr lang="nl-NL"/>
        </a:p>
      </dgm:t>
    </dgm:pt>
    <dgm:pt modelId="{8509ADD4-6CB9-44E7-9806-DD20CC1EA933}" type="sibTrans" cxnId="{105A6E45-02D1-40D6-AAA5-A0544B65284D}">
      <dgm:prSet/>
      <dgm:spPr/>
      <dgm:t>
        <a:bodyPr/>
        <a:lstStyle/>
        <a:p>
          <a:endParaRPr lang="nl-NL"/>
        </a:p>
      </dgm:t>
    </dgm:pt>
    <dgm:pt modelId="{21BD7783-80E3-473B-8199-36AB030BD575}">
      <dgm:prSet phldrT="[Tekst]"/>
      <dgm:spPr>
        <a:solidFill>
          <a:srgbClr val="0070C0"/>
        </a:solidFill>
      </dgm:spPr>
      <dgm:t>
        <a:bodyPr/>
        <a:lstStyle/>
        <a:p>
          <a:r>
            <a:rPr lang="nl-NL" dirty="0" smtClean="0"/>
            <a:t>P2PaLA</a:t>
          </a:r>
          <a:endParaRPr lang="nl-NL" dirty="0"/>
        </a:p>
      </dgm:t>
    </dgm:pt>
    <dgm:pt modelId="{CFE607B2-43AA-4CF4-8BED-2CD6F2A0E4E0}" type="parTrans" cxnId="{39D32DA5-E22F-4577-96E1-0A6768E94C0D}">
      <dgm:prSet/>
      <dgm:spPr/>
      <dgm:t>
        <a:bodyPr/>
        <a:lstStyle/>
        <a:p>
          <a:endParaRPr lang="nl-NL"/>
        </a:p>
      </dgm:t>
    </dgm:pt>
    <dgm:pt modelId="{5483F3DB-6D3A-4CAE-9B61-D93A7AD1DE64}" type="sibTrans" cxnId="{39D32DA5-E22F-4577-96E1-0A6768E94C0D}">
      <dgm:prSet/>
      <dgm:spPr/>
      <dgm:t>
        <a:bodyPr/>
        <a:lstStyle/>
        <a:p>
          <a:endParaRPr lang="nl-NL"/>
        </a:p>
      </dgm:t>
    </dgm:pt>
    <dgm:pt modelId="{FF78F07B-CCF7-4017-9053-C37CF9E24663}">
      <dgm:prSet phldrT="[Tekst]"/>
      <dgm:spPr>
        <a:solidFill>
          <a:srgbClr val="FF0000"/>
        </a:solidFill>
      </dgm:spPr>
      <dgm:t>
        <a:bodyPr/>
        <a:lstStyle/>
        <a:p>
          <a:r>
            <a:rPr lang="nl-NL" dirty="0" err="1" smtClean="0"/>
            <a:t>Models</a:t>
          </a:r>
          <a:endParaRPr lang="nl-NL" dirty="0"/>
        </a:p>
      </dgm:t>
    </dgm:pt>
    <dgm:pt modelId="{3A6B6DA5-14AE-4B6E-9CD3-2F7DCE9F0112}" type="parTrans" cxnId="{1DA0D55A-4FA4-4573-8579-749156F84FCE}">
      <dgm:prSet/>
      <dgm:spPr/>
      <dgm:t>
        <a:bodyPr/>
        <a:lstStyle/>
        <a:p>
          <a:endParaRPr lang="nl-NL"/>
        </a:p>
      </dgm:t>
    </dgm:pt>
    <dgm:pt modelId="{7717366B-23AB-46FA-BC54-7EB458FA9FB1}" type="sibTrans" cxnId="{1DA0D55A-4FA4-4573-8579-749156F84FCE}">
      <dgm:prSet/>
      <dgm:spPr/>
      <dgm:t>
        <a:bodyPr/>
        <a:lstStyle/>
        <a:p>
          <a:endParaRPr lang="nl-NL"/>
        </a:p>
      </dgm:t>
    </dgm:pt>
    <dgm:pt modelId="{E3DFC97C-F996-4808-A2F6-7BD8CEA0BA89}">
      <dgm:prSet phldrT="[Tekst]"/>
      <dgm:spPr>
        <a:solidFill>
          <a:srgbClr val="7030A0"/>
        </a:solidFill>
      </dgm:spPr>
      <dgm:t>
        <a:bodyPr/>
        <a:lstStyle/>
        <a:p>
          <a:r>
            <a:rPr lang="nl-NL" dirty="0" err="1" smtClean="0"/>
            <a:t>Tables</a:t>
          </a:r>
          <a:endParaRPr lang="nl-NL" dirty="0"/>
        </a:p>
      </dgm:t>
    </dgm:pt>
    <dgm:pt modelId="{C8A80B86-5FF1-4197-8595-939D22D6CCF6}" type="parTrans" cxnId="{DFFB8CFA-8419-4BC4-AF79-B8742777D5B5}">
      <dgm:prSet/>
      <dgm:spPr/>
      <dgm:t>
        <a:bodyPr/>
        <a:lstStyle/>
        <a:p>
          <a:endParaRPr lang="nl-NL"/>
        </a:p>
      </dgm:t>
    </dgm:pt>
    <dgm:pt modelId="{772F9E09-BF77-4D2F-865E-CE5C26943231}" type="sibTrans" cxnId="{DFFB8CFA-8419-4BC4-AF79-B8742777D5B5}">
      <dgm:prSet/>
      <dgm:spPr/>
      <dgm:t>
        <a:bodyPr/>
        <a:lstStyle/>
        <a:p>
          <a:endParaRPr lang="nl-NL"/>
        </a:p>
      </dgm:t>
    </dgm:pt>
    <dgm:pt modelId="{D30EFC72-903B-47FD-8ECC-72D463AA760D}">
      <dgm:prSet phldrT="[Tekst]"/>
      <dgm:spPr>
        <a:solidFill>
          <a:srgbClr val="7030A0"/>
        </a:solidFill>
      </dgm:spPr>
      <dgm:t>
        <a:bodyPr/>
        <a:lstStyle/>
        <a:p>
          <a:r>
            <a:rPr lang="en-US" dirty="0" smtClean="0">
              <a:solidFill>
                <a:schemeClr val="tx1"/>
              </a:solidFill>
            </a:rPr>
            <a:t>What will the future bring regarding Tables?!</a:t>
          </a:r>
          <a:endParaRPr lang="nl-NL" dirty="0">
            <a:solidFill>
              <a:schemeClr val="tx1"/>
            </a:solidFill>
          </a:endParaRPr>
        </a:p>
      </dgm:t>
    </dgm:pt>
    <dgm:pt modelId="{2A68643D-16EB-4256-8DD1-A952FB96FA06}" type="parTrans" cxnId="{9D5EEF19-EE53-434C-9AED-F768FE6F9723}">
      <dgm:prSet/>
      <dgm:spPr/>
      <dgm:t>
        <a:bodyPr/>
        <a:lstStyle/>
        <a:p>
          <a:endParaRPr lang="nl-NL"/>
        </a:p>
      </dgm:t>
    </dgm:pt>
    <dgm:pt modelId="{E970ECD3-2345-4799-944E-4D3271906398}" type="sibTrans" cxnId="{9D5EEF19-EE53-434C-9AED-F768FE6F9723}">
      <dgm:prSet/>
      <dgm:spPr/>
      <dgm:t>
        <a:bodyPr/>
        <a:lstStyle/>
        <a:p>
          <a:endParaRPr lang="nl-NL"/>
        </a:p>
      </dgm:t>
    </dgm:pt>
    <dgm:pt modelId="{1D654564-E2DB-40B8-9795-9640D370BFFF}">
      <dgm:prSet phldrT="[Tekst]"/>
      <dgm:spPr>
        <a:solidFill>
          <a:srgbClr val="FF0000"/>
        </a:solidFill>
      </dgm:spPr>
      <dgm:t>
        <a:bodyPr/>
        <a:lstStyle/>
        <a:p>
          <a:r>
            <a:rPr lang="en-GB" dirty="0" smtClean="0">
              <a:solidFill>
                <a:schemeClr val="tx1"/>
              </a:solidFill>
            </a:rPr>
            <a:t>How to compare the quality of models for your documents.</a:t>
          </a:r>
          <a:endParaRPr lang="nl-NL" dirty="0">
            <a:solidFill>
              <a:schemeClr val="tx1"/>
            </a:solidFill>
          </a:endParaRPr>
        </a:p>
      </dgm:t>
    </dgm:pt>
    <dgm:pt modelId="{DC176963-ADBC-4AAC-8848-82260754586F}" type="parTrans" cxnId="{94AF36D7-65D8-4C29-9A98-F576FDFDDEA1}">
      <dgm:prSet/>
      <dgm:spPr/>
      <dgm:t>
        <a:bodyPr/>
        <a:lstStyle/>
        <a:p>
          <a:endParaRPr lang="nl-NL"/>
        </a:p>
      </dgm:t>
    </dgm:pt>
    <dgm:pt modelId="{43FE4783-9195-443E-8DF4-2B5BA858C158}" type="sibTrans" cxnId="{94AF36D7-65D8-4C29-9A98-F576FDFDDEA1}">
      <dgm:prSet/>
      <dgm:spPr/>
      <dgm:t>
        <a:bodyPr/>
        <a:lstStyle/>
        <a:p>
          <a:endParaRPr lang="nl-NL"/>
        </a:p>
      </dgm:t>
    </dgm:pt>
    <dgm:pt modelId="{9DB4E274-261D-48B4-BC89-5EC5719DFE13}">
      <dgm:prSet phldrT="[Tekst]"/>
      <dgm:spPr>
        <a:solidFill>
          <a:srgbClr val="FFC000"/>
        </a:solidFill>
      </dgm:spPr>
      <dgm:t>
        <a:bodyPr/>
        <a:lstStyle/>
        <a:p>
          <a:r>
            <a:rPr lang="en-US" dirty="0" smtClean="0">
              <a:solidFill>
                <a:schemeClr val="tx1"/>
              </a:solidFill>
            </a:rPr>
            <a:t>How to perform Text2Image (using existing transcriptions and matching these with images).</a:t>
          </a:r>
          <a:endParaRPr lang="nl-NL" dirty="0">
            <a:solidFill>
              <a:schemeClr val="tx1"/>
            </a:solidFill>
          </a:endParaRPr>
        </a:p>
      </dgm:t>
    </dgm:pt>
    <dgm:pt modelId="{EFE5048B-C799-4FF2-96AA-B585442DB1EB}" type="parTrans" cxnId="{D4A4010B-15E5-4FD3-BA9F-994459AF590E}">
      <dgm:prSet/>
      <dgm:spPr/>
      <dgm:t>
        <a:bodyPr/>
        <a:lstStyle/>
        <a:p>
          <a:endParaRPr lang="nl-NL"/>
        </a:p>
      </dgm:t>
    </dgm:pt>
    <dgm:pt modelId="{8DBE1909-7636-4734-B220-CFF34BE25154}" type="sibTrans" cxnId="{D4A4010B-15E5-4FD3-BA9F-994459AF590E}">
      <dgm:prSet/>
      <dgm:spPr/>
      <dgm:t>
        <a:bodyPr/>
        <a:lstStyle/>
        <a:p>
          <a:endParaRPr lang="nl-NL"/>
        </a:p>
      </dgm:t>
    </dgm:pt>
    <dgm:pt modelId="{DE292916-7AC4-415E-84FE-B54AD9E2B11F}">
      <dgm:prSet phldrT="[Tekst]"/>
      <dgm:spPr>
        <a:solidFill>
          <a:srgbClr val="00B050"/>
        </a:solidFill>
      </dgm:spPr>
      <dgm:t>
        <a:bodyPr/>
        <a:lstStyle/>
        <a:p>
          <a:r>
            <a:rPr lang="nl-NL" dirty="0" smtClean="0">
              <a:solidFill>
                <a:schemeClr val="tx1"/>
              </a:solidFill>
            </a:rPr>
            <a:t>How </a:t>
          </a:r>
          <a:r>
            <a:rPr lang="nl-NL" dirty="0" err="1" smtClean="0">
              <a:solidFill>
                <a:schemeClr val="tx1"/>
              </a:solidFill>
            </a:rPr>
            <a:t>to</a:t>
          </a:r>
          <a:r>
            <a:rPr lang="nl-NL" dirty="0" smtClean="0">
              <a:solidFill>
                <a:schemeClr val="tx1"/>
              </a:solidFill>
            </a:rPr>
            <a:t> do </a:t>
          </a:r>
          <a:r>
            <a:rPr lang="nl-NL" dirty="0" err="1" smtClean="0">
              <a:solidFill>
                <a:schemeClr val="tx1"/>
              </a:solidFill>
            </a:rPr>
            <a:t>structure-tagging</a:t>
          </a:r>
          <a:r>
            <a:rPr lang="nl-NL" dirty="0" smtClean="0">
              <a:solidFill>
                <a:schemeClr val="tx1"/>
              </a:solidFill>
            </a:rPr>
            <a:t>.</a:t>
          </a:r>
          <a:endParaRPr lang="nl-NL" dirty="0">
            <a:solidFill>
              <a:schemeClr val="tx1"/>
            </a:solidFill>
          </a:endParaRPr>
        </a:p>
      </dgm:t>
    </dgm:pt>
    <dgm:pt modelId="{38EEAB77-9539-4C51-A23C-7494415FFC1C}" type="parTrans" cxnId="{02266648-377A-4445-A8BF-AA2D230BD784}">
      <dgm:prSet/>
      <dgm:spPr/>
      <dgm:t>
        <a:bodyPr/>
        <a:lstStyle/>
        <a:p>
          <a:endParaRPr lang="nl-NL"/>
        </a:p>
      </dgm:t>
    </dgm:pt>
    <dgm:pt modelId="{FAE21EC4-1A2C-4CE5-A33E-E65A2548FED6}" type="sibTrans" cxnId="{02266648-377A-4445-A8BF-AA2D230BD784}">
      <dgm:prSet/>
      <dgm:spPr/>
      <dgm:t>
        <a:bodyPr/>
        <a:lstStyle/>
        <a:p>
          <a:endParaRPr lang="nl-NL"/>
        </a:p>
      </dgm:t>
    </dgm:pt>
    <dgm:pt modelId="{F006AA32-F13E-4CB9-9BE7-C7FAF3B1B404}">
      <dgm:prSet phldrT="[Tekst]"/>
      <dgm:spPr>
        <a:solidFill>
          <a:srgbClr val="0070C0"/>
        </a:solidFill>
      </dgm:spPr>
      <dgm:t>
        <a:bodyPr/>
        <a:lstStyle/>
        <a:p>
          <a:r>
            <a:rPr lang="en-US" dirty="0" smtClean="0">
              <a:solidFill>
                <a:schemeClr val="tx1"/>
              </a:solidFill>
            </a:rPr>
            <a:t>How to work with P2PaLA (structure model - for automatic structure application/analysis).</a:t>
          </a:r>
          <a:endParaRPr lang="nl-NL" dirty="0">
            <a:solidFill>
              <a:schemeClr val="tx1"/>
            </a:solidFill>
          </a:endParaRPr>
        </a:p>
      </dgm:t>
    </dgm:pt>
    <dgm:pt modelId="{AAD92171-B57F-4685-83DF-E47994E95572}" type="parTrans" cxnId="{54F74BE0-2CB2-4004-ABC6-14C45A46D971}">
      <dgm:prSet/>
      <dgm:spPr/>
      <dgm:t>
        <a:bodyPr/>
        <a:lstStyle/>
        <a:p>
          <a:endParaRPr lang="nl-NL"/>
        </a:p>
      </dgm:t>
    </dgm:pt>
    <dgm:pt modelId="{321036D6-30B3-418C-AAF3-44F3983F5F35}" type="sibTrans" cxnId="{54F74BE0-2CB2-4004-ABC6-14C45A46D971}">
      <dgm:prSet/>
      <dgm:spPr/>
      <dgm:t>
        <a:bodyPr/>
        <a:lstStyle/>
        <a:p>
          <a:endParaRPr lang="nl-NL"/>
        </a:p>
      </dgm:t>
    </dgm:pt>
    <dgm:pt modelId="{7FCDA4F5-F7B8-4A0F-B871-12F805B3CEE2}">
      <dgm:prSet phldrT="[Tekst]"/>
      <dgm:spPr>
        <a:solidFill>
          <a:srgbClr val="FF0000"/>
        </a:solidFill>
      </dgm:spPr>
      <dgm:t>
        <a:bodyPr/>
        <a:lstStyle/>
        <a:p>
          <a:r>
            <a:rPr lang="nl-NL" dirty="0" smtClean="0">
              <a:solidFill>
                <a:schemeClr val="tx1"/>
              </a:solidFill>
            </a:rPr>
            <a:t>How </a:t>
          </a:r>
          <a:r>
            <a:rPr lang="nl-NL" dirty="0" err="1" smtClean="0">
              <a:solidFill>
                <a:schemeClr val="tx1"/>
              </a:solidFill>
            </a:rPr>
            <a:t>to</a:t>
          </a:r>
          <a:r>
            <a:rPr lang="nl-NL" dirty="0" smtClean="0">
              <a:solidFill>
                <a:schemeClr val="tx1"/>
              </a:solidFill>
            </a:rPr>
            <a:t> </a:t>
          </a:r>
          <a:r>
            <a:rPr lang="nl-NL" dirty="0" err="1" smtClean="0">
              <a:solidFill>
                <a:schemeClr val="tx1"/>
              </a:solidFill>
            </a:rPr>
            <a:t>judge</a:t>
          </a:r>
          <a:r>
            <a:rPr lang="nl-NL" dirty="0" smtClean="0">
              <a:solidFill>
                <a:schemeClr val="tx1"/>
              </a:solidFill>
            </a:rPr>
            <a:t> </a:t>
          </a:r>
          <a:r>
            <a:rPr lang="nl-NL" dirty="0" err="1" smtClean="0">
              <a:solidFill>
                <a:schemeClr val="tx1"/>
              </a:solidFill>
            </a:rPr>
            <a:t>the</a:t>
          </a:r>
          <a:r>
            <a:rPr lang="nl-NL" dirty="0" smtClean="0">
              <a:solidFill>
                <a:schemeClr val="tx1"/>
              </a:solidFill>
            </a:rPr>
            <a:t> </a:t>
          </a:r>
          <a:r>
            <a:rPr lang="nl-NL" dirty="0" err="1" smtClean="0">
              <a:solidFill>
                <a:schemeClr val="tx1"/>
              </a:solidFill>
            </a:rPr>
            <a:t>quality</a:t>
          </a:r>
          <a:r>
            <a:rPr lang="nl-NL" dirty="0" smtClean="0">
              <a:solidFill>
                <a:schemeClr val="tx1"/>
              </a:solidFill>
            </a:rPr>
            <a:t> of a model.</a:t>
          </a:r>
          <a:endParaRPr lang="nl-NL" dirty="0">
            <a:solidFill>
              <a:schemeClr val="tx1"/>
            </a:solidFill>
          </a:endParaRPr>
        </a:p>
      </dgm:t>
    </dgm:pt>
    <dgm:pt modelId="{E869D680-1BF4-4788-BF00-19BF80E1C6CF}" type="parTrans" cxnId="{AE3C34AE-30EF-4606-9A57-AD9AAF68EB8C}">
      <dgm:prSet/>
      <dgm:spPr/>
      <dgm:t>
        <a:bodyPr/>
        <a:lstStyle/>
        <a:p>
          <a:endParaRPr lang="nl-NL"/>
        </a:p>
      </dgm:t>
    </dgm:pt>
    <dgm:pt modelId="{42860768-7DAF-4324-AFFF-9C8D6F2686CE}" type="sibTrans" cxnId="{AE3C34AE-30EF-4606-9A57-AD9AAF68EB8C}">
      <dgm:prSet/>
      <dgm:spPr/>
      <dgm:t>
        <a:bodyPr/>
        <a:lstStyle/>
        <a:p>
          <a:endParaRPr lang="nl-NL"/>
        </a:p>
      </dgm:t>
    </dgm:pt>
    <dgm:pt modelId="{96833DFF-02AE-4658-B9AE-A0EB48A012EC}">
      <dgm:prSet phldrT="[Tekst]"/>
      <dgm:spPr>
        <a:solidFill>
          <a:srgbClr val="00B050"/>
        </a:solidFill>
      </dgm:spPr>
      <dgm:t>
        <a:bodyPr/>
        <a:lstStyle/>
        <a:p>
          <a:r>
            <a:rPr lang="en-US" dirty="0" smtClean="0">
              <a:solidFill>
                <a:schemeClr val="tx1"/>
              </a:solidFill>
            </a:rPr>
            <a:t>How to tag words (NERs) in Transkribus (manually).</a:t>
          </a:r>
          <a:endParaRPr lang="nl-NL" dirty="0">
            <a:solidFill>
              <a:schemeClr val="tx1"/>
            </a:solidFill>
          </a:endParaRPr>
        </a:p>
      </dgm:t>
    </dgm:pt>
    <dgm:pt modelId="{FF6736BC-1494-43AB-8B6B-F2997C21DB34}" type="parTrans" cxnId="{5684FEBB-1C5E-4A5F-9FA7-0B7BE7ACFBCC}">
      <dgm:prSet/>
      <dgm:spPr/>
      <dgm:t>
        <a:bodyPr/>
        <a:lstStyle/>
        <a:p>
          <a:endParaRPr lang="nl-NL"/>
        </a:p>
      </dgm:t>
    </dgm:pt>
    <dgm:pt modelId="{952989B9-1F3B-4BCE-890A-3F2D050E14E2}" type="sibTrans" cxnId="{5684FEBB-1C5E-4A5F-9FA7-0B7BE7ACFBCC}">
      <dgm:prSet/>
      <dgm:spPr/>
      <dgm:t>
        <a:bodyPr/>
        <a:lstStyle/>
        <a:p>
          <a:endParaRPr lang="nl-NL"/>
        </a:p>
      </dgm:t>
    </dgm:pt>
    <dgm:pt modelId="{8A3B6A0F-AA8C-4E21-B7AA-6634B18D6EB6}" type="pres">
      <dgm:prSet presAssocID="{7DFF6165-FD55-4FC5-8767-C0904492AD14}" presName="linearFlow" presStyleCnt="0">
        <dgm:presLayoutVars>
          <dgm:dir/>
          <dgm:animLvl val="lvl"/>
          <dgm:resizeHandles val="exact"/>
        </dgm:presLayoutVars>
      </dgm:prSet>
      <dgm:spPr/>
      <dgm:t>
        <a:bodyPr/>
        <a:lstStyle/>
        <a:p>
          <a:endParaRPr lang="nl-NL"/>
        </a:p>
      </dgm:t>
    </dgm:pt>
    <dgm:pt modelId="{8C86A312-EF78-4399-93FF-1A7B627FA6A6}" type="pres">
      <dgm:prSet presAssocID="{FF78F07B-CCF7-4017-9053-C37CF9E24663}" presName="composite" presStyleCnt="0"/>
      <dgm:spPr/>
    </dgm:pt>
    <dgm:pt modelId="{C363418D-2819-4F55-8746-816674F5AA22}" type="pres">
      <dgm:prSet presAssocID="{FF78F07B-CCF7-4017-9053-C37CF9E24663}" presName="parentText" presStyleLbl="alignNode1" presStyleIdx="0" presStyleCnt="5">
        <dgm:presLayoutVars>
          <dgm:chMax val="1"/>
          <dgm:bulletEnabled val="1"/>
        </dgm:presLayoutVars>
      </dgm:prSet>
      <dgm:spPr/>
      <dgm:t>
        <a:bodyPr/>
        <a:lstStyle/>
        <a:p>
          <a:endParaRPr lang="nl-NL"/>
        </a:p>
      </dgm:t>
    </dgm:pt>
    <dgm:pt modelId="{87D5EC7A-4442-48CA-A697-8D68A87EA44D}" type="pres">
      <dgm:prSet presAssocID="{FF78F07B-CCF7-4017-9053-C37CF9E24663}" presName="descendantText" presStyleLbl="alignAcc1" presStyleIdx="0" presStyleCnt="5">
        <dgm:presLayoutVars>
          <dgm:bulletEnabled val="1"/>
        </dgm:presLayoutVars>
      </dgm:prSet>
      <dgm:spPr/>
      <dgm:t>
        <a:bodyPr/>
        <a:lstStyle/>
        <a:p>
          <a:endParaRPr lang="nl-NL"/>
        </a:p>
      </dgm:t>
    </dgm:pt>
    <dgm:pt modelId="{664C161C-55F8-45FC-814A-C6BF51E30C83}" type="pres">
      <dgm:prSet presAssocID="{7717366B-23AB-46FA-BC54-7EB458FA9FB1}" presName="sp" presStyleCnt="0"/>
      <dgm:spPr/>
    </dgm:pt>
    <dgm:pt modelId="{7D33F0D6-C8BD-4959-B3DD-BFA71811358B}" type="pres">
      <dgm:prSet presAssocID="{58A077B4-52DE-4706-A993-385701445562}" presName="composite" presStyleCnt="0"/>
      <dgm:spPr/>
    </dgm:pt>
    <dgm:pt modelId="{F7EA3EDF-5B99-4A26-A8B3-CB7722DEACD4}" type="pres">
      <dgm:prSet presAssocID="{58A077B4-52DE-4706-A993-385701445562}" presName="parentText" presStyleLbl="alignNode1" presStyleIdx="1" presStyleCnt="5">
        <dgm:presLayoutVars>
          <dgm:chMax val="1"/>
          <dgm:bulletEnabled val="1"/>
        </dgm:presLayoutVars>
      </dgm:prSet>
      <dgm:spPr/>
      <dgm:t>
        <a:bodyPr/>
        <a:lstStyle/>
        <a:p>
          <a:endParaRPr lang="nl-NL"/>
        </a:p>
      </dgm:t>
    </dgm:pt>
    <dgm:pt modelId="{43239ABF-A76F-4D75-9D0B-EAD25C591A61}" type="pres">
      <dgm:prSet presAssocID="{58A077B4-52DE-4706-A993-385701445562}" presName="descendantText" presStyleLbl="alignAcc1" presStyleIdx="1" presStyleCnt="5">
        <dgm:presLayoutVars>
          <dgm:bulletEnabled val="1"/>
        </dgm:presLayoutVars>
      </dgm:prSet>
      <dgm:spPr/>
      <dgm:t>
        <a:bodyPr/>
        <a:lstStyle/>
        <a:p>
          <a:endParaRPr lang="nl-NL"/>
        </a:p>
      </dgm:t>
    </dgm:pt>
    <dgm:pt modelId="{DEDD3E16-7DB7-4A84-8B18-C001A67EFF60}" type="pres">
      <dgm:prSet presAssocID="{775AD51D-FE9E-4C94-B854-3C76A2B88262}" presName="sp" presStyleCnt="0"/>
      <dgm:spPr/>
    </dgm:pt>
    <dgm:pt modelId="{72300D16-3ABA-4801-910F-BB99E48662B1}" type="pres">
      <dgm:prSet presAssocID="{DCA79B96-1A2A-4C44-B6A7-D0FF24E5CBDF}" presName="composite" presStyleCnt="0"/>
      <dgm:spPr/>
    </dgm:pt>
    <dgm:pt modelId="{843D411E-C37C-400F-8C5C-69651DB66A30}" type="pres">
      <dgm:prSet presAssocID="{DCA79B96-1A2A-4C44-B6A7-D0FF24E5CBDF}" presName="parentText" presStyleLbl="alignNode1" presStyleIdx="2" presStyleCnt="5">
        <dgm:presLayoutVars>
          <dgm:chMax val="1"/>
          <dgm:bulletEnabled val="1"/>
        </dgm:presLayoutVars>
      </dgm:prSet>
      <dgm:spPr/>
      <dgm:t>
        <a:bodyPr/>
        <a:lstStyle/>
        <a:p>
          <a:endParaRPr lang="nl-NL"/>
        </a:p>
      </dgm:t>
    </dgm:pt>
    <dgm:pt modelId="{59166BB0-DF2F-48A7-B2DB-9288338994E4}" type="pres">
      <dgm:prSet presAssocID="{DCA79B96-1A2A-4C44-B6A7-D0FF24E5CBDF}" presName="descendantText" presStyleLbl="alignAcc1" presStyleIdx="2" presStyleCnt="5">
        <dgm:presLayoutVars>
          <dgm:bulletEnabled val="1"/>
        </dgm:presLayoutVars>
      </dgm:prSet>
      <dgm:spPr/>
      <dgm:t>
        <a:bodyPr/>
        <a:lstStyle/>
        <a:p>
          <a:endParaRPr lang="nl-NL"/>
        </a:p>
      </dgm:t>
    </dgm:pt>
    <dgm:pt modelId="{51F6C937-007D-4D02-AFE7-9023BD6CABEC}" type="pres">
      <dgm:prSet presAssocID="{8509ADD4-6CB9-44E7-9806-DD20CC1EA933}" presName="sp" presStyleCnt="0"/>
      <dgm:spPr/>
    </dgm:pt>
    <dgm:pt modelId="{B781D9E6-7B4D-486C-A0D4-2BC7036F9198}" type="pres">
      <dgm:prSet presAssocID="{21BD7783-80E3-473B-8199-36AB030BD575}" presName="composite" presStyleCnt="0"/>
      <dgm:spPr/>
    </dgm:pt>
    <dgm:pt modelId="{333113DF-9AD1-466A-AC65-C71A629D88A6}" type="pres">
      <dgm:prSet presAssocID="{21BD7783-80E3-473B-8199-36AB030BD575}" presName="parentText" presStyleLbl="alignNode1" presStyleIdx="3" presStyleCnt="5">
        <dgm:presLayoutVars>
          <dgm:chMax val="1"/>
          <dgm:bulletEnabled val="1"/>
        </dgm:presLayoutVars>
      </dgm:prSet>
      <dgm:spPr/>
      <dgm:t>
        <a:bodyPr/>
        <a:lstStyle/>
        <a:p>
          <a:endParaRPr lang="nl-NL"/>
        </a:p>
      </dgm:t>
    </dgm:pt>
    <dgm:pt modelId="{5017513A-B356-4F6E-85B9-C10EA3287978}" type="pres">
      <dgm:prSet presAssocID="{21BD7783-80E3-473B-8199-36AB030BD575}" presName="descendantText" presStyleLbl="alignAcc1" presStyleIdx="3" presStyleCnt="5">
        <dgm:presLayoutVars>
          <dgm:bulletEnabled val="1"/>
        </dgm:presLayoutVars>
      </dgm:prSet>
      <dgm:spPr/>
      <dgm:t>
        <a:bodyPr/>
        <a:lstStyle/>
        <a:p>
          <a:endParaRPr lang="nl-NL"/>
        </a:p>
      </dgm:t>
    </dgm:pt>
    <dgm:pt modelId="{63B4F43B-4BBA-41C3-9BCF-08A0789ACC86}" type="pres">
      <dgm:prSet presAssocID="{5483F3DB-6D3A-4CAE-9B61-D93A7AD1DE64}" presName="sp" presStyleCnt="0"/>
      <dgm:spPr/>
    </dgm:pt>
    <dgm:pt modelId="{686EF80B-9EA4-4453-8903-933B0E1056FB}" type="pres">
      <dgm:prSet presAssocID="{E3DFC97C-F996-4808-A2F6-7BD8CEA0BA89}" presName="composite" presStyleCnt="0"/>
      <dgm:spPr/>
    </dgm:pt>
    <dgm:pt modelId="{1D300A3A-FE20-43E4-9DDB-B6883C4F488E}" type="pres">
      <dgm:prSet presAssocID="{E3DFC97C-F996-4808-A2F6-7BD8CEA0BA89}" presName="parentText" presStyleLbl="alignNode1" presStyleIdx="4" presStyleCnt="5">
        <dgm:presLayoutVars>
          <dgm:chMax val="1"/>
          <dgm:bulletEnabled val="1"/>
        </dgm:presLayoutVars>
      </dgm:prSet>
      <dgm:spPr/>
      <dgm:t>
        <a:bodyPr/>
        <a:lstStyle/>
        <a:p>
          <a:endParaRPr lang="nl-NL"/>
        </a:p>
      </dgm:t>
    </dgm:pt>
    <dgm:pt modelId="{355F8486-91A4-4D52-AA66-BBC6D89CA675}" type="pres">
      <dgm:prSet presAssocID="{E3DFC97C-F996-4808-A2F6-7BD8CEA0BA89}" presName="descendantText" presStyleLbl="alignAcc1" presStyleIdx="4" presStyleCnt="5">
        <dgm:presLayoutVars>
          <dgm:bulletEnabled val="1"/>
        </dgm:presLayoutVars>
      </dgm:prSet>
      <dgm:spPr/>
      <dgm:t>
        <a:bodyPr/>
        <a:lstStyle/>
        <a:p>
          <a:endParaRPr lang="nl-NL"/>
        </a:p>
      </dgm:t>
    </dgm:pt>
  </dgm:ptLst>
  <dgm:cxnLst>
    <dgm:cxn modelId="{9D5EEF19-EE53-434C-9AED-F768FE6F9723}" srcId="{E3DFC97C-F996-4808-A2F6-7BD8CEA0BA89}" destId="{D30EFC72-903B-47FD-8ECC-72D463AA760D}" srcOrd="0" destOrd="0" parTransId="{2A68643D-16EB-4256-8DD1-A952FB96FA06}" sibTransId="{E970ECD3-2345-4799-944E-4D3271906398}"/>
    <dgm:cxn modelId="{F1865107-E726-4BE7-9314-A87744AA0BBB}" type="presOf" srcId="{DCA79B96-1A2A-4C44-B6A7-D0FF24E5CBDF}" destId="{843D411E-C37C-400F-8C5C-69651DB66A30}" srcOrd="0" destOrd="0" presId="urn:microsoft.com/office/officeart/2005/8/layout/chevron2"/>
    <dgm:cxn modelId="{D4A4010B-15E5-4FD3-BA9F-994459AF590E}" srcId="{58A077B4-52DE-4706-A993-385701445562}" destId="{9DB4E274-261D-48B4-BC89-5EC5719DFE13}" srcOrd="0" destOrd="0" parTransId="{EFE5048B-C799-4FF2-96AA-B585442DB1EB}" sibTransId="{8DBE1909-7636-4734-B220-CFF34BE25154}"/>
    <dgm:cxn modelId="{54F74BE0-2CB2-4004-ABC6-14C45A46D971}" srcId="{21BD7783-80E3-473B-8199-36AB030BD575}" destId="{F006AA32-F13E-4CB9-9BE7-C7FAF3B1B404}" srcOrd="0" destOrd="0" parTransId="{AAD92171-B57F-4685-83DF-E47994E95572}" sibTransId="{321036D6-30B3-418C-AAF3-44F3983F5F35}"/>
    <dgm:cxn modelId="{1FA0D67D-F5BA-4CB7-8BCD-0A3C276951A9}" type="presOf" srcId="{DE292916-7AC4-415E-84FE-B54AD9E2B11F}" destId="{59166BB0-DF2F-48A7-B2DB-9288338994E4}" srcOrd="0" destOrd="1" presId="urn:microsoft.com/office/officeart/2005/8/layout/chevron2"/>
    <dgm:cxn modelId="{02266648-377A-4445-A8BF-AA2D230BD784}" srcId="{DCA79B96-1A2A-4C44-B6A7-D0FF24E5CBDF}" destId="{DE292916-7AC4-415E-84FE-B54AD9E2B11F}" srcOrd="1" destOrd="0" parTransId="{38EEAB77-9539-4C51-A23C-7494415FFC1C}" sibTransId="{FAE21EC4-1A2C-4CE5-A33E-E65A2548FED6}"/>
    <dgm:cxn modelId="{BFA69E6D-1F6D-4921-AFCE-84306A50DD52}" type="presOf" srcId="{96833DFF-02AE-4658-B9AE-A0EB48A012EC}" destId="{59166BB0-DF2F-48A7-B2DB-9288338994E4}" srcOrd="0" destOrd="0" presId="urn:microsoft.com/office/officeart/2005/8/layout/chevron2"/>
    <dgm:cxn modelId="{8A2FF5FB-6239-49A0-A90E-03841B6F88D3}" type="presOf" srcId="{9DB4E274-261D-48B4-BC89-5EC5719DFE13}" destId="{43239ABF-A76F-4D75-9D0B-EAD25C591A61}" srcOrd="0" destOrd="0" presId="urn:microsoft.com/office/officeart/2005/8/layout/chevron2"/>
    <dgm:cxn modelId="{DFFB8CFA-8419-4BC4-AF79-B8742777D5B5}" srcId="{7DFF6165-FD55-4FC5-8767-C0904492AD14}" destId="{E3DFC97C-F996-4808-A2F6-7BD8CEA0BA89}" srcOrd="4" destOrd="0" parTransId="{C8A80B86-5FF1-4197-8595-939D22D6CCF6}" sibTransId="{772F9E09-BF77-4D2F-865E-CE5C26943231}"/>
    <dgm:cxn modelId="{102086BF-772D-4AB1-9E38-7E52155E170F}" type="presOf" srcId="{F006AA32-F13E-4CB9-9BE7-C7FAF3B1B404}" destId="{5017513A-B356-4F6E-85B9-C10EA3287978}" srcOrd="0" destOrd="0" presId="urn:microsoft.com/office/officeart/2005/8/layout/chevron2"/>
    <dgm:cxn modelId="{94AF36D7-65D8-4C29-9A98-F576FDFDDEA1}" srcId="{FF78F07B-CCF7-4017-9053-C37CF9E24663}" destId="{1D654564-E2DB-40B8-9795-9640D370BFFF}" srcOrd="1" destOrd="0" parTransId="{DC176963-ADBC-4AAC-8848-82260754586F}" sibTransId="{43FE4783-9195-443E-8DF4-2B5BA858C158}"/>
    <dgm:cxn modelId="{3A7216EC-D13B-48FE-95A1-B050E46DFBA7}" type="presOf" srcId="{7FCDA4F5-F7B8-4A0F-B871-12F805B3CEE2}" destId="{87D5EC7A-4442-48CA-A697-8D68A87EA44D}" srcOrd="0" destOrd="0" presId="urn:microsoft.com/office/officeart/2005/8/layout/chevron2"/>
    <dgm:cxn modelId="{8E824FBA-0124-445E-8A74-4968400C64BF}" type="presOf" srcId="{7DFF6165-FD55-4FC5-8767-C0904492AD14}" destId="{8A3B6A0F-AA8C-4E21-B7AA-6634B18D6EB6}" srcOrd="0" destOrd="0" presId="urn:microsoft.com/office/officeart/2005/8/layout/chevron2"/>
    <dgm:cxn modelId="{FD764194-67C0-47BA-999E-1B0ADBA64B6F}" type="presOf" srcId="{D30EFC72-903B-47FD-8ECC-72D463AA760D}" destId="{355F8486-91A4-4D52-AA66-BBC6D89CA675}" srcOrd="0" destOrd="0" presId="urn:microsoft.com/office/officeart/2005/8/layout/chevron2"/>
    <dgm:cxn modelId="{136C12F8-078C-4475-B615-EAA99A6AA77D}" type="presOf" srcId="{1D654564-E2DB-40B8-9795-9640D370BFFF}" destId="{87D5EC7A-4442-48CA-A697-8D68A87EA44D}" srcOrd="0" destOrd="1" presId="urn:microsoft.com/office/officeart/2005/8/layout/chevron2"/>
    <dgm:cxn modelId="{A452C217-2D2B-4442-B759-6B17D045E1F3}" type="presOf" srcId="{FF78F07B-CCF7-4017-9053-C37CF9E24663}" destId="{C363418D-2819-4F55-8746-816674F5AA22}" srcOrd="0" destOrd="0" presId="urn:microsoft.com/office/officeart/2005/8/layout/chevron2"/>
    <dgm:cxn modelId="{1DA0D55A-4FA4-4573-8579-749156F84FCE}" srcId="{7DFF6165-FD55-4FC5-8767-C0904492AD14}" destId="{FF78F07B-CCF7-4017-9053-C37CF9E24663}" srcOrd="0" destOrd="0" parTransId="{3A6B6DA5-14AE-4B6E-9CD3-2F7DCE9F0112}" sibTransId="{7717366B-23AB-46FA-BC54-7EB458FA9FB1}"/>
    <dgm:cxn modelId="{7880AC2F-76C2-4CF8-AEF0-6EFC069FEAE4}" type="presOf" srcId="{58A077B4-52DE-4706-A993-385701445562}" destId="{F7EA3EDF-5B99-4A26-A8B3-CB7722DEACD4}" srcOrd="0" destOrd="0" presId="urn:microsoft.com/office/officeart/2005/8/layout/chevron2"/>
    <dgm:cxn modelId="{6C3D073E-FC7B-41EF-98EC-5AA40E05BEE0}" type="presOf" srcId="{E3DFC97C-F996-4808-A2F6-7BD8CEA0BA89}" destId="{1D300A3A-FE20-43E4-9DDB-B6883C4F488E}" srcOrd="0" destOrd="0" presId="urn:microsoft.com/office/officeart/2005/8/layout/chevron2"/>
    <dgm:cxn modelId="{07CA0EA7-9705-4281-BAE9-20C6F6911D7C}" type="presOf" srcId="{21BD7783-80E3-473B-8199-36AB030BD575}" destId="{333113DF-9AD1-466A-AC65-C71A629D88A6}" srcOrd="0" destOrd="0" presId="urn:microsoft.com/office/officeart/2005/8/layout/chevron2"/>
    <dgm:cxn modelId="{39D32DA5-E22F-4577-96E1-0A6768E94C0D}" srcId="{7DFF6165-FD55-4FC5-8767-C0904492AD14}" destId="{21BD7783-80E3-473B-8199-36AB030BD575}" srcOrd="3" destOrd="0" parTransId="{CFE607B2-43AA-4CF4-8BED-2CD6F2A0E4E0}" sibTransId="{5483F3DB-6D3A-4CAE-9B61-D93A7AD1DE64}"/>
    <dgm:cxn modelId="{5684FEBB-1C5E-4A5F-9FA7-0B7BE7ACFBCC}" srcId="{DCA79B96-1A2A-4C44-B6A7-D0FF24E5CBDF}" destId="{96833DFF-02AE-4658-B9AE-A0EB48A012EC}" srcOrd="0" destOrd="0" parTransId="{FF6736BC-1494-43AB-8B6B-F2997C21DB34}" sibTransId="{952989B9-1F3B-4BCE-890A-3F2D050E14E2}"/>
    <dgm:cxn modelId="{AE3C34AE-30EF-4606-9A57-AD9AAF68EB8C}" srcId="{FF78F07B-CCF7-4017-9053-C37CF9E24663}" destId="{7FCDA4F5-F7B8-4A0F-B871-12F805B3CEE2}" srcOrd="0" destOrd="0" parTransId="{E869D680-1BF4-4788-BF00-19BF80E1C6CF}" sibTransId="{42860768-7DAF-4324-AFFF-9C8D6F2686CE}"/>
    <dgm:cxn modelId="{30F54203-614F-48D6-B0A3-0AB433A5130E}" srcId="{7DFF6165-FD55-4FC5-8767-C0904492AD14}" destId="{58A077B4-52DE-4706-A993-385701445562}" srcOrd="1" destOrd="0" parTransId="{FBEFC1E0-D5F6-4E99-BEDF-22A34DACB0E2}" sibTransId="{775AD51D-FE9E-4C94-B854-3C76A2B88262}"/>
    <dgm:cxn modelId="{105A6E45-02D1-40D6-AAA5-A0544B65284D}" srcId="{7DFF6165-FD55-4FC5-8767-C0904492AD14}" destId="{DCA79B96-1A2A-4C44-B6A7-D0FF24E5CBDF}" srcOrd="2" destOrd="0" parTransId="{834216D7-C435-43E2-A211-4B64CD0C9926}" sibTransId="{8509ADD4-6CB9-44E7-9806-DD20CC1EA933}"/>
    <dgm:cxn modelId="{B8822B17-5F0B-49A2-91CB-EB72633471D8}" type="presParOf" srcId="{8A3B6A0F-AA8C-4E21-B7AA-6634B18D6EB6}" destId="{8C86A312-EF78-4399-93FF-1A7B627FA6A6}" srcOrd="0" destOrd="0" presId="urn:microsoft.com/office/officeart/2005/8/layout/chevron2"/>
    <dgm:cxn modelId="{7F155BA9-05E6-4E43-871B-7D70039D83B3}" type="presParOf" srcId="{8C86A312-EF78-4399-93FF-1A7B627FA6A6}" destId="{C363418D-2819-4F55-8746-816674F5AA22}" srcOrd="0" destOrd="0" presId="urn:microsoft.com/office/officeart/2005/8/layout/chevron2"/>
    <dgm:cxn modelId="{62BEB8DD-21BC-4D42-8337-A7F3DB7B7F86}" type="presParOf" srcId="{8C86A312-EF78-4399-93FF-1A7B627FA6A6}" destId="{87D5EC7A-4442-48CA-A697-8D68A87EA44D}" srcOrd="1" destOrd="0" presId="urn:microsoft.com/office/officeart/2005/8/layout/chevron2"/>
    <dgm:cxn modelId="{79B7BF98-F637-4571-8C45-7A8DB2FEEDF2}" type="presParOf" srcId="{8A3B6A0F-AA8C-4E21-B7AA-6634B18D6EB6}" destId="{664C161C-55F8-45FC-814A-C6BF51E30C83}" srcOrd="1" destOrd="0" presId="urn:microsoft.com/office/officeart/2005/8/layout/chevron2"/>
    <dgm:cxn modelId="{4BDF92DC-54BF-41FA-8B73-064EA4CA957D}" type="presParOf" srcId="{8A3B6A0F-AA8C-4E21-B7AA-6634B18D6EB6}" destId="{7D33F0D6-C8BD-4959-B3DD-BFA71811358B}" srcOrd="2" destOrd="0" presId="urn:microsoft.com/office/officeart/2005/8/layout/chevron2"/>
    <dgm:cxn modelId="{89E2C4B9-A685-4331-A6FE-5D5F22AE0B8A}" type="presParOf" srcId="{7D33F0D6-C8BD-4959-B3DD-BFA71811358B}" destId="{F7EA3EDF-5B99-4A26-A8B3-CB7722DEACD4}" srcOrd="0" destOrd="0" presId="urn:microsoft.com/office/officeart/2005/8/layout/chevron2"/>
    <dgm:cxn modelId="{253AC296-F52D-4676-8D17-F9F8B77B85F2}" type="presParOf" srcId="{7D33F0D6-C8BD-4959-B3DD-BFA71811358B}" destId="{43239ABF-A76F-4D75-9D0B-EAD25C591A61}" srcOrd="1" destOrd="0" presId="urn:microsoft.com/office/officeart/2005/8/layout/chevron2"/>
    <dgm:cxn modelId="{743D915A-6E08-46B8-9889-3087CD413392}" type="presParOf" srcId="{8A3B6A0F-AA8C-4E21-B7AA-6634B18D6EB6}" destId="{DEDD3E16-7DB7-4A84-8B18-C001A67EFF60}" srcOrd="3" destOrd="0" presId="urn:microsoft.com/office/officeart/2005/8/layout/chevron2"/>
    <dgm:cxn modelId="{9CB7EFF8-1321-473E-9FC7-F0AB1A58EC34}" type="presParOf" srcId="{8A3B6A0F-AA8C-4E21-B7AA-6634B18D6EB6}" destId="{72300D16-3ABA-4801-910F-BB99E48662B1}" srcOrd="4" destOrd="0" presId="urn:microsoft.com/office/officeart/2005/8/layout/chevron2"/>
    <dgm:cxn modelId="{7DA4B25E-50AE-4FCA-860F-55B37D87B556}" type="presParOf" srcId="{72300D16-3ABA-4801-910F-BB99E48662B1}" destId="{843D411E-C37C-400F-8C5C-69651DB66A30}" srcOrd="0" destOrd="0" presId="urn:microsoft.com/office/officeart/2005/8/layout/chevron2"/>
    <dgm:cxn modelId="{D1B7AF3E-D6D2-4F9A-AB0F-80478A680FEE}" type="presParOf" srcId="{72300D16-3ABA-4801-910F-BB99E48662B1}" destId="{59166BB0-DF2F-48A7-B2DB-9288338994E4}" srcOrd="1" destOrd="0" presId="urn:microsoft.com/office/officeart/2005/8/layout/chevron2"/>
    <dgm:cxn modelId="{194E5246-3477-443F-94EE-220EA546A169}" type="presParOf" srcId="{8A3B6A0F-AA8C-4E21-B7AA-6634B18D6EB6}" destId="{51F6C937-007D-4D02-AFE7-9023BD6CABEC}" srcOrd="5" destOrd="0" presId="urn:microsoft.com/office/officeart/2005/8/layout/chevron2"/>
    <dgm:cxn modelId="{5FE14F0E-ABF6-4093-A522-952B430DEF87}" type="presParOf" srcId="{8A3B6A0F-AA8C-4E21-B7AA-6634B18D6EB6}" destId="{B781D9E6-7B4D-486C-A0D4-2BC7036F9198}" srcOrd="6" destOrd="0" presId="urn:microsoft.com/office/officeart/2005/8/layout/chevron2"/>
    <dgm:cxn modelId="{8EF387C5-D47C-46B2-88AA-AB4003398384}" type="presParOf" srcId="{B781D9E6-7B4D-486C-A0D4-2BC7036F9198}" destId="{333113DF-9AD1-466A-AC65-C71A629D88A6}" srcOrd="0" destOrd="0" presId="urn:microsoft.com/office/officeart/2005/8/layout/chevron2"/>
    <dgm:cxn modelId="{E878DFE5-86FE-4B6D-A18C-5D9F16DDAA77}" type="presParOf" srcId="{B781D9E6-7B4D-486C-A0D4-2BC7036F9198}" destId="{5017513A-B356-4F6E-85B9-C10EA3287978}" srcOrd="1" destOrd="0" presId="urn:microsoft.com/office/officeart/2005/8/layout/chevron2"/>
    <dgm:cxn modelId="{EA96D4BC-6404-4016-9117-F16605912292}" type="presParOf" srcId="{8A3B6A0F-AA8C-4E21-B7AA-6634B18D6EB6}" destId="{63B4F43B-4BBA-41C3-9BCF-08A0789ACC86}" srcOrd="7" destOrd="0" presId="urn:microsoft.com/office/officeart/2005/8/layout/chevron2"/>
    <dgm:cxn modelId="{6D4C433A-79A5-4E73-8B63-507A58CBD5FF}" type="presParOf" srcId="{8A3B6A0F-AA8C-4E21-B7AA-6634B18D6EB6}" destId="{686EF80B-9EA4-4453-8903-933B0E1056FB}" srcOrd="8" destOrd="0" presId="urn:microsoft.com/office/officeart/2005/8/layout/chevron2"/>
    <dgm:cxn modelId="{35051168-0645-443E-9B24-754DAF1BFCD8}" type="presParOf" srcId="{686EF80B-9EA4-4453-8903-933B0E1056FB}" destId="{1D300A3A-FE20-43E4-9DDB-B6883C4F488E}" srcOrd="0" destOrd="0" presId="urn:microsoft.com/office/officeart/2005/8/layout/chevron2"/>
    <dgm:cxn modelId="{B5033DD0-D3E4-4513-8087-00F3C5BA3FC5}" type="presParOf" srcId="{686EF80B-9EA4-4453-8903-933B0E1056FB}" destId="{355F8486-91A4-4D52-AA66-BBC6D89CA67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3418D-2819-4F55-8746-816674F5AA22}">
      <dsp:nvSpPr>
        <dsp:cNvPr id="0" name=""/>
        <dsp:cNvSpPr/>
      </dsp:nvSpPr>
      <dsp:spPr>
        <a:xfrm rot="5400000">
          <a:off x="-207856" y="208928"/>
          <a:ext cx="1385711" cy="969997"/>
        </a:xfrm>
        <a:prstGeom prst="chevron">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dsp:txBody>
      <dsp:txXfrm rot="-5400000">
        <a:off x="2" y="486070"/>
        <a:ext cx="969997" cy="415714"/>
      </dsp:txXfrm>
    </dsp:sp>
    <dsp:sp modelId="{87D5EC7A-4442-48CA-A697-8D68A87EA44D}">
      <dsp:nvSpPr>
        <dsp:cNvPr id="0" name=""/>
        <dsp:cNvSpPr/>
      </dsp:nvSpPr>
      <dsp:spPr>
        <a:xfrm rot="5400000">
          <a:off x="5292442" y="-4321372"/>
          <a:ext cx="900712" cy="9545602"/>
        </a:xfrm>
        <a:prstGeom prst="round2Same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nl-NL" sz="2500" kern="1200" dirty="0" smtClean="0">
              <a:solidFill>
                <a:schemeClr val="tx1"/>
              </a:solidFill>
            </a:rPr>
            <a:t>How </a:t>
          </a:r>
          <a:r>
            <a:rPr lang="nl-NL" sz="2500" kern="1200" dirty="0" err="1" smtClean="0">
              <a:solidFill>
                <a:schemeClr val="tx1"/>
              </a:solidFill>
            </a:rPr>
            <a:t>to</a:t>
          </a:r>
          <a:r>
            <a:rPr lang="nl-NL" sz="2500" kern="1200" dirty="0" smtClean="0">
              <a:solidFill>
                <a:schemeClr val="tx1"/>
              </a:solidFill>
            </a:rPr>
            <a:t> </a:t>
          </a:r>
          <a:r>
            <a:rPr lang="nl-NL" sz="2500" kern="1200" dirty="0" err="1" smtClean="0">
              <a:solidFill>
                <a:schemeClr val="tx1"/>
              </a:solidFill>
            </a:rPr>
            <a:t>judge</a:t>
          </a:r>
          <a:r>
            <a:rPr lang="nl-NL" sz="2500" kern="1200" dirty="0" smtClean="0">
              <a:solidFill>
                <a:schemeClr val="tx1"/>
              </a:solidFill>
            </a:rPr>
            <a:t> </a:t>
          </a:r>
          <a:r>
            <a:rPr lang="nl-NL" sz="2500" kern="1200" dirty="0" err="1" smtClean="0">
              <a:solidFill>
                <a:schemeClr val="tx1"/>
              </a:solidFill>
            </a:rPr>
            <a:t>the</a:t>
          </a:r>
          <a:r>
            <a:rPr lang="nl-NL" sz="2500" kern="1200" dirty="0" smtClean="0">
              <a:solidFill>
                <a:schemeClr val="tx1"/>
              </a:solidFill>
            </a:rPr>
            <a:t> </a:t>
          </a:r>
          <a:r>
            <a:rPr lang="nl-NL" sz="2500" kern="1200" dirty="0" err="1" smtClean="0">
              <a:solidFill>
                <a:schemeClr val="tx1"/>
              </a:solidFill>
            </a:rPr>
            <a:t>quality</a:t>
          </a:r>
          <a:r>
            <a:rPr lang="nl-NL" sz="2500" kern="1200" dirty="0" smtClean="0">
              <a:solidFill>
                <a:schemeClr val="tx1"/>
              </a:solidFill>
            </a:rPr>
            <a:t> of a model.</a:t>
          </a:r>
          <a:endParaRPr lang="nl-NL" sz="2500" kern="1200" dirty="0">
            <a:solidFill>
              <a:schemeClr val="tx1"/>
            </a:solidFill>
          </a:endParaRPr>
        </a:p>
        <a:p>
          <a:pPr marL="228600" lvl="1" indent="-228600" algn="l" defTabSz="1111250">
            <a:lnSpc>
              <a:spcPct val="90000"/>
            </a:lnSpc>
            <a:spcBef>
              <a:spcPct val="0"/>
            </a:spcBef>
            <a:spcAft>
              <a:spcPct val="15000"/>
            </a:spcAft>
            <a:buChar char="••"/>
          </a:pPr>
          <a:r>
            <a:rPr lang="en-GB" sz="2500" kern="1200" dirty="0" smtClean="0">
              <a:solidFill>
                <a:schemeClr val="tx1"/>
              </a:solidFill>
            </a:rPr>
            <a:t>How to compare the quality of models for your documents.</a:t>
          </a:r>
          <a:endParaRPr lang="nl-NL" sz="2500" kern="1200" dirty="0">
            <a:solidFill>
              <a:schemeClr val="tx1"/>
            </a:solidFill>
          </a:endParaRPr>
        </a:p>
      </dsp:txBody>
      <dsp:txXfrm rot="-5400000">
        <a:off x="969998" y="45041"/>
        <a:ext cx="9501633" cy="812774"/>
      </dsp:txXfrm>
    </dsp:sp>
    <dsp:sp modelId="{F7EA3EDF-5B99-4A26-A8B3-CB7722DEACD4}">
      <dsp:nvSpPr>
        <dsp:cNvPr id="0" name=""/>
        <dsp:cNvSpPr/>
      </dsp:nvSpPr>
      <dsp:spPr>
        <a:xfrm rot="5400000">
          <a:off x="-207856" y="1479944"/>
          <a:ext cx="1385711" cy="969997"/>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dsp:txBody>
      <dsp:txXfrm rot="-5400000">
        <a:off x="2" y="1757086"/>
        <a:ext cx="969997" cy="415714"/>
      </dsp:txXfrm>
    </dsp:sp>
    <dsp:sp modelId="{43239ABF-A76F-4D75-9D0B-EAD25C591A61}">
      <dsp:nvSpPr>
        <dsp:cNvPr id="0" name=""/>
        <dsp:cNvSpPr/>
      </dsp:nvSpPr>
      <dsp:spPr>
        <a:xfrm rot="5400000">
          <a:off x="5292442" y="-3050356"/>
          <a:ext cx="900712" cy="9545602"/>
        </a:xfrm>
        <a:prstGeom prst="round2SameRect">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tx1"/>
              </a:solidFill>
            </a:rPr>
            <a:t>How to perform Text2Image (using existing transcriptions and matching these with images).</a:t>
          </a:r>
          <a:endParaRPr lang="nl-NL" sz="2500" kern="1200" dirty="0">
            <a:solidFill>
              <a:schemeClr val="tx1"/>
            </a:solidFill>
          </a:endParaRPr>
        </a:p>
      </dsp:txBody>
      <dsp:txXfrm rot="-5400000">
        <a:off x="969998" y="1316057"/>
        <a:ext cx="9501633" cy="812774"/>
      </dsp:txXfrm>
    </dsp:sp>
    <dsp:sp modelId="{843D411E-C37C-400F-8C5C-69651DB66A30}">
      <dsp:nvSpPr>
        <dsp:cNvPr id="0" name=""/>
        <dsp:cNvSpPr/>
      </dsp:nvSpPr>
      <dsp:spPr>
        <a:xfrm rot="5400000">
          <a:off x="-207856" y="2750961"/>
          <a:ext cx="1385711" cy="969997"/>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dsp:txBody>
      <dsp:txXfrm rot="-5400000">
        <a:off x="2" y="3028103"/>
        <a:ext cx="969997" cy="415714"/>
      </dsp:txXfrm>
    </dsp:sp>
    <dsp:sp modelId="{59166BB0-DF2F-48A7-B2DB-9288338994E4}">
      <dsp:nvSpPr>
        <dsp:cNvPr id="0" name=""/>
        <dsp:cNvSpPr/>
      </dsp:nvSpPr>
      <dsp:spPr>
        <a:xfrm rot="5400000">
          <a:off x="5292442" y="-1779340"/>
          <a:ext cx="900712" cy="9545602"/>
        </a:xfrm>
        <a:prstGeom prst="round2SameRect">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tx1"/>
              </a:solidFill>
            </a:rPr>
            <a:t>How to tag words (NERs) in Transkribus (manually).</a:t>
          </a:r>
          <a:endParaRPr lang="nl-NL" sz="2500" kern="1200" dirty="0">
            <a:solidFill>
              <a:schemeClr val="tx1"/>
            </a:solidFill>
          </a:endParaRPr>
        </a:p>
        <a:p>
          <a:pPr marL="228600" lvl="1" indent="-228600" algn="l" defTabSz="1111250">
            <a:lnSpc>
              <a:spcPct val="90000"/>
            </a:lnSpc>
            <a:spcBef>
              <a:spcPct val="0"/>
            </a:spcBef>
            <a:spcAft>
              <a:spcPct val="15000"/>
            </a:spcAft>
            <a:buChar char="••"/>
          </a:pPr>
          <a:r>
            <a:rPr lang="nl-NL" sz="2500" kern="1200" dirty="0" smtClean="0">
              <a:solidFill>
                <a:schemeClr val="tx1"/>
              </a:solidFill>
            </a:rPr>
            <a:t>How </a:t>
          </a:r>
          <a:r>
            <a:rPr lang="nl-NL" sz="2500" kern="1200" dirty="0" err="1" smtClean="0">
              <a:solidFill>
                <a:schemeClr val="tx1"/>
              </a:solidFill>
            </a:rPr>
            <a:t>to</a:t>
          </a:r>
          <a:r>
            <a:rPr lang="nl-NL" sz="2500" kern="1200" dirty="0" smtClean="0">
              <a:solidFill>
                <a:schemeClr val="tx1"/>
              </a:solidFill>
            </a:rPr>
            <a:t> do </a:t>
          </a:r>
          <a:r>
            <a:rPr lang="nl-NL" sz="2500" kern="1200" dirty="0" err="1" smtClean="0">
              <a:solidFill>
                <a:schemeClr val="tx1"/>
              </a:solidFill>
            </a:rPr>
            <a:t>structure-tagging</a:t>
          </a:r>
          <a:r>
            <a:rPr lang="nl-NL" sz="2500" kern="1200" dirty="0" smtClean="0">
              <a:solidFill>
                <a:schemeClr val="tx1"/>
              </a:solidFill>
            </a:rPr>
            <a:t>.</a:t>
          </a:r>
          <a:endParaRPr lang="nl-NL" sz="2500" kern="1200" dirty="0">
            <a:solidFill>
              <a:schemeClr val="tx1"/>
            </a:solidFill>
          </a:endParaRPr>
        </a:p>
      </dsp:txBody>
      <dsp:txXfrm rot="-5400000">
        <a:off x="969998" y="2587073"/>
        <a:ext cx="9501633" cy="812774"/>
      </dsp:txXfrm>
    </dsp:sp>
    <dsp:sp modelId="{333113DF-9AD1-466A-AC65-C71A629D88A6}">
      <dsp:nvSpPr>
        <dsp:cNvPr id="0" name=""/>
        <dsp:cNvSpPr/>
      </dsp:nvSpPr>
      <dsp:spPr>
        <a:xfrm rot="5400000">
          <a:off x="-207856" y="4021977"/>
          <a:ext cx="1385711" cy="969997"/>
        </a:xfrm>
        <a:prstGeom prst="chevron">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dsp:txBody>
      <dsp:txXfrm rot="-5400000">
        <a:off x="2" y="4299119"/>
        <a:ext cx="969997" cy="415714"/>
      </dsp:txXfrm>
    </dsp:sp>
    <dsp:sp modelId="{5017513A-B356-4F6E-85B9-C10EA3287978}">
      <dsp:nvSpPr>
        <dsp:cNvPr id="0" name=""/>
        <dsp:cNvSpPr/>
      </dsp:nvSpPr>
      <dsp:spPr>
        <a:xfrm rot="5400000">
          <a:off x="5292442" y="-508324"/>
          <a:ext cx="900712" cy="9545602"/>
        </a:xfrm>
        <a:prstGeom prst="round2SameRect">
          <a:avLst/>
        </a:prstGeom>
        <a:solidFill>
          <a:srgbClr val="0070C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tx1"/>
              </a:solidFill>
            </a:rPr>
            <a:t>How to work with P2PaLA (structure model - for automatic structure application/analysis).</a:t>
          </a:r>
          <a:endParaRPr lang="nl-NL" sz="2500" kern="1200" dirty="0">
            <a:solidFill>
              <a:schemeClr val="tx1"/>
            </a:solidFill>
          </a:endParaRPr>
        </a:p>
      </dsp:txBody>
      <dsp:txXfrm rot="-5400000">
        <a:off x="969998" y="3858089"/>
        <a:ext cx="9501633" cy="812774"/>
      </dsp:txXfrm>
    </dsp:sp>
    <dsp:sp modelId="{1D300A3A-FE20-43E4-9DDB-B6883C4F488E}">
      <dsp:nvSpPr>
        <dsp:cNvPr id="0" name=""/>
        <dsp:cNvSpPr/>
      </dsp:nvSpPr>
      <dsp:spPr>
        <a:xfrm rot="5400000">
          <a:off x="-207856" y="5292993"/>
          <a:ext cx="1385711" cy="969997"/>
        </a:xfrm>
        <a:prstGeom prst="chevron">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dsp:txBody>
      <dsp:txXfrm rot="-5400000">
        <a:off x="2" y="5570135"/>
        <a:ext cx="969997" cy="415714"/>
      </dsp:txXfrm>
    </dsp:sp>
    <dsp:sp modelId="{355F8486-91A4-4D52-AA66-BBC6D89CA675}">
      <dsp:nvSpPr>
        <dsp:cNvPr id="0" name=""/>
        <dsp:cNvSpPr/>
      </dsp:nvSpPr>
      <dsp:spPr>
        <a:xfrm rot="5400000">
          <a:off x="5292442" y="762691"/>
          <a:ext cx="900712" cy="9545602"/>
        </a:xfrm>
        <a:prstGeom prst="round2SameRect">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solidFill>
                <a:schemeClr val="tx1"/>
              </a:solidFill>
            </a:rPr>
            <a:t>What will the future bring regarding Tables?!</a:t>
          </a:r>
          <a:endParaRPr lang="nl-NL" sz="2500" kern="1200" dirty="0">
            <a:solidFill>
              <a:schemeClr val="tx1"/>
            </a:solidFill>
          </a:endParaRPr>
        </a:p>
      </dsp:txBody>
      <dsp:txXfrm rot="-5400000">
        <a:off x="969998" y="5129105"/>
        <a:ext cx="9501633" cy="81277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CF2E9-E2A8-4665-9815-F5A130D91FA3}" type="datetimeFigureOut">
              <a:rPr lang="nl-NL" smtClean="0"/>
              <a:t>19-5-2020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2DE1B-BBE6-4AFB-BBDD-F086D77B01FE}" type="slidenum">
              <a:rPr lang="nl-NL" smtClean="0"/>
              <a:t>‹nr.›</a:t>
            </a:fld>
            <a:endParaRPr lang="nl-NL"/>
          </a:p>
        </p:txBody>
      </p:sp>
    </p:spTree>
    <p:extLst>
      <p:ext uri="{BB962C8B-B14F-4D97-AF65-F5344CB8AC3E}">
        <p14:creationId xmlns:p14="http://schemas.microsoft.com/office/powerpoint/2010/main" val="183979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5D2DE1B-BBE6-4AFB-BBDD-F086D77B01FE}" type="slidenum">
              <a:rPr lang="nl-NL" smtClean="0"/>
              <a:t>1</a:t>
            </a:fld>
            <a:endParaRPr lang="nl-NL"/>
          </a:p>
        </p:txBody>
      </p:sp>
    </p:spTree>
    <p:extLst>
      <p:ext uri="{BB962C8B-B14F-4D97-AF65-F5344CB8AC3E}">
        <p14:creationId xmlns:p14="http://schemas.microsoft.com/office/powerpoint/2010/main" val="296747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33</a:t>
            </a:fld>
            <a:endParaRPr lang="nl-NL"/>
          </a:p>
        </p:txBody>
      </p:sp>
    </p:spTree>
    <p:extLst>
      <p:ext uri="{BB962C8B-B14F-4D97-AF65-F5344CB8AC3E}">
        <p14:creationId xmlns:p14="http://schemas.microsoft.com/office/powerpoint/2010/main" val="186124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34</a:t>
            </a:fld>
            <a:endParaRPr lang="nl-NL"/>
          </a:p>
        </p:txBody>
      </p:sp>
    </p:spTree>
    <p:extLst>
      <p:ext uri="{BB962C8B-B14F-4D97-AF65-F5344CB8AC3E}">
        <p14:creationId xmlns:p14="http://schemas.microsoft.com/office/powerpoint/2010/main" val="2924538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35</a:t>
            </a:fld>
            <a:endParaRPr lang="nl-NL"/>
          </a:p>
        </p:txBody>
      </p:sp>
    </p:spTree>
    <p:extLst>
      <p:ext uri="{BB962C8B-B14F-4D97-AF65-F5344CB8AC3E}">
        <p14:creationId xmlns:p14="http://schemas.microsoft.com/office/powerpoint/2010/main" val="356110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Show 144 GT with images</a:t>
            </a:r>
          </a:p>
          <a:p>
            <a:endParaRPr lang="en-GB" dirty="0" smtClean="0"/>
          </a:p>
          <a:p>
            <a:r>
              <a:rPr lang="en-GB" dirty="0" smtClean="0"/>
              <a:t>Data ground Truth: 1000 images have been properly</a:t>
            </a:r>
            <a:r>
              <a:rPr lang="en-GB" baseline="0" dirty="0" smtClean="0"/>
              <a:t> annotated (rows / columns)</a:t>
            </a: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BEFEE5-791E-4A1D-AECC-858B2BFA62FC}" type="slidenum">
              <a:rPr kumimoji="0" lang="en-US" sz="1300" b="0" i="0" u="none" strike="noStrike" kern="1200" cap="none" spc="-1" normalizeH="0" baseline="0" noProof="0">
                <a:ln>
                  <a:noFill/>
                </a:ln>
                <a:solidFill>
                  <a:prstClr val="black"/>
                </a:solidFill>
                <a:effectLst/>
                <a:uLnTx/>
                <a:uFillTx/>
                <a:latin typeface="Times New Roman"/>
                <a:ea typeface="DejaVu Sans"/>
                <a:cs typeface="DejaVu San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1" normalizeH="0" baseline="0" noProof="0">
              <a:ln>
                <a:noFill/>
              </a:ln>
              <a:solidFill>
                <a:prstClr val="black"/>
              </a:solidFill>
              <a:effectLst/>
              <a:uLnTx/>
              <a:uFillTx/>
              <a:latin typeface="Times New Roman"/>
              <a:ea typeface="DejaVu Sans"/>
              <a:cs typeface="DejaVu Sans"/>
            </a:endParaRPr>
          </a:p>
        </p:txBody>
      </p:sp>
    </p:spTree>
    <p:extLst>
      <p:ext uri="{BB962C8B-B14F-4D97-AF65-F5344CB8AC3E}">
        <p14:creationId xmlns:p14="http://schemas.microsoft.com/office/powerpoint/2010/main" val="108407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2400" dirty="0" smtClean="0"/>
              <a:t>Our Approach: a Unified Tool for Document Layout/Understanding</a:t>
            </a:r>
          </a:p>
          <a:p>
            <a:r>
              <a:rPr lang="en-GB" sz="2400" dirty="0" smtClean="0"/>
              <a:t>Graph-based Approach</a:t>
            </a:r>
          </a:p>
          <a:p>
            <a:pPr marL="742950" lvl="1" indent="-285750"/>
            <a:r>
              <a:rPr lang="en-GB" dirty="0" smtClean="0">
                <a:solidFill>
                  <a:schemeClr val="tx1"/>
                </a:solidFill>
              </a:rPr>
              <a:t>One page: one graph</a:t>
            </a:r>
          </a:p>
          <a:p>
            <a:pPr marL="742950" lvl="1" indent="-285750"/>
            <a:r>
              <a:rPr lang="en-GB" dirty="0" smtClean="0">
                <a:solidFill>
                  <a:schemeClr val="tx1"/>
                </a:solidFill>
              </a:rPr>
              <a:t>Nodes: </a:t>
            </a:r>
            <a:r>
              <a:rPr lang="en-GB" dirty="0" err="1" smtClean="0">
                <a:solidFill>
                  <a:schemeClr val="tx1"/>
                </a:solidFill>
              </a:rPr>
              <a:t>textlines</a:t>
            </a:r>
            <a:endParaRPr lang="en-GB" dirty="0" smtClean="0">
              <a:solidFill>
                <a:schemeClr val="tx1"/>
              </a:solidFill>
            </a:endParaRPr>
          </a:p>
          <a:p>
            <a:pPr marL="742950" lvl="1" indent="-285750"/>
            <a:r>
              <a:rPr lang="en-GB" dirty="0" smtClean="0">
                <a:solidFill>
                  <a:schemeClr val="tx1"/>
                </a:solidFill>
              </a:rPr>
              <a:t>Edges: positional relations</a:t>
            </a:r>
          </a:p>
          <a:p>
            <a:pPr marL="742950" lvl="1" indent="-285750"/>
            <a:r>
              <a:rPr lang="en-GB" dirty="0" smtClean="0">
                <a:solidFill>
                  <a:schemeClr val="tx1"/>
                </a:solidFill>
              </a:rPr>
              <a:t>Task: nodes/edge classification</a:t>
            </a:r>
          </a:p>
          <a:p>
            <a:pPr marL="742950" lvl="1" indent="-285750"/>
            <a:endParaRPr lang="en-GB" sz="1600" dirty="0" smtClean="0">
              <a:solidFill>
                <a:schemeClr val="tx1"/>
              </a:solidFill>
            </a:endParaRPr>
          </a:p>
          <a:p>
            <a:r>
              <a:rPr lang="en-GB" sz="2400" dirty="0" smtClean="0"/>
              <a:t>Two Structured Machine Learning Approaches</a:t>
            </a:r>
          </a:p>
          <a:p>
            <a:pPr marL="971550" lvl="1" indent="-514350">
              <a:buFont typeface="+mj-lt"/>
              <a:buAutoNum type="arabicPeriod"/>
            </a:pPr>
            <a:r>
              <a:rPr lang="en-GB" dirty="0" smtClean="0">
                <a:solidFill>
                  <a:schemeClr val="tx1"/>
                </a:solidFill>
              </a:rPr>
              <a:t>Graph Conditional Random Fields (CRF)</a:t>
            </a:r>
          </a:p>
          <a:p>
            <a:pPr marL="971550" lvl="1" indent="-514350">
              <a:buFont typeface="+mj-lt"/>
              <a:buAutoNum type="arabicPeriod"/>
            </a:pPr>
            <a:r>
              <a:rPr lang="en-GB" dirty="0" smtClean="0">
                <a:solidFill>
                  <a:schemeClr val="tx1"/>
                </a:solidFill>
              </a:rPr>
              <a:t>Graph Convolutional Networks (GCN)</a:t>
            </a:r>
          </a:p>
          <a:p>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63</a:t>
            </a:fld>
            <a:endParaRPr lang="nl-NL"/>
          </a:p>
        </p:txBody>
      </p:sp>
    </p:spTree>
    <p:extLst>
      <p:ext uri="{BB962C8B-B14F-4D97-AF65-F5344CB8AC3E}">
        <p14:creationId xmlns:p14="http://schemas.microsoft.com/office/powerpoint/2010/main" val="131275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spc="-1" dirty="0" smtClean="0">
                <a:latin typeface="Arial" panose="020B0604020202020204" pitchFamily="34" charset="0"/>
                <a:cs typeface="Arial" panose="020B0604020202020204" pitchFamily="34" charset="0"/>
              </a:rPr>
              <a:t>Handwritten Text Recognition + Information Extraction</a:t>
            </a:r>
            <a:br>
              <a:rPr lang="en-US" sz="1200" spc="-1" dirty="0" smtClean="0">
                <a:latin typeface="Arial" panose="020B0604020202020204" pitchFamily="34" charset="0"/>
                <a:cs typeface="Arial" panose="020B0604020202020204" pitchFamily="34" charset="0"/>
              </a:rPr>
            </a:br>
            <a:r>
              <a:rPr lang="en-GB" dirty="0" smtClean="0">
                <a:latin typeface="Arial"/>
                <a:ea typeface="DejaVu Sans"/>
                <a:cs typeface="DejaVu Sans"/>
              </a:rPr>
              <a:t>Generating Annotated Data from ABP Database (synthetic)</a:t>
            </a:r>
          </a:p>
          <a:p>
            <a:endParaRPr lang="en-GB" dirty="0" smtClean="0">
              <a:latin typeface="Arial"/>
              <a:ea typeface="DejaVu Sans"/>
              <a:cs typeface="DejaVu Sans"/>
            </a:endParaRPr>
          </a:p>
          <a:p>
            <a:pPr marL="285750" lvl="3" indent="-285750">
              <a:buFont typeface="Arial" panose="020B0604020202020204" pitchFamily="34" charset="0"/>
              <a:buChar char="•"/>
            </a:pPr>
            <a:r>
              <a:rPr lang="en-GB" dirty="0" smtClean="0">
                <a:latin typeface="Arial"/>
                <a:ea typeface="DejaVu Sans"/>
                <a:cs typeface="DejaVu Sans"/>
              </a:rPr>
              <a:t>First name, last name</a:t>
            </a:r>
          </a:p>
          <a:p>
            <a:pPr marL="285750" lvl="2" indent="-285750">
              <a:buFont typeface="Arial" panose="020B0604020202020204" pitchFamily="34" charset="0"/>
              <a:buChar char="•"/>
            </a:pPr>
            <a:r>
              <a:rPr lang="en-GB" dirty="0" smtClean="0">
                <a:latin typeface="Arial"/>
                <a:ea typeface="DejaVu Sans"/>
                <a:cs typeface="DejaVu Sans"/>
              </a:rPr>
              <a:t>Location</a:t>
            </a:r>
          </a:p>
          <a:p>
            <a:pPr marL="285750" lvl="2" indent="-285750">
              <a:buFont typeface="Arial" panose="020B0604020202020204" pitchFamily="34" charset="0"/>
              <a:buChar char="•"/>
            </a:pPr>
            <a:r>
              <a:rPr lang="en-GB" dirty="0" smtClean="0">
                <a:latin typeface="Arial"/>
                <a:ea typeface="DejaVu Sans"/>
                <a:cs typeface="DejaVu Sans"/>
              </a:rPr>
              <a:t>Profession</a:t>
            </a:r>
          </a:p>
          <a:p>
            <a:pPr marL="285750" lvl="1" indent="-285750">
              <a:buFont typeface="Arial" panose="020B0604020202020204" pitchFamily="34" charset="0"/>
              <a:buChar char="•"/>
            </a:pPr>
            <a:r>
              <a:rPr lang="en-GB" dirty="0" smtClean="0">
                <a:latin typeface="Arial"/>
                <a:ea typeface="DejaVu Sans"/>
                <a:cs typeface="DejaVu Sans"/>
              </a:rPr>
              <a:t>Religion</a:t>
            </a:r>
          </a:p>
          <a:p>
            <a:pPr marL="285750" lvl="1" indent="-285750">
              <a:buFont typeface="Arial" panose="020B0604020202020204" pitchFamily="34" charset="0"/>
              <a:buChar char="•"/>
            </a:pPr>
            <a:r>
              <a:rPr lang="en-GB" dirty="0" smtClean="0">
                <a:latin typeface="Arial"/>
                <a:ea typeface="DejaVu Sans"/>
                <a:cs typeface="DejaVu Sans"/>
              </a:rPr>
              <a:t>Reason of death</a:t>
            </a:r>
          </a:p>
          <a:p>
            <a:pPr marL="285750" lvl="1" indent="-285750">
              <a:buFont typeface="Arial" panose="020B0604020202020204" pitchFamily="34" charset="0"/>
              <a:buChar char="•"/>
            </a:pPr>
            <a:r>
              <a:rPr lang="en-GB" dirty="0" smtClean="0">
                <a:latin typeface="Arial"/>
                <a:ea typeface="DejaVu Sans"/>
                <a:cs typeface="DejaVu Sans"/>
              </a:rPr>
              <a:t>Death/burial date</a:t>
            </a:r>
          </a:p>
          <a:p>
            <a:pPr marL="285750" lvl="1" indent="-285750">
              <a:buFont typeface="Arial" panose="020B0604020202020204" pitchFamily="34" charset="0"/>
              <a:buChar char="•"/>
            </a:pPr>
            <a:r>
              <a:rPr lang="en-GB" dirty="0" smtClean="0">
                <a:latin typeface="Arial"/>
                <a:ea typeface="DejaVu Sans"/>
                <a:cs typeface="DejaVu Sans"/>
              </a:rPr>
              <a:t>Age</a:t>
            </a:r>
          </a:p>
          <a:p>
            <a:pPr marL="285750" lvl="1" indent="-285750">
              <a:buFont typeface="Arial" panose="020B0604020202020204" pitchFamily="34" charset="0"/>
              <a:buChar char="•"/>
            </a:pPr>
            <a:r>
              <a:rPr lang="en-GB" dirty="0" smtClean="0">
                <a:latin typeface="Arial"/>
                <a:ea typeface="DejaVu Sans"/>
                <a:cs typeface="DejaVu Sans"/>
              </a:rPr>
              <a:t>Family status</a:t>
            </a:r>
          </a:p>
          <a:p>
            <a:endParaRPr lang="en-GB" dirty="0" smtClean="0">
              <a:latin typeface="Arial"/>
              <a:ea typeface="DejaVu Sans"/>
              <a:cs typeface="DejaVu Sans"/>
            </a:endParaRPr>
          </a:p>
          <a:p>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65</a:t>
            </a:fld>
            <a:endParaRPr lang="nl-NL"/>
          </a:p>
        </p:txBody>
      </p:sp>
    </p:spTree>
    <p:extLst>
      <p:ext uri="{BB962C8B-B14F-4D97-AF65-F5344CB8AC3E}">
        <p14:creationId xmlns:p14="http://schemas.microsoft.com/office/powerpoint/2010/main" val="3976660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4F8A062A-C961-4491-BDCC-48D4004CB628}" type="slidenum">
              <a:rPr lang="en-GB" smtClean="0"/>
              <a:t>68</a:t>
            </a:fld>
            <a:endParaRPr lang="en-GB"/>
          </a:p>
        </p:txBody>
      </p:sp>
    </p:spTree>
    <p:extLst>
      <p:ext uri="{BB962C8B-B14F-4D97-AF65-F5344CB8AC3E}">
        <p14:creationId xmlns:p14="http://schemas.microsoft.com/office/powerpoint/2010/main" val="606350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12</a:t>
            </a:fld>
            <a:endParaRPr lang="nl-NL"/>
          </a:p>
        </p:txBody>
      </p:sp>
    </p:spTree>
    <p:extLst>
      <p:ext uri="{BB962C8B-B14F-4D97-AF65-F5344CB8AC3E}">
        <p14:creationId xmlns:p14="http://schemas.microsoft.com/office/powerpoint/2010/main" val="424950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26</a:t>
            </a:fld>
            <a:endParaRPr lang="nl-NL"/>
          </a:p>
        </p:txBody>
      </p:sp>
    </p:spTree>
    <p:extLst>
      <p:ext uri="{BB962C8B-B14F-4D97-AF65-F5344CB8AC3E}">
        <p14:creationId xmlns:p14="http://schemas.microsoft.com/office/powerpoint/2010/main" val="1790038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27</a:t>
            </a:fld>
            <a:endParaRPr lang="nl-NL"/>
          </a:p>
        </p:txBody>
      </p:sp>
    </p:spTree>
    <p:extLst>
      <p:ext uri="{BB962C8B-B14F-4D97-AF65-F5344CB8AC3E}">
        <p14:creationId xmlns:p14="http://schemas.microsoft.com/office/powerpoint/2010/main" val="1505687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28</a:t>
            </a:fld>
            <a:endParaRPr lang="nl-NL"/>
          </a:p>
        </p:txBody>
      </p:sp>
    </p:spTree>
    <p:extLst>
      <p:ext uri="{BB962C8B-B14F-4D97-AF65-F5344CB8AC3E}">
        <p14:creationId xmlns:p14="http://schemas.microsoft.com/office/powerpoint/2010/main" val="1172653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29</a:t>
            </a:fld>
            <a:endParaRPr lang="nl-NL"/>
          </a:p>
        </p:txBody>
      </p:sp>
    </p:spTree>
    <p:extLst>
      <p:ext uri="{BB962C8B-B14F-4D97-AF65-F5344CB8AC3E}">
        <p14:creationId xmlns:p14="http://schemas.microsoft.com/office/powerpoint/2010/main" val="178619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30</a:t>
            </a:fld>
            <a:endParaRPr lang="nl-NL"/>
          </a:p>
        </p:txBody>
      </p:sp>
    </p:spTree>
    <p:extLst>
      <p:ext uri="{BB962C8B-B14F-4D97-AF65-F5344CB8AC3E}">
        <p14:creationId xmlns:p14="http://schemas.microsoft.com/office/powerpoint/2010/main" val="3325866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kern="1200" dirty="0" smtClean="0">
                <a:solidFill>
                  <a:schemeClr val="tx1"/>
                </a:solidFill>
                <a:effectLst/>
                <a:latin typeface="+mn-lt"/>
                <a:ea typeface="+mn-ea"/>
                <a:cs typeface="+mn-cs"/>
              </a:rPr>
              <a:t>There are two ways of transcribing. The first is to transcribe exactly as the original page shows you the text – including the line breaks; the second is to ignore the line breaks and continue writing as that is how we humans read the text. It is important to realise which convention has been used, for it has implications for the method you are going to apply next.</a:t>
            </a:r>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31</a:t>
            </a:fld>
            <a:endParaRPr lang="nl-NL"/>
          </a:p>
        </p:txBody>
      </p:sp>
    </p:spTree>
    <p:extLst>
      <p:ext uri="{BB962C8B-B14F-4D97-AF65-F5344CB8AC3E}">
        <p14:creationId xmlns:p14="http://schemas.microsoft.com/office/powerpoint/2010/main" val="382578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FD964F6D-2089-4B38-9B13-CA8A6B81B40C}" type="datetime4">
              <a:rPr lang="nl-NL" smtClean="0"/>
              <a:t>19 mei 2020</a:t>
            </a:fld>
            <a:endParaRPr lang="nl-NL"/>
          </a:p>
        </p:txBody>
      </p:sp>
      <p:sp>
        <p:nvSpPr>
          <p:cNvPr id="5" name="Tijdelijke aanduiding voor dianummer 4"/>
          <p:cNvSpPr>
            <a:spLocks noGrp="1"/>
          </p:cNvSpPr>
          <p:nvPr>
            <p:ph type="sldNum" sz="quarter" idx="11"/>
          </p:nvPr>
        </p:nvSpPr>
        <p:spPr/>
        <p:txBody>
          <a:bodyPr/>
          <a:lstStyle/>
          <a:p>
            <a:fld id="{4840B3E4-1789-47F8-9E4E-BC7A36243C64}" type="slidenum">
              <a:rPr lang="nl-NL" smtClean="0"/>
              <a:pPr/>
              <a:t>32</a:t>
            </a:fld>
            <a:endParaRPr lang="nl-NL"/>
          </a:p>
        </p:txBody>
      </p:sp>
    </p:spTree>
    <p:extLst>
      <p:ext uri="{BB962C8B-B14F-4D97-AF65-F5344CB8AC3E}">
        <p14:creationId xmlns:p14="http://schemas.microsoft.com/office/powerpoint/2010/main" val="3793403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971600D7-584A-4190-BF4D-277BA9E2C87D}" type="datetimeFigureOut">
              <a:rPr lang="nl-NL" smtClean="0"/>
              <a:t>19-5-2020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252164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71600D7-584A-4190-BF4D-277BA9E2C87D}" type="datetimeFigureOut">
              <a:rPr lang="nl-NL" smtClean="0"/>
              <a:t>19-5-2020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376773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71600D7-584A-4190-BF4D-277BA9E2C87D}" type="datetimeFigureOut">
              <a:rPr lang="nl-NL" smtClean="0"/>
              <a:t>19-5-2020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2270099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2390" b="0" strike="noStrike" spc="-1">
              <a:solidFill>
                <a:srgbClr val="FFFFFF"/>
              </a:solidFill>
              <a:latin typeface="Apple SD 산돌고딕 Neo 옅은체"/>
            </a:endParaRPr>
          </a:p>
        </p:txBody>
      </p:sp>
      <p:sp>
        <p:nvSpPr>
          <p:cNvPr id="6" name="PlaceHolder 2"/>
          <p:cNvSpPr>
            <a:spLocks noGrp="1"/>
          </p:cNvSpPr>
          <p:nvPr>
            <p:ph type="body"/>
          </p:nvPr>
        </p:nvSpPr>
        <p:spPr>
          <a:xfrm>
            <a:off x="609600" y="1604520"/>
            <a:ext cx="10972320" cy="3977280"/>
          </a:xfrm>
          <a:prstGeom prst="rect">
            <a:avLst/>
          </a:prstGeom>
        </p:spPr>
        <p:txBody>
          <a:bodyPr lIns="0" tIns="0" rIns="0" bIns="0">
            <a:normAutofit/>
          </a:bodyPr>
          <a:lstStyle>
            <a:lvl1pPr algn="ctr">
              <a:spcBef>
                <a:spcPts val="1417"/>
              </a:spcBef>
              <a:defRPr/>
            </a:lvl1pPr>
          </a:lstStyle>
          <a:p>
            <a:pPr algn="ctr">
              <a:spcBef>
                <a:spcPts val="1417"/>
              </a:spcBef>
            </a:pPr>
            <a:endParaRPr lang="en-US" sz="2110" b="0" strike="noStrike" spc="-1">
              <a:solidFill>
                <a:srgbClr val="FFFFFF"/>
              </a:solidFill>
              <a:latin typeface="Apple SD 산돌고딕 Neo 옅은체"/>
            </a:endParaRPr>
          </a:p>
        </p:txBody>
      </p:sp>
      <p:sp>
        <p:nvSpPr>
          <p:cNvPr id="4" name="Slide Number Placeholder 3"/>
          <p:cNvSpPr>
            <a:spLocks noGrp="1"/>
          </p:cNvSpPr>
          <p:nvPr>
            <p:ph type="sldNum" idx="10"/>
          </p:nvPr>
        </p:nvSpPr>
        <p:spPr>
          <a:xfrm>
            <a:off x="11370069" y="6520316"/>
            <a:ext cx="508492" cy="249840"/>
          </a:xfrm>
        </p:spPr>
        <p:txBody>
          <a:bodyPr/>
          <a:lstStyle>
            <a:lvl1pPr>
              <a:defRPr>
                <a:solidFill>
                  <a:schemeClr val="bg1"/>
                </a:solidFill>
              </a:defRPr>
            </a:lvl1pPr>
          </a:lstStyle>
          <a:p>
            <a:pPr algn="ctr"/>
            <a:fld id="{E5ED9DC1-C3E1-4CA1-8161-A0BE346CE433}" type="slidenum">
              <a:rPr lang="en-US" sz="1130" spc="-1" smtClean="0">
                <a:latin typeface="Apple SD 산돌고딕 Neo 옅은체"/>
                <a:ea typeface="Apple SD 산돌고딕 Neo 옅은체"/>
              </a:rPr>
              <a:pPr algn="ctr"/>
              <a:t>‹nr.›</a:t>
            </a:fld>
            <a:endParaRPr lang="en-US" sz="1130" spc="-1" dirty="0">
              <a:latin typeface="Times New Roman"/>
            </a:endParaRPr>
          </a:p>
        </p:txBody>
      </p:sp>
    </p:spTree>
    <p:extLst>
      <p:ext uri="{BB962C8B-B14F-4D97-AF65-F5344CB8AC3E}">
        <p14:creationId xmlns:p14="http://schemas.microsoft.com/office/powerpoint/2010/main" val="176787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2390" b="0" strike="noStrike" spc="-1">
              <a:solidFill>
                <a:srgbClr val="FFFFFF"/>
              </a:solidFill>
              <a:latin typeface="Apple SD 산돌고딕 Neo 옅은체"/>
            </a:endParaRPr>
          </a:p>
        </p:txBody>
      </p:sp>
      <p:sp>
        <p:nvSpPr>
          <p:cNvPr id="4"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97110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smtClean="0"/>
              <a:t>Klik om de stijl te bewerken</a:t>
            </a:r>
            <a:endParaRPr lang="en-GB" noProof="0" dirty="0"/>
          </a:p>
        </p:txBody>
      </p:sp>
      <p:sp>
        <p:nvSpPr>
          <p:cNvPr id="3" name="Date Placeholder 2"/>
          <p:cNvSpPr>
            <a:spLocks noGrp="1"/>
          </p:cNvSpPr>
          <p:nvPr>
            <p:ph type="dt" sz="half" idx="10"/>
          </p:nvPr>
        </p:nvSpPr>
        <p:spPr>
          <a:xfrm>
            <a:off x="2863577" y="6292057"/>
            <a:ext cx="1615828" cy="365125"/>
          </a:xfrm>
          <a:prstGeom prst="rect">
            <a:avLst/>
          </a:prstGeom>
        </p:spPr>
        <p:txBody>
          <a:bodyPr/>
          <a:lstStyle/>
          <a:p>
            <a:fld id="{F2443E58-CDC3-4782-B82C-4D381C795B98}" type="datetime1">
              <a:rPr lang="en-GB" noProof="0" smtClean="0"/>
              <a:t>19/05/2020</a:t>
            </a:fld>
            <a:endParaRPr lang="en-GB" noProof="0" dirty="0"/>
          </a:p>
        </p:txBody>
      </p:sp>
      <p:sp>
        <p:nvSpPr>
          <p:cNvPr id="4" name="Footer Placeholder 3"/>
          <p:cNvSpPr>
            <a:spLocks noGrp="1"/>
          </p:cNvSpPr>
          <p:nvPr>
            <p:ph type="ftr" sz="quarter" idx="11"/>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‹nr.›</a:t>
            </a:fld>
            <a:endParaRPr lang="en-GB" noProof="0" dirty="0"/>
          </a:p>
        </p:txBody>
      </p:sp>
      <p:sp>
        <p:nvSpPr>
          <p:cNvPr id="7" name="Picture Placeholder 6"/>
          <p:cNvSpPr>
            <a:spLocks noGrp="1"/>
          </p:cNvSpPr>
          <p:nvPr>
            <p:ph type="pic" sz="quarter" idx="13" hasCustomPrompt="1"/>
          </p:nvPr>
        </p:nvSpPr>
        <p:spPr>
          <a:xfrm>
            <a:off x="669443" y="964406"/>
            <a:ext cx="10885039" cy="4571438"/>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108852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971600D7-584A-4190-BF4D-277BA9E2C87D}" type="datetimeFigureOut">
              <a:rPr lang="nl-NL" smtClean="0"/>
              <a:t>19-5-2020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83273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971600D7-584A-4190-BF4D-277BA9E2C87D}" type="datetimeFigureOut">
              <a:rPr lang="nl-NL" smtClean="0"/>
              <a:t>19-5-2020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1221014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971600D7-584A-4190-BF4D-277BA9E2C87D}" type="datetimeFigureOut">
              <a:rPr lang="nl-NL" smtClean="0"/>
              <a:t>19-5-2020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419345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971600D7-584A-4190-BF4D-277BA9E2C87D}" type="datetimeFigureOut">
              <a:rPr lang="nl-NL" smtClean="0"/>
              <a:t>19-5-2020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194409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971600D7-584A-4190-BF4D-277BA9E2C87D}" type="datetimeFigureOut">
              <a:rPr lang="nl-NL" smtClean="0"/>
              <a:t>19-5-2020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17065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600D7-584A-4190-BF4D-277BA9E2C87D}" type="datetimeFigureOut">
              <a:rPr lang="nl-NL" smtClean="0"/>
              <a:t>19-5-2020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274849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71600D7-584A-4190-BF4D-277BA9E2C87D}" type="datetimeFigureOut">
              <a:rPr lang="nl-NL" smtClean="0"/>
              <a:t>19-5-2020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982824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71600D7-584A-4190-BF4D-277BA9E2C87D}" type="datetimeFigureOut">
              <a:rPr lang="nl-NL" smtClean="0"/>
              <a:t>19-5-2020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9C3F7E3-D89F-4E90-95CC-9DC5114643DB}" type="slidenum">
              <a:rPr lang="nl-NL" smtClean="0"/>
              <a:t>‹nr.›</a:t>
            </a:fld>
            <a:endParaRPr lang="nl-NL"/>
          </a:p>
        </p:txBody>
      </p:sp>
    </p:spTree>
    <p:extLst>
      <p:ext uri="{BB962C8B-B14F-4D97-AF65-F5344CB8AC3E}">
        <p14:creationId xmlns:p14="http://schemas.microsoft.com/office/powerpoint/2010/main" val="125115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600D7-584A-4190-BF4D-277BA9E2C87D}" type="datetimeFigureOut">
              <a:rPr lang="nl-NL" smtClean="0"/>
              <a:t>19-5-2020</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3F7E3-D89F-4E90-95CC-9DC5114643DB}" type="slidenum">
              <a:rPr lang="nl-NL" smtClean="0"/>
              <a:t>‹nr.›</a:t>
            </a:fld>
            <a:endParaRPr lang="nl-NL"/>
          </a:p>
        </p:txBody>
      </p:sp>
    </p:spTree>
    <p:extLst>
      <p:ext uri="{BB962C8B-B14F-4D97-AF65-F5344CB8AC3E}">
        <p14:creationId xmlns:p14="http://schemas.microsoft.com/office/powerpoint/2010/main" val="22850529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recogito.pelagios.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info@readcoop.eu"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europe.naverlabs.com/blog/vital-records-and-deep-learning-are-helping-us-uncover-the-past-from-historical-handwritten-records/" TargetMode="External"/><Relationship Id="rId2" Type="http://schemas.openxmlformats.org/officeDocument/2006/relationships/hyperlink" Target="https://europe.naverlabs.com/about/global-ai-rd-belt/eu-and-government-projects/vital-record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0.jpeg"/><Relationship Id="rId4" Type="http://schemas.openxmlformats.org/officeDocument/2006/relationships/image" Target="../media/image43.png"/><Relationship Id="rId9"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jpe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0.jpeg"/><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8" Type="http://schemas.openxmlformats.org/officeDocument/2006/relationships/hyperlink" Target="https://transkribus.eu/" TargetMode="External"/><Relationship Id="rId3" Type="http://schemas.openxmlformats.org/officeDocument/2006/relationships/hyperlink" Target="https://transkribus.eu/wiki/index.php/How_to_Guides" TargetMode="External"/><Relationship Id="rId7" Type="http://schemas.openxmlformats.org/officeDocument/2006/relationships/hyperlink" Target="https://read.transkribus.eu/" TargetMode="External"/><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readcoop.eu/scantent/" TargetMode="External"/><Relationship Id="rId11" Type="http://schemas.openxmlformats.org/officeDocument/2006/relationships/hyperlink" Target="mailto:info@readcoop.eu" TargetMode="External"/><Relationship Id="rId5" Type="http://schemas.openxmlformats.org/officeDocument/2006/relationships/hyperlink" Target="https://transkribus.eu/r/read/projects/" TargetMode="External"/><Relationship Id="rId10" Type="http://schemas.openxmlformats.org/officeDocument/2006/relationships/hyperlink" Target="mailto:email@transkribus.eu" TargetMode="External"/><Relationship Id="rId4" Type="http://schemas.openxmlformats.org/officeDocument/2006/relationships/hyperlink" Target="https://www.youtube.com/channel/UC-txVgM31rDTGlBnH-zpPjA" TargetMode="External"/><Relationship Id="rId9" Type="http://schemas.openxmlformats.org/officeDocument/2006/relationships/hyperlink" Target="https://learn.transkribus.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GB" b="1" dirty="0" smtClean="0"/>
              <a:t>Digi-workshop</a:t>
            </a:r>
            <a:br>
              <a:rPr lang="en-GB" b="1" dirty="0" smtClean="0"/>
            </a:br>
            <a:r>
              <a:rPr lang="en-GB" b="1" dirty="0" smtClean="0"/>
              <a:t>Transkribus: </a:t>
            </a:r>
            <a:r>
              <a:rPr lang="en-GB" b="1" u="sng" dirty="0" smtClean="0"/>
              <a:t>Advanced.</a:t>
            </a:r>
            <a:endParaRPr lang="nl-NL" u="sng" dirty="0"/>
          </a:p>
        </p:txBody>
      </p:sp>
      <p:sp>
        <p:nvSpPr>
          <p:cNvPr id="3" name="Ondertitel 2"/>
          <p:cNvSpPr>
            <a:spLocks noGrp="1"/>
          </p:cNvSpPr>
          <p:nvPr>
            <p:ph type="subTitle" idx="1"/>
          </p:nvPr>
        </p:nvSpPr>
        <p:spPr>
          <a:xfrm>
            <a:off x="1524000" y="3602037"/>
            <a:ext cx="9144000" cy="2481521"/>
          </a:xfrm>
        </p:spPr>
        <p:txBody>
          <a:bodyPr>
            <a:normAutofit/>
          </a:bodyPr>
          <a:lstStyle/>
          <a:p>
            <a:r>
              <a:rPr lang="en-GB" b="1" dirty="0" smtClean="0"/>
              <a:t>By </a:t>
            </a:r>
            <a:r>
              <a:rPr lang="en-GB" b="1" dirty="0" err="1" smtClean="0"/>
              <a:t>Dr.</a:t>
            </a:r>
            <a:r>
              <a:rPr lang="en-GB" b="1" dirty="0" smtClean="0"/>
              <a:t> C.A. (Annemieke) Romein </a:t>
            </a:r>
            <a:br>
              <a:rPr lang="en-GB" b="1" dirty="0" smtClean="0"/>
            </a:br>
            <a:r>
              <a:rPr lang="en-GB" b="1" dirty="0" smtClean="0"/>
              <a:t>(Huygens ING)</a:t>
            </a:r>
          </a:p>
          <a:p>
            <a:endParaRPr lang="en-GB" b="1" dirty="0"/>
          </a:p>
          <a:p>
            <a:r>
              <a:rPr lang="en-GB" b="1" dirty="0" smtClean="0"/>
              <a:t>Digital workshop, 19 May 2020</a:t>
            </a:r>
          </a:p>
          <a:p>
            <a:r>
              <a:rPr lang="en-GB" b="1" dirty="0" smtClean="0"/>
              <a:t>1 PM CEST</a:t>
            </a: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5026" y="155576"/>
            <a:ext cx="1531723" cy="1215167"/>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72578"/>
            <a:ext cx="1705232" cy="1185422"/>
          </a:xfrm>
          <a:prstGeom prst="rect">
            <a:avLst/>
          </a:prstGeom>
          <a:noFill/>
        </p:spPr>
      </p:pic>
      <p:pic>
        <p:nvPicPr>
          <p:cNvPr id="6" name="Picture 2" descr="Afbeeldingsresultaat voor transkri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325" y="129456"/>
            <a:ext cx="1605014" cy="1801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sresultaat voor transkrib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100" y="175494"/>
            <a:ext cx="1605014" cy="180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20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smtClean="0"/>
              <a:t>‘</a:t>
            </a:r>
            <a:r>
              <a:rPr lang="nl-NL" dirty="0" err="1" smtClean="0"/>
              <a:t>Compare</a:t>
            </a:r>
            <a:r>
              <a:rPr lang="nl-NL" dirty="0" smtClean="0"/>
              <a:t>’-button.</a:t>
            </a:r>
            <a:endParaRPr lang="nl-NL" dirty="0"/>
          </a:p>
        </p:txBody>
      </p:sp>
      <p:sp>
        <p:nvSpPr>
          <p:cNvPr id="76" name="Tijdelijke aanduiding voor inhoud 3"/>
          <p:cNvSpPr>
            <a:spLocks noGrp="1"/>
          </p:cNvSpPr>
          <p:nvPr>
            <p:ph idx="1"/>
          </p:nvPr>
        </p:nvSpPr>
        <p:spPr>
          <a:xfrm>
            <a:off x="1418253" y="1884437"/>
            <a:ext cx="10383936" cy="4340536"/>
          </a:xfrm>
        </p:spPr>
        <p:txBody>
          <a:bodyPr/>
          <a:lstStyle/>
          <a:p>
            <a:pPr marL="0" indent="0">
              <a:buNone/>
            </a:pPr>
            <a:r>
              <a:rPr lang="nl-NL" dirty="0" smtClean="0"/>
              <a:t> </a:t>
            </a:r>
          </a:p>
          <a:p>
            <a:endParaRPr lang="nl-NL" dirty="0"/>
          </a:p>
        </p:txBody>
      </p:sp>
      <p:sp>
        <p:nvSpPr>
          <p:cNvPr id="19" name="Tijdelijke aanduiding voor tekst 2"/>
          <p:cNvSpPr txBox="1">
            <a:spLocks/>
          </p:cNvSpPr>
          <p:nvPr/>
        </p:nvSpPr>
        <p:spPr>
          <a:xfrm>
            <a:off x="1485247" y="1226252"/>
            <a:ext cx="7158682" cy="397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500" dirty="0" smtClean="0"/>
              <a:t>Does a model </a:t>
            </a:r>
            <a:r>
              <a:rPr lang="nl-NL" sz="3500" dirty="0" err="1" smtClean="0"/>
              <a:t>function</a:t>
            </a:r>
            <a:r>
              <a:rPr lang="nl-NL" sz="3500" dirty="0" smtClean="0"/>
              <a:t>?</a:t>
            </a:r>
          </a:p>
          <a:p>
            <a:pPr marL="571500" indent="-571500">
              <a:buFont typeface="Arial" panose="020B0604020202020204" pitchFamily="34" charset="0"/>
              <a:buChar char="•"/>
            </a:pPr>
            <a:r>
              <a:rPr lang="nl-NL" sz="3500" dirty="0" err="1" smtClean="0"/>
              <a:t>Create</a:t>
            </a:r>
            <a:r>
              <a:rPr lang="nl-NL" sz="3500" dirty="0" smtClean="0"/>
              <a:t> a GT </a:t>
            </a:r>
            <a:r>
              <a:rPr lang="nl-NL" sz="3500" dirty="0" err="1" smtClean="0"/>
              <a:t>for</a:t>
            </a:r>
            <a:r>
              <a:rPr lang="nl-NL" sz="3500" dirty="0" smtClean="0"/>
              <a:t> a page.</a:t>
            </a:r>
          </a:p>
          <a:p>
            <a:pPr marL="571500" indent="-571500">
              <a:buFont typeface="Arial" panose="020B0604020202020204" pitchFamily="34" charset="0"/>
              <a:buChar char="•"/>
            </a:pPr>
            <a:r>
              <a:rPr lang="nl-NL" sz="3500" dirty="0" smtClean="0"/>
              <a:t>Run </a:t>
            </a:r>
            <a:r>
              <a:rPr lang="nl-NL" sz="3500" dirty="0" err="1" smtClean="0"/>
              <a:t>the</a:t>
            </a:r>
            <a:r>
              <a:rPr lang="nl-NL" sz="3500" dirty="0" smtClean="0"/>
              <a:t> model on </a:t>
            </a:r>
            <a:r>
              <a:rPr lang="nl-NL" sz="3500" dirty="0" err="1" smtClean="0"/>
              <a:t>that</a:t>
            </a:r>
            <a:r>
              <a:rPr lang="nl-NL" sz="3500" dirty="0" smtClean="0"/>
              <a:t> </a:t>
            </a:r>
            <a:r>
              <a:rPr lang="nl-NL" sz="3500" dirty="0" err="1" smtClean="0"/>
              <a:t>same</a:t>
            </a:r>
            <a:r>
              <a:rPr lang="nl-NL" sz="3500" dirty="0" smtClean="0"/>
              <a:t> page</a:t>
            </a:r>
          </a:p>
          <a:p>
            <a:pPr marL="571500" indent="-571500">
              <a:buFont typeface="Arial" panose="020B0604020202020204" pitchFamily="34" charset="0"/>
              <a:buChar char="•"/>
            </a:pPr>
            <a:r>
              <a:rPr lang="nl-NL" sz="3500" dirty="0" smtClean="0"/>
              <a:t>Click ‘</a:t>
            </a:r>
            <a:r>
              <a:rPr lang="nl-NL" sz="3500" dirty="0" err="1" smtClean="0"/>
              <a:t>compare</a:t>
            </a:r>
            <a:r>
              <a:rPr lang="nl-NL" sz="3500" dirty="0" smtClean="0"/>
              <a:t>’.</a:t>
            </a:r>
          </a:p>
          <a:p>
            <a:pPr marL="571500" indent="-571500">
              <a:buFont typeface="Arial" panose="020B0604020202020204" pitchFamily="34" charset="0"/>
              <a:buChar char="•"/>
            </a:pPr>
            <a:endParaRPr lang="nl-NL" dirty="0"/>
          </a:p>
        </p:txBody>
      </p:sp>
      <p:pic>
        <p:nvPicPr>
          <p:cNvPr id="20" name="Afbeelding 19"/>
          <p:cNvPicPr>
            <a:picLocks noChangeAspect="1"/>
          </p:cNvPicPr>
          <p:nvPr/>
        </p:nvPicPr>
        <p:blipFill rotWithShape="1">
          <a:blip r:embed="rId2"/>
          <a:srcRect l="304" t="6305" r="68682" b="11892"/>
          <a:stretch/>
        </p:blipFill>
        <p:spPr>
          <a:xfrm>
            <a:off x="8316683" y="604466"/>
            <a:ext cx="3781168" cy="5609968"/>
          </a:xfrm>
          <a:prstGeom prst="rect">
            <a:avLst/>
          </a:prstGeom>
        </p:spPr>
      </p:pic>
      <p:sp>
        <p:nvSpPr>
          <p:cNvPr id="2" name="Ovaal 1"/>
          <p:cNvSpPr/>
          <p:nvPr/>
        </p:nvSpPr>
        <p:spPr>
          <a:xfrm>
            <a:off x="9498563" y="4047211"/>
            <a:ext cx="1315617"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2" name="Afgeronde rechthoek 21"/>
          <p:cNvSpPr/>
          <p:nvPr/>
        </p:nvSpPr>
        <p:spPr>
          <a:xfrm>
            <a:off x="9874898" y="3249056"/>
            <a:ext cx="771331" cy="203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Afgeronde rechthoek 22"/>
          <p:cNvSpPr/>
          <p:nvPr/>
        </p:nvSpPr>
        <p:spPr>
          <a:xfrm>
            <a:off x="9770705" y="3598736"/>
            <a:ext cx="771331" cy="203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57619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p:nvPr>
        </p:nvSpPr>
        <p:spPr/>
        <p:txBody>
          <a:bodyPr/>
          <a:lstStyle/>
          <a:p>
            <a:endParaRPr lang="nl-NL"/>
          </a:p>
        </p:txBody>
      </p:sp>
      <p:pic>
        <p:nvPicPr>
          <p:cNvPr id="4" name="Afbeelding 3"/>
          <p:cNvPicPr>
            <a:picLocks noChangeAspect="1"/>
          </p:cNvPicPr>
          <p:nvPr/>
        </p:nvPicPr>
        <p:blipFill rotWithShape="1">
          <a:blip r:embed="rId2"/>
          <a:srcRect l="304" t="6126" r="28548" b="14054"/>
          <a:stretch/>
        </p:blipFill>
        <p:spPr>
          <a:xfrm>
            <a:off x="391901" y="27143"/>
            <a:ext cx="10824519" cy="6830857"/>
          </a:xfrm>
          <a:prstGeom prst="rect">
            <a:avLst/>
          </a:prstGeom>
        </p:spPr>
      </p:pic>
      <p:cxnSp>
        <p:nvCxnSpPr>
          <p:cNvPr id="6" name="Rechte verbindingslijn met pijl 5"/>
          <p:cNvCxnSpPr/>
          <p:nvPr/>
        </p:nvCxnSpPr>
        <p:spPr>
          <a:xfrm>
            <a:off x="3608173" y="1572579"/>
            <a:ext cx="1371603" cy="1845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3608173" y="2302956"/>
            <a:ext cx="1371603" cy="3043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Afgeronde rechthoek 6"/>
          <p:cNvSpPr/>
          <p:nvPr/>
        </p:nvSpPr>
        <p:spPr>
          <a:xfrm>
            <a:off x="6739811" y="1664857"/>
            <a:ext cx="1041919" cy="247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fgeronde rechthoek 8"/>
          <p:cNvSpPr/>
          <p:nvPr/>
        </p:nvSpPr>
        <p:spPr>
          <a:xfrm>
            <a:off x="6621623" y="2055036"/>
            <a:ext cx="1041919" cy="247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4627984" y="1233248"/>
            <a:ext cx="1009600"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96853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a:srcRect l="54722" t="16868" r="15682" b="21268"/>
          <a:stretch/>
        </p:blipFill>
        <p:spPr>
          <a:xfrm>
            <a:off x="769997" y="135925"/>
            <a:ext cx="10824519" cy="6363730"/>
          </a:xfrm>
          <a:prstGeom prst="rect">
            <a:avLst/>
          </a:prstGeom>
        </p:spPr>
      </p:pic>
      <p:cxnSp>
        <p:nvCxnSpPr>
          <p:cNvPr id="7" name="Rechte verbindingslijn met pijl 6"/>
          <p:cNvCxnSpPr/>
          <p:nvPr/>
        </p:nvCxnSpPr>
        <p:spPr>
          <a:xfrm>
            <a:off x="2347784" y="2199503"/>
            <a:ext cx="815546" cy="16805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a:off x="3711146" y="2199502"/>
            <a:ext cx="4308389" cy="212536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7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p:nvPr>
        </p:nvSpPr>
        <p:spPr/>
        <p:txBody>
          <a:bodyPr/>
          <a:lstStyle/>
          <a:p>
            <a:endParaRPr lang="nl-NL"/>
          </a:p>
        </p:txBody>
      </p:sp>
      <p:pic>
        <p:nvPicPr>
          <p:cNvPr id="4" name="Afbeelding 3"/>
          <p:cNvPicPr>
            <a:picLocks noChangeAspect="1"/>
          </p:cNvPicPr>
          <p:nvPr/>
        </p:nvPicPr>
        <p:blipFill rotWithShape="1">
          <a:blip r:embed="rId2"/>
          <a:srcRect l="304" t="6126" r="28548" b="14054"/>
          <a:stretch/>
        </p:blipFill>
        <p:spPr>
          <a:xfrm>
            <a:off x="391901" y="27143"/>
            <a:ext cx="10824519" cy="6830857"/>
          </a:xfrm>
          <a:prstGeom prst="rect">
            <a:avLst/>
          </a:prstGeom>
        </p:spPr>
      </p:pic>
      <p:cxnSp>
        <p:nvCxnSpPr>
          <p:cNvPr id="6" name="Rechte verbindingslijn met pijl 5"/>
          <p:cNvCxnSpPr/>
          <p:nvPr/>
        </p:nvCxnSpPr>
        <p:spPr>
          <a:xfrm>
            <a:off x="3608173" y="1572579"/>
            <a:ext cx="1371603" cy="1845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p:cNvCxnSpPr/>
          <p:nvPr/>
        </p:nvCxnSpPr>
        <p:spPr>
          <a:xfrm flipV="1">
            <a:off x="3608173" y="2302956"/>
            <a:ext cx="1371603" cy="3043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Afgeronde rechthoek 6"/>
          <p:cNvSpPr/>
          <p:nvPr/>
        </p:nvSpPr>
        <p:spPr>
          <a:xfrm>
            <a:off x="6739811" y="1664857"/>
            <a:ext cx="1041919" cy="247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Afgeronde rechthoek 8"/>
          <p:cNvSpPr/>
          <p:nvPr/>
        </p:nvSpPr>
        <p:spPr>
          <a:xfrm>
            <a:off x="6621623" y="2055036"/>
            <a:ext cx="1041919" cy="247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4627984" y="1233248"/>
            <a:ext cx="1009600"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92433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p:nvPr>
        </p:nvSpPr>
        <p:spPr/>
        <p:txBody>
          <a:bodyPr/>
          <a:lstStyle/>
          <a:p>
            <a:endParaRPr lang="nl-NL"/>
          </a:p>
        </p:txBody>
      </p:sp>
      <p:pic>
        <p:nvPicPr>
          <p:cNvPr id="4" name="Afbeelding 3"/>
          <p:cNvPicPr>
            <a:picLocks noChangeAspect="1"/>
          </p:cNvPicPr>
          <p:nvPr/>
        </p:nvPicPr>
        <p:blipFill rotWithShape="1">
          <a:blip r:embed="rId2"/>
          <a:srcRect l="49821" t="16321" r="10000" b="27179"/>
          <a:stretch/>
        </p:blipFill>
        <p:spPr>
          <a:xfrm>
            <a:off x="609599" y="293569"/>
            <a:ext cx="11258939" cy="6026212"/>
          </a:xfrm>
          <a:prstGeom prst="rect">
            <a:avLst/>
          </a:prstGeom>
        </p:spPr>
      </p:pic>
      <p:sp>
        <p:nvSpPr>
          <p:cNvPr id="5" name="Ovaal 4"/>
          <p:cNvSpPr/>
          <p:nvPr/>
        </p:nvSpPr>
        <p:spPr>
          <a:xfrm>
            <a:off x="1222309" y="660848"/>
            <a:ext cx="1595535" cy="44016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cxnSp>
        <p:nvCxnSpPr>
          <p:cNvPr id="6" name="Rechte verbindingslijn met pijl 5"/>
          <p:cNvCxnSpPr/>
          <p:nvPr/>
        </p:nvCxnSpPr>
        <p:spPr>
          <a:xfrm flipV="1">
            <a:off x="-76202" y="2060360"/>
            <a:ext cx="1371603" cy="3043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20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smtClean="0"/>
              <a:t>‘</a:t>
            </a:r>
            <a:r>
              <a:rPr lang="nl-NL" dirty="0" err="1" smtClean="0"/>
              <a:t>Compare</a:t>
            </a:r>
            <a:r>
              <a:rPr lang="nl-NL" dirty="0" smtClean="0"/>
              <a:t> </a:t>
            </a:r>
            <a:r>
              <a:rPr lang="nl-NL" dirty="0" err="1" smtClean="0"/>
              <a:t>text</a:t>
            </a:r>
            <a:r>
              <a:rPr lang="nl-NL" dirty="0" smtClean="0"/>
              <a:t> </a:t>
            </a:r>
            <a:r>
              <a:rPr lang="nl-NL" dirty="0" err="1" smtClean="0"/>
              <a:t>versions</a:t>
            </a:r>
            <a:r>
              <a:rPr lang="nl-NL" dirty="0" smtClean="0"/>
              <a:t>’-button.</a:t>
            </a:r>
            <a:endParaRPr lang="nl-NL" dirty="0"/>
          </a:p>
        </p:txBody>
      </p:sp>
      <p:sp>
        <p:nvSpPr>
          <p:cNvPr id="76" name="Tijdelijke aanduiding voor inhoud 3"/>
          <p:cNvSpPr>
            <a:spLocks noGrp="1"/>
          </p:cNvSpPr>
          <p:nvPr>
            <p:ph idx="1"/>
          </p:nvPr>
        </p:nvSpPr>
        <p:spPr>
          <a:xfrm>
            <a:off x="1418253" y="1884437"/>
            <a:ext cx="10383936" cy="4340536"/>
          </a:xfrm>
        </p:spPr>
        <p:txBody>
          <a:bodyPr/>
          <a:lstStyle/>
          <a:p>
            <a:r>
              <a:rPr lang="nl-NL" dirty="0" err="1" smtClean="0"/>
              <a:t>If</a:t>
            </a:r>
            <a:r>
              <a:rPr lang="nl-NL" dirty="0" smtClean="0"/>
              <a:t> </a:t>
            </a:r>
            <a:r>
              <a:rPr lang="nl-NL" dirty="0" err="1" smtClean="0"/>
              <a:t>you</a:t>
            </a:r>
            <a:r>
              <a:rPr lang="nl-NL" dirty="0" smtClean="0"/>
              <a:t> have e.g. </a:t>
            </a:r>
            <a:r>
              <a:rPr lang="nl-NL" dirty="0" err="1" smtClean="0"/>
              <a:t>an</a:t>
            </a:r>
            <a:r>
              <a:rPr lang="nl-NL" dirty="0" smtClean="0"/>
              <a:t> HTR-</a:t>
            </a:r>
            <a:r>
              <a:rPr lang="nl-NL" dirty="0" err="1" smtClean="0"/>
              <a:t>ed</a:t>
            </a:r>
            <a:r>
              <a:rPr lang="nl-NL" dirty="0" smtClean="0"/>
              <a:t> </a:t>
            </a:r>
            <a:r>
              <a:rPr lang="nl-NL" dirty="0" err="1" smtClean="0"/>
              <a:t>version</a:t>
            </a:r>
            <a:r>
              <a:rPr lang="nl-NL" dirty="0" smtClean="0"/>
              <a:t> of </a:t>
            </a:r>
            <a:r>
              <a:rPr lang="nl-NL" dirty="0" err="1" smtClean="0"/>
              <a:t>the</a:t>
            </a:r>
            <a:r>
              <a:rPr lang="nl-NL" dirty="0" smtClean="0"/>
              <a:t> </a:t>
            </a:r>
            <a:r>
              <a:rPr lang="nl-NL" dirty="0" err="1" smtClean="0"/>
              <a:t>text</a:t>
            </a:r>
            <a:r>
              <a:rPr lang="nl-NL" dirty="0" smtClean="0"/>
              <a:t> and have had </a:t>
            </a:r>
            <a:r>
              <a:rPr lang="nl-NL" dirty="0" err="1" smtClean="0"/>
              <a:t>someone</a:t>
            </a:r>
            <a:r>
              <a:rPr lang="nl-NL" dirty="0" smtClean="0"/>
              <a:t> correct it…</a:t>
            </a:r>
          </a:p>
          <a:p>
            <a:r>
              <a:rPr lang="nl-NL" dirty="0" err="1" smtClean="0"/>
              <a:t>You</a:t>
            </a:r>
            <a:r>
              <a:rPr lang="nl-NL" dirty="0" smtClean="0"/>
              <a:t> go back </a:t>
            </a:r>
            <a:r>
              <a:rPr lang="nl-NL" dirty="0" err="1" smtClean="0"/>
              <a:t>to</a:t>
            </a:r>
            <a:r>
              <a:rPr lang="nl-NL" dirty="0" smtClean="0"/>
              <a:t> </a:t>
            </a:r>
            <a:r>
              <a:rPr lang="nl-NL" dirty="0" err="1" smtClean="0"/>
              <a:t>the</a:t>
            </a:r>
            <a:r>
              <a:rPr lang="nl-NL" dirty="0" smtClean="0"/>
              <a:t> “in </a:t>
            </a:r>
            <a:r>
              <a:rPr lang="nl-NL" dirty="0" err="1" smtClean="0"/>
              <a:t>progress</a:t>
            </a:r>
            <a:r>
              <a:rPr lang="nl-NL" dirty="0" smtClean="0"/>
              <a:t>” </a:t>
            </a:r>
            <a:r>
              <a:rPr lang="nl-NL" dirty="0" err="1" smtClean="0"/>
              <a:t>version</a:t>
            </a:r>
            <a:r>
              <a:rPr lang="nl-NL" dirty="0" smtClean="0"/>
              <a:t> (</a:t>
            </a:r>
            <a:r>
              <a:rPr lang="nl-NL" dirty="0" err="1" smtClean="0"/>
              <a:t>for</a:t>
            </a:r>
            <a:r>
              <a:rPr lang="nl-NL" dirty="0" smtClean="0"/>
              <a:t> </a:t>
            </a:r>
            <a:r>
              <a:rPr lang="nl-NL" dirty="0" err="1" smtClean="0"/>
              <a:t>example</a:t>
            </a:r>
            <a:r>
              <a:rPr lang="nl-NL" dirty="0" smtClean="0"/>
              <a:t>) </a:t>
            </a:r>
          </a:p>
          <a:p>
            <a:r>
              <a:rPr lang="nl-NL" dirty="0" smtClean="0"/>
              <a:t>Hit “</a:t>
            </a:r>
            <a:r>
              <a:rPr lang="nl-NL" dirty="0" err="1" smtClean="0"/>
              <a:t>Compare</a:t>
            </a:r>
            <a:r>
              <a:rPr lang="nl-NL" dirty="0" smtClean="0"/>
              <a:t> </a:t>
            </a:r>
            <a:r>
              <a:rPr lang="nl-NL" dirty="0" err="1" smtClean="0"/>
              <a:t>Text</a:t>
            </a:r>
            <a:r>
              <a:rPr lang="nl-NL" dirty="0" smtClean="0"/>
              <a:t> Versions”.</a:t>
            </a:r>
          </a:p>
          <a:p>
            <a:r>
              <a:rPr lang="nl-NL" dirty="0" err="1" smtClean="0"/>
              <a:t>You</a:t>
            </a:r>
            <a:r>
              <a:rPr lang="nl-NL" dirty="0" smtClean="0"/>
              <a:t> </a:t>
            </a:r>
            <a:r>
              <a:rPr lang="nl-NL" dirty="0" err="1" smtClean="0"/>
              <a:t>will</a:t>
            </a:r>
            <a:r>
              <a:rPr lang="nl-NL" dirty="0" smtClean="0"/>
              <a:t> </a:t>
            </a:r>
            <a:r>
              <a:rPr lang="nl-NL" dirty="0" err="1" smtClean="0"/>
              <a:t>see</a:t>
            </a:r>
            <a:r>
              <a:rPr lang="nl-NL" dirty="0" smtClean="0"/>
              <a:t> </a:t>
            </a:r>
            <a:r>
              <a:rPr lang="nl-NL" dirty="0" err="1" smtClean="0"/>
              <a:t>what</a:t>
            </a:r>
            <a:r>
              <a:rPr lang="nl-NL" dirty="0" smtClean="0"/>
              <a:t> has been </a:t>
            </a:r>
            <a:r>
              <a:rPr lang="nl-NL" dirty="0" err="1" smtClean="0"/>
              <a:t>changed</a:t>
            </a:r>
            <a:r>
              <a:rPr lang="nl-NL" dirty="0" smtClean="0"/>
              <a:t>. </a:t>
            </a:r>
          </a:p>
          <a:p>
            <a:r>
              <a:rPr lang="nl-NL" dirty="0" smtClean="0"/>
              <a:t>Judge </a:t>
            </a:r>
            <a:r>
              <a:rPr lang="nl-NL" dirty="0" err="1" smtClean="0"/>
              <a:t>for</a:t>
            </a:r>
            <a:r>
              <a:rPr lang="nl-NL" dirty="0" smtClean="0"/>
              <a:t> </a:t>
            </a:r>
            <a:r>
              <a:rPr lang="nl-NL" dirty="0" err="1" smtClean="0"/>
              <a:t>yourself</a:t>
            </a:r>
            <a:r>
              <a:rPr lang="nl-NL" dirty="0" smtClean="0"/>
              <a:t> </a:t>
            </a:r>
            <a:r>
              <a:rPr lang="nl-NL" dirty="0" err="1" smtClean="0"/>
              <a:t>whether</a:t>
            </a:r>
            <a:r>
              <a:rPr lang="nl-NL" dirty="0" smtClean="0"/>
              <a:t> changes </a:t>
            </a:r>
            <a:r>
              <a:rPr lang="nl-NL" dirty="0" err="1" smtClean="0"/>
              <a:t>were</a:t>
            </a:r>
            <a:r>
              <a:rPr lang="nl-NL" dirty="0" smtClean="0"/>
              <a:t> </a:t>
            </a:r>
            <a:r>
              <a:rPr lang="nl-NL" dirty="0" err="1" smtClean="0"/>
              <a:t>only</a:t>
            </a:r>
            <a:r>
              <a:rPr lang="nl-NL" dirty="0" smtClean="0"/>
              <a:t> </a:t>
            </a:r>
            <a:r>
              <a:rPr lang="nl-NL" dirty="0" err="1" smtClean="0"/>
              <a:t>capitalisations</a:t>
            </a:r>
            <a:r>
              <a:rPr lang="nl-NL" dirty="0" smtClean="0"/>
              <a:t>, or </a:t>
            </a:r>
            <a:r>
              <a:rPr lang="nl-NL" dirty="0" err="1" smtClean="0"/>
              <a:t>may</a:t>
            </a:r>
            <a:r>
              <a:rPr lang="nl-NL" dirty="0" smtClean="0"/>
              <a:t> </a:t>
            </a:r>
            <a:r>
              <a:rPr lang="nl-NL" dirty="0" err="1" smtClean="0"/>
              <a:t>be</a:t>
            </a:r>
            <a:r>
              <a:rPr lang="nl-NL" dirty="0" smtClean="0"/>
              <a:t> </a:t>
            </a:r>
            <a:r>
              <a:rPr lang="nl-NL" dirty="0" err="1" smtClean="0"/>
              <a:t>merging</a:t>
            </a:r>
            <a:r>
              <a:rPr lang="nl-NL" dirty="0" smtClean="0"/>
              <a:t> of </a:t>
            </a:r>
            <a:r>
              <a:rPr lang="nl-NL" dirty="0" err="1" smtClean="0"/>
              <a:t>lines</a:t>
            </a:r>
            <a:r>
              <a:rPr lang="nl-NL" dirty="0" smtClean="0"/>
              <a:t>, or </a:t>
            </a:r>
            <a:r>
              <a:rPr lang="nl-NL" dirty="0" err="1" smtClean="0"/>
              <a:t>that</a:t>
            </a:r>
            <a:r>
              <a:rPr lang="nl-NL" dirty="0" smtClean="0"/>
              <a:t> </a:t>
            </a:r>
            <a:r>
              <a:rPr lang="nl-NL" dirty="0" err="1" smtClean="0"/>
              <a:t>the</a:t>
            </a:r>
            <a:r>
              <a:rPr lang="nl-NL" dirty="0" smtClean="0"/>
              <a:t> model </a:t>
            </a:r>
            <a:r>
              <a:rPr lang="nl-NL" dirty="0" err="1" smtClean="0"/>
              <a:t>may</a:t>
            </a:r>
            <a:r>
              <a:rPr lang="nl-NL" dirty="0" smtClean="0"/>
              <a:t> </a:t>
            </a:r>
            <a:r>
              <a:rPr lang="nl-NL" dirty="0" err="1" smtClean="0"/>
              <a:t>not</a:t>
            </a:r>
            <a:r>
              <a:rPr lang="nl-NL" dirty="0" smtClean="0"/>
              <a:t> </a:t>
            </a:r>
            <a:r>
              <a:rPr lang="nl-NL" dirty="0" err="1" smtClean="0"/>
              <a:t>function</a:t>
            </a:r>
            <a:r>
              <a:rPr lang="nl-NL" dirty="0" smtClean="0"/>
              <a:t> at </a:t>
            </a:r>
            <a:r>
              <a:rPr lang="nl-NL" dirty="0" err="1" smtClean="0"/>
              <a:t>all</a:t>
            </a:r>
            <a:r>
              <a:rPr lang="nl-NL" dirty="0" smtClean="0"/>
              <a:t>.</a:t>
            </a:r>
          </a:p>
          <a:p>
            <a:endParaRPr lang="nl-NL" dirty="0"/>
          </a:p>
        </p:txBody>
      </p:sp>
    </p:spTree>
    <p:extLst>
      <p:ext uri="{BB962C8B-B14F-4D97-AF65-F5344CB8AC3E}">
        <p14:creationId xmlns:p14="http://schemas.microsoft.com/office/powerpoint/2010/main" val="2447183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2"/>
          <a:srcRect l="39949" t="11697" r="1964" b="4257"/>
          <a:stretch/>
        </p:blipFill>
        <p:spPr>
          <a:xfrm>
            <a:off x="165881" y="93306"/>
            <a:ext cx="11870608" cy="6537437"/>
          </a:xfrm>
          <a:prstGeom prst="rect">
            <a:avLst/>
          </a:prstGeom>
        </p:spPr>
      </p:pic>
    </p:spTree>
    <p:extLst>
      <p:ext uri="{BB962C8B-B14F-4D97-AF65-F5344CB8AC3E}">
        <p14:creationId xmlns:p14="http://schemas.microsoft.com/office/powerpoint/2010/main" val="13341327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smtClean="0"/>
              <a:t>‘</a:t>
            </a:r>
            <a:r>
              <a:rPr lang="nl-NL" dirty="0" err="1" smtClean="0"/>
              <a:t>Compare</a:t>
            </a:r>
            <a:r>
              <a:rPr lang="nl-NL" dirty="0" smtClean="0"/>
              <a:t> Samples’</a:t>
            </a:r>
            <a:endParaRPr lang="nl-NL" dirty="0"/>
          </a:p>
        </p:txBody>
      </p:sp>
      <p:sp>
        <p:nvSpPr>
          <p:cNvPr id="76" name="Tijdelijke aanduiding voor inhoud 3"/>
          <p:cNvSpPr>
            <a:spLocks noGrp="1"/>
          </p:cNvSpPr>
          <p:nvPr>
            <p:ph idx="1"/>
          </p:nvPr>
        </p:nvSpPr>
        <p:spPr>
          <a:xfrm>
            <a:off x="1418253" y="1884437"/>
            <a:ext cx="10383936" cy="4340536"/>
          </a:xfrm>
        </p:spPr>
        <p:txBody>
          <a:bodyPr/>
          <a:lstStyle/>
          <a:p>
            <a:pPr marL="0" indent="0">
              <a:buNone/>
            </a:pPr>
            <a:r>
              <a:rPr lang="nl-NL" dirty="0" smtClean="0"/>
              <a:t> </a:t>
            </a:r>
          </a:p>
          <a:p>
            <a:endParaRPr lang="nl-NL" dirty="0"/>
          </a:p>
        </p:txBody>
      </p:sp>
      <p:sp>
        <p:nvSpPr>
          <p:cNvPr id="2" name="Tekstvak 1"/>
          <p:cNvSpPr txBox="1"/>
          <p:nvPr/>
        </p:nvSpPr>
        <p:spPr>
          <a:xfrm>
            <a:off x="1688841" y="1782147"/>
            <a:ext cx="9657183" cy="3970318"/>
          </a:xfrm>
          <a:prstGeom prst="rect">
            <a:avLst/>
          </a:prstGeom>
          <a:noFill/>
        </p:spPr>
        <p:txBody>
          <a:bodyPr wrap="square" rtlCol="0">
            <a:spAutoFit/>
          </a:bodyPr>
          <a:lstStyle/>
          <a:p>
            <a:pPr marL="285750" indent="-285750">
              <a:buFont typeface="Arial" panose="020B0604020202020204" pitchFamily="34" charset="0"/>
              <a:buChar char="•"/>
            </a:pPr>
            <a:r>
              <a:rPr lang="nl-NL" sz="2800" dirty="0" smtClean="0"/>
              <a:t>Samples are </a:t>
            </a:r>
            <a:r>
              <a:rPr lang="nl-NL" sz="2800" dirty="0" err="1" smtClean="0"/>
              <a:t>useful</a:t>
            </a:r>
            <a:r>
              <a:rPr lang="nl-NL" sz="2800" dirty="0" smtClean="0"/>
              <a:t> </a:t>
            </a:r>
            <a:r>
              <a:rPr lang="nl-NL" sz="2800" dirty="0" err="1" smtClean="0"/>
              <a:t>if</a:t>
            </a:r>
            <a:r>
              <a:rPr lang="nl-NL" sz="2800" dirty="0" smtClean="0"/>
              <a:t> </a:t>
            </a:r>
            <a:r>
              <a:rPr lang="nl-NL" sz="2800" dirty="0" err="1" smtClean="0"/>
              <a:t>you</a:t>
            </a:r>
            <a:r>
              <a:rPr lang="nl-NL" sz="2800" dirty="0" smtClean="0"/>
              <a:t> want </a:t>
            </a:r>
            <a:r>
              <a:rPr lang="nl-NL" sz="2800" dirty="0" err="1" smtClean="0"/>
              <a:t>to</a:t>
            </a:r>
            <a:r>
              <a:rPr lang="nl-NL" sz="2800" dirty="0" smtClean="0"/>
              <a:t> have a </a:t>
            </a:r>
            <a:r>
              <a:rPr lang="nl-NL" sz="2800" dirty="0" err="1" smtClean="0"/>
              <a:t>quick</a:t>
            </a:r>
            <a:r>
              <a:rPr lang="nl-NL" sz="2800" dirty="0" smtClean="0"/>
              <a:t> view of </a:t>
            </a:r>
            <a:r>
              <a:rPr lang="nl-NL" sz="2800" dirty="0" err="1" smtClean="0"/>
              <a:t>what</a:t>
            </a:r>
            <a:r>
              <a:rPr lang="nl-NL" sz="2800" dirty="0" smtClean="0"/>
              <a:t> sources (print/ </a:t>
            </a:r>
            <a:r>
              <a:rPr lang="nl-NL" sz="2800" dirty="0" err="1" smtClean="0"/>
              <a:t>handwriting</a:t>
            </a:r>
            <a:r>
              <a:rPr lang="nl-NL" sz="2800" dirty="0" smtClean="0"/>
              <a:t>) have been </a:t>
            </a:r>
            <a:r>
              <a:rPr lang="nl-NL" sz="2800" dirty="0" err="1" smtClean="0"/>
              <a:t>used</a:t>
            </a:r>
            <a:r>
              <a:rPr lang="nl-NL" sz="2800" dirty="0" smtClean="0"/>
              <a:t> </a:t>
            </a:r>
            <a:r>
              <a:rPr lang="nl-NL" sz="2800" dirty="0" err="1" smtClean="0"/>
              <a:t>to</a:t>
            </a:r>
            <a:r>
              <a:rPr lang="nl-NL" sz="2800" dirty="0" smtClean="0"/>
              <a:t> </a:t>
            </a:r>
            <a:r>
              <a:rPr lang="nl-NL" sz="2800" dirty="0" err="1" smtClean="0"/>
              <a:t>create</a:t>
            </a:r>
            <a:r>
              <a:rPr lang="nl-NL" sz="2800" dirty="0" smtClean="0"/>
              <a:t> a model – without </a:t>
            </a:r>
            <a:r>
              <a:rPr lang="nl-NL" sz="2800" dirty="0" err="1" smtClean="0"/>
              <a:t>having</a:t>
            </a:r>
            <a:r>
              <a:rPr lang="nl-NL" sz="2800" dirty="0" smtClean="0"/>
              <a:t> </a:t>
            </a:r>
            <a:r>
              <a:rPr lang="nl-NL" sz="2800" dirty="0" err="1" smtClean="0"/>
              <a:t>to</a:t>
            </a:r>
            <a:r>
              <a:rPr lang="nl-NL" sz="2800" dirty="0" smtClean="0"/>
              <a:t> </a:t>
            </a:r>
            <a:r>
              <a:rPr lang="nl-NL" sz="2800" dirty="0" err="1" smtClean="0"/>
              <a:t>scroll</a:t>
            </a:r>
            <a:r>
              <a:rPr lang="nl-NL" sz="2800" dirty="0" smtClean="0"/>
              <a:t> </a:t>
            </a:r>
            <a:r>
              <a:rPr lang="nl-NL" sz="2800" dirty="0" err="1" smtClean="0"/>
              <a:t>through</a:t>
            </a:r>
            <a:r>
              <a:rPr lang="nl-NL" sz="2800" dirty="0" smtClean="0"/>
              <a:t> </a:t>
            </a:r>
            <a:r>
              <a:rPr lang="nl-NL" sz="2800" dirty="0" err="1" smtClean="0"/>
              <a:t>all</a:t>
            </a:r>
            <a:r>
              <a:rPr lang="nl-NL" sz="2800" dirty="0" smtClean="0"/>
              <a:t> pages of GT </a:t>
            </a:r>
            <a:r>
              <a:rPr lang="nl-NL" sz="2800" dirty="0" err="1" smtClean="0"/>
              <a:t>that</a:t>
            </a:r>
            <a:r>
              <a:rPr lang="nl-NL" sz="2800" dirty="0" smtClean="0"/>
              <a:t> </a:t>
            </a:r>
            <a:r>
              <a:rPr lang="nl-NL" sz="2800" dirty="0" err="1" smtClean="0"/>
              <a:t>were</a:t>
            </a:r>
            <a:r>
              <a:rPr lang="nl-NL" sz="2800" dirty="0" smtClean="0"/>
              <a:t> </a:t>
            </a:r>
            <a:r>
              <a:rPr lang="nl-NL" sz="2800" dirty="0" err="1" smtClean="0"/>
              <a:t>used</a:t>
            </a:r>
            <a:r>
              <a:rPr lang="nl-NL" sz="2800" dirty="0" smtClean="0"/>
              <a:t> as test/ </a:t>
            </a:r>
            <a:r>
              <a:rPr lang="nl-NL" sz="2800" dirty="0" err="1" smtClean="0"/>
              <a:t>validation</a:t>
            </a:r>
            <a:r>
              <a:rPr lang="nl-NL" sz="2800" dirty="0" smtClean="0"/>
              <a:t> (</a:t>
            </a:r>
            <a:r>
              <a:rPr lang="nl-NL" sz="2800" dirty="0" err="1" smtClean="0"/>
              <a:t>if</a:t>
            </a:r>
            <a:r>
              <a:rPr lang="nl-NL" sz="2800" dirty="0" smtClean="0"/>
              <a:t> </a:t>
            </a:r>
            <a:r>
              <a:rPr lang="nl-NL" sz="2800" dirty="0" err="1" smtClean="0"/>
              <a:t>available</a:t>
            </a:r>
            <a:r>
              <a:rPr lang="nl-NL" sz="2800" dirty="0" smtClean="0"/>
              <a:t>).</a:t>
            </a:r>
          </a:p>
          <a:p>
            <a:pPr marL="285750" indent="-285750">
              <a:buFont typeface="Arial" panose="020B0604020202020204" pitchFamily="34" charset="0"/>
              <a:buChar char="•"/>
            </a:pPr>
            <a:r>
              <a:rPr lang="nl-NL" sz="2800" dirty="0" err="1" smtClean="0"/>
              <a:t>Can</a:t>
            </a:r>
            <a:r>
              <a:rPr lang="nl-NL" sz="2800" dirty="0" smtClean="0"/>
              <a:t> </a:t>
            </a:r>
            <a:r>
              <a:rPr lang="nl-NL" sz="2800" dirty="0" err="1" smtClean="0"/>
              <a:t>be</a:t>
            </a:r>
            <a:r>
              <a:rPr lang="nl-NL" sz="2800" dirty="0" smtClean="0"/>
              <a:t> a solution </a:t>
            </a:r>
            <a:r>
              <a:rPr lang="nl-NL" sz="2800" dirty="0" err="1" smtClean="0"/>
              <a:t>when</a:t>
            </a:r>
            <a:r>
              <a:rPr lang="nl-NL" sz="2800" dirty="0" smtClean="0"/>
              <a:t> </a:t>
            </a:r>
            <a:r>
              <a:rPr lang="nl-NL" sz="2800" dirty="0" err="1" smtClean="0"/>
              <a:t>your</a:t>
            </a:r>
            <a:r>
              <a:rPr lang="nl-NL" sz="2800" dirty="0" smtClean="0"/>
              <a:t> sources are ‘</a:t>
            </a:r>
            <a:r>
              <a:rPr lang="nl-NL" sz="2800" dirty="0" err="1" smtClean="0"/>
              <a:t>under</a:t>
            </a:r>
            <a:r>
              <a:rPr lang="nl-NL" sz="2800" dirty="0" smtClean="0"/>
              <a:t> copyright’ (e.g. </a:t>
            </a:r>
            <a:r>
              <a:rPr lang="nl-NL" sz="2800" dirty="0" err="1" smtClean="0"/>
              <a:t>because</a:t>
            </a:r>
            <a:r>
              <a:rPr lang="nl-NL" sz="2800" dirty="0" smtClean="0"/>
              <a:t> of a source </a:t>
            </a:r>
            <a:r>
              <a:rPr lang="nl-NL" sz="2800" dirty="0" err="1" smtClean="0"/>
              <a:t>publication</a:t>
            </a:r>
            <a:r>
              <a:rPr lang="nl-NL" sz="2800" dirty="0" smtClean="0"/>
              <a:t>) and </a:t>
            </a:r>
            <a:r>
              <a:rPr lang="nl-NL" sz="2800" dirty="0" err="1" smtClean="0"/>
              <a:t>you</a:t>
            </a:r>
            <a:r>
              <a:rPr lang="nl-NL" sz="2800" dirty="0" smtClean="0"/>
              <a:t> do want </a:t>
            </a:r>
            <a:r>
              <a:rPr lang="nl-NL" sz="2800" dirty="0" err="1" smtClean="0"/>
              <a:t>to</a:t>
            </a:r>
            <a:r>
              <a:rPr lang="nl-NL" sz="2800" dirty="0" smtClean="0"/>
              <a:t> </a:t>
            </a:r>
            <a:r>
              <a:rPr lang="nl-NL" sz="2800" dirty="0" err="1" smtClean="0"/>
              <a:t>give</a:t>
            </a:r>
            <a:r>
              <a:rPr lang="nl-NL" sz="2800" dirty="0" smtClean="0"/>
              <a:t> </a:t>
            </a:r>
            <a:r>
              <a:rPr lang="nl-NL" sz="2800" dirty="0" err="1" smtClean="0"/>
              <a:t>someone</a:t>
            </a:r>
            <a:r>
              <a:rPr lang="nl-NL" sz="2800" dirty="0" smtClean="0"/>
              <a:t> a bit of </a:t>
            </a:r>
            <a:r>
              <a:rPr lang="nl-NL" sz="2800" dirty="0" err="1" smtClean="0"/>
              <a:t>an</a:t>
            </a:r>
            <a:r>
              <a:rPr lang="nl-NL" sz="2800" dirty="0" smtClean="0"/>
              <a:t> </a:t>
            </a:r>
            <a:r>
              <a:rPr lang="nl-NL" sz="2800" dirty="0" err="1" smtClean="0"/>
              <a:t>idea</a:t>
            </a:r>
            <a:r>
              <a:rPr lang="nl-NL" sz="2800" dirty="0" smtClean="0"/>
              <a:t> of </a:t>
            </a:r>
            <a:r>
              <a:rPr lang="nl-NL" sz="2800" dirty="0" err="1" smtClean="0"/>
              <a:t>how</a:t>
            </a:r>
            <a:r>
              <a:rPr lang="nl-NL" sz="2800" dirty="0" smtClean="0"/>
              <a:t> </a:t>
            </a:r>
            <a:r>
              <a:rPr lang="nl-NL" sz="2800" dirty="0" err="1" smtClean="0"/>
              <a:t>your</a:t>
            </a:r>
            <a:r>
              <a:rPr lang="nl-NL" sz="2800" dirty="0" smtClean="0"/>
              <a:t> sources </a:t>
            </a:r>
            <a:r>
              <a:rPr lang="nl-NL" sz="2800" dirty="0" err="1" smtClean="0"/>
              <a:t>looked</a:t>
            </a:r>
            <a:r>
              <a:rPr lang="nl-NL" sz="2800" dirty="0" smtClean="0"/>
              <a:t> like.</a:t>
            </a:r>
          </a:p>
          <a:p>
            <a:pPr marL="285750" indent="-285750">
              <a:buFont typeface="Arial" panose="020B0604020202020204" pitchFamily="34" charset="0"/>
              <a:buChar char="•"/>
            </a:pPr>
            <a:r>
              <a:rPr lang="nl-NL" sz="2800" dirty="0" smtClean="0"/>
              <a:t>A </a:t>
            </a:r>
            <a:r>
              <a:rPr lang="nl-NL" sz="2800" dirty="0" err="1" smtClean="0"/>
              <a:t>quick</a:t>
            </a:r>
            <a:r>
              <a:rPr lang="nl-NL" sz="2800" dirty="0" smtClean="0"/>
              <a:t> way of </a:t>
            </a:r>
            <a:r>
              <a:rPr lang="nl-NL" sz="2800" dirty="0" err="1" smtClean="0"/>
              <a:t>checking</a:t>
            </a:r>
            <a:r>
              <a:rPr lang="nl-NL" sz="2800" dirty="0" smtClean="0"/>
              <a:t> </a:t>
            </a:r>
            <a:r>
              <a:rPr lang="nl-NL" sz="2800" dirty="0" err="1" smtClean="0"/>
              <a:t>whether</a:t>
            </a:r>
            <a:r>
              <a:rPr lang="nl-NL" sz="2800" dirty="0" smtClean="0"/>
              <a:t> a model </a:t>
            </a:r>
            <a:r>
              <a:rPr lang="nl-NL" sz="2800" dirty="0" err="1" smtClean="0"/>
              <a:t>works</a:t>
            </a:r>
            <a:r>
              <a:rPr lang="nl-NL" sz="2800" dirty="0" smtClean="0"/>
              <a:t> – </a:t>
            </a:r>
            <a:r>
              <a:rPr lang="nl-NL" sz="2800" dirty="0" err="1" smtClean="0"/>
              <a:t>to</a:t>
            </a:r>
            <a:r>
              <a:rPr lang="nl-NL" sz="2800" dirty="0" smtClean="0"/>
              <a:t> </a:t>
            </a:r>
            <a:r>
              <a:rPr lang="nl-NL" sz="2800" dirty="0" err="1" smtClean="0"/>
              <a:t>create</a:t>
            </a:r>
            <a:r>
              <a:rPr lang="nl-NL" sz="2800" dirty="0" smtClean="0"/>
              <a:t> GT and </a:t>
            </a:r>
            <a:r>
              <a:rPr lang="nl-NL" sz="2800" dirty="0" err="1" smtClean="0"/>
              <a:t>use</a:t>
            </a:r>
            <a:r>
              <a:rPr lang="nl-NL" sz="2800" dirty="0" smtClean="0"/>
              <a:t> ‘</a:t>
            </a:r>
            <a:r>
              <a:rPr lang="nl-NL" sz="2800" dirty="0" err="1" smtClean="0"/>
              <a:t>Compare</a:t>
            </a:r>
            <a:r>
              <a:rPr lang="nl-NL" sz="2800" dirty="0" smtClean="0"/>
              <a:t>’.</a:t>
            </a:r>
            <a:endParaRPr lang="nl-NL" sz="2800" dirty="0"/>
          </a:p>
        </p:txBody>
      </p:sp>
    </p:spTree>
    <p:extLst>
      <p:ext uri="{BB962C8B-B14F-4D97-AF65-F5344CB8AC3E}">
        <p14:creationId xmlns:p14="http://schemas.microsoft.com/office/powerpoint/2010/main" val="23941671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569001"/>
            <a:ext cx="10972320" cy="553998"/>
          </a:xfrm>
        </p:spPr>
        <p:txBody>
          <a:bodyPr>
            <a:normAutofit fontScale="90000"/>
          </a:bodyPr>
          <a:lstStyle/>
          <a:p>
            <a:r>
              <a:rPr lang="nl-NL" dirty="0" smtClean="0"/>
              <a:t>Sample</a:t>
            </a:r>
            <a:endParaRPr lang="nl-NL" dirty="0"/>
          </a:p>
        </p:txBody>
      </p:sp>
      <p:pic>
        <p:nvPicPr>
          <p:cNvPr id="4" name="Afbeelding 3"/>
          <p:cNvPicPr>
            <a:picLocks noChangeAspect="1"/>
          </p:cNvPicPr>
          <p:nvPr/>
        </p:nvPicPr>
        <p:blipFill rotWithShape="1">
          <a:blip r:embed="rId2"/>
          <a:srcRect l="27365" t="-180" r="27027" b="16937"/>
          <a:stretch/>
        </p:blipFill>
        <p:spPr>
          <a:xfrm>
            <a:off x="6631459" y="0"/>
            <a:ext cx="5560541" cy="5708822"/>
          </a:xfrm>
          <a:prstGeom prst="rect">
            <a:avLst/>
          </a:prstGeom>
        </p:spPr>
      </p:pic>
      <p:pic>
        <p:nvPicPr>
          <p:cNvPr id="5" name="Afbeelding 4"/>
          <p:cNvPicPr>
            <a:picLocks noChangeAspect="1"/>
          </p:cNvPicPr>
          <p:nvPr/>
        </p:nvPicPr>
        <p:blipFill rotWithShape="1">
          <a:blip r:embed="rId3"/>
          <a:srcRect l="507" t="5967" r="68953" b="8828"/>
          <a:stretch/>
        </p:blipFill>
        <p:spPr>
          <a:xfrm>
            <a:off x="1280984" y="1161535"/>
            <a:ext cx="3723503" cy="5843280"/>
          </a:xfrm>
          <a:prstGeom prst="rect">
            <a:avLst/>
          </a:prstGeom>
        </p:spPr>
      </p:pic>
      <p:sp>
        <p:nvSpPr>
          <p:cNvPr id="6" name="Rechthoek 5"/>
          <p:cNvSpPr/>
          <p:nvPr/>
        </p:nvSpPr>
        <p:spPr>
          <a:xfrm>
            <a:off x="2693772" y="3737186"/>
            <a:ext cx="1136823" cy="637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2000" dirty="0" smtClean="0"/>
          </a:p>
        </p:txBody>
      </p:sp>
      <p:sp>
        <p:nvSpPr>
          <p:cNvPr id="7" name="Ovaal 6"/>
          <p:cNvSpPr/>
          <p:nvPr/>
        </p:nvSpPr>
        <p:spPr>
          <a:xfrm>
            <a:off x="2557849" y="4905632"/>
            <a:ext cx="1272746" cy="358346"/>
          </a:xfrm>
          <a:prstGeom prst="ellipse">
            <a:avLst/>
          </a:prstGeom>
          <a:noFill/>
          <a:ln/>
        </p:spPr>
        <p:style>
          <a:lnRef idx="2">
            <a:schemeClr val="accent5"/>
          </a:lnRef>
          <a:fillRef idx="1">
            <a:schemeClr val="lt1"/>
          </a:fillRef>
          <a:effectRef idx="0">
            <a:schemeClr val="accent5"/>
          </a:effectRef>
          <a:fontRef idx="minor">
            <a:schemeClr val="dk1"/>
          </a:fontRef>
        </p:style>
        <p:txBody>
          <a:bodyPr lIns="72000" tIns="72000" rIns="72000" bIns="72000" rtlCol="0" anchor="ctr"/>
          <a:lstStyle/>
          <a:p>
            <a:pPr algn="ctr"/>
            <a:endParaRPr lang="nl-NL" sz="2000" dirty="0" smtClean="0"/>
          </a:p>
        </p:txBody>
      </p:sp>
    </p:spTree>
    <p:extLst>
      <p:ext uri="{BB962C8B-B14F-4D97-AF65-F5344CB8AC3E}">
        <p14:creationId xmlns:p14="http://schemas.microsoft.com/office/powerpoint/2010/main" val="283746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569001"/>
            <a:ext cx="10972320" cy="553998"/>
          </a:xfrm>
        </p:spPr>
        <p:txBody>
          <a:bodyPr>
            <a:normAutofit fontScale="90000"/>
          </a:bodyPr>
          <a:lstStyle/>
          <a:p>
            <a:r>
              <a:rPr lang="nl-NL" dirty="0" smtClean="0"/>
              <a:t>Sample	</a:t>
            </a:r>
            <a:endParaRPr lang="nl-NL" dirty="0"/>
          </a:p>
        </p:txBody>
      </p:sp>
      <p:pic>
        <p:nvPicPr>
          <p:cNvPr id="4" name="Afbeelding 3"/>
          <p:cNvPicPr>
            <a:picLocks noChangeAspect="1"/>
          </p:cNvPicPr>
          <p:nvPr/>
        </p:nvPicPr>
        <p:blipFill rotWithShape="1">
          <a:blip r:embed="rId2"/>
          <a:srcRect l="507" t="2342" r="-135" b="8828"/>
          <a:stretch/>
        </p:blipFill>
        <p:spPr>
          <a:xfrm>
            <a:off x="45308" y="1122999"/>
            <a:ext cx="12146692" cy="6091881"/>
          </a:xfrm>
          <a:prstGeom prst="rect">
            <a:avLst/>
          </a:prstGeom>
        </p:spPr>
      </p:pic>
      <p:sp>
        <p:nvSpPr>
          <p:cNvPr id="5" name="Rechthoek 4"/>
          <p:cNvSpPr/>
          <p:nvPr/>
        </p:nvSpPr>
        <p:spPr>
          <a:xfrm>
            <a:off x="1519880" y="3996678"/>
            <a:ext cx="1136823" cy="637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2000" dirty="0" smtClean="0"/>
          </a:p>
        </p:txBody>
      </p:sp>
    </p:spTree>
    <p:extLst>
      <p:ext uri="{BB962C8B-B14F-4D97-AF65-F5344CB8AC3E}">
        <p14:creationId xmlns:p14="http://schemas.microsoft.com/office/powerpoint/2010/main" val="188583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405221632"/>
              </p:ext>
            </p:extLst>
          </p:nvPr>
        </p:nvGraphicFramePr>
        <p:xfrm>
          <a:off x="96520" y="264160"/>
          <a:ext cx="10515600" cy="647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6251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FF0000"/>
          </a:solidFill>
        </p:spPr>
        <p:txBody>
          <a:bodyPr wrap="square" rtlCol="0">
            <a:spAutoFit/>
          </a:bodyPr>
          <a:lstStyle/>
          <a:p>
            <a:endParaRPr lang="nl-NL" dirty="0"/>
          </a:p>
        </p:txBody>
      </p:sp>
      <p:sp>
        <p:nvSpPr>
          <p:cNvPr id="2" name="Titel 1"/>
          <p:cNvSpPr>
            <a:spLocks noGrp="1"/>
          </p:cNvSpPr>
          <p:nvPr>
            <p:ph type="title"/>
          </p:nvPr>
        </p:nvSpPr>
        <p:spPr/>
        <p:txBody>
          <a:bodyPr/>
          <a:lstStyle/>
          <a:p>
            <a:pPr algn="ctr"/>
            <a:r>
              <a:rPr lang="nl-NL" dirty="0" err="1" smtClean="0"/>
              <a:t>Models</a:t>
            </a:r>
            <a:endParaRPr lang="nl-NL" dirty="0"/>
          </a:p>
        </p:txBody>
      </p:sp>
      <p:sp>
        <p:nvSpPr>
          <p:cNvPr id="3" name="Tijdelijke aanduiding voor inhoud 2"/>
          <p:cNvSpPr>
            <a:spLocks noGrp="1"/>
          </p:cNvSpPr>
          <p:nvPr>
            <p:ph idx="1"/>
          </p:nvPr>
        </p:nvSpPr>
        <p:spPr/>
        <p:txBody>
          <a:bodyPr/>
          <a:lstStyle/>
          <a:p>
            <a:pPr algn="ctr"/>
            <a:r>
              <a:rPr lang="nl-NL" dirty="0" smtClean="0"/>
              <a:t>How </a:t>
            </a:r>
            <a:r>
              <a:rPr lang="nl-NL" dirty="0" err="1" smtClean="0"/>
              <a:t>to</a:t>
            </a:r>
            <a:r>
              <a:rPr lang="nl-NL" dirty="0" smtClean="0"/>
              <a:t> </a:t>
            </a:r>
            <a:r>
              <a:rPr lang="nl-NL" dirty="0" err="1" smtClean="0"/>
              <a:t>pick</a:t>
            </a:r>
            <a:r>
              <a:rPr lang="nl-NL" dirty="0" smtClean="0"/>
              <a:t> a model?</a:t>
            </a:r>
            <a:endParaRPr lang="nl-NL" dirty="0"/>
          </a:p>
          <a:p>
            <a:pPr marL="0" indent="0">
              <a:buNone/>
            </a:pPr>
            <a:endParaRPr lang="nl-NL" dirty="0"/>
          </a:p>
        </p:txBody>
      </p:sp>
    </p:spTree>
    <p:extLst>
      <p:ext uri="{BB962C8B-B14F-4D97-AF65-F5344CB8AC3E}">
        <p14:creationId xmlns:p14="http://schemas.microsoft.com/office/powerpoint/2010/main" val="3039397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smtClean="0"/>
              <a:t>How </a:t>
            </a:r>
            <a:r>
              <a:rPr lang="nl-NL" dirty="0" err="1" smtClean="0"/>
              <a:t>to</a:t>
            </a:r>
            <a:r>
              <a:rPr lang="nl-NL" dirty="0" smtClean="0"/>
              <a:t> </a:t>
            </a:r>
            <a:r>
              <a:rPr lang="nl-NL" dirty="0" err="1" smtClean="0"/>
              <a:t>pick</a:t>
            </a:r>
            <a:r>
              <a:rPr lang="nl-NL" dirty="0" smtClean="0"/>
              <a:t> a model?</a:t>
            </a:r>
            <a:endParaRPr lang="nl-NL" dirty="0"/>
          </a:p>
        </p:txBody>
      </p:sp>
      <p:sp>
        <p:nvSpPr>
          <p:cNvPr id="76" name="Tijdelijke aanduiding voor inhoud 3"/>
          <p:cNvSpPr>
            <a:spLocks noGrp="1"/>
          </p:cNvSpPr>
          <p:nvPr>
            <p:ph idx="1"/>
          </p:nvPr>
        </p:nvSpPr>
        <p:spPr>
          <a:xfrm>
            <a:off x="1418253" y="1884437"/>
            <a:ext cx="10383936" cy="4340536"/>
          </a:xfrm>
        </p:spPr>
        <p:txBody>
          <a:bodyPr/>
          <a:lstStyle/>
          <a:p>
            <a:r>
              <a:rPr lang="nl-NL" dirty="0" smtClean="0"/>
              <a:t>Does it concern – more or </a:t>
            </a:r>
            <a:r>
              <a:rPr lang="nl-NL" dirty="0" err="1" smtClean="0"/>
              <a:t>less</a:t>
            </a:r>
            <a:r>
              <a:rPr lang="nl-NL" dirty="0" smtClean="0"/>
              <a:t> – </a:t>
            </a:r>
            <a:r>
              <a:rPr lang="nl-NL" dirty="0" err="1" smtClean="0"/>
              <a:t>the</a:t>
            </a:r>
            <a:r>
              <a:rPr lang="nl-NL" dirty="0" smtClean="0"/>
              <a:t> </a:t>
            </a:r>
            <a:r>
              <a:rPr lang="nl-NL" dirty="0" err="1" smtClean="0"/>
              <a:t>same</a:t>
            </a:r>
            <a:r>
              <a:rPr lang="nl-NL" dirty="0" smtClean="0"/>
              <a:t> </a:t>
            </a:r>
            <a:r>
              <a:rPr lang="nl-NL" dirty="0" err="1" smtClean="0"/>
              <a:t>language</a:t>
            </a:r>
            <a:r>
              <a:rPr lang="nl-NL" dirty="0" smtClean="0"/>
              <a:t>?</a:t>
            </a:r>
          </a:p>
          <a:p>
            <a:r>
              <a:rPr lang="nl-NL" dirty="0" smtClean="0"/>
              <a:t>Does it concern – more or </a:t>
            </a:r>
            <a:r>
              <a:rPr lang="nl-NL" dirty="0" err="1" smtClean="0"/>
              <a:t>less</a:t>
            </a:r>
            <a:r>
              <a:rPr lang="nl-NL" dirty="0" smtClean="0"/>
              <a:t> – </a:t>
            </a:r>
            <a:r>
              <a:rPr lang="nl-NL" dirty="0" err="1" smtClean="0"/>
              <a:t>the</a:t>
            </a:r>
            <a:r>
              <a:rPr lang="nl-NL" dirty="0" smtClean="0"/>
              <a:t> </a:t>
            </a:r>
            <a:r>
              <a:rPr lang="nl-NL" dirty="0" err="1" smtClean="0"/>
              <a:t>same</a:t>
            </a:r>
            <a:r>
              <a:rPr lang="nl-NL" dirty="0" smtClean="0"/>
              <a:t> </a:t>
            </a:r>
            <a:r>
              <a:rPr lang="nl-NL" dirty="0" err="1" smtClean="0"/>
              <a:t>period</a:t>
            </a:r>
            <a:r>
              <a:rPr lang="nl-NL" dirty="0" smtClean="0"/>
              <a:t> in time?</a:t>
            </a:r>
          </a:p>
          <a:p>
            <a:r>
              <a:rPr lang="nl-NL" dirty="0" smtClean="0"/>
              <a:t>Test it on a page.</a:t>
            </a:r>
          </a:p>
          <a:p>
            <a:r>
              <a:rPr lang="nl-NL" dirty="0" smtClean="0"/>
              <a:t>Is </a:t>
            </a:r>
            <a:r>
              <a:rPr lang="nl-NL" dirty="0" err="1" smtClean="0"/>
              <a:t>the</a:t>
            </a:r>
            <a:r>
              <a:rPr lang="nl-NL" dirty="0" smtClean="0"/>
              <a:t> </a:t>
            </a:r>
            <a:r>
              <a:rPr lang="nl-NL" dirty="0" err="1" smtClean="0"/>
              <a:t>result</a:t>
            </a:r>
            <a:r>
              <a:rPr lang="nl-NL" dirty="0" smtClean="0"/>
              <a:t> </a:t>
            </a:r>
            <a:r>
              <a:rPr lang="nl-NL" dirty="0" err="1" smtClean="0"/>
              <a:t>pleasing</a:t>
            </a:r>
            <a:r>
              <a:rPr lang="nl-NL" dirty="0" smtClean="0"/>
              <a:t>? Go </a:t>
            </a:r>
            <a:r>
              <a:rPr lang="nl-NL" dirty="0" err="1" smtClean="0"/>
              <a:t>ahead</a:t>
            </a:r>
            <a:r>
              <a:rPr lang="nl-NL" dirty="0" smtClean="0"/>
              <a:t>!</a:t>
            </a:r>
          </a:p>
          <a:p>
            <a:endParaRPr lang="nl-NL" dirty="0"/>
          </a:p>
          <a:p>
            <a:r>
              <a:rPr lang="nl-NL" dirty="0" err="1" smtClean="0"/>
              <a:t>Generic</a:t>
            </a:r>
            <a:r>
              <a:rPr lang="nl-NL" dirty="0" smtClean="0"/>
              <a:t> or </a:t>
            </a:r>
            <a:r>
              <a:rPr lang="nl-NL" dirty="0" err="1" smtClean="0"/>
              <a:t>specific</a:t>
            </a:r>
            <a:r>
              <a:rPr lang="nl-NL" dirty="0" smtClean="0"/>
              <a:t> model? </a:t>
            </a:r>
          </a:p>
          <a:p>
            <a:pPr marL="0" indent="0">
              <a:buNone/>
            </a:pPr>
            <a:r>
              <a:rPr lang="nl-NL" dirty="0" smtClean="0"/>
              <a:t>	Depends on </a:t>
            </a:r>
            <a:r>
              <a:rPr lang="nl-NL" dirty="0" err="1" smtClean="0"/>
              <a:t>your</a:t>
            </a:r>
            <a:r>
              <a:rPr lang="nl-NL" dirty="0" smtClean="0"/>
              <a:t> </a:t>
            </a:r>
            <a:r>
              <a:rPr lang="nl-NL" dirty="0" err="1" smtClean="0"/>
              <a:t>quality-demands</a:t>
            </a:r>
            <a:r>
              <a:rPr lang="nl-NL" dirty="0" smtClean="0"/>
              <a:t>. </a:t>
            </a:r>
          </a:p>
          <a:p>
            <a:pPr lvl="2"/>
            <a:r>
              <a:rPr lang="nl-NL" dirty="0" err="1" smtClean="0"/>
              <a:t>Generic</a:t>
            </a:r>
            <a:r>
              <a:rPr lang="nl-NL" dirty="0" smtClean="0"/>
              <a:t> is </a:t>
            </a:r>
            <a:r>
              <a:rPr lang="nl-NL" dirty="0" err="1" smtClean="0"/>
              <a:t>quicker</a:t>
            </a:r>
            <a:r>
              <a:rPr lang="nl-NL" dirty="0" smtClean="0"/>
              <a:t>, </a:t>
            </a:r>
          </a:p>
          <a:p>
            <a:pPr lvl="2"/>
            <a:r>
              <a:rPr lang="nl-NL" dirty="0" err="1" smtClean="0"/>
              <a:t>Specific</a:t>
            </a:r>
            <a:r>
              <a:rPr lang="nl-NL" dirty="0" smtClean="0"/>
              <a:t> is more </a:t>
            </a:r>
            <a:r>
              <a:rPr lang="nl-NL" dirty="0" err="1" smtClean="0"/>
              <a:t>precise</a:t>
            </a:r>
            <a:r>
              <a:rPr lang="nl-NL" dirty="0" smtClean="0"/>
              <a:t>. </a:t>
            </a:r>
            <a:endParaRPr lang="nl-NL" dirty="0"/>
          </a:p>
        </p:txBody>
      </p:sp>
    </p:spTree>
    <p:extLst>
      <p:ext uri="{BB962C8B-B14F-4D97-AF65-F5344CB8AC3E}">
        <p14:creationId xmlns:p14="http://schemas.microsoft.com/office/powerpoint/2010/main" val="351035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FFC000"/>
          </a:solidFill>
        </p:spPr>
        <p:txBody>
          <a:bodyPr wrap="square" rtlCol="0">
            <a:spAutoFit/>
          </a:bodyPr>
          <a:lstStyle/>
          <a:p>
            <a:endParaRPr lang="nl-NL" dirty="0"/>
          </a:p>
        </p:txBody>
      </p:sp>
      <p:sp>
        <p:nvSpPr>
          <p:cNvPr id="2" name="Titel 1"/>
          <p:cNvSpPr>
            <a:spLocks noGrp="1"/>
          </p:cNvSpPr>
          <p:nvPr>
            <p:ph type="title"/>
          </p:nvPr>
        </p:nvSpPr>
        <p:spPr/>
        <p:txBody>
          <a:bodyPr/>
          <a:lstStyle/>
          <a:p>
            <a:pPr algn="ctr"/>
            <a:r>
              <a:rPr lang="nl-NL" dirty="0" smtClean="0"/>
              <a:t>Text2Image</a:t>
            </a:r>
            <a:endParaRPr lang="nl-NL" dirty="0"/>
          </a:p>
        </p:txBody>
      </p:sp>
      <p:sp>
        <p:nvSpPr>
          <p:cNvPr id="3" name="Tijdelijke aanduiding voor inhoud 2"/>
          <p:cNvSpPr>
            <a:spLocks noGrp="1"/>
          </p:cNvSpPr>
          <p:nvPr>
            <p:ph idx="1"/>
          </p:nvPr>
        </p:nvSpPr>
        <p:spPr>
          <a:xfrm>
            <a:off x="838200" y="1825625"/>
            <a:ext cx="10909041" cy="4351338"/>
          </a:xfrm>
        </p:spPr>
        <p:txBody>
          <a:bodyPr/>
          <a:lstStyle/>
          <a:p>
            <a:r>
              <a:rPr lang="en-US" dirty="0"/>
              <a:t>How to perform Text2Image (using existing transcriptions and matching these with images).</a:t>
            </a:r>
            <a:endParaRPr lang="nl-NL" dirty="0"/>
          </a:p>
          <a:p>
            <a:pPr marL="0" indent="0">
              <a:buNone/>
            </a:pPr>
            <a:endParaRPr lang="nl-NL" dirty="0"/>
          </a:p>
        </p:txBody>
      </p:sp>
    </p:spTree>
    <p:extLst>
      <p:ext uri="{BB962C8B-B14F-4D97-AF65-F5344CB8AC3E}">
        <p14:creationId xmlns:p14="http://schemas.microsoft.com/office/powerpoint/2010/main" val="4183623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a:solidFill>
            <a:schemeClr val="bg1">
              <a:lumMod val="50000"/>
              <a:lumOff val="50000"/>
            </a:schemeClr>
          </a:solidFill>
        </p:grpSpPr>
        <p:sp>
          <p:nvSpPr>
            <p:cNvPr id="73" name="Punthaak 72"/>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p:grpSpPr>
        <p:sp>
          <p:nvSpPr>
            <p:cNvPr id="71" name="Punthaak 70"/>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endParaRPr lang="nl-NL" dirty="0"/>
          </a:p>
        </p:txBody>
      </p:sp>
      <p:sp>
        <p:nvSpPr>
          <p:cNvPr id="76" name="Tijdelijke aanduiding voor inhoud 3"/>
          <p:cNvSpPr>
            <a:spLocks noGrp="1"/>
          </p:cNvSpPr>
          <p:nvPr>
            <p:ph idx="1"/>
          </p:nvPr>
        </p:nvSpPr>
        <p:spPr>
          <a:xfrm>
            <a:off x="1418253" y="1884437"/>
            <a:ext cx="10383936" cy="4340536"/>
          </a:xfrm>
        </p:spPr>
        <p:txBody>
          <a:bodyPr/>
          <a:lstStyle/>
          <a:p>
            <a:endParaRPr lang="nl-NL" dirty="0"/>
          </a:p>
        </p:txBody>
      </p:sp>
      <p:pic>
        <p:nvPicPr>
          <p:cNvPr id="19" name="Afbeelding 18"/>
          <p:cNvPicPr>
            <a:picLocks noChangeAspect="1"/>
          </p:cNvPicPr>
          <p:nvPr/>
        </p:nvPicPr>
        <p:blipFill rotWithShape="1">
          <a:blip r:embed="rId2"/>
          <a:srcRect l="26452" t="29730" r="27737" b="9009"/>
          <a:stretch/>
        </p:blipFill>
        <p:spPr>
          <a:xfrm>
            <a:off x="2044399" y="-10936"/>
            <a:ext cx="9131643" cy="6868936"/>
          </a:xfrm>
          <a:prstGeom prst="rect">
            <a:avLst/>
          </a:prstGeom>
        </p:spPr>
      </p:pic>
    </p:spTree>
    <p:extLst>
      <p:ext uri="{BB962C8B-B14F-4D97-AF65-F5344CB8AC3E}">
        <p14:creationId xmlns:p14="http://schemas.microsoft.com/office/powerpoint/2010/main" val="3549392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600" y="365125"/>
            <a:ext cx="9982200" cy="1325563"/>
          </a:xfrm>
        </p:spPr>
        <p:txBody>
          <a:bodyPr/>
          <a:lstStyle/>
          <a:p>
            <a:endParaRPr lang="nl-NL" dirty="0"/>
          </a:p>
        </p:txBody>
      </p:sp>
      <p:sp>
        <p:nvSpPr>
          <p:cNvPr id="3" name="Tijdelijke aanduiding voor inhoud 2"/>
          <p:cNvSpPr>
            <a:spLocks noGrp="1"/>
          </p:cNvSpPr>
          <p:nvPr>
            <p:ph idx="1"/>
          </p:nvPr>
        </p:nvSpPr>
        <p:spPr>
          <a:xfrm>
            <a:off x="1371600" y="1825625"/>
            <a:ext cx="9982200" cy="4351338"/>
          </a:xfrm>
        </p:spPr>
        <p:txBody>
          <a:bodyPr/>
          <a:lstStyle/>
          <a:p>
            <a:endParaRPr lang="nl-NL" dirty="0"/>
          </a:p>
        </p:txBody>
      </p:sp>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l="39905" t="11436" b="4045"/>
          <a:stretch/>
        </p:blipFill>
        <p:spPr>
          <a:xfrm>
            <a:off x="1371598" y="365125"/>
            <a:ext cx="10746558" cy="5752805"/>
          </a:xfrm>
          <a:prstGeom prst="rect">
            <a:avLst/>
          </a:prstGeom>
        </p:spPr>
      </p:pic>
      <p:sp>
        <p:nvSpPr>
          <p:cNvPr id="20" name="Rechthoek 19"/>
          <p:cNvSpPr/>
          <p:nvPr/>
        </p:nvSpPr>
        <p:spPr>
          <a:xfrm flipH="1">
            <a:off x="1371599" y="757820"/>
            <a:ext cx="3331030" cy="2760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nvGrpSpPr>
          <p:cNvPr id="36" name="Groep 35"/>
          <p:cNvGrpSpPr/>
          <p:nvPr/>
        </p:nvGrpSpPr>
        <p:grpSpPr>
          <a:xfrm>
            <a:off x="152593" y="119467"/>
            <a:ext cx="969998" cy="1385711"/>
            <a:chOff x="1" y="1071"/>
            <a:chExt cx="969998" cy="1385711"/>
          </a:xfrm>
          <a:solidFill>
            <a:schemeClr val="bg1">
              <a:lumMod val="50000"/>
              <a:lumOff val="50000"/>
            </a:schemeClr>
          </a:solidFill>
        </p:grpSpPr>
        <p:sp>
          <p:nvSpPr>
            <p:cNvPr id="37" name="Punthaak 36"/>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39" name="Groep 38"/>
          <p:cNvGrpSpPr/>
          <p:nvPr/>
        </p:nvGrpSpPr>
        <p:grpSpPr>
          <a:xfrm>
            <a:off x="152593" y="1390483"/>
            <a:ext cx="969998" cy="1385711"/>
            <a:chOff x="1" y="1272087"/>
            <a:chExt cx="969998" cy="1385711"/>
          </a:xfrm>
        </p:grpSpPr>
        <p:sp>
          <p:nvSpPr>
            <p:cNvPr id="40" name="Punthaak 39"/>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42" name="Groep 41"/>
          <p:cNvGrpSpPr/>
          <p:nvPr/>
        </p:nvGrpSpPr>
        <p:grpSpPr>
          <a:xfrm>
            <a:off x="152593" y="2661500"/>
            <a:ext cx="969998" cy="1385711"/>
            <a:chOff x="1" y="2543104"/>
            <a:chExt cx="969998" cy="1385711"/>
          </a:xfrm>
          <a:solidFill>
            <a:schemeClr val="bg1">
              <a:lumMod val="50000"/>
              <a:lumOff val="50000"/>
            </a:schemeClr>
          </a:solidFill>
        </p:grpSpPr>
        <p:sp>
          <p:nvSpPr>
            <p:cNvPr id="43" name="Punthaak 42"/>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45" name="Groep 44"/>
          <p:cNvGrpSpPr/>
          <p:nvPr/>
        </p:nvGrpSpPr>
        <p:grpSpPr>
          <a:xfrm>
            <a:off x="152593" y="3932516"/>
            <a:ext cx="969998" cy="1385711"/>
            <a:chOff x="1" y="3814120"/>
            <a:chExt cx="969998" cy="1385711"/>
          </a:xfrm>
          <a:solidFill>
            <a:schemeClr val="bg1">
              <a:lumMod val="50000"/>
              <a:lumOff val="50000"/>
            </a:schemeClr>
          </a:solidFill>
        </p:grpSpPr>
        <p:sp>
          <p:nvSpPr>
            <p:cNvPr id="46" name="Punthaak 45"/>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48" name="Groep 47"/>
          <p:cNvGrpSpPr/>
          <p:nvPr/>
        </p:nvGrpSpPr>
        <p:grpSpPr>
          <a:xfrm>
            <a:off x="152593" y="5203532"/>
            <a:ext cx="969998" cy="1385711"/>
            <a:chOff x="1" y="5085136"/>
            <a:chExt cx="969998" cy="1385711"/>
          </a:xfrm>
          <a:solidFill>
            <a:schemeClr val="bg1">
              <a:lumMod val="50000"/>
              <a:lumOff val="50000"/>
            </a:schemeClr>
          </a:solidFill>
        </p:grpSpPr>
        <p:sp>
          <p:nvSpPr>
            <p:cNvPr id="49" name="Punthaak 48"/>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209337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4946" y="365125"/>
            <a:ext cx="10028853" cy="1325563"/>
          </a:xfrm>
        </p:spPr>
        <p:txBody>
          <a:bodyPr/>
          <a:lstStyle/>
          <a:p>
            <a:r>
              <a:rPr lang="nl-NL" dirty="0" smtClean="0"/>
              <a:t>Text2Image</a:t>
            </a:r>
            <a:endParaRPr lang="nl-NL" dirty="0"/>
          </a:p>
        </p:txBody>
      </p:sp>
      <p:sp>
        <p:nvSpPr>
          <p:cNvPr id="3" name="Tijdelijke aanduiding voor inhoud 2"/>
          <p:cNvSpPr>
            <a:spLocks noGrp="1"/>
          </p:cNvSpPr>
          <p:nvPr>
            <p:ph idx="1"/>
          </p:nvPr>
        </p:nvSpPr>
        <p:spPr>
          <a:xfrm>
            <a:off x="1184988" y="2060575"/>
            <a:ext cx="9754476" cy="3821241"/>
          </a:xfrm>
        </p:spPr>
        <p:txBody>
          <a:bodyPr>
            <a:normAutofit fontScale="92500" lnSpcReduction="10000"/>
          </a:bodyPr>
          <a:lstStyle/>
          <a:p>
            <a:r>
              <a:rPr lang="nl-NL" dirty="0" err="1" smtClean="0"/>
              <a:t>Use</a:t>
            </a:r>
            <a:r>
              <a:rPr lang="nl-NL" dirty="0" smtClean="0"/>
              <a:t> </a:t>
            </a:r>
            <a:r>
              <a:rPr lang="nl-NL" dirty="0" err="1" smtClean="0"/>
              <a:t>this</a:t>
            </a:r>
            <a:r>
              <a:rPr lang="nl-NL" dirty="0" smtClean="0"/>
              <a:t> </a:t>
            </a:r>
            <a:r>
              <a:rPr lang="nl-NL" dirty="0" err="1" smtClean="0"/>
              <a:t>when</a:t>
            </a:r>
            <a:r>
              <a:rPr lang="nl-NL" dirty="0" smtClean="0"/>
              <a:t> </a:t>
            </a:r>
            <a:r>
              <a:rPr lang="nl-NL" dirty="0" err="1" smtClean="0"/>
              <a:t>you</a:t>
            </a:r>
            <a:r>
              <a:rPr lang="nl-NL" dirty="0" smtClean="0"/>
              <a:t> have </a:t>
            </a:r>
            <a:r>
              <a:rPr lang="nl-NL" dirty="0" err="1" smtClean="0"/>
              <a:t>transcriptions</a:t>
            </a:r>
            <a:r>
              <a:rPr lang="nl-NL" dirty="0" smtClean="0"/>
              <a:t> </a:t>
            </a:r>
            <a:br>
              <a:rPr lang="nl-NL" dirty="0" smtClean="0"/>
            </a:br>
            <a:r>
              <a:rPr lang="nl-NL" dirty="0" err="1" smtClean="0"/>
              <a:t>available</a:t>
            </a:r>
            <a:r>
              <a:rPr lang="nl-NL" dirty="0" smtClean="0"/>
              <a:t>, but </a:t>
            </a:r>
            <a:r>
              <a:rPr lang="nl-NL" dirty="0" err="1" smtClean="0"/>
              <a:t>not</a:t>
            </a:r>
            <a:r>
              <a:rPr lang="nl-NL" dirty="0" smtClean="0"/>
              <a:t> </a:t>
            </a:r>
            <a:r>
              <a:rPr lang="nl-NL" dirty="0" err="1" smtClean="0"/>
              <a:t>matched</a:t>
            </a:r>
            <a:r>
              <a:rPr lang="nl-NL" dirty="0" smtClean="0"/>
              <a:t> </a:t>
            </a:r>
            <a:r>
              <a:rPr lang="nl-NL" dirty="0" err="1" smtClean="0"/>
              <a:t>to</a:t>
            </a:r>
            <a:r>
              <a:rPr lang="nl-NL" dirty="0" smtClean="0"/>
              <a:t> images.</a:t>
            </a:r>
          </a:p>
          <a:p>
            <a:r>
              <a:rPr lang="nl-NL" dirty="0" err="1" smtClean="0"/>
              <a:t>Please</a:t>
            </a:r>
            <a:r>
              <a:rPr lang="nl-NL" dirty="0" smtClean="0"/>
              <a:t> </a:t>
            </a:r>
            <a:r>
              <a:rPr lang="nl-NL" dirty="0" err="1" smtClean="0"/>
              <a:t>use</a:t>
            </a:r>
            <a:r>
              <a:rPr lang="nl-NL" dirty="0" smtClean="0"/>
              <a:t> it </a:t>
            </a:r>
            <a:r>
              <a:rPr lang="nl-NL" dirty="0" err="1" smtClean="0"/>
              <a:t>when</a:t>
            </a:r>
            <a:r>
              <a:rPr lang="nl-NL" dirty="0" smtClean="0"/>
              <a:t> </a:t>
            </a:r>
            <a:r>
              <a:rPr lang="nl-NL" dirty="0" err="1" smtClean="0"/>
              <a:t>your</a:t>
            </a:r>
            <a:r>
              <a:rPr lang="nl-NL" dirty="0" smtClean="0"/>
              <a:t> </a:t>
            </a:r>
            <a:r>
              <a:rPr lang="nl-NL" dirty="0" err="1" smtClean="0"/>
              <a:t>colleagues</a:t>
            </a:r>
            <a:r>
              <a:rPr lang="nl-NL" dirty="0" smtClean="0"/>
              <a:t> have</a:t>
            </a:r>
            <a:br>
              <a:rPr lang="nl-NL" dirty="0" smtClean="0"/>
            </a:br>
            <a:r>
              <a:rPr lang="nl-NL" dirty="0" err="1" smtClean="0"/>
              <a:t>transcriptions</a:t>
            </a:r>
            <a:r>
              <a:rPr lang="nl-NL" dirty="0" smtClean="0"/>
              <a:t> and </a:t>
            </a:r>
            <a:r>
              <a:rPr lang="nl-NL" dirty="0" err="1" smtClean="0"/>
              <a:t>you</a:t>
            </a:r>
            <a:r>
              <a:rPr lang="nl-NL" dirty="0" smtClean="0"/>
              <a:t> are in </a:t>
            </a:r>
            <a:r>
              <a:rPr lang="nl-NL" dirty="0" err="1" smtClean="0"/>
              <a:t>need</a:t>
            </a:r>
            <a:r>
              <a:rPr lang="nl-NL" dirty="0" smtClean="0"/>
              <a:t> of a </a:t>
            </a:r>
            <a:br>
              <a:rPr lang="nl-NL" dirty="0" smtClean="0"/>
            </a:br>
            <a:r>
              <a:rPr lang="nl-NL" dirty="0" smtClean="0"/>
              <a:t>model on </a:t>
            </a:r>
            <a:r>
              <a:rPr lang="nl-NL" dirty="0" err="1" smtClean="0"/>
              <a:t>the</a:t>
            </a:r>
            <a:r>
              <a:rPr lang="nl-NL" dirty="0" smtClean="0"/>
              <a:t> </a:t>
            </a:r>
            <a:r>
              <a:rPr lang="nl-NL" dirty="0" err="1" smtClean="0"/>
              <a:t>same</a:t>
            </a:r>
            <a:r>
              <a:rPr lang="nl-NL" dirty="0" smtClean="0"/>
              <a:t> </a:t>
            </a:r>
            <a:r>
              <a:rPr lang="nl-NL" dirty="0" err="1" smtClean="0"/>
              <a:t>sort</a:t>
            </a:r>
            <a:r>
              <a:rPr lang="nl-NL" dirty="0" smtClean="0"/>
              <a:t> of </a:t>
            </a:r>
            <a:r>
              <a:rPr lang="nl-NL" dirty="0" err="1" smtClean="0"/>
              <a:t>texts</a:t>
            </a:r>
            <a:r>
              <a:rPr lang="nl-NL" dirty="0" smtClean="0"/>
              <a:t>!</a:t>
            </a:r>
          </a:p>
          <a:p>
            <a:pPr marL="0" indent="0">
              <a:buNone/>
            </a:pPr>
            <a:endParaRPr lang="nl-NL" dirty="0"/>
          </a:p>
          <a:p>
            <a:r>
              <a:rPr lang="nl-NL" b="1" u="sng" dirty="0" smtClean="0"/>
              <a:t>Mind </a:t>
            </a:r>
            <a:r>
              <a:rPr lang="nl-NL" b="1" u="sng" dirty="0" err="1" smtClean="0"/>
              <a:t>you</a:t>
            </a:r>
            <a:r>
              <a:rPr lang="nl-NL" b="1" u="sng" dirty="0" smtClean="0"/>
              <a:t>: </a:t>
            </a:r>
            <a:r>
              <a:rPr lang="nl-NL" dirty="0" err="1" smtClean="0"/>
              <a:t>you</a:t>
            </a:r>
            <a:r>
              <a:rPr lang="nl-NL" dirty="0" smtClean="0"/>
              <a:t> </a:t>
            </a:r>
            <a:r>
              <a:rPr lang="nl-NL" dirty="0" err="1" smtClean="0"/>
              <a:t>will</a:t>
            </a:r>
            <a:r>
              <a:rPr lang="nl-NL" dirty="0" smtClean="0"/>
              <a:t> </a:t>
            </a:r>
            <a:r>
              <a:rPr lang="nl-NL" dirty="0" err="1" smtClean="0"/>
              <a:t>need</a:t>
            </a:r>
            <a:r>
              <a:rPr lang="nl-NL" dirty="0" smtClean="0"/>
              <a:t> </a:t>
            </a:r>
            <a:r>
              <a:rPr lang="nl-NL" dirty="0" err="1" smtClean="0"/>
              <a:t>to</a:t>
            </a:r>
            <a:r>
              <a:rPr lang="nl-NL" dirty="0" smtClean="0"/>
              <a:t> </a:t>
            </a:r>
            <a:r>
              <a:rPr lang="nl-NL" dirty="0" err="1" smtClean="0"/>
              <a:t>remove</a:t>
            </a:r>
            <a:r>
              <a:rPr lang="nl-NL" dirty="0" smtClean="0"/>
              <a:t> </a:t>
            </a:r>
            <a:r>
              <a:rPr lang="nl-NL" dirty="0" err="1" smtClean="0"/>
              <a:t>all</a:t>
            </a:r>
            <a:r>
              <a:rPr lang="nl-NL" dirty="0" smtClean="0"/>
              <a:t> </a:t>
            </a:r>
            <a:br>
              <a:rPr lang="nl-NL" dirty="0" smtClean="0"/>
            </a:br>
            <a:r>
              <a:rPr lang="nl-NL" dirty="0" err="1" smtClean="0"/>
              <a:t>characters</a:t>
            </a:r>
            <a:r>
              <a:rPr lang="nl-NL" dirty="0" smtClean="0"/>
              <a:t> </a:t>
            </a:r>
            <a:r>
              <a:rPr lang="nl-NL" dirty="0" err="1" smtClean="0"/>
              <a:t>that</a:t>
            </a:r>
            <a:r>
              <a:rPr lang="nl-NL" dirty="0" smtClean="0"/>
              <a:t> </a:t>
            </a:r>
            <a:r>
              <a:rPr lang="nl-NL" dirty="0" err="1" smtClean="0"/>
              <a:t>indicate</a:t>
            </a:r>
            <a:r>
              <a:rPr lang="nl-NL" dirty="0" smtClean="0"/>
              <a:t> </a:t>
            </a:r>
            <a:r>
              <a:rPr lang="nl-NL" dirty="0" err="1" smtClean="0"/>
              <a:t>additions</a:t>
            </a:r>
            <a:r>
              <a:rPr lang="nl-NL" dirty="0" smtClean="0"/>
              <a:t>,</a:t>
            </a:r>
            <a:br>
              <a:rPr lang="nl-NL" dirty="0" smtClean="0"/>
            </a:br>
            <a:r>
              <a:rPr lang="nl-NL" dirty="0" err="1" smtClean="0"/>
              <a:t>uncertainties</a:t>
            </a:r>
            <a:r>
              <a:rPr lang="nl-NL" dirty="0" smtClean="0"/>
              <a:t> etc. </a:t>
            </a:r>
            <a:r>
              <a:rPr lang="nl-NL" u="sng" dirty="0" smtClean="0"/>
              <a:t/>
            </a:r>
            <a:br>
              <a:rPr lang="nl-NL" u="sng" dirty="0" smtClean="0"/>
            </a:br>
            <a:r>
              <a:rPr lang="nl-NL" b="1" u="sng" dirty="0" err="1" smtClean="0"/>
              <a:t>Only</a:t>
            </a:r>
            <a:r>
              <a:rPr lang="nl-NL" b="1" u="sng" dirty="0" smtClean="0"/>
              <a:t> show </a:t>
            </a:r>
            <a:r>
              <a:rPr lang="nl-NL" b="1" u="sng" dirty="0" err="1" smtClean="0"/>
              <a:t>what</a:t>
            </a:r>
            <a:r>
              <a:rPr lang="nl-NL" b="1" u="sng" dirty="0" smtClean="0"/>
              <a:t> </a:t>
            </a:r>
            <a:r>
              <a:rPr lang="nl-NL" b="1" u="sng" dirty="0" err="1" smtClean="0"/>
              <a:t>you</a:t>
            </a:r>
            <a:r>
              <a:rPr lang="nl-NL" b="1" u="sng" dirty="0" smtClean="0"/>
              <a:t> </a:t>
            </a:r>
            <a:r>
              <a:rPr lang="nl-NL" b="1" u="sng" dirty="0" err="1" smtClean="0"/>
              <a:t>know</a:t>
            </a:r>
            <a:r>
              <a:rPr lang="nl-NL" b="1" u="sng" dirty="0" smtClean="0"/>
              <a:t> </a:t>
            </a:r>
            <a:r>
              <a:rPr lang="nl-NL" b="1" u="sng" dirty="0" err="1" smtClean="0"/>
              <a:t>for</a:t>
            </a:r>
            <a:r>
              <a:rPr lang="nl-NL" b="1" u="sng" dirty="0" smtClean="0"/>
              <a:t> </a:t>
            </a:r>
            <a:r>
              <a:rPr lang="nl-NL" b="1" u="sng" dirty="0" err="1" smtClean="0"/>
              <a:t>sure</a:t>
            </a:r>
            <a:r>
              <a:rPr lang="nl-NL" b="1" u="sng" dirty="0" smtClean="0"/>
              <a:t>.</a:t>
            </a:r>
          </a:p>
          <a:p>
            <a:endParaRPr lang="nl-NL"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25</a:t>
            </a:fld>
            <a:endParaRPr lang="en-GB" noProof="0"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806380" y="499196"/>
            <a:ext cx="3820445" cy="5792861"/>
          </a:xfrm>
          <a:prstGeom prst="rect">
            <a:avLst/>
          </a:prstGeom>
        </p:spPr>
      </p:pic>
      <p:sp>
        <p:nvSpPr>
          <p:cNvPr id="6" name="Rechthoek 5"/>
          <p:cNvSpPr/>
          <p:nvPr/>
        </p:nvSpPr>
        <p:spPr>
          <a:xfrm>
            <a:off x="9408691" y="3325975"/>
            <a:ext cx="753754" cy="145888"/>
          </a:xfrm>
          <a:prstGeom prst="rect">
            <a:avLst/>
          </a:prstGeom>
          <a:solidFill>
            <a:schemeClr val="tx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solidFill>
                <a:schemeClr val="tx1"/>
              </a:solidFill>
            </a:endParaRPr>
          </a:p>
        </p:txBody>
      </p:sp>
      <p:sp>
        <p:nvSpPr>
          <p:cNvPr id="7" name="Rechthoek 6"/>
          <p:cNvSpPr/>
          <p:nvPr/>
        </p:nvSpPr>
        <p:spPr>
          <a:xfrm>
            <a:off x="9339726" y="3647983"/>
            <a:ext cx="753754" cy="145888"/>
          </a:xfrm>
          <a:prstGeom prst="rect">
            <a:avLst/>
          </a:prstGeom>
          <a:solidFill>
            <a:schemeClr val="tx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solidFill>
                <a:schemeClr val="tx1"/>
              </a:solidFill>
            </a:endParaRPr>
          </a:p>
        </p:txBody>
      </p:sp>
      <p:grpSp>
        <p:nvGrpSpPr>
          <p:cNvPr id="8" name="Groep 7"/>
          <p:cNvGrpSpPr/>
          <p:nvPr/>
        </p:nvGrpSpPr>
        <p:grpSpPr>
          <a:xfrm>
            <a:off x="152593" y="119467"/>
            <a:ext cx="969998" cy="1385711"/>
            <a:chOff x="1" y="1071"/>
            <a:chExt cx="969998" cy="1385711"/>
          </a:xfrm>
          <a:solidFill>
            <a:schemeClr val="bg1">
              <a:lumMod val="50000"/>
              <a:lumOff val="50000"/>
            </a:schemeClr>
          </a:solidFill>
        </p:grpSpPr>
        <p:sp>
          <p:nvSpPr>
            <p:cNvPr id="9" name="Punthaak 8"/>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11" name="Groep 10"/>
          <p:cNvGrpSpPr/>
          <p:nvPr/>
        </p:nvGrpSpPr>
        <p:grpSpPr>
          <a:xfrm>
            <a:off x="152593" y="1390483"/>
            <a:ext cx="969998" cy="1385711"/>
            <a:chOff x="1" y="1272087"/>
            <a:chExt cx="969998" cy="1385711"/>
          </a:xfrm>
        </p:grpSpPr>
        <p:sp>
          <p:nvSpPr>
            <p:cNvPr id="12" name="Punthaak 11"/>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4" name="Groep 13"/>
          <p:cNvGrpSpPr/>
          <p:nvPr/>
        </p:nvGrpSpPr>
        <p:grpSpPr>
          <a:xfrm>
            <a:off x="152593" y="2661500"/>
            <a:ext cx="969998" cy="1385711"/>
            <a:chOff x="1" y="2543104"/>
            <a:chExt cx="969998" cy="1385711"/>
          </a:xfrm>
          <a:solidFill>
            <a:schemeClr val="bg1">
              <a:lumMod val="50000"/>
              <a:lumOff val="50000"/>
            </a:schemeClr>
          </a:solidFill>
        </p:grpSpPr>
        <p:sp>
          <p:nvSpPr>
            <p:cNvPr id="15" name="Punthaak 14"/>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7" name="Groep 16"/>
          <p:cNvGrpSpPr/>
          <p:nvPr/>
        </p:nvGrpSpPr>
        <p:grpSpPr>
          <a:xfrm>
            <a:off x="152593" y="3932516"/>
            <a:ext cx="969998" cy="1385711"/>
            <a:chOff x="1" y="3814120"/>
            <a:chExt cx="969998" cy="1385711"/>
          </a:xfrm>
          <a:solidFill>
            <a:schemeClr val="bg1">
              <a:lumMod val="50000"/>
              <a:lumOff val="50000"/>
            </a:schemeClr>
          </a:solidFill>
        </p:grpSpPr>
        <p:sp>
          <p:nvSpPr>
            <p:cNvPr id="18" name="Punthaak 17"/>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20" name="Groep 19"/>
          <p:cNvGrpSpPr/>
          <p:nvPr/>
        </p:nvGrpSpPr>
        <p:grpSpPr>
          <a:xfrm>
            <a:off x="152593" y="5203532"/>
            <a:ext cx="969998" cy="1385711"/>
            <a:chOff x="1" y="5085136"/>
            <a:chExt cx="969998" cy="1385711"/>
          </a:xfrm>
          <a:solidFill>
            <a:schemeClr val="bg1">
              <a:lumMod val="50000"/>
              <a:lumOff val="50000"/>
            </a:schemeClr>
          </a:solidFill>
        </p:grpSpPr>
        <p:sp>
          <p:nvSpPr>
            <p:cNvPr id="21" name="Punthaak 20"/>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3618874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15616" y="710813"/>
            <a:ext cx="8322654" cy="553998"/>
          </a:xfrm>
        </p:spPr>
        <p:txBody>
          <a:bodyPr>
            <a:normAutofit fontScale="90000"/>
          </a:bodyPr>
          <a:lstStyle/>
          <a:p>
            <a:r>
              <a:rPr lang="nl-NL" dirty="0" smtClean="0"/>
              <a:t>Method 1.</a:t>
            </a:r>
            <a:br>
              <a:rPr lang="nl-NL" dirty="0" smtClean="0"/>
            </a:br>
            <a:r>
              <a:rPr lang="nl-NL" dirty="0" smtClean="0"/>
              <a:t>Manuscript in Transkribus, </a:t>
            </a:r>
            <a:r>
              <a:rPr lang="nl-NL" dirty="0" err="1" smtClean="0"/>
              <a:t>seperate</a:t>
            </a:r>
            <a:r>
              <a:rPr lang="nl-NL" dirty="0" smtClean="0"/>
              <a:t> .</a:t>
            </a:r>
            <a:r>
              <a:rPr lang="nl-NL" dirty="0" err="1" smtClean="0"/>
              <a:t>txt</a:t>
            </a:r>
            <a:endParaRPr lang="nl-NL" dirty="0"/>
          </a:p>
        </p:txBody>
      </p:sp>
      <p:sp>
        <p:nvSpPr>
          <p:cNvPr id="3" name="Tijdelijke aanduiding voor inhoud 2"/>
          <p:cNvSpPr>
            <a:spLocks noGrp="1"/>
          </p:cNvSpPr>
          <p:nvPr>
            <p:ph idx="1"/>
          </p:nvPr>
        </p:nvSpPr>
        <p:spPr>
          <a:xfrm>
            <a:off x="1315616" y="2010077"/>
            <a:ext cx="10448016" cy="3673475"/>
          </a:xfrm>
        </p:spPr>
        <p:txBody>
          <a:bodyPr/>
          <a:lstStyle/>
          <a:p>
            <a:r>
              <a:rPr lang="nl-NL" dirty="0" err="1" smtClean="0"/>
              <a:t>You</a:t>
            </a:r>
            <a:r>
              <a:rPr lang="nl-NL" dirty="0" smtClean="0"/>
              <a:t> have </a:t>
            </a:r>
            <a:r>
              <a:rPr lang="nl-NL" dirty="0" err="1" smtClean="0"/>
              <a:t>already</a:t>
            </a:r>
            <a:r>
              <a:rPr lang="nl-NL" dirty="0" smtClean="0"/>
              <a:t> </a:t>
            </a:r>
            <a:r>
              <a:rPr lang="nl-NL" dirty="0" err="1" smtClean="0"/>
              <a:t>uploaded</a:t>
            </a:r>
            <a:r>
              <a:rPr lang="nl-NL" dirty="0" smtClean="0"/>
              <a:t> </a:t>
            </a:r>
            <a:r>
              <a:rPr lang="nl-NL" dirty="0" err="1" smtClean="0"/>
              <a:t>your</a:t>
            </a:r>
            <a:r>
              <a:rPr lang="nl-NL" dirty="0" smtClean="0"/>
              <a:t> images and happen </a:t>
            </a:r>
            <a:r>
              <a:rPr lang="nl-NL" dirty="0" err="1" smtClean="0"/>
              <a:t>to</a:t>
            </a:r>
            <a:r>
              <a:rPr lang="nl-NL" dirty="0" smtClean="0"/>
              <a:t> have a </a:t>
            </a:r>
            <a:r>
              <a:rPr lang="nl-NL" dirty="0" err="1" smtClean="0"/>
              <a:t>seperate</a:t>
            </a:r>
            <a:r>
              <a:rPr lang="nl-NL" dirty="0" smtClean="0"/>
              <a:t> txt-file </a:t>
            </a:r>
            <a:r>
              <a:rPr lang="nl-NL" b="1" dirty="0" smtClean="0"/>
              <a:t>per page</a:t>
            </a:r>
            <a:r>
              <a:rPr lang="nl-NL" dirty="0" smtClean="0"/>
              <a:t> in a folder </a:t>
            </a:r>
            <a:r>
              <a:rPr lang="nl-NL" dirty="0" err="1" smtClean="0"/>
              <a:t>that</a:t>
            </a:r>
            <a:r>
              <a:rPr lang="nl-NL" dirty="0" smtClean="0"/>
              <a:t> </a:t>
            </a:r>
            <a:r>
              <a:rPr lang="nl-NL" dirty="0" err="1" smtClean="0"/>
              <a:t>you’d</a:t>
            </a:r>
            <a:r>
              <a:rPr lang="nl-NL" dirty="0" smtClean="0"/>
              <a:t> like </a:t>
            </a:r>
            <a:r>
              <a:rPr lang="nl-NL" dirty="0" err="1" smtClean="0"/>
              <a:t>to</a:t>
            </a:r>
            <a:r>
              <a:rPr lang="nl-NL" dirty="0" smtClean="0"/>
              <a:t> match.</a:t>
            </a:r>
          </a:p>
          <a:p>
            <a:r>
              <a:rPr lang="nl-NL" dirty="0" smtClean="0"/>
              <a:t>Check </a:t>
            </a:r>
            <a:r>
              <a:rPr lang="nl-NL" dirty="0" err="1" smtClean="0"/>
              <a:t>whether</a:t>
            </a:r>
            <a:r>
              <a:rPr lang="nl-NL" dirty="0" smtClean="0"/>
              <a:t> </a:t>
            </a:r>
            <a:r>
              <a:rPr lang="nl-NL" dirty="0" err="1" smtClean="0"/>
              <a:t>there</a:t>
            </a:r>
            <a:r>
              <a:rPr lang="nl-NL" dirty="0" smtClean="0"/>
              <a:t> are </a:t>
            </a:r>
            <a:r>
              <a:rPr lang="nl-NL" dirty="0" err="1" smtClean="0"/>
              <a:t>indications</a:t>
            </a:r>
            <a:r>
              <a:rPr lang="nl-NL" dirty="0" smtClean="0"/>
              <a:t> of </a:t>
            </a:r>
            <a:r>
              <a:rPr lang="nl-NL" dirty="0" err="1" smtClean="0"/>
              <a:t>uncertainty</a:t>
            </a:r>
            <a:r>
              <a:rPr lang="nl-NL" dirty="0" smtClean="0"/>
              <a:t> in </a:t>
            </a:r>
            <a:r>
              <a:rPr lang="nl-NL" dirty="0" err="1" smtClean="0"/>
              <a:t>your</a:t>
            </a:r>
            <a:r>
              <a:rPr lang="nl-NL" dirty="0" smtClean="0"/>
              <a:t> files (no ? </a:t>
            </a:r>
            <a:r>
              <a:rPr lang="nl-NL" dirty="0" err="1" smtClean="0"/>
              <a:t>Etc</a:t>
            </a:r>
            <a:r>
              <a:rPr lang="nl-NL" dirty="0" smtClean="0"/>
              <a:t>). </a:t>
            </a:r>
          </a:p>
          <a:p>
            <a:r>
              <a:rPr lang="nl-NL" dirty="0" err="1" smtClean="0"/>
              <a:t>Perform</a:t>
            </a:r>
            <a:r>
              <a:rPr lang="nl-NL" dirty="0" smtClean="0"/>
              <a:t> a LA on </a:t>
            </a:r>
            <a:r>
              <a:rPr lang="nl-NL" dirty="0" err="1" smtClean="0"/>
              <a:t>your</a:t>
            </a:r>
            <a:r>
              <a:rPr lang="nl-NL" dirty="0" smtClean="0"/>
              <a:t> </a:t>
            </a:r>
            <a:r>
              <a:rPr lang="nl-NL" dirty="0" err="1" smtClean="0"/>
              <a:t>uploaded</a:t>
            </a:r>
            <a:r>
              <a:rPr lang="nl-NL" dirty="0" smtClean="0"/>
              <a:t> files.</a:t>
            </a:r>
          </a:p>
          <a:p>
            <a:r>
              <a:rPr lang="nl-NL" dirty="0" smtClean="0"/>
              <a:t>Match</a:t>
            </a:r>
          </a:p>
          <a:p>
            <a:r>
              <a:rPr lang="nl-NL" dirty="0" smtClean="0"/>
              <a:t>…</a:t>
            </a:r>
          </a:p>
        </p:txBody>
      </p:sp>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2094005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grpSp>
        <p:nvGrpSpPr>
          <p:cNvPr id="26" name="Groep 25"/>
          <p:cNvGrpSpPr/>
          <p:nvPr/>
        </p:nvGrpSpPr>
        <p:grpSpPr>
          <a:xfrm>
            <a:off x="1234557" y="203945"/>
            <a:ext cx="8447680" cy="4421426"/>
            <a:chOff x="1486484" y="397277"/>
            <a:chExt cx="8447680" cy="4421426"/>
          </a:xfrm>
        </p:grpSpPr>
        <p:pic>
          <p:nvPicPr>
            <p:cNvPr id="21" name="Afbeelding 20"/>
            <p:cNvPicPr>
              <a:picLocks noChangeAspect="1"/>
            </p:cNvPicPr>
            <p:nvPr/>
          </p:nvPicPr>
          <p:blipFill rotWithShape="1">
            <a:blip r:embed="rId3"/>
            <a:srcRect l="39873" t="11536" r="38315" b="57980"/>
            <a:stretch/>
          </p:blipFill>
          <p:spPr>
            <a:xfrm>
              <a:off x="1698172" y="397277"/>
              <a:ext cx="8235992" cy="4421426"/>
            </a:xfrm>
            <a:prstGeom prst="rect">
              <a:avLst/>
            </a:prstGeom>
          </p:spPr>
        </p:pic>
        <p:sp>
          <p:nvSpPr>
            <p:cNvPr id="22" name="Ovaal 21"/>
            <p:cNvSpPr/>
            <p:nvPr/>
          </p:nvSpPr>
          <p:spPr>
            <a:xfrm>
              <a:off x="1486484" y="628594"/>
              <a:ext cx="830424" cy="712721"/>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3" name="Ovaal 22"/>
            <p:cNvSpPr/>
            <p:nvPr/>
          </p:nvSpPr>
          <p:spPr>
            <a:xfrm>
              <a:off x="1901696" y="1143651"/>
              <a:ext cx="1595535" cy="44016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4" name="Ovaal 23"/>
            <p:cNvSpPr/>
            <p:nvPr/>
          </p:nvSpPr>
          <p:spPr>
            <a:xfrm>
              <a:off x="5365101" y="2167826"/>
              <a:ext cx="3377683" cy="44016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pic>
        <p:nvPicPr>
          <p:cNvPr id="25" name="Afbeelding 24"/>
          <p:cNvPicPr>
            <a:picLocks noChangeAspect="1"/>
          </p:cNvPicPr>
          <p:nvPr/>
        </p:nvPicPr>
        <p:blipFill rotWithShape="1">
          <a:blip r:embed="rId4"/>
          <a:srcRect l="40561" t="13909" r="23240" b="24967"/>
          <a:stretch/>
        </p:blipFill>
        <p:spPr>
          <a:xfrm>
            <a:off x="6570306" y="3244903"/>
            <a:ext cx="5621694" cy="3613097"/>
          </a:xfrm>
          <a:prstGeom prst="rect">
            <a:avLst/>
          </a:prstGeom>
        </p:spPr>
      </p:pic>
    </p:spTree>
    <p:extLst>
      <p:ext uri="{BB962C8B-B14F-4D97-AF65-F5344CB8AC3E}">
        <p14:creationId xmlns:p14="http://schemas.microsoft.com/office/powerpoint/2010/main" val="1256348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pic>
        <p:nvPicPr>
          <p:cNvPr id="2" name="Afbeelding 1"/>
          <p:cNvPicPr>
            <a:picLocks noChangeAspect="1"/>
          </p:cNvPicPr>
          <p:nvPr/>
        </p:nvPicPr>
        <p:blipFill rotWithShape="1">
          <a:blip r:embed="rId3"/>
          <a:srcRect l="57704" t="12099" r="17730" b="24163"/>
          <a:stretch/>
        </p:blipFill>
        <p:spPr>
          <a:xfrm>
            <a:off x="3433665" y="119467"/>
            <a:ext cx="6466113" cy="6385539"/>
          </a:xfrm>
          <a:prstGeom prst="rect">
            <a:avLst/>
          </a:prstGeom>
        </p:spPr>
      </p:pic>
      <p:sp>
        <p:nvSpPr>
          <p:cNvPr id="27" name="Ovaal 26"/>
          <p:cNvSpPr/>
          <p:nvPr/>
        </p:nvSpPr>
        <p:spPr>
          <a:xfrm>
            <a:off x="3256383" y="5688531"/>
            <a:ext cx="1782147"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8" name="Ovaal 27"/>
          <p:cNvSpPr/>
          <p:nvPr/>
        </p:nvSpPr>
        <p:spPr>
          <a:xfrm>
            <a:off x="2727648" y="737086"/>
            <a:ext cx="5940491" cy="1735526"/>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538001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15616" y="710813"/>
            <a:ext cx="8322654" cy="553998"/>
          </a:xfrm>
        </p:spPr>
        <p:txBody>
          <a:bodyPr>
            <a:normAutofit fontScale="90000"/>
          </a:bodyPr>
          <a:lstStyle/>
          <a:p>
            <a:r>
              <a:rPr lang="nl-NL" dirty="0" smtClean="0"/>
              <a:t>Method 2.</a:t>
            </a:r>
            <a:br>
              <a:rPr lang="nl-NL" dirty="0" smtClean="0"/>
            </a:br>
            <a:r>
              <a:rPr lang="nl-NL" dirty="0" smtClean="0"/>
              <a:t>Manuscript in Transkribus, </a:t>
            </a:r>
            <a:r>
              <a:rPr lang="nl-NL" dirty="0" err="1" smtClean="0"/>
              <a:t>seperate</a:t>
            </a:r>
            <a:r>
              <a:rPr lang="nl-NL" dirty="0" smtClean="0"/>
              <a:t> .</a:t>
            </a:r>
            <a:r>
              <a:rPr lang="nl-NL" dirty="0" err="1" smtClean="0"/>
              <a:t>txt</a:t>
            </a:r>
            <a:endParaRPr lang="nl-NL" dirty="0"/>
          </a:p>
        </p:txBody>
      </p:sp>
      <p:sp>
        <p:nvSpPr>
          <p:cNvPr id="3" name="Tijdelijke aanduiding voor inhoud 2"/>
          <p:cNvSpPr>
            <a:spLocks noGrp="1"/>
          </p:cNvSpPr>
          <p:nvPr>
            <p:ph idx="1"/>
          </p:nvPr>
        </p:nvSpPr>
        <p:spPr>
          <a:xfrm>
            <a:off x="1315616" y="2010077"/>
            <a:ext cx="10448016" cy="3673475"/>
          </a:xfrm>
        </p:spPr>
        <p:txBody>
          <a:bodyPr/>
          <a:lstStyle/>
          <a:p>
            <a:r>
              <a:rPr lang="nl-NL" dirty="0" err="1" smtClean="0"/>
              <a:t>You</a:t>
            </a:r>
            <a:r>
              <a:rPr lang="nl-NL" dirty="0" smtClean="0"/>
              <a:t> have </a:t>
            </a:r>
            <a:r>
              <a:rPr lang="nl-NL" dirty="0" err="1" smtClean="0"/>
              <a:t>already</a:t>
            </a:r>
            <a:r>
              <a:rPr lang="nl-NL" dirty="0" smtClean="0"/>
              <a:t> </a:t>
            </a:r>
            <a:r>
              <a:rPr lang="nl-NL" dirty="0" err="1" smtClean="0"/>
              <a:t>uploaded</a:t>
            </a:r>
            <a:r>
              <a:rPr lang="nl-NL" dirty="0" smtClean="0"/>
              <a:t> </a:t>
            </a:r>
            <a:r>
              <a:rPr lang="nl-NL" dirty="0" err="1" smtClean="0"/>
              <a:t>your</a:t>
            </a:r>
            <a:r>
              <a:rPr lang="nl-NL" dirty="0" smtClean="0"/>
              <a:t> images and happen </a:t>
            </a:r>
            <a:r>
              <a:rPr lang="nl-NL" dirty="0" err="1" smtClean="0"/>
              <a:t>to</a:t>
            </a:r>
            <a:r>
              <a:rPr lang="nl-NL" dirty="0" smtClean="0"/>
              <a:t> have a </a:t>
            </a:r>
            <a:r>
              <a:rPr lang="nl-NL" dirty="0" err="1" smtClean="0"/>
              <a:t>seperate</a:t>
            </a:r>
            <a:r>
              <a:rPr lang="nl-NL" dirty="0" smtClean="0"/>
              <a:t> txt-file </a:t>
            </a:r>
            <a:r>
              <a:rPr lang="nl-NL" b="1" dirty="0" smtClean="0"/>
              <a:t>per page</a:t>
            </a:r>
            <a:r>
              <a:rPr lang="nl-NL" dirty="0" smtClean="0"/>
              <a:t> in a folder </a:t>
            </a:r>
            <a:r>
              <a:rPr lang="nl-NL" dirty="0" err="1" smtClean="0"/>
              <a:t>that</a:t>
            </a:r>
            <a:r>
              <a:rPr lang="nl-NL" dirty="0" smtClean="0"/>
              <a:t> </a:t>
            </a:r>
            <a:r>
              <a:rPr lang="nl-NL" dirty="0" err="1" smtClean="0"/>
              <a:t>you’d</a:t>
            </a:r>
            <a:r>
              <a:rPr lang="nl-NL" dirty="0" smtClean="0"/>
              <a:t> like </a:t>
            </a:r>
            <a:r>
              <a:rPr lang="nl-NL" dirty="0" err="1" smtClean="0"/>
              <a:t>to</a:t>
            </a:r>
            <a:r>
              <a:rPr lang="nl-NL" dirty="0" smtClean="0"/>
              <a:t> match.</a:t>
            </a:r>
          </a:p>
          <a:p>
            <a:r>
              <a:rPr lang="nl-NL" dirty="0" smtClean="0"/>
              <a:t>Check </a:t>
            </a:r>
            <a:r>
              <a:rPr lang="nl-NL" dirty="0" err="1" smtClean="0"/>
              <a:t>whether</a:t>
            </a:r>
            <a:r>
              <a:rPr lang="nl-NL" dirty="0" smtClean="0"/>
              <a:t> </a:t>
            </a:r>
            <a:r>
              <a:rPr lang="nl-NL" dirty="0" err="1" smtClean="0"/>
              <a:t>there</a:t>
            </a:r>
            <a:r>
              <a:rPr lang="nl-NL" dirty="0" smtClean="0"/>
              <a:t> are </a:t>
            </a:r>
            <a:r>
              <a:rPr lang="nl-NL" dirty="0" err="1" smtClean="0"/>
              <a:t>indications</a:t>
            </a:r>
            <a:r>
              <a:rPr lang="nl-NL" dirty="0" smtClean="0"/>
              <a:t> of </a:t>
            </a:r>
            <a:r>
              <a:rPr lang="nl-NL" dirty="0" err="1" smtClean="0"/>
              <a:t>uncertainty</a:t>
            </a:r>
            <a:r>
              <a:rPr lang="nl-NL" dirty="0" smtClean="0"/>
              <a:t> in </a:t>
            </a:r>
            <a:r>
              <a:rPr lang="nl-NL" dirty="0" err="1" smtClean="0"/>
              <a:t>your</a:t>
            </a:r>
            <a:r>
              <a:rPr lang="nl-NL" dirty="0" smtClean="0"/>
              <a:t> files (no ? </a:t>
            </a:r>
            <a:r>
              <a:rPr lang="nl-NL" dirty="0" err="1" smtClean="0"/>
              <a:t>Etc</a:t>
            </a:r>
            <a:r>
              <a:rPr lang="nl-NL" dirty="0" smtClean="0"/>
              <a:t>). </a:t>
            </a:r>
          </a:p>
          <a:p>
            <a:r>
              <a:rPr lang="nl-NL" b="1" dirty="0" err="1" smtClean="0"/>
              <a:t>You</a:t>
            </a:r>
            <a:r>
              <a:rPr lang="nl-NL" b="1" dirty="0" smtClean="0"/>
              <a:t> do NOT </a:t>
            </a:r>
            <a:r>
              <a:rPr lang="nl-NL" b="1" dirty="0" err="1" smtClean="0"/>
              <a:t>perform</a:t>
            </a:r>
            <a:r>
              <a:rPr lang="nl-NL" b="1" dirty="0" smtClean="0"/>
              <a:t> LA per page.</a:t>
            </a:r>
          </a:p>
          <a:p>
            <a:r>
              <a:rPr lang="nl-NL" dirty="0" smtClean="0"/>
              <a:t>Match</a:t>
            </a:r>
          </a:p>
          <a:p>
            <a:r>
              <a:rPr lang="nl-NL" dirty="0" smtClean="0"/>
              <a:t>…</a:t>
            </a:r>
          </a:p>
        </p:txBody>
      </p:sp>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353432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FF0000"/>
          </a:solidFill>
        </p:spPr>
        <p:txBody>
          <a:bodyPr wrap="square" rtlCol="0">
            <a:spAutoFit/>
          </a:bodyPr>
          <a:lstStyle/>
          <a:p>
            <a:endParaRPr lang="nl-NL" dirty="0"/>
          </a:p>
        </p:txBody>
      </p:sp>
      <p:sp>
        <p:nvSpPr>
          <p:cNvPr id="2" name="Titel 1"/>
          <p:cNvSpPr>
            <a:spLocks noGrp="1"/>
          </p:cNvSpPr>
          <p:nvPr>
            <p:ph type="title"/>
          </p:nvPr>
        </p:nvSpPr>
        <p:spPr/>
        <p:txBody>
          <a:bodyPr/>
          <a:lstStyle/>
          <a:p>
            <a:pPr algn="ctr"/>
            <a:r>
              <a:rPr lang="nl-NL" dirty="0" err="1" smtClean="0"/>
              <a:t>Models</a:t>
            </a:r>
            <a:endParaRPr lang="nl-NL" dirty="0"/>
          </a:p>
        </p:txBody>
      </p:sp>
      <p:sp>
        <p:nvSpPr>
          <p:cNvPr id="3" name="Tijdelijke aanduiding voor inhoud 2"/>
          <p:cNvSpPr>
            <a:spLocks noGrp="1"/>
          </p:cNvSpPr>
          <p:nvPr>
            <p:ph idx="1"/>
          </p:nvPr>
        </p:nvSpPr>
        <p:spPr/>
        <p:txBody>
          <a:bodyPr/>
          <a:lstStyle/>
          <a:p>
            <a:pPr algn="ctr"/>
            <a:r>
              <a:rPr lang="nl-NL" dirty="0"/>
              <a:t>How </a:t>
            </a:r>
            <a:r>
              <a:rPr lang="nl-NL" dirty="0" err="1"/>
              <a:t>to</a:t>
            </a:r>
            <a:r>
              <a:rPr lang="nl-NL" dirty="0"/>
              <a:t> </a:t>
            </a:r>
            <a:r>
              <a:rPr lang="nl-NL" dirty="0" err="1"/>
              <a:t>judge</a:t>
            </a:r>
            <a:r>
              <a:rPr lang="nl-NL" dirty="0"/>
              <a:t> </a:t>
            </a:r>
            <a:r>
              <a:rPr lang="nl-NL" dirty="0" err="1"/>
              <a:t>the</a:t>
            </a:r>
            <a:r>
              <a:rPr lang="nl-NL" dirty="0"/>
              <a:t> </a:t>
            </a:r>
            <a:r>
              <a:rPr lang="nl-NL" dirty="0" err="1"/>
              <a:t>quality</a:t>
            </a:r>
            <a:r>
              <a:rPr lang="nl-NL" dirty="0"/>
              <a:t> of a </a:t>
            </a:r>
            <a:r>
              <a:rPr lang="nl-NL" dirty="0" smtClean="0"/>
              <a:t>model</a:t>
            </a:r>
            <a:r>
              <a:rPr lang="nl-NL" dirty="0"/>
              <a:t>?</a:t>
            </a:r>
            <a:endParaRPr lang="nl-NL" dirty="0" smtClean="0"/>
          </a:p>
          <a:p>
            <a:pPr algn="ctr"/>
            <a:r>
              <a:rPr lang="en-GB" dirty="0"/>
              <a:t>How to compare the quality of models for your </a:t>
            </a:r>
            <a:r>
              <a:rPr lang="en-GB" dirty="0" smtClean="0"/>
              <a:t>documents?</a:t>
            </a:r>
            <a:endParaRPr lang="nl-NL" dirty="0"/>
          </a:p>
          <a:p>
            <a:pPr algn="ctr"/>
            <a:r>
              <a:rPr lang="nl-NL" dirty="0" smtClean="0"/>
              <a:t>How </a:t>
            </a:r>
            <a:r>
              <a:rPr lang="nl-NL" dirty="0" err="1" smtClean="0"/>
              <a:t>to</a:t>
            </a:r>
            <a:r>
              <a:rPr lang="nl-NL" dirty="0" smtClean="0"/>
              <a:t> </a:t>
            </a:r>
            <a:r>
              <a:rPr lang="nl-NL" dirty="0" err="1" smtClean="0"/>
              <a:t>pick</a:t>
            </a:r>
            <a:r>
              <a:rPr lang="nl-NL" dirty="0" smtClean="0"/>
              <a:t> a model?</a:t>
            </a:r>
            <a:endParaRPr lang="nl-NL" dirty="0"/>
          </a:p>
          <a:p>
            <a:pPr marL="0" indent="0">
              <a:buNone/>
            </a:pPr>
            <a:endParaRPr lang="nl-NL" dirty="0"/>
          </a:p>
        </p:txBody>
      </p:sp>
    </p:spTree>
    <p:extLst>
      <p:ext uri="{BB962C8B-B14F-4D97-AF65-F5344CB8AC3E}">
        <p14:creationId xmlns:p14="http://schemas.microsoft.com/office/powerpoint/2010/main" val="2996442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grpSp>
        <p:nvGrpSpPr>
          <p:cNvPr id="26" name="Groep 25"/>
          <p:cNvGrpSpPr/>
          <p:nvPr/>
        </p:nvGrpSpPr>
        <p:grpSpPr>
          <a:xfrm>
            <a:off x="1234557" y="203945"/>
            <a:ext cx="8447680" cy="4421426"/>
            <a:chOff x="1486484" y="397277"/>
            <a:chExt cx="8447680" cy="4421426"/>
          </a:xfrm>
        </p:grpSpPr>
        <p:pic>
          <p:nvPicPr>
            <p:cNvPr id="21" name="Afbeelding 20"/>
            <p:cNvPicPr>
              <a:picLocks noChangeAspect="1"/>
            </p:cNvPicPr>
            <p:nvPr/>
          </p:nvPicPr>
          <p:blipFill rotWithShape="1">
            <a:blip r:embed="rId3"/>
            <a:srcRect l="39873" t="11536" r="38315" b="57980"/>
            <a:stretch/>
          </p:blipFill>
          <p:spPr>
            <a:xfrm>
              <a:off x="1698172" y="397277"/>
              <a:ext cx="8235992" cy="4421426"/>
            </a:xfrm>
            <a:prstGeom prst="rect">
              <a:avLst/>
            </a:prstGeom>
          </p:spPr>
        </p:pic>
        <p:sp>
          <p:nvSpPr>
            <p:cNvPr id="22" name="Ovaal 21"/>
            <p:cNvSpPr/>
            <p:nvPr/>
          </p:nvSpPr>
          <p:spPr>
            <a:xfrm>
              <a:off x="1486484" y="628594"/>
              <a:ext cx="830424" cy="712721"/>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3" name="Ovaal 22"/>
            <p:cNvSpPr/>
            <p:nvPr/>
          </p:nvSpPr>
          <p:spPr>
            <a:xfrm>
              <a:off x="1901696" y="1143651"/>
              <a:ext cx="1595535" cy="44016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4" name="Ovaal 23"/>
            <p:cNvSpPr/>
            <p:nvPr/>
          </p:nvSpPr>
          <p:spPr>
            <a:xfrm>
              <a:off x="5365101" y="2167826"/>
              <a:ext cx="3377683" cy="44016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pic>
        <p:nvPicPr>
          <p:cNvPr id="25" name="Afbeelding 24"/>
          <p:cNvPicPr>
            <a:picLocks noChangeAspect="1"/>
          </p:cNvPicPr>
          <p:nvPr/>
        </p:nvPicPr>
        <p:blipFill rotWithShape="1">
          <a:blip r:embed="rId4"/>
          <a:srcRect l="40561" t="13909" r="23240" b="24967"/>
          <a:stretch/>
        </p:blipFill>
        <p:spPr>
          <a:xfrm>
            <a:off x="6570306" y="3244903"/>
            <a:ext cx="5621694" cy="3613097"/>
          </a:xfrm>
          <a:prstGeom prst="rect">
            <a:avLst/>
          </a:prstGeom>
        </p:spPr>
      </p:pic>
    </p:spTree>
    <p:extLst>
      <p:ext uri="{BB962C8B-B14F-4D97-AF65-F5344CB8AC3E}">
        <p14:creationId xmlns:p14="http://schemas.microsoft.com/office/powerpoint/2010/main" val="2701472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pic>
        <p:nvPicPr>
          <p:cNvPr id="2" name="Afbeelding 1"/>
          <p:cNvPicPr>
            <a:picLocks noChangeAspect="1"/>
          </p:cNvPicPr>
          <p:nvPr/>
        </p:nvPicPr>
        <p:blipFill rotWithShape="1">
          <a:blip r:embed="rId3"/>
          <a:srcRect l="57704" t="12099" r="17730" b="24163"/>
          <a:stretch/>
        </p:blipFill>
        <p:spPr>
          <a:xfrm>
            <a:off x="3433665" y="119467"/>
            <a:ext cx="6466113" cy="6385539"/>
          </a:xfrm>
          <a:prstGeom prst="rect">
            <a:avLst/>
          </a:prstGeom>
        </p:spPr>
      </p:pic>
      <p:sp>
        <p:nvSpPr>
          <p:cNvPr id="27" name="Ovaal 26"/>
          <p:cNvSpPr/>
          <p:nvPr/>
        </p:nvSpPr>
        <p:spPr>
          <a:xfrm>
            <a:off x="3256383" y="5688531"/>
            <a:ext cx="1782147"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8" name="Ovaal 27"/>
          <p:cNvSpPr/>
          <p:nvPr/>
        </p:nvSpPr>
        <p:spPr>
          <a:xfrm>
            <a:off x="2727648" y="737086"/>
            <a:ext cx="5940491" cy="1735526"/>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305456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15616" y="710813"/>
            <a:ext cx="8322654" cy="553998"/>
          </a:xfrm>
        </p:spPr>
        <p:txBody>
          <a:bodyPr>
            <a:normAutofit fontScale="90000"/>
          </a:bodyPr>
          <a:lstStyle/>
          <a:p>
            <a:r>
              <a:rPr lang="nl-NL" dirty="0" smtClean="0"/>
              <a:t>And </a:t>
            </a:r>
            <a:r>
              <a:rPr lang="nl-NL" dirty="0" err="1" smtClean="0"/>
              <a:t>then</a:t>
            </a:r>
            <a:r>
              <a:rPr lang="nl-NL" dirty="0" smtClean="0"/>
              <a:t>…</a:t>
            </a:r>
            <a:endParaRPr lang="nl-NL" dirty="0"/>
          </a:p>
        </p:txBody>
      </p:sp>
      <p:sp>
        <p:nvSpPr>
          <p:cNvPr id="3" name="Tijdelijke aanduiding voor inhoud 2"/>
          <p:cNvSpPr>
            <a:spLocks noGrp="1"/>
          </p:cNvSpPr>
          <p:nvPr>
            <p:ph idx="1"/>
          </p:nvPr>
        </p:nvSpPr>
        <p:spPr>
          <a:xfrm>
            <a:off x="1315616" y="2010077"/>
            <a:ext cx="10448016" cy="3673475"/>
          </a:xfrm>
        </p:spPr>
        <p:txBody>
          <a:bodyPr/>
          <a:lstStyle/>
          <a:p>
            <a:r>
              <a:rPr lang="nl-NL" dirty="0" err="1" smtClean="0"/>
              <a:t>You</a:t>
            </a:r>
            <a:r>
              <a:rPr lang="nl-NL" dirty="0" smtClean="0"/>
              <a:t> have </a:t>
            </a:r>
            <a:r>
              <a:rPr lang="nl-NL" dirty="0" err="1" smtClean="0"/>
              <a:t>the</a:t>
            </a:r>
            <a:r>
              <a:rPr lang="nl-NL" dirty="0" smtClean="0"/>
              <a:t> </a:t>
            </a:r>
            <a:r>
              <a:rPr lang="nl-NL" dirty="0" err="1" smtClean="0"/>
              <a:t>text</a:t>
            </a:r>
            <a:r>
              <a:rPr lang="nl-NL" dirty="0" smtClean="0"/>
              <a:t> </a:t>
            </a:r>
            <a:r>
              <a:rPr lang="nl-NL" dirty="0" err="1" smtClean="0"/>
              <a:t>matched</a:t>
            </a:r>
            <a:r>
              <a:rPr lang="nl-NL" dirty="0" smtClean="0"/>
              <a:t> </a:t>
            </a:r>
            <a:r>
              <a:rPr lang="nl-NL" dirty="0" err="1" smtClean="0"/>
              <a:t>to</a:t>
            </a:r>
            <a:r>
              <a:rPr lang="nl-NL" dirty="0" smtClean="0"/>
              <a:t> full pages!</a:t>
            </a:r>
          </a:p>
          <a:p>
            <a:r>
              <a:rPr lang="nl-NL" dirty="0" err="1" smtClean="0"/>
              <a:t>Now</a:t>
            </a:r>
            <a:r>
              <a:rPr lang="nl-NL" dirty="0" smtClean="0"/>
              <a:t> </a:t>
            </a:r>
            <a:r>
              <a:rPr lang="nl-NL" dirty="0" err="1" smtClean="0"/>
              <a:t>you</a:t>
            </a:r>
            <a:r>
              <a:rPr lang="nl-NL" dirty="0" smtClean="0"/>
              <a:t> </a:t>
            </a:r>
            <a:r>
              <a:rPr lang="nl-NL" dirty="0" err="1" smtClean="0"/>
              <a:t>will</a:t>
            </a:r>
            <a:r>
              <a:rPr lang="nl-NL" dirty="0" smtClean="0"/>
              <a:t> </a:t>
            </a:r>
            <a:r>
              <a:rPr lang="nl-NL" dirty="0" err="1" smtClean="0"/>
              <a:t>need</a:t>
            </a:r>
            <a:r>
              <a:rPr lang="nl-NL" dirty="0" smtClean="0"/>
              <a:t> </a:t>
            </a:r>
            <a:r>
              <a:rPr lang="nl-NL" dirty="0" err="1" smtClean="0"/>
              <a:t>to</a:t>
            </a:r>
            <a:r>
              <a:rPr lang="nl-NL" dirty="0" smtClean="0"/>
              <a:t> match </a:t>
            </a:r>
            <a:r>
              <a:rPr lang="nl-NL" dirty="0" err="1" smtClean="0"/>
              <a:t>the</a:t>
            </a:r>
            <a:r>
              <a:rPr lang="nl-NL" dirty="0" smtClean="0"/>
              <a:t> </a:t>
            </a:r>
            <a:r>
              <a:rPr lang="nl-NL" dirty="0" err="1" smtClean="0"/>
              <a:t>text</a:t>
            </a:r>
            <a:r>
              <a:rPr lang="nl-NL" dirty="0" smtClean="0"/>
              <a:t> </a:t>
            </a:r>
            <a:r>
              <a:rPr lang="nl-NL" dirty="0" err="1" smtClean="0"/>
              <a:t>to</a:t>
            </a:r>
            <a:r>
              <a:rPr lang="nl-NL" dirty="0" smtClean="0"/>
              <a:t> </a:t>
            </a:r>
            <a:r>
              <a:rPr lang="nl-NL" dirty="0" err="1" smtClean="0"/>
              <a:t>the</a:t>
            </a:r>
            <a:r>
              <a:rPr lang="nl-NL" dirty="0" smtClean="0"/>
              <a:t> </a:t>
            </a:r>
            <a:r>
              <a:rPr lang="nl-NL" dirty="0" err="1" smtClean="0"/>
              <a:t>lines</a:t>
            </a:r>
            <a:r>
              <a:rPr lang="nl-NL" dirty="0" smtClean="0"/>
              <a:t>.</a:t>
            </a:r>
          </a:p>
        </p:txBody>
      </p:sp>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3338215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pic>
        <p:nvPicPr>
          <p:cNvPr id="3" name="Afbeelding 2"/>
          <p:cNvPicPr>
            <a:picLocks noChangeAspect="1"/>
          </p:cNvPicPr>
          <p:nvPr/>
        </p:nvPicPr>
        <p:blipFill rotWithShape="1">
          <a:blip r:embed="rId3"/>
          <a:srcRect l="63444" t="30597" r="16582" b="22756"/>
          <a:stretch/>
        </p:blipFill>
        <p:spPr>
          <a:xfrm>
            <a:off x="2481943" y="301698"/>
            <a:ext cx="6400800" cy="5689602"/>
          </a:xfrm>
          <a:prstGeom prst="rect">
            <a:avLst/>
          </a:prstGeom>
        </p:spPr>
      </p:pic>
      <p:sp>
        <p:nvSpPr>
          <p:cNvPr id="21" name="Ovaal 20"/>
          <p:cNvSpPr/>
          <p:nvPr/>
        </p:nvSpPr>
        <p:spPr>
          <a:xfrm>
            <a:off x="2239347" y="1479211"/>
            <a:ext cx="2388637"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2" name="Ovaal 21"/>
          <p:cNvSpPr/>
          <p:nvPr/>
        </p:nvSpPr>
        <p:spPr>
          <a:xfrm>
            <a:off x="2055651" y="1134874"/>
            <a:ext cx="2388637"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960480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2938" y="710813"/>
            <a:ext cx="8285332" cy="553998"/>
          </a:xfrm>
        </p:spPr>
        <p:txBody>
          <a:bodyPr>
            <a:normAutofit fontScale="90000"/>
          </a:bodyPr>
          <a:lstStyle/>
          <a:p>
            <a:r>
              <a:rPr lang="nl-NL" dirty="0" smtClean="0"/>
              <a:t>More manual (complete control)</a:t>
            </a:r>
            <a:endParaRPr lang="nl-NL" dirty="0"/>
          </a:p>
        </p:txBody>
      </p:sp>
      <p:sp>
        <p:nvSpPr>
          <p:cNvPr id="3" name="Tijdelijke aanduiding voor inhoud 2"/>
          <p:cNvSpPr>
            <a:spLocks noGrp="1"/>
          </p:cNvSpPr>
          <p:nvPr>
            <p:ph idx="1"/>
          </p:nvPr>
        </p:nvSpPr>
        <p:spPr>
          <a:xfrm>
            <a:off x="1352938" y="2010077"/>
            <a:ext cx="10410693" cy="3673475"/>
          </a:xfrm>
        </p:spPr>
        <p:txBody>
          <a:bodyPr/>
          <a:lstStyle/>
          <a:p>
            <a:r>
              <a:rPr lang="nl-NL" dirty="0" err="1" smtClean="0"/>
              <a:t>Create</a:t>
            </a:r>
            <a:r>
              <a:rPr lang="nl-NL" dirty="0" smtClean="0"/>
              <a:t> a LA (manual or automatic).</a:t>
            </a:r>
          </a:p>
          <a:p>
            <a:r>
              <a:rPr lang="nl-NL" dirty="0" smtClean="0"/>
              <a:t>Check </a:t>
            </a:r>
            <a:r>
              <a:rPr lang="nl-NL" dirty="0" err="1" smtClean="0"/>
              <a:t>this</a:t>
            </a:r>
            <a:r>
              <a:rPr lang="nl-NL" dirty="0" smtClean="0"/>
              <a:t> LA</a:t>
            </a:r>
          </a:p>
          <a:p>
            <a:pPr lvl="1"/>
            <a:r>
              <a:rPr lang="nl-NL" dirty="0" err="1" smtClean="0"/>
              <a:t>Sometimes</a:t>
            </a:r>
            <a:r>
              <a:rPr lang="nl-NL" dirty="0" smtClean="0"/>
              <a:t> </a:t>
            </a:r>
            <a:r>
              <a:rPr lang="nl-NL" dirty="0" err="1" smtClean="0"/>
              <a:t>lines</a:t>
            </a:r>
            <a:r>
              <a:rPr lang="nl-NL" dirty="0" smtClean="0"/>
              <a:t> are split, </a:t>
            </a:r>
            <a:r>
              <a:rPr lang="nl-NL" dirty="0" err="1" smtClean="0"/>
              <a:t>you</a:t>
            </a:r>
            <a:r>
              <a:rPr lang="nl-NL" dirty="0" smtClean="0"/>
              <a:t> </a:t>
            </a:r>
            <a:r>
              <a:rPr lang="nl-NL" dirty="0" err="1" smtClean="0"/>
              <a:t>can</a:t>
            </a:r>
            <a:r>
              <a:rPr lang="nl-NL" dirty="0" smtClean="0"/>
              <a:t> </a:t>
            </a:r>
            <a:r>
              <a:rPr lang="nl-NL" dirty="0" err="1" smtClean="0"/>
              <a:t>then</a:t>
            </a:r>
            <a:r>
              <a:rPr lang="nl-NL" dirty="0" smtClean="0"/>
              <a:t> </a:t>
            </a:r>
            <a:r>
              <a:rPr lang="nl-NL" dirty="0" err="1" smtClean="0"/>
              <a:t>use</a:t>
            </a:r>
            <a:r>
              <a:rPr lang="nl-NL" dirty="0" smtClean="0"/>
              <a:t> </a:t>
            </a:r>
            <a:r>
              <a:rPr lang="nl-NL" dirty="0"/>
              <a:t/>
            </a:r>
            <a:br>
              <a:rPr lang="nl-NL" dirty="0"/>
            </a:br>
            <a:r>
              <a:rPr lang="nl-NL" dirty="0"/>
              <a:t>	selecteer beide en klik op de “</a:t>
            </a:r>
            <a:r>
              <a:rPr lang="nl-NL" dirty="0" err="1"/>
              <a:t>Merge</a:t>
            </a:r>
            <a:r>
              <a:rPr lang="nl-NL" dirty="0"/>
              <a:t>” knop op de </a:t>
            </a:r>
            <a:r>
              <a:rPr lang="nl-NL" i="1" dirty="0" err="1"/>
              <a:t>Edit</a:t>
            </a:r>
            <a:r>
              <a:rPr lang="nl-NL" i="1" dirty="0"/>
              <a:t> Toolbar</a:t>
            </a:r>
            <a:r>
              <a:rPr lang="nl-NL" dirty="0" smtClean="0"/>
              <a:t>.</a:t>
            </a:r>
            <a:endParaRPr lang="nl-NL" dirty="0"/>
          </a:p>
          <a:p>
            <a:r>
              <a:rPr lang="nl-NL" dirty="0" smtClean="0"/>
              <a:t>Safe </a:t>
            </a:r>
            <a:r>
              <a:rPr lang="nl-NL" dirty="0" err="1" smtClean="0"/>
              <a:t>your</a:t>
            </a:r>
            <a:r>
              <a:rPr lang="nl-NL" dirty="0" smtClean="0"/>
              <a:t> LA.</a:t>
            </a:r>
          </a:p>
        </p:txBody>
      </p:sp>
      <p:pic>
        <p:nvPicPr>
          <p:cNvPr id="65540" name="Afbeelding 2"/>
          <p:cNvPicPr>
            <a:picLocks noChangeAspect="1" noChangeArrowheads="1"/>
          </p:cNvPicPr>
          <p:nvPr/>
        </p:nvPicPr>
        <p:blipFill rotWithShape="1">
          <a:blip r:embed="rId3">
            <a:extLst>
              <a:ext uri="{28A0092B-C50C-407E-A947-70E740481C1C}">
                <a14:useLocalDpi xmlns:a14="http://schemas.microsoft.com/office/drawing/2010/main" val="0"/>
              </a:ext>
            </a:extLst>
          </a:blip>
          <a:srcRect l="30952" t="32687" r="54630" b="60706"/>
          <a:stretch/>
        </p:blipFill>
        <p:spPr bwMode="auto">
          <a:xfrm>
            <a:off x="8453778" y="2351817"/>
            <a:ext cx="3309853" cy="84875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2102922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43608" y="710813"/>
            <a:ext cx="8294662" cy="553998"/>
          </a:xfrm>
        </p:spPr>
        <p:txBody>
          <a:bodyPr>
            <a:normAutofit fontScale="90000"/>
          </a:bodyPr>
          <a:lstStyle/>
          <a:p>
            <a:r>
              <a:rPr lang="nl-NL" dirty="0" smtClean="0"/>
              <a:t>Step </a:t>
            </a:r>
            <a:r>
              <a:rPr lang="nl-NL" dirty="0" err="1" smtClean="0"/>
              <a:t>by</a:t>
            </a:r>
            <a:r>
              <a:rPr lang="nl-NL" dirty="0" smtClean="0"/>
              <a:t> step T2I (high </a:t>
            </a:r>
            <a:r>
              <a:rPr lang="nl-NL" dirty="0" err="1" smtClean="0"/>
              <a:t>accuracy</a:t>
            </a:r>
            <a:r>
              <a:rPr lang="nl-NL" dirty="0" smtClean="0"/>
              <a:t>)</a:t>
            </a:r>
            <a:endParaRPr lang="nl-NL" dirty="0"/>
          </a:p>
        </p:txBody>
      </p:sp>
      <p:sp>
        <p:nvSpPr>
          <p:cNvPr id="3" name="Tijdelijke aanduiding voor inhoud 2"/>
          <p:cNvSpPr>
            <a:spLocks noGrp="1"/>
          </p:cNvSpPr>
          <p:nvPr>
            <p:ph idx="1"/>
          </p:nvPr>
        </p:nvSpPr>
        <p:spPr>
          <a:xfrm>
            <a:off x="1231640" y="2010077"/>
            <a:ext cx="10531991" cy="3673475"/>
          </a:xfrm>
        </p:spPr>
        <p:txBody>
          <a:bodyPr/>
          <a:lstStyle/>
          <a:p>
            <a:r>
              <a:rPr lang="nl-NL" dirty="0" smtClean="0"/>
              <a:t>Paste </a:t>
            </a:r>
            <a:r>
              <a:rPr lang="nl-NL" dirty="0" err="1" smtClean="0"/>
              <a:t>your</a:t>
            </a:r>
            <a:r>
              <a:rPr lang="nl-NL" dirty="0" smtClean="0"/>
              <a:t> tekst in </a:t>
            </a:r>
            <a:r>
              <a:rPr lang="nl-NL" dirty="0" err="1" smtClean="0"/>
              <a:t>the</a:t>
            </a:r>
            <a:r>
              <a:rPr lang="nl-NL" dirty="0" smtClean="0"/>
              <a:t> first line.</a:t>
            </a:r>
          </a:p>
          <a:p>
            <a:r>
              <a:rPr lang="nl-NL" dirty="0" smtClean="0"/>
              <a:t>Shift-enter </a:t>
            </a:r>
            <a:r>
              <a:rPr lang="nl-NL" dirty="0" err="1" smtClean="0"/>
              <a:t>after</a:t>
            </a:r>
            <a:r>
              <a:rPr lang="nl-NL" dirty="0" smtClean="0"/>
              <a:t> </a:t>
            </a:r>
            <a:r>
              <a:rPr lang="nl-NL" dirty="0" err="1" smtClean="0"/>
              <a:t>the</a:t>
            </a:r>
            <a:r>
              <a:rPr lang="nl-NL" dirty="0" smtClean="0"/>
              <a:t> first </a:t>
            </a:r>
            <a:r>
              <a:rPr lang="nl-NL" dirty="0" err="1" smtClean="0"/>
              <a:t>sentence</a:t>
            </a:r>
            <a:r>
              <a:rPr lang="nl-NL" dirty="0" smtClean="0"/>
              <a:t> </a:t>
            </a:r>
          </a:p>
          <a:p>
            <a:pPr lvl="1"/>
            <a:r>
              <a:rPr lang="nl-NL" dirty="0" smtClean="0"/>
              <a:t>it </a:t>
            </a:r>
            <a:r>
              <a:rPr lang="nl-NL" dirty="0" err="1" smtClean="0"/>
              <a:t>will</a:t>
            </a:r>
            <a:r>
              <a:rPr lang="nl-NL" dirty="0" smtClean="0"/>
              <a:t> </a:t>
            </a:r>
            <a:r>
              <a:rPr lang="nl-NL" dirty="0" err="1" smtClean="0"/>
              <a:t>automatically</a:t>
            </a:r>
            <a:r>
              <a:rPr lang="nl-NL" dirty="0" smtClean="0"/>
              <a:t> </a:t>
            </a:r>
            <a:r>
              <a:rPr lang="nl-NL" dirty="0" err="1" smtClean="0"/>
              <a:t>place</a:t>
            </a:r>
            <a:r>
              <a:rPr lang="nl-NL" dirty="0" smtClean="0"/>
              <a:t> </a:t>
            </a:r>
            <a:r>
              <a:rPr lang="nl-NL" dirty="0" err="1" smtClean="0"/>
              <a:t>the</a:t>
            </a:r>
            <a:r>
              <a:rPr lang="nl-NL" dirty="0" smtClean="0"/>
              <a:t> rest in </a:t>
            </a:r>
            <a:r>
              <a:rPr lang="nl-NL" dirty="0" err="1" smtClean="0"/>
              <a:t>the</a:t>
            </a:r>
            <a:r>
              <a:rPr lang="nl-NL" dirty="0" smtClean="0"/>
              <a:t> correct (next) </a:t>
            </a:r>
            <a:r>
              <a:rPr lang="nl-NL" dirty="0" err="1" smtClean="0"/>
              <a:t>lines</a:t>
            </a:r>
            <a:r>
              <a:rPr lang="nl-NL" dirty="0" smtClean="0"/>
              <a:t>.</a:t>
            </a:r>
          </a:p>
          <a:p>
            <a:pPr lvl="1"/>
            <a:r>
              <a:rPr lang="nl-NL" dirty="0" smtClean="0"/>
              <a:t>NB </a:t>
            </a:r>
            <a:r>
              <a:rPr lang="nl-NL" dirty="0" err="1" smtClean="0"/>
              <a:t>If</a:t>
            </a:r>
            <a:r>
              <a:rPr lang="nl-NL" dirty="0" smtClean="0"/>
              <a:t> </a:t>
            </a:r>
            <a:r>
              <a:rPr lang="nl-NL" dirty="0" err="1" smtClean="0"/>
              <a:t>you</a:t>
            </a:r>
            <a:r>
              <a:rPr lang="nl-NL" dirty="0" smtClean="0"/>
              <a:t> have been </a:t>
            </a:r>
            <a:r>
              <a:rPr lang="nl-NL" dirty="0" err="1" smtClean="0"/>
              <a:t>overly</a:t>
            </a:r>
            <a:r>
              <a:rPr lang="nl-NL" dirty="0" smtClean="0"/>
              <a:t> </a:t>
            </a:r>
            <a:r>
              <a:rPr lang="nl-NL" dirty="0" err="1" smtClean="0"/>
              <a:t>active</a:t>
            </a:r>
            <a:r>
              <a:rPr lang="nl-NL" dirty="0" smtClean="0"/>
              <a:t> in shift-enter </a:t>
            </a:r>
            <a:r>
              <a:rPr lang="nl-NL" dirty="0" err="1" smtClean="0"/>
              <a:t>you</a:t>
            </a:r>
            <a:r>
              <a:rPr lang="nl-NL" dirty="0" smtClean="0"/>
              <a:t> </a:t>
            </a:r>
            <a:r>
              <a:rPr lang="nl-NL" dirty="0" err="1" smtClean="0"/>
              <a:t>can</a:t>
            </a:r>
            <a:r>
              <a:rPr lang="nl-NL" dirty="0" smtClean="0"/>
              <a:t> </a:t>
            </a:r>
            <a:r>
              <a:rPr lang="nl-NL" dirty="0" err="1" smtClean="0"/>
              <a:t>press</a:t>
            </a:r>
            <a:r>
              <a:rPr lang="nl-NL" dirty="0" smtClean="0"/>
              <a:t> ‘backspace/delete’ </a:t>
            </a:r>
            <a:r>
              <a:rPr lang="nl-NL" dirty="0" err="1" smtClean="0"/>
              <a:t>when</a:t>
            </a:r>
            <a:r>
              <a:rPr lang="nl-NL" dirty="0" smtClean="0"/>
              <a:t> </a:t>
            </a:r>
            <a:r>
              <a:rPr lang="nl-NL" dirty="0" err="1" smtClean="0"/>
              <a:t>you</a:t>
            </a:r>
            <a:r>
              <a:rPr lang="nl-NL" dirty="0" smtClean="0"/>
              <a:t> </a:t>
            </a:r>
            <a:r>
              <a:rPr lang="nl-NL" dirty="0" err="1" smtClean="0"/>
              <a:t>need</a:t>
            </a:r>
            <a:r>
              <a:rPr lang="nl-NL" dirty="0" smtClean="0"/>
              <a:t> </a:t>
            </a:r>
            <a:r>
              <a:rPr lang="nl-NL" dirty="0" err="1" smtClean="0"/>
              <a:t>to</a:t>
            </a:r>
            <a:r>
              <a:rPr lang="nl-NL" dirty="0" smtClean="0"/>
              <a:t> go back a line (</a:t>
            </a:r>
            <a:r>
              <a:rPr lang="nl-NL" dirty="0" err="1" smtClean="0"/>
              <a:t>that</a:t>
            </a:r>
            <a:r>
              <a:rPr lang="nl-NL" dirty="0" smtClean="0"/>
              <a:t> is, </a:t>
            </a:r>
            <a:r>
              <a:rPr lang="nl-NL" dirty="0" err="1" smtClean="0"/>
              <a:t>if</a:t>
            </a:r>
            <a:r>
              <a:rPr lang="nl-NL" dirty="0" smtClean="0"/>
              <a:t> </a:t>
            </a:r>
            <a:r>
              <a:rPr lang="nl-NL" dirty="0" err="1" smtClean="0"/>
              <a:t>the</a:t>
            </a:r>
            <a:r>
              <a:rPr lang="nl-NL" dirty="0" smtClean="0"/>
              <a:t> </a:t>
            </a:r>
            <a:r>
              <a:rPr lang="nl-NL" dirty="0" err="1" smtClean="0"/>
              <a:t>previous</a:t>
            </a:r>
            <a:r>
              <a:rPr lang="nl-NL" dirty="0" smtClean="0"/>
              <a:t> line is empty).</a:t>
            </a:r>
          </a:p>
        </p:txBody>
      </p:sp>
      <p:grpSp>
        <p:nvGrpSpPr>
          <p:cNvPr id="5" name="Groep 4"/>
          <p:cNvGrpSpPr/>
          <p:nvPr/>
        </p:nvGrpSpPr>
        <p:grpSpPr>
          <a:xfrm>
            <a:off x="152593" y="119467"/>
            <a:ext cx="969998" cy="1385711"/>
            <a:chOff x="1" y="1071"/>
            <a:chExt cx="969998" cy="1385711"/>
          </a:xfrm>
          <a:solidFill>
            <a:schemeClr val="bg1">
              <a:lumMod val="50000"/>
              <a:lumOff val="50000"/>
            </a:schemeClr>
          </a:solidFill>
        </p:grpSpPr>
        <p:sp>
          <p:nvSpPr>
            <p:cNvPr id="6" name="Punthaak 5"/>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8" name="Groep 7"/>
          <p:cNvGrpSpPr/>
          <p:nvPr/>
        </p:nvGrpSpPr>
        <p:grpSpPr>
          <a:xfrm>
            <a:off x="152593" y="1390483"/>
            <a:ext cx="969998" cy="1385711"/>
            <a:chOff x="1" y="1272087"/>
            <a:chExt cx="969998" cy="1385711"/>
          </a:xfrm>
        </p:grpSpPr>
        <p:sp>
          <p:nvSpPr>
            <p:cNvPr id="9" name="Punthaak 8"/>
            <p:cNvSpPr/>
            <p:nvPr/>
          </p:nvSpPr>
          <p:spPr>
            <a:xfrm rot="5400000">
              <a:off x="-207856" y="1479944"/>
              <a:ext cx="1385711" cy="969997"/>
            </a:xfrm>
            <a:prstGeom prst="chevron">
              <a:avLst/>
            </a:prstGeom>
            <a:solidFill>
              <a:srgbClr val="FFC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Punthaak 6"/>
            <p:cNvSpPr/>
            <p:nvPr/>
          </p:nvSpPr>
          <p:spPr>
            <a:xfrm>
              <a:off x="2" y="1757086"/>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1" name="Groep 10"/>
          <p:cNvGrpSpPr/>
          <p:nvPr/>
        </p:nvGrpSpPr>
        <p:grpSpPr>
          <a:xfrm>
            <a:off x="152593" y="2661500"/>
            <a:ext cx="969998" cy="1385711"/>
            <a:chOff x="1" y="2543104"/>
            <a:chExt cx="969998" cy="1385711"/>
          </a:xfrm>
          <a:solidFill>
            <a:schemeClr val="bg1">
              <a:lumMod val="50000"/>
              <a:lumOff val="50000"/>
            </a:schemeClr>
          </a:solidFill>
        </p:grpSpPr>
        <p:sp>
          <p:nvSpPr>
            <p:cNvPr id="12" name="Punthaak 11"/>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4" name="Groep 13"/>
          <p:cNvGrpSpPr/>
          <p:nvPr/>
        </p:nvGrpSpPr>
        <p:grpSpPr>
          <a:xfrm>
            <a:off x="152593" y="3932516"/>
            <a:ext cx="969998" cy="1385711"/>
            <a:chOff x="1" y="3814120"/>
            <a:chExt cx="969998" cy="1385711"/>
          </a:xfrm>
          <a:solidFill>
            <a:schemeClr val="bg1">
              <a:lumMod val="50000"/>
              <a:lumOff val="50000"/>
            </a:schemeClr>
          </a:solidFill>
        </p:grpSpPr>
        <p:sp>
          <p:nvSpPr>
            <p:cNvPr id="15" name="Punthaak 14"/>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7" name="Groep 16"/>
          <p:cNvGrpSpPr/>
          <p:nvPr/>
        </p:nvGrpSpPr>
        <p:grpSpPr>
          <a:xfrm>
            <a:off x="152593" y="5203532"/>
            <a:ext cx="969998" cy="1385711"/>
            <a:chOff x="1" y="5085136"/>
            <a:chExt cx="969998" cy="1385711"/>
          </a:xfrm>
          <a:solidFill>
            <a:schemeClr val="bg1">
              <a:lumMod val="50000"/>
              <a:lumOff val="50000"/>
            </a:schemeClr>
          </a:solidFill>
        </p:grpSpPr>
        <p:sp>
          <p:nvSpPr>
            <p:cNvPr id="18" name="Punthaak 17"/>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211360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00B050"/>
          </a:solidFill>
        </p:spPr>
        <p:txBody>
          <a:bodyPr wrap="square" rtlCol="0">
            <a:spAutoFit/>
          </a:bodyPr>
          <a:lstStyle/>
          <a:p>
            <a:endParaRPr lang="nl-NL" dirty="0"/>
          </a:p>
        </p:txBody>
      </p:sp>
      <p:sp>
        <p:nvSpPr>
          <p:cNvPr id="2" name="Titel 1"/>
          <p:cNvSpPr>
            <a:spLocks noGrp="1"/>
          </p:cNvSpPr>
          <p:nvPr>
            <p:ph type="title"/>
          </p:nvPr>
        </p:nvSpPr>
        <p:spPr/>
        <p:txBody>
          <a:bodyPr/>
          <a:lstStyle/>
          <a:p>
            <a:r>
              <a:rPr lang="nl-NL" dirty="0" smtClean="0"/>
              <a:t>Tags</a:t>
            </a:r>
            <a:endParaRPr lang="nl-NL" dirty="0"/>
          </a:p>
        </p:txBody>
      </p:sp>
      <p:sp>
        <p:nvSpPr>
          <p:cNvPr id="3" name="Tijdelijke aanduiding voor inhoud 2"/>
          <p:cNvSpPr>
            <a:spLocks noGrp="1"/>
          </p:cNvSpPr>
          <p:nvPr>
            <p:ph idx="1"/>
          </p:nvPr>
        </p:nvSpPr>
        <p:spPr/>
        <p:txBody>
          <a:bodyPr/>
          <a:lstStyle/>
          <a:p>
            <a:pPr lvl="0"/>
            <a:r>
              <a:rPr lang="en-US" dirty="0" smtClean="0"/>
              <a:t>How to add metadata?</a:t>
            </a:r>
          </a:p>
          <a:p>
            <a:pPr lvl="0"/>
            <a:r>
              <a:rPr lang="en-US" dirty="0" smtClean="0"/>
              <a:t>How </a:t>
            </a:r>
            <a:r>
              <a:rPr lang="en-US" dirty="0"/>
              <a:t>to tag words (NERs) in Transkribus (manually).</a:t>
            </a:r>
            <a:endParaRPr lang="nl-NL" dirty="0"/>
          </a:p>
          <a:p>
            <a:pPr lvl="0"/>
            <a:r>
              <a:rPr lang="nl-NL" dirty="0"/>
              <a:t>How </a:t>
            </a:r>
            <a:r>
              <a:rPr lang="nl-NL" dirty="0" err="1"/>
              <a:t>to</a:t>
            </a:r>
            <a:r>
              <a:rPr lang="nl-NL" dirty="0"/>
              <a:t> do </a:t>
            </a:r>
            <a:r>
              <a:rPr lang="nl-NL" dirty="0" err="1"/>
              <a:t>structure-tagging</a:t>
            </a:r>
            <a:r>
              <a:rPr lang="nl-NL" dirty="0"/>
              <a:t>.</a:t>
            </a:r>
          </a:p>
          <a:p>
            <a:endParaRPr lang="nl-NL" dirty="0"/>
          </a:p>
        </p:txBody>
      </p:sp>
    </p:spTree>
    <p:extLst>
      <p:ext uri="{BB962C8B-B14F-4D97-AF65-F5344CB8AC3E}">
        <p14:creationId xmlns:p14="http://schemas.microsoft.com/office/powerpoint/2010/main" val="3163259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00B050"/>
          </a:solidFill>
        </p:spPr>
        <p:txBody>
          <a:bodyPr wrap="square" rtlCol="0">
            <a:spAutoFit/>
          </a:bodyPr>
          <a:lstStyle/>
          <a:p>
            <a:endParaRPr lang="nl-NL" dirty="0"/>
          </a:p>
        </p:txBody>
      </p:sp>
      <p:sp>
        <p:nvSpPr>
          <p:cNvPr id="2" name="Titel 1"/>
          <p:cNvSpPr>
            <a:spLocks noGrp="1"/>
          </p:cNvSpPr>
          <p:nvPr>
            <p:ph type="title"/>
          </p:nvPr>
        </p:nvSpPr>
        <p:spPr/>
        <p:txBody>
          <a:bodyPr/>
          <a:lstStyle/>
          <a:p>
            <a:r>
              <a:rPr lang="nl-NL" dirty="0" smtClean="0"/>
              <a:t>Tags</a:t>
            </a:r>
            <a:endParaRPr lang="nl-NL" dirty="0"/>
          </a:p>
        </p:txBody>
      </p:sp>
      <p:sp>
        <p:nvSpPr>
          <p:cNvPr id="3" name="Tijdelijke aanduiding voor inhoud 2"/>
          <p:cNvSpPr>
            <a:spLocks noGrp="1"/>
          </p:cNvSpPr>
          <p:nvPr>
            <p:ph idx="1"/>
          </p:nvPr>
        </p:nvSpPr>
        <p:spPr/>
        <p:txBody>
          <a:bodyPr/>
          <a:lstStyle/>
          <a:p>
            <a:pPr lvl="0"/>
            <a:r>
              <a:rPr lang="en-US" dirty="0"/>
              <a:t>How </a:t>
            </a:r>
            <a:r>
              <a:rPr lang="en-US" dirty="0" smtClean="0"/>
              <a:t>to add (document) metadata.</a:t>
            </a:r>
            <a:endParaRPr lang="nl-NL" dirty="0"/>
          </a:p>
          <a:p>
            <a:pPr marL="0" indent="0">
              <a:buNone/>
            </a:pPr>
            <a:endParaRPr lang="nl-NL" dirty="0"/>
          </a:p>
        </p:txBody>
      </p:sp>
    </p:spTree>
    <p:extLst>
      <p:ext uri="{BB962C8B-B14F-4D97-AF65-F5344CB8AC3E}">
        <p14:creationId xmlns:p14="http://schemas.microsoft.com/office/powerpoint/2010/main" val="2646008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600" y="365125"/>
            <a:ext cx="9982200" cy="1325563"/>
          </a:xfrm>
        </p:spPr>
        <p:txBody>
          <a:bodyPr/>
          <a:lstStyle/>
          <a:p>
            <a:endParaRPr lang="nl-NL" dirty="0"/>
          </a:p>
        </p:txBody>
      </p:sp>
      <p:sp>
        <p:nvSpPr>
          <p:cNvPr id="3" name="Tijdelijke aanduiding voor inhoud 2"/>
          <p:cNvSpPr>
            <a:spLocks noGrp="1"/>
          </p:cNvSpPr>
          <p:nvPr>
            <p:ph idx="1"/>
          </p:nvPr>
        </p:nvSpPr>
        <p:spPr>
          <a:xfrm>
            <a:off x="1371600" y="1825625"/>
            <a:ext cx="9982200" cy="4351338"/>
          </a:xfrm>
        </p:spPr>
        <p:txBody>
          <a:bodyPr/>
          <a:lstStyle/>
          <a:p>
            <a:endParaRPr lang="nl-NL" dirty="0"/>
          </a:p>
        </p:txBody>
      </p:sp>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l="39905" t="11436" b="4045"/>
          <a:stretch/>
        </p:blipFill>
        <p:spPr>
          <a:xfrm>
            <a:off x="1371598" y="365125"/>
            <a:ext cx="10746558" cy="5752805"/>
          </a:xfrm>
          <a:prstGeom prst="rect">
            <a:avLst/>
          </a:prstGeom>
        </p:spPr>
      </p:pic>
      <p:sp>
        <p:nvSpPr>
          <p:cNvPr id="20" name="Rechthoek 19"/>
          <p:cNvSpPr/>
          <p:nvPr/>
        </p:nvSpPr>
        <p:spPr>
          <a:xfrm flipH="1">
            <a:off x="1371599" y="757820"/>
            <a:ext cx="3331030" cy="2760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nvGrpSpPr>
          <p:cNvPr id="21" name="Groep 20"/>
          <p:cNvGrpSpPr/>
          <p:nvPr/>
        </p:nvGrpSpPr>
        <p:grpSpPr>
          <a:xfrm>
            <a:off x="152593" y="119467"/>
            <a:ext cx="969998" cy="1385711"/>
            <a:chOff x="1" y="1071"/>
            <a:chExt cx="969998" cy="1385711"/>
          </a:xfrm>
          <a:solidFill>
            <a:schemeClr val="bg1">
              <a:lumMod val="50000"/>
              <a:lumOff val="50000"/>
            </a:schemeClr>
          </a:solidFill>
        </p:grpSpPr>
        <p:sp>
          <p:nvSpPr>
            <p:cNvPr id="22" name="Punthaak 21"/>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24" name="Groep 23"/>
          <p:cNvGrpSpPr/>
          <p:nvPr/>
        </p:nvGrpSpPr>
        <p:grpSpPr>
          <a:xfrm>
            <a:off x="152593" y="1390483"/>
            <a:ext cx="969998" cy="1385711"/>
            <a:chOff x="1" y="1272087"/>
            <a:chExt cx="969998" cy="1385711"/>
          </a:xfrm>
          <a:solidFill>
            <a:schemeClr val="bg1">
              <a:lumMod val="50000"/>
              <a:lumOff val="50000"/>
            </a:schemeClr>
          </a:solidFill>
        </p:grpSpPr>
        <p:sp>
          <p:nvSpPr>
            <p:cNvPr id="25" name="Punthaak 24"/>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27" name="Groep 26"/>
          <p:cNvGrpSpPr/>
          <p:nvPr/>
        </p:nvGrpSpPr>
        <p:grpSpPr>
          <a:xfrm>
            <a:off x="152593" y="2661500"/>
            <a:ext cx="969998" cy="1385711"/>
            <a:chOff x="1" y="2543104"/>
            <a:chExt cx="969998" cy="1385711"/>
          </a:xfrm>
        </p:grpSpPr>
        <p:sp>
          <p:nvSpPr>
            <p:cNvPr id="28" name="Punthaak 27"/>
            <p:cNvSpPr/>
            <p:nvPr/>
          </p:nvSpPr>
          <p:spPr>
            <a:xfrm rot="5400000">
              <a:off x="-207856" y="2750961"/>
              <a:ext cx="1385711" cy="969997"/>
            </a:xfrm>
            <a:prstGeom prst="chevron">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Punthaak 8"/>
            <p:cNvSpPr/>
            <p:nvPr/>
          </p:nvSpPr>
          <p:spPr>
            <a:xfrm>
              <a:off x="2" y="3028103"/>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30" name="Groep 29"/>
          <p:cNvGrpSpPr/>
          <p:nvPr/>
        </p:nvGrpSpPr>
        <p:grpSpPr>
          <a:xfrm>
            <a:off x="152593" y="3932516"/>
            <a:ext cx="969998" cy="1385711"/>
            <a:chOff x="1" y="3814120"/>
            <a:chExt cx="969998" cy="1385711"/>
          </a:xfrm>
          <a:solidFill>
            <a:schemeClr val="bg1">
              <a:lumMod val="50000"/>
              <a:lumOff val="50000"/>
            </a:schemeClr>
          </a:solidFill>
        </p:grpSpPr>
        <p:sp>
          <p:nvSpPr>
            <p:cNvPr id="31" name="Punthaak 30"/>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33" name="Groep 32"/>
          <p:cNvGrpSpPr/>
          <p:nvPr/>
        </p:nvGrpSpPr>
        <p:grpSpPr>
          <a:xfrm>
            <a:off x="152593" y="5203532"/>
            <a:ext cx="969998" cy="1385711"/>
            <a:chOff x="1" y="5085136"/>
            <a:chExt cx="969998" cy="1385711"/>
          </a:xfrm>
          <a:solidFill>
            <a:schemeClr val="bg1">
              <a:lumMod val="50000"/>
              <a:lumOff val="50000"/>
            </a:schemeClr>
          </a:solidFill>
        </p:grpSpPr>
        <p:sp>
          <p:nvSpPr>
            <p:cNvPr id="34" name="Punthaak 33"/>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6229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4049" y="157149"/>
            <a:ext cx="9486708" cy="553998"/>
          </a:xfrm>
        </p:spPr>
        <p:txBody>
          <a:bodyPr>
            <a:normAutofit fontScale="90000"/>
          </a:bodyPr>
          <a:lstStyle/>
          <a:p>
            <a:r>
              <a:rPr lang="nl-NL" dirty="0" err="1" smtClean="0"/>
              <a:t>Adding</a:t>
            </a:r>
            <a:r>
              <a:rPr lang="nl-NL" dirty="0" smtClean="0"/>
              <a:t> document Metadata</a:t>
            </a:r>
            <a:endParaRPr lang="nl-NL" dirty="0"/>
          </a:p>
        </p:txBody>
      </p:sp>
      <p:sp>
        <p:nvSpPr>
          <p:cNvPr id="3" name="Tijdelijke aanduiding voor inhoud 2"/>
          <p:cNvSpPr>
            <a:spLocks noGrp="1"/>
          </p:cNvSpPr>
          <p:nvPr>
            <p:ph idx="1"/>
          </p:nvPr>
        </p:nvSpPr>
        <p:spPr>
          <a:xfrm>
            <a:off x="4308054" y="839787"/>
            <a:ext cx="7318772" cy="4708125"/>
          </a:xfrm>
        </p:spPr>
        <p:txBody>
          <a:bodyPr/>
          <a:lstStyle/>
          <a:p>
            <a:r>
              <a:rPr lang="nl-NL" dirty="0" smtClean="0"/>
              <a:t>General info </a:t>
            </a:r>
            <a:r>
              <a:rPr lang="nl-NL" dirty="0" err="1" smtClean="0"/>
              <a:t>regarding</a:t>
            </a:r>
            <a:r>
              <a:rPr lang="nl-NL" dirty="0" smtClean="0"/>
              <a:t> </a:t>
            </a:r>
            <a:r>
              <a:rPr lang="nl-NL" dirty="0" err="1" smtClean="0"/>
              <a:t>the</a:t>
            </a:r>
            <a:r>
              <a:rPr lang="nl-NL" dirty="0" smtClean="0"/>
              <a:t> file </a:t>
            </a:r>
            <a:r>
              <a:rPr lang="nl-NL" dirty="0" err="1" smtClean="0"/>
              <a:t>you</a:t>
            </a:r>
            <a:r>
              <a:rPr lang="nl-NL" dirty="0" smtClean="0"/>
              <a:t> are </a:t>
            </a:r>
            <a:r>
              <a:rPr lang="nl-NL" dirty="0" err="1" smtClean="0"/>
              <a:t>working</a:t>
            </a:r>
            <a:r>
              <a:rPr lang="nl-NL" dirty="0" smtClean="0"/>
              <a:t> </a:t>
            </a:r>
            <a:r>
              <a:rPr lang="nl-NL" dirty="0" err="1" smtClean="0"/>
              <a:t>with</a:t>
            </a:r>
            <a:r>
              <a:rPr lang="nl-NL" dirty="0" smtClean="0"/>
              <a:t>. (</a:t>
            </a:r>
            <a:r>
              <a:rPr lang="nl-NL" dirty="0" err="1" smtClean="0"/>
              <a:t>You</a:t>
            </a:r>
            <a:r>
              <a:rPr lang="nl-NL" dirty="0" smtClean="0"/>
              <a:t> are </a:t>
            </a:r>
            <a:r>
              <a:rPr lang="nl-NL" dirty="0" err="1" smtClean="0"/>
              <a:t>supposed</a:t>
            </a:r>
            <a:r>
              <a:rPr lang="nl-NL" dirty="0" smtClean="0"/>
              <a:t> </a:t>
            </a:r>
            <a:r>
              <a:rPr lang="nl-NL" dirty="0" err="1" smtClean="0"/>
              <a:t>to</a:t>
            </a:r>
            <a:r>
              <a:rPr lang="nl-NL" dirty="0" smtClean="0"/>
              <a:t> </a:t>
            </a:r>
            <a:r>
              <a:rPr lang="nl-NL" dirty="0" err="1" smtClean="0"/>
              <a:t>be</a:t>
            </a:r>
            <a:r>
              <a:rPr lang="nl-NL" dirty="0" smtClean="0"/>
              <a:t> </a:t>
            </a:r>
            <a:r>
              <a:rPr lang="nl-NL" dirty="0" err="1" smtClean="0"/>
              <a:t>able</a:t>
            </a:r>
            <a:r>
              <a:rPr lang="nl-NL" dirty="0" smtClean="0"/>
              <a:t> </a:t>
            </a:r>
            <a:r>
              <a:rPr lang="nl-NL" dirty="0" err="1" smtClean="0"/>
              <a:t>to</a:t>
            </a:r>
            <a:r>
              <a:rPr lang="nl-NL" dirty="0" smtClean="0"/>
              <a:t> export </a:t>
            </a:r>
            <a:r>
              <a:rPr lang="nl-NL" dirty="0" err="1" smtClean="0"/>
              <a:t>this</a:t>
            </a:r>
            <a:r>
              <a:rPr lang="nl-NL" dirty="0" smtClean="0"/>
              <a:t> in </a:t>
            </a:r>
            <a:r>
              <a:rPr lang="nl-NL" dirty="0" err="1" smtClean="0"/>
              <a:t>the</a:t>
            </a:r>
            <a:r>
              <a:rPr lang="nl-NL" dirty="0" smtClean="0"/>
              <a:t> front-page of </a:t>
            </a:r>
            <a:r>
              <a:rPr lang="nl-NL" dirty="0" err="1" smtClean="0"/>
              <a:t>your</a:t>
            </a:r>
            <a:r>
              <a:rPr lang="nl-NL" dirty="0" smtClean="0"/>
              <a:t> exports.)	</a:t>
            </a:r>
          </a:p>
          <a:p>
            <a:pPr lvl="1"/>
            <a:r>
              <a:rPr lang="nl-NL" dirty="0" smtClean="0"/>
              <a:t>Metadata tab </a:t>
            </a:r>
            <a:r>
              <a:rPr lang="nl-NL" dirty="0" smtClean="0">
                <a:sym typeface="Wingdings" panose="05000000000000000000" pitchFamily="2" charset="2"/>
              </a:rPr>
              <a:t> Document.</a:t>
            </a:r>
            <a:endParaRPr lang="nl-NL"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39</a:t>
            </a:fld>
            <a:endParaRPr lang="en-GB" noProof="0"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4048" y="839787"/>
            <a:ext cx="3419541" cy="5496832"/>
          </a:xfrm>
          <a:prstGeom prst="rect">
            <a:avLst/>
          </a:prstGeom>
        </p:spPr>
      </p:pic>
      <p:sp>
        <p:nvSpPr>
          <p:cNvPr id="6" name="Ovaal 5"/>
          <p:cNvSpPr/>
          <p:nvPr/>
        </p:nvSpPr>
        <p:spPr>
          <a:xfrm flipV="1">
            <a:off x="584048" y="4436077"/>
            <a:ext cx="1220038" cy="679620"/>
          </a:xfrm>
          <a:prstGeom prst="ellipse">
            <a:avLst/>
          </a:prstGeom>
          <a:noFill/>
          <a:ln w="73025">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solidFill>
                <a:schemeClr val="tx1"/>
              </a:solidFill>
            </a:endParaRPr>
          </a:p>
        </p:txBody>
      </p:sp>
    </p:spTree>
    <p:extLst>
      <p:ext uri="{BB962C8B-B14F-4D97-AF65-F5344CB8AC3E}">
        <p14:creationId xmlns:p14="http://schemas.microsoft.com/office/powerpoint/2010/main" val="3027069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FF0000"/>
          </a:solidFill>
        </p:spPr>
        <p:txBody>
          <a:bodyPr wrap="square" rtlCol="0">
            <a:spAutoFit/>
          </a:bodyPr>
          <a:lstStyle/>
          <a:p>
            <a:endParaRPr lang="nl-NL" dirty="0"/>
          </a:p>
        </p:txBody>
      </p:sp>
      <p:sp>
        <p:nvSpPr>
          <p:cNvPr id="2" name="Titel 1"/>
          <p:cNvSpPr>
            <a:spLocks noGrp="1"/>
          </p:cNvSpPr>
          <p:nvPr>
            <p:ph type="title"/>
          </p:nvPr>
        </p:nvSpPr>
        <p:spPr/>
        <p:txBody>
          <a:bodyPr/>
          <a:lstStyle/>
          <a:p>
            <a:pPr algn="ctr"/>
            <a:r>
              <a:rPr lang="nl-NL" dirty="0" err="1" smtClean="0"/>
              <a:t>Models</a:t>
            </a:r>
            <a:endParaRPr lang="nl-NL" dirty="0"/>
          </a:p>
        </p:txBody>
      </p:sp>
      <p:sp>
        <p:nvSpPr>
          <p:cNvPr id="3" name="Tijdelijke aanduiding voor inhoud 2"/>
          <p:cNvSpPr>
            <a:spLocks noGrp="1"/>
          </p:cNvSpPr>
          <p:nvPr>
            <p:ph idx="1"/>
          </p:nvPr>
        </p:nvSpPr>
        <p:spPr/>
        <p:txBody>
          <a:bodyPr/>
          <a:lstStyle/>
          <a:p>
            <a:pPr algn="ctr"/>
            <a:r>
              <a:rPr lang="nl-NL" dirty="0"/>
              <a:t>How </a:t>
            </a:r>
            <a:r>
              <a:rPr lang="nl-NL" dirty="0" err="1"/>
              <a:t>to</a:t>
            </a:r>
            <a:r>
              <a:rPr lang="nl-NL" dirty="0"/>
              <a:t> </a:t>
            </a:r>
            <a:r>
              <a:rPr lang="nl-NL" dirty="0" err="1"/>
              <a:t>judge</a:t>
            </a:r>
            <a:r>
              <a:rPr lang="nl-NL" dirty="0"/>
              <a:t> </a:t>
            </a:r>
            <a:r>
              <a:rPr lang="nl-NL" dirty="0" err="1"/>
              <a:t>the</a:t>
            </a:r>
            <a:r>
              <a:rPr lang="nl-NL" dirty="0"/>
              <a:t> </a:t>
            </a:r>
            <a:r>
              <a:rPr lang="nl-NL" dirty="0" err="1"/>
              <a:t>quality</a:t>
            </a:r>
            <a:r>
              <a:rPr lang="nl-NL" dirty="0"/>
              <a:t> of a model</a:t>
            </a:r>
            <a:r>
              <a:rPr lang="nl-NL" dirty="0" smtClean="0"/>
              <a:t>. </a:t>
            </a:r>
            <a:endParaRPr lang="nl-NL" dirty="0"/>
          </a:p>
          <a:p>
            <a:pPr marL="0" indent="0">
              <a:buNone/>
            </a:pPr>
            <a:endParaRPr lang="nl-NL" dirty="0"/>
          </a:p>
        </p:txBody>
      </p:sp>
    </p:spTree>
    <p:extLst>
      <p:ext uri="{BB962C8B-B14F-4D97-AF65-F5344CB8AC3E}">
        <p14:creationId xmlns:p14="http://schemas.microsoft.com/office/powerpoint/2010/main" val="3160286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 name="Afbeelding 4"/>
          <p:cNvPicPr>
            <a:picLocks noChangeAspect="1"/>
          </p:cNvPicPr>
          <p:nvPr/>
        </p:nvPicPr>
        <p:blipFill rotWithShape="1">
          <a:blip r:embed="rId2"/>
          <a:srcRect b="5163"/>
          <a:stretch/>
        </p:blipFill>
        <p:spPr>
          <a:xfrm>
            <a:off x="540771" y="0"/>
            <a:ext cx="11651229" cy="6215449"/>
          </a:xfrm>
          <a:prstGeom prst="rect">
            <a:avLst/>
          </a:prstGeom>
        </p:spPr>
      </p:pic>
    </p:spTree>
    <p:extLst>
      <p:ext uri="{BB962C8B-B14F-4D97-AF65-F5344CB8AC3E}">
        <p14:creationId xmlns:p14="http://schemas.microsoft.com/office/powerpoint/2010/main" val="2094109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00B050"/>
          </a:solidFill>
        </p:spPr>
        <p:txBody>
          <a:bodyPr wrap="square" rtlCol="0">
            <a:spAutoFit/>
          </a:bodyPr>
          <a:lstStyle/>
          <a:p>
            <a:endParaRPr lang="nl-NL" dirty="0"/>
          </a:p>
        </p:txBody>
      </p:sp>
      <p:sp>
        <p:nvSpPr>
          <p:cNvPr id="2" name="Titel 1"/>
          <p:cNvSpPr>
            <a:spLocks noGrp="1"/>
          </p:cNvSpPr>
          <p:nvPr>
            <p:ph type="title"/>
          </p:nvPr>
        </p:nvSpPr>
        <p:spPr/>
        <p:txBody>
          <a:bodyPr/>
          <a:lstStyle/>
          <a:p>
            <a:r>
              <a:rPr lang="nl-NL" dirty="0" smtClean="0"/>
              <a:t>Tags</a:t>
            </a:r>
            <a:endParaRPr lang="nl-NL" dirty="0"/>
          </a:p>
        </p:txBody>
      </p:sp>
      <p:sp>
        <p:nvSpPr>
          <p:cNvPr id="3" name="Tijdelijke aanduiding voor inhoud 2"/>
          <p:cNvSpPr>
            <a:spLocks noGrp="1"/>
          </p:cNvSpPr>
          <p:nvPr>
            <p:ph idx="1"/>
          </p:nvPr>
        </p:nvSpPr>
        <p:spPr/>
        <p:txBody>
          <a:bodyPr/>
          <a:lstStyle/>
          <a:p>
            <a:pPr lvl="0"/>
            <a:r>
              <a:rPr lang="en-US" dirty="0"/>
              <a:t>How to tag words (NERs) in Transkribus (manually).</a:t>
            </a:r>
            <a:endParaRPr lang="nl-NL" dirty="0"/>
          </a:p>
          <a:p>
            <a:pPr marL="0" indent="0">
              <a:buNone/>
            </a:pPr>
            <a:endParaRPr lang="nl-NL" dirty="0"/>
          </a:p>
        </p:txBody>
      </p:sp>
    </p:spTree>
    <p:extLst>
      <p:ext uri="{BB962C8B-B14F-4D97-AF65-F5344CB8AC3E}">
        <p14:creationId xmlns:p14="http://schemas.microsoft.com/office/powerpoint/2010/main" val="15330455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05177" y="604466"/>
            <a:ext cx="6839163" cy="553998"/>
          </a:xfrm>
        </p:spPr>
        <p:txBody>
          <a:bodyPr>
            <a:normAutofit fontScale="90000"/>
          </a:bodyPr>
          <a:lstStyle/>
          <a:p>
            <a:r>
              <a:rPr lang="nl-NL" b="1" dirty="0" err="1" smtClean="0"/>
              <a:t>Textual</a:t>
            </a:r>
            <a:r>
              <a:rPr lang="nl-NL" b="1" dirty="0" smtClean="0"/>
              <a:t> tags (</a:t>
            </a:r>
            <a:r>
              <a:rPr lang="nl-NL" b="1" dirty="0" err="1" smtClean="0"/>
              <a:t>NERs</a:t>
            </a:r>
            <a:r>
              <a:rPr lang="nl-NL" b="1" dirty="0" smtClean="0"/>
              <a:t>)</a:t>
            </a:r>
            <a:endParaRPr lang="nl-NL" b="1" dirty="0"/>
          </a:p>
        </p:txBody>
      </p:sp>
      <p:sp>
        <p:nvSpPr>
          <p:cNvPr id="3" name="Tijdelijke aanduiding voor inhoud 2"/>
          <p:cNvSpPr>
            <a:spLocks noGrp="1"/>
          </p:cNvSpPr>
          <p:nvPr>
            <p:ph idx="1"/>
          </p:nvPr>
        </p:nvSpPr>
        <p:spPr>
          <a:xfrm>
            <a:off x="1408922" y="1825625"/>
            <a:ext cx="3704254" cy="4351338"/>
          </a:xfrm>
        </p:spPr>
        <p:txBody>
          <a:bodyPr/>
          <a:lstStyle/>
          <a:p>
            <a:pPr marL="60748" indent="0">
              <a:buNone/>
            </a:pPr>
            <a:r>
              <a:rPr lang="nl-NL" dirty="0" smtClean="0"/>
              <a:t>In </a:t>
            </a:r>
            <a:r>
              <a:rPr lang="nl-NL" dirty="0" err="1" smtClean="0"/>
              <a:t>the</a:t>
            </a:r>
            <a:r>
              <a:rPr lang="nl-NL" dirty="0" smtClean="0"/>
              <a:t> </a:t>
            </a:r>
            <a:r>
              <a:rPr lang="nl-NL" dirty="0" err="1" smtClean="0"/>
              <a:t>transcription</a:t>
            </a:r>
            <a:r>
              <a:rPr lang="nl-NL" dirty="0" smtClean="0"/>
              <a:t>-field </a:t>
            </a:r>
            <a:r>
              <a:rPr lang="nl-NL" dirty="0" err="1" smtClean="0"/>
              <a:t>by</a:t>
            </a:r>
            <a:r>
              <a:rPr lang="nl-NL" dirty="0" smtClean="0"/>
              <a:t> </a:t>
            </a:r>
            <a:r>
              <a:rPr lang="nl-NL" dirty="0" err="1" smtClean="0"/>
              <a:t>doing</a:t>
            </a:r>
            <a:r>
              <a:rPr lang="nl-NL" dirty="0" smtClean="0"/>
              <a:t> a right-click on a word.</a:t>
            </a:r>
          </a:p>
          <a:p>
            <a:pPr marL="517948" indent="-457200">
              <a:buFont typeface="Wingdings" panose="05000000000000000000" pitchFamily="2" charset="2"/>
              <a:buChar char="à"/>
            </a:pPr>
            <a:r>
              <a:rPr lang="nl-NL" dirty="0" smtClean="0">
                <a:sym typeface="Wingdings" panose="05000000000000000000" pitchFamily="2" charset="2"/>
              </a:rPr>
              <a:t>ALL tags.</a:t>
            </a:r>
          </a:p>
          <a:p>
            <a:pPr marL="517948" indent="-457200">
              <a:buFont typeface="Wingdings" panose="05000000000000000000" pitchFamily="2" charset="2"/>
              <a:buChar char="à"/>
            </a:pPr>
            <a:r>
              <a:rPr lang="nl-NL" dirty="0" smtClean="0">
                <a:sym typeface="Wingdings" panose="05000000000000000000" pitchFamily="2" charset="2"/>
              </a:rPr>
              <a:t>Select </a:t>
            </a:r>
            <a:r>
              <a:rPr lang="nl-NL" dirty="0" err="1" smtClean="0">
                <a:sym typeface="Wingdings" panose="05000000000000000000" pitchFamily="2" charset="2"/>
              </a:rPr>
              <a:t>the</a:t>
            </a:r>
            <a:r>
              <a:rPr lang="nl-NL" dirty="0" smtClean="0">
                <a:sym typeface="Wingdings" panose="05000000000000000000" pitchFamily="2" charset="2"/>
              </a:rPr>
              <a:t> </a:t>
            </a:r>
            <a:r>
              <a:rPr lang="nl-NL" dirty="0" err="1" smtClean="0">
                <a:sym typeface="Wingdings" panose="05000000000000000000" pitchFamily="2" charset="2"/>
              </a:rPr>
              <a:t>one</a:t>
            </a:r>
            <a:r>
              <a:rPr lang="nl-NL" dirty="0" smtClean="0">
                <a:sym typeface="Wingdings" panose="05000000000000000000" pitchFamily="2" charset="2"/>
              </a:rPr>
              <a:t> </a:t>
            </a:r>
            <a:r>
              <a:rPr lang="nl-NL" dirty="0" err="1" smtClean="0">
                <a:sym typeface="Wingdings" panose="05000000000000000000" pitchFamily="2" charset="2"/>
              </a:rPr>
              <a:t>you</a:t>
            </a:r>
            <a:r>
              <a:rPr lang="nl-NL" dirty="0" smtClean="0">
                <a:sym typeface="Wingdings" panose="05000000000000000000" pitchFamily="2" charset="2"/>
              </a:rPr>
              <a:t> </a:t>
            </a:r>
            <a:r>
              <a:rPr lang="nl-NL" dirty="0" err="1" smtClean="0">
                <a:sym typeface="Wingdings" panose="05000000000000000000" pitchFamily="2" charset="2"/>
              </a:rPr>
              <a:t>need</a:t>
            </a:r>
            <a:r>
              <a:rPr lang="nl-NL" dirty="0" smtClean="0">
                <a:sym typeface="Wingdings" panose="05000000000000000000" pitchFamily="2" charset="2"/>
              </a:rPr>
              <a:t>.</a:t>
            </a:r>
            <a:endParaRPr lang="nl-NL" dirty="0"/>
          </a:p>
          <a:p>
            <a:pPr marL="60748" indent="0">
              <a:buNone/>
            </a:pPr>
            <a:endParaRPr lang="nl-NL" dirty="0" smtClean="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42</a:t>
            </a:fld>
            <a:endParaRPr lang="en-GB" noProof="0" dirty="0"/>
          </a:p>
        </p:txBody>
      </p:sp>
      <p:pic>
        <p:nvPicPr>
          <p:cNvPr id="8" name="Afbeelding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97354" y="1302373"/>
            <a:ext cx="6590109" cy="4431677"/>
          </a:xfrm>
          <a:prstGeom prst="rect">
            <a:avLst/>
          </a:prstGeom>
        </p:spPr>
      </p:pic>
      <p:grpSp>
        <p:nvGrpSpPr>
          <p:cNvPr id="6" name="Groep 5"/>
          <p:cNvGrpSpPr/>
          <p:nvPr/>
        </p:nvGrpSpPr>
        <p:grpSpPr>
          <a:xfrm>
            <a:off x="152593" y="119467"/>
            <a:ext cx="969998" cy="1385711"/>
            <a:chOff x="1" y="1071"/>
            <a:chExt cx="969998" cy="1385711"/>
          </a:xfrm>
          <a:solidFill>
            <a:schemeClr val="bg1">
              <a:lumMod val="50000"/>
              <a:lumOff val="50000"/>
            </a:schemeClr>
          </a:solidFill>
        </p:grpSpPr>
        <p:sp>
          <p:nvSpPr>
            <p:cNvPr id="7" name="Punthaak 6"/>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10" name="Groep 9"/>
          <p:cNvGrpSpPr/>
          <p:nvPr/>
        </p:nvGrpSpPr>
        <p:grpSpPr>
          <a:xfrm>
            <a:off x="152593" y="1390483"/>
            <a:ext cx="969998" cy="1385711"/>
            <a:chOff x="1" y="1272087"/>
            <a:chExt cx="969998" cy="1385711"/>
          </a:xfrm>
          <a:solidFill>
            <a:schemeClr val="bg1">
              <a:lumMod val="50000"/>
              <a:lumOff val="50000"/>
            </a:schemeClr>
          </a:solidFill>
        </p:grpSpPr>
        <p:sp>
          <p:nvSpPr>
            <p:cNvPr id="11" name="Punthaak 1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3" name="Groep 12"/>
          <p:cNvGrpSpPr/>
          <p:nvPr/>
        </p:nvGrpSpPr>
        <p:grpSpPr>
          <a:xfrm>
            <a:off x="152593" y="2661500"/>
            <a:ext cx="969998" cy="1385711"/>
            <a:chOff x="1" y="2543104"/>
            <a:chExt cx="969998" cy="1385711"/>
          </a:xfrm>
        </p:grpSpPr>
        <p:sp>
          <p:nvSpPr>
            <p:cNvPr id="14" name="Punthaak 13"/>
            <p:cNvSpPr/>
            <p:nvPr/>
          </p:nvSpPr>
          <p:spPr>
            <a:xfrm rot="5400000">
              <a:off x="-207856" y="2750961"/>
              <a:ext cx="1385711" cy="969997"/>
            </a:xfrm>
            <a:prstGeom prst="chevron">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Punthaak 8"/>
            <p:cNvSpPr/>
            <p:nvPr/>
          </p:nvSpPr>
          <p:spPr>
            <a:xfrm>
              <a:off x="2" y="3028103"/>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6" name="Groep 15"/>
          <p:cNvGrpSpPr/>
          <p:nvPr/>
        </p:nvGrpSpPr>
        <p:grpSpPr>
          <a:xfrm>
            <a:off x="152593" y="3932516"/>
            <a:ext cx="969998" cy="1385711"/>
            <a:chOff x="1" y="3814120"/>
            <a:chExt cx="969998" cy="1385711"/>
          </a:xfrm>
          <a:solidFill>
            <a:schemeClr val="bg1">
              <a:lumMod val="50000"/>
              <a:lumOff val="50000"/>
            </a:schemeClr>
          </a:solidFill>
        </p:grpSpPr>
        <p:sp>
          <p:nvSpPr>
            <p:cNvPr id="17" name="Punthaak 1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9" name="Groep 18"/>
          <p:cNvGrpSpPr/>
          <p:nvPr/>
        </p:nvGrpSpPr>
        <p:grpSpPr>
          <a:xfrm>
            <a:off x="152593" y="5203532"/>
            <a:ext cx="969998" cy="1385711"/>
            <a:chOff x="1" y="5085136"/>
            <a:chExt cx="969998" cy="1385711"/>
          </a:xfrm>
          <a:solidFill>
            <a:schemeClr val="bg1">
              <a:lumMod val="50000"/>
              <a:lumOff val="50000"/>
            </a:schemeClr>
          </a:solidFill>
        </p:grpSpPr>
        <p:sp>
          <p:nvSpPr>
            <p:cNvPr id="20" name="Punthaak 19"/>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3503611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600" y="365125"/>
            <a:ext cx="9982200" cy="1325563"/>
          </a:xfrm>
        </p:spPr>
        <p:txBody>
          <a:bodyPr/>
          <a:lstStyle/>
          <a:p>
            <a:endParaRPr lang="nl-NL" dirty="0"/>
          </a:p>
        </p:txBody>
      </p:sp>
      <p:sp>
        <p:nvSpPr>
          <p:cNvPr id="3" name="Tijdelijke aanduiding voor inhoud 2"/>
          <p:cNvSpPr>
            <a:spLocks noGrp="1"/>
          </p:cNvSpPr>
          <p:nvPr>
            <p:ph idx="1"/>
          </p:nvPr>
        </p:nvSpPr>
        <p:spPr>
          <a:xfrm>
            <a:off x="1371600" y="1825625"/>
            <a:ext cx="9982200" cy="4351338"/>
          </a:xfrm>
        </p:spPr>
        <p:txBody>
          <a:bodyPr/>
          <a:lstStyle/>
          <a:p>
            <a:endParaRPr lang="nl-NL" dirty="0"/>
          </a:p>
        </p:txBody>
      </p:sp>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l="39905" t="11436" b="4045"/>
          <a:stretch/>
        </p:blipFill>
        <p:spPr>
          <a:xfrm>
            <a:off x="1371598" y="365125"/>
            <a:ext cx="10746558" cy="5752805"/>
          </a:xfrm>
          <a:prstGeom prst="rect">
            <a:avLst/>
          </a:prstGeom>
        </p:spPr>
      </p:pic>
      <p:sp>
        <p:nvSpPr>
          <p:cNvPr id="20" name="Rechthoek 19"/>
          <p:cNvSpPr/>
          <p:nvPr/>
        </p:nvSpPr>
        <p:spPr>
          <a:xfrm flipH="1">
            <a:off x="1371599" y="757820"/>
            <a:ext cx="3331030" cy="2760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nvGrpSpPr>
          <p:cNvPr id="21" name="Groep 20"/>
          <p:cNvGrpSpPr/>
          <p:nvPr/>
        </p:nvGrpSpPr>
        <p:grpSpPr>
          <a:xfrm>
            <a:off x="152593" y="119467"/>
            <a:ext cx="969998" cy="1385711"/>
            <a:chOff x="1" y="1071"/>
            <a:chExt cx="969998" cy="1385711"/>
          </a:xfrm>
          <a:solidFill>
            <a:schemeClr val="bg1">
              <a:lumMod val="50000"/>
              <a:lumOff val="50000"/>
            </a:schemeClr>
          </a:solidFill>
        </p:grpSpPr>
        <p:sp>
          <p:nvSpPr>
            <p:cNvPr id="22" name="Punthaak 21"/>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24" name="Groep 23"/>
          <p:cNvGrpSpPr/>
          <p:nvPr/>
        </p:nvGrpSpPr>
        <p:grpSpPr>
          <a:xfrm>
            <a:off x="152593" y="1390483"/>
            <a:ext cx="969998" cy="1385711"/>
            <a:chOff x="1" y="1272087"/>
            <a:chExt cx="969998" cy="1385711"/>
          </a:xfrm>
          <a:solidFill>
            <a:schemeClr val="bg1">
              <a:lumMod val="50000"/>
              <a:lumOff val="50000"/>
            </a:schemeClr>
          </a:solidFill>
        </p:grpSpPr>
        <p:sp>
          <p:nvSpPr>
            <p:cNvPr id="25" name="Punthaak 24"/>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27" name="Groep 26"/>
          <p:cNvGrpSpPr/>
          <p:nvPr/>
        </p:nvGrpSpPr>
        <p:grpSpPr>
          <a:xfrm>
            <a:off x="152593" y="2661500"/>
            <a:ext cx="969998" cy="1385711"/>
            <a:chOff x="1" y="2543104"/>
            <a:chExt cx="969998" cy="1385711"/>
          </a:xfrm>
        </p:grpSpPr>
        <p:sp>
          <p:nvSpPr>
            <p:cNvPr id="28" name="Punthaak 27"/>
            <p:cNvSpPr/>
            <p:nvPr/>
          </p:nvSpPr>
          <p:spPr>
            <a:xfrm rot="5400000">
              <a:off x="-207856" y="2750961"/>
              <a:ext cx="1385711" cy="969997"/>
            </a:xfrm>
            <a:prstGeom prst="chevron">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Punthaak 8"/>
            <p:cNvSpPr/>
            <p:nvPr/>
          </p:nvSpPr>
          <p:spPr>
            <a:xfrm>
              <a:off x="2" y="3028103"/>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30" name="Groep 29"/>
          <p:cNvGrpSpPr/>
          <p:nvPr/>
        </p:nvGrpSpPr>
        <p:grpSpPr>
          <a:xfrm>
            <a:off x="152593" y="3932516"/>
            <a:ext cx="969998" cy="1385711"/>
            <a:chOff x="1" y="3814120"/>
            <a:chExt cx="969998" cy="1385711"/>
          </a:xfrm>
          <a:solidFill>
            <a:schemeClr val="bg1">
              <a:lumMod val="50000"/>
              <a:lumOff val="50000"/>
            </a:schemeClr>
          </a:solidFill>
        </p:grpSpPr>
        <p:sp>
          <p:nvSpPr>
            <p:cNvPr id="31" name="Punthaak 30"/>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33" name="Groep 32"/>
          <p:cNvGrpSpPr/>
          <p:nvPr/>
        </p:nvGrpSpPr>
        <p:grpSpPr>
          <a:xfrm>
            <a:off x="152593" y="5203532"/>
            <a:ext cx="969998" cy="1385711"/>
            <a:chOff x="1" y="5085136"/>
            <a:chExt cx="969998" cy="1385711"/>
          </a:xfrm>
          <a:solidFill>
            <a:schemeClr val="bg1">
              <a:lumMod val="50000"/>
              <a:lumOff val="50000"/>
            </a:schemeClr>
          </a:solidFill>
        </p:grpSpPr>
        <p:sp>
          <p:nvSpPr>
            <p:cNvPr id="34" name="Punthaak 33"/>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18948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6802" y="499791"/>
            <a:ext cx="4474831" cy="467436"/>
          </a:xfrm>
        </p:spPr>
        <p:txBody>
          <a:bodyPr>
            <a:noAutofit/>
          </a:bodyPr>
          <a:lstStyle/>
          <a:p>
            <a:r>
              <a:rPr lang="nl-NL" sz="4000" b="1" dirty="0" err="1" smtClean="0"/>
              <a:t>Textual</a:t>
            </a:r>
            <a:r>
              <a:rPr lang="nl-NL" sz="4000" b="1" dirty="0" smtClean="0"/>
              <a:t> tags in metadata</a:t>
            </a:r>
            <a:endParaRPr lang="nl-NL" sz="4000" b="1" dirty="0"/>
          </a:p>
        </p:txBody>
      </p:sp>
      <p:sp>
        <p:nvSpPr>
          <p:cNvPr id="3" name="Tijdelijke aanduiding voor inhoud 2"/>
          <p:cNvSpPr>
            <a:spLocks noGrp="1"/>
          </p:cNvSpPr>
          <p:nvPr>
            <p:ph idx="1"/>
          </p:nvPr>
        </p:nvSpPr>
        <p:spPr>
          <a:xfrm>
            <a:off x="1356802" y="1642188"/>
            <a:ext cx="4474831" cy="4333258"/>
          </a:xfrm>
        </p:spPr>
        <p:txBody>
          <a:bodyPr>
            <a:normAutofit/>
          </a:bodyPr>
          <a:lstStyle/>
          <a:p>
            <a:r>
              <a:rPr lang="nl-NL" dirty="0" smtClean="0"/>
              <a:t>Metadata tab </a:t>
            </a:r>
            <a:r>
              <a:rPr lang="nl-NL" dirty="0" smtClean="0">
                <a:sym typeface="Wingdings" panose="05000000000000000000" pitchFamily="2" charset="2"/>
              </a:rPr>
              <a:t> </a:t>
            </a:r>
            <a:r>
              <a:rPr lang="nl-NL" dirty="0" err="1" smtClean="0">
                <a:sym typeface="Wingdings" panose="05000000000000000000" pitchFamily="2" charset="2"/>
              </a:rPr>
              <a:t>Textual</a:t>
            </a:r>
            <a:endParaRPr lang="nl-NL" dirty="0" smtClean="0">
              <a:sym typeface="Wingdings" panose="05000000000000000000" pitchFamily="2" charset="2"/>
            </a:endParaRPr>
          </a:p>
          <a:p>
            <a:r>
              <a:rPr lang="nl-NL" dirty="0" smtClean="0">
                <a:sym typeface="Wingdings" panose="05000000000000000000" pitchFamily="2" charset="2"/>
              </a:rPr>
              <a:t>XML-export.</a:t>
            </a:r>
          </a:p>
          <a:p>
            <a:r>
              <a:rPr lang="nl-NL" dirty="0" smtClean="0">
                <a:sym typeface="Wingdings" panose="05000000000000000000" pitchFamily="2" charset="2"/>
              </a:rPr>
              <a:t>It is manual, </a:t>
            </a:r>
            <a:r>
              <a:rPr lang="nl-NL" dirty="0" err="1" smtClean="0">
                <a:sym typeface="Wingdings" panose="05000000000000000000" pitchFamily="2" charset="2"/>
              </a:rPr>
              <a:t>will</a:t>
            </a:r>
            <a:r>
              <a:rPr lang="nl-NL" dirty="0" smtClean="0">
                <a:sym typeface="Wingdings" panose="05000000000000000000" pitchFamily="2" charset="2"/>
              </a:rPr>
              <a:t> </a:t>
            </a:r>
            <a:r>
              <a:rPr lang="nl-NL" dirty="0" err="1" smtClean="0">
                <a:sym typeface="Wingdings" panose="05000000000000000000" pitchFamily="2" charset="2"/>
              </a:rPr>
              <a:t>not</a:t>
            </a:r>
            <a:r>
              <a:rPr lang="nl-NL" dirty="0" smtClean="0">
                <a:sym typeface="Wingdings" panose="05000000000000000000" pitchFamily="2" charset="2"/>
              </a:rPr>
              <a:t> </a:t>
            </a:r>
            <a:r>
              <a:rPr lang="nl-NL" dirty="0" err="1" smtClean="0">
                <a:sym typeface="Wingdings" panose="05000000000000000000" pitchFamily="2" charset="2"/>
              </a:rPr>
              <a:t>be</a:t>
            </a:r>
            <a:r>
              <a:rPr lang="nl-NL" dirty="0" smtClean="0">
                <a:sym typeface="Wingdings" panose="05000000000000000000" pitchFamily="2" charset="2"/>
              </a:rPr>
              <a:t> </a:t>
            </a:r>
            <a:r>
              <a:rPr lang="nl-NL" dirty="0" err="1" smtClean="0">
                <a:sym typeface="Wingdings" panose="05000000000000000000" pitchFamily="2" charset="2"/>
              </a:rPr>
              <a:t>used</a:t>
            </a:r>
            <a:r>
              <a:rPr lang="nl-NL" dirty="0" smtClean="0">
                <a:sym typeface="Wingdings" panose="05000000000000000000" pitchFamily="2" charset="2"/>
              </a:rPr>
              <a:t> </a:t>
            </a:r>
            <a:r>
              <a:rPr lang="nl-NL" dirty="0" err="1" smtClean="0">
                <a:sym typeface="Wingdings" panose="05000000000000000000" pitchFamily="2" charset="2"/>
              </a:rPr>
              <a:t>to</a:t>
            </a:r>
            <a:r>
              <a:rPr lang="nl-NL" dirty="0" smtClean="0">
                <a:sym typeface="Wingdings" panose="05000000000000000000" pitchFamily="2" charset="2"/>
              </a:rPr>
              <a:t> train </a:t>
            </a:r>
            <a:r>
              <a:rPr lang="nl-NL" dirty="0" err="1" smtClean="0">
                <a:sym typeface="Wingdings" panose="05000000000000000000" pitchFamily="2" charset="2"/>
              </a:rPr>
              <a:t>within</a:t>
            </a:r>
            <a:r>
              <a:rPr lang="nl-NL" dirty="0" smtClean="0">
                <a:sym typeface="Wingdings" panose="05000000000000000000" pitchFamily="2" charset="2"/>
              </a:rPr>
              <a:t> a model (</a:t>
            </a:r>
            <a:r>
              <a:rPr lang="nl-NL" dirty="0" err="1" smtClean="0">
                <a:sym typeface="Wingdings" panose="05000000000000000000" pitchFamily="2" charset="2"/>
              </a:rPr>
              <a:t>yet</a:t>
            </a:r>
            <a:r>
              <a:rPr lang="nl-NL" dirty="0" smtClean="0">
                <a:sym typeface="Wingdings" panose="05000000000000000000" pitchFamily="2" charset="2"/>
              </a:rPr>
              <a:t>).</a:t>
            </a:r>
          </a:p>
          <a:p>
            <a:pPr marL="0" indent="0">
              <a:buNone/>
            </a:pPr>
            <a:endParaRPr lang="nl-NL" dirty="0" smtClean="0">
              <a:sym typeface="Wingdings" panose="05000000000000000000" pitchFamily="2" charset="2"/>
            </a:endParaRPr>
          </a:p>
          <a:p>
            <a:pPr marL="0" indent="0">
              <a:buNone/>
            </a:pPr>
            <a:r>
              <a:rPr lang="nl-NL" dirty="0" err="1" smtClean="0">
                <a:sym typeface="Wingdings" panose="05000000000000000000" pitchFamily="2" charset="2"/>
              </a:rPr>
              <a:t>If</a:t>
            </a:r>
            <a:r>
              <a:rPr lang="nl-NL" dirty="0" smtClean="0">
                <a:sym typeface="Wingdings" panose="05000000000000000000" pitchFamily="2" charset="2"/>
              </a:rPr>
              <a:t> </a:t>
            </a:r>
            <a:r>
              <a:rPr lang="nl-NL" dirty="0" err="1" smtClean="0">
                <a:sym typeface="Wingdings" panose="05000000000000000000" pitchFamily="2" charset="2"/>
              </a:rPr>
              <a:t>you’d</a:t>
            </a:r>
            <a:r>
              <a:rPr lang="nl-NL" dirty="0" smtClean="0">
                <a:sym typeface="Wingdings" panose="05000000000000000000" pitchFamily="2" charset="2"/>
              </a:rPr>
              <a:t> like a ‘smart’ option </a:t>
            </a:r>
            <a:r>
              <a:rPr lang="nl-NL" dirty="0" err="1" smtClean="0">
                <a:sym typeface="Wingdings" panose="05000000000000000000" pitchFamily="2" charset="2"/>
              </a:rPr>
              <a:t>for</a:t>
            </a:r>
            <a:r>
              <a:rPr lang="nl-NL" dirty="0" smtClean="0">
                <a:sym typeface="Wingdings" panose="05000000000000000000" pitchFamily="2" charset="2"/>
              </a:rPr>
              <a:t> e.g. </a:t>
            </a:r>
            <a:r>
              <a:rPr lang="nl-NL" dirty="0" err="1" smtClean="0">
                <a:sym typeface="Wingdings" panose="05000000000000000000" pitchFamily="2" charset="2"/>
              </a:rPr>
              <a:t>geo-references</a:t>
            </a:r>
            <a:r>
              <a:rPr lang="nl-NL" dirty="0" smtClean="0">
                <a:sym typeface="Wingdings" panose="05000000000000000000" pitchFamily="2" charset="2"/>
              </a:rPr>
              <a:t>: </a:t>
            </a:r>
          </a:p>
          <a:p>
            <a:pPr marL="0" indent="0">
              <a:buNone/>
            </a:pPr>
            <a:r>
              <a:rPr lang="nl-NL" dirty="0">
                <a:hlinkClick r:id="rId2"/>
              </a:rPr>
              <a:t>https://recogito.pelagios.org/</a:t>
            </a:r>
            <a:endParaRPr lang="nl-NL" dirty="0"/>
          </a:p>
        </p:txBody>
      </p:sp>
      <p:sp>
        <p:nvSpPr>
          <p:cNvPr id="4" name="Tijdelijke aanduiding voor dianummer 3"/>
          <p:cNvSpPr>
            <a:spLocks noGrp="1"/>
          </p:cNvSpPr>
          <p:nvPr>
            <p:ph type="sldNum" sz="quarter" idx="12"/>
          </p:nvPr>
        </p:nvSpPr>
        <p:spPr/>
        <p:txBody>
          <a:bodyPr/>
          <a:lstStyle/>
          <a:p>
            <a:fld id="{7AE184E0-0BD4-4705-A12B-9B71DDE63301}" type="slidenum">
              <a:rPr lang="en-GB" noProof="0" smtClean="0"/>
              <a:t>44</a:t>
            </a:fld>
            <a:endParaRPr lang="en-GB" noProof="0" dirty="0"/>
          </a:p>
        </p:txBody>
      </p:sp>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65845" y="480930"/>
            <a:ext cx="10315175" cy="5494516"/>
          </a:xfrm>
          <a:prstGeom prst="rect">
            <a:avLst/>
          </a:prstGeom>
        </p:spPr>
      </p:pic>
      <p:sp>
        <p:nvSpPr>
          <p:cNvPr id="6" name="Ovaal 5"/>
          <p:cNvSpPr/>
          <p:nvPr/>
        </p:nvSpPr>
        <p:spPr>
          <a:xfrm>
            <a:off x="6848669" y="782075"/>
            <a:ext cx="1009600"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nvGrpSpPr>
          <p:cNvPr id="7" name="Groep 6"/>
          <p:cNvGrpSpPr/>
          <p:nvPr/>
        </p:nvGrpSpPr>
        <p:grpSpPr>
          <a:xfrm>
            <a:off x="152593" y="119467"/>
            <a:ext cx="969998" cy="1385711"/>
            <a:chOff x="1" y="1071"/>
            <a:chExt cx="969998" cy="1385711"/>
          </a:xfrm>
          <a:solidFill>
            <a:schemeClr val="bg1">
              <a:lumMod val="50000"/>
              <a:lumOff val="50000"/>
            </a:schemeClr>
          </a:solidFill>
        </p:grpSpPr>
        <p:sp>
          <p:nvSpPr>
            <p:cNvPr id="8" name="Punthaak 7"/>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10" name="Groep 9"/>
          <p:cNvGrpSpPr/>
          <p:nvPr/>
        </p:nvGrpSpPr>
        <p:grpSpPr>
          <a:xfrm>
            <a:off x="152593" y="1390483"/>
            <a:ext cx="969998" cy="1385711"/>
            <a:chOff x="1" y="1272087"/>
            <a:chExt cx="969998" cy="1385711"/>
          </a:xfrm>
          <a:solidFill>
            <a:schemeClr val="bg1">
              <a:lumMod val="50000"/>
              <a:lumOff val="50000"/>
            </a:schemeClr>
          </a:solidFill>
        </p:grpSpPr>
        <p:sp>
          <p:nvSpPr>
            <p:cNvPr id="11" name="Punthaak 1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13" name="Groep 12"/>
          <p:cNvGrpSpPr/>
          <p:nvPr/>
        </p:nvGrpSpPr>
        <p:grpSpPr>
          <a:xfrm>
            <a:off x="152593" y="2661500"/>
            <a:ext cx="969998" cy="1385711"/>
            <a:chOff x="1" y="2543104"/>
            <a:chExt cx="969998" cy="1385711"/>
          </a:xfrm>
        </p:grpSpPr>
        <p:sp>
          <p:nvSpPr>
            <p:cNvPr id="14" name="Punthaak 13"/>
            <p:cNvSpPr/>
            <p:nvPr/>
          </p:nvSpPr>
          <p:spPr>
            <a:xfrm rot="5400000">
              <a:off x="-207856" y="2750961"/>
              <a:ext cx="1385711" cy="969997"/>
            </a:xfrm>
            <a:prstGeom prst="chevron">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Punthaak 8"/>
            <p:cNvSpPr/>
            <p:nvPr/>
          </p:nvSpPr>
          <p:spPr>
            <a:xfrm>
              <a:off x="2" y="3028103"/>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16" name="Groep 15"/>
          <p:cNvGrpSpPr/>
          <p:nvPr/>
        </p:nvGrpSpPr>
        <p:grpSpPr>
          <a:xfrm>
            <a:off x="152593" y="3932516"/>
            <a:ext cx="969998" cy="1385711"/>
            <a:chOff x="1" y="3814120"/>
            <a:chExt cx="969998" cy="1385711"/>
          </a:xfrm>
          <a:solidFill>
            <a:schemeClr val="bg1">
              <a:lumMod val="50000"/>
              <a:lumOff val="50000"/>
            </a:schemeClr>
          </a:solidFill>
        </p:grpSpPr>
        <p:sp>
          <p:nvSpPr>
            <p:cNvPr id="17" name="Punthaak 1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19" name="Groep 18"/>
          <p:cNvGrpSpPr/>
          <p:nvPr/>
        </p:nvGrpSpPr>
        <p:grpSpPr>
          <a:xfrm>
            <a:off x="152593" y="5203532"/>
            <a:ext cx="969998" cy="1385711"/>
            <a:chOff x="1" y="5085136"/>
            <a:chExt cx="969998" cy="1385711"/>
          </a:xfrm>
          <a:solidFill>
            <a:schemeClr val="bg1">
              <a:lumMod val="50000"/>
              <a:lumOff val="50000"/>
            </a:schemeClr>
          </a:solidFill>
        </p:grpSpPr>
        <p:sp>
          <p:nvSpPr>
            <p:cNvPr id="20" name="Punthaak 19"/>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515832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8474" y="546225"/>
            <a:ext cx="11413525" cy="553998"/>
          </a:xfrm>
        </p:spPr>
        <p:txBody>
          <a:bodyPr>
            <a:normAutofit fontScale="90000"/>
          </a:bodyPr>
          <a:lstStyle/>
          <a:p>
            <a:r>
              <a:rPr lang="nl-NL" dirty="0" smtClean="0"/>
              <a:t>Web-interface Transkribus</a:t>
            </a:r>
            <a:endParaRPr lang="nl-NL" dirty="0"/>
          </a:p>
        </p:txBody>
      </p:sp>
      <p:sp>
        <p:nvSpPr>
          <p:cNvPr id="3" name="Tijdelijke aanduiding voor inhoud 2"/>
          <p:cNvSpPr>
            <a:spLocks noGrp="1"/>
          </p:cNvSpPr>
          <p:nvPr>
            <p:ph idx="1"/>
          </p:nvPr>
        </p:nvSpPr>
        <p:spPr/>
        <p:txBody>
          <a:bodyPr/>
          <a:lstStyle/>
          <a:p>
            <a:endParaRPr lang="nl-NL"/>
          </a:p>
        </p:txBody>
      </p:sp>
      <p:pic>
        <p:nvPicPr>
          <p:cNvPr id="5" name="Afbeelding 4"/>
          <p:cNvPicPr>
            <a:picLocks noChangeAspect="1"/>
          </p:cNvPicPr>
          <p:nvPr/>
        </p:nvPicPr>
        <p:blipFill rotWithShape="1">
          <a:blip r:embed="rId2"/>
          <a:srcRect l="811" t="12253" r="1082" b="5765"/>
          <a:stretch/>
        </p:blipFill>
        <p:spPr>
          <a:xfrm>
            <a:off x="-1" y="1144462"/>
            <a:ext cx="12192000" cy="5730745"/>
          </a:xfrm>
          <a:prstGeom prst="rect">
            <a:avLst/>
          </a:prstGeom>
        </p:spPr>
      </p:pic>
      <p:sp>
        <p:nvSpPr>
          <p:cNvPr id="6" name="Ovaal 5"/>
          <p:cNvSpPr/>
          <p:nvPr/>
        </p:nvSpPr>
        <p:spPr>
          <a:xfrm>
            <a:off x="6867331" y="4001294"/>
            <a:ext cx="1595535" cy="44016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1303306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00B050"/>
          </a:solidFill>
        </p:spPr>
        <p:txBody>
          <a:bodyPr wrap="square" rtlCol="0">
            <a:spAutoFit/>
          </a:bodyPr>
          <a:lstStyle/>
          <a:p>
            <a:endParaRPr lang="nl-NL" dirty="0"/>
          </a:p>
        </p:txBody>
      </p:sp>
      <p:sp>
        <p:nvSpPr>
          <p:cNvPr id="2" name="Titel 1"/>
          <p:cNvSpPr>
            <a:spLocks noGrp="1"/>
          </p:cNvSpPr>
          <p:nvPr>
            <p:ph type="title"/>
          </p:nvPr>
        </p:nvSpPr>
        <p:spPr/>
        <p:txBody>
          <a:bodyPr/>
          <a:lstStyle/>
          <a:p>
            <a:r>
              <a:rPr lang="nl-NL" dirty="0" smtClean="0"/>
              <a:t>Tags</a:t>
            </a:r>
            <a:endParaRPr lang="nl-NL" dirty="0"/>
          </a:p>
        </p:txBody>
      </p:sp>
      <p:sp>
        <p:nvSpPr>
          <p:cNvPr id="3" name="Tijdelijke aanduiding voor inhoud 2"/>
          <p:cNvSpPr>
            <a:spLocks noGrp="1"/>
          </p:cNvSpPr>
          <p:nvPr>
            <p:ph idx="1"/>
          </p:nvPr>
        </p:nvSpPr>
        <p:spPr/>
        <p:txBody>
          <a:bodyPr/>
          <a:lstStyle/>
          <a:p>
            <a:pPr lvl="0"/>
            <a:r>
              <a:rPr lang="nl-NL" dirty="0" smtClean="0"/>
              <a:t>How </a:t>
            </a:r>
            <a:r>
              <a:rPr lang="nl-NL" dirty="0" err="1"/>
              <a:t>to</a:t>
            </a:r>
            <a:r>
              <a:rPr lang="nl-NL" dirty="0"/>
              <a:t> do </a:t>
            </a:r>
            <a:r>
              <a:rPr lang="nl-NL" dirty="0" err="1" smtClean="0"/>
              <a:t>structure-tagging</a:t>
            </a:r>
            <a:r>
              <a:rPr lang="nl-NL" dirty="0" smtClean="0"/>
              <a:t> (</a:t>
            </a:r>
            <a:r>
              <a:rPr lang="nl-NL" dirty="0" err="1" smtClean="0"/>
              <a:t>manually</a:t>
            </a:r>
            <a:r>
              <a:rPr lang="nl-NL" dirty="0" smtClean="0"/>
              <a:t>).</a:t>
            </a:r>
            <a:endParaRPr lang="nl-NL" dirty="0"/>
          </a:p>
          <a:p>
            <a:endParaRPr lang="nl-NL" dirty="0"/>
          </a:p>
        </p:txBody>
      </p:sp>
    </p:spTree>
    <p:extLst>
      <p:ext uri="{BB962C8B-B14F-4D97-AF65-F5344CB8AC3E}">
        <p14:creationId xmlns:p14="http://schemas.microsoft.com/office/powerpoint/2010/main" val="40916726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600" y="365125"/>
            <a:ext cx="9982200" cy="1325563"/>
          </a:xfrm>
        </p:spPr>
        <p:txBody>
          <a:bodyPr/>
          <a:lstStyle/>
          <a:p>
            <a:endParaRPr lang="nl-NL" dirty="0"/>
          </a:p>
        </p:txBody>
      </p:sp>
      <p:sp>
        <p:nvSpPr>
          <p:cNvPr id="3" name="Tijdelijke aanduiding voor inhoud 2"/>
          <p:cNvSpPr>
            <a:spLocks noGrp="1"/>
          </p:cNvSpPr>
          <p:nvPr>
            <p:ph idx="1"/>
          </p:nvPr>
        </p:nvSpPr>
        <p:spPr>
          <a:xfrm>
            <a:off x="1371600" y="1825625"/>
            <a:ext cx="9982200" cy="4351338"/>
          </a:xfrm>
        </p:spPr>
        <p:txBody>
          <a:bodyPr/>
          <a:lstStyle/>
          <a:p>
            <a:endParaRPr lang="nl-NL" dirty="0"/>
          </a:p>
        </p:txBody>
      </p:sp>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l="39905" t="11436" b="4045"/>
          <a:stretch/>
        </p:blipFill>
        <p:spPr>
          <a:xfrm>
            <a:off x="1371598" y="365125"/>
            <a:ext cx="10746558" cy="5752805"/>
          </a:xfrm>
          <a:prstGeom prst="rect">
            <a:avLst/>
          </a:prstGeom>
        </p:spPr>
      </p:pic>
      <p:sp>
        <p:nvSpPr>
          <p:cNvPr id="20" name="Rechthoek 19"/>
          <p:cNvSpPr/>
          <p:nvPr/>
        </p:nvSpPr>
        <p:spPr>
          <a:xfrm flipH="1">
            <a:off x="1371599" y="757820"/>
            <a:ext cx="3331030" cy="2760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nvGrpSpPr>
          <p:cNvPr id="21" name="Groep 20"/>
          <p:cNvGrpSpPr/>
          <p:nvPr/>
        </p:nvGrpSpPr>
        <p:grpSpPr>
          <a:xfrm>
            <a:off x="152593" y="119467"/>
            <a:ext cx="969998" cy="1385711"/>
            <a:chOff x="1" y="1071"/>
            <a:chExt cx="969998" cy="1385711"/>
          </a:xfrm>
          <a:solidFill>
            <a:schemeClr val="bg1">
              <a:lumMod val="50000"/>
              <a:lumOff val="50000"/>
            </a:schemeClr>
          </a:solidFill>
        </p:grpSpPr>
        <p:sp>
          <p:nvSpPr>
            <p:cNvPr id="22" name="Punthaak 21"/>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24" name="Groep 23"/>
          <p:cNvGrpSpPr/>
          <p:nvPr/>
        </p:nvGrpSpPr>
        <p:grpSpPr>
          <a:xfrm>
            <a:off x="152593" y="1390483"/>
            <a:ext cx="969998" cy="1385711"/>
            <a:chOff x="1" y="1272087"/>
            <a:chExt cx="969998" cy="1385711"/>
          </a:xfrm>
          <a:solidFill>
            <a:schemeClr val="bg1">
              <a:lumMod val="50000"/>
              <a:lumOff val="50000"/>
            </a:schemeClr>
          </a:solidFill>
        </p:grpSpPr>
        <p:sp>
          <p:nvSpPr>
            <p:cNvPr id="25" name="Punthaak 24"/>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27" name="Groep 26"/>
          <p:cNvGrpSpPr/>
          <p:nvPr/>
        </p:nvGrpSpPr>
        <p:grpSpPr>
          <a:xfrm>
            <a:off x="152593" y="2661500"/>
            <a:ext cx="969998" cy="1385711"/>
            <a:chOff x="1" y="2543104"/>
            <a:chExt cx="969998" cy="1385711"/>
          </a:xfrm>
        </p:grpSpPr>
        <p:sp>
          <p:nvSpPr>
            <p:cNvPr id="28" name="Punthaak 27"/>
            <p:cNvSpPr/>
            <p:nvPr/>
          </p:nvSpPr>
          <p:spPr>
            <a:xfrm rot="5400000">
              <a:off x="-207856" y="2750961"/>
              <a:ext cx="1385711" cy="969997"/>
            </a:xfrm>
            <a:prstGeom prst="chevron">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Punthaak 8"/>
            <p:cNvSpPr/>
            <p:nvPr/>
          </p:nvSpPr>
          <p:spPr>
            <a:xfrm>
              <a:off x="2" y="3028103"/>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30" name="Groep 29"/>
          <p:cNvGrpSpPr/>
          <p:nvPr/>
        </p:nvGrpSpPr>
        <p:grpSpPr>
          <a:xfrm>
            <a:off x="152593" y="3932516"/>
            <a:ext cx="969998" cy="1385711"/>
            <a:chOff x="1" y="3814120"/>
            <a:chExt cx="969998" cy="1385711"/>
          </a:xfrm>
          <a:solidFill>
            <a:schemeClr val="bg1">
              <a:lumMod val="50000"/>
              <a:lumOff val="50000"/>
            </a:schemeClr>
          </a:solidFill>
        </p:grpSpPr>
        <p:sp>
          <p:nvSpPr>
            <p:cNvPr id="31" name="Punthaak 30"/>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33" name="Groep 32"/>
          <p:cNvGrpSpPr/>
          <p:nvPr/>
        </p:nvGrpSpPr>
        <p:grpSpPr>
          <a:xfrm>
            <a:off x="152593" y="5203532"/>
            <a:ext cx="969998" cy="1385711"/>
            <a:chOff x="1" y="5085136"/>
            <a:chExt cx="969998" cy="1385711"/>
          </a:xfrm>
          <a:solidFill>
            <a:schemeClr val="bg1">
              <a:lumMod val="50000"/>
              <a:lumOff val="50000"/>
            </a:schemeClr>
          </a:solidFill>
        </p:grpSpPr>
        <p:sp>
          <p:nvSpPr>
            <p:cNvPr id="34" name="Punthaak 33"/>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5"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201364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a:solidFill>
            <a:schemeClr val="bg1">
              <a:lumMod val="50000"/>
              <a:lumOff val="50000"/>
            </a:schemeClr>
          </a:solidFill>
        </p:grpSpPr>
        <p:sp>
          <p:nvSpPr>
            <p:cNvPr id="73" name="Punthaak 72"/>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p:grpSpPr>
        <p:sp>
          <p:nvSpPr>
            <p:cNvPr id="69" name="Punthaak 68"/>
            <p:cNvSpPr/>
            <p:nvPr/>
          </p:nvSpPr>
          <p:spPr>
            <a:xfrm rot="5400000">
              <a:off x="-207856" y="2750961"/>
              <a:ext cx="1385711" cy="969997"/>
            </a:xfrm>
            <a:prstGeom prst="chevron">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normAutofit fontScale="90000"/>
          </a:bodyPr>
          <a:lstStyle/>
          <a:p>
            <a:r>
              <a:rPr lang="nl-NL" dirty="0" smtClean="0"/>
              <a:t>Metadata: Lay-out</a:t>
            </a:r>
            <a:r>
              <a:rPr lang="nl-NL" dirty="0"/>
              <a:t>/ </a:t>
            </a:r>
            <a:r>
              <a:rPr lang="nl-NL" dirty="0" smtClean="0"/>
              <a:t/>
            </a:r>
            <a:br>
              <a:rPr lang="nl-NL" dirty="0" smtClean="0"/>
            </a:br>
            <a:r>
              <a:rPr lang="nl-NL" dirty="0" err="1" smtClean="0"/>
              <a:t>Structure</a:t>
            </a:r>
            <a:r>
              <a:rPr lang="nl-NL" dirty="0" smtClean="0"/>
              <a:t>-tags</a:t>
            </a:r>
            <a:endParaRPr lang="nl-NL" dirty="0"/>
          </a:p>
        </p:txBody>
      </p:sp>
      <p:sp>
        <p:nvSpPr>
          <p:cNvPr id="76" name="Tijdelijke aanduiding voor inhoud 3"/>
          <p:cNvSpPr>
            <a:spLocks noGrp="1"/>
          </p:cNvSpPr>
          <p:nvPr>
            <p:ph idx="1"/>
          </p:nvPr>
        </p:nvSpPr>
        <p:spPr>
          <a:xfrm>
            <a:off x="1418253" y="1884437"/>
            <a:ext cx="10383936" cy="4340536"/>
          </a:xfrm>
        </p:spPr>
        <p:txBody>
          <a:bodyPr/>
          <a:lstStyle/>
          <a:p>
            <a:r>
              <a:rPr lang="nl-NL" dirty="0" err="1" smtClean="0"/>
              <a:t>To</a:t>
            </a:r>
            <a:r>
              <a:rPr lang="nl-NL" dirty="0" smtClean="0"/>
              <a:t> </a:t>
            </a:r>
            <a:r>
              <a:rPr lang="nl-NL" dirty="0" err="1" smtClean="0"/>
              <a:t>recognise</a:t>
            </a:r>
            <a:r>
              <a:rPr lang="nl-NL" dirty="0" smtClean="0"/>
              <a:t> </a:t>
            </a:r>
            <a:r>
              <a:rPr lang="nl-NL" dirty="0" err="1" smtClean="0"/>
              <a:t>the</a:t>
            </a:r>
            <a:r>
              <a:rPr lang="nl-NL" dirty="0" smtClean="0"/>
              <a:t> </a:t>
            </a:r>
            <a:r>
              <a:rPr lang="nl-NL" dirty="0" err="1" smtClean="0"/>
              <a:t>structure</a:t>
            </a:r>
            <a:r>
              <a:rPr lang="nl-NL" dirty="0" smtClean="0"/>
              <a:t> on pages.</a:t>
            </a:r>
            <a:endParaRPr lang="nl-NL" dirty="0"/>
          </a:p>
          <a:p>
            <a:r>
              <a:rPr lang="nl-NL" dirty="0" err="1" smtClean="0"/>
              <a:t>Find</a:t>
            </a:r>
            <a:r>
              <a:rPr lang="nl-NL" dirty="0" smtClean="0"/>
              <a:t> </a:t>
            </a:r>
            <a:r>
              <a:rPr lang="nl-NL" dirty="0" err="1" smtClean="0"/>
              <a:t>this</a:t>
            </a:r>
            <a:r>
              <a:rPr lang="nl-NL" dirty="0" smtClean="0"/>
              <a:t> in:</a:t>
            </a:r>
          </a:p>
          <a:p>
            <a:pPr lvl="1"/>
            <a:r>
              <a:rPr lang="nl-NL" dirty="0" smtClean="0"/>
              <a:t>Metadata </a:t>
            </a:r>
            <a:r>
              <a:rPr lang="nl-NL" dirty="0"/>
              <a:t>tab </a:t>
            </a:r>
            <a:r>
              <a:rPr lang="nl-NL" dirty="0">
                <a:sym typeface="Wingdings" panose="05000000000000000000" pitchFamily="2" charset="2"/>
              </a:rPr>
              <a:t> </a:t>
            </a:r>
            <a:r>
              <a:rPr lang="nl-NL" dirty="0" err="1">
                <a:sym typeface="Wingdings" panose="05000000000000000000" pitchFamily="2" charset="2"/>
              </a:rPr>
              <a:t>Structural</a:t>
            </a:r>
            <a:r>
              <a:rPr lang="nl-NL" dirty="0">
                <a:sym typeface="Wingdings" panose="05000000000000000000" pitchFamily="2" charset="2"/>
              </a:rPr>
              <a:t>.</a:t>
            </a:r>
          </a:p>
          <a:p>
            <a:r>
              <a:rPr lang="nl-NL" dirty="0" err="1" smtClean="0">
                <a:sym typeface="Wingdings" panose="05000000000000000000" pitchFamily="2" charset="2"/>
              </a:rPr>
              <a:t>Why</a:t>
            </a:r>
            <a:r>
              <a:rPr lang="nl-NL" dirty="0" smtClean="0">
                <a:sym typeface="Wingdings" panose="05000000000000000000" pitchFamily="2" charset="2"/>
              </a:rPr>
              <a:t>?</a:t>
            </a:r>
            <a:endParaRPr lang="nl-NL" dirty="0">
              <a:sym typeface="Wingdings" panose="05000000000000000000" pitchFamily="2" charset="2"/>
            </a:endParaRPr>
          </a:p>
          <a:p>
            <a:pPr lvl="1"/>
            <a:r>
              <a:rPr lang="nl-NL" dirty="0" err="1" smtClean="0">
                <a:sym typeface="Wingdings" panose="05000000000000000000" pitchFamily="2" charset="2"/>
              </a:rPr>
              <a:t>Because</a:t>
            </a:r>
            <a:r>
              <a:rPr lang="nl-NL" dirty="0" smtClean="0">
                <a:sym typeface="Wingdings" panose="05000000000000000000" pitchFamily="2" charset="2"/>
              </a:rPr>
              <a:t> </a:t>
            </a:r>
            <a:r>
              <a:rPr lang="nl-NL" dirty="0" err="1" smtClean="0">
                <a:sym typeface="Wingdings" panose="05000000000000000000" pitchFamily="2" charset="2"/>
              </a:rPr>
              <a:t>the</a:t>
            </a:r>
            <a:r>
              <a:rPr lang="nl-NL" dirty="0" smtClean="0">
                <a:sym typeface="Wingdings" panose="05000000000000000000" pitchFamily="2" charset="2"/>
              </a:rPr>
              <a:t> </a:t>
            </a:r>
            <a:r>
              <a:rPr lang="nl-NL" dirty="0" err="1" smtClean="0">
                <a:sym typeface="Wingdings" panose="05000000000000000000" pitchFamily="2" charset="2"/>
              </a:rPr>
              <a:t>structure</a:t>
            </a:r>
            <a:r>
              <a:rPr lang="nl-NL" dirty="0" smtClean="0">
                <a:sym typeface="Wingdings" panose="05000000000000000000" pitchFamily="2" charset="2"/>
              </a:rPr>
              <a:t> </a:t>
            </a:r>
            <a:r>
              <a:rPr lang="nl-NL" dirty="0" err="1" smtClean="0">
                <a:sym typeface="Wingdings" panose="05000000000000000000" pitchFamily="2" charset="2"/>
              </a:rPr>
              <a:t>wasn’t</a:t>
            </a:r>
            <a:r>
              <a:rPr lang="nl-NL" dirty="0" smtClean="0">
                <a:sym typeface="Wingdings" panose="05000000000000000000" pitchFamily="2" charset="2"/>
              </a:rPr>
              <a:t> </a:t>
            </a:r>
            <a:r>
              <a:rPr lang="nl-NL" dirty="0" err="1" smtClean="0">
                <a:sym typeface="Wingdings" panose="05000000000000000000" pitchFamily="2" charset="2"/>
              </a:rPr>
              <a:t>there</a:t>
            </a:r>
            <a:r>
              <a:rPr lang="nl-NL" dirty="0" smtClean="0">
                <a:sym typeface="Wingdings" panose="05000000000000000000" pitchFamily="2" charset="2"/>
              </a:rPr>
              <a:t/>
            </a:r>
            <a:br>
              <a:rPr lang="nl-NL" dirty="0" smtClean="0">
                <a:sym typeface="Wingdings" panose="05000000000000000000" pitchFamily="2" charset="2"/>
              </a:rPr>
            </a:br>
            <a:r>
              <a:rPr lang="nl-NL" dirty="0" smtClean="0">
                <a:sym typeface="Wingdings" panose="05000000000000000000" pitchFamily="2" charset="2"/>
              </a:rPr>
              <a:t>without </a:t>
            </a:r>
            <a:r>
              <a:rPr lang="nl-NL" dirty="0" err="1" smtClean="0">
                <a:sym typeface="Wingdings" panose="05000000000000000000" pitchFamily="2" charset="2"/>
              </a:rPr>
              <a:t>reason</a:t>
            </a:r>
            <a:r>
              <a:rPr lang="nl-NL" dirty="0" smtClean="0">
                <a:sym typeface="Wingdings" panose="05000000000000000000" pitchFamily="2" charset="2"/>
              </a:rPr>
              <a:t>! </a:t>
            </a:r>
          </a:p>
          <a:p>
            <a:pPr lvl="1"/>
            <a:r>
              <a:rPr lang="nl-NL" dirty="0" err="1" smtClean="0">
                <a:sym typeface="Wingdings" panose="05000000000000000000" pitchFamily="2" charset="2"/>
              </a:rPr>
              <a:t>Useful</a:t>
            </a:r>
            <a:r>
              <a:rPr lang="nl-NL" dirty="0" smtClean="0">
                <a:sym typeface="Wingdings" panose="05000000000000000000" pitchFamily="2" charset="2"/>
              </a:rPr>
              <a:t> </a:t>
            </a:r>
            <a:r>
              <a:rPr lang="nl-NL" dirty="0" err="1" smtClean="0">
                <a:sym typeface="Wingdings" panose="05000000000000000000" pitchFamily="2" charset="2"/>
              </a:rPr>
              <a:t>for</a:t>
            </a:r>
            <a:r>
              <a:rPr lang="nl-NL" dirty="0" smtClean="0">
                <a:sym typeface="Wingdings" panose="05000000000000000000" pitchFamily="2" charset="2"/>
              </a:rPr>
              <a:t> XML-output (</a:t>
            </a:r>
            <a:r>
              <a:rPr lang="nl-NL" dirty="0" err="1" smtClean="0">
                <a:sym typeface="Wingdings" panose="05000000000000000000" pitchFamily="2" charset="2"/>
              </a:rPr>
              <a:t>searching</a:t>
            </a:r>
            <a:r>
              <a:rPr lang="nl-NL" dirty="0" smtClean="0">
                <a:sym typeface="Wingdings" panose="05000000000000000000" pitchFamily="2" charset="2"/>
              </a:rPr>
              <a:t> </a:t>
            </a:r>
            <a:br>
              <a:rPr lang="nl-NL" dirty="0" smtClean="0">
                <a:sym typeface="Wingdings" panose="05000000000000000000" pitchFamily="2" charset="2"/>
              </a:rPr>
            </a:br>
            <a:r>
              <a:rPr lang="nl-NL" dirty="0" err="1" smtClean="0">
                <a:sym typeface="Wingdings" panose="05000000000000000000" pitchFamily="2" charset="2"/>
              </a:rPr>
              <a:t>paragraphs</a:t>
            </a:r>
            <a:r>
              <a:rPr lang="nl-NL" dirty="0" smtClean="0">
                <a:sym typeface="Wingdings" panose="05000000000000000000" pitchFamily="2" charset="2"/>
              </a:rPr>
              <a:t>, pages etc.) and </a:t>
            </a:r>
            <a:br>
              <a:rPr lang="nl-NL" dirty="0" smtClean="0">
                <a:sym typeface="Wingdings" panose="05000000000000000000" pitchFamily="2" charset="2"/>
              </a:rPr>
            </a:br>
            <a:r>
              <a:rPr lang="nl-NL" dirty="0" smtClean="0">
                <a:sym typeface="Wingdings" panose="05000000000000000000" pitchFamily="2" charset="2"/>
              </a:rPr>
              <a:t>running query’s.</a:t>
            </a:r>
            <a:endParaRPr lang="nl-NL" dirty="0">
              <a:sym typeface="Wingdings" panose="05000000000000000000" pitchFamily="2" charset="2"/>
            </a:endParaRPr>
          </a:p>
          <a:p>
            <a:pPr lvl="1"/>
            <a:r>
              <a:rPr lang="nl-NL" dirty="0" err="1" smtClean="0">
                <a:sym typeface="Wingdings" panose="05000000000000000000" pitchFamily="2" charset="2"/>
              </a:rPr>
              <a:t>To</a:t>
            </a:r>
            <a:r>
              <a:rPr lang="nl-NL" dirty="0" smtClean="0">
                <a:sym typeface="Wingdings" panose="05000000000000000000" pitchFamily="2" charset="2"/>
              </a:rPr>
              <a:t> train </a:t>
            </a:r>
            <a:r>
              <a:rPr lang="nl-NL" dirty="0" err="1" smtClean="0">
                <a:sym typeface="Wingdings" panose="05000000000000000000" pitchFamily="2" charset="2"/>
              </a:rPr>
              <a:t>structure-recognition</a:t>
            </a:r>
            <a:r>
              <a:rPr lang="nl-NL" dirty="0" smtClean="0">
                <a:sym typeface="Wingdings" panose="05000000000000000000" pitchFamily="2" charset="2"/>
              </a:rPr>
              <a:t>.</a:t>
            </a:r>
          </a:p>
          <a:p>
            <a:pPr lvl="1"/>
            <a:endParaRPr lang="nl-NL" dirty="0"/>
          </a:p>
          <a:p>
            <a:endParaRPr lang="nl-NL" dirty="0"/>
          </a:p>
        </p:txBody>
      </p:sp>
      <p:pic>
        <p:nvPicPr>
          <p:cNvPr id="19" name="Afbeelding 18"/>
          <p:cNvPicPr>
            <a:picLocks noChangeAspect="1"/>
          </p:cNvPicPr>
          <p:nvPr/>
        </p:nvPicPr>
        <p:blipFill rotWithShape="1">
          <a:blip r:embed="rId2" cstate="print">
            <a:extLst>
              <a:ext uri="{28A0092B-C50C-407E-A947-70E740481C1C}">
                <a14:useLocalDpi xmlns:a14="http://schemas.microsoft.com/office/drawing/2010/main" val="0"/>
              </a:ext>
            </a:extLst>
          </a:blip>
          <a:srcRect b="12005"/>
          <a:stretch/>
        </p:blipFill>
        <p:spPr>
          <a:xfrm>
            <a:off x="7426698" y="365125"/>
            <a:ext cx="4375491" cy="5859848"/>
          </a:xfrm>
          <a:prstGeom prst="rect">
            <a:avLst/>
          </a:prstGeom>
        </p:spPr>
      </p:pic>
    </p:spTree>
    <p:extLst>
      <p:ext uri="{BB962C8B-B14F-4D97-AF65-F5344CB8AC3E}">
        <p14:creationId xmlns:p14="http://schemas.microsoft.com/office/powerpoint/2010/main" val="34251256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8082" y="367144"/>
            <a:ext cx="11056059" cy="553998"/>
          </a:xfrm>
        </p:spPr>
        <p:txBody>
          <a:bodyPr>
            <a:normAutofit fontScale="90000"/>
          </a:bodyPr>
          <a:lstStyle/>
          <a:p>
            <a:r>
              <a:rPr lang="nl-NL" dirty="0" smtClean="0"/>
              <a:t>First </a:t>
            </a:r>
            <a:r>
              <a:rPr lang="nl-NL" dirty="0" err="1" smtClean="0"/>
              <a:t>structure</a:t>
            </a:r>
            <a:r>
              <a:rPr lang="nl-NL" dirty="0" smtClean="0"/>
              <a:t>-tags </a:t>
            </a:r>
            <a:r>
              <a:rPr lang="nl-NL" dirty="0" err="1" smtClean="0"/>
              <a:t>then</a:t>
            </a:r>
            <a:r>
              <a:rPr lang="nl-NL" dirty="0" smtClean="0"/>
              <a:t> baselines.</a:t>
            </a:r>
            <a:endParaRPr lang="nl-NL" dirty="0"/>
          </a:p>
        </p:txBody>
      </p:sp>
      <p:sp>
        <p:nvSpPr>
          <p:cNvPr id="3" name="Tijdelijke aanduiding voor inhoud 2"/>
          <p:cNvSpPr>
            <a:spLocks noGrp="1"/>
          </p:cNvSpPr>
          <p:nvPr>
            <p:ph idx="1"/>
          </p:nvPr>
        </p:nvSpPr>
        <p:spPr/>
        <p:txBody>
          <a:bodyPr/>
          <a:lstStyle/>
          <a:p>
            <a:endParaRPr lang="nl-NL"/>
          </a:p>
        </p:txBody>
      </p:sp>
      <p:pic>
        <p:nvPicPr>
          <p:cNvPr id="5" name="Afbeelding 4"/>
          <p:cNvPicPr>
            <a:picLocks noChangeAspect="1"/>
          </p:cNvPicPr>
          <p:nvPr/>
        </p:nvPicPr>
        <p:blipFill rotWithShape="1">
          <a:blip r:embed="rId2"/>
          <a:srcRect l="-101" t="6667" r="5034" b="16216"/>
          <a:stretch/>
        </p:blipFill>
        <p:spPr>
          <a:xfrm>
            <a:off x="448082" y="1100529"/>
            <a:ext cx="11590638" cy="5288692"/>
          </a:xfrm>
          <a:prstGeom prst="rect">
            <a:avLst/>
          </a:prstGeom>
        </p:spPr>
      </p:pic>
    </p:spTree>
    <p:extLst>
      <p:ext uri="{BB962C8B-B14F-4D97-AF65-F5344CB8AC3E}">
        <p14:creationId xmlns:p14="http://schemas.microsoft.com/office/powerpoint/2010/main" val="25708445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smtClean="0"/>
              <a:t>Is </a:t>
            </a:r>
            <a:r>
              <a:rPr lang="nl-NL" dirty="0" err="1" smtClean="0"/>
              <a:t>the</a:t>
            </a:r>
            <a:r>
              <a:rPr lang="nl-NL" dirty="0" smtClean="0"/>
              <a:t> model OK?</a:t>
            </a:r>
            <a:endParaRPr lang="nl-NL" dirty="0"/>
          </a:p>
        </p:txBody>
      </p:sp>
      <p:sp>
        <p:nvSpPr>
          <p:cNvPr id="76" name="Tijdelijke aanduiding voor inhoud 3"/>
          <p:cNvSpPr>
            <a:spLocks noGrp="1"/>
          </p:cNvSpPr>
          <p:nvPr>
            <p:ph idx="1"/>
          </p:nvPr>
        </p:nvSpPr>
        <p:spPr>
          <a:xfrm>
            <a:off x="1418253" y="1884437"/>
            <a:ext cx="10383936" cy="4340536"/>
          </a:xfrm>
        </p:spPr>
        <p:txBody>
          <a:bodyPr/>
          <a:lstStyle/>
          <a:p>
            <a:pPr marL="0" indent="0">
              <a:buNone/>
            </a:pPr>
            <a:r>
              <a:rPr lang="nl-NL" dirty="0" smtClean="0"/>
              <a:t>We </a:t>
            </a:r>
            <a:r>
              <a:rPr lang="nl-NL" dirty="0" err="1" smtClean="0"/>
              <a:t>will</a:t>
            </a:r>
            <a:r>
              <a:rPr lang="nl-NL" dirty="0" smtClean="0"/>
              <a:t> </a:t>
            </a:r>
            <a:r>
              <a:rPr lang="nl-NL" dirty="0" err="1" smtClean="0"/>
              <a:t>be</a:t>
            </a:r>
            <a:r>
              <a:rPr lang="nl-NL" dirty="0" smtClean="0"/>
              <a:t> </a:t>
            </a:r>
            <a:r>
              <a:rPr lang="nl-NL" dirty="0" err="1" smtClean="0"/>
              <a:t>looking</a:t>
            </a:r>
            <a:r>
              <a:rPr lang="nl-NL" dirty="0" smtClean="0"/>
              <a:t> at </a:t>
            </a:r>
            <a:r>
              <a:rPr lang="nl-NL" dirty="0" err="1" smtClean="0"/>
              <a:t>four</a:t>
            </a:r>
            <a:r>
              <a:rPr lang="nl-NL" dirty="0" smtClean="0"/>
              <a:t> different options:</a:t>
            </a:r>
          </a:p>
          <a:p>
            <a:r>
              <a:rPr lang="nl-NL" dirty="0" smtClean="0"/>
              <a:t>Reading </a:t>
            </a:r>
            <a:r>
              <a:rPr lang="nl-NL" dirty="0" err="1" smtClean="0"/>
              <a:t>the</a:t>
            </a:r>
            <a:r>
              <a:rPr lang="nl-NL" dirty="0" smtClean="0"/>
              <a:t> </a:t>
            </a:r>
            <a:r>
              <a:rPr lang="nl-NL" dirty="0" err="1" smtClean="0"/>
              <a:t>Graph</a:t>
            </a:r>
            <a:r>
              <a:rPr lang="nl-NL" dirty="0" smtClean="0"/>
              <a:t>.</a:t>
            </a:r>
          </a:p>
          <a:p>
            <a:r>
              <a:rPr lang="nl-NL" dirty="0" err="1" smtClean="0"/>
              <a:t>Compare</a:t>
            </a:r>
            <a:r>
              <a:rPr lang="nl-NL" dirty="0" smtClean="0"/>
              <a:t>.</a:t>
            </a:r>
          </a:p>
          <a:p>
            <a:r>
              <a:rPr lang="nl-NL" dirty="0" err="1" smtClean="0"/>
              <a:t>Compare</a:t>
            </a:r>
            <a:r>
              <a:rPr lang="nl-NL" dirty="0" smtClean="0"/>
              <a:t> </a:t>
            </a:r>
            <a:r>
              <a:rPr lang="nl-NL" dirty="0" err="1" smtClean="0"/>
              <a:t>Text</a:t>
            </a:r>
            <a:r>
              <a:rPr lang="nl-NL" dirty="0" smtClean="0"/>
              <a:t> Versions.</a:t>
            </a:r>
          </a:p>
          <a:p>
            <a:r>
              <a:rPr lang="nl-NL" dirty="0" err="1" smtClean="0"/>
              <a:t>Compare</a:t>
            </a:r>
            <a:r>
              <a:rPr lang="nl-NL" dirty="0" smtClean="0"/>
              <a:t> Samples.</a:t>
            </a:r>
          </a:p>
          <a:p>
            <a:endParaRPr lang="nl-NL" dirty="0"/>
          </a:p>
        </p:txBody>
      </p:sp>
    </p:spTree>
    <p:extLst>
      <p:ext uri="{BB962C8B-B14F-4D97-AF65-F5344CB8AC3E}">
        <p14:creationId xmlns:p14="http://schemas.microsoft.com/office/powerpoint/2010/main" val="475283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0070C0"/>
          </a:solidFill>
        </p:spPr>
        <p:txBody>
          <a:bodyPr wrap="square" rtlCol="0">
            <a:spAutoFit/>
          </a:bodyPr>
          <a:lstStyle/>
          <a:p>
            <a:endParaRPr lang="nl-NL" dirty="0"/>
          </a:p>
        </p:txBody>
      </p:sp>
      <p:sp>
        <p:nvSpPr>
          <p:cNvPr id="2" name="Titel 1"/>
          <p:cNvSpPr>
            <a:spLocks noGrp="1"/>
          </p:cNvSpPr>
          <p:nvPr>
            <p:ph type="title"/>
          </p:nvPr>
        </p:nvSpPr>
        <p:spPr/>
        <p:txBody>
          <a:bodyPr/>
          <a:lstStyle/>
          <a:p>
            <a:r>
              <a:rPr lang="nl-NL" dirty="0" smtClean="0"/>
              <a:t>P2PaLA</a:t>
            </a:r>
            <a:endParaRPr lang="nl-NL" dirty="0"/>
          </a:p>
        </p:txBody>
      </p:sp>
      <p:sp>
        <p:nvSpPr>
          <p:cNvPr id="3" name="Tijdelijke aanduiding voor inhoud 2"/>
          <p:cNvSpPr>
            <a:spLocks noGrp="1"/>
          </p:cNvSpPr>
          <p:nvPr>
            <p:ph idx="1"/>
          </p:nvPr>
        </p:nvSpPr>
        <p:spPr/>
        <p:txBody>
          <a:bodyPr/>
          <a:lstStyle/>
          <a:p>
            <a:pPr lvl="0"/>
            <a:r>
              <a:rPr lang="en-US" dirty="0"/>
              <a:t>How to work with P2PaLA </a:t>
            </a:r>
            <a:r>
              <a:rPr lang="en-US" dirty="0" smtClean="0"/>
              <a:t/>
            </a:r>
            <a:br>
              <a:rPr lang="en-US" dirty="0" smtClean="0"/>
            </a:br>
            <a:r>
              <a:rPr lang="en-US" dirty="0" smtClean="0"/>
              <a:t>(</a:t>
            </a:r>
            <a:r>
              <a:rPr lang="en-US" dirty="0"/>
              <a:t>structure model - for automatic structure application/analysis).</a:t>
            </a:r>
            <a:endParaRPr lang="nl-NL" dirty="0"/>
          </a:p>
          <a:p>
            <a:pPr marL="0" indent="0">
              <a:buNone/>
            </a:pPr>
            <a:endParaRPr lang="nl-NL" dirty="0"/>
          </a:p>
        </p:txBody>
      </p:sp>
    </p:spTree>
    <p:extLst>
      <p:ext uri="{BB962C8B-B14F-4D97-AF65-F5344CB8AC3E}">
        <p14:creationId xmlns:p14="http://schemas.microsoft.com/office/powerpoint/2010/main" val="34744627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8082" y="367144"/>
            <a:ext cx="11056059" cy="553998"/>
          </a:xfrm>
        </p:spPr>
        <p:txBody>
          <a:bodyPr>
            <a:normAutofit fontScale="90000"/>
          </a:bodyPr>
          <a:lstStyle/>
          <a:p>
            <a:r>
              <a:rPr lang="nl-NL" dirty="0" err="1" smtClean="0"/>
              <a:t>Structure</a:t>
            </a:r>
            <a:r>
              <a:rPr lang="nl-NL" dirty="0" smtClean="0"/>
              <a:t>-tags (metadata)</a:t>
            </a:r>
            <a:endParaRPr lang="nl-NL" dirty="0"/>
          </a:p>
        </p:txBody>
      </p:sp>
      <p:sp>
        <p:nvSpPr>
          <p:cNvPr id="3" name="Tijdelijke aanduiding voor inhoud 2"/>
          <p:cNvSpPr>
            <a:spLocks noGrp="1"/>
          </p:cNvSpPr>
          <p:nvPr>
            <p:ph idx="1"/>
          </p:nvPr>
        </p:nvSpPr>
        <p:spPr/>
        <p:txBody>
          <a:bodyPr/>
          <a:lstStyle/>
          <a:p>
            <a:endParaRPr lang="nl-NL"/>
          </a:p>
        </p:txBody>
      </p:sp>
      <p:pic>
        <p:nvPicPr>
          <p:cNvPr id="5" name="Afbeelding 4"/>
          <p:cNvPicPr>
            <a:picLocks noChangeAspect="1"/>
          </p:cNvPicPr>
          <p:nvPr/>
        </p:nvPicPr>
        <p:blipFill rotWithShape="1">
          <a:blip r:embed="rId2"/>
          <a:srcRect l="-101" t="6667" r="5034" b="16216"/>
          <a:stretch/>
        </p:blipFill>
        <p:spPr>
          <a:xfrm>
            <a:off x="448082" y="1100529"/>
            <a:ext cx="11590638" cy="5288692"/>
          </a:xfrm>
          <a:prstGeom prst="rect">
            <a:avLst/>
          </a:prstGeom>
        </p:spPr>
      </p:pic>
    </p:spTree>
    <p:extLst>
      <p:ext uri="{BB962C8B-B14F-4D97-AF65-F5344CB8AC3E}">
        <p14:creationId xmlns:p14="http://schemas.microsoft.com/office/powerpoint/2010/main" val="27711839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a:solidFill>
            <a:schemeClr val="bg1">
              <a:lumMod val="50000"/>
              <a:lumOff val="50000"/>
            </a:schemeClr>
          </a:solidFill>
        </p:grpSpPr>
        <p:sp>
          <p:nvSpPr>
            <p:cNvPr id="73" name="Punthaak 72"/>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p:grpSpPr>
        <p:sp>
          <p:nvSpPr>
            <p:cNvPr id="67" name="Punthaak 66"/>
            <p:cNvSpPr/>
            <p:nvPr/>
          </p:nvSpPr>
          <p:spPr>
            <a:xfrm rot="5400000">
              <a:off x="-207856" y="4021977"/>
              <a:ext cx="1385711" cy="969997"/>
            </a:xfrm>
            <a:prstGeom prst="chevron">
              <a:avLst/>
            </a:prstGeom>
            <a:solidFill>
              <a:srgbClr val="0070C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a:t>P2PaLA</a:t>
            </a:r>
          </a:p>
        </p:txBody>
      </p:sp>
      <p:sp>
        <p:nvSpPr>
          <p:cNvPr id="76" name="Tijdelijke aanduiding voor inhoud 3"/>
          <p:cNvSpPr>
            <a:spLocks noGrp="1"/>
          </p:cNvSpPr>
          <p:nvPr>
            <p:ph idx="1"/>
          </p:nvPr>
        </p:nvSpPr>
        <p:spPr>
          <a:xfrm>
            <a:off x="1418253" y="1884437"/>
            <a:ext cx="10383936" cy="4340536"/>
          </a:xfrm>
        </p:spPr>
        <p:txBody>
          <a:bodyPr/>
          <a:lstStyle/>
          <a:p>
            <a:r>
              <a:rPr lang="nl-NL" dirty="0" err="1" smtClean="0"/>
              <a:t>If</a:t>
            </a:r>
            <a:r>
              <a:rPr lang="nl-NL" dirty="0" smtClean="0"/>
              <a:t> </a:t>
            </a:r>
            <a:r>
              <a:rPr lang="nl-NL" dirty="0" err="1" smtClean="0"/>
              <a:t>you</a:t>
            </a:r>
            <a:r>
              <a:rPr lang="nl-NL" dirty="0" smtClean="0"/>
              <a:t> are in </a:t>
            </a:r>
            <a:r>
              <a:rPr lang="nl-NL" dirty="0" err="1" smtClean="0"/>
              <a:t>need</a:t>
            </a:r>
            <a:r>
              <a:rPr lang="nl-NL" dirty="0" smtClean="0"/>
              <a:t> of </a:t>
            </a:r>
            <a:r>
              <a:rPr lang="nl-NL" dirty="0" err="1" smtClean="0"/>
              <a:t>structure</a:t>
            </a:r>
            <a:r>
              <a:rPr lang="nl-NL" dirty="0" smtClean="0"/>
              <a:t>-training (</a:t>
            </a:r>
            <a:r>
              <a:rPr lang="nl-NL" dirty="0" err="1" smtClean="0"/>
              <a:t>through</a:t>
            </a:r>
            <a:r>
              <a:rPr lang="nl-NL" dirty="0" smtClean="0"/>
              <a:t> P2PaLA) sent </a:t>
            </a:r>
            <a:r>
              <a:rPr lang="nl-NL" dirty="0" err="1" smtClean="0"/>
              <a:t>an</a:t>
            </a:r>
            <a:r>
              <a:rPr lang="nl-NL" dirty="0" smtClean="0"/>
              <a:t> e-mail </a:t>
            </a:r>
            <a:r>
              <a:rPr lang="nl-NL" dirty="0" err="1" smtClean="0"/>
              <a:t>to</a:t>
            </a:r>
            <a:r>
              <a:rPr lang="nl-NL" dirty="0" smtClean="0"/>
              <a:t> </a:t>
            </a:r>
            <a:r>
              <a:rPr lang="nl-NL" dirty="0" smtClean="0">
                <a:hlinkClick r:id="rId2"/>
              </a:rPr>
              <a:t>info@readcoop.eu</a:t>
            </a:r>
            <a:r>
              <a:rPr lang="nl-NL" dirty="0" smtClean="0"/>
              <a:t> and </a:t>
            </a:r>
            <a:r>
              <a:rPr lang="nl-NL" dirty="0" err="1" smtClean="0"/>
              <a:t>request</a:t>
            </a:r>
            <a:r>
              <a:rPr lang="nl-NL" dirty="0" smtClean="0"/>
              <a:t> </a:t>
            </a:r>
            <a:r>
              <a:rPr lang="nl-NL" dirty="0" err="1" smtClean="0"/>
              <a:t>them</a:t>
            </a:r>
            <a:r>
              <a:rPr lang="nl-NL" dirty="0" smtClean="0"/>
              <a:t> </a:t>
            </a:r>
            <a:r>
              <a:rPr lang="nl-NL" dirty="0" err="1" smtClean="0"/>
              <a:t>to</a:t>
            </a:r>
            <a:r>
              <a:rPr lang="nl-NL" dirty="0" smtClean="0"/>
              <a:t> </a:t>
            </a:r>
            <a:r>
              <a:rPr lang="nl-NL" dirty="0" err="1" smtClean="0"/>
              <a:t>provide</a:t>
            </a:r>
            <a:r>
              <a:rPr lang="nl-NL" dirty="0" smtClean="0"/>
              <a:t> </a:t>
            </a:r>
            <a:r>
              <a:rPr lang="nl-NL" dirty="0" err="1" smtClean="0"/>
              <a:t>you</a:t>
            </a:r>
            <a:r>
              <a:rPr lang="nl-NL" dirty="0" smtClean="0"/>
              <a:t> </a:t>
            </a:r>
            <a:r>
              <a:rPr lang="nl-NL" dirty="0" err="1" smtClean="0"/>
              <a:t>with</a:t>
            </a:r>
            <a:r>
              <a:rPr lang="nl-NL" dirty="0" smtClean="0"/>
              <a:t> a trainingsbutton!</a:t>
            </a:r>
            <a:endParaRPr lang="nl-NL" dirty="0"/>
          </a:p>
          <a:p>
            <a:endParaRPr lang="nl-NL" dirty="0"/>
          </a:p>
        </p:txBody>
      </p:sp>
    </p:spTree>
    <p:extLst>
      <p:ext uri="{BB962C8B-B14F-4D97-AF65-F5344CB8AC3E}">
        <p14:creationId xmlns:p14="http://schemas.microsoft.com/office/powerpoint/2010/main" val="12109664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1600" y="365125"/>
            <a:ext cx="9982200" cy="1325563"/>
          </a:xfrm>
        </p:spPr>
        <p:txBody>
          <a:bodyPr/>
          <a:lstStyle/>
          <a:p>
            <a:endParaRPr lang="nl-NL" dirty="0"/>
          </a:p>
        </p:txBody>
      </p:sp>
      <p:sp>
        <p:nvSpPr>
          <p:cNvPr id="3" name="Tijdelijke aanduiding voor inhoud 2"/>
          <p:cNvSpPr>
            <a:spLocks noGrp="1"/>
          </p:cNvSpPr>
          <p:nvPr>
            <p:ph idx="1"/>
          </p:nvPr>
        </p:nvSpPr>
        <p:spPr>
          <a:xfrm>
            <a:off x="1371600" y="1825625"/>
            <a:ext cx="9982200" cy="4351338"/>
          </a:xfrm>
        </p:spPr>
        <p:txBody>
          <a:bodyPr/>
          <a:lstStyle/>
          <a:p>
            <a:endParaRPr lang="nl-NL" dirty="0"/>
          </a:p>
        </p:txBody>
      </p:sp>
      <p:pic>
        <p:nvPicPr>
          <p:cNvPr id="19" name="Afbeelding 18"/>
          <p:cNvPicPr>
            <a:picLocks noChangeAspect="1"/>
          </p:cNvPicPr>
          <p:nvPr/>
        </p:nvPicPr>
        <p:blipFill rotWithShape="1">
          <a:blip r:embed="rId2">
            <a:extLst>
              <a:ext uri="{28A0092B-C50C-407E-A947-70E740481C1C}">
                <a14:useLocalDpi xmlns:a14="http://schemas.microsoft.com/office/drawing/2010/main" val="0"/>
              </a:ext>
            </a:extLst>
          </a:blip>
          <a:srcRect l="39905" t="11436" b="4045"/>
          <a:stretch/>
        </p:blipFill>
        <p:spPr>
          <a:xfrm>
            <a:off x="1371598" y="365125"/>
            <a:ext cx="10746558" cy="5752805"/>
          </a:xfrm>
          <a:prstGeom prst="rect">
            <a:avLst/>
          </a:prstGeom>
        </p:spPr>
      </p:pic>
      <p:sp>
        <p:nvSpPr>
          <p:cNvPr id="20" name="Rechthoek 19"/>
          <p:cNvSpPr/>
          <p:nvPr/>
        </p:nvSpPr>
        <p:spPr>
          <a:xfrm flipH="1">
            <a:off x="1371599" y="757820"/>
            <a:ext cx="3331030" cy="276046"/>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nvGrpSpPr>
          <p:cNvPr id="36" name="Groep 35"/>
          <p:cNvGrpSpPr/>
          <p:nvPr/>
        </p:nvGrpSpPr>
        <p:grpSpPr>
          <a:xfrm>
            <a:off x="152593" y="119467"/>
            <a:ext cx="969998" cy="1385711"/>
            <a:chOff x="1" y="1071"/>
            <a:chExt cx="969998" cy="1385711"/>
          </a:xfrm>
          <a:solidFill>
            <a:schemeClr val="bg1">
              <a:lumMod val="50000"/>
              <a:lumOff val="50000"/>
            </a:schemeClr>
          </a:solidFill>
        </p:grpSpPr>
        <p:sp>
          <p:nvSpPr>
            <p:cNvPr id="37" name="Punthaak 36"/>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8"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39" name="Groep 38"/>
          <p:cNvGrpSpPr/>
          <p:nvPr/>
        </p:nvGrpSpPr>
        <p:grpSpPr>
          <a:xfrm>
            <a:off x="152593" y="1390483"/>
            <a:ext cx="969998" cy="1385711"/>
            <a:chOff x="1" y="1272087"/>
            <a:chExt cx="969998" cy="1385711"/>
          </a:xfrm>
          <a:solidFill>
            <a:schemeClr val="bg1">
              <a:lumMod val="50000"/>
              <a:lumOff val="50000"/>
            </a:schemeClr>
          </a:solidFill>
        </p:grpSpPr>
        <p:sp>
          <p:nvSpPr>
            <p:cNvPr id="40" name="Punthaak 39"/>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42" name="Groep 41"/>
          <p:cNvGrpSpPr/>
          <p:nvPr/>
        </p:nvGrpSpPr>
        <p:grpSpPr>
          <a:xfrm>
            <a:off x="152593" y="2661500"/>
            <a:ext cx="969998" cy="1385711"/>
            <a:chOff x="1" y="2543104"/>
            <a:chExt cx="969998" cy="1385711"/>
          </a:xfrm>
          <a:solidFill>
            <a:schemeClr val="bg1">
              <a:lumMod val="50000"/>
              <a:lumOff val="50000"/>
            </a:schemeClr>
          </a:solidFill>
        </p:grpSpPr>
        <p:sp>
          <p:nvSpPr>
            <p:cNvPr id="43" name="Punthaak 42"/>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45" name="Groep 44"/>
          <p:cNvGrpSpPr/>
          <p:nvPr/>
        </p:nvGrpSpPr>
        <p:grpSpPr>
          <a:xfrm>
            <a:off x="152593" y="3932516"/>
            <a:ext cx="969998" cy="1385711"/>
            <a:chOff x="1" y="3814120"/>
            <a:chExt cx="969998" cy="1385711"/>
          </a:xfrm>
        </p:grpSpPr>
        <p:sp>
          <p:nvSpPr>
            <p:cNvPr id="46" name="Punthaak 45"/>
            <p:cNvSpPr/>
            <p:nvPr/>
          </p:nvSpPr>
          <p:spPr>
            <a:xfrm rot="5400000">
              <a:off x="-207856" y="4021977"/>
              <a:ext cx="1385711" cy="969997"/>
            </a:xfrm>
            <a:prstGeom prst="chevron">
              <a:avLst/>
            </a:prstGeom>
            <a:solidFill>
              <a:srgbClr val="0070C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7" name="Punthaak 10"/>
            <p:cNvSpPr/>
            <p:nvPr/>
          </p:nvSpPr>
          <p:spPr>
            <a:xfrm>
              <a:off x="2" y="4299119"/>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48" name="Groep 47"/>
          <p:cNvGrpSpPr/>
          <p:nvPr/>
        </p:nvGrpSpPr>
        <p:grpSpPr>
          <a:xfrm>
            <a:off x="152593" y="5203532"/>
            <a:ext cx="969998" cy="1385711"/>
            <a:chOff x="1" y="5085136"/>
            <a:chExt cx="969998" cy="1385711"/>
          </a:xfrm>
          <a:solidFill>
            <a:schemeClr val="bg1">
              <a:lumMod val="50000"/>
              <a:lumOff val="50000"/>
            </a:schemeClr>
          </a:solidFill>
        </p:grpSpPr>
        <p:sp>
          <p:nvSpPr>
            <p:cNvPr id="49" name="Punthaak 48"/>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Tree>
    <p:extLst>
      <p:ext uri="{BB962C8B-B14F-4D97-AF65-F5344CB8AC3E}">
        <p14:creationId xmlns:p14="http://schemas.microsoft.com/office/powerpoint/2010/main" val="32604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a:solidFill>
            <a:schemeClr val="bg1">
              <a:lumMod val="50000"/>
              <a:lumOff val="50000"/>
            </a:schemeClr>
          </a:solidFill>
        </p:grpSpPr>
        <p:sp>
          <p:nvSpPr>
            <p:cNvPr id="73" name="Punthaak 72"/>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p:grpSpPr>
        <p:sp>
          <p:nvSpPr>
            <p:cNvPr id="67" name="Punthaak 66"/>
            <p:cNvSpPr/>
            <p:nvPr/>
          </p:nvSpPr>
          <p:spPr>
            <a:xfrm rot="5400000">
              <a:off x="-207856" y="4021977"/>
              <a:ext cx="1385711" cy="969997"/>
            </a:xfrm>
            <a:prstGeom prst="chevron">
              <a:avLst/>
            </a:prstGeom>
            <a:solidFill>
              <a:srgbClr val="0070C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a:t>P2PaLA</a:t>
            </a:r>
          </a:p>
        </p:txBody>
      </p:sp>
      <p:sp>
        <p:nvSpPr>
          <p:cNvPr id="76" name="Tijdelijke aanduiding voor inhoud 3"/>
          <p:cNvSpPr>
            <a:spLocks noGrp="1"/>
          </p:cNvSpPr>
          <p:nvPr>
            <p:ph idx="1"/>
          </p:nvPr>
        </p:nvSpPr>
        <p:spPr>
          <a:xfrm>
            <a:off x="1418253" y="1505178"/>
            <a:ext cx="6111551" cy="4719795"/>
          </a:xfrm>
        </p:spPr>
        <p:txBody>
          <a:bodyPr>
            <a:normAutofit lnSpcReduction="10000"/>
          </a:bodyPr>
          <a:lstStyle/>
          <a:p>
            <a:r>
              <a:rPr lang="nl-NL" dirty="0" err="1" smtClean="0"/>
              <a:t>You</a:t>
            </a:r>
            <a:r>
              <a:rPr lang="nl-NL" dirty="0" smtClean="0"/>
              <a:t> </a:t>
            </a:r>
            <a:r>
              <a:rPr lang="nl-NL" dirty="0" err="1" smtClean="0"/>
              <a:t>need</a:t>
            </a:r>
            <a:r>
              <a:rPr lang="nl-NL" dirty="0" smtClean="0"/>
              <a:t> 50-100 pages.</a:t>
            </a:r>
          </a:p>
          <a:p>
            <a:r>
              <a:rPr lang="nl-NL" dirty="0" err="1" smtClean="0"/>
              <a:t>If</a:t>
            </a:r>
            <a:r>
              <a:rPr lang="nl-NL" dirty="0" smtClean="0"/>
              <a:t> </a:t>
            </a:r>
            <a:r>
              <a:rPr lang="nl-NL" dirty="0" err="1" smtClean="0"/>
              <a:t>you</a:t>
            </a:r>
            <a:r>
              <a:rPr lang="nl-NL" dirty="0" smtClean="0"/>
              <a:t> do </a:t>
            </a:r>
            <a:r>
              <a:rPr lang="nl-NL" dirty="0" err="1" smtClean="0"/>
              <a:t>base-lines</a:t>
            </a:r>
            <a:r>
              <a:rPr lang="nl-NL" dirty="0" smtClean="0"/>
              <a:t> </a:t>
            </a:r>
            <a:r>
              <a:rPr lang="nl-NL" dirty="0" err="1" smtClean="0"/>
              <a:t>you</a:t>
            </a:r>
            <a:r>
              <a:rPr lang="nl-NL" dirty="0" smtClean="0"/>
              <a:t> </a:t>
            </a:r>
            <a:r>
              <a:rPr lang="nl-NL" dirty="0" err="1" smtClean="0"/>
              <a:t>will</a:t>
            </a:r>
            <a:r>
              <a:rPr lang="nl-NL" dirty="0" smtClean="0"/>
              <a:t> </a:t>
            </a:r>
            <a:r>
              <a:rPr lang="nl-NL" dirty="0" err="1" smtClean="0"/>
              <a:t>need</a:t>
            </a:r>
            <a:r>
              <a:rPr lang="nl-NL" dirty="0" smtClean="0"/>
              <a:t> </a:t>
            </a:r>
            <a:r>
              <a:rPr lang="nl-NL" dirty="0" err="1" smtClean="0"/>
              <a:t>to</a:t>
            </a:r>
            <a:r>
              <a:rPr lang="nl-NL" dirty="0" smtClean="0"/>
              <a:t> </a:t>
            </a:r>
            <a:br>
              <a:rPr lang="nl-NL" dirty="0" smtClean="0"/>
            </a:br>
            <a:r>
              <a:rPr lang="nl-NL" dirty="0" smtClean="0"/>
              <a:t>check and correct these </a:t>
            </a:r>
            <a:r>
              <a:rPr lang="nl-NL" dirty="0" err="1" smtClean="0"/>
              <a:t>too</a:t>
            </a:r>
            <a:r>
              <a:rPr lang="nl-NL" dirty="0" smtClean="0"/>
              <a:t>.</a:t>
            </a:r>
          </a:p>
          <a:p>
            <a:r>
              <a:rPr lang="nl-NL" dirty="0" smtClean="0"/>
              <a:t>± 5 tags.</a:t>
            </a:r>
          </a:p>
          <a:p>
            <a:pPr lvl="1"/>
            <a:r>
              <a:rPr lang="nl-NL" dirty="0" err="1" smtClean="0"/>
              <a:t>Try</a:t>
            </a:r>
            <a:r>
              <a:rPr lang="nl-NL" dirty="0" smtClean="0"/>
              <a:t> </a:t>
            </a:r>
            <a:r>
              <a:rPr lang="nl-NL" dirty="0" err="1" smtClean="0"/>
              <a:t>to</a:t>
            </a:r>
            <a:r>
              <a:rPr lang="nl-NL" dirty="0" smtClean="0"/>
              <a:t> </a:t>
            </a:r>
            <a:r>
              <a:rPr lang="nl-NL" dirty="0" err="1" smtClean="0"/>
              <a:t>think</a:t>
            </a:r>
            <a:r>
              <a:rPr lang="nl-NL" dirty="0" smtClean="0"/>
              <a:t> </a:t>
            </a:r>
            <a:r>
              <a:rPr lang="nl-NL" dirty="0" err="1" smtClean="0"/>
              <a:t>which</a:t>
            </a:r>
            <a:r>
              <a:rPr lang="nl-NL" dirty="0" smtClean="0"/>
              <a:t> </a:t>
            </a:r>
            <a:r>
              <a:rPr lang="nl-NL" dirty="0" err="1" smtClean="0"/>
              <a:t>you</a:t>
            </a:r>
            <a:r>
              <a:rPr lang="nl-NL" dirty="0" smtClean="0"/>
              <a:t> </a:t>
            </a:r>
            <a:r>
              <a:rPr lang="nl-NL" dirty="0" err="1" smtClean="0"/>
              <a:t>cannot</a:t>
            </a:r>
            <a:r>
              <a:rPr lang="nl-NL" dirty="0" smtClean="0"/>
              <a:t> </a:t>
            </a:r>
            <a:r>
              <a:rPr lang="nl-NL" dirty="0" err="1" smtClean="0"/>
              <a:t>derive</a:t>
            </a:r>
            <a:r>
              <a:rPr lang="nl-NL" dirty="0" smtClean="0"/>
              <a:t> </a:t>
            </a:r>
            <a:r>
              <a:rPr lang="nl-NL" dirty="0" err="1" smtClean="0"/>
              <a:t>from</a:t>
            </a:r>
            <a:r>
              <a:rPr lang="nl-NL" dirty="0" smtClean="0"/>
              <a:t/>
            </a:r>
            <a:br>
              <a:rPr lang="nl-NL" dirty="0" smtClean="0"/>
            </a:br>
            <a:r>
              <a:rPr lang="nl-NL" dirty="0" smtClean="0"/>
              <a:t>document metadata (e.g. </a:t>
            </a:r>
            <a:r>
              <a:rPr lang="nl-NL" dirty="0" err="1" smtClean="0"/>
              <a:t>pagenumbers</a:t>
            </a:r>
            <a:r>
              <a:rPr lang="nl-NL" dirty="0" smtClean="0"/>
              <a:t>).</a:t>
            </a:r>
          </a:p>
          <a:p>
            <a:r>
              <a:rPr lang="nl-NL" dirty="0" err="1" smtClean="0"/>
              <a:t>Try</a:t>
            </a:r>
            <a:r>
              <a:rPr lang="nl-NL" dirty="0" smtClean="0"/>
              <a:t> </a:t>
            </a:r>
            <a:r>
              <a:rPr lang="nl-NL" dirty="0" err="1" smtClean="0"/>
              <a:t>to</a:t>
            </a:r>
            <a:r>
              <a:rPr lang="nl-NL" dirty="0" smtClean="0"/>
              <a:t> </a:t>
            </a:r>
            <a:r>
              <a:rPr lang="nl-NL" dirty="0" err="1" smtClean="0"/>
              <a:t>be</a:t>
            </a:r>
            <a:r>
              <a:rPr lang="nl-NL" dirty="0" smtClean="0"/>
              <a:t> as </a:t>
            </a:r>
            <a:r>
              <a:rPr lang="nl-NL" dirty="0" err="1" smtClean="0"/>
              <a:t>specific</a:t>
            </a:r>
            <a:r>
              <a:rPr lang="nl-NL" dirty="0" smtClean="0"/>
              <a:t> as </a:t>
            </a:r>
            <a:r>
              <a:rPr lang="nl-NL" dirty="0" err="1" smtClean="0"/>
              <a:t>possible</a:t>
            </a:r>
            <a:r>
              <a:rPr lang="nl-NL" dirty="0" smtClean="0"/>
              <a:t> </a:t>
            </a:r>
          </a:p>
          <a:p>
            <a:pPr lvl="1"/>
            <a:r>
              <a:rPr lang="nl-NL" dirty="0" err="1" smtClean="0"/>
              <a:t>If</a:t>
            </a:r>
            <a:r>
              <a:rPr lang="nl-NL" dirty="0" smtClean="0"/>
              <a:t> </a:t>
            </a:r>
            <a:r>
              <a:rPr lang="nl-NL" dirty="0" err="1"/>
              <a:t>something</a:t>
            </a:r>
            <a:r>
              <a:rPr lang="nl-NL" dirty="0"/>
              <a:t> is </a:t>
            </a:r>
            <a:r>
              <a:rPr lang="nl-NL" dirty="0" err="1"/>
              <a:t>always</a:t>
            </a:r>
            <a:r>
              <a:rPr lang="nl-NL" dirty="0"/>
              <a:t> on </a:t>
            </a:r>
            <a:r>
              <a:rPr lang="nl-NL" dirty="0" err="1"/>
              <a:t>the</a:t>
            </a:r>
            <a:r>
              <a:rPr lang="nl-NL" dirty="0"/>
              <a:t> </a:t>
            </a:r>
            <a:r>
              <a:rPr lang="nl-NL" dirty="0" err="1"/>
              <a:t>left</a:t>
            </a:r>
            <a:r>
              <a:rPr lang="nl-NL" dirty="0"/>
              <a:t> page…</a:t>
            </a:r>
          </a:p>
          <a:p>
            <a:r>
              <a:rPr lang="nl-NL" dirty="0" err="1" smtClean="0"/>
              <a:t>You</a:t>
            </a:r>
            <a:r>
              <a:rPr lang="nl-NL" dirty="0" smtClean="0"/>
              <a:t> </a:t>
            </a:r>
            <a:r>
              <a:rPr lang="nl-NL" dirty="0" err="1" smtClean="0"/>
              <a:t>create</a:t>
            </a:r>
            <a:r>
              <a:rPr lang="nl-NL" dirty="0" smtClean="0"/>
              <a:t> a model. </a:t>
            </a:r>
            <a:r>
              <a:rPr lang="nl-NL" dirty="0" err="1" smtClean="0"/>
              <a:t>Don’t</a:t>
            </a:r>
            <a:r>
              <a:rPr lang="nl-NL" dirty="0" smtClean="0"/>
              <a:t> confuse </a:t>
            </a:r>
            <a:r>
              <a:rPr lang="nl-NL" dirty="0" err="1" smtClean="0"/>
              <a:t>this</a:t>
            </a:r>
            <a:r>
              <a:rPr lang="nl-NL" dirty="0" smtClean="0"/>
              <a:t/>
            </a:r>
            <a:br>
              <a:rPr lang="nl-NL" dirty="0" smtClean="0"/>
            </a:br>
            <a:r>
              <a:rPr lang="nl-NL" dirty="0" err="1" smtClean="0"/>
              <a:t>with</a:t>
            </a:r>
            <a:r>
              <a:rPr lang="nl-NL" dirty="0" smtClean="0"/>
              <a:t> </a:t>
            </a:r>
            <a:r>
              <a:rPr lang="nl-NL" dirty="0" err="1" smtClean="0"/>
              <a:t>an</a:t>
            </a:r>
            <a:r>
              <a:rPr lang="nl-NL" dirty="0" smtClean="0"/>
              <a:t> HTR-model, </a:t>
            </a:r>
            <a:r>
              <a:rPr lang="nl-NL" dirty="0" err="1" smtClean="0"/>
              <a:t>this</a:t>
            </a:r>
            <a:r>
              <a:rPr lang="nl-NL" dirty="0" smtClean="0"/>
              <a:t> is a </a:t>
            </a:r>
            <a:r>
              <a:rPr lang="nl-NL" dirty="0" err="1" smtClean="0"/>
              <a:t>structure</a:t>
            </a:r>
            <a:r>
              <a:rPr lang="nl-NL" dirty="0" smtClean="0"/>
              <a:t>-model!</a:t>
            </a:r>
          </a:p>
          <a:p>
            <a:pPr marL="457200" lvl="1" indent="0">
              <a:buNone/>
            </a:pPr>
            <a:endParaRPr lang="nl-NL" dirty="0"/>
          </a:p>
          <a:p>
            <a:endParaRPr lang="nl-NL" dirty="0"/>
          </a:p>
        </p:txBody>
      </p:sp>
      <p:pic>
        <p:nvPicPr>
          <p:cNvPr id="19" name="Afbeelding 18"/>
          <p:cNvPicPr>
            <a:picLocks noChangeAspect="1"/>
          </p:cNvPicPr>
          <p:nvPr/>
        </p:nvPicPr>
        <p:blipFill rotWithShape="1">
          <a:blip r:embed="rId2"/>
          <a:srcRect l="406" t="6306" r="69898" b="12072"/>
          <a:stretch/>
        </p:blipFill>
        <p:spPr>
          <a:xfrm>
            <a:off x="7669762" y="75914"/>
            <a:ext cx="4362691" cy="6745048"/>
          </a:xfrm>
          <a:prstGeom prst="rect">
            <a:avLst/>
          </a:prstGeom>
        </p:spPr>
      </p:pic>
      <p:sp>
        <p:nvSpPr>
          <p:cNvPr id="20" name="Ovaal 19"/>
          <p:cNvSpPr/>
          <p:nvPr/>
        </p:nvSpPr>
        <p:spPr>
          <a:xfrm>
            <a:off x="9346307" y="5018380"/>
            <a:ext cx="1009600" cy="370304"/>
          </a:xfrm>
          <a:prstGeom prst="ellipse">
            <a:avLst/>
          </a:prstGeom>
          <a:noFill/>
          <a:ln w="635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680893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en-GB"/>
          </a:p>
        </p:txBody>
      </p:sp>
      <p:pic>
        <p:nvPicPr>
          <p:cNvPr id="6" name="Afbeelding 5"/>
          <p:cNvPicPr>
            <a:picLocks noChangeAspect="1"/>
          </p:cNvPicPr>
          <p:nvPr/>
        </p:nvPicPr>
        <p:blipFill rotWithShape="1">
          <a:blip r:embed="rId2" cstate="screen">
            <a:extLst>
              <a:ext uri="{28A0092B-C50C-407E-A947-70E740481C1C}">
                <a14:useLocalDpi xmlns:a14="http://schemas.microsoft.com/office/drawing/2010/main"/>
              </a:ext>
            </a:extLst>
          </a:blip>
          <a:srcRect l="-2696" r="-2696"/>
          <a:stretch/>
        </p:blipFill>
        <p:spPr>
          <a:xfrm>
            <a:off x="0" y="0"/>
            <a:ext cx="12192000" cy="6507126"/>
          </a:xfrm>
          <a:prstGeom prst="rect">
            <a:avLst/>
          </a:prstGeom>
        </p:spPr>
      </p:pic>
      <p:sp>
        <p:nvSpPr>
          <p:cNvPr id="7" name="Ovaal 6"/>
          <p:cNvSpPr/>
          <p:nvPr/>
        </p:nvSpPr>
        <p:spPr>
          <a:xfrm>
            <a:off x="1497132" y="4228151"/>
            <a:ext cx="879723" cy="8899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2000" dirty="0" smtClean="0"/>
          </a:p>
        </p:txBody>
      </p:sp>
      <p:cxnSp>
        <p:nvCxnSpPr>
          <p:cNvPr id="8" name="Rechte verbindingslijn met pijl 7"/>
          <p:cNvCxnSpPr/>
          <p:nvPr/>
        </p:nvCxnSpPr>
        <p:spPr>
          <a:xfrm flipV="1">
            <a:off x="2376856" y="2762358"/>
            <a:ext cx="3517317" cy="19107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al 8"/>
          <p:cNvSpPr/>
          <p:nvPr/>
        </p:nvSpPr>
        <p:spPr>
          <a:xfrm>
            <a:off x="5751976" y="3278522"/>
            <a:ext cx="879723" cy="8899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2000" dirty="0" smtClean="0"/>
          </a:p>
        </p:txBody>
      </p:sp>
      <p:cxnSp>
        <p:nvCxnSpPr>
          <p:cNvPr id="10" name="Rechte verbindingslijn met pijl 9"/>
          <p:cNvCxnSpPr/>
          <p:nvPr/>
        </p:nvCxnSpPr>
        <p:spPr>
          <a:xfrm flipV="1">
            <a:off x="6631700" y="1466590"/>
            <a:ext cx="1783251" cy="22569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hthoek 10"/>
          <p:cNvSpPr/>
          <p:nvPr/>
        </p:nvSpPr>
        <p:spPr>
          <a:xfrm flipH="1">
            <a:off x="8664880" y="1504335"/>
            <a:ext cx="2587838" cy="321289"/>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12" name="Rechthoek 11"/>
          <p:cNvSpPr/>
          <p:nvPr/>
        </p:nvSpPr>
        <p:spPr>
          <a:xfrm>
            <a:off x="1750050" y="2953944"/>
            <a:ext cx="753754" cy="145888"/>
          </a:xfrm>
          <a:prstGeom prst="rect">
            <a:avLst/>
          </a:prstGeom>
          <a:solidFill>
            <a:schemeClr val="tx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solidFill>
                <a:schemeClr val="tx1"/>
              </a:solidFill>
            </a:endParaRPr>
          </a:p>
        </p:txBody>
      </p:sp>
      <p:sp>
        <p:nvSpPr>
          <p:cNvPr id="13" name="Rechthoek 12"/>
          <p:cNvSpPr/>
          <p:nvPr/>
        </p:nvSpPr>
        <p:spPr>
          <a:xfrm>
            <a:off x="1739833" y="3291418"/>
            <a:ext cx="753754" cy="145888"/>
          </a:xfrm>
          <a:prstGeom prst="rect">
            <a:avLst/>
          </a:prstGeom>
          <a:solidFill>
            <a:schemeClr val="tx1"/>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66">
              <a:solidFill>
                <a:schemeClr val="tx1"/>
              </a:solidFill>
            </a:endParaRPr>
          </a:p>
        </p:txBody>
      </p:sp>
    </p:spTree>
    <p:extLst>
      <p:ext uri="{BB962C8B-B14F-4D97-AF65-F5344CB8AC3E}">
        <p14:creationId xmlns:p14="http://schemas.microsoft.com/office/powerpoint/2010/main" val="182214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7030A0"/>
          </a:solidFill>
        </p:spPr>
        <p:txBody>
          <a:bodyPr wrap="square" rtlCol="0">
            <a:spAutoFit/>
          </a:bodyPr>
          <a:lstStyle/>
          <a:p>
            <a:endParaRPr lang="nl-NL" dirty="0"/>
          </a:p>
        </p:txBody>
      </p:sp>
      <p:sp>
        <p:nvSpPr>
          <p:cNvPr id="2" name="Titel 1"/>
          <p:cNvSpPr>
            <a:spLocks noGrp="1"/>
          </p:cNvSpPr>
          <p:nvPr>
            <p:ph type="title"/>
          </p:nvPr>
        </p:nvSpPr>
        <p:spPr/>
        <p:txBody>
          <a:bodyPr/>
          <a:lstStyle/>
          <a:p>
            <a:r>
              <a:rPr lang="nl-NL" dirty="0" err="1" smtClean="0"/>
              <a:t>Tables</a:t>
            </a:r>
            <a:endParaRPr lang="nl-NL" dirty="0"/>
          </a:p>
        </p:txBody>
      </p:sp>
      <p:sp>
        <p:nvSpPr>
          <p:cNvPr id="3" name="Tijdelijke aanduiding voor inhoud 2"/>
          <p:cNvSpPr>
            <a:spLocks noGrp="1"/>
          </p:cNvSpPr>
          <p:nvPr>
            <p:ph idx="1"/>
          </p:nvPr>
        </p:nvSpPr>
        <p:spPr/>
        <p:txBody>
          <a:bodyPr/>
          <a:lstStyle/>
          <a:p>
            <a:pPr lvl="0"/>
            <a:r>
              <a:rPr lang="en-US" dirty="0"/>
              <a:t>What will the future bring regarding Tables?!</a:t>
            </a:r>
            <a:endParaRPr lang="nl-NL" dirty="0"/>
          </a:p>
          <a:p>
            <a:pPr marL="0" lvl="0" indent="0">
              <a:buNone/>
            </a:pPr>
            <a:endParaRPr lang="nl-NL" dirty="0"/>
          </a:p>
          <a:p>
            <a:pPr marL="0" indent="0">
              <a:buNone/>
            </a:pPr>
            <a:endParaRPr lang="nl-NL" dirty="0"/>
          </a:p>
        </p:txBody>
      </p:sp>
    </p:spTree>
    <p:extLst>
      <p:ext uri="{BB962C8B-B14F-4D97-AF65-F5344CB8AC3E}">
        <p14:creationId xmlns:p14="http://schemas.microsoft.com/office/powerpoint/2010/main" val="1688707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a:solidFill>
            <a:schemeClr val="bg1">
              <a:lumMod val="50000"/>
              <a:lumOff val="50000"/>
            </a:schemeClr>
          </a:solidFill>
        </p:grpSpPr>
        <p:sp>
          <p:nvSpPr>
            <p:cNvPr id="73" name="Punthaak 72"/>
            <p:cNvSpPr/>
            <p:nvPr/>
          </p:nvSpPr>
          <p:spPr>
            <a:xfrm rot="5400000">
              <a:off x="-207856" y="208928"/>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p:grpSpPr>
        <p:sp>
          <p:nvSpPr>
            <p:cNvPr id="65" name="Punthaak 64"/>
            <p:cNvSpPr/>
            <p:nvPr/>
          </p:nvSpPr>
          <p:spPr>
            <a:xfrm rot="5400000">
              <a:off x="-207856" y="5292993"/>
              <a:ext cx="1385711" cy="969997"/>
            </a:xfrm>
            <a:prstGeom prst="chevron">
              <a:avLst/>
            </a:prstGeom>
            <a:solidFill>
              <a:srgbClr val="7030A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err="1" smtClean="0"/>
              <a:t>Tables</a:t>
            </a:r>
            <a:r>
              <a:rPr lang="nl-NL" dirty="0" smtClean="0"/>
              <a:t> and automatic </a:t>
            </a:r>
            <a:r>
              <a:rPr lang="nl-NL" dirty="0" err="1" smtClean="0"/>
              <a:t>recognition</a:t>
            </a:r>
            <a:endParaRPr lang="nl-NL" dirty="0"/>
          </a:p>
        </p:txBody>
      </p:sp>
      <p:sp>
        <p:nvSpPr>
          <p:cNvPr id="76" name="Tijdelijke aanduiding voor inhoud 3"/>
          <p:cNvSpPr>
            <a:spLocks noGrp="1"/>
          </p:cNvSpPr>
          <p:nvPr>
            <p:ph idx="1"/>
          </p:nvPr>
        </p:nvSpPr>
        <p:spPr>
          <a:xfrm>
            <a:off x="1418253" y="1884437"/>
            <a:ext cx="10383936" cy="4340536"/>
          </a:xfrm>
        </p:spPr>
        <p:txBody>
          <a:bodyPr>
            <a:normAutofit lnSpcReduction="10000"/>
          </a:bodyPr>
          <a:lstStyle/>
          <a:p>
            <a:r>
              <a:rPr lang="nl-NL" dirty="0" err="1" smtClean="0"/>
              <a:t>NaverLABS</a:t>
            </a:r>
            <a:r>
              <a:rPr lang="nl-NL" dirty="0" smtClean="0"/>
              <a:t> Europe </a:t>
            </a:r>
            <a:r>
              <a:rPr lang="nl-NL" dirty="0" err="1" smtClean="0"/>
              <a:t>works</a:t>
            </a:r>
            <a:r>
              <a:rPr lang="nl-NL" dirty="0" smtClean="0"/>
              <a:t> on AI </a:t>
            </a:r>
            <a:r>
              <a:rPr lang="nl-NL" dirty="0" err="1" smtClean="0"/>
              <a:t>to</a:t>
            </a:r>
            <a:r>
              <a:rPr lang="nl-NL" dirty="0" smtClean="0"/>
              <a:t> </a:t>
            </a:r>
            <a:r>
              <a:rPr lang="nl-NL" dirty="0" err="1" smtClean="0"/>
              <a:t>recognise</a:t>
            </a:r>
            <a:r>
              <a:rPr lang="nl-NL" dirty="0" smtClean="0"/>
              <a:t> </a:t>
            </a:r>
            <a:r>
              <a:rPr lang="nl-NL" dirty="0" err="1" smtClean="0"/>
              <a:t>Vital</a:t>
            </a:r>
            <a:r>
              <a:rPr lang="nl-NL" dirty="0" smtClean="0"/>
              <a:t> Records. </a:t>
            </a:r>
            <a:r>
              <a:rPr lang="nl-NL" dirty="0" err="1" smtClean="0"/>
              <a:t>Main</a:t>
            </a:r>
            <a:r>
              <a:rPr lang="nl-NL" dirty="0" smtClean="0"/>
              <a:t> </a:t>
            </a:r>
            <a:r>
              <a:rPr lang="nl-NL" dirty="0" err="1" smtClean="0"/>
              <a:t>developers</a:t>
            </a:r>
            <a:r>
              <a:rPr lang="nl-NL" dirty="0" smtClean="0"/>
              <a:t> are Hervé </a:t>
            </a:r>
            <a:r>
              <a:rPr lang="nl-NL" dirty="0" err="1" smtClean="0"/>
              <a:t>Déjean</a:t>
            </a:r>
            <a:r>
              <a:rPr lang="nl-NL" dirty="0" smtClean="0"/>
              <a:t> and Jean-Luc Meunier. </a:t>
            </a:r>
          </a:p>
          <a:p>
            <a:r>
              <a:rPr lang="nl-NL" dirty="0" err="1" smtClean="0"/>
              <a:t>Passau</a:t>
            </a:r>
            <a:r>
              <a:rPr lang="nl-NL" dirty="0" smtClean="0"/>
              <a:t> data </a:t>
            </a:r>
            <a:r>
              <a:rPr lang="nl-NL" dirty="0" err="1" smtClean="0"/>
              <a:t>example</a:t>
            </a:r>
            <a:r>
              <a:rPr lang="nl-NL" dirty="0" smtClean="0"/>
              <a:t>: </a:t>
            </a:r>
            <a:r>
              <a:rPr lang="nl-NL" dirty="0" smtClean="0">
                <a:hlinkClick r:id="rId2"/>
              </a:rPr>
              <a:t>https</a:t>
            </a:r>
            <a:r>
              <a:rPr lang="nl-NL" dirty="0">
                <a:hlinkClick r:id="rId2"/>
              </a:rPr>
              <a:t>://europe.naverlabs.com/about/global-ai-rd-belt/eu-and-government-projects/vital-records</a:t>
            </a:r>
            <a:r>
              <a:rPr lang="nl-NL" dirty="0" smtClean="0">
                <a:hlinkClick r:id="rId2"/>
              </a:rPr>
              <a:t>/</a:t>
            </a:r>
            <a:endParaRPr lang="nl-NL" dirty="0" smtClean="0"/>
          </a:p>
          <a:p>
            <a:r>
              <a:rPr lang="nl-NL" dirty="0" smtClean="0"/>
              <a:t>Blogpost: </a:t>
            </a:r>
            <a:r>
              <a:rPr lang="nl-NL" dirty="0">
                <a:hlinkClick r:id="rId3"/>
              </a:rPr>
              <a:t>https://europe.naverlabs.com/blog/vital-records-and-deep-learning-are-helping-us-uncover-the-past-from-historical-handwritten-records</a:t>
            </a:r>
            <a:r>
              <a:rPr lang="nl-NL" dirty="0" smtClean="0">
                <a:hlinkClick r:id="rId3"/>
              </a:rPr>
              <a:t>/</a:t>
            </a:r>
            <a:endParaRPr lang="nl-NL" dirty="0" smtClean="0"/>
          </a:p>
          <a:p>
            <a:r>
              <a:rPr lang="nl-NL" dirty="0" smtClean="0"/>
              <a:t>New release </a:t>
            </a:r>
            <a:r>
              <a:rPr lang="nl-NL" dirty="0" err="1" smtClean="0"/>
              <a:t>expected</a:t>
            </a:r>
            <a:r>
              <a:rPr lang="nl-NL" dirty="0" smtClean="0"/>
              <a:t> in </a:t>
            </a:r>
            <a:r>
              <a:rPr lang="nl-NL" dirty="0" err="1" smtClean="0"/>
              <a:t>June</a:t>
            </a:r>
            <a:r>
              <a:rPr lang="nl-NL" dirty="0" smtClean="0"/>
              <a:t>.</a:t>
            </a:r>
          </a:p>
          <a:p>
            <a:r>
              <a:rPr lang="nl-NL" dirty="0" smtClean="0"/>
              <a:t>Will </a:t>
            </a:r>
            <a:r>
              <a:rPr lang="nl-NL" dirty="0" err="1" smtClean="0"/>
              <a:t>be</a:t>
            </a:r>
            <a:r>
              <a:rPr lang="nl-NL" dirty="0" smtClean="0"/>
              <a:t> </a:t>
            </a:r>
            <a:r>
              <a:rPr lang="nl-NL" dirty="0" err="1" smtClean="0"/>
              <a:t>implemented</a:t>
            </a:r>
            <a:r>
              <a:rPr lang="nl-NL" dirty="0" smtClean="0"/>
              <a:t> in Transkribus (2020 was </a:t>
            </a:r>
            <a:r>
              <a:rPr lang="nl-NL" dirty="0" err="1" smtClean="0"/>
              <a:t>planned</a:t>
            </a:r>
            <a:r>
              <a:rPr lang="nl-NL" dirty="0" smtClean="0"/>
              <a:t>).</a:t>
            </a:r>
          </a:p>
          <a:p>
            <a:r>
              <a:rPr lang="nl-NL" dirty="0" err="1" smtClean="0"/>
              <a:t>Stand-alone</a:t>
            </a:r>
            <a:r>
              <a:rPr lang="nl-NL" dirty="0" smtClean="0"/>
              <a:t> Open Source </a:t>
            </a:r>
            <a:r>
              <a:rPr lang="nl-NL" dirty="0" err="1" smtClean="0"/>
              <a:t>version</a:t>
            </a:r>
            <a:r>
              <a:rPr lang="nl-NL" dirty="0" smtClean="0"/>
              <a:t> is </a:t>
            </a:r>
            <a:r>
              <a:rPr lang="nl-NL" dirty="0" err="1" smtClean="0"/>
              <a:t>expected</a:t>
            </a:r>
            <a:r>
              <a:rPr lang="nl-NL" dirty="0" smtClean="0"/>
              <a:t> </a:t>
            </a:r>
            <a:r>
              <a:rPr lang="nl-NL" dirty="0" err="1" smtClean="0"/>
              <a:t>too</a:t>
            </a:r>
            <a:r>
              <a:rPr lang="nl-NL" dirty="0" smtClean="0"/>
              <a:t> (?). </a:t>
            </a:r>
          </a:p>
          <a:p>
            <a:endParaRPr lang="nl-NL" dirty="0"/>
          </a:p>
        </p:txBody>
      </p:sp>
    </p:spTree>
    <p:extLst>
      <p:ext uri="{BB962C8B-B14F-4D97-AF65-F5344CB8AC3E}">
        <p14:creationId xmlns:p14="http://schemas.microsoft.com/office/powerpoint/2010/main" val="27141293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569001"/>
            <a:ext cx="10972320" cy="553998"/>
          </a:xfrm>
        </p:spPr>
        <p:txBody>
          <a:bodyPr>
            <a:normAutofit fontScale="90000"/>
          </a:bodyPr>
          <a:lstStyle/>
          <a:p>
            <a:r>
              <a:rPr lang="nl-NL" dirty="0" smtClean="0"/>
              <a:t>Step 1. Mark </a:t>
            </a:r>
            <a:r>
              <a:rPr lang="nl-NL" dirty="0" err="1" smtClean="0"/>
              <a:t>your</a:t>
            </a:r>
            <a:r>
              <a:rPr lang="nl-NL" dirty="0" smtClean="0"/>
              <a:t> </a:t>
            </a:r>
            <a:r>
              <a:rPr lang="nl-NL" dirty="0" err="1" smtClean="0"/>
              <a:t>tables</a:t>
            </a:r>
            <a:r>
              <a:rPr lang="nl-NL" dirty="0" smtClean="0"/>
              <a:t>!</a:t>
            </a:r>
            <a:endParaRPr lang="nl-NL" dirty="0"/>
          </a:p>
        </p:txBody>
      </p:sp>
      <p:pic>
        <p:nvPicPr>
          <p:cNvPr id="4" name="Afbeelding 3"/>
          <p:cNvPicPr>
            <a:picLocks noChangeAspect="1"/>
          </p:cNvPicPr>
          <p:nvPr/>
        </p:nvPicPr>
        <p:blipFill>
          <a:blip r:embed="rId2"/>
          <a:stretch>
            <a:fillRect/>
          </a:stretch>
        </p:blipFill>
        <p:spPr>
          <a:xfrm>
            <a:off x="1313991" y="1098286"/>
            <a:ext cx="10140777" cy="5704187"/>
          </a:xfrm>
          <a:prstGeom prst="rect">
            <a:avLst/>
          </a:prstGeom>
        </p:spPr>
      </p:pic>
      <p:pic>
        <p:nvPicPr>
          <p:cNvPr id="5" name="Afbeelding 4"/>
          <p:cNvPicPr>
            <a:picLocks noChangeAspect="1"/>
          </p:cNvPicPr>
          <p:nvPr/>
        </p:nvPicPr>
        <p:blipFill rotWithShape="1">
          <a:blip r:embed="rId2"/>
          <a:srcRect l="33469" t="19017" r="54955" b="49789"/>
          <a:stretch/>
        </p:blipFill>
        <p:spPr>
          <a:xfrm>
            <a:off x="8872151" y="70357"/>
            <a:ext cx="2977979" cy="4513989"/>
          </a:xfrm>
          <a:prstGeom prst="rect">
            <a:avLst/>
          </a:prstGeom>
          <a:effectLst>
            <a:outerShdw blurRad="50800" dist="50800" algn="ctr" rotWithShape="0">
              <a:srgbClr val="000000">
                <a:alpha val="43137"/>
              </a:srgbClr>
            </a:outerShdw>
          </a:effectLst>
        </p:spPr>
      </p:pic>
      <p:sp>
        <p:nvSpPr>
          <p:cNvPr id="6" name="Ovaal 5"/>
          <p:cNvSpPr/>
          <p:nvPr/>
        </p:nvSpPr>
        <p:spPr>
          <a:xfrm>
            <a:off x="4475110" y="1774712"/>
            <a:ext cx="879723" cy="8899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nl-NL" sz="2000" dirty="0" smtClean="0"/>
          </a:p>
        </p:txBody>
      </p:sp>
      <p:cxnSp>
        <p:nvCxnSpPr>
          <p:cNvPr id="7" name="Rechte verbindingslijn met pijl 6"/>
          <p:cNvCxnSpPr/>
          <p:nvPr/>
        </p:nvCxnSpPr>
        <p:spPr>
          <a:xfrm flipV="1">
            <a:off x="5354834" y="308919"/>
            <a:ext cx="3517317" cy="19107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5"/>
          <p:cNvSpPr/>
          <p:nvPr/>
        </p:nvSpPr>
        <p:spPr>
          <a:xfrm>
            <a:off x="2287673" y="5732831"/>
            <a:ext cx="7739743" cy="110671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smtClean="0"/>
              <a:t>Tables</a:t>
            </a:r>
            <a:r>
              <a:rPr lang="nl-NL" dirty="0" smtClean="0"/>
              <a:t> </a:t>
            </a:r>
            <a:r>
              <a:rPr lang="nl-NL" dirty="0" err="1" smtClean="0"/>
              <a:t>can</a:t>
            </a:r>
            <a:r>
              <a:rPr lang="nl-NL" dirty="0" smtClean="0"/>
              <a:t> </a:t>
            </a:r>
            <a:r>
              <a:rPr lang="nl-NL" dirty="0" err="1" smtClean="0"/>
              <a:t>be</a:t>
            </a:r>
            <a:r>
              <a:rPr lang="nl-NL" dirty="0" smtClean="0"/>
              <a:t> </a:t>
            </a:r>
            <a:r>
              <a:rPr lang="nl-NL" dirty="0" err="1" smtClean="0"/>
              <a:t>problematic</a:t>
            </a:r>
            <a:r>
              <a:rPr lang="nl-NL" dirty="0" smtClean="0"/>
              <a:t> </a:t>
            </a:r>
            <a:r>
              <a:rPr lang="nl-NL" dirty="0" err="1" smtClean="0"/>
              <a:t>when</a:t>
            </a:r>
            <a:r>
              <a:rPr lang="nl-NL" dirty="0" smtClean="0"/>
              <a:t> a </a:t>
            </a:r>
            <a:r>
              <a:rPr lang="nl-NL" dirty="0" err="1" smtClean="0"/>
              <a:t>strict</a:t>
            </a:r>
            <a:r>
              <a:rPr lang="nl-NL" dirty="0" smtClean="0"/>
              <a:t> border is absent or </a:t>
            </a:r>
            <a:r>
              <a:rPr lang="nl-NL" dirty="0" err="1" smtClean="0"/>
              <a:t>when</a:t>
            </a:r>
            <a:r>
              <a:rPr lang="nl-NL" dirty="0" smtClean="0"/>
              <a:t> </a:t>
            </a:r>
            <a:r>
              <a:rPr lang="nl-NL" dirty="0" err="1" smtClean="0"/>
              <a:t>the</a:t>
            </a:r>
            <a:r>
              <a:rPr lang="nl-NL" dirty="0" smtClean="0"/>
              <a:t> </a:t>
            </a:r>
            <a:r>
              <a:rPr lang="nl-NL" dirty="0" err="1" smtClean="0"/>
              <a:t>author</a:t>
            </a:r>
            <a:r>
              <a:rPr lang="nl-NL" dirty="0" smtClean="0"/>
              <a:t> </a:t>
            </a:r>
            <a:r>
              <a:rPr lang="nl-NL" dirty="0" err="1" smtClean="0"/>
              <a:t>did</a:t>
            </a:r>
            <a:r>
              <a:rPr lang="nl-NL" dirty="0" smtClean="0"/>
              <a:t> </a:t>
            </a:r>
            <a:r>
              <a:rPr lang="nl-NL" dirty="0" err="1" smtClean="0"/>
              <a:t>not</a:t>
            </a:r>
            <a:r>
              <a:rPr lang="nl-NL" dirty="0" smtClean="0"/>
              <a:t> </a:t>
            </a:r>
            <a:r>
              <a:rPr lang="nl-NL" dirty="0" err="1" smtClean="0"/>
              <a:t>write</a:t>
            </a:r>
            <a:r>
              <a:rPr lang="nl-NL" dirty="0" smtClean="0"/>
              <a:t> </a:t>
            </a:r>
            <a:r>
              <a:rPr lang="nl-NL" dirty="0" err="1" smtClean="0"/>
              <a:t>exactly</a:t>
            </a:r>
            <a:r>
              <a:rPr lang="nl-NL" dirty="0" smtClean="0"/>
              <a:t> in </a:t>
            </a:r>
            <a:r>
              <a:rPr lang="nl-NL" dirty="0" err="1" smtClean="0"/>
              <a:t>the</a:t>
            </a:r>
            <a:r>
              <a:rPr lang="nl-NL" smtClean="0"/>
              <a:t> right box.</a:t>
            </a:r>
            <a:endParaRPr lang="nl-NL" dirty="0"/>
          </a:p>
        </p:txBody>
      </p:sp>
    </p:spTree>
    <p:extLst>
      <p:ext uri="{BB962C8B-B14F-4D97-AF65-F5344CB8AC3E}">
        <p14:creationId xmlns:p14="http://schemas.microsoft.com/office/powerpoint/2010/main" val="39605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a:t>The original image and the corresponding extracted table</a:t>
            </a:r>
            <a:r>
              <a:rPr lang="en-US" dirty="0" smtClean="0"/>
              <a:t>. (</a:t>
            </a:r>
            <a:r>
              <a:rPr lang="en-US" dirty="0" err="1" smtClean="0"/>
              <a:t>NaverLABS</a:t>
            </a:r>
            <a:r>
              <a:rPr lang="en-US" dirty="0" smtClean="0"/>
              <a:t> blogpost)</a:t>
            </a:r>
            <a:endParaRPr lang="nl-NL" dirty="0"/>
          </a:p>
        </p:txBody>
      </p:sp>
      <p:sp>
        <p:nvSpPr>
          <p:cNvPr id="3" name="Ondertitel 2"/>
          <p:cNvSpPr>
            <a:spLocks noGrp="1"/>
          </p:cNvSpPr>
          <p:nvPr>
            <p:ph type="subTitle"/>
          </p:nvPr>
        </p:nvSpPr>
        <p:spPr/>
        <p:txBody>
          <a:bodyPr/>
          <a:lstStyle/>
          <a:p>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47" y="1502347"/>
            <a:ext cx="11779225" cy="4181625"/>
          </a:xfrm>
          <a:prstGeom prst="rect">
            <a:avLst/>
          </a:prstGeom>
        </p:spPr>
      </p:pic>
    </p:spTree>
    <p:extLst>
      <p:ext uri="{BB962C8B-B14F-4D97-AF65-F5344CB8AC3E}">
        <p14:creationId xmlns:p14="http://schemas.microsoft.com/office/powerpoint/2010/main" val="236565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5" name="Titel 1"/>
          <p:cNvSpPr>
            <a:spLocks noGrp="1"/>
          </p:cNvSpPr>
          <p:nvPr>
            <p:ph type="title"/>
          </p:nvPr>
        </p:nvSpPr>
        <p:spPr>
          <a:xfrm>
            <a:off x="1418253" y="365125"/>
            <a:ext cx="10383936" cy="1271267"/>
          </a:xfrm>
        </p:spPr>
        <p:txBody>
          <a:bodyPr/>
          <a:lstStyle/>
          <a:p>
            <a:r>
              <a:rPr lang="nl-NL" dirty="0" smtClean="0"/>
              <a:t>Reading </a:t>
            </a:r>
            <a:r>
              <a:rPr lang="nl-NL" dirty="0" err="1" smtClean="0"/>
              <a:t>the</a:t>
            </a:r>
            <a:r>
              <a:rPr lang="nl-NL" dirty="0" smtClean="0"/>
              <a:t> </a:t>
            </a:r>
            <a:r>
              <a:rPr lang="nl-NL" dirty="0" err="1" smtClean="0"/>
              <a:t>Graph</a:t>
            </a:r>
            <a:r>
              <a:rPr lang="nl-NL" dirty="0" smtClean="0"/>
              <a:t>.</a:t>
            </a:r>
            <a:endParaRPr lang="nl-NL" dirty="0"/>
          </a:p>
        </p:txBody>
      </p:sp>
      <p:sp>
        <p:nvSpPr>
          <p:cNvPr id="76" name="Tijdelijke aanduiding voor inhoud 3"/>
          <p:cNvSpPr>
            <a:spLocks noGrp="1"/>
          </p:cNvSpPr>
          <p:nvPr>
            <p:ph idx="1"/>
          </p:nvPr>
        </p:nvSpPr>
        <p:spPr>
          <a:xfrm>
            <a:off x="1418253" y="1884437"/>
            <a:ext cx="10383936" cy="4340536"/>
          </a:xfrm>
        </p:spPr>
        <p:txBody>
          <a:bodyPr/>
          <a:lstStyle/>
          <a:p>
            <a:pPr marL="0" indent="0">
              <a:buNone/>
            </a:pPr>
            <a:r>
              <a:rPr lang="nl-NL" dirty="0" smtClean="0"/>
              <a:t> </a:t>
            </a:r>
          </a:p>
          <a:p>
            <a:endParaRPr lang="nl-NL" dirty="0"/>
          </a:p>
        </p:txBody>
      </p:sp>
      <p:sp>
        <p:nvSpPr>
          <p:cNvPr id="4" name="Tekstvak 3"/>
          <p:cNvSpPr txBox="1"/>
          <p:nvPr/>
        </p:nvSpPr>
        <p:spPr>
          <a:xfrm>
            <a:off x="1492898" y="1636392"/>
            <a:ext cx="10234646" cy="4401205"/>
          </a:xfrm>
          <a:prstGeom prst="rect">
            <a:avLst/>
          </a:prstGeom>
          <a:noFill/>
        </p:spPr>
        <p:txBody>
          <a:bodyPr wrap="square" rtlCol="0">
            <a:spAutoFit/>
          </a:bodyPr>
          <a:lstStyle/>
          <a:p>
            <a:pPr marL="285750" indent="-285750">
              <a:buFont typeface="Arial" panose="020B0604020202020204" pitchFamily="34" charset="0"/>
              <a:buChar char="•"/>
            </a:pPr>
            <a:r>
              <a:rPr lang="nl-NL" sz="2800" dirty="0" smtClean="0"/>
              <a:t>A </a:t>
            </a:r>
            <a:r>
              <a:rPr lang="nl-NL" sz="2800" dirty="0" err="1" smtClean="0"/>
              <a:t>good</a:t>
            </a:r>
            <a:r>
              <a:rPr lang="nl-NL" sz="2800" dirty="0" smtClean="0"/>
              <a:t> model </a:t>
            </a:r>
            <a:r>
              <a:rPr lang="nl-NL" sz="2800" dirty="0" err="1" smtClean="0"/>
              <a:t>needs</a:t>
            </a:r>
            <a:r>
              <a:rPr lang="nl-NL" sz="2800" dirty="0" smtClean="0"/>
              <a:t> at </a:t>
            </a:r>
            <a:r>
              <a:rPr lang="nl-NL" sz="2800" dirty="0" err="1" smtClean="0"/>
              <a:t>least</a:t>
            </a:r>
            <a:r>
              <a:rPr lang="nl-NL" sz="2800" dirty="0" smtClean="0"/>
              <a:t> 1000 </a:t>
            </a:r>
            <a:r>
              <a:rPr lang="nl-NL" sz="2800" dirty="0" err="1" smtClean="0"/>
              <a:t>lines</a:t>
            </a:r>
            <a:r>
              <a:rPr lang="nl-NL" sz="2800" dirty="0" smtClean="0"/>
              <a:t> (*± 10/15 </a:t>
            </a:r>
            <a:r>
              <a:rPr lang="nl-NL" sz="2800" dirty="0" err="1" smtClean="0"/>
              <a:t>words</a:t>
            </a:r>
            <a:r>
              <a:rPr lang="nl-NL" sz="2800" dirty="0" smtClean="0"/>
              <a:t>).</a:t>
            </a:r>
          </a:p>
          <a:p>
            <a:pPr marL="285750" indent="-285750">
              <a:buFont typeface="Arial" panose="020B0604020202020204" pitchFamily="34" charset="0"/>
              <a:buChar char="•"/>
            </a:pPr>
            <a:r>
              <a:rPr lang="nl-NL" sz="2800" dirty="0" smtClean="0"/>
              <a:t>90% is </a:t>
            </a:r>
            <a:r>
              <a:rPr lang="nl-NL" sz="2800" dirty="0" err="1" smtClean="0"/>
              <a:t>used</a:t>
            </a:r>
            <a:r>
              <a:rPr lang="nl-NL" sz="2800" dirty="0" smtClean="0"/>
              <a:t> </a:t>
            </a:r>
            <a:r>
              <a:rPr lang="nl-NL" sz="2800" dirty="0" err="1" smtClean="0"/>
              <a:t>for</a:t>
            </a:r>
            <a:r>
              <a:rPr lang="nl-NL" sz="2800" dirty="0" smtClean="0"/>
              <a:t> Training; 10% is </a:t>
            </a:r>
            <a:r>
              <a:rPr lang="nl-NL" sz="2800" dirty="0" err="1" smtClean="0"/>
              <a:t>used</a:t>
            </a:r>
            <a:r>
              <a:rPr lang="nl-NL" sz="2800" dirty="0" smtClean="0"/>
              <a:t> </a:t>
            </a:r>
            <a:r>
              <a:rPr lang="nl-NL" sz="2800" dirty="0" err="1" smtClean="0"/>
              <a:t>to</a:t>
            </a:r>
            <a:r>
              <a:rPr lang="nl-NL" sz="2800" dirty="0" smtClean="0"/>
              <a:t> </a:t>
            </a:r>
            <a:r>
              <a:rPr lang="nl-NL" sz="2800" dirty="0" err="1" smtClean="0"/>
              <a:t>Validate</a:t>
            </a:r>
            <a:r>
              <a:rPr lang="nl-NL" sz="2800" dirty="0" smtClean="0"/>
              <a:t>.</a:t>
            </a:r>
          </a:p>
          <a:p>
            <a:pPr marL="285750" indent="-285750">
              <a:buFont typeface="Arial" panose="020B0604020202020204" pitchFamily="34" charset="0"/>
              <a:buChar char="•"/>
            </a:pPr>
            <a:r>
              <a:rPr lang="nl-NL" sz="2800" dirty="0" smtClean="0"/>
              <a:t>Check </a:t>
            </a:r>
            <a:r>
              <a:rPr lang="nl-NL" sz="2800" dirty="0" err="1" smtClean="0"/>
              <a:t>the</a:t>
            </a:r>
            <a:r>
              <a:rPr lang="nl-NL" sz="2800" dirty="0" smtClean="0"/>
              <a:t> ‘show </a:t>
            </a:r>
            <a:r>
              <a:rPr lang="nl-NL" sz="2800" dirty="0" err="1" smtClean="0"/>
              <a:t>characterset</a:t>
            </a:r>
            <a:r>
              <a:rPr lang="nl-NL" sz="2800" dirty="0" smtClean="0"/>
              <a:t>’ </a:t>
            </a:r>
            <a:r>
              <a:rPr lang="nl-NL" sz="2800" dirty="0" err="1" smtClean="0"/>
              <a:t>to</a:t>
            </a:r>
            <a:r>
              <a:rPr lang="nl-NL" sz="2800" dirty="0" smtClean="0"/>
              <a:t> </a:t>
            </a:r>
            <a:r>
              <a:rPr lang="nl-NL" sz="2800" dirty="0" err="1" smtClean="0"/>
              <a:t>see</a:t>
            </a:r>
            <a:r>
              <a:rPr lang="nl-NL" sz="2800" dirty="0" smtClean="0"/>
              <a:t> </a:t>
            </a:r>
            <a:r>
              <a:rPr lang="nl-NL" sz="2800" dirty="0" err="1" smtClean="0"/>
              <a:t>if</a:t>
            </a:r>
            <a:r>
              <a:rPr lang="nl-NL" sz="2800" dirty="0" smtClean="0"/>
              <a:t> </a:t>
            </a:r>
            <a:r>
              <a:rPr lang="nl-NL" sz="2800" dirty="0" err="1" smtClean="0"/>
              <a:t>all</a:t>
            </a:r>
            <a:r>
              <a:rPr lang="nl-NL" sz="2800" dirty="0" smtClean="0"/>
              <a:t> </a:t>
            </a:r>
            <a:r>
              <a:rPr lang="nl-NL" sz="2800" dirty="0" err="1" smtClean="0"/>
              <a:t>characters</a:t>
            </a:r>
            <a:r>
              <a:rPr lang="nl-NL" sz="2800" dirty="0" smtClean="0"/>
              <a:t> have been </a:t>
            </a:r>
            <a:r>
              <a:rPr lang="nl-NL" sz="2800" dirty="0" err="1" smtClean="0"/>
              <a:t>covered</a:t>
            </a:r>
            <a:r>
              <a:rPr lang="nl-NL" sz="2800" dirty="0" smtClean="0"/>
              <a:t> (or </a:t>
            </a:r>
            <a:r>
              <a:rPr lang="nl-NL" sz="2800" dirty="0" err="1" smtClean="0"/>
              <a:t>whether</a:t>
            </a:r>
            <a:r>
              <a:rPr lang="nl-NL" sz="2800" dirty="0" smtClean="0"/>
              <a:t> </a:t>
            </a:r>
            <a:r>
              <a:rPr lang="nl-NL" sz="2800" dirty="0" err="1" smtClean="0"/>
              <a:t>you</a:t>
            </a:r>
            <a:r>
              <a:rPr lang="nl-NL" sz="2800" dirty="0" smtClean="0"/>
              <a:t> </a:t>
            </a:r>
            <a:r>
              <a:rPr lang="nl-NL" sz="2800" dirty="0" err="1" smtClean="0"/>
              <a:t>need</a:t>
            </a:r>
            <a:r>
              <a:rPr lang="nl-NL" sz="2800" dirty="0" smtClean="0"/>
              <a:t> </a:t>
            </a:r>
            <a:r>
              <a:rPr lang="nl-NL" sz="2800" dirty="0" err="1" smtClean="0"/>
              <a:t>to</a:t>
            </a:r>
            <a:r>
              <a:rPr lang="nl-NL" sz="2800" dirty="0" smtClean="0"/>
              <a:t> train </a:t>
            </a:r>
            <a:r>
              <a:rPr lang="nl-NL" sz="2800" dirty="0" err="1" smtClean="0"/>
              <a:t>something</a:t>
            </a:r>
            <a:r>
              <a:rPr lang="nl-NL" sz="2800" dirty="0" smtClean="0"/>
              <a:t> </a:t>
            </a:r>
            <a:r>
              <a:rPr lang="nl-NL" sz="2800" dirty="0" err="1" smtClean="0"/>
              <a:t>additionally</a:t>
            </a:r>
            <a:r>
              <a:rPr lang="nl-NL" sz="2800" dirty="0" smtClean="0"/>
              <a:t>).</a:t>
            </a:r>
          </a:p>
          <a:p>
            <a:pPr marL="285750" indent="-285750">
              <a:buFont typeface="Arial" panose="020B0604020202020204" pitchFamily="34" charset="0"/>
              <a:buChar char="•"/>
            </a:pPr>
            <a:r>
              <a:rPr lang="nl-NL" sz="2800" dirty="0" smtClean="0"/>
              <a:t>The </a:t>
            </a:r>
            <a:r>
              <a:rPr lang="nl-NL" sz="2800" dirty="0" err="1" smtClean="0"/>
              <a:t>validation</a:t>
            </a:r>
            <a:r>
              <a:rPr lang="nl-NL" sz="2800" dirty="0" smtClean="0"/>
              <a:t>-line (red) in </a:t>
            </a:r>
            <a:r>
              <a:rPr lang="nl-NL" sz="2800" dirty="0" err="1" smtClean="0"/>
              <a:t>the</a:t>
            </a:r>
            <a:r>
              <a:rPr lang="nl-NL" sz="2800" dirty="0" smtClean="0"/>
              <a:t> </a:t>
            </a:r>
            <a:r>
              <a:rPr lang="nl-NL" sz="2800" dirty="0" err="1" smtClean="0"/>
              <a:t>graph</a:t>
            </a:r>
            <a:r>
              <a:rPr lang="nl-NL" sz="2800" dirty="0" smtClean="0"/>
              <a:t> </a:t>
            </a:r>
            <a:r>
              <a:rPr lang="nl-NL" sz="2800" dirty="0" err="1" smtClean="0"/>
              <a:t>tells</a:t>
            </a:r>
            <a:r>
              <a:rPr lang="nl-NL" sz="2800" dirty="0" smtClean="0"/>
              <a:t> </a:t>
            </a:r>
            <a:r>
              <a:rPr lang="nl-NL" sz="2800" dirty="0" err="1" smtClean="0"/>
              <a:t>you</a:t>
            </a:r>
            <a:r>
              <a:rPr lang="nl-NL" sz="2800" dirty="0" smtClean="0"/>
              <a:t> </a:t>
            </a:r>
            <a:r>
              <a:rPr lang="nl-NL" sz="2800" dirty="0" err="1" smtClean="0"/>
              <a:t>how</a:t>
            </a:r>
            <a:r>
              <a:rPr lang="nl-NL" sz="2800" dirty="0" smtClean="0"/>
              <a:t> well a model </a:t>
            </a:r>
            <a:r>
              <a:rPr lang="nl-NL" sz="2800" dirty="0" err="1" smtClean="0"/>
              <a:t>could</a:t>
            </a:r>
            <a:r>
              <a:rPr lang="nl-NL" sz="2800" dirty="0" smtClean="0"/>
              <a:t> </a:t>
            </a:r>
            <a:r>
              <a:rPr lang="nl-NL" sz="2800" dirty="0" err="1" smtClean="0"/>
              <a:t>perform</a:t>
            </a:r>
            <a:r>
              <a:rPr lang="nl-NL" sz="2800" dirty="0" smtClean="0"/>
              <a:t> on ‘</a:t>
            </a:r>
            <a:r>
              <a:rPr lang="nl-NL" sz="2800" dirty="0" err="1" smtClean="0"/>
              <a:t>unseen</a:t>
            </a:r>
            <a:r>
              <a:rPr lang="nl-NL" sz="2800" dirty="0" smtClean="0"/>
              <a:t>’ </a:t>
            </a:r>
            <a:r>
              <a:rPr lang="nl-NL" sz="2800" dirty="0" err="1" smtClean="0"/>
              <a:t>texts</a:t>
            </a:r>
            <a:r>
              <a:rPr lang="nl-NL" sz="2800" dirty="0" smtClean="0"/>
              <a:t>. </a:t>
            </a:r>
          </a:p>
          <a:p>
            <a:pPr marL="285750" indent="-285750">
              <a:buFont typeface="Arial" panose="020B0604020202020204" pitchFamily="34" charset="0"/>
              <a:buChar char="•"/>
            </a:pPr>
            <a:r>
              <a:rPr lang="nl-NL" sz="2800" dirty="0" err="1" smtClean="0"/>
              <a:t>Ideally</a:t>
            </a:r>
            <a:r>
              <a:rPr lang="nl-NL" sz="2800" dirty="0" smtClean="0"/>
              <a:t>, </a:t>
            </a:r>
            <a:r>
              <a:rPr lang="nl-NL" sz="2800" dirty="0" err="1" smtClean="0"/>
              <a:t>the</a:t>
            </a:r>
            <a:r>
              <a:rPr lang="nl-NL" sz="2800" dirty="0" smtClean="0"/>
              <a:t> blue line (training) and </a:t>
            </a:r>
            <a:r>
              <a:rPr lang="nl-NL" sz="2800" dirty="0" err="1" smtClean="0"/>
              <a:t>the</a:t>
            </a:r>
            <a:r>
              <a:rPr lang="nl-NL" sz="2800" dirty="0" smtClean="0"/>
              <a:t> red line (</a:t>
            </a:r>
            <a:r>
              <a:rPr lang="nl-NL" sz="2800" dirty="0" err="1" smtClean="0"/>
              <a:t>validation</a:t>
            </a:r>
            <a:r>
              <a:rPr lang="nl-NL" sz="2800" dirty="0" smtClean="0"/>
              <a:t>) are in </a:t>
            </a:r>
            <a:r>
              <a:rPr lang="nl-NL" sz="2800" dirty="0" err="1" smtClean="0"/>
              <a:t>relative</a:t>
            </a:r>
            <a:r>
              <a:rPr lang="nl-NL" sz="2800" dirty="0" smtClean="0"/>
              <a:t> close </a:t>
            </a:r>
            <a:r>
              <a:rPr lang="nl-NL" sz="2800" dirty="0" err="1" smtClean="0"/>
              <a:t>proximity</a:t>
            </a:r>
            <a:r>
              <a:rPr lang="nl-NL" sz="2800" dirty="0" smtClean="0"/>
              <a:t> of </a:t>
            </a:r>
            <a:r>
              <a:rPr lang="nl-NL" sz="2800" dirty="0" err="1" smtClean="0"/>
              <a:t>each</a:t>
            </a:r>
            <a:r>
              <a:rPr lang="nl-NL" sz="2800" dirty="0" smtClean="0"/>
              <a:t> </a:t>
            </a:r>
            <a:r>
              <a:rPr lang="nl-NL" sz="2800" dirty="0" err="1" smtClean="0"/>
              <a:t>other</a:t>
            </a:r>
            <a:r>
              <a:rPr lang="nl-NL" sz="2800" dirty="0" smtClean="0"/>
              <a:t>. </a:t>
            </a:r>
            <a:r>
              <a:rPr lang="nl-NL" sz="2800" dirty="0" err="1" smtClean="0"/>
              <a:t>If</a:t>
            </a:r>
            <a:r>
              <a:rPr lang="nl-NL" sz="2800" dirty="0" smtClean="0"/>
              <a:t> </a:t>
            </a:r>
            <a:r>
              <a:rPr lang="nl-NL" sz="2800" dirty="0" err="1" smtClean="0"/>
              <a:t>not</a:t>
            </a:r>
            <a:r>
              <a:rPr lang="nl-NL" sz="2800" dirty="0" smtClean="0"/>
              <a:t>, </a:t>
            </a:r>
            <a:r>
              <a:rPr lang="nl-NL" sz="2800" dirty="0" err="1" smtClean="0"/>
              <a:t>you’ll</a:t>
            </a:r>
            <a:r>
              <a:rPr lang="nl-NL" sz="2800" dirty="0" smtClean="0"/>
              <a:t> </a:t>
            </a:r>
            <a:r>
              <a:rPr lang="nl-NL" sz="2800" dirty="0" err="1" smtClean="0"/>
              <a:t>need</a:t>
            </a:r>
            <a:r>
              <a:rPr lang="nl-NL" sz="2800" dirty="0" smtClean="0"/>
              <a:t> </a:t>
            </a:r>
            <a:r>
              <a:rPr lang="nl-NL" sz="2800" dirty="0" err="1" smtClean="0"/>
              <a:t>to</a:t>
            </a:r>
            <a:r>
              <a:rPr lang="nl-NL" sz="2800" dirty="0" smtClean="0"/>
              <a:t> </a:t>
            </a:r>
            <a:r>
              <a:rPr lang="nl-NL" sz="2800" dirty="0" err="1" smtClean="0"/>
              <a:t>add</a:t>
            </a:r>
            <a:r>
              <a:rPr lang="nl-NL" sz="2800" dirty="0" smtClean="0"/>
              <a:t> </a:t>
            </a:r>
            <a:r>
              <a:rPr lang="nl-NL" sz="2800" dirty="0" err="1" smtClean="0"/>
              <a:t>additional</a:t>
            </a:r>
            <a:r>
              <a:rPr lang="nl-NL" sz="2800" dirty="0" smtClean="0"/>
              <a:t> training-</a:t>
            </a:r>
            <a:r>
              <a:rPr lang="nl-NL" sz="2800" dirty="0" err="1" smtClean="0"/>
              <a:t>material</a:t>
            </a:r>
            <a:r>
              <a:rPr lang="nl-NL" sz="2800" dirty="0" smtClean="0"/>
              <a:t>.</a:t>
            </a:r>
          </a:p>
          <a:p>
            <a:pPr marL="285750" indent="-285750">
              <a:buFont typeface="Arial" panose="020B0604020202020204" pitchFamily="34" charset="0"/>
              <a:buChar char="•"/>
            </a:pPr>
            <a:endParaRPr lang="nl-NL" sz="2800" dirty="0"/>
          </a:p>
        </p:txBody>
      </p:sp>
    </p:spTree>
    <p:extLst>
      <p:ext uri="{BB962C8B-B14F-4D97-AF65-F5344CB8AC3E}">
        <p14:creationId xmlns:p14="http://schemas.microsoft.com/office/powerpoint/2010/main" val="21172055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Examples</a:t>
            </a:r>
            <a:r>
              <a:rPr lang="nl-NL" dirty="0" smtClean="0"/>
              <a:t> </a:t>
            </a:r>
            <a:r>
              <a:rPr lang="nl-NL" dirty="0" err="1" smtClean="0"/>
              <a:t>from</a:t>
            </a:r>
            <a:r>
              <a:rPr lang="nl-NL" dirty="0" smtClean="0"/>
              <a:t> </a:t>
            </a:r>
            <a:r>
              <a:rPr lang="nl-NL" dirty="0" err="1" smtClean="0"/>
              <a:t>NaverLABS</a:t>
            </a:r>
            <a:r>
              <a:rPr lang="nl-NL" dirty="0" smtClean="0"/>
              <a:t> blog</a:t>
            </a:r>
            <a:endParaRPr lang="nl-NL" dirty="0"/>
          </a:p>
        </p:txBody>
      </p:sp>
      <p:sp>
        <p:nvSpPr>
          <p:cNvPr id="3" name="Ondertitel 2"/>
          <p:cNvSpPr>
            <a:spLocks noGrp="1"/>
          </p:cNvSpPr>
          <p:nvPr>
            <p:ph type="subTitle"/>
          </p:nvPr>
        </p:nvSpPr>
        <p:spPr>
          <a:xfrm>
            <a:off x="9563878" y="1604520"/>
            <a:ext cx="2018042" cy="3977280"/>
          </a:xfrm>
        </p:spPr>
        <p:txBody>
          <a:bodyPr>
            <a:normAutofit fontScale="62500" lnSpcReduction="20000"/>
          </a:bodyPr>
          <a:lstStyle/>
          <a:p>
            <a:r>
              <a:rPr lang="en-US" dirty="0"/>
              <a:t>DISCLAIMER: The following examples are used to illustrate what’s possible. They have not been scientifically validated by social historians.</a:t>
            </a:r>
            <a:endParaRPr lang="nl-NL" dirty="0"/>
          </a:p>
        </p:txBody>
      </p:sp>
      <p:pic>
        <p:nvPicPr>
          <p:cNvPr id="1026" name="Picture 2" descr="Visualization and data obtained from the Vital Records demonstr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526" y="1604520"/>
            <a:ext cx="6667500" cy="463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65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p:nvPr>
        </p:nvSpPr>
        <p:spPr/>
        <p:txBody>
          <a:bodyPr anchor="t"/>
          <a:lstStyle/>
          <a:p>
            <a:r>
              <a:rPr lang="en-US" sz="4000" b="1" spc="-1" dirty="0" err="1" smtClean="0">
                <a:latin typeface="Calibri Light"/>
              </a:rPr>
              <a:t>Globale</a:t>
            </a:r>
            <a:r>
              <a:rPr lang="en-US" sz="4000" b="1" spc="-1" dirty="0" smtClean="0">
                <a:latin typeface="Calibri Light"/>
              </a:rPr>
              <a:t> workflow </a:t>
            </a:r>
            <a:r>
              <a:rPr lang="en-US" sz="4000" b="1" spc="-1" dirty="0" err="1" smtClean="0">
                <a:latin typeface="Calibri Light"/>
              </a:rPr>
              <a:t>Naverlab’s</a:t>
            </a:r>
            <a:r>
              <a:rPr lang="en-US" sz="4000" b="1" spc="-1" dirty="0" smtClean="0">
                <a:latin typeface="Calibri Light"/>
              </a:rPr>
              <a:t> Document Understanding</a:t>
            </a:r>
            <a:endParaRPr lang="en-US" sz="4000" spc="-1" dirty="0">
              <a:latin typeface="Calibri"/>
            </a:endParaRPr>
          </a:p>
          <a:p>
            <a:endParaRPr lang="en-GB" dirty="0"/>
          </a:p>
        </p:txBody>
      </p:sp>
      <p:cxnSp>
        <p:nvCxnSpPr>
          <p:cNvPr id="7" name="Straight Arrow Connector 6"/>
          <p:cNvCxnSpPr/>
          <p:nvPr/>
        </p:nvCxnSpPr>
        <p:spPr>
          <a:xfrm>
            <a:off x="2724912" y="2486667"/>
            <a:ext cx="7589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04054" y="2492262"/>
            <a:ext cx="7589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570420" y="2486667"/>
            <a:ext cx="75895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8229601" y="4457969"/>
            <a:ext cx="2129588" cy="719955"/>
            <a:chOff x="8229601" y="4457969"/>
            <a:chExt cx="2129588" cy="719955"/>
          </a:xfrm>
        </p:grpSpPr>
        <p:cxnSp>
          <p:nvCxnSpPr>
            <p:cNvPr id="24" name="Straight Connector 23"/>
            <p:cNvCxnSpPr/>
            <p:nvPr/>
          </p:nvCxnSpPr>
          <p:spPr>
            <a:xfrm>
              <a:off x="10319565" y="4457969"/>
              <a:ext cx="0" cy="719955"/>
            </a:xfrm>
            <a:prstGeom prst="line">
              <a:avLst/>
            </a:prstGeom>
            <a:ln w="76200">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229601" y="5177924"/>
              <a:ext cx="212958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13267" y="1575547"/>
            <a:ext cx="3015569" cy="2312361"/>
            <a:chOff x="113267" y="1575547"/>
            <a:chExt cx="3015569" cy="2312361"/>
          </a:xfrm>
        </p:grpSpPr>
        <p:pic>
          <p:nvPicPr>
            <p:cNvPr id="6" name="Content Placeholder 3"/>
            <p:cNvPicPr/>
            <p:nvPr/>
          </p:nvPicPr>
          <p:blipFill>
            <a:blip r:embed="rId3"/>
            <a:stretch/>
          </p:blipFill>
          <p:spPr>
            <a:xfrm>
              <a:off x="668312" y="1575547"/>
              <a:ext cx="1905480" cy="1822240"/>
            </a:xfrm>
            <a:prstGeom prst="rect">
              <a:avLst/>
            </a:prstGeom>
            <a:ln>
              <a:noFill/>
            </a:ln>
          </p:spPr>
        </p:pic>
        <p:sp>
          <p:nvSpPr>
            <p:cNvPr id="32" name="TextBox 31"/>
            <p:cNvSpPr txBox="1"/>
            <p:nvPr/>
          </p:nvSpPr>
          <p:spPr>
            <a:xfrm>
              <a:off x="113267" y="3518576"/>
              <a:ext cx="3015569" cy="369332"/>
            </a:xfrm>
            <a:prstGeom prst="rect">
              <a:avLst/>
            </a:prstGeom>
            <a:noFill/>
          </p:spPr>
          <p:txBody>
            <a:bodyPr wrap="none" rtlCol="0">
              <a:spAutoFit/>
            </a:bodyPr>
            <a:lstStyle/>
            <a:p>
              <a:r>
                <a:rPr lang="en-US" spc="-1" dirty="0">
                  <a:latin typeface="Calibri"/>
                </a:rPr>
                <a:t>Data collection / Ground </a:t>
              </a:r>
              <a:r>
                <a:rPr lang="en-US" spc="-1" dirty="0" smtClean="0">
                  <a:latin typeface="Calibri"/>
                </a:rPr>
                <a:t>truth</a:t>
              </a:r>
              <a:endParaRPr lang="en-US" spc="-1" dirty="0"/>
            </a:p>
          </p:txBody>
        </p:sp>
      </p:grpSp>
      <p:grpSp>
        <p:nvGrpSpPr>
          <p:cNvPr id="38" name="Group 37"/>
          <p:cNvGrpSpPr/>
          <p:nvPr/>
        </p:nvGrpSpPr>
        <p:grpSpPr>
          <a:xfrm>
            <a:off x="3444841" y="1575547"/>
            <a:ext cx="2524665" cy="2312361"/>
            <a:chOff x="3444841" y="1575547"/>
            <a:chExt cx="2524665" cy="2312361"/>
          </a:xfrm>
        </p:grpSpPr>
        <p:pic>
          <p:nvPicPr>
            <p:cNvPr id="8" name="Picture 8"/>
            <p:cNvPicPr/>
            <p:nvPr/>
          </p:nvPicPr>
          <p:blipFill rotWithShape="1">
            <a:blip r:embed="rId4"/>
            <a:srcRect l="29260" t="16350" r="19940" b="7157"/>
            <a:stretch/>
          </p:blipFill>
          <p:spPr>
            <a:xfrm>
              <a:off x="3649296" y="1575547"/>
              <a:ext cx="1911960" cy="1808560"/>
            </a:xfrm>
            <a:prstGeom prst="rect">
              <a:avLst/>
            </a:prstGeom>
            <a:ln>
              <a:noFill/>
            </a:ln>
          </p:spPr>
        </p:pic>
        <p:sp>
          <p:nvSpPr>
            <p:cNvPr id="33" name="TextBox 32"/>
            <p:cNvSpPr txBox="1"/>
            <p:nvPr/>
          </p:nvSpPr>
          <p:spPr>
            <a:xfrm>
              <a:off x="3444841" y="3518576"/>
              <a:ext cx="2524665" cy="369332"/>
            </a:xfrm>
            <a:prstGeom prst="rect">
              <a:avLst/>
            </a:prstGeom>
            <a:noFill/>
          </p:spPr>
          <p:txBody>
            <a:bodyPr wrap="none" rtlCol="0">
              <a:spAutoFit/>
            </a:bodyPr>
            <a:lstStyle/>
            <a:p>
              <a:pPr lvl="0" algn="ctr">
                <a:defRPr/>
              </a:pPr>
              <a:r>
                <a:rPr lang="en-US" spc="-1" dirty="0">
                  <a:latin typeface="Calibri"/>
                </a:rPr>
                <a:t>Text </a:t>
              </a:r>
              <a:r>
                <a:rPr lang="en-US" spc="-1" dirty="0" smtClean="0">
                  <a:latin typeface="Calibri"/>
                </a:rPr>
                <a:t>line detection </a:t>
              </a:r>
              <a:r>
                <a:rPr lang="en-US" spc="-1" dirty="0">
                  <a:latin typeface="Calibri"/>
                </a:rPr>
                <a:t>(URO)</a:t>
              </a:r>
              <a:endParaRPr lang="en-US" spc="-1" dirty="0"/>
            </a:p>
          </p:txBody>
        </p:sp>
      </p:grpSp>
      <p:grpSp>
        <p:nvGrpSpPr>
          <p:cNvPr id="39" name="Group 38"/>
          <p:cNvGrpSpPr/>
          <p:nvPr/>
        </p:nvGrpSpPr>
        <p:grpSpPr>
          <a:xfrm>
            <a:off x="6285511" y="1525235"/>
            <a:ext cx="2664384" cy="2362673"/>
            <a:chOff x="6285511" y="1525235"/>
            <a:chExt cx="2664384" cy="2362673"/>
          </a:xfrm>
        </p:grpSpPr>
        <p:pic>
          <p:nvPicPr>
            <p:cNvPr id="9" name="Picture 10"/>
            <p:cNvPicPr/>
            <p:nvPr/>
          </p:nvPicPr>
          <p:blipFill>
            <a:blip r:embed="rId5"/>
            <a:srcRect l="31048" t="13001" r="18351" b="2658"/>
            <a:stretch/>
          </p:blipFill>
          <p:spPr>
            <a:xfrm>
              <a:off x="6618454" y="1525235"/>
              <a:ext cx="1802930" cy="1835295"/>
            </a:xfrm>
            <a:prstGeom prst="rect">
              <a:avLst/>
            </a:prstGeom>
            <a:ln>
              <a:noFill/>
            </a:ln>
          </p:spPr>
        </p:pic>
        <p:sp>
          <p:nvSpPr>
            <p:cNvPr id="34" name="TextBox 33"/>
            <p:cNvSpPr txBox="1"/>
            <p:nvPr/>
          </p:nvSpPr>
          <p:spPr>
            <a:xfrm>
              <a:off x="6285511" y="3518576"/>
              <a:ext cx="2664384" cy="369332"/>
            </a:xfrm>
            <a:prstGeom prst="rect">
              <a:avLst/>
            </a:prstGeom>
            <a:noFill/>
          </p:spPr>
          <p:txBody>
            <a:bodyPr wrap="none" rtlCol="0">
              <a:spAutoFit/>
            </a:bodyPr>
            <a:lstStyle/>
            <a:p>
              <a:pPr lvl="0" algn="ctr">
                <a:defRPr/>
              </a:pPr>
              <a:r>
                <a:rPr lang="en-US" spc="-1" dirty="0">
                  <a:latin typeface="Calibri"/>
                </a:rPr>
                <a:t>Table Understanding (NLE)</a:t>
              </a:r>
              <a:endParaRPr lang="en-US" spc="-1" dirty="0"/>
            </a:p>
          </p:txBody>
        </p:sp>
      </p:grpSp>
      <p:grpSp>
        <p:nvGrpSpPr>
          <p:cNvPr id="40" name="Group 39"/>
          <p:cNvGrpSpPr/>
          <p:nvPr/>
        </p:nvGrpSpPr>
        <p:grpSpPr>
          <a:xfrm>
            <a:off x="9413824" y="1552672"/>
            <a:ext cx="2016176" cy="2556984"/>
            <a:chOff x="9413824" y="1552672"/>
            <a:chExt cx="2016176" cy="2556984"/>
          </a:xfrm>
        </p:grpSpPr>
        <p:pic>
          <p:nvPicPr>
            <p:cNvPr id="11" name="Picture 9"/>
            <p:cNvPicPr/>
            <p:nvPr/>
          </p:nvPicPr>
          <p:blipFill rotWithShape="1">
            <a:blip r:embed="rId6"/>
            <a:srcRect l="31048" t="16794" r="18647" b="6538"/>
            <a:stretch/>
          </p:blipFill>
          <p:spPr>
            <a:xfrm>
              <a:off x="9413824" y="1552672"/>
              <a:ext cx="2016176" cy="1807858"/>
            </a:xfrm>
            <a:prstGeom prst="rect">
              <a:avLst/>
            </a:prstGeom>
            <a:ln>
              <a:noFill/>
            </a:ln>
          </p:spPr>
        </p:pic>
        <p:sp>
          <p:nvSpPr>
            <p:cNvPr id="35" name="TextBox 34"/>
            <p:cNvSpPr txBox="1"/>
            <p:nvPr/>
          </p:nvSpPr>
          <p:spPr>
            <a:xfrm>
              <a:off x="9496778" y="3463325"/>
              <a:ext cx="1933222" cy="646331"/>
            </a:xfrm>
            <a:prstGeom prst="rect">
              <a:avLst/>
            </a:prstGeom>
            <a:noFill/>
          </p:spPr>
          <p:txBody>
            <a:bodyPr wrap="square" rtlCol="0">
              <a:spAutoFit/>
            </a:bodyPr>
            <a:lstStyle/>
            <a:p>
              <a:pPr algn="ctr">
                <a:defRPr/>
              </a:pPr>
              <a:r>
                <a:rPr lang="en-US" spc="-1" dirty="0">
                  <a:latin typeface="Calibri"/>
                </a:rPr>
                <a:t>Handwritten Text Recognition (URO)</a:t>
              </a:r>
              <a:endParaRPr lang="en-US" spc="-1" dirty="0"/>
            </a:p>
          </p:txBody>
        </p:sp>
      </p:grpSp>
      <p:grpSp>
        <p:nvGrpSpPr>
          <p:cNvPr id="41" name="Group 40"/>
          <p:cNvGrpSpPr/>
          <p:nvPr/>
        </p:nvGrpSpPr>
        <p:grpSpPr>
          <a:xfrm>
            <a:off x="3973823" y="4457969"/>
            <a:ext cx="3912120" cy="2017511"/>
            <a:chOff x="3973823" y="4457969"/>
            <a:chExt cx="3912120" cy="2017511"/>
          </a:xfrm>
        </p:grpSpPr>
        <p:pic>
          <p:nvPicPr>
            <p:cNvPr id="10" name="Picture 13"/>
            <p:cNvPicPr/>
            <p:nvPr/>
          </p:nvPicPr>
          <p:blipFill rotWithShape="1">
            <a:blip r:embed="rId7"/>
            <a:srcRect l="539" t="38991" r="8185" b="14732"/>
            <a:stretch/>
          </p:blipFill>
          <p:spPr>
            <a:xfrm>
              <a:off x="3973823" y="4457969"/>
              <a:ext cx="3912120" cy="1538565"/>
            </a:xfrm>
            <a:prstGeom prst="rect">
              <a:avLst/>
            </a:prstGeom>
            <a:ln>
              <a:noFill/>
            </a:ln>
          </p:spPr>
        </p:pic>
        <p:sp>
          <p:nvSpPr>
            <p:cNvPr id="36" name="TextBox 35"/>
            <p:cNvSpPr txBox="1"/>
            <p:nvPr/>
          </p:nvSpPr>
          <p:spPr>
            <a:xfrm>
              <a:off x="4385906" y="6106148"/>
              <a:ext cx="3395248" cy="369332"/>
            </a:xfrm>
            <a:prstGeom prst="rect">
              <a:avLst/>
            </a:prstGeom>
            <a:noFill/>
          </p:spPr>
          <p:txBody>
            <a:bodyPr wrap="square" rtlCol="0">
              <a:spAutoFit/>
            </a:bodyPr>
            <a:lstStyle/>
            <a:p>
              <a:pPr algn="ctr">
                <a:lnSpc>
                  <a:spcPct val="100000"/>
                </a:lnSpc>
              </a:pPr>
              <a:r>
                <a:rPr lang="en-US" spc="-1" dirty="0">
                  <a:latin typeface="Calibri"/>
                </a:rPr>
                <a:t>Information Extraction (NLE)</a:t>
              </a:r>
              <a:endParaRPr lang="en-US" spc="-1" dirty="0"/>
            </a:p>
          </p:txBody>
        </p:sp>
      </p:grpSp>
      <p:pic>
        <p:nvPicPr>
          <p:cNvPr id="25" name="Picture 2" descr="Afbeeldingsresultaat voor naverlab europ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40246"/>
          <a:stretch/>
        </p:blipFill>
        <p:spPr bwMode="auto">
          <a:xfrm>
            <a:off x="8797847" y="6138471"/>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88200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6701"/>
            <a:ext cx="10972320" cy="498598"/>
          </a:xfrm>
        </p:spPr>
        <p:txBody>
          <a:bodyPr/>
          <a:lstStyle/>
          <a:p>
            <a:r>
              <a:rPr lang="en-GB" sz="3600" dirty="0" smtClean="0"/>
              <a:t>Process: Document Understanding</a:t>
            </a:r>
            <a:endParaRPr lang="en-GB" sz="3600" dirty="0"/>
          </a:p>
        </p:txBody>
      </p:sp>
      <p:pic>
        <p:nvPicPr>
          <p:cNvPr id="1026" name="Picture 2" descr="Image result for ocr ht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824" y="2899426"/>
            <a:ext cx="1355839" cy="904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90431" y="2432521"/>
            <a:ext cx="1056700" cy="369332"/>
          </a:xfrm>
          <a:prstGeom prst="rect">
            <a:avLst/>
          </a:prstGeom>
          <a:noFill/>
        </p:spPr>
        <p:txBody>
          <a:bodyPr wrap="none" rtlCol="0">
            <a:spAutoFit/>
          </a:bodyPr>
          <a:lstStyle/>
          <a:p>
            <a:r>
              <a:rPr lang="en-GB" dirty="0" smtClean="0"/>
              <a:t>OCR/HTR</a:t>
            </a:r>
            <a:endParaRPr lang="en-GB" dirty="0"/>
          </a:p>
        </p:txBody>
      </p:sp>
      <p:cxnSp>
        <p:nvCxnSpPr>
          <p:cNvPr id="6" name="Straight Connector 5"/>
          <p:cNvCxnSpPr/>
          <p:nvPr/>
        </p:nvCxnSpPr>
        <p:spPr>
          <a:xfrm>
            <a:off x="3060700" y="2432522"/>
            <a:ext cx="43180" cy="4090199"/>
          </a:xfrm>
          <a:prstGeom prst="line">
            <a:avLst/>
          </a:prstGeom>
          <a:ln>
            <a:solidFill>
              <a:srgbClr val="C00000"/>
            </a:solidFill>
            <a:prstDash val="sysDash"/>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8" name="Right Arrow 7"/>
          <p:cNvSpPr/>
          <p:nvPr/>
        </p:nvSpPr>
        <p:spPr>
          <a:xfrm>
            <a:off x="2856067" y="4399216"/>
            <a:ext cx="568960" cy="29464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36" name="Picture 12" descr="Image result for table page prin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0440" y="3779226"/>
            <a:ext cx="1143813" cy="14779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27714" y="1449968"/>
            <a:ext cx="7343613" cy="369332"/>
          </a:xfrm>
          <a:prstGeom prst="rect">
            <a:avLst/>
          </a:prstGeom>
          <a:noFill/>
        </p:spPr>
        <p:txBody>
          <a:bodyPr wrap="none" rtlCol="0">
            <a:spAutoFit/>
          </a:bodyPr>
          <a:lstStyle/>
          <a:p>
            <a:r>
              <a:rPr lang="en-GB" i="1" dirty="0" smtClean="0"/>
              <a:t>Understand the document layout (organisation) to do Information Extraction.</a:t>
            </a:r>
            <a:endParaRPr lang="en-GB" i="1" dirty="0"/>
          </a:p>
        </p:txBody>
      </p:sp>
      <p:sp>
        <p:nvSpPr>
          <p:cNvPr id="62" name="Right Arrow 61"/>
          <p:cNvSpPr/>
          <p:nvPr/>
        </p:nvSpPr>
        <p:spPr>
          <a:xfrm>
            <a:off x="4785338" y="4383045"/>
            <a:ext cx="568960" cy="29464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Right Arrow 62"/>
          <p:cNvSpPr/>
          <p:nvPr/>
        </p:nvSpPr>
        <p:spPr>
          <a:xfrm>
            <a:off x="6705398" y="4383045"/>
            <a:ext cx="568960" cy="29464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5" name="Group 4"/>
          <p:cNvGrpSpPr/>
          <p:nvPr/>
        </p:nvGrpSpPr>
        <p:grpSpPr>
          <a:xfrm>
            <a:off x="3342618" y="2552805"/>
            <a:ext cx="1461111" cy="2936983"/>
            <a:chOff x="4866618" y="2552805"/>
            <a:chExt cx="1461111" cy="2936983"/>
          </a:xfrm>
        </p:grpSpPr>
        <p:sp>
          <p:nvSpPr>
            <p:cNvPr id="7" name="Rectangle 6"/>
            <p:cNvSpPr/>
            <p:nvPr/>
          </p:nvSpPr>
          <p:spPr>
            <a:xfrm>
              <a:off x="4916838" y="3690621"/>
              <a:ext cx="1410891" cy="179916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chemeClr val="tx1"/>
                </a:solidFill>
              </a:endParaRPr>
            </a:p>
          </p:txBody>
        </p:sp>
        <p:sp>
          <p:nvSpPr>
            <p:cNvPr id="11" name="TextBox 10"/>
            <p:cNvSpPr txBox="1"/>
            <p:nvPr/>
          </p:nvSpPr>
          <p:spPr>
            <a:xfrm>
              <a:off x="4866618" y="2832259"/>
              <a:ext cx="1442720" cy="369332"/>
            </a:xfrm>
            <a:prstGeom prst="rect">
              <a:avLst/>
            </a:prstGeom>
            <a:noFill/>
          </p:spPr>
          <p:txBody>
            <a:bodyPr wrap="square" rtlCol="0">
              <a:spAutoFit/>
            </a:bodyPr>
            <a:lstStyle/>
            <a:p>
              <a:r>
                <a:rPr lang="en-GB" dirty="0"/>
                <a:t>Our Input</a:t>
              </a:r>
            </a:p>
          </p:txBody>
        </p:sp>
        <p:pic>
          <p:nvPicPr>
            <p:cNvPr id="1038" name="Picture 14" descr="Image result for location naver ma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956" y="2552805"/>
              <a:ext cx="325465" cy="32546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5198989" y="4046220"/>
              <a:ext cx="840231" cy="1017852"/>
              <a:chOff x="3674988" y="4013200"/>
              <a:chExt cx="840231" cy="1017852"/>
            </a:xfrm>
          </p:grpSpPr>
          <p:sp>
            <p:nvSpPr>
              <p:cNvPr id="18" name="Rectangle 17"/>
              <p:cNvSpPr/>
              <p:nvPr/>
            </p:nvSpPr>
            <p:spPr>
              <a:xfrm>
                <a:off x="3678766" y="4013200"/>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25"/>
              <p:cNvSpPr/>
              <p:nvPr/>
            </p:nvSpPr>
            <p:spPr>
              <a:xfrm>
                <a:off x="3678766" y="4133393"/>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p:cNvSpPr/>
              <p:nvPr/>
            </p:nvSpPr>
            <p:spPr>
              <a:xfrm>
                <a:off x="3678766" y="4253586"/>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3674988" y="4366196"/>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674988" y="4486389"/>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674988" y="4606582"/>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p:cNvSpPr/>
              <p:nvPr/>
            </p:nvSpPr>
            <p:spPr>
              <a:xfrm>
                <a:off x="3674988" y="4740960"/>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31"/>
              <p:cNvSpPr/>
              <p:nvPr/>
            </p:nvSpPr>
            <p:spPr>
              <a:xfrm>
                <a:off x="3674988" y="4861153"/>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32"/>
              <p:cNvSpPr/>
              <p:nvPr/>
            </p:nvSpPr>
            <p:spPr>
              <a:xfrm>
                <a:off x="3674988" y="4981346"/>
                <a:ext cx="16052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p:cNvSpPr/>
              <p:nvPr/>
            </p:nvSpPr>
            <p:spPr>
              <a:xfrm>
                <a:off x="3969433" y="4017187"/>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p:cNvSpPr/>
              <p:nvPr/>
            </p:nvSpPr>
            <p:spPr>
              <a:xfrm>
                <a:off x="3969433" y="4137380"/>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Rectangle 35"/>
              <p:cNvSpPr/>
              <p:nvPr/>
            </p:nvSpPr>
            <p:spPr>
              <a:xfrm>
                <a:off x="3969433" y="4257573"/>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p:cNvSpPr/>
              <p:nvPr/>
            </p:nvSpPr>
            <p:spPr>
              <a:xfrm>
                <a:off x="3965655" y="4370183"/>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p:cNvSpPr/>
              <p:nvPr/>
            </p:nvSpPr>
            <p:spPr>
              <a:xfrm>
                <a:off x="3965655" y="4490376"/>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Rectangle 38"/>
              <p:cNvSpPr/>
              <p:nvPr/>
            </p:nvSpPr>
            <p:spPr>
              <a:xfrm>
                <a:off x="3965655" y="4610569"/>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Rectangle 39"/>
              <p:cNvSpPr/>
              <p:nvPr/>
            </p:nvSpPr>
            <p:spPr>
              <a:xfrm>
                <a:off x="3965655" y="4744947"/>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40"/>
              <p:cNvSpPr/>
              <p:nvPr/>
            </p:nvSpPr>
            <p:spPr>
              <a:xfrm>
                <a:off x="3965655" y="4865140"/>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ctangle 41"/>
              <p:cNvSpPr/>
              <p:nvPr/>
            </p:nvSpPr>
            <p:spPr>
              <a:xfrm>
                <a:off x="3965655" y="4985333"/>
                <a:ext cx="11006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Rectangle 42"/>
              <p:cNvSpPr/>
              <p:nvPr/>
            </p:nvSpPr>
            <p:spPr>
              <a:xfrm>
                <a:off x="4244208" y="40132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43"/>
              <p:cNvSpPr/>
              <p:nvPr/>
            </p:nvSpPr>
            <p:spPr>
              <a:xfrm>
                <a:off x="4244208" y="413339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ectangle 44"/>
              <p:cNvSpPr/>
              <p:nvPr/>
            </p:nvSpPr>
            <p:spPr>
              <a:xfrm>
                <a:off x="4244208" y="425358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Rectangle 45"/>
              <p:cNvSpPr/>
              <p:nvPr/>
            </p:nvSpPr>
            <p:spPr>
              <a:xfrm>
                <a:off x="4240430" y="436619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Rectangle 46"/>
              <p:cNvSpPr/>
              <p:nvPr/>
            </p:nvSpPr>
            <p:spPr>
              <a:xfrm>
                <a:off x="4240430" y="448638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Rectangle 47"/>
              <p:cNvSpPr/>
              <p:nvPr/>
            </p:nvSpPr>
            <p:spPr>
              <a:xfrm>
                <a:off x="4240430" y="460658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ctangle 48"/>
              <p:cNvSpPr/>
              <p:nvPr/>
            </p:nvSpPr>
            <p:spPr>
              <a:xfrm>
                <a:off x="4240430" y="474096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Rectangle 49"/>
              <p:cNvSpPr/>
              <p:nvPr/>
            </p:nvSpPr>
            <p:spPr>
              <a:xfrm>
                <a:off x="4240430" y="486115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1" name="Rectangle 50"/>
              <p:cNvSpPr/>
              <p:nvPr/>
            </p:nvSpPr>
            <p:spPr>
              <a:xfrm>
                <a:off x="4240430" y="498134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p:cNvSpPr/>
              <p:nvPr/>
            </p:nvSpPr>
            <p:spPr>
              <a:xfrm>
                <a:off x="4469500" y="40132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Rectangle 52"/>
              <p:cNvSpPr/>
              <p:nvPr/>
            </p:nvSpPr>
            <p:spPr>
              <a:xfrm>
                <a:off x="4469500" y="413339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Rectangle 53"/>
              <p:cNvSpPr/>
              <p:nvPr/>
            </p:nvSpPr>
            <p:spPr>
              <a:xfrm>
                <a:off x="4469500" y="425358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p:cNvSpPr/>
              <p:nvPr/>
            </p:nvSpPr>
            <p:spPr>
              <a:xfrm>
                <a:off x="4465722" y="436619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55"/>
              <p:cNvSpPr/>
              <p:nvPr/>
            </p:nvSpPr>
            <p:spPr>
              <a:xfrm>
                <a:off x="4465722" y="4486389"/>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Rectangle 56"/>
              <p:cNvSpPr/>
              <p:nvPr/>
            </p:nvSpPr>
            <p:spPr>
              <a:xfrm>
                <a:off x="4465722" y="4606582"/>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Rectangle 57"/>
              <p:cNvSpPr/>
              <p:nvPr/>
            </p:nvSpPr>
            <p:spPr>
              <a:xfrm>
                <a:off x="4465722" y="474096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Rectangle 58"/>
              <p:cNvSpPr/>
              <p:nvPr/>
            </p:nvSpPr>
            <p:spPr>
              <a:xfrm>
                <a:off x="4465722" y="486115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Rectangle 59"/>
              <p:cNvSpPr/>
              <p:nvPr/>
            </p:nvSpPr>
            <p:spPr>
              <a:xfrm>
                <a:off x="4465722" y="498134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0" name="TextBox 19"/>
            <p:cNvSpPr txBox="1"/>
            <p:nvPr/>
          </p:nvSpPr>
          <p:spPr>
            <a:xfrm>
              <a:off x="4894509" y="3288283"/>
              <a:ext cx="1147365" cy="307777"/>
            </a:xfrm>
            <a:prstGeom prst="rect">
              <a:avLst/>
            </a:prstGeom>
            <a:noFill/>
          </p:spPr>
          <p:txBody>
            <a:bodyPr wrap="none" rtlCol="0">
              <a:spAutoFit/>
            </a:bodyPr>
            <a:lstStyle/>
            <a:p>
              <a:r>
                <a:rPr lang="en-GB" sz="1400" i="1" dirty="0"/>
                <a:t>Text, position</a:t>
              </a:r>
            </a:p>
          </p:txBody>
        </p:sp>
      </p:grpSp>
      <p:grpSp>
        <p:nvGrpSpPr>
          <p:cNvPr id="10" name="Group 9"/>
          <p:cNvGrpSpPr/>
          <p:nvPr/>
        </p:nvGrpSpPr>
        <p:grpSpPr>
          <a:xfrm>
            <a:off x="7060089" y="3288283"/>
            <a:ext cx="2112108" cy="1968847"/>
            <a:chOff x="8584089" y="3288283"/>
            <a:chExt cx="2112108" cy="1968847"/>
          </a:xfrm>
        </p:grpSpPr>
        <p:pic>
          <p:nvPicPr>
            <p:cNvPr id="1034" name="Picture 10" descr="Image result for databa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6133" y="3803600"/>
              <a:ext cx="1677017" cy="145353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8584089" y="3288283"/>
              <a:ext cx="2112108" cy="307777"/>
            </a:xfrm>
            <a:prstGeom prst="rect">
              <a:avLst/>
            </a:prstGeom>
            <a:noFill/>
          </p:spPr>
          <p:txBody>
            <a:bodyPr wrap="square" rtlCol="0">
              <a:spAutoFit/>
            </a:bodyPr>
            <a:lstStyle/>
            <a:p>
              <a:r>
                <a:rPr lang="en-GB" sz="1400" i="1" dirty="0"/>
                <a:t>Information (database)</a:t>
              </a:r>
            </a:p>
          </p:txBody>
        </p:sp>
      </p:grpSp>
      <p:pic>
        <p:nvPicPr>
          <p:cNvPr id="3" name="Picture 2" descr="Image result for pd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302" y="5060429"/>
            <a:ext cx="1115621" cy="1384067"/>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p:cNvSpPr txBox="1"/>
          <p:nvPr/>
        </p:nvSpPr>
        <p:spPr>
          <a:xfrm>
            <a:off x="1799482" y="3442171"/>
            <a:ext cx="824008" cy="307777"/>
          </a:xfrm>
          <a:prstGeom prst="rect">
            <a:avLst/>
          </a:prstGeom>
          <a:noFill/>
        </p:spPr>
        <p:txBody>
          <a:bodyPr wrap="none" rtlCol="0">
            <a:spAutoFit/>
          </a:bodyPr>
          <a:lstStyle/>
          <a:p>
            <a:r>
              <a:rPr lang="en-GB" sz="1400" i="1" dirty="0" smtClean="0"/>
              <a:t>Raw text</a:t>
            </a:r>
            <a:endParaRPr lang="en-GB" sz="1400" i="1" dirty="0"/>
          </a:p>
        </p:txBody>
      </p:sp>
      <p:grpSp>
        <p:nvGrpSpPr>
          <p:cNvPr id="14" name="Group 13"/>
          <p:cNvGrpSpPr/>
          <p:nvPr/>
        </p:nvGrpSpPr>
        <p:grpSpPr>
          <a:xfrm>
            <a:off x="5179257" y="3288283"/>
            <a:ext cx="1477660" cy="2201505"/>
            <a:chOff x="6703257" y="3288283"/>
            <a:chExt cx="1477660" cy="2201505"/>
          </a:xfrm>
        </p:grpSpPr>
        <p:grpSp>
          <p:nvGrpSpPr>
            <p:cNvPr id="9" name="Group 8"/>
            <p:cNvGrpSpPr/>
            <p:nvPr/>
          </p:nvGrpSpPr>
          <p:grpSpPr>
            <a:xfrm>
              <a:off x="6703257" y="3288283"/>
              <a:ext cx="1477660" cy="2201505"/>
              <a:chOff x="6703257" y="3288283"/>
              <a:chExt cx="1477660" cy="2201505"/>
            </a:xfrm>
          </p:grpSpPr>
          <p:sp>
            <p:nvSpPr>
              <p:cNvPr id="15" name="Rectangle 14"/>
              <p:cNvSpPr/>
              <p:nvPr/>
            </p:nvSpPr>
            <p:spPr>
              <a:xfrm>
                <a:off x="6821837" y="3690621"/>
                <a:ext cx="1359080" cy="179916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solidFill>
                    <a:schemeClr val="tx1"/>
                  </a:solidFill>
                </a:endParaRPr>
              </a:p>
            </p:txBody>
          </p:sp>
          <p:sp>
            <p:nvSpPr>
              <p:cNvPr id="65" name="TextBox 64"/>
              <p:cNvSpPr txBox="1"/>
              <p:nvPr/>
            </p:nvSpPr>
            <p:spPr>
              <a:xfrm>
                <a:off x="6703257" y="3288283"/>
                <a:ext cx="1390124" cy="307777"/>
              </a:xfrm>
              <a:prstGeom prst="rect">
                <a:avLst/>
              </a:prstGeom>
              <a:noFill/>
            </p:spPr>
            <p:txBody>
              <a:bodyPr wrap="none" rtlCol="0">
                <a:spAutoFit/>
              </a:bodyPr>
              <a:lstStyle/>
              <a:p>
                <a:r>
                  <a:rPr lang="en-GB" sz="1400" i="1" dirty="0"/>
                  <a:t>Layout Structure</a:t>
                </a:r>
              </a:p>
            </p:txBody>
          </p:sp>
        </p:grpSp>
        <p:pic>
          <p:nvPicPr>
            <p:cNvPr id="13" name="Picture 12"/>
            <p:cNvPicPr>
              <a:picLocks noChangeAspect="1"/>
            </p:cNvPicPr>
            <p:nvPr/>
          </p:nvPicPr>
          <p:blipFill>
            <a:blip r:embed="rId7"/>
            <a:stretch>
              <a:fillRect/>
            </a:stretch>
          </p:blipFill>
          <p:spPr>
            <a:xfrm>
              <a:off x="7023595" y="3920422"/>
              <a:ext cx="1012024" cy="1243692"/>
            </a:xfrm>
            <a:prstGeom prst="rect">
              <a:avLst/>
            </a:prstGeom>
          </p:spPr>
        </p:pic>
      </p:grpSp>
      <p:sp>
        <p:nvSpPr>
          <p:cNvPr id="67" name="Right Arrow 66"/>
          <p:cNvSpPr/>
          <p:nvPr/>
        </p:nvSpPr>
        <p:spPr>
          <a:xfrm>
            <a:off x="9000923" y="4383045"/>
            <a:ext cx="568960" cy="29464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2" name="Group 21"/>
          <p:cNvGrpSpPr/>
          <p:nvPr/>
        </p:nvGrpSpPr>
        <p:grpSpPr>
          <a:xfrm>
            <a:off x="9644199" y="2543004"/>
            <a:ext cx="2112108" cy="3607993"/>
            <a:chOff x="9644199" y="2543004"/>
            <a:chExt cx="2112108" cy="3607993"/>
          </a:xfrm>
        </p:grpSpPr>
        <p:grpSp>
          <p:nvGrpSpPr>
            <p:cNvPr id="17" name="Group 16"/>
            <p:cNvGrpSpPr/>
            <p:nvPr/>
          </p:nvGrpSpPr>
          <p:grpSpPr>
            <a:xfrm>
              <a:off x="9757413" y="3067927"/>
              <a:ext cx="1951758" cy="3083070"/>
              <a:chOff x="9757413" y="3067927"/>
              <a:chExt cx="1951758" cy="3083070"/>
            </a:xfrm>
          </p:grpSpPr>
          <p:pic>
            <p:nvPicPr>
              <p:cNvPr id="21" name="Picture 20"/>
              <p:cNvPicPr>
                <a:picLocks noChangeAspect="1"/>
              </p:cNvPicPr>
              <p:nvPr/>
            </p:nvPicPr>
            <p:blipFill>
              <a:blip r:embed="rId8"/>
              <a:stretch>
                <a:fillRect/>
              </a:stretch>
            </p:blipFill>
            <p:spPr>
              <a:xfrm>
                <a:off x="9757413" y="3067927"/>
                <a:ext cx="1951758" cy="1317204"/>
              </a:xfrm>
              <a:prstGeom prst="rect">
                <a:avLst/>
              </a:prstGeom>
            </p:spPr>
          </p:pic>
          <p:pic>
            <p:nvPicPr>
              <p:cNvPr id="12" name="Picture 11"/>
              <p:cNvPicPr>
                <a:picLocks noChangeAspect="1"/>
              </p:cNvPicPr>
              <p:nvPr/>
            </p:nvPicPr>
            <p:blipFill>
              <a:blip r:embed="rId9"/>
              <a:stretch>
                <a:fillRect/>
              </a:stretch>
            </p:blipFill>
            <p:spPr>
              <a:xfrm>
                <a:off x="9847183" y="4542268"/>
                <a:ext cx="1772218" cy="1608729"/>
              </a:xfrm>
              <a:prstGeom prst="rect">
                <a:avLst/>
              </a:prstGeom>
            </p:spPr>
          </p:pic>
        </p:grpSp>
        <p:sp>
          <p:nvSpPr>
            <p:cNvPr id="68" name="TextBox 67"/>
            <p:cNvSpPr txBox="1"/>
            <p:nvPr/>
          </p:nvSpPr>
          <p:spPr>
            <a:xfrm>
              <a:off x="9644199" y="2543004"/>
              <a:ext cx="2112108" cy="307777"/>
            </a:xfrm>
            <a:prstGeom prst="rect">
              <a:avLst/>
            </a:prstGeom>
            <a:noFill/>
          </p:spPr>
          <p:txBody>
            <a:bodyPr wrap="square" rtlCol="0">
              <a:spAutoFit/>
            </a:bodyPr>
            <a:lstStyle/>
            <a:p>
              <a:pPr algn="ctr"/>
              <a:r>
                <a:rPr lang="en-GB" sz="1400" i="1" dirty="0" smtClean="0"/>
                <a:t>Analysis</a:t>
              </a:r>
              <a:endParaRPr lang="en-GB" sz="1400" i="1" dirty="0"/>
            </a:p>
          </p:txBody>
        </p:sp>
      </p:grpSp>
      <p:pic>
        <p:nvPicPr>
          <p:cNvPr id="69" name="Picture 2" descr="Afbeeldingsresultaat voor naverlab europ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40246"/>
          <a:stretch/>
        </p:blipFill>
        <p:spPr bwMode="auto">
          <a:xfrm>
            <a:off x="8797847" y="-13251"/>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60029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1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100"/>
                            </p:stCondLst>
                            <p:childTnLst>
                              <p:par>
                                <p:cTn id="13" presetID="10" presetClass="entr" presetSubtype="0" fill="hold" nodeType="afterEffect">
                                  <p:stCondLst>
                                    <p:cond delay="6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4000"/>
                            </p:stCondLst>
                            <p:childTnLst>
                              <p:par>
                                <p:cTn id="21" presetID="10" presetClass="entr" presetSubtype="0" fill="hold" nodeType="afterEffect">
                                  <p:stCondLst>
                                    <p:cond delay="4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4900"/>
                            </p:stCondLst>
                            <p:childTnLst>
                              <p:par>
                                <p:cTn id="25" presetID="10" presetClass="entr" presetSubtype="0" fill="hold" grpId="0" nodeType="afterEffect">
                                  <p:stCondLst>
                                    <p:cond delay="30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700"/>
                                        <p:tgtEl>
                                          <p:spTgt spid="63"/>
                                        </p:tgtEl>
                                      </p:cBhvr>
                                    </p:animEffect>
                                  </p:childTnLst>
                                </p:cTn>
                              </p:par>
                            </p:childTnLst>
                          </p:cTn>
                        </p:par>
                        <p:par>
                          <p:cTn id="28" fill="hold">
                            <p:stCondLst>
                              <p:cond delay="5900"/>
                            </p:stCondLst>
                            <p:childTnLst>
                              <p:par>
                                <p:cTn id="29" presetID="10" presetClass="entr" presetSubtype="0" fill="hold" nodeType="afterEffect">
                                  <p:stCondLst>
                                    <p:cond delay="3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6700"/>
                            </p:stCondLst>
                            <p:childTnLst>
                              <p:par>
                                <p:cTn id="33" presetID="10" presetClass="entr" presetSubtype="0" fill="hold" grpId="0" nodeType="afterEffect">
                                  <p:stCondLst>
                                    <p:cond delay="4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76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2" grpId="0" animBg="1"/>
      <p:bldP spid="63" grpId="0" animBg="1"/>
      <p:bldP spid="6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39" y="624401"/>
            <a:ext cx="11880635" cy="443198"/>
          </a:xfrm>
        </p:spPr>
        <p:txBody>
          <a:bodyPr/>
          <a:lstStyle/>
          <a:p>
            <a:r>
              <a:rPr lang="en-GB" sz="3200" dirty="0" smtClean="0"/>
              <a:t>One tool for Document </a:t>
            </a:r>
            <a:r>
              <a:rPr lang="en-GB" sz="3200" dirty="0"/>
              <a:t>Layout/Understanding</a:t>
            </a:r>
            <a:endParaRPr lang="en-GB" sz="3200" b="1" dirty="0"/>
          </a:p>
        </p:txBody>
      </p:sp>
      <p:grpSp>
        <p:nvGrpSpPr>
          <p:cNvPr id="255" name="Group 254"/>
          <p:cNvGrpSpPr/>
          <p:nvPr/>
        </p:nvGrpSpPr>
        <p:grpSpPr>
          <a:xfrm>
            <a:off x="1360008" y="1579933"/>
            <a:ext cx="2924968" cy="4558538"/>
            <a:chOff x="1360008" y="1579933"/>
            <a:chExt cx="2924968" cy="4558538"/>
          </a:xfrm>
        </p:grpSpPr>
        <p:sp>
          <p:nvSpPr>
            <p:cNvPr id="4" name="Rectangle 3"/>
            <p:cNvSpPr/>
            <p:nvPr/>
          </p:nvSpPr>
          <p:spPr>
            <a:xfrm>
              <a:off x="1656184" y="2925796"/>
              <a:ext cx="2387029" cy="3212675"/>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angle 4"/>
            <p:cNvSpPr/>
            <p:nvPr/>
          </p:nvSpPr>
          <p:spPr>
            <a:xfrm>
              <a:off x="2324497" y="3240387"/>
              <a:ext cx="992652" cy="160233"/>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Rectangle 5"/>
            <p:cNvSpPr/>
            <p:nvPr/>
          </p:nvSpPr>
          <p:spPr>
            <a:xfrm>
              <a:off x="2014012" y="3640644"/>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Rectangle 6"/>
            <p:cNvSpPr/>
            <p:nvPr/>
          </p:nvSpPr>
          <p:spPr>
            <a:xfrm>
              <a:off x="2014012" y="3811383"/>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p:cNvSpPr/>
            <p:nvPr/>
          </p:nvSpPr>
          <p:spPr>
            <a:xfrm>
              <a:off x="2014012" y="3971088"/>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p:cNvSpPr/>
            <p:nvPr/>
          </p:nvSpPr>
          <p:spPr>
            <a:xfrm>
              <a:off x="2014013" y="4143959"/>
              <a:ext cx="549416"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Rectangle 9"/>
            <p:cNvSpPr/>
            <p:nvPr/>
          </p:nvSpPr>
          <p:spPr>
            <a:xfrm>
              <a:off x="2019423" y="4403636"/>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p:cNvSpPr/>
            <p:nvPr/>
          </p:nvSpPr>
          <p:spPr>
            <a:xfrm>
              <a:off x="2019423" y="4574375"/>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p:cNvSpPr/>
            <p:nvPr/>
          </p:nvSpPr>
          <p:spPr>
            <a:xfrm>
              <a:off x="2019423" y="4734080"/>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p:cNvSpPr/>
            <p:nvPr/>
          </p:nvSpPr>
          <p:spPr>
            <a:xfrm>
              <a:off x="2019423" y="4906951"/>
              <a:ext cx="370124"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Rectangle 23"/>
            <p:cNvSpPr/>
            <p:nvPr/>
          </p:nvSpPr>
          <p:spPr>
            <a:xfrm>
              <a:off x="3058280" y="3640644"/>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p:cNvSpPr/>
            <p:nvPr/>
          </p:nvSpPr>
          <p:spPr>
            <a:xfrm>
              <a:off x="3058280" y="3811383"/>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Rectangle 25"/>
            <p:cNvSpPr/>
            <p:nvPr/>
          </p:nvSpPr>
          <p:spPr>
            <a:xfrm>
              <a:off x="3058280" y="3971088"/>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p:cNvSpPr/>
            <p:nvPr/>
          </p:nvSpPr>
          <p:spPr>
            <a:xfrm>
              <a:off x="3058281" y="4143959"/>
              <a:ext cx="818649"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p:cNvSpPr/>
            <p:nvPr/>
          </p:nvSpPr>
          <p:spPr>
            <a:xfrm>
              <a:off x="3058280" y="4301497"/>
              <a:ext cx="546622"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Rectangle 28"/>
            <p:cNvSpPr/>
            <p:nvPr/>
          </p:nvSpPr>
          <p:spPr>
            <a:xfrm>
              <a:off x="3058279" y="4488884"/>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Rectangle 29"/>
            <p:cNvSpPr/>
            <p:nvPr/>
          </p:nvSpPr>
          <p:spPr>
            <a:xfrm>
              <a:off x="3058279" y="4635319"/>
              <a:ext cx="818650"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p:cNvSpPr/>
            <p:nvPr/>
          </p:nvSpPr>
          <p:spPr>
            <a:xfrm>
              <a:off x="3050478" y="4798561"/>
              <a:ext cx="370124" cy="120520"/>
            </a:xfrm>
            <a:prstGeom prst="rect">
              <a:avLst/>
            </a:prstGeom>
            <a:solidFill>
              <a:srgbClr val="0070C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3" name="TextBox 122"/>
            <p:cNvSpPr txBox="1"/>
            <p:nvPr/>
          </p:nvSpPr>
          <p:spPr>
            <a:xfrm>
              <a:off x="1360008" y="1579933"/>
              <a:ext cx="2924968" cy="1200329"/>
            </a:xfrm>
            <a:prstGeom prst="rect">
              <a:avLst/>
            </a:prstGeom>
            <a:noFill/>
          </p:spPr>
          <p:txBody>
            <a:bodyPr wrap="none" rtlCol="0">
              <a:spAutoFit/>
            </a:bodyPr>
            <a:lstStyle/>
            <a:p>
              <a:r>
                <a:rPr lang="en-GB" dirty="0"/>
                <a:t>Graph </a:t>
              </a:r>
              <a:r>
                <a:rPr lang="en-GB" dirty="0" smtClean="0"/>
                <a:t>Creation</a:t>
              </a:r>
              <a:endParaRPr lang="en-GB" dirty="0"/>
            </a:p>
            <a:p>
              <a:pPr marL="285750" indent="-285750">
                <a:buFont typeface="Arial" panose="020B0604020202020204" pitchFamily="34" charset="0"/>
                <a:buChar char="•"/>
              </a:pPr>
              <a:r>
                <a:rPr lang="en-GB" dirty="0"/>
                <a:t>Nodes: textlines</a:t>
              </a:r>
            </a:p>
            <a:p>
              <a:pPr marL="285750" indent="-285750">
                <a:buFont typeface="Arial" panose="020B0604020202020204" pitchFamily="34" charset="0"/>
                <a:buChar char="•"/>
              </a:pPr>
              <a:r>
                <a:rPr lang="en-GB" dirty="0"/>
                <a:t>Edges: positional relations</a:t>
              </a:r>
            </a:p>
            <a:p>
              <a:pPr marL="285750" indent="-285750">
                <a:buFont typeface="Arial" panose="020B0604020202020204" pitchFamily="34" charset="0"/>
                <a:buChar char="•"/>
              </a:pPr>
              <a:endParaRPr lang="en-GB" dirty="0"/>
            </a:p>
          </p:txBody>
        </p:sp>
      </p:grpSp>
      <p:grpSp>
        <p:nvGrpSpPr>
          <p:cNvPr id="128" name="Group 127"/>
          <p:cNvGrpSpPr/>
          <p:nvPr/>
        </p:nvGrpSpPr>
        <p:grpSpPr>
          <a:xfrm>
            <a:off x="5298688" y="1579933"/>
            <a:ext cx="2618067" cy="4587839"/>
            <a:chOff x="5279024" y="1579933"/>
            <a:chExt cx="2618067" cy="4587839"/>
          </a:xfrm>
        </p:grpSpPr>
        <p:pic>
          <p:nvPicPr>
            <p:cNvPr id="250" name="Picture 249"/>
            <p:cNvPicPr>
              <a:picLocks noChangeAspect="1"/>
            </p:cNvPicPr>
            <p:nvPr/>
          </p:nvPicPr>
          <p:blipFill>
            <a:blip r:embed="rId3"/>
            <a:stretch>
              <a:fillRect/>
            </a:stretch>
          </p:blipFill>
          <p:spPr>
            <a:xfrm>
              <a:off x="5279024" y="2930515"/>
              <a:ext cx="2414225" cy="3237257"/>
            </a:xfrm>
            <a:prstGeom prst="rect">
              <a:avLst/>
            </a:prstGeom>
          </p:spPr>
        </p:pic>
        <p:sp>
          <p:nvSpPr>
            <p:cNvPr id="253" name="TextBox 252"/>
            <p:cNvSpPr txBox="1"/>
            <p:nvPr/>
          </p:nvSpPr>
          <p:spPr>
            <a:xfrm>
              <a:off x="5279024" y="1579933"/>
              <a:ext cx="2618067" cy="923330"/>
            </a:xfrm>
            <a:prstGeom prst="rect">
              <a:avLst/>
            </a:prstGeom>
            <a:noFill/>
          </p:spPr>
          <p:txBody>
            <a:bodyPr wrap="square" rtlCol="0">
              <a:spAutoFit/>
            </a:bodyPr>
            <a:lstStyle/>
            <a:p>
              <a:r>
                <a:rPr lang="en-GB" dirty="0"/>
                <a:t>Page Layout </a:t>
              </a:r>
              <a:r>
                <a:rPr lang="en-GB" dirty="0" smtClean="0"/>
                <a:t>Segmentation</a:t>
              </a:r>
              <a:endParaRPr lang="en-GB" dirty="0"/>
            </a:p>
            <a:p>
              <a:pPr marL="285750" indent="-285750">
                <a:buFont typeface="Arial" panose="020B0604020202020204" pitchFamily="34" charset="0"/>
                <a:buChar char="•"/>
              </a:pPr>
              <a:r>
                <a:rPr lang="en-GB" dirty="0"/>
                <a:t>Edge </a:t>
              </a:r>
              <a:r>
                <a:rPr lang="en-GB" dirty="0" smtClean="0"/>
                <a:t>classification</a:t>
              </a:r>
              <a:endParaRPr lang="en-GB" dirty="0"/>
            </a:p>
          </p:txBody>
        </p:sp>
      </p:grpSp>
      <p:grpSp>
        <p:nvGrpSpPr>
          <p:cNvPr id="129" name="Group 128"/>
          <p:cNvGrpSpPr/>
          <p:nvPr/>
        </p:nvGrpSpPr>
        <p:grpSpPr>
          <a:xfrm>
            <a:off x="9055642" y="1579933"/>
            <a:ext cx="2618067" cy="4583120"/>
            <a:chOff x="9055642" y="1579933"/>
            <a:chExt cx="2618067" cy="4583120"/>
          </a:xfrm>
        </p:grpSpPr>
        <p:pic>
          <p:nvPicPr>
            <p:cNvPr id="251" name="Picture 250"/>
            <p:cNvPicPr>
              <a:picLocks noChangeAspect="1"/>
            </p:cNvPicPr>
            <p:nvPr/>
          </p:nvPicPr>
          <p:blipFill>
            <a:blip r:embed="rId4"/>
            <a:stretch>
              <a:fillRect/>
            </a:stretch>
          </p:blipFill>
          <p:spPr>
            <a:xfrm>
              <a:off x="9055642" y="2925796"/>
              <a:ext cx="2414225" cy="3237257"/>
            </a:xfrm>
            <a:prstGeom prst="rect">
              <a:avLst/>
            </a:prstGeom>
          </p:spPr>
        </p:pic>
        <p:sp>
          <p:nvSpPr>
            <p:cNvPr id="254" name="TextBox 253"/>
            <p:cNvSpPr txBox="1"/>
            <p:nvPr/>
          </p:nvSpPr>
          <p:spPr>
            <a:xfrm>
              <a:off x="9055642" y="1579933"/>
              <a:ext cx="2618067" cy="369332"/>
            </a:xfrm>
            <a:prstGeom prst="rect">
              <a:avLst/>
            </a:prstGeom>
            <a:noFill/>
          </p:spPr>
          <p:txBody>
            <a:bodyPr wrap="square" rtlCol="0">
              <a:spAutoFit/>
            </a:bodyPr>
            <a:lstStyle/>
            <a:p>
              <a:r>
                <a:rPr lang="en-GB" dirty="0" smtClean="0"/>
                <a:t>Document Reconstruction</a:t>
              </a:r>
              <a:endParaRPr lang="en-GB" dirty="0"/>
            </a:p>
          </p:txBody>
        </p:sp>
      </p:grpSp>
      <p:cxnSp>
        <p:nvCxnSpPr>
          <p:cNvPr id="19" name="Straight Connector 18"/>
          <p:cNvCxnSpPr>
            <a:stCxn id="6" idx="2"/>
            <a:endCxn id="7" idx="0"/>
          </p:cNvCxnSpPr>
          <p:nvPr/>
        </p:nvCxnSpPr>
        <p:spPr>
          <a:xfrm>
            <a:off x="2413767" y="3795523"/>
            <a:ext cx="0" cy="50219"/>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5" idx="2"/>
            <a:endCxn id="6" idx="0"/>
          </p:cNvCxnSpPr>
          <p:nvPr/>
        </p:nvCxnSpPr>
        <p:spPr>
          <a:xfrm flipH="1">
            <a:off x="2413767" y="3434979"/>
            <a:ext cx="397486" cy="240024"/>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4" idx="2"/>
            <a:endCxn id="25" idx="0"/>
          </p:cNvCxnSpPr>
          <p:nvPr/>
        </p:nvCxnSpPr>
        <p:spPr>
          <a:xfrm>
            <a:off x="3458035" y="3795523"/>
            <a:ext cx="0" cy="50219"/>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7" idx="2"/>
            <a:endCxn id="8" idx="0"/>
          </p:cNvCxnSpPr>
          <p:nvPr/>
        </p:nvCxnSpPr>
        <p:spPr>
          <a:xfrm>
            <a:off x="2413767" y="3966262"/>
            <a:ext cx="0" cy="39185"/>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 idx="2"/>
            <a:endCxn id="9" idx="0"/>
          </p:cNvCxnSpPr>
          <p:nvPr/>
        </p:nvCxnSpPr>
        <p:spPr>
          <a:xfrm flipH="1">
            <a:off x="2279151" y="4125967"/>
            <a:ext cx="134616" cy="52351"/>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0" idx="2"/>
            <a:endCxn id="11" idx="0"/>
          </p:cNvCxnSpPr>
          <p:nvPr/>
        </p:nvCxnSpPr>
        <p:spPr>
          <a:xfrm>
            <a:off x="2419178" y="4558515"/>
            <a:ext cx="0" cy="50219"/>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1" idx="2"/>
            <a:endCxn id="12" idx="0"/>
          </p:cNvCxnSpPr>
          <p:nvPr/>
        </p:nvCxnSpPr>
        <p:spPr>
          <a:xfrm>
            <a:off x="2419178" y="4729254"/>
            <a:ext cx="0" cy="39185"/>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2" idx="2"/>
            <a:endCxn id="13" idx="0"/>
          </p:cNvCxnSpPr>
          <p:nvPr/>
        </p:nvCxnSpPr>
        <p:spPr>
          <a:xfrm flipH="1">
            <a:off x="2194915" y="4888959"/>
            <a:ext cx="224263" cy="52351"/>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9" idx="2"/>
            <a:endCxn id="10" idx="0"/>
          </p:cNvCxnSpPr>
          <p:nvPr/>
        </p:nvCxnSpPr>
        <p:spPr>
          <a:xfrm>
            <a:off x="2279151" y="4298838"/>
            <a:ext cx="140027" cy="139157"/>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5" idx="2"/>
            <a:endCxn id="26" idx="0"/>
          </p:cNvCxnSpPr>
          <p:nvPr/>
        </p:nvCxnSpPr>
        <p:spPr>
          <a:xfrm>
            <a:off x="3458035" y="3966262"/>
            <a:ext cx="0" cy="39185"/>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6" idx="2"/>
            <a:endCxn id="27" idx="0"/>
          </p:cNvCxnSpPr>
          <p:nvPr/>
        </p:nvCxnSpPr>
        <p:spPr>
          <a:xfrm>
            <a:off x="3458035" y="4125967"/>
            <a:ext cx="1" cy="52351"/>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7" idx="2"/>
            <a:endCxn id="28" idx="0"/>
          </p:cNvCxnSpPr>
          <p:nvPr/>
        </p:nvCxnSpPr>
        <p:spPr>
          <a:xfrm flipH="1">
            <a:off x="3322021" y="4298838"/>
            <a:ext cx="136015" cy="37018"/>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8" idx="2"/>
            <a:endCxn id="29" idx="0"/>
          </p:cNvCxnSpPr>
          <p:nvPr/>
        </p:nvCxnSpPr>
        <p:spPr>
          <a:xfrm>
            <a:off x="3322021" y="4456376"/>
            <a:ext cx="136013" cy="66867"/>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9" idx="2"/>
            <a:endCxn id="30" idx="0"/>
          </p:cNvCxnSpPr>
          <p:nvPr/>
        </p:nvCxnSpPr>
        <p:spPr>
          <a:xfrm>
            <a:off x="3458034" y="4643763"/>
            <a:ext cx="0" cy="25915"/>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0" idx="2"/>
            <a:endCxn id="31" idx="0"/>
          </p:cNvCxnSpPr>
          <p:nvPr/>
        </p:nvCxnSpPr>
        <p:spPr>
          <a:xfrm flipH="1">
            <a:off x="3225970" y="4790198"/>
            <a:ext cx="232064" cy="42722"/>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 idx="2"/>
            <a:endCxn id="24" idx="0"/>
          </p:cNvCxnSpPr>
          <p:nvPr/>
        </p:nvCxnSpPr>
        <p:spPr>
          <a:xfrm>
            <a:off x="2811253" y="3434979"/>
            <a:ext cx="646782" cy="240024"/>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 idx="3"/>
            <a:endCxn id="24" idx="1"/>
          </p:cNvCxnSpPr>
          <p:nvPr/>
        </p:nvCxnSpPr>
        <p:spPr>
          <a:xfrm>
            <a:off x="2823092" y="3735263"/>
            <a:ext cx="225618" cy="0"/>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787842" y="3871643"/>
            <a:ext cx="399128" cy="0"/>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87842" y="4015050"/>
            <a:ext cx="399128" cy="0"/>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9" idx="3"/>
            <a:endCxn id="27" idx="1"/>
          </p:cNvCxnSpPr>
          <p:nvPr/>
        </p:nvCxnSpPr>
        <p:spPr>
          <a:xfrm>
            <a:off x="2553859" y="4238578"/>
            <a:ext cx="494852" cy="0"/>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0" idx="3"/>
            <a:endCxn id="28" idx="1"/>
          </p:cNvCxnSpPr>
          <p:nvPr/>
        </p:nvCxnSpPr>
        <p:spPr>
          <a:xfrm flipV="1">
            <a:off x="2828503" y="4396116"/>
            <a:ext cx="220207" cy="102139"/>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0" idx="3"/>
            <a:endCxn id="29" idx="1"/>
          </p:cNvCxnSpPr>
          <p:nvPr/>
        </p:nvCxnSpPr>
        <p:spPr>
          <a:xfrm>
            <a:off x="2828503" y="4498255"/>
            <a:ext cx="220206" cy="85248"/>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11" idx="3"/>
            <a:endCxn id="30" idx="1"/>
          </p:cNvCxnSpPr>
          <p:nvPr/>
        </p:nvCxnSpPr>
        <p:spPr>
          <a:xfrm>
            <a:off x="2828503" y="4668994"/>
            <a:ext cx="220206" cy="60944"/>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2" idx="3"/>
            <a:endCxn id="31" idx="1"/>
          </p:cNvCxnSpPr>
          <p:nvPr/>
        </p:nvCxnSpPr>
        <p:spPr>
          <a:xfrm>
            <a:off x="2828503" y="4828699"/>
            <a:ext cx="212405" cy="64481"/>
          </a:xfrm>
          <a:prstGeom prst="line">
            <a:avLst/>
          </a:prstGeom>
          <a:ln w="127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pic>
        <p:nvPicPr>
          <p:cNvPr id="55" name="Picture 2" descr="Afbeeldingsresultaat voor naverlab europ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0246"/>
          <a:stretch/>
        </p:blipFill>
        <p:spPr bwMode="auto">
          <a:xfrm>
            <a:off x="8797847" y="6138471"/>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1042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2"/>
          <a:srcRect l="20068" t="17298" r="6757" b="10811"/>
          <a:stretch/>
        </p:blipFill>
        <p:spPr>
          <a:xfrm>
            <a:off x="0" y="120315"/>
            <a:ext cx="12192000" cy="6737686"/>
          </a:xfrm>
          <a:prstGeom prst="rect">
            <a:avLst/>
          </a:prstGeom>
        </p:spPr>
      </p:pic>
      <p:pic>
        <p:nvPicPr>
          <p:cNvPr id="3" name="Picture 2" descr="Afbeeldingsresultaat voor naverlab europ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0246"/>
          <a:stretch/>
        </p:blipFill>
        <p:spPr bwMode="auto">
          <a:xfrm>
            <a:off x="8797847" y="6053176"/>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5521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19865" t="17838" r="6756" b="9369"/>
          <a:stretch/>
        </p:blipFill>
        <p:spPr>
          <a:xfrm>
            <a:off x="-98076" y="1"/>
            <a:ext cx="12290076" cy="6858000"/>
          </a:xfrm>
          <a:prstGeom prst="rect">
            <a:avLst/>
          </a:prstGeom>
        </p:spPr>
      </p:pic>
      <p:pic>
        <p:nvPicPr>
          <p:cNvPr id="3" name="Picture 2" descr="Afbeeldingsresultaat voor naverlab europ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0246"/>
          <a:stretch/>
        </p:blipFill>
        <p:spPr bwMode="auto">
          <a:xfrm>
            <a:off x="8701314" y="6053177"/>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17558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320" cy="1144800"/>
          </a:xfrm>
        </p:spPr>
        <p:txBody>
          <a:bodyPr/>
          <a:lstStyle/>
          <a:p>
            <a:r>
              <a:rPr lang="en-GB" sz="3600" dirty="0" smtClean="0">
                <a:solidFill>
                  <a:schemeClr val="bg1"/>
                </a:solidFill>
              </a:rPr>
              <a:t>Visualize how disease spread over the Passau region</a:t>
            </a:r>
            <a:endParaRPr lang="fr-FR" sz="3600" dirty="0">
              <a:solidFill>
                <a:schemeClr val="bg1"/>
              </a:solidFill>
            </a:endParaRPr>
          </a:p>
        </p:txBody>
      </p:sp>
      <p:pic>
        <p:nvPicPr>
          <p:cNvPr id="5" name="Passau Scarlet Case Retriev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Afbeeldingsresultaat voor naverlab europ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0246"/>
          <a:stretch/>
        </p:blipFill>
        <p:spPr bwMode="auto">
          <a:xfrm>
            <a:off x="8797847" y="6053176"/>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7284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pic>
        <p:nvPicPr>
          <p:cNvPr id="4" name="Passau Scarlet Cumulative 1871 187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2" descr="Afbeeldingsresultaat voor naverlab europ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0246"/>
          <a:stretch/>
        </p:blipFill>
        <p:spPr bwMode="auto">
          <a:xfrm>
            <a:off x="8797847" y="6053176"/>
            <a:ext cx="3394153" cy="80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95786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0307" y="203830"/>
            <a:ext cx="6372000" cy="553998"/>
          </a:xfrm>
        </p:spPr>
        <p:txBody>
          <a:bodyPr>
            <a:normAutofit fontScale="90000"/>
          </a:bodyPr>
          <a:lstStyle/>
          <a:p>
            <a:pPr algn="ctr"/>
            <a:r>
              <a:rPr lang="de-AT" b="1" dirty="0" smtClean="0"/>
              <a:t>Extra </a:t>
            </a:r>
            <a:r>
              <a:rPr lang="de-AT" b="1" dirty="0" err="1" smtClean="0"/>
              <a:t>information</a:t>
            </a:r>
            <a:endParaRPr lang="de-AT" b="1" dirty="0"/>
          </a:p>
        </p:txBody>
      </p:sp>
      <p:sp>
        <p:nvSpPr>
          <p:cNvPr id="3" name="Inhaltsplatzhalter 2"/>
          <p:cNvSpPr>
            <a:spLocks noGrp="1"/>
          </p:cNvSpPr>
          <p:nvPr>
            <p:ph idx="1"/>
          </p:nvPr>
        </p:nvSpPr>
        <p:spPr>
          <a:xfrm>
            <a:off x="838522" y="1906363"/>
            <a:ext cx="10514958" cy="4351073"/>
          </a:xfrm>
        </p:spPr>
        <p:txBody>
          <a:bodyPr/>
          <a:lstStyle/>
          <a:p>
            <a:pPr marL="0" indent="0">
              <a:buNone/>
            </a:pPr>
            <a:endParaRPr lang="en-GB" dirty="0"/>
          </a:p>
          <a:p>
            <a:pPr marL="0" indent="0">
              <a:buNone/>
            </a:pPr>
            <a:endParaRPr lang="en-GB" dirty="0"/>
          </a:p>
        </p:txBody>
      </p:sp>
      <p:sp>
        <p:nvSpPr>
          <p:cNvPr id="4" name="Textfeld 3"/>
          <p:cNvSpPr txBox="1"/>
          <p:nvPr/>
        </p:nvSpPr>
        <p:spPr>
          <a:xfrm>
            <a:off x="5724453" y="480829"/>
            <a:ext cx="5257479" cy="8980920"/>
          </a:xfrm>
          <a:prstGeom prst="rect">
            <a:avLst/>
          </a:prstGeom>
          <a:noFill/>
        </p:spPr>
        <p:txBody>
          <a:bodyPr wrap="square" rtlCol="0">
            <a:spAutoFit/>
          </a:bodyPr>
          <a:lstStyle/>
          <a:p>
            <a:endParaRPr lang="en-GB" sz="2560" dirty="0"/>
          </a:p>
          <a:p>
            <a:r>
              <a:rPr lang="en-GB" sz="2400" b="1" dirty="0" smtClean="0"/>
              <a:t>Manuals: </a:t>
            </a:r>
            <a:endParaRPr lang="en-GB" sz="2400" b="1" dirty="0"/>
          </a:p>
          <a:p>
            <a:r>
              <a:rPr lang="en-GB" sz="2400" dirty="0">
                <a:hlinkClick r:id="rId3"/>
              </a:rPr>
              <a:t>https://transkribus.eu/wiki/index.php/How_to_Guides</a:t>
            </a:r>
            <a:endParaRPr lang="en-GB" sz="2400" dirty="0"/>
          </a:p>
          <a:p>
            <a:endParaRPr lang="en-GB" sz="2400" dirty="0"/>
          </a:p>
          <a:p>
            <a:r>
              <a:rPr lang="en-GB" sz="2400" b="1" dirty="0" err="1"/>
              <a:t>Youtube</a:t>
            </a:r>
            <a:r>
              <a:rPr lang="en-GB" sz="2400" b="1" dirty="0"/>
              <a:t> Channel </a:t>
            </a:r>
            <a:r>
              <a:rPr lang="en-GB" sz="2400" b="1" dirty="0" smtClean="0"/>
              <a:t>and Tutorials</a:t>
            </a:r>
            <a:r>
              <a:rPr lang="en-GB" sz="2400" b="1" dirty="0"/>
              <a:t>: </a:t>
            </a:r>
          </a:p>
          <a:p>
            <a:r>
              <a:rPr lang="en-GB" sz="2400" dirty="0">
                <a:hlinkClick r:id="rId4"/>
              </a:rPr>
              <a:t>https://www.youtube.com/channel/UC-txVgM31rDTGlBnH-zpPjA</a:t>
            </a:r>
            <a:endParaRPr lang="en-GB" sz="2400" dirty="0"/>
          </a:p>
          <a:p>
            <a:endParaRPr lang="en-GB" sz="2400" dirty="0"/>
          </a:p>
          <a:p>
            <a:r>
              <a:rPr lang="en-GB" sz="2400" b="1" dirty="0"/>
              <a:t>Facebook:</a:t>
            </a:r>
          </a:p>
          <a:p>
            <a:r>
              <a:rPr lang="en-GB" sz="2400" dirty="0">
                <a:solidFill>
                  <a:schemeClr val="accent5">
                    <a:lumMod val="75000"/>
                  </a:schemeClr>
                </a:solidFill>
              </a:rPr>
              <a:t>@Transkribus Users </a:t>
            </a:r>
            <a:r>
              <a:rPr lang="en-GB" sz="2400" dirty="0">
                <a:solidFill>
                  <a:srgbClr val="92D050"/>
                </a:solidFill>
              </a:rPr>
              <a:t>(user based)</a:t>
            </a:r>
          </a:p>
          <a:p>
            <a:endParaRPr lang="en-GB" sz="2400" dirty="0"/>
          </a:p>
          <a:p>
            <a:r>
              <a:rPr lang="en-GB" sz="2400" b="1" dirty="0"/>
              <a:t>Web-Interface: </a:t>
            </a:r>
          </a:p>
          <a:p>
            <a:r>
              <a:rPr lang="en-GB" sz="2400" dirty="0">
                <a:hlinkClick r:id="rId5"/>
              </a:rPr>
              <a:t>https://transkribus.eu/r/read/projects/</a:t>
            </a:r>
            <a:endParaRPr lang="en-GB" sz="2400" dirty="0"/>
          </a:p>
          <a:p>
            <a:endParaRPr lang="en-GB" sz="2400" dirty="0"/>
          </a:p>
          <a:p>
            <a:r>
              <a:rPr lang="en-GB" sz="2400" b="1" dirty="0" err="1"/>
              <a:t>DocScan</a:t>
            </a:r>
            <a:r>
              <a:rPr lang="en-GB" sz="2400" b="1" dirty="0"/>
              <a:t> </a:t>
            </a:r>
            <a:r>
              <a:rPr lang="en-GB" sz="2400" b="1" dirty="0" smtClean="0"/>
              <a:t>and </a:t>
            </a:r>
            <a:r>
              <a:rPr lang="en-GB" sz="2400" b="1" dirty="0" err="1" smtClean="0"/>
              <a:t>ScanTent</a:t>
            </a:r>
            <a:r>
              <a:rPr lang="en-GB" sz="2400" b="1" dirty="0"/>
              <a:t>: </a:t>
            </a:r>
          </a:p>
          <a:p>
            <a:r>
              <a:rPr lang="nl-NL" sz="2400" dirty="0">
                <a:hlinkClick r:id="rId6"/>
              </a:rPr>
              <a:t>https://readcoop.eu/scantent/</a:t>
            </a:r>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sp>
        <p:nvSpPr>
          <p:cNvPr id="6" name="Textfeld 3">
            <a:extLst>
              <a:ext uri="{FF2B5EF4-FFF2-40B4-BE49-F238E27FC236}">
                <a16:creationId xmlns:a16="http://schemas.microsoft.com/office/drawing/2014/main" xmlns="" id="{46DB20A8-2630-4AD9-8ACC-E2FA9B8C60D5}"/>
              </a:ext>
            </a:extLst>
          </p:cNvPr>
          <p:cNvSpPr txBox="1"/>
          <p:nvPr/>
        </p:nvSpPr>
        <p:spPr>
          <a:xfrm>
            <a:off x="686131" y="1690794"/>
            <a:ext cx="3761799" cy="4524315"/>
          </a:xfrm>
          <a:prstGeom prst="rect">
            <a:avLst/>
          </a:prstGeom>
          <a:noFill/>
        </p:spPr>
        <p:txBody>
          <a:bodyPr wrap="none" rtlCol="0">
            <a:spAutoFit/>
          </a:bodyPr>
          <a:lstStyle/>
          <a:p>
            <a:r>
              <a:rPr lang="en-GB" sz="2400" b="1" dirty="0"/>
              <a:t>READ </a:t>
            </a:r>
            <a:r>
              <a:rPr lang="en-GB" sz="2400" b="1" dirty="0" smtClean="0"/>
              <a:t>and Transkribus</a:t>
            </a:r>
            <a:r>
              <a:rPr lang="en-GB" sz="2400" b="1" dirty="0"/>
              <a:t>: </a:t>
            </a:r>
          </a:p>
          <a:p>
            <a:r>
              <a:rPr lang="en-GB" sz="2400" dirty="0">
                <a:hlinkClick r:id="rId7"/>
              </a:rPr>
              <a:t>https://read.transkribus.eu/</a:t>
            </a:r>
            <a:endParaRPr lang="en-GB" sz="2400" dirty="0"/>
          </a:p>
          <a:p>
            <a:r>
              <a:rPr lang="en-GB" sz="2400" dirty="0" smtClean="0">
                <a:hlinkClick r:id="rId8"/>
              </a:rPr>
              <a:t>https</a:t>
            </a:r>
            <a:r>
              <a:rPr lang="en-GB" sz="2400" dirty="0">
                <a:hlinkClick r:id="rId8"/>
              </a:rPr>
              <a:t>://transkribus.eu/</a:t>
            </a:r>
            <a:endParaRPr lang="en-GB" sz="2400" dirty="0"/>
          </a:p>
          <a:p>
            <a:endParaRPr lang="en-GB" sz="2400" dirty="0"/>
          </a:p>
          <a:p>
            <a:r>
              <a:rPr lang="en-GB" sz="2400" b="1" dirty="0"/>
              <a:t>E-Learning: </a:t>
            </a:r>
          </a:p>
          <a:p>
            <a:r>
              <a:rPr lang="en-GB" sz="2400" dirty="0">
                <a:hlinkClick r:id="rId9"/>
              </a:rPr>
              <a:t>https://learn.transkribus.eu/</a:t>
            </a:r>
            <a:endParaRPr lang="en-GB" sz="2400" dirty="0"/>
          </a:p>
          <a:p>
            <a:endParaRPr lang="en-GB" sz="2400" dirty="0">
              <a:hlinkClick r:id="rId10"/>
            </a:endParaRPr>
          </a:p>
          <a:p>
            <a:r>
              <a:rPr lang="en-GB" sz="2400" b="1" dirty="0"/>
              <a:t>Contact: </a:t>
            </a:r>
          </a:p>
          <a:p>
            <a:r>
              <a:rPr lang="en-GB" sz="2400" dirty="0" smtClean="0">
                <a:hlinkClick r:id="rId11"/>
              </a:rPr>
              <a:t>info@readcoop.eu</a:t>
            </a:r>
            <a:r>
              <a:rPr lang="en-GB" sz="2400" dirty="0" smtClean="0"/>
              <a:t> </a:t>
            </a:r>
            <a:endParaRPr lang="en-GB" sz="2400" dirty="0"/>
          </a:p>
          <a:p>
            <a:endParaRPr lang="en-GB" sz="2400" dirty="0"/>
          </a:p>
          <a:p>
            <a:endParaRPr lang="en-GB" sz="2400" dirty="0"/>
          </a:p>
          <a:p>
            <a:endParaRPr lang="en-GB" sz="2400" dirty="0"/>
          </a:p>
        </p:txBody>
      </p:sp>
      <p:pic>
        <p:nvPicPr>
          <p:cNvPr id="7" name="Picture 2" descr="Afbeeldingsresultaat voor transkribu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47570" y="177188"/>
            <a:ext cx="758511" cy="85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34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6" name="Tijdelijke aanduiding voor inhoud 3"/>
          <p:cNvSpPr>
            <a:spLocks noGrp="1"/>
          </p:cNvSpPr>
          <p:nvPr>
            <p:ph idx="1"/>
          </p:nvPr>
        </p:nvSpPr>
        <p:spPr>
          <a:xfrm>
            <a:off x="1418253" y="1884437"/>
            <a:ext cx="10383936" cy="4340536"/>
          </a:xfrm>
        </p:spPr>
        <p:txBody>
          <a:bodyPr/>
          <a:lstStyle/>
          <a:p>
            <a:pPr marL="0" indent="0">
              <a:buNone/>
            </a:pPr>
            <a:r>
              <a:rPr lang="nl-NL" dirty="0" smtClean="0"/>
              <a:t> </a:t>
            </a:r>
          </a:p>
          <a:p>
            <a:endParaRPr lang="nl-NL" dirty="0"/>
          </a:p>
        </p:txBody>
      </p:sp>
      <p:pic>
        <p:nvPicPr>
          <p:cNvPr id="19" name="Afbeelding 18"/>
          <p:cNvPicPr>
            <a:picLocks noChangeAspect="1"/>
          </p:cNvPicPr>
          <p:nvPr/>
        </p:nvPicPr>
        <p:blipFill rotWithShape="1">
          <a:blip r:embed="rId2"/>
          <a:srcRect l="74082" t="14713" r="10765" b="21549"/>
          <a:stretch/>
        </p:blipFill>
        <p:spPr>
          <a:xfrm>
            <a:off x="2431564" y="126749"/>
            <a:ext cx="4006559" cy="6414539"/>
          </a:xfrm>
          <a:prstGeom prst="rect">
            <a:avLst/>
          </a:prstGeom>
        </p:spPr>
      </p:pic>
      <p:pic>
        <p:nvPicPr>
          <p:cNvPr id="21" name="Afbeelding 20"/>
          <p:cNvPicPr>
            <a:picLocks noChangeAspect="1"/>
          </p:cNvPicPr>
          <p:nvPr/>
        </p:nvPicPr>
        <p:blipFill rotWithShape="1">
          <a:blip r:embed="rId3"/>
          <a:srcRect l="74082" t="14713" r="10229" b="21750"/>
          <a:stretch/>
        </p:blipFill>
        <p:spPr>
          <a:xfrm>
            <a:off x="6973693" y="119466"/>
            <a:ext cx="4170783" cy="6429107"/>
          </a:xfrm>
          <a:prstGeom prst="rect">
            <a:avLst/>
          </a:prstGeom>
        </p:spPr>
      </p:pic>
    </p:spTree>
    <p:extLst>
      <p:ext uri="{BB962C8B-B14F-4D97-AF65-F5344CB8AC3E}">
        <p14:creationId xmlns:p14="http://schemas.microsoft.com/office/powerpoint/2010/main" val="3927311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p:cNvGrpSpPr/>
          <p:nvPr/>
        </p:nvGrpSpPr>
        <p:grpSpPr>
          <a:xfrm>
            <a:off x="152593" y="119467"/>
            <a:ext cx="969998" cy="1385711"/>
            <a:chOff x="1" y="1071"/>
            <a:chExt cx="969998" cy="1385711"/>
          </a:xfrm>
        </p:grpSpPr>
        <p:sp>
          <p:nvSpPr>
            <p:cNvPr id="73" name="Punthaak 72"/>
            <p:cNvSpPr/>
            <p:nvPr/>
          </p:nvSpPr>
          <p:spPr>
            <a:xfrm rot="5400000">
              <a:off x="-207856" y="208928"/>
              <a:ext cx="1385711" cy="969997"/>
            </a:xfrm>
            <a:prstGeom prst="chevron">
              <a:avLst/>
            </a:prstGeom>
            <a:solidFill>
              <a:srgbClr val="FF000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4" name="Punthaak 4"/>
            <p:cNvSpPr/>
            <p:nvPr/>
          </p:nvSpPr>
          <p:spPr>
            <a:xfrm>
              <a:off x="2" y="486070"/>
              <a:ext cx="969997" cy="4157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Models</a:t>
              </a:r>
              <a:endParaRPr lang="nl-NL" sz="2400" kern="1200" dirty="0"/>
            </a:p>
          </p:txBody>
        </p:sp>
      </p:grpSp>
      <p:grpSp>
        <p:nvGrpSpPr>
          <p:cNvPr id="61" name="Groep 60"/>
          <p:cNvGrpSpPr/>
          <p:nvPr/>
        </p:nvGrpSpPr>
        <p:grpSpPr>
          <a:xfrm>
            <a:off x="152593" y="1390483"/>
            <a:ext cx="969998" cy="1385711"/>
            <a:chOff x="1" y="1272087"/>
            <a:chExt cx="969998" cy="1385711"/>
          </a:xfrm>
          <a:solidFill>
            <a:schemeClr val="bg1">
              <a:lumMod val="50000"/>
              <a:lumOff val="50000"/>
            </a:schemeClr>
          </a:solidFill>
        </p:grpSpPr>
        <p:sp>
          <p:nvSpPr>
            <p:cNvPr id="71" name="Punthaak 70"/>
            <p:cNvSpPr/>
            <p:nvPr/>
          </p:nvSpPr>
          <p:spPr>
            <a:xfrm rot="5400000">
              <a:off x="-207856" y="1479944"/>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Punthaak 6"/>
            <p:cNvSpPr/>
            <p:nvPr/>
          </p:nvSpPr>
          <p:spPr>
            <a:xfrm>
              <a:off x="2" y="1757086"/>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T2I</a:t>
              </a:r>
              <a:endParaRPr lang="nl-NL" sz="2400" kern="1200" dirty="0"/>
            </a:p>
          </p:txBody>
        </p:sp>
      </p:grpSp>
      <p:grpSp>
        <p:nvGrpSpPr>
          <p:cNvPr id="62" name="Groep 61"/>
          <p:cNvGrpSpPr/>
          <p:nvPr/>
        </p:nvGrpSpPr>
        <p:grpSpPr>
          <a:xfrm>
            <a:off x="152593" y="2661500"/>
            <a:ext cx="969998" cy="1385711"/>
            <a:chOff x="1" y="2543104"/>
            <a:chExt cx="969998" cy="1385711"/>
          </a:xfrm>
          <a:solidFill>
            <a:schemeClr val="bg1">
              <a:lumMod val="50000"/>
              <a:lumOff val="50000"/>
            </a:schemeClr>
          </a:solidFill>
        </p:grpSpPr>
        <p:sp>
          <p:nvSpPr>
            <p:cNvPr id="69" name="Punthaak 68"/>
            <p:cNvSpPr/>
            <p:nvPr/>
          </p:nvSpPr>
          <p:spPr>
            <a:xfrm rot="5400000">
              <a:off x="-207856" y="2750961"/>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Punthaak 8"/>
            <p:cNvSpPr/>
            <p:nvPr/>
          </p:nvSpPr>
          <p:spPr>
            <a:xfrm>
              <a:off x="2" y="3028103"/>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solidFill>
                    <a:schemeClr val="tx1"/>
                  </a:solidFill>
                </a:rPr>
                <a:t>Tags</a:t>
              </a:r>
              <a:endParaRPr lang="nl-NL" sz="2400" kern="1200" dirty="0">
                <a:solidFill>
                  <a:schemeClr val="tx1"/>
                </a:solidFill>
              </a:endParaRPr>
            </a:p>
          </p:txBody>
        </p:sp>
      </p:grpSp>
      <p:grpSp>
        <p:nvGrpSpPr>
          <p:cNvPr id="63" name="Groep 62"/>
          <p:cNvGrpSpPr/>
          <p:nvPr/>
        </p:nvGrpSpPr>
        <p:grpSpPr>
          <a:xfrm>
            <a:off x="152593" y="3932516"/>
            <a:ext cx="969998" cy="1385711"/>
            <a:chOff x="1" y="3814120"/>
            <a:chExt cx="969998" cy="1385711"/>
          </a:xfrm>
          <a:solidFill>
            <a:schemeClr val="bg1">
              <a:lumMod val="50000"/>
              <a:lumOff val="50000"/>
            </a:schemeClr>
          </a:solidFill>
        </p:grpSpPr>
        <p:sp>
          <p:nvSpPr>
            <p:cNvPr id="67" name="Punthaak 66"/>
            <p:cNvSpPr/>
            <p:nvPr/>
          </p:nvSpPr>
          <p:spPr>
            <a:xfrm rot="5400000">
              <a:off x="-207856" y="4021977"/>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8" name="Punthaak 10"/>
            <p:cNvSpPr/>
            <p:nvPr/>
          </p:nvSpPr>
          <p:spPr>
            <a:xfrm>
              <a:off x="2" y="4299119"/>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smtClean="0"/>
                <a:t>P2PaLA</a:t>
              </a:r>
              <a:endParaRPr lang="nl-NL" sz="2400" kern="1200" dirty="0"/>
            </a:p>
          </p:txBody>
        </p:sp>
      </p:grpSp>
      <p:grpSp>
        <p:nvGrpSpPr>
          <p:cNvPr id="64" name="Groep 63"/>
          <p:cNvGrpSpPr/>
          <p:nvPr/>
        </p:nvGrpSpPr>
        <p:grpSpPr>
          <a:xfrm>
            <a:off x="152593" y="5203532"/>
            <a:ext cx="969998" cy="1385711"/>
            <a:chOff x="1" y="5085136"/>
            <a:chExt cx="969998" cy="1385711"/>
          </a:xfrm>
          <a:solidFill>
            <a:schemeClr val="bg1">
              <a:lumMod val="50000"/>
              <a:lumOff val="50000"/>
            </a:schemeClr>
          </a:solidFill>
        </p:grpSpPr>
        <p:sp>
          <p:nvSpPr>
            <p:cNvPr id="65" name="Punthaak 64"/>
            <p:cNvSpPr/>
            <p:nvPr/>
          </p:nvSpPr>
          <p:spPr>
            <a:xfrm rot="5400000">
              <a:off x="-207856" y="5292993"/>
              <a:ext cx="1385711" cy="969997"/>
            </a:xfrm>
            <a:prstGeom prst="chevron">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Punthaak 12"/>
            <p:cNvSpPr/>
            <p:nvPr/>
          </p:nvSpPr>
          <p:spPr>
            <a:xfrm>
              <a:off x="2" y="5570135"/>
              <a:ext cx="969997" cy="4157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nl-NL" sz="2400" kern="1200" dirty="0" err="1" smtClean="0"/>
                <a:t>Tables</a:t>
              </a:r>
              <a:endParaRPr lang="nl-NL" sz="2400" kern="1200" dirty="0"/>
            </a:p>
          </p:txBody>
        </p:sp>
      </p:grpSp>
      <p:sp>
        <p:nvSpPr>
          <p:cNvPr id="76" name="Tijdelijke aanduiding voor inhoud 3"/>
          <p:cNvSpPr>
            <a:spLocks noGrp="1"/>
          </p:cNvSpPr>
          <p:nvPr>
            <p:ph idx="1"/>
          </p:nvPr>
        </p:nvSpPr>
        <p:spPr>
          <a:xfrm>
            <a:off x="1418253" y="1884437"/>
            <a:ext cx="10383936" cy="4340536"/>
          </a:xfrm>
        </p:spPr>
        <p:txBody>
          <a:bodyPr/>
          <a:lstStyle/>
          <a:p>
            <a:pPr marL="0" indent="0">
              <a:buNone/>
            </a:pPr>
            <a:r>
              <a:rPr lang="nl-NL" dirty="0" smtClean="0"/>
              <a:t> </a:t>
            </a:r>
          </a:p>
          <a:p>
            <a:endParaRPr lang="nl-NL" dirty="0"/>
          </a:p>
        </p:txBody>
      </p:sp>
      <p:pic>
        <p:nvPicPr>
          <p:cNvPr id="20" name="Afbeelding 19"/>
          <p:cNvPicPr>
            <a:picLocks noChangeAspect="1"/>
          </p:cNvPicPr>
          <p:nvPr/>
        </p:nvPicPr>
        <p:blipFill rotWithShape="1">
          <a:blip r:embed="rId2"/>
          <a:srcRect l="73852" t="14714" r="10766" b="21750"/>
          <a:stretch/>
        </p:blipFill>
        <p:spPr>
          <a:xfrm>
            <a:off x="7002624" y="167209"/>
            <a:ext cx="3965511" cy="6234332"/>
          </a:xfrm>
          <a:prstGeom prst="rect">
            <a:avLst/>
          </a:prstGeom>
        </p:spPr>
      </p:pic>
      <p:pic>
        <p:nvPicPr>
          <p:cNvPr id="2" name="Afbeelding 1"/>
          <p:cNvPicPr>
            <a:picLocks noChangeAspect="1"/>
          </p:cNvPicPr>
          <p:nvPr/>
        </p:nvPicPr>
        <p:blipFill rotWithShape="1">
          <a:blip r:embed="rId3"/>
          <a:srcRect l="73699" t="14914" r="10842" b="21147"/>
          <a:stretch/>
        </p:blipFill>
        <p:spPr>
          <a:xfrm>
            <a:off x="2043405" y="224301"/>
            <a:ext cx="3909526" cy="6154603"/>
          </a:xfrm>
          <a:prstGeom prst="rect">
            <a:avLst/>
          </a:prstGeom>
        </p:spPr>
      </p:pic>
    </p:spTree>
    <p:extLst>
      <p:ext uri="{BB962C8B-B14F-4D97-AF65-F5344CB8AC3E}">
        <p14:creationId xmlns:p14="http://schemas.microsoft.com/office/powerpoint/2010/main" val="1198111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0"/>
            <a:ext cx="12192000" cy="6858000"/>
          </a:xfrm>
          <a:prstGeom prst="rect">
            <a:avLst/>
          </a:prstGeom>
          <a:solidFill>
            <a:srgbClr val="FF0000"/>
          </a:solidFill>
        </p:spPr>
        <p:txBody>
          <a:bodyPr wrap="square" rtlCol="0">
            <a:spAutoFit/>
          </a:bodyPr>
          <a:lstStyle/>
          <a:p>
            <a:endParaRPr lang="nl-NL" dirty="0"/>
          </a:p>
        </p:txBody>
      </p:sp>
      <p:sp>
        <p:nvSpPr>
          <p:cNvPr id="2" name="Titel 1"/>
          <p:cNvSpPr>
            <a:spLocks noGrp="1"/>
          </p:cNvSpPr>
          <p:nvPr>
            <p:ph type="title"/>
          </p:nvPr>
        </p:nvSpPr>
        <p:spPr/>
        <p:txBody>
          <a:bodyPr/>
          <a:lstStyle/>
          <a:p>
            <a:pPr algn="ctr"/>
            <a:r>
              <a:rPr lang="nl-NL" dirty="0" err="1" smtClean="0"/>
              <a:t>Models</a:t>
            </a:r>
            <a:endParaRPr lang="nl-NL" dirty="0"/>
          </a:p>
        </p:txBody>
      </p:sp>
      <p:sp>
        <p:nvSpPr>
          <p:cNvPr id="3" name="Tijdelijke aanduiding voor inhoud 2"/>
          <p:cNvSpPr>
            <a:spLocks noGrp="1"/>
          </p:cNvSpPr>
          <p:nvPr>
            <p:ph idx="1"/>
          </p:nvPr>
        </p:nvSpPr>
        <p:spPr/>
        <p:txBody>
          <a:bodyPr/>
          <a:lstStyle/>
          <a:p>
            <a:pPr lvl="0" algn="ctr"/>
            <a:r>
              <a:rPr lang="en-GB" dirty="0"/>
              <a:t>How to compare the quality of models for your documents</a:t>
            </a:r>
            <a:r>
              <a:rPr lang="en-GB" dirty="0" smtClean="0"/>
              <a:t>.</a:t>
            </a:r>
            <a:endParaRPr lang="nl-NL" dirty="0"/>
          </a:p>
        </p:txBody>
      </p:sp>
    </p:spTree>
    <p:extLst>
      <p:ext uri="{BB962C8B-B14F-4D97-AF65-F5344CB8AC3E}">
        <p14:creationId xmlns:p14="http://schemas.microsoft.com/office/powerpoint/2010/main" val="16545688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8037</TotalTime>
  <Words>2242</Words>
  <Application>Microsoft Office PowerPoint</Application>
  <PresentationFormat>Breedbeeld</PresentationFormat>
  <Paragraphs>438</Paragraphs>
  <Slides>68</Slides>
  <Notes>16</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68</vt:i4>
      </vt:variant>
    </vt:vector>
  </HeadingPairs>
  <TitlesOfParts>
    <vt:vector size="76" baseType="lpstr">
      <vt:lpstr>Apple SD 산돌고딕 Neo 옅은체</vt:lpstr>
      <vt:lpstr>Arial</vt:lpstr>
      <vt:lpstr>Calibri</vt:lpstr>
      <vt:lpstr>Calibri Light</vt:lpstr>
      <vt:lpstr>DejaVu Sans</vt:lpstr>
      <vt:lpstr>Times New Roman</vt:lpstr>
      <vt:lpstr>Wingdings</vt:lpstr>
      <vt:lpstr>Office Theme</vt:lpstr>
      <vt:lpstr>Digi-workshop Transkribus: Advanced.</vt:lpstr>
      <vt:lpstr>PowerPoint-presentatie</vt:lpstr>
      <vt:lpstr>Models</vt:lpstr>
      <vt:lpstr>Models</vt:lpstr>
      <vt:lpstr>Is the model OK?</vt:lpstr>
      <vt:lpstr>Reading the Graph.</vt:lpstr>
      <vt:lpstr>PowerPoint-presentatie</vt:lpstr>
      <vt:lpstr>PowerPoint-presentatie</vt:lpstr>
      <vt:lpstr>Models</vt:lpstr>
      <vt:lpstr>‘Compare’-button.</vt:lpstr>
      <vt:lpstr>PowerPoint-presentatie</vt:lpstr>
      <vt:lpstr>PowerPoint-presentatie</vt:lpstr>
      <vt:lpstr>PowerPoint-presentatie</vt:lpstr>
      <vt:lpstr>PowerPoint-presentatie</vt:lpstr>
      <vt:lpstr>‘Compare text versions’-button.</vt:lpstr>
      <vt:lpstr>PowerPoint-presentatie</vt:lpstr>
      <vt:lpstr>‘Compare Samples’</vt:lpstr>
      <vt:lpstr>Sample</vt:lpstr>
      <vt:lpstr>Sample </vt:lpstr>
      <vt:lpstr>Models</vt:lpstr>
      <vt:lpstr>How to pick a model?</vt:lpstr>
      <vt:lpstr>Text2Image</vt:lpstr>
      <vt:lpstr>PowerPoint-presentatie</vt:lpstr>
      <vt:lpstr>PowerPoint-presentatie</vt:lpstr>
      <vt:lpstr>Text2Image</vt:lpstr>
      <vt:lpstr>Method 1. Manuscript in Transkribus, seperate .txt</vt:lpstr>
      <vt:lpstr>PowerPoint-presentatie</vt:lpstr>
      <vt:lpstr>PowerPoint-presentatie</vt:lpstr>
      <vt:lpstr>Method 2. Manuscript in Transkribus, seperate .txt</vt:lpstr>
      <vt:lpstr>PowerPoint-presentatie</vt:lpstr>
      <vt:lpstr>PowerPoint-presentatie</vt:lpstr>
      <vt:lpstr>And then…</vt:lpstr>
      <vt:lpstr>PowerPoint-presentatie</vt:lpstr>
      <vt:lpstr>More manual (complete control)</vt:lpstr>
      <vt:lpstr>Step by step T2I (high accuracy)</vt:lpstr>
      <vt:lpstr>Tags</vt:lpstr>
      <vt:lpstr>Tags</vt:lpstr>
      <vt:lpstr>PowerPoint-presentatie</vt:lpstr>
      <vt:lpstr>Adding document Metadata</vt:lpstr>
      <vt:lpstr>PowerPoint-presentatie</vt:lpstr>
      <vt:lpstr>Tags</vt:lpstr>
      <vt:lpstr>Textual tags (NERs)</vt:lpstr>
      <vt:lpstr>PowerPoint-presentatie</vt:lpstr>
      <vt:lpstr>Textual tags in metadata</vt:lpstr>
      <vt:lpstr>Web-interface Transkribus</vt:lpstr>
      <vt:lpstr>Tags</vt:lpstr>
      <vt:lpstr>PowerPoint-presentatie</vt:lpstr>
      <vt:lpstr>Metadata: Lay-out/  Structure-tags</vt:lpstr>
      <vt:lpstr>First structure-tags then baselines.</vt:lpstr>
      <vt:lpstr>P2PaLA</vt:lpstr>
      <vt:lpstr>Structure-tags (metadata)</vt:lpstr>
      <vt:lpstr>P2PaLA</vt:lpstr>
      <vt:lpstr>PowerPoint-presentatie</vt:lpstr>
      <vt:lpstr>P2PaLA</vt:lpstr>
      <vt:lpstr>PowerPoint-presentatie</vt:lpstr>
      <vt:lpstr>Tables</vt:lpstr>
      <vt:lpstr>Tables and automatic recognition</vt:lpstr>
      <vt:lpstr>Step 1. Mark your tables!</vt:lpstr>
      <vt:lpstr>The original image and the corresponding extracted table. (NaverLABS blogpost)</vt:lpstr>
      <vt:lpstr>Examples from NaverLABS blog</vt:lpstr>
      <vt:lpstr>PowerPoint-presentatie</vt:lpstr>
      <vt:lpstr>Process: Document Understanding</vt:lpstr>
      <vt:lpstr>One tool for Document Layout/Understanding</vt:lpstr>
      <vt:lpstr>PowerPoint-presentatie</vt:lpstr>
      <vt:lpstr>PowerPoint-presentatie</vt:lpstr>
      <vt:lpstr>Visualize how disease spread over the Passau region</vt:lpstr>
      <vt:lpstr>PowerPoint-presentatie</vt:lpstr>
      <vt:lpstr>Extra information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Federation-Republics and their regulations in an international DH-context.</dc:title>
  <dc:creator>Annemieke werk</dc:creator>
  <cp:lastModifiedBy>Annemieke werk</cp:lastModifiedBy>
  <cp:revision>119</cp:revision>
  <dcterms:created xsi:type="dcterms:W3CDTF">2020-04-11T15:00:49Z</dcterms:created>
  <dcterms:modified xsi:type="dcterms:W3CDTF">2020-05-19T14:47:16Z</dcterms:modified>
</cp:coreProperties>
</file>