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9753600" cx="13004800"/>
  <p:notesSz cx="6858000" cy="9144000"/>
  <p:embeddedFontLst>
    <p:embeddedFont>
      <p:font typeface="Montserrat Light"/>
      <p:regular r:id="rId19"/>
      <p:bold r:id="rId20"/>
      <p:italic r:id="rId21"/>
      <p:boldItalic r:id="rId22"/>
    </p:embeddedFont>
    <p:embeddedFont>
      <p:font typeface="Helvetica Neue"/>
      <p:regular r:id="rId23"/>
      <p:bold r:id="rId24"/>
      <p:italic r:id="rId25"/>
      <p:boldItalic r:id="rId26"/>
    </p:embeddedFont>
    <p:embeddedFont>
      <p:font typeface="Helvetica Neue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kD1ORm0s58WnYO1CmCcWe1F99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Light-bold.fntdata"/><Relationship Id="rId22" Type="http://schemas.openxmlformats.org/officeDocument/2006/relationships/font" Target="fonts/MontserratLight-boldItalic.fntdata"/><Relationship Id="rId21" Type="http://schemas.openxmlformats.org/officeDocument/2006/relationships/font" Target="fonts/MontserratLight-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Italic.fntdata"/><Relationship Id="rId25" Type="http://schemas.openxmlformats.org/officeDocument/2006/relationships/font" Target="fonts/HelveticaNeue-italic.fntdata"/><Relationship Id="rId28" Type="http://schemas.openxmlformats.org/officeDocument/2006/relationships/font" Target="fonts/HelveticaNeueLight-bold.fntdata"/><Relationship Id="rId27" Type="http://schemas.openxmlformats.org/officeDocument/2006/relationships/font" Target="fonts/HelveticaNeue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Light-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HelveticaNeue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Ligh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de-DE"/>
              <a:t>MaRDI: NFDI Consortium of Mathematics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cabee18d49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g2cabee18d49_0_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Research data in general refer to all digital and analog objects that are generated or handled in the process of doing research.</a:t>
            </a:r>
            <a:endParaRPr/>
          </a:p>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In mathematics, research data are complex, diverse and multi-faceted. </a:t>
            </a:r>
            <a:r>
              <a:rPr lang="de-DE"/>
              <a:t> They can range from numerical and tabulated to non-numerical like formulae,  symbolic data, models, documents, domain-specific research software packages and libraries, simulation data (3D Objects) and visualizations.</a:t>
            </a:r>
            <a:endParaRPr/>
          </a:p>
          <a:p>
            <a:pPr indent="0" lvl="0" marL="0" rtl="0" algn="l">
              <a:lnSpc>
                <a:spcPct val="117999"/>
              </a:lnSpc>
              <a:spcBef>
                <a:spcPts val="0"/>
              </a:spcBef>
              <a:spcAft>
                <a:spcPts val="0"/>
              </a:spcAft>
              <a:buSzPts val="1400"/>
              <a:buNone/>
            </a:pPr>
            <a:r>
              <a:rPr lang="de-DE"/>
              <a:t>We would like to build metadata for our complex data.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de-DE"/>
              <a:t>Though data types  differ and require individual solutions, the algorithms, mathematical models and workflows are cross-cutting. These cross-cuttings topics allow for synergies between the MaRDI task areas and with other disciplines and NFDI consortia.</a:t>
            </a:r>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c76ff53df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g2dc76ff53df_0_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de-DE"/>
              <a:t>Models and algorithms are used everywhere in NFDI, making this an important focus point for us and we are describing them using knowledge graph representation. </a:t>
            </a:r>
            <a:endParaRPr/>
          </a:p>
          <a:p>
            <a:pPr indent="0" lvl="0" marL="0" rtl="0" algn="l">
              <a:lnSpc>
                <a:spcPct val="117999"/>
              </a:lnSpc>
              <a:spcBef>
                <a:spcPts val="0"/>
              </a:spcBef>
              <a:spcAft>
                <a:spcPts val="0"/>
              </a:spcAft>
              <a:buSzPts val="1400"/>
              <a:buNone/>
            </a:pPr>
            <a:r>
              <a:rPr lang="de-DE"/>
              <a:t>Here we show a successful example of cooperation between task areas 4 and 2. In  the top right in dark blue we have  the ontology storing the metadata of mathematical models.</a:t>
            </a:r>
            <a:endParaRPr/>
          </a:p>
          <a:p>
            <a:pPr indent="0" lvl="0" marL="0" rtl="0" algn="l">
              <a:lnSpc>
                <a:spcPct val="117999"/>
              </a:lnSpc>
              <a:spcBef>
                <a:spcPts val="0"/>
              </a:spcBef>
              <a:spcAft>
                <a:spcPts val="0"/>
              </a:spcAft>
              <a:buSzPts val="1400"/>
              <a:buNone/>
            </a:pPr>
            <a:r>
              <a:rPr lang="de-DE"/>
              <a:t>In the lower left in light blue is the ontology containing the metadata of algorithms. Explain a little bit the different classes in the knowledge graphs. </a:t>
            </a:r>
            <a:endParaRPr/>
          </a:p>
          <a:p>
            <a:pPr indent="0" lvl="0" marL="0" rtl="0" algn="l">
              <a:lnSpc>
                <a:spcPct val="117999"/>
              </a:lnSpc>
              <a:spcBef>
                <a:spcPts val="0"/>
              </a:spcBef>
              <a:spcAft>
                <a:spcPts val="0"/>
              </a:spcAft>
              <a:buSzPts val="1400"/>
              <a:buNone/>
            </a:pPr>
            <a:r>
              <a:rPr lang="de-DE"/>
              <a:t>And these two independently developed ontologies are connected by relating mathematical models to algorithmic problems tailored to these mathematical models. For more details, we encourage you to read our paper in arXiv.</a:t>
            </a:r>
            <a:endParaRPr/>
          </a:p>
          <a:p>
            <a:pPr indent="0" lvl="0" marL="0" rtl="0" algn="l">
              <a:lnSpc>
                <a:spcPct val="117999"/>
              </a:lnSpc>
              <a:spcBef>
                <a:spcPts val="0"/>
              </a:spcBef>
              <a:spcAft>
                <a:spcPts val="0"/>
              </a:spcAft>
              <a:buSzPts val="1400"/>
              <a:buNone/>
            </a:pPr>
            <a:r>
              <a:rPr lang="de-DE"/>
              <a:t>At this point, I would like to kindly ask you to contact us if you are interested to bring us your mathematical models, your algorithms and we will create the metadata for it and integrate it to our knowledge graph.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dc76ff53df_0_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g2dc76ff53df_0_17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de-DE"/>
              <a:t>Models and algorithms are used everywhere in NFDI, making this an important focus point for us and we are describing them using knowledge graph representation. </a:t>
            </a:r>
            <a:endParaRPr/>
          </a:p>
          <a:p>
            <a:pPr indent="0" lvl="0" marL="0" rtl="0" algn="l">
              <a:lnSpc>
                <a:spcPct val="117999"/>
              </a:lnSpc>
              <a:spcBef>
                <a:spcPts val="0"/>
              </a:spcBef>
              <a:spcAft>
                <a:spcPts val="0"/>
              </a:spcAft>
              <a:buSzPts val="1400"/>
              <a:buNone/>
            </a:pPr>
            <a:r>
              <a:rPr lang="de-DE"/>
              <a:t>Here we show a successful example of cooperation between task areas 4 and 2. In  the top right in dark blue we have  the ontology storing the metadata of mathematical models.</a:t>
            </a:r>
            <a:endParaRPr/>
          </a:p>
          <a:p>
            <a:pPr indent="0" lvl="0" marL="0" rtl="0" algn="l">
              <a:lnSpc>
                <a:spcPct val="117999"/>
              </a:lnSpc>
              <a:spcBef>
                <a:spcPts val="0"/>
              </a:spcBef>
              <a:spcAft>
                <a:spcPts val="0"/>
              </a:spcAft>
              <a:buSzPts val="1400"/>
              <a:buNone/>
            </a:pPr>
            <a:r>
              <a:rPr lang="de-DE"/>
              <a:t>In the lower left in light blue is the ontology containing the metadata of algorithms. Explain a little bit the different classes in the knowledge graphs. </a:t>
            </a:r>
            <a:endParaRPr/>
          </a:p>
          <a:p>
            <a:pPr indent="0" lvl="0" marL="0" rtl="0" algn="l">
              <a:lnSpc>
                <a:spcPct val="117999"/>
              </a:lnSpc>
              <a:spcBef>
                <a:spcPts val="0"/>
              </a:spcBef>
              <a:spcAft>
                <a:spcPts val="0"/>
              </a:spcAft>
              <a:buSzPts val="1400"/>
              <a:buNone/>
            </a:pPr>
            <a:r>
              <a:rPr lang="de-DE"/>
              <a:t>And these two independently developed ontologies are connected by relating mathematical models to algorithmic problems tailored to these mathematical models. For more details, we encourage you to read our paper in arXiv.</a:t>
            </a:r>
            <a:endParaRPr/>
          </a:p>
          <a:p>
            <a:pPr indent="0" lvl="0" marL="0" rtl="0" algn="l">
              <a:lnSpc>
                <a:spcPct val="117999"/>
              </a:lnSpc>
              <a:spcBef>
                <a:spcPts val="0"/>
              </a:spcBef>
              <a:spcAft>
                <a:spcPts val="0"/>
              </a:spcAft>
              <a:buSzPts val="1400"/>
              <a:buNone/>
            </a:pPr>
            <a:r>
              <a:rPr lang="de-DE"/>
              <a:t>At this point, I would like to kindly ask you to contact us if you are interested to bring us your mathematical models, your algorithms and we will create the metadata for it and integrate it to our knowledge graph.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dc76ff53df_0_2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g2dc76ff53df_0_20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de-DE"/>
              <a:t>Models and algorithms are used everywhere in NFDI, making this an important focus point for us and we are describing them using knowledge graph representation. </a:t>
            </a:r>
            <a:endParaRPr/>
          </a:p>
          <a:p>
            <a:pPr indent="0" lvl="0" marL="0" rtl="0" algn="l">
              <a:lnSpc>
                <a:spcPct val="117999"/>
              </a:lnSpc>
              <a:spcBef>
                <a:spcPts val="0"/>
              </a:spcBef>
              <a:spcAft>
                <a:spcPts val="0"/>
              </a:spcAft>
              <a:buSzPts val="1400"/>
              <a:buNone/>
            </a:pPr>
            <a:r>
              <a:rPr lang="de-DE"/>
              <a:t>Here we show a successful example of cooperation between task areas 4 and 2. In  the top right in dark blue we have  the ontology storing the metadata of mathematical models.</a:t>
            </a:r>
            <a:endParaRPr/>
          </a:p>
          <a:p>
            <a:pPr indent="0" lvl="0" marL="0" rtl="0" algn="l">
              <a:lnSpc>
                <a:spcPct val="117999"/>
              </a:lnSpc>
              <a:spcBef>
                <a:spcPts val="0"/>
              </a:spcBef>
              <a:spcAft>
                <a:spcPts val="0"/>
              </a:spcAft>
              <a:buSzPts val="1400"/>
              <a:buNone/>
            </a:pPr>
            <a:r>
              <a:rPr lang="de-DE"/>
              <a:t>In the lower left in light blue is the ontology containing the metadata of algorithms. Explain a little bit the different classes in the knowledge graphs. </a:t>
            </a:r>
            <a:endParaRPr/>
          </a:p>
          <a:p>
            <a:pPr indent="0" lvl="0" marL="0" rtl="0" algn="l">
              <a:lnSpc>
                <a:spcPct val="117999"/>
              </a:lnSpc>
              <a:spcBef>
                <a:spcPts val="0"/>
              </a:spcBef>
              <a:spcAft>
                <a:spcPts val="0"/>
              </a:spcAft>
              <a:buSzPts val="1400"/>
              <a:buNone/>
            </a:pPr>
            <a:r>
              <a:rPr lang="de-DE"/>
              <a:t>And these two independently developed ontologies are connected by relating mathematical models to algorithmic problems tailored to these mathematical models. For more details, we encourage you to read our paper in arXiv.</a:t>
            </a:r>
            <a:endParaRPr/>
          </a:p>
          <a:p>
            <a:pPr indent="0" lvl="0" marL="0" rtl="0" algn="l">
              <a:lnSpc>
                <a:spcPct val="117999"/>
              </a:lnSpc>
              <a:spcBef>
                <a:spcPts val="0"/>
              </a:spcBef>
              <a:spcAft>
                <a:spcPts val="0"/>
              </a:spcAft>
              <a:buSzPts val="1400"/>
              <a:buNone/>
            </a:pPr>
            <a:r>
              <a:rPr lang="de-DE"/>
              <a:t>At this point, I would like to kindly ask you to contact us if you are interested to bring us your mathematical models, your algorithms and we will create the metadata for it and integrate it to our knowledge graph.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2200"/>
              <a:buFont typeface="Helvetica Neue"/>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a1928a4613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g2a1928a4613_0_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de-DE"/>
              <a:t>Models and algorithms are used everywhere in NFDI, making this an important focus point for us and we are describing them using knowledge graph representation. </a:t>
            </a:r>
            <a:endParaRPr/>
          </a:p>
          <a:p>
            <a:pPr indent="0" lvl="0" marL="0" rtl="0" algn="l">
              <a:lnSpc>
                <a:spcPct val="117999"/>
              </a:lnSpc>
              <a:spcBef>
                <a:spcPts val="0"/>
              </a:spcBef>
              <a:spcAft>
                <a:spcPts val="0"/>
              </a:spcAft>
              <a:buSzPts val="1400"/>
              <a:buNone/>
            </a:pPr>
            <a:r>
              <a:rPr lang="de-DE"/>
              <a:t>Here we show a successful example of cooperation between task areas 4 and 2. In  the top right in dark blue we have  the ontology storing the metadata of mathematical models.</a:t>
            </a:r>
            <a:endParaRPr/>
          </a:p>
          <a:p>
            <a:pPr indent="0" lvl="0" marL="0" rtl="0" algn="l">
              <a:lnSpc>
                <a:spcPct val="117999"/>
              </a:lnSpc>
              <a:spcBef>
                <a:spcPts val="0"/>
              </a:spcBef>
              <a:spcAft>
                <a:spcPts val="0"/>
              </a:spcAft>
              <a:buSzPts val="1400"/>
              <a:buNone/>
            </a:pPr>
            <a:r>
              <a:rPr lang="de-DE"/>
              <a:t>In the lower left in light blue is the ontology containing the metadata of algorithms. Explain a little bit the different classes in the knowledge graphs. </a:t>
            </a:r>
            <a:endParaRPr/>
          </a:p>
          <a:p>
            <a:pPr indent="0" lvl="0" marL="0" rtl="0" algn="l">
              <a:lnSpc>
                <a:spcPct val="117999"/>
              </a:lnSpc>
              <a:spcBef>
                <a:spcPts val="0"/>
              </a:spcBef>
              <a:spcAft>
                <a:spcPts val="0"/>
              </a:spcAft>
              <a:buSzPts val="1400"/>
              <a:buNone/>
            </a:pPr>
            <a:r>
              <a:rPr lang="de-DE"/>
              <a:t>And these two independently developed ontologies are connected by relating mathematical models to algorithmic problems tailored to these mathematical models. For more details, we encourage you to read our paper in arXiv.</a:t>
            </a:r>
            <a:endParaRPr/>
          </a:p>
          <a:p>
            <a:pPr indent="0" lvl="0" marL="0" rtl="0" algn="l">
              <a:lnSpc>
                <a:spcPct val="117999"/>
              </a:lnSpc>
              <a:spcBef>
                <a:spcPts val="0"/>
              </a:spcBef>
              <a:spcAft>
                <a:spcPts val="0"/>
              </a:spcAft>
              <a:buSzPts val="1400"/>
              <a:buNone/>
            </a:pPr>
            <a:r>
              <a:rPr lang="de-DE"/>
              <a:t>At this point, I would like to kindly ask you to contact us if you are interested to bring us your mathematical models, your algorithms and we will create the metadata for it and integrate it to our knowledge graph.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c76ff53df_0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 name="Google Shape;84;g2dc76ff53df_0_1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de-DE"/>
              <a:t>Models and algorithms are used everywhere in NFDI, making this an important focus point for us and we are describing them using knowledge graph representation. </a:t>
            </a:r>
            <a:endParaRPr/>
          </a:p>
          <a:p>
            <a:pPr indent="0" lvl="0" marL="0" rtl="0" algn="l">
              <a:lnSpc>
                <a:spcPct val="117999"/>
              </a:lnSpc>
              <a:spcBef>
                <a:spcPts val="0"/>
              </a:spcBef>
              <a:spcAft>
                <a:spcPts val="0"/>
              </a:spcAft>
              <a:buSzPts val="1400"/>
              <a:buNone/>
            </a:pPr>
            <a:r>
              <a:rPr lang="de-DE"/>
              <a:t>Here we show a successful example of cooperation between task areas 4 and 2. In  the top right in dark blue we have  the ontology storing the metadata of mathematical models.</a:t>
            </a:r>
            <a:endParaRPr/>
          </a:p>
          <a:p>
            <a:pPr indent="0" lvl="0" marL="0" rtl="0" algn="l">
              <a:lnSpc>
                <a:spcPct val="117999"/>
              </a:lnSpc>
              <a:spcBef>
                <a:spcPts val="0"/>
              </a:spcBef>
              <a:spcAft>
                <a:spcPts val="0"/>
              </a:spcAft>
              <a:buSzPts val="1400"/>
              <a:buNone/>
            </a:pPr>
            <a:r>
              <a:rPr lang="de-DE"/>
              <a:t>In the lower left in light blue is the ontology containing the metadata of algorithms. Explain a little bit the different classes in the knowledge graphs. </a:t>
            </a:r>
            <a:endParaRPr/>
          </a:p>
          <a:p>
            <a:pPr indent="0" lvl="0" marL="0" rtl="0" algn="l">
              <a:lnSpc>
                <a:spcPct val="117999"/>
              </a:lnSpc>
              <a:spcBef>
                <a:spcPts val="0"/>
              </a:spcBef>
              <a:spcAft>
                <a:spcPts val="0"/>
              </a:spcAft>
              <a:buSzPts val="1400"/>
              <a:buNone/>
            </a:pPr>
            <a:r>
              <a:rPr lang="de-DE"/>
              <a:t>And these two independently developed ontologies are connected by relating mathematical models to algorithmic problems tailored to these mathematical models. For more details, we encourage you to read our paper in arXiv.</a:t>
            </a:r>
            <a:endParaRPr/>
          </a:p>
          <a:p>
            <a:pPr indent="0" lvl="0" marL="0" rtl="0" algn="l">
              <a:lnSpc>
                <a:spcPct val="117999"/>
              </a:lnSpc>
              <a:spcBef>
                <a:spcPts val="0"/>
              </a:spcBef>
              <a:spcAft>
                <a:spcPts val="0"/>
              </a:spcAft>
              <a:buSzPts val="1400"/>
              <a:buNone/>
            </a:pPr>
            <a:r>
              <a:rPr lang="de-DE"/>
              <a:t>At this point, I would like to kindly ask you to contact us if you are interested to bring us your mathematical models, your algorithms and we will create the metadata for it and integrate it to our knowledge graph.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dc76ff53df_0_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g2dc76ff53df_0_1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de-DE"/>
              <a:t>Models and algorithms are used everywhere in NFDI, making this an important focus point for us and we are describing them using knowledge graph representation. </a:t>
            </a:r>
            <a:endParaRPr/>
          </a:p>
          <a:p>
            <a:pPr indent="0" lvl="0" marL="0" rtl="0" algn="l">
              <a:lnSpc>
                <a:spcPct val="117999"/>
              </a:lnSpc>
              <a:spcBef>
                <a:spcPts val="0"/>
              </a:spcBef>
              <a:spcAft>
                <a:spcPts val="0"/>
              </a:spcAft>
              <a:buSzPts val="1400"/>
              <a:buNone/>
            </a:pPr>
            <a:r>
              <a:rPr lang="de-DE"/>
              <a:t>Here we show a successful example of cooperation between task areas 4 and 2. In  the top right in dark blue we have  the ontology storing the metadata of mathematical models.</a:t>
            </a:r>
            <a:endParaRPr/>
          </a:p>
          <a:p>
            <a:pPr indent="0" lvl="0" marL="0" rtl="0" algn="l">
              <a:lnSpc>
                <a:spcPct val="117999"/>
              </a:lnSpc>
              <a:spcBef>
                <a:spcPts val="0"/>
              </a:spcBef>
              <a:spcAft>
                <a:spcPts val="0"/>
              </a:spcAft>
              <a:buSzPts val="1400"/>
              <a:buNone/>
            </a:pPr>
            <a:r>
              <a:rPr lang="de-DE"/>
              <a:t>In the lower left in light blue is the ontology containing the metadata of algorithms. Explain a little bit the different classes in the knowledge graphs. </a:t>
            </a:r>
            <a:endParaRPr/>
          </a:p>
          <a:p>
            <a:pPr indent="0" lvl="0" marL="0" rtl="0" algn="l">
              <a:lnSpc>
                <a:spcPct val="117999"/>
              </a:lnSpc>
              <a:spcBef>
                <a:spcPts val="0"/>
              </a:spcBef>
              <a:spcAft>
                <a:spcPts val="0"/>
              </a:spcAft>
              <a:buSzPts val="1400"/>
              <a:buNone/>
            </a:pPr>
            <a:r>
              <a:rPr lang="de-DE"/>
              <a:t>And these two independently developed ontologies are connected by relating mathematical models to algorithmic problems tailored to these mathematical models. For more details, we encourage you to read our paper in arXiv.</a:t>
            </a:r>
            <a:endParaRPr/>
          </a:p>
          <a:p>
            <a:pPr indent="0" lvl="0" marL="0" rtl="0" algn="l">
              <a:lnSpc>
                <a:spcPct val="117999"/>
              </a:lnSpc>
              <a:spcBef>
                <a:spcPts val="0"/>
              </a:spcBef>
              <a:spcAft>
                <a:spcPts val="0"/>
              </a:spcAft>
              <a:buSzPts val="1400"/>
              <a:buNone/>
            </a:pPr>
            <a:r>
              <a:rPr lang="de-DE"/>
              <a:t>At this point, I would like to kindly ask you to contact us if you are interested to bring us your mathematical models, your algorithms and we will create the metadata for it and integrate it to our knowledge graph.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1928a4613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g2a1928a4613_0_10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Research data in general refer to all digital and analog objects that are generated or handled in the process of doing research.</a:t>
            </a:r>
            <a:endParaRPr/>
          </a:p>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In mathematics, research data are complex, diverse and multi-faceted. </a:t>
            </a:r>
            <a:r>
              <a:rPr lang="de-DE"/>
              <a:t> They can range from numerical and tabulated to non-numerical like formulae,  symbolic data, models, documents, domain-specific research software packages and libraries, simulation data (3D Objects) and visualizations.</a:t>
            </a:r>
            <a:endParaRPr/>
          </a:p>
          <a:p>
            <a:pPr indent="0" lvl="0" marL="0" rtl="0" algn="l">
              <a:lnSpc>
                <a:spcPct val="117999"/>
              </a:lnSpc>
              <a:spcBef>
                <a:spcPts val="0"/>
              </a:spcBef>
              <a:spcAft>
                <a:spcPts val="0"/>
              </a:spcAft>
              <a:buSzPts val="1400"/>
              <a:buNone/>
            </a:pPr>
            <a:r>
              <a:rPr lang="de-DE"/>
              <a:t>We would like to build metadata for our complex data.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de-DE"/>
              <a:t>Though data types  differ and require individual solutions, the algorithms, mathematical models and workflows are cross-cutting. These cross-cuttings topics allow for synergies between the MaRDI task areas and with other disciplines and NFDI consortia.</a:t>
            </a:r>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a1928a4613_0_1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g2a1928a4613_0_19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Research data in general refer to all digital and analog objects that are generated or handled in the process of doing research.</a:t>
            </a:r>
            <a:endParaRPr/>
          </a:p>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In mathematics, research data are complex, diverse and multi-faceted. </a:t>
            </a:r>
            <a:r>
              <a:rPr lang="de-DE"/>
              <a:t> They can range from numerical and tabulated to non-numerical like formulae,  symbolic data, models, documents, domain-specific research software packages and libraries, simulation data (3D Objects) and visualizations.</a:t>
            </a:r>
            <a:endParaRPr/>
          </a:p>
          <a:p>
            <a:pPr indent="0" lvl="0" marL="0" rtl="0" algn="l">
              <a:lnSpc>
                <a:spcPct val="117999"/>
              </a:lnSpc>
              <a:spcBef>
                <a:spcPts val="0"/>
              </a:spcBef>
              <a:spcAft>
                <a:spcPts val="0"/>
              </a:spcAft>
              <a:buSzPts val="1400"/>
              <a:buNone/>
            </a:pPr>
            <a:r>
              <a:rPr lang="de-DE"/>
              <a:t>We would like to build metadata for our complex data.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de-DE"/>
              <a:t>Though data types  differ and require individual solutions, the algorithms, mathematical models and workflows are cross-cutting. These cross-cuttings topics allow for synergies between the MaRDI task areas and with other disciplines and NFDI consortia.</a:t>
            </a:r>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abee18d49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g2cabee18d49_0_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Research data in general refer to all digital and analog objects that are generated or handled in the process of doing research.</a:t>
            </a:r>
            <a:endParaRPr/>
          </a:p>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In mathematics, research data are complex, diverse and multi-faceted. </a:t>
            </a:r>
            <a:r>
              <a:rPr lang="de-DE"/>
              <a:t> They can range from numerical and tabulated to non-numerical like formulae,  symbolic data, models, documents, domain-specific research software packages and libraries, simulation data (3D Objects) and visualizations.</a:t>
            </a:r>
            <a:endParaRPr/>
          </a:p>
          <a:p>
            <a:pPr indent="0" lvl="0" marL="0" rtl="0" algn="l">
              <a:lnSpc>
                <a:spcPct val="117999"/>
              </a:lnSpc>
              <a:spcBef>
                <a:spcPts val="0"/>
              </a:spcBef>
              <a:spcAft>
                <a:spcPts val="0"/>
              </a:spcAft>
              <a:buSzPts val="1400"/>
              <a:buNone/>
            </a:pPr>
            <a:r>
              <a:rPr lang="de-DE"/>
              <a:t>We would like to build metadata for our complex data.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de-DE"/>
              <a:t>Though data types  differ and require individual solutions, the algorithms, mathematical models and workflows are cross-cutting. These cross-cuttings topics allow for synergies between the MaRDI task areas and with other disciplines and NFDI consortia.</a:t>
            </a:r>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abee18d49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g2cabee18d49_0_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Research data in general refer to all digital and analog objects that are generated or handled in the process of doing research.</a:t>
            </a:r>
            <a:endParaRPr/>
          </a:p>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In mathematics, research data are complex, diverse and multi-faceted. </a:t>
            </a:r>
            <a:r>
              <a:rPr lang="de-DE"/>
              <a:t> They can range from numerical and tabulated to non-numerical like formulae,  symbolic data, models, documents, domain-specific research software packages and libraries, simulation data (3D Objects) and visualizations.</a:t>
            </a:r>
            <a:endParaRPr/>
          </a:p>
          <a:p>
            <a:pPr indent="0" lvl="0" marL="0" rtl="0" algn="l">
              <a:lnSpc>
                <a:spcPct val="117999"/>
              </a:lnSpc>
              <a:spcBef>
                <a:spcPts val="0"/>
              </a:spcBef>
              <a:spcAft>
                <a:spcPts val="0"/>
              </a:spcAft>
              <a:buSzPts val="1400"/>
              <a:buNone/>
            </a:pPr>
            <a:r>
              <a:rPr lang="de-DE"/>
              <a:t>We would like to build metadata for our complex data.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de-DE"/>
              <a:t>Though data types  differ and require individual solutions, the algorithms, mathematical models and workflows are cross-cutting. These cross-cuttings topics allow for synergies between the MaRDI task areas and with other disciplines and NFDI consortia.</a:t>
            </a:r>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cabee18d49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g2cabee18d49_0_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Research data in general refer to all digital and analog objects that are generated or handled in the process of doing research.</a:t>
            </a:r>
            <a:endParaRPr/>
          </a:p>
          <a:p>
            <a:pPr indent="0" lvl="0" marL="0" rtl="0" algn="l">
              <a:lnSpc>
                <a:spcPct val="117999"/>
              </a:lnSpc>
              <a:spcBef>
                <a:spcPts val="0"/>
              </a:spcBef>
              <a:spcAft>
                <a:spcPts val="0"/>
              </a:spcAft>
              <a:buSzPts val="1400"/>
              <a:buNone/>
            </a:pPr>
            <a:r>
              <a:rPr b="0" i="0" lang="de-DE" sz="2200" u="none" strike="noStrike">
                <a:latin typeface="Helvetica Neue"/>
                <a:ea typeface="Helvetica Neue"/>
                <a:cs typeface="Helvetica Neue"/>
                <a:sym typeface="Helvetica Neue"/>
              </a:rPr>
              <a:t>In mathematics, research data are complex, diverse and multi-faceted. </a:t>
            </a:r>
            <a:r>
              <a:rPr lang="de-DE"/>
              <a:t> They can range from numerical and tabulated to non-numerical like formulae,  symbolic data, models, documents, domain-specific research software packages and libraries, simulation data (3D Objects) and visualizations.</a:t>
            </a:r>
            <a:endParaRPr/>
          </a:p>
          <a:p>
            <a:pPr indent="0" lvl="0" marL="0" rtl="0" algn="l">
              <a:lnSpc>
                <a:spcPct val="117999"/>
              </a:lnSpc>
              <a:spcBef>
                <a:spcPts val="0"/>
              </a:spcBef>
              <a:spcAft>
                <a:spcPts val="0"/>
              </a:spcAft>
              <a:buSzPts val="1400"/>
              <a:buNone/>
            </a:pPr>
            <a:r>
              <a:rPr lang="de-DE"/>
              <a:t>We would like to build metadata for our complex data.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de-DE"/>
              <a:t>Though data types  differ and require individual solutions, the algorithms, mathematical models and workflows are cross-cutting. These cross-cuttings topics allow for synergies between the MaRDI task areas and with other disciplines and NFDI consortia.</a:t>
            </a:r>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type="title">
  <p:cSld name="TITLE">
    <p:spTree>
      <p:nvGrpSpPr>
        <p:cNvPr id="9" name="Shape 9"/>
        <p:cNvGrpSpPr/>
        <p:nvPr/>
      </p:nvGrpSpPr>
      <p:grpSpPr>
        <a:xfrm>
          <a:off x="0" y="0"/>
          <a:ext cx="0" cy="0"/>
          <a:chOff x="0" y="0"/>
          <a:chExt cx="0" cy="0"/>
        </a:xfrm>
      </p:grpSpPr>
      <p:sp>
        <p:nvSpPr>
          <p:cNvPr id="10" name="Google Shape;10;p7"/>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7"/>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rm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2" name="Google Shape;12;p7"/>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e">
  <p:cSld name="Punkte">
    <p:spTree>
      <p:nvGrpSpPr>
        <p:cNvPr id="49" name="Shape 49"/>
        <p:cNvGrpSpPr/>
        <p:nvPr/>
      </p:nvGrpSpPr>
      <p:grpSpPr>
        <a:xfrm>
          <a:off x="0" y="0"/>
          <a:ext cx="0" cy="0"/>
          <a:chOff x="0" y="0"/>
          <a:chExt cx="0" cy="0"/>
        </a:xfrm>
      </p:grpSpPr>
      <p:sp>
        <p:nvSpPr>
          <p:cNvPr id="50" name="Google Shape;50;p16"/>
          <p:cNvSpPr txBox="1"/>
          <p:nvPr>
            <p:ph idx="1" type="body"/>
          </p:nvPr>
        </p:nvSpPr>
        <p:spPr>
          <a:xfrm>
            <a:off x="900853" y="2167466"/>
            <a:ext cx="11203094" cy="5418668"/>
          </a:xfrm>
          <a:prstGeom prst="rect">
            <a:avLst/>
          </a:prstGeom>
          <a:noFill/>
          <a:ln>
            <a:noFill/>
          </a:ln>
        </p:spPr>
        <p:txBody>
          <a:bodyPr anchorCtr="0" anchor="ctr" bIns="27075" lIns="27075" spcFirstLastPara="1" rIns="27075" wrap="square" tIns="27075">
            <a:norm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51" name="Google Shape;51;p16"/>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3 Stück">
  <p:cSld name="Foto - 3 Stück">
    <p:spTree>
      <p:nvGrpSpPr>
        <p:cNvPr id="52" name="Shape 52"/>
        <p:cNvGrpSpPr/>
        <p:nvPr/>
      </p:nvGrpSpPr>
      <p:grpSpPr>
        <a:xfrm>
          <a:off x="0" y="0"/>
          <a:ext cx="0" cy="0"/>
          <a:chOff x="0" y="0"/>
          <a:chExt cx="0" cy="0"/>
        </a:xfrm>
      </p:grpSpPr>
      <p:sp>
        <p:nvSpPr>
          <p:cNvPr id="53" name="Google Shape;53;p17"/>
          <p:cNvSpPr/>
          <p:nvPr>
            <p:ph idx="2" type="pic"/>
          </p:nvPr>
        </p:nvSpPr>
        <p:spPr>
          <a:xfrm>
            <a:off x="8160173" y="4978400"/>
            <a:ext cx="4439921" cy="2959947"/>
          </a:xfrm>
          <a:prstGeom prst="rect">
            <a:avLst/>
          </a:prstGeom>
          <a:noFill/>
          <a:ln>
            <a:noFill/>
          </a:ln>
        </p:spPr>
      </p:sp>
      <p:sp>
        <p:nvSpPr>
          <p:cNvPr id="54" name="Google Shape;54;p17"/>
          <p:cNvSpPr/>
          <p:nvPr>
            <p:ph idx="3" type="pic"/>
          </p:nvPr>
        </p:nvSpPr>
        <p:spPr>
          <a:xfrm>
            <a:off x="8405707" y="1679786"/>
            <a:ext cx="3948854" cy="3948854"/>
          </a:xfrm>
          <a:prstGeom prst="rect">
            <a:avLst/>
          </a:prstGeom>
          <a:noFill/>
          <a:ln>
            <a:noFill/>
          </a:ln>
        </p:spPr>
      </p:sp>
      <p:sp>
        <p:nvSpPr>
          <p:cNvPr id="55" name="Google Shape;55;p17"/>
          <p:cNvSpPr/>
          <p:nvPr>
            <p:ph idx="4" type="pic"/>
          </p:nvPr>
        </p:nvSpPr>
        <p:spPr>
          <a:xfrm>
            <a:off x="-528321" y="1822026"/>
            <a:ext cx="9174481" cy="6116322"/>
          </a:xfrm>
          <a:prstGeom prst="rect">
            <a:avLst/>
          </a:prstGeom>
          <a:noFill/>
          <a:ln>
            <a:noFill/>
          </a:ln>
        </p:spPr>
      </p:sp>
      <p:sp>
        <p:nvSpPr>
          <p:cNvPr id="56" name="Google Shape;56;p17"/>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itat">
  <p:cSld name="Zitat">
    <p:spTree>
      <p:nvGrpSpPr>
        <p:cNvPr id="57" name="Shape 57"/>
        <p:cNvGrpSpPr/>
        <p:nvPr/>
      </p:nvGrpSpPr>
      <p:grpSpPr>
        <a:xfrm>
          <a:off x="0" y="0"/>
          <a:ext cx="0" cy="0"/>
          <a:chOff x="0" y="0"/>
          <a:chExt cx="0" cy="0"/>
        </a:xfrm>
      </p:grpSpPr>
      <p:sp>
        <p:nvSpPr>
          <p:cNvPr id="58" name="Google Shape;58;p18"/>
          <p:cNvSpPr txBox="1"/>
          <p:nvPr>
            <p:ph idx="1" type="body"/>
          </p:nvPr>
        </p:nvSpPr>
        <p:spPr>
          <a:xfrm>
            <a:off x="1273386" y="5994400"/>
            <a:ext cx="10464802" cy="389264"/>
          </a:xfrm>
          <a:prstGeom prst="rect">
            <a:avLst/>
          </a:prstGeom>
          <a:noFill/>
          <a:ln>
            <a:noFill/>
          </a:ln>
        </p:spPr>
        <p:txBody>
          <a:bodyPr anchorCtr="0" anchor="t" bIns="27075" lIns="27075" spcFirstLastPara="1" rIns="27075" wrap="square" tIns="27075">
            <a:spAutoFit/>
          </a:bodyPr>
          <a:lstStyle>
            <a:lvl1pPr indent="-228600" lvl="0" marL="457200" algn="ctr">
              <a:lnSpc>
                <a:spcPct val="100000"/>
              </a:lnSpc>
              <a:spcBef>
                <a:spcPts val="0"/>
              </a:spcBef>
              <a:spcAft>
                <a:spcPts val="0"/>
              </a:spcAft>
              <a:buClr>
                <a:srgbClr val="000000"/>
              </a:buClr>
              <a:buSzPts val="2200"/>
              <a:buFont typeface="Helvetica Neue"/>
              <a:buNone/>
              <a:defRPr i="1" sz="2200"/>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59" name="Google Shape;59;p18"/>
          <p:cNvSpPr txBox="1"/>
          <p:nvPr>
            <p:ph idx="2" type="body"/>
          </p:nvPr>
        </p:nvSpPr>
        <p:spPr>
          <a:xfrm>
            <a:off x="1273386" y="4399192"/>
            <a:ext cx="10464802" cy="562362"/>
          </a:xfrm>
          <a:prstGeom prst="rect">
            <a:avLst/>
          </a:prstGeom>
          <a:noFill/>
          <a:ln>
            <a:noFill/>
          </a:ln>
        </p:spPr>
        <p:txBody>
          <a:bodyPr anchorCtr="0" anchor="ctr" bIns="27075" lIns="27075" spcFirstLastPara="1" rIns="27075" wrap="square" tIns="27075">
            <a:spAutoFit/>
          </a:bodyPr>
          <a:lstStyle>
            <a:lvl1pPr indent="-228600" lvl="0" marL="457200" algn="ctr">
              <a:lnSpc>
                <a:spcPct val="100000"/>
              </a:lnSpc>
              <a:spcBef>
                <a:spcPts val="0"/>
              </a:spcBef>
              <a:spcAft>
                <a:spcPts val="0"/>
              </a:spcAft>
              <a:buClr>
                <a:srgbClr val="000000"/>
              </a:buClr>
              <a:buSzPts val="3400"/>
              <a:buFont typeface="Helvetica Neue"/>
              <a:buNone/>
              <a:defRPr sz="3400">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60" name="Google Shape;60;p18"/>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61" name="Shape 61"/>
        <p:cNvGrpSpPr/>
        <p:nvPr/>
      </p:nvGrpSpPr>
      <p:grpSpPr>
        <a:xfrm>
          <a:off x="0" y="0"/>
          <a:ext cx="0" cy="0"/>
          <a:chOff x="0" y="0"/>
          <a:chExt cx="0" cy="0"/>
        </a:xfrm>
      </p:grpSpPr>
      <p:sp>
        <p:nvSpPr>
          <p:cNvPr id="62" name="Google Shape;62;p19"/>
          <p:cNvSpPr/>
          <p:nvPr>
            <p:ph idx="2" type="pic"/>
          </p:nvPr>
        </p:nvSpPr>
        <p:spPr>
          <a:xfrm>
            <a:off x="-27094" y="541866"/>
            <a:ext cx="13058988" cy="8705993"/>
          </a:xfrm>
          <a:prstGeom prst="rect">
            <a:avLst/>
          </a:prstGeom>
          <a:noFill/>
          <a:ln>
            <a:noFill/>
          </a:ln>
        </p:spPr>
      </p:sp>
      <p:sp>
        <p:nvSpPr>
          <p:cNvPr id="63" name="Google Shape;63;p19"/>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p:cSld name="Leer">
    <p:spTree>
      <p:nvGrpSpPr>
        <p:cNvPr id="64" name="Shape 64"/>
        <p:cNvGrpSpPr/>
        <p:nvPr/>
      </p:nvGrpSpPr>
      <p:grpSpPr>
        <a:xfrm>
          <a:off x="0" y="0"/>
          <a:ext cx="0" cy="0"/>
          <a:chOff x="0" y="0"/>
          <a:chExt cx="0" cy="0"/>
        </a:xfrm>
      </p:grpSpPr>
      <p:sp>
        <p:nvSpPr>
          <p:cNvPr id="65" name="Google Shape;65;p20"/>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fzählung Bullets" type="tx">
  <p:cSld name="TITLE_AND_BODY">
    <p:spTree>
      <p:nvGrpSpPr>
        <p:cNvPr id="13" name="Shape 13"/>
        <p:cNvGrpSpPr/>
        <p:nvPr/>
      </p:nvGrpSpPr>
      <p:grpSpPr>
        <a:xfrm>
          <a:off x="0" y="0"/>
          <a:ext cx="0" cy="0"/>
          <a:chOff x="0" y="0"/>
          <a:chExt cx="0" cy="0"/>
        </a:xfrm>
      </p:grpSpPr>
      <p:sp>
        <p:nvSpPr>
          <p:cNvPr id="14" name="Google Shape;14;p8"/>
          <p:cNvSpPr txBox="1"/>
          <p:nvPr>
            <p:ph type="title"/>
          </p:nvPr>
        </p:nvSpPr>
        <p:spPr>
          <a:xfrm>
            <a:off x="255305" y="-1"/>
            <a:ext cx="12749494" cy="780346"/>
          </a:xfrm>
          <a:prstGeom prst="rect">
            <a:avLst/>
          </a:prstGeom>
          <a:noFill/>
          <a:ln>
            <a:noFill/>
          </a:ln>
        </p:spPr>
        <p:txBody>
          <a:bodyPr anchorCtr="0" anchor="ctr" bIns="65000" lIns="65000" spcFirstLastPara="1" rIns="65000" wrap="square" tIns="65000">
            <a:normAutofit/>
          </a:bodyPr>
          <a:lstStyle>
            <a:lvl1pPr lvl="0" algn="l">
              <a:lnSpc>
                <a:spcPct val="100000"/>
              </a:lnSpc>
              <a:spcBef>
                <a:spcPts val="0"/>
              </a:spcBef>
              <a:spcAft>
                <a:spcPts val="0"/>
              </a:spcAft>
              <a:buClr>
                <a:srgbClr val="000000"/>
              </a:buClr>
              <a:buSzPts val="2400"/>
              <a:buFont typeface="Arial"/>
              <a:buNone/>
              <a:defRPr sz="2400">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8"/>
          <p:cNvSpPr txBox="1"/>
          <p:nvPr>
            <p:ph idx="1" type="body"/>
          </p:nvPr>
        </p:nvSpPr>
        <p:spPr>
          <a:xfrm>
            <a:off x="255305" y="1497224"/>
            <a:ext cx="12733751" cy="8256376"/>
          </a:xfrm>
          <a:prstGeom prst="rect">
            <a:avLst/>
          </a:prstGeom>
          <a:noFill/>
          <a:ln>
            <a:noFill/>
          </a:ln>
        </p:spPr>
        <p:txBody>
          <a:bodyPr anchorCtr="0" anchor="t" bIns="65000" lIns="65000" spcFirstLastPara="1" rIns="65000" wrap="square" tIns="65000">
            <a:normAutofit/>
          </a:bodyPr>
          <a:lstStyle>
            <a:lvl1pPr indent="-419100" lvl="0" marL="457200" algn="l">
              <a:lnSpc>
                <a:spcPct val="100000"/>
              </a:lnSpc>
              <a:spcBef>
                <a:spcPts val="400"/>
              </a:spcBef>
              <a:spcAft>
                <a:spcPts val="0"/>
              </a:spcAft>
              <a:buClr>
                <a:srgbClr val="000000"/>
              </a:buClr>
              <a:buSzPts val="3000"/>
              <a:buFont typeface="Arial"/>
              <a:buChar char="▪"/>
              <a:defRPr sz="2400">
                <a:latin typeface="Arial"/>
                <a:ea typeface="Arial"/>
                <a:cs typeface="Arial"/>
                <a:sym typeface="Arial"/>
              </a:defRPr>
            </a:lvl1pPr>
            <a:lvl2pPr indent="-228600" lvl="1" marL="914400" algn="l">
              <a:lnSpc>
                <a:spcPct val="100000"/>
              </a:lnSpc>
              <a:spcBef>
                <a:spcPts val="400"/>
              </a:spcBef>
              <a:spcAft>
                <a:spcPts val="0"/>
              </a:spcAft>
              <a:buClr>
                <a:srgbClr val="000000"/>
              </a:buClr>
              <a:buSzPts val="2400"/>
              <a:buFont typeface="Noto Sans Symbols"/>
              <a:buNone/>
              <a:defRPr sz="2400">
                <a:latin typeface="Arial"/>
                <a:ea typeface="Arial"/>
                <a:cs typeface="Arial"/>
                <a:sym typeface="Arial"/>
              </a:defRPr>
            </a:lvl2pPr>
            <a:lvl3pPr indent="-228600" lvl="2" marL="1371600" algn="l">
              <a:lnSpc>
                <a:spcPct val="100000"/>
              </a:lnSpc>
              <a:spcBef>
                <a:spcPts val="400"/>
              </a:spcBef>
              <a:spcAft>
                <a:spcPts val="0"/>
              </a:spcAft>
              <a:buClr>
                <a:srgbClr val="000000"/>
              </a:buClr>
              <a:buSzPts val="2400"/>
              <a:buFont typeface="Noto Sans Symbols"/>
              <a:buNone/>
              <a:defRPr sz="2400">
                <a:latin typeface="Arial"/>
                <a:ea typeface="Arial"/>
                <a:cs typeface="Arial"/>
                <a:sym typeface="Arial"/>
              </a:defRPr>
            </a:lvl3pPr>
            <a:lvl4pPr indent="-228600" lvl="3" marL="1828800" algn="l">
              <a:lnSpc>
                <a:spcPct val="100000"/>
              </a:lnSpc>
              <a:spcBef>
                <a:spcPts val="400"/>
              </a:spcBef>
              <a:spcAft>
                <a:spcPts val="0"/>
              </a:spcAft>
              <a:buClr>
                <a:srgbClr val="000000"/>
              </a:buClr>
              <a:buSzPts val="2400"/>
              <a:buFont typeface="Noto Sans Symbols"/>
              <a:buNone/>
              <a:defRPr sz="2400">
                <a:latin typeface="Arial"/>
                <a:ea typeface="Arial"/>
                <a:cs typeface="Arial"/>
                <a:sym typeface="Arial"/>
              </a:defRPr>
            </a:lvl4pPr>
            <a:lvl5pPr indent="-228600" lvl="4" marL="2286000" algn="l">
              <a:lnSpc>
                <a:spcPct val="100000"/>
              </a:lnSpc>
              <a:spcBef>
                <a:spcPts val="400"/>
              </a:spcBef>
              <a:spcAft>
                <a:spcPts val="0"/>
              </a:spcAft>
              <a:buClr>
                <a:srgbClr val="000000"/>
              </a:buClr>
              <a:buSzPts val="2400"/>
              <a:buFont typeface="Noto Sans Symbols"/>
              <a:buNone/>
              <a:defRPr sz="2400">
                <a:latin typeface="Arial"/>
                <a:ea typeface="Arial"/>
                <a:cs typeface="Arial"/>
                <a:sym typeface="Arial"/>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cxnSp>
        <p:nvCxnSpPr>
          <p:cNvPr id="16" name="Google Shape;16;p8"/>
          <p:cNvCxnSpPr/>
          <p:nvPr/>
        </p:nvCxnSpPr>
        <p:spPr>
          <a:xfrm>
            <a:off x="-9756" y="832169"/>
            <a:ext cx="13014557" cy="1"/>
          </a:xfrm>
          <a:prstGeom prst="straightConnector1">
            <a:avLst/>
          </a:prstGeom>
          <a:noFill/>
          <a:ln cap="flat" cmpd="sng" w="12700">
            <a:solidFill>
              <a:srgbClr val="000000"/>
            </a:solidFill>
            <a:prstDash val="solid"/>
            <a:bevel/>
            <a:headEnd len="sm" w="sm" type="none"/>
            <a:tailEnd len="sm" w="sm" type="none"/>
          </a:ln>
        </p:spPr>
      </p:cxnSp>
      <p:cxnSp>
        <p:nvCxnSpPr>
          <p:cNvPr id="17" name="Google Shape;17;p8"/>
          <p:cNvCxnSpPr/>
          <p:nvPr/>
        </p:nvCxnSpPr>
        <p:spPr>
          <a:xfrm>
            <a:off x="-9756" y="8941044"/>
            <a:ext cx="13014557" cy="1"/>
          </a:xfrm>
          <a:prstGeom prst="straightConnector1">
            <a:avLst/>
          </a:prstGeom>
          <a:noFill/>
          <a:ln cap="flat" cmpd="sng" w="12700">
            <a:solidFill>
              <a:srgbClr val="000000"/>
            </a:solidFill>
            <a:prstDash val="solid"/>
            <a:bevel/>
            <a:headEnd len="sm" w="sm" type="none"/>
            <a:tailEnd len="sm" w="sm" type="none"/>
          </a:ln>
        </p:spPr>
      </p:cxnSp>
      <p:pic>
        <p:nvPicPr>
          <p:cNvPr descr="MaRDI_Logo_S.pdf" id="18" name="Google Shape;18;p8"/>
          <p:cNvPicPr preferRelativeResize="0"/>
          <p:nvPr/>
        </p:nvPicPr>
        <p:blipFill rotWithShape="1">
          <a:blip r:embed="rId2">
            <a:alphaModFix/>
          </a:blip>
          <a:srcRect b="0" l="0" r="0" t="0"/>
          <a:stretch/>
        </p:blipFill>
        <p:spPr>
          <a:xfrm>
            <a:off x="11182698" y="9180500"/>
            <a:ext cx="1673324" cy="329954"/>
          </a:xfrm>
          <a:prstGeom prst="rect">
            <a:avLst/>
          </a:prstGeom>
          <a:noFill/>
          <a:ln>
            <a:noFill/>
          </a:ln>
        </p:spPr>
      </p:pic>
      <p:sp>
        <p:nvSpPr>
          <p:cNvPr id="19" name="Google Shape;19;p8"/>
          <p:cNvSpPr txBox="1"/>
          <p:nvPr>
            <p:ph idx="12" type="sldNum"/>
          </p:nvPr>
        </p:nvSpPr>
        <p:spPr>
          <a:xfrm>
            <a:off x="7883530" y="9085127"/>
            <a:ext cx="3034454" cy="520701"/>
          </a:xfrm>
          <a:prstGeom prst="rect">
            <a:avLst/>
          </a:prstGeom>
          <a:noFill/>
          <a:ln>
            <a:noFill/>
          </a:ln>
        </p:spPr>
        <p:txBody>
          <a:bodyPr anchorCtr="0" anchor="ctr" bIns="65000" lIns="65000" spcFirstLastPara="1" rIns="65000" wrap="square" tIns="65000">
            <a:spAutoFit/>
          </a:bodyPr>
          <a:lstStyle>
            <a:lvl1pPr indent="0" lvl="0" marL="0" marR="0" algn="r">
              <a:lnSpc>
                <a:spcPct val="100000"/>
              </a:lnSpc>
              <a:spcBef>
                <a:spcPts val="0"/>
              </a:spcBef>
              <a:spcAft>
                <a:spcPts val="0"/>
              </a:spcAft>
              <a:buClr>
                <a:srgbClr val="000000"/>
              </a:buClr>
              <a:buSzPts val="2100"/>
              <a:buFont typeface="Calibri"/>
              <a:buNone/>
              <a:defRPr b="0" i="0" sz="2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00"/>
              <a:buFont typeface="Calibri"/>
              <a:buNone/>
              <a:defRPr b="0" i="0" sz="2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00"/>
              <a:buFont typeface="Calibri"/>
              <a:buNone/>
              <a:defRPr b="0" i="0" sz="2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00"/>
              <a:buFont typeface="Calibri"/>
              <a:buNone/>
              <a:defRPr b="0" i="0" sz="2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00"/>
              <a:buFont typeface="Calibri"/>
              <a:buNone/>
              <a:defRPr b="0" i="0" sz="2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00"/>
              <a:buFont typeface="Calibri"/>
              <a:buNone/>
              <a:defRPr b="0" i="0" sz="2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00"/>
              <a:buFont typeface="Calibri"/>
              <a:buNone/>
              <a:defRPr b="0" i="0" sz="2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00"/>
              <a:buFont typeface="Calibri"/>
              <a:buNone/>
              <a:defRPr b="0" i="0" sz="2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00"/>
              <a:buFont typeface="Calibri"/>
              <a:buNone/>
              <a:defRPr b="0" i="0" sz="2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unkte &amp; Livevideo – klein">
  <p:cSld name="Titel, Punkte &amp; Livevideo – klein">
    <p:spTree>
      <p:nvGrpSpPr>
        <p:cNvPr id="20" name="Shape 20"/>
        <p:cNvGrpSpPr/>
        <p:nvPr/>
      </p:nvGrpSpPr>
      <p:grpSpPr>
        <a:xfrm>
          <a:off x="0" y="0"/>
          <a:ext cx="0" cy="0"/>
          <a:chOff x="0" y="0"/>
          <a:chExt cx="0" cy="0"/>
        </a:xfrm>
      </p:grpSpPr>
      <p:sp>
        <p:nvSpPr>
          <p:cNvPr id="21" name="Google Shape;21;p9"/>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2" name="Google Shape;22;p9"/>
          <p:cNvSpPr txBox="1"/>
          <p:nvPr>
            <p:ph idx="1" type="body"/>
          </p:nvPr>
        </p:nvSpPr>
        <p:spPr>
          <a:xfrm>
            <a:off x="900853" y="2898986"/>
            <a:ext cx="5452534" cy="4958081"/>
          </a:xfrm>
          <a:prstGeom prst="rect">
            <a:avLst/>
          </a:prstGeom>
          <a:noFill/>
          <a:ln>
            <a:noFill/>
          </a:ln>
        </p:spPr>
        <p:txBody>
          <a:bodyPr anchorCtr="0" anchor="ctr" bIns="27075" lIns="27075" spcFirstLastPara="1" rIns="27075" wrap="square" tIns="27075">
            <a:normAutofit/>
          </a:bodyPr>
          <a:lstStyle>
            <a:lvl1pPr indent="-434975" lvl="0" marL="457200" algn="l">
              <a:lnSpc>
                <a:spcPct val="100000"/>
              </a:lnSpc>
              <a:spcBef>
                <a:spcPts val="3200"/>
              </a:spcBef>
              <a:spcAft>
                <a:spcPts val="0"/>
              </a:spcAft>
              <a:buClr>
                <a:srgbClr val="000000"/>
              </a:buClr>
              <a:buSzPts val="3250"/>
              <a:buFont typeface="Helvetica Neue"/>
              <a:buChar char="•"/>
              <a:defRPr sz="2600"/>
            </a:lvl1pPr>
            <a:lvl2pPr indent="-434975" lvl="1" marL="914400" algn="l">
              <a:lnSpc>
                <a:spcPct val="100000"/>
              </a:lnSpc>
              <a:spcBef>
                <a:spcPts val="3200"/>
              </a:spcBef>
              <a:spcAft>
                <a:spcPts val="0"/>
              </a:spcAft>
              <a:buClr>
                <a:srgbClr val="000000"/>
              </a:buClr>
              <a:buSzPts val="3250"/>
              <a:buFont typeface="Helvetica Neue"/>
              <a:buChar char="•"/>
              <a:defRPr sz="2600"/>
            </a:lvl2pPr>
            <a:lvl3pPr indent="-434975" lvl="2" marL="1371600" algn="l">
              <a:lnSpc>
                <a:spcPct val="100000"/>
              </a:lnSpc>
              <a:spcBef>
                <a:spcPts val="3200"/>
              </a:spcBef>
              <a:spcAft>
                <a:spcPts val="0"/>
              </a:spcAft>
              <a:buClr>
                <a:srgbClr val="000000"/>
              </a:buClr>
              <a:buSzPts val="3250"/>
              <a:buFont typeface="Helvetica Neue"/>
              <a:buChar char="•"/>
              <a:defRPr sz="2600"/>
            </a:lvl3pPr>
            <a:lvl4pPr indent="-434975" lvl="3" marL="1828800" algn="l">
              <a:lnSpc>
                <a:spcPct val="100000"/>
              </a:lnSpc>
              <a:spcBef>
                <a:spcPts val="3200"/>
              </a:spcBef>
              <a:spcAft>
                <a:spcPts val="0"/>
              </a:spcAft>
              <a:buClr>
                <a:srgbClr val="000000"/>
              </a:buClr>
              <a:buSzPts val="3250"/>
              <a:buFont typeface="Helvetica Neue"/>
              <a:buChar char="•"/>
              <a:defRPr sz="2600"/>
            </a:lvl4pPr>
            <a:lvl5pPr indent="-434975" lvl="4" marL="2286000" algn="l">
              <a:lnSpc>
                <a:spcPct val="100000"/>
              </a:lnSpc>
              <a:spcBef>
                <a:spcPts val="3200"/>
              </a:spcBef>
              <a:spcAft>
                <a:spcPts val="0"/>
              </a:spcAft>
              <a:buClr>
                <a:srgbClr val="000000"/>
              </a:buClr>
              <a:buSzPts val="3250"/>
              <a:buFont typeface="Helvetica Neue"/>
              <a:buChar char="•"/>
              <a:defRPr sz="26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3" name="Google Shape;23;p9"/>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Horizontal">
  <p:cSld name="Foto - Horizontal">
    <p:spTree>
      <p:nvGrpSpPr>
        <p:cNvPr id="24" name="Shape 24"/>
        <p:cNvGrpSpPr/>
        <p:nvPr/>
      </p:nvGrpSpPr>
      <p:grpSpPr>
        <a:xfrm>
          <a:off x="0" y="0"/>
          <a:ext cx="0" cy="0"/>
          <a:chOff x="0" y="0"/>
          <a:chExt cx="0" cy="0"/>
        </a:xfrm>
      </p:grpSpPr>
      <p:sp>
        <p:nvSpPr>
          <p:cNvPr id="25" name="Google Shape;25;p10"/>
          <p:cNvSpPr/>
          <p:nvPr>
            <p:ph idx="2" type="pic"/>
          </p:nvPr>
        </p:nvSpPr>
        <p:spPr>
          <a:xfrm>
            <a:off x="1667183" y="1009226"/>
            <a:ext cx="9672321" cy="6448215"/>
          </a:xfrm>
          <a:prstGeom prst="rect">
            <a:avLst/>
          </a:prstGeom>
          <a:noFill/>
          <a:ln>
            <a:noFill/>
          </a:ln>
        </p:spPr>
      </p:sp>
      <p:sp>
        <p:nvSpPr>
          <p:cNvPr id="26" name="Google Shape;26;p10"/>
          <p:cNvSpPr txBox="1"/>
          <p:nvPr>
            <p:ph type="title"/>
          </p:nvPr>
        </p:nvSpPr>
        <p:spPr>
          <a:xfrm>
            <a:off x="338666" y="6292426"/>
            <a:ext cx="12327468" cy="1070188"/>
          </a:xfrm>
          <a:prstGeom prst="rect">
            <a:avLst/>
          </a:prstGeom>
          <a:noFill/>
          <a:ln>
            <a:noFill/>
          </a:ln>
        </p:spPr>
        <p:txBody>
          <a:bodyPr anchorCtr="0" anchor="b" bIns="27075" lIns="27075" spcFirstLastPara="1" rIns="27075" wrap="square" tIns="270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10"/>
          <p:cNvSpPr txBox="1"/>
          <p:nvPr>
            <p:ph idx="1" type="body"/>
          </p:nvPr>
        </p:nvSpPr>
        <p:spPr>
          <a:xfrm>
            <a:off x="338666" y="7321973"/>
            <a:ext cx="12327468" cy="846667"/>
          </a:xfrm>
          <a:prstGeom prst="rect">
            <a:avLst/>
          </a:prstGeom>
          <a:noFill/>
          <a:ln>
            <a:noFill/>
          </a:ln>
        </p:spPr>
        <p:txBody>
          <a:bodyPr anchorCtr="0" anchor="t" bIns="27075" lIns="27075" spcFirstLastPara="1" rIns="27075" wrap="square" tIns="27075">
            <a:norm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8" name="Google Shape;28;p10"/>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Mitte">
  <p:cSld name="Titel - Mitte">
    <p:spTree>
      <p:nvGrpSpPr>
        <p:cNvPr id="29" name="Shape 29"/>
        <p:cNvGrpSpPr/>
        <p:nvPr/>
      </p:nvGrpSpPr>
      <p:grpSpPr>
        <a:xfrm>
          <a:off x="0" y="0"/>
          <a:ext cx="0" cy="0"/>
          <a:chOff x="0" y="0"/>
          <a:chExt cx="0" cy="0"/>
        </a:xfrm>
      </p:grpSpPr>
      <p:sp>
        <p:nvSpPr>
          <p:cNvPr id="30" name="Google Shape;30;p11"/>
          <p:cNvSpPr txBox="1"/>
          <p:nvPr>
            <p:ph type="title"/>
          </p:nvPr>
        </p:nvSpPr>
        <p:spPr>
          <a:xfrm>
            <a:off x="948266" y="3637279"/>
            <a:ext cx="11108268" cy="2479042"/>
          </a:xfrm>
          <a:prstGeom prst="rect">
            <a:avLst/>
          </a:prstGeom>
          <a:noFill/>
          <a:ln>
            <a:noFill/>
          </a:ln>
        </p:spPr>
        <p:txBody>
          <a:bodyPr anchorCtr="0" anchor="ctr" bIns="27075" lIns="27075" spcFirstLastPara="1" rIns="27075" wrap="square" tIns="270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1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Vertikal">
  <p:cSld name="Foto - Vertikal">
    <p:spTree>
      <p:nvGrpSpPr>
        <p:cNvPr id="32" name="Shape 32"/>
        <p:cNvGrpSpPr/>
        <p:nvPr/>
      </p:nvGrpSpPr>
      <p:grpSpPr>
        <a:xfrm>
          <a:off x="0" y="0"/>
          <a:ext cx="0" cy="0"/>
          <a:chOff x="0" y="0"/>
          <a:chExt cx="0" cy="0"/>
        </a:xfrm>
      </p:grpSpPr>
      <p:sp>
        <p:nvSpPr>
          <p:cNvPr id="33" name="Google Shape;33;p12"/>
          <p:cNvSpPr/>
          <p:nvPr>
            <p:ph idx="2" type="pic"/>
          </p:nvPr>
        </p:nvSpPr>
        <p:spPr>
          <a:xfrm>
            <a:off x="6841066" y="1727199"/>
            <a:ext cx="6116322" cy="6116322"/>
          </a:xfrm>
          <a:prstGeom prst="rect">
            <a:avLst/>
          </a:prstGeom>
          <a:noFill/>
          <a:ln>
            <a:noFill/>
          </a:ln>
        </p:spPr>
      </p:sp>
      <p:sp>
        <p:nvSpPr>
          <p:cNvPr id="34" name="Google Shape;34;p12"/>
          <p:cNvSpPr txBox="1"/>
          <p:nvPr>
            <p:ph type="title"/>
          </p:nvPr>
        </p:nvSpPr>
        <p:spPr>
          <a:xfrm>
            <a:off x="880533" y="1727199"/>
            <a:ext cx="5452534" cy="2959948"/>
          </a:xfrm>
          <a:prstGeom prst="rect">
            <a:avLst/>
          </a:prstGeom>
          <a:noFill/>
          <a:ln>
            <a:noFill/>
          </a:ln>
        </p:spPr>
        <p:txBody>
          <a:bodyPr anchorCtr="0" anchor="b" bIns="27075" lIns="27075" spcFirstLastPara="1" rIns="27075" wrap="square" tIns="27075">
            <a:normAutofit/>
          </a:bodyPr>
          <a:lstStyle>
            <a:lvl1pPr lvl="0" algn="ctr">
              <a:lnSpc>
                <a:spcPct val="100000"/>
              </a:lnSpc>
              <a:spcBef>
                <a:spcPts val="0"/>
              </a:spcBef>
              <a:spcAft>
                <a:spcPts val="0"/>
              </a:spcAft>
              <a:buClr>
                <a:srgbClr val="000000"/>
              </a:buClr>
              <a:buSzPts val="5800"/>
              <a:buFont typeface="Helvetica Neue"/>
              <a:buNone/>
              <a:defRPr sz="5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12"/>
          <p:cNvSpPr txBox="1"/>
          <p:nvPr>
            <p:ph idx="1" type="body"/>
          </p:nvPr>
        </p:nvSpPr>
        <p:spPr>
          <a:xfrm>
            <a:off x="880533" y="4700693"/>
            <a:ext cx="5452534" cy="3054774"/>
          </a:xfrm>
          <a:prstGeom prst="rect">
            <a:avLst/>
          </a:prstGeom>
          <a:noFill/>
          <a:ln>
            <a:noFill/>
          </a:ln>
        </p:spPr>
        <p:txBody>
          <a:bodyPr anchorCtr="0" anchor="t" bIns="27075" lIns="27075" spcFirstLastPara="1" rIns="27075" wrap="square" tIns="27075">
            <a:norm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36" name="Google Shape;36;p1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Oben">
  <p:cSld name="Titel - Oben">
    <p:spTree>
      <p:nvGrpSpPr>
        <p:cNvPr id="37" name="Shape 37"/>
        <p:cNvGrpSpPr/>
        <p:nvPr/>
      </p:nvGrpSpPr>
      <p:grpSpPr>
        <a:xfrm>
          <a:off x="0" y="0"/>
          <a:ext cx="0" cy="0"/>
          <a:chOff x="0" y="0"/>
          <a:chExt cx="0" cy="0"/>
        </a:xfrm>
      </p:grpSpPr>
      <p:sp>
        <p:nvSpPr>
          <p:cNvPr id="38" name="Google Shape;38;p13"/>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9" name="Google Shape;39;p1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unkte &amp; Foto">
  <p:cSld name="Titel, Punkte &amp; Foto">
    <p:spTree>
      <p:nvGrpSpPr>
        <p:cNvPr id="40" name="Shape 40"/>
        <p:cNvGrpSpPr/>
        <p:nvPr/>
      </p:nvGrpSpPr>
      <p:grpSpPr>
        <a:xfrm>
          <a:off x="0" y="0"/>
          <a:ext cx="0" cy="0"/>
          <a:chOff x="0" y="0"/>
          <a:chExt cx="0" cy="0"/>
        </a:xfrm>
      </p:grpSpPr>
      <p:sp>
        <p:nvSpPr>
          <p:cNvPr id="41" name="Google Shape;41;p14"/>
          <p:cNvSpPr/>
          <p:nvPr>
            <p:ph idx="2" type="pic"/>
          </p:nvPr>
        </p:nvSpPr>
        <p:spPr>
          <a:xfrm>
            <a:off x="5845386" y="2898986"/>
            <a:ext cx="7437122" cy="4958081"/>
          </a:xfrm>
          <a:prstGeom prst="rect">
            <a:avLst/>
          </a:prstGeom>
          <a:noFill/>
          <a:ln>
            <a:noFill/>
          </a:ln>
        </p:spPr>
      </p:sp>
      <p:sp>
        <p:nvSpPr>
          <p:cNvPr id="42" name="Google Shape;42;p14"/>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3" name="Google Shape;43;p14"/>
          <p:cNvSpPr txBox="1"/>
          <p:nvPr>
            <p:ph idx="1" type="body"/>
          </p:nvPr>
        </p:nvSpPr>
        <p:spPr>
          <a:xfrm>
            <a:off x="900853" y="2898986"/>
            <a:ext cx="5452534" cy="4958081"/>
          </a:xfrm>
          <a:prstGeom prst="rect">
            <a:avLst/>
          </a:prstGeom>
          <a:noFill/>
          <a:ln>
            <a:noFill/>
          </a:ln>
        </p:spPr>
        <p:txBody>
          <a:bodyPr anchorCtr="0" anchor="ctr" bIns="27075" lIns="27075" spcFirstLastPara="1" rIns="27075" wrap="square" tIns="27075">
            <a:normAutofit/>
          </a:bodyPr>
          <a:lstStyle>
            <a:lvl1pPr indent="-434975" lvl="0" marL="457200" algn="l">
              <a:lnSpc>
                <a:spcPct val="100000"/>
              </a:lnSpc>
              <a:spcBef>
                <a:spcPts val="3200"/>
              </a:spcBef>
              <a:spcAft>
                <a:spcPts val="0"/>
              </a:spcAft>
              <a:buClr>
                <a:srgbClr val="000000"/>
              </a:buClr>
              <a:buSzPts val="3250"/>
              <a:buFont typeface="Helvetica Neue"/>
              <a:buChar char="•"/>
              <a:defRPr sz="2600"/>
            </a:lvl1pPr>
            <a:lvl2pPr indent="-434975" lvl="1" marL="914400" algn="l">
              <a:lnSpc>
                <a:spcPct val="100000"/>
              </a:lnSpc>
              <a:spcBef>
                <a:spcPts val="3200"/>
              </a:spcBef>
              <a:spcAft>
                <a:spcPts val="0"/>
              </a:spcAft>
              <a:buClr>
                <a:srgbClr val="000000"/>
              </a:buClr>
              <a:buSzPts val="3250"/>
              <a:buFont typeface="Helvetica Neue"/>
              <a:buChar char="•"/>
              <a:defRPr sz="2600"/>
            </a:lvl2pPr>
            <a:lvl3pPr indent="-434975" lvl="2" marL="1371600" algn="l">
              <a:lnSpc>
                <a:spcPct val="100000"/>
              </a:lnSpc>
              <a:spcBef>
                <a:spcPts val="3200"/>
              </a:spcBef>
              <a:spcAft>
                <a:spcPts val="0"/>
              </a:spcAft>
              <a:buClr>
                <a:srgbClr val="000000"/>
              </a:buClr>
              <a:buSzPts val="3250"/>
              <a:buFont typeface="Helvetica Neue"/>
              <a:buChar char="•"/>
              <a:defRPr sz="2600"/>
            </a:lvl3pPr>
            <a:lvl4pPr indent="-434975" lvl="3" marL="1828800" algn="l">
              <a:lnSpc>
                <a:spcPct val="100000"/>
              </a:lnSpc>
              <a:spcBef>
                <a:spcPts val="3200"/>
              </a:spcBef>
              <a:spcAft>
                <a:spcPts val="0"/>
              </a:spcAft>
              <a:buClr>
                <a:srgbClr val="000000"/>
              </a:buClr>
              <a:buSzPts val="3250"/>
              <a:buFont typeface="Helvetica Neue"/>
              <a:buChar char="•"/>
              <a:defRPr sz="2600"/>
            </a:lvl4pPr>
            <a:lvl5pPr indent="-434975" lvl="4" marL="2286000" algn="l">
              <a:lnSpc>
                <a:spcPct val="100000"/>
              </a:lnSpc>
              <a:spcBef>
                <a:spcPts val="3200"/>
              </a:spcBef>
              <a:spcAft>
                <a:spcPts val="0"/>
              </a:spcAft>
              <a:buClr>
                <a:srgbClr val="000000"/>
              </a:buClr>
              <a:buSzPts val="3250"/>
              <a:buFont typeface="Helvetica Neue"/>
              <a:buChar char="•"/>
              <a:defRPr sz="26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4" name="Google Shape;44;p14"/>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unkte &amp; Livevideo – groß">
  <p:cSld name="Titel, Punkte &amp; Livevideo – groß">
    <p:spTree>
      <p:nvGrpSpPr>
        <p:cNvPr id="45" name="Shape 45"/>
        <p:cNvGrpSpPr/>
        <p:nvPr/>
      </p:nvGrpSpPr>
      <p:grpSpPr>
        <a:xfrm>
          <a:off x="0" y="0"/>
          <a:ext cx="0" cy="0"/>
          <a:chOff x="0" y="0"/>
          <a:chExt cx="0" cy="0"/>
        </a:xfrm>
      </p:grpSpPr>
      <p:sp>
        <p:nvSpPr>
          <p:cNvPr id="46" name="Google Shape;46;p15"/>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7" name="Google Shape;47;p15"/>
          <p:cNvSpPr txBox="1"/>
          <p:nvPr>
            <p:ph idx="1" type="body"/>
          </p:nvPr>
        </p:nvSpPr>
        <p:spPr>
          <a:xfrm>
            <a:off x="900853" y="2898986"/>
            <a:ext cx="5452534" cy="4958081"/>
          </a:xfrm>
          <a:prstGeom prst="rect">
            <a:avLst/>
          </a:prstGeom>
          <a:noFill/>
          <a:ln>
            <a:noFill/>
          </a:ln>
        </p:spPr>
        <p:txBody>
          <a:bodyPr anchorCtr="0" anchor="ctr" bIns="27075" lIns="27075" spcFirstLastPara="1" rIns="27075" wrap="square" tIns="27075">
            <a:normAutofit/>
          </a:bodyPr>
          <a:lstStyle>
            <a:lvl1pPr indent="-434975" lvl="0" marL="457200" algn="l">
              <a:lnSpc>
                <a:spcPct val="100000"/>
              </a:lnSpc>
              <a:spcBef>
                <a:spcPts val="3200"/>
              </a:spcBef>
              <a:spcAft>
                <a:spcPts val="0"/>
              </a:spcAft>
              <a:buClr>
                <a:srgbClr val="000000"/>
              </a:buClr>
              <a:buSzPts val="3250"/>
              <a:buFont typeface="Helvetica Neue"/>
              <a:buChar char="•"/>
              <a:defRPr sz="2600"/>
            </a:lvl1pPr>
            <a:lvl2pPr indent="-434975" lvl="1" marL="914400" algn="l">
              <a:lnSpc>
                <a:spcPct val="100000"/>
              </a:lnSpc>
              <a:spcBef>
                <a:spcPts val="3200"/>
              </a:spcBef>
              <a:spcAft>
                <a:spcPts val="0"/>
              </a:spcAft>
              <a:buClr>
                <a:srgbClr val="000000"/>
              </a:buClr>
              <a:buSzPts val="3250"/>
              <a:buFont typeface="Helvetica Neue"/>
              <a:buChar char="•"/>
              <a:defRPr sz="2600"/>
            </a:lvl2pPr>
            <a:lvl3pPr indent="-434975" lvl="2" marL="1371600" algn="l">
              <a:lnSpc>
                <a:spcPct val="100000"/>
              </a:lnSpc>
              <a:spcBef>
                <a:spcPts val="3200"/>
              </a:spcBef>
              <a:spcAft>
                <a:spcPts val="0"/>
              </a:spcAft>
              <a:buClr>
                <a:srgbClr val="000000"/>
              </a:buClr>
              <a:buSzPts val="3250"/>
              <a:buFont typeface="Helvetica Neue"/>
              <a:buChar char="•"/>
              <a:defRPr sz="2600"/>
            </a:lvl3pPr>
            <a:lvl4pPr indent="-434975" lvl="3" marL="1828800" algn="l">
              <a:lnSpc>
                <a:spcPct val="100000"/>
              </a:lnSpc>
              <a:spcBef>
                <a:spcPts val="3200"/>
              </a:spcBef>
              <a:spcAft>
                <a:spcPts val="0"/>
              </a:spcAft>
              <a:buClr>
                <a:srgbClr val="000000"/>
              </a:buClr>
              <a:buSzPts val="3250"/>
              <a:buFont typeface="Helvetica Neue"/>
              <a:buChar char="•"/>
              <a:defRPr sz="2600"/>
            </a:lvl4pPr>
            <a:lvl5pPr indent="-434975" lvl="4" marL="2286000" algn="l">
              <a:lnSpc>
                <a:spcPct val="100000"/>
              </a:lnSpc>
              <a:spcBef>
                <a:spcPts val="3200"/>
              </a:spcBef>
              <a:spcAft>
                <a:spcPts val="0"/>
              </a:spcAft>
              <a:buClr>
                <a:srgbClr val="000000"/>
              </a:buClr>
              <a:buSzPts val="3250"/>
              <a:buFont typeface="Helvetica Neue"/>
              <a:buChar char="•"/>
              <a:defRPr sz="26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8" name="Google Shape;48;p15"/>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rmAutofit/>
          </a:bodyPr>
          <a:lstStyle>
            <a:lvl1pPr lvl="0"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9pPr>
          </a:lstStyle>
          <a:p/>
        </p:txBody>
      </p:sp>
      <p:sp>
        <p:nvSpPr>
          <p:cNvPr id="7" name="Google Shape;7;p6"/>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rmAutofit/>
          </a:bodyPr>
          <a:lstStyle>
            <a:lvl1pPr indent="-228600" lvl="0" marL="457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8" name="Google Shape;8;p6"/>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sp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upload.wikimedia.org/wikipedia/commons/thumb/a/a2/Nuvola_Math_and_Inf.svg/768px-Nuvola_Math_and_Inf.svg.png" TargetMode="External"/><Relationship Id="rId10" Type="http://schemas.openxmlformats.org/officeDocument/2006/relationships/image" Target="../media/image11.jp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orcid.org/0000-0001-9488-1870" TargetMode="External"/><Relationship Id="rId4" Type="http://schemas.openxmlformats.org/officeDocument/2006/relationships/hyperlink" Target="https://www.fiz-karlsruhe.de/" TargetMode="External"/><Relationship Id="rId9" Type="http://schemas.openxmlformats.org/officeDocument/2006/relationships/hyperlink" Target="https://commons.wikimedia.org/wiki/File:MET_DT4926.jpg" TargetMode="External"/><Relationship Id="rId5" Type="http://schemas.openxmlformats.org/officeDocument/2006/relationships/hyperlink" Target="https://mardi4nfdi.de/" TargetMode="External"/><Relationship Id="rId6" Type="http://schemas.openxmlformats.org/officeDocument/2006/relationships/hyperlink" Target="http://doi.org/10.5281/zenodo.11194427" TargetMode="External"/><Relationship Id="rId7" Type="http://schemas.openxmlformats.org/officeDocument/2006/relationships/hyperlink" Target="https://commons.wikimedia.org/wiki/File:Map_of_science_derived_from_clickstream_data_as_of_2009_-_pone.0004803.g005.png" TargetMode="External"/><Relationship Id="rId8"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https://portal.mardi4nfdi.de/wiki/Formula:10501"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s://commons.wikimedia.org/wiki/File:Pitit_Prince_Olifant.jpg" TargetMode="External"/><Relationship Id="rId10" Type="http://schemas.openxmlformats.org/officeDocument/2006/relationships/image" Target="../media/image16.jpg"/><Relationship Id="rId13" Type="http://schemas.openxmlformats.org/officeDocument/2006/relationships/hyperlink" Target="https://commons.wikimedia.org/wiki/File:Halodi_Robotics%27_Perception_Engineer_With_a_Humanoid_Collaborative_Robot.jpg" TargetMode="External"/><Relationship Id="rId12"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commons.wikimedia.org/wiki/File:Butterfly_Display_-_Bishop_Museum_(22889552575).jpg" TargetMode="External"/><Relationship Id="rId4" Type="http://schemas.openxmlformats.org/officeDocument/2006/relationships/image" Target="../media/image14.jpg"/><Relationship Id="rId9" Type="http://schemas.openxmlformats.org/officeDocument/2006/relationships/hyperlink" Target="https://commons.wikimedia.org/wiki/File:Kenneth_Snelson_Needle_Tower.JPG" TargetMode="External"/><Relationship Id="rId15" Type="http://schemas.openxmlformats.org/officeDocument/2006/relationships/hyperlink" Target="https://commons.wikimedia.org/wiki/File:Global_changes_in_real_income_by_income_percentile_-_v1.png" TargetMode="External"/><Relationship Id="rId14" Type="http://schemas.openxmlformats.org/officeDocument/2006/relationships/image" Target="../media/image6.jpg"/><Relationship Id="rId16" Type="http://schemas.openxmlformats.org/officeDocument/2006/relationships/image" Target="../media/image15.png"/><Relationship Id="rId5" Type="http://schemas.openxmlformats.org/officeDocument/2006/relationships/hyperlink" Target="https://commons.wikimedia.org/wiki/File:The_Scientific_Method_(simple).png" TargetMode="External"/><Relationship Id="rId6" Type="http://schemas.openxmlformats.org/officeDocument/2006/relationships/image" Target="../media/image7.png"/><Relationship Id="rId7" Type="http://schemas.openxmlformats.org/officeDocument/2006/relationships/hyperlink" Target="https://commons.wikimedia.org/wiki/File:Map_of_science_derived_from_clickstream_data_as_of_2009_-_pone.0004803.g005.png" TargetMode="External"/><Relationship Id="rId8"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commons.wikimedia.org/wiki/File:MET_10_211_900_203069.jpg"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base4nfdi.de/projects/ts4nfdi" TargetMode="External"/><Relationship Id="rId4" Type="http://schemas.openxmlformats.org/officeDocument/2006/relationships/hyperlink" Target="https://base4nfdi.de/projects/kgi4nfdi" TargetMode="External"/><Relationship Id="rId5" Type="http://schemas.openxmlformats.org/officeDocument/2006/relationships/hyperlink" Target="https://scholia.toolforge.org/use/Q1659584" TargetMode="External"/><Relationship Id="rId6" Type="http://schemas.openxmlformats.org/officeDocument/2006/relationships/hyperlink" Target="https://mathoverflow.net/questions/162487/which-tools-can-identify-scholarly-papers-that-use-the-same-types-of-equations" TargetMode="External"/></Relationships>
</file>

<file path=ppt/slides/_rels/slide14.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mastodon.social/@EvoMRI" TargetMode="External"/><Relationship Id="rId4" Type="http://schemas.openxmlformats.org/officeDocument/2006/relationships/image" Target="../media/image10.png"/><Relationship Id="rId9" Type="http://schemas.openxmlformats.org/officeDocument/2006/relationships/hyperlink" Target="https://commons.wikimedia.org/wiki/File:Wikidata-logo-en.svg" TargetMode="External"/><Relationship Id="rId5" Type="http://schemas.openxmlformats.org/officeDocument/2006/relationships/image" Target="../media/image12.png"/><Relationship Id="rId6" Type="http://schemas.openxmlformats.org/officeDocument/2006/relationships/hyperlink" Target="http://doi.org/10.5281/zenodo.11194427" TargetMode="External"/><Relationship Id="rId7" Type="http://schemas.openxmlformats.org/officeDocument/2006/relationships/hyperlink" Target="https://portal.mardi4nfdi.de/" TargetMode="External"/><Relationship Id="rId8" Type="http://schemas.openxmlformats.org/officeDocument/2006/relationships/hyperlink" Target="https://w.wiki/A5o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hyperlink" Target="https://commons.wikimedia.org/wiki/File:Pitit_Prince_Olifant.jpg" TargetMode="External"/><Relationship Id="rId10" Type="http://schemas.openxmlformats.org/officeDocument/2006/relationships/image" Target="../media/image16.jpg"/><Relationship Id="rId13" Type="http://schemas.openxmlformats.org/officeDocument/2006/relationships/hyperlink" Target="https://commons.wikimedia.org/wiki/File:Halodi_Robotics%27_Perception_Engineer_With_a_Humanoid_Collaborative_Robot.jpg" TargetMode="External"/><Relationship Id="rId12"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ommons.wikimedia.org/wiki/File:Butterfly_Display_-_Bishop_Museum_(22889552575).jpg" TargetMode="External"/><Relationship Id="rId4" Type="http://schemas.openxmlformats.org/officeDocument/2006/relationships/image" Target="../media/image14.jpg"/><Relationship Id="rId9" Type="http://schemas.openxmlformats.org/officeDocument/2006/relationships/hyperlink" Target="https://commons.wikimedia.org/wiki/File:Kenneth_Snelson_Needle_Tower.JPG" TargetMode="External"/><Relationship Id="rId15" Type="http://schemas.openxmlformats.org/officeDocument/2006/relationships/hyperlink" Target="https://commons.wikimedia.org/wiki/File:Global_changes_in_real_income_by_income_percentile_-_v1.png" TargetMode="External"/><Relationship Id="rId14" Type="http://schemas.openxmlformats.org/officeDocument/2006/relationships/image" Target="../media/image6.jpg"/><Relationship Id="rId16" Type="http://schemas.openxmlformats.org/officeDocument/2006/relationships/image" Target="../media/image15.png"/><Relationship Id="rId5" Type="http://schemas.openxmlformats.org/officeDocument/2006/relationships/hyperlink" Target="https://commons.wikimedia.org/wiki/File:The_Scientific_Method_(simple).png" TargetMode="External"/><Relationship Id="rId6" Type="http://schemas.openxmlformats.org/officeDocument/2006/relationships/image" Target="../media/image7.png"/><Relationship Id="rId7" Type="http://schemas.openxmlformats.org/officeDocument/2006/relationships/hyperlink" Target="https://commons.wikimedia.org/wiki/File:Map_of_science_derived_from_clickstream_data_as_of_2009_-_pone.0004803.g005.png" TargetMode="External"/><Relationship Id="rId8"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ommons.wikimedia.org/wiki/File:MET_10_211_900_203069.jpg"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s://doi.org/10.5281/zenodo.655243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portal.mardi4nfdi.de/" TargetMode="External"/><Relationship Id="rId4" Type="http://schemas.openxmlformats.org/officeDocument/2006/relationships/hyperlink" Target="https://query.portal.mardi4nfdi.de/" TargetMode="External"/><Relationship Id="rId5" Type="http://schemas.openxmlformats.org/officeDocument/2006/relationships/hyperlink" Target="https://wikidata.org/" TargetMode="External"/><Relationship Id="rId6" Type="http://schemas.openxmlformats.org/officeDocument/2006/relationships/hyperlink" Target="https://query.wikidata.org/" TargetMode="External"/><Relationship Id="rId7" Type="http://schemas.openxmlformats.org/officeDocument/2006/relationships/hyperlink" Target="https://algodata.mardi4nfdi.de/" TargetMode="External"/><Relationship Id="rId8" Type="http://schemas.openxmlformats.org/officeDocument/2006/relationships/hyperlink" Target="https://morwiki.mpi-magdeburg.mpg.d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scholia.portal.mardi4nfdi.de/author/Q450226" TargetMode="External"/><Relationship Id="rId5" Type="http://schemas.openxmlformats.org/officeDocument/2006/relationships/hyperlink" Target="https://scholia.portal.mardi4nfdi.de/topic/Q1195879/curation" TargetMode="External"/><Relationship Id="rId6" Type="http://schemas.openxmlformats.org/officeDocument/2006/relationships/hyperlink" Target="https://scholia.toolforge.org/author/Q45022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portal.mardi4nfdi.de/wiki/Person:920938" TargetMode="External"/><Relationship Id="rId4" Type="http://schemas.openxmlformats.org/officeDocument/2006/relationships/hyperlink" Target="https://scholia.portal.mardi4nfdi.de/author/Q450226" TargetMode="External"/><Relationship Id="rId5" Type="http://schemas.openxmlformats.org/officeDocument/2006/relationships/hyperlink" Target="https://scholia.portal.mardi4nfdi.de/topic/Q1195879/curation" TargetMode="External"/><Relationship Id="rId6" Type="http://schemas.openxmlformats.org/officeDocument/2006/relationships/hyperlink" Target="https://scholia.toolforge.org/author/Q450226" TargetMode="External"/><Relationship Id="rId7" Type="http://schemas.openxmlformats.org/officeDocument/2006/relationships/image" Target="../media/image3.png"/><Relationship Id="rId8"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idx="4294967295" type="ctrTitle"/>
          </p:nvPr>
        </p:nvSpPr>
        <p:spPr>
          <a:xfrm>
            <a:off x="1188400" y="6801574"/>
            <a:ext cx="11108400" cy="1887600"/>
          </a:xfrm>
          <a:prstGeom prst="rect">
            <a:avLst/>
          </a:prstGeom>
          <a:noFill/>
          <a:ln>
            <a:noFill/>
          </a:ln>
        </p:spPr>
        <p:txBody>
          <a:bodyPr anchorCtr="0" anchor="b" bIns="27075" lIns="27075" spcFirstLastPara="1" rIns="27075" wrap="square" tIns="27075">
            <a:normAutofit/>
          </a:bodyPr>
          <a:lstStyle/>
          <a:p>
            <a:pPr indent="0" lvl="0" marL="0" marR="0" rtl="0" algn="ctr">
              <a:lnSpc>
                <a:spcPct val="100000"/>
              </a:lnSpc>
              <a:spcBef>
                <a:spcPts val="0"/>
              </a:spcBef>
              <a:spcAft>
                <a:spcPts val="0"/>
              </a:spcAft>
              <a:buClr>
                <a:schemeClr val="dk1"/>
              </a:buClr>
              <a:buSzPts val="1100"/>
              <a:buFont typeface="Arial"/>
              <a:buNone/>
            </a:pPr>
            <a:r>
              <a:rPr lang="de-DE" sz="5400">
                <a:solidFill>
                  <a:srgbClr val="EB6621"/>
                </a:solidFill>
              </a:rPr>
              <a:t>Elephants in the neighbourhood of </a:t>
            </a:r>
            <a:endParaRPr sz="5400">
              <a:solidFill>
                <a:srgbClr val="EB6621"/>
              </a:solidFill>
            </a:endParaRPr>
          </a:p>
          <a:p>
            <a:pPr indent="0" lvl="0" marL="0" marR="0" rtl="0" algn="ctr">
              <a:lnSpc>
                <a:spcPct val="100000"/>
              </a:lnSpc>
              <a:spcBef>
                <a:spcPts val="0"/>
              </a:spcBef>
              <a:spcAft>
                <a:spcPts val="0"/>
              </a:spcAft>
              <a:buClr>
                <a:schemeClr val="dk1"/>
              </a:buClr>
              <a:buSzPts val="1100"/>
              <a:buFont typeface="Arial"/>
              <a:buNone/>
            </a:pPr>
            <a:r>
              <a:rPr lang="de-DE" sz="5400">
                <a:solidFill>
                  <a:srgbClr val="EB6621"/>
                </a:solidFill>
              </a:rPr>
              <a:t>Research Knowledge Graphs</a:t>
            </a:r>
            <a:endParaRPr b="0" i="0" sz="5400" u="none" cap="none" strike="noStrike">
              <a:solidFill>
                <a:srgbClr val="EB6621"/>
              </a:solidFill>
              <a:latin typeface="Helvetica Neue"/>
              <a:ea typeface="Helvetica Neue"/>
              <a:cs typeface="Helvetica Neue"/>
              <a:sym typeface="Helvetica Neue"/>
            </a:endParaRPr>
          </a:p>
        </p:txBody>
      </p:sp>
      <p:sp>
        <p:nvSpPr>
          <p:cNvPr id="71" name="Google Shape;71;p1"/>
          <p:cNvSpPr txBox="1"/>
          <p:nvPr>
            <p:ph idx="4294967295" type="subTitle"/>
          </p:nvPr>
        </p:nvSpPr>
        <p:spPr>
          <a:xfrm>
            <a:off x="77000" y="8849625"/>
            <a:ext cx="13004700" cy="962400"/>
          </a:xfrm>
          <a:prstGeom prst="rect">
            <a:avLst/>
          </a:prstGeom>
          <a:noFill/>
          <a:ln>
            <a:noFill/>
          </a:ln>
        </p:spPr>
        <p:txBody>
          <a:bodyPr anchorCtr="0" anchor="t" bIns="27075" lIns="27075" spcFirstLastPara="1" rIns="27075" wrap="square" tIns="27075">
            <a:normAutofit/>
          </a:bodyPr>
          <a:lstStyle/>
          <a:p>
            <a:pPr indent="0" lvl="0" marL="0" marR="0" rtl="0" algn="ctr">
              <a:lnSpc>
                <a:spcPct val="100000"/>
              </a:lnSpc>
              <a:spcBef>
                <a:spcPts val="0"/>
              </a:spcBef>
              <a:spcAft>
                <a:spcPts val="0"/>
              </a:spcAft>
              <a:buClr>
                <a:srgbClr val="000000"/>
              </a:buClr>
              <a:buSzPts val="2400"/>
              <a:buFont typeface="Helvetica Neue"/>
              <a:buNone/>
            </a:pPr>
            <a:r>
              <a:rPr b="0" i="0" lang="de-DE" sz="2400" u="sng" cap="none" strike="noStrike">
                <a:solidFill>
                  <a:schemeClr val="hlink"/>
                </a:solidFill>
                <a:latin typeface="Helvetica Neue"/>
                <a:ea typeface="Helvetica Neue"/>
                <a:cs typeface="Helvetica Neue"/>
                <a:sym typeface="Helvetica Neue"/>
                <a:hlinkClick r:id="rId3"/>
              </a:rPr>
              <a:t>Daniel Mietchen</a:t>
            </a:r>
            <a:r>
              <a:rPr b="0" i="0" lang="de-DE" sz="2400" u="none" cap="none" strike="noStrike">
                <a:solidFill>
                  <a:srgbClr val="000000"/>
                </a:solidFill>
                <a:latin typeface="Helvetica Neue"/>
                <a:ea typeface="Helvetica Neue"/>
                <a:cs typeface="Helvetica Neue"/>
                <a:sym typeface="Helvetica Neue"/>
              </a:rPr>
              <a:t>, </a:t>
            </a:r>
            <a:r>
              <a:rPr b="0" i="0" lang="de-DE" sz="2400" u="sng" cap="none" strike="noStrike">
                <a:solidFill>
                  <a:schemeClr val="hlink"/>
                </a:solidFill>
                <a:latin typeface="Helvetica Neue"/>
                <a:ea typeface="Helvetica Neue"/>
                <a:cs typeface="Helvetica Neue"/>
                <a:sym typeface="Helvetica Neue"/>
                <a:hlinkClick r:id="rId4"/>
              </a:rPr>
              <a:t>FIZ Karlsruhe</a:t>
            </a:r>
            <a:r>
              <a:rPr b="0" i="0" lang="de-DE" sz="2400" u="none" cap="none" strike="noStrike">
                <a:solidFill>
                  <a:srgbClr val="000000"/>
                </a:solidFill>
                <a:latin typeface="Helvetica Neue"/>
                <a:ea typeface="Helvetica Neue"/>
                <a:cs typeface="Helvetica Neue"/>
                <a:sym typeface="Helvetica Neue"/>
              </a:rPr>
              <a:t> &amp; </a:t>
            </a:r>
            <a:r>
              <a:rPr b="0" i="0" lang="de-DE" sz="2400" u="sng" cap="none" strike="noStrike">
                <a:solidFill>
                  <a:schemeClr val="hlink"/>
                </a:solidFill>
                <a:latin typeface="Helvetica Neue"/>
                <a:ea typeface="Helvetica Neue"/>
                <a:cs typeface="Helvetica Neue"/>
                <a:sym typeface="Helvetica Neue"/>
                <a:hlinkClick r:id="rId5"/>
              </a:rPr>
              <a:t>MaRDI: The Mathematical Research Data Initiative</a:t>
            </a:r>
            <a:r>
              <a:rPr b="0" i="0" lang="de-DE" sz="2400" u="none" cap="none" strike="noStrike">
                <a:solidFill>
                  <a:srgbClr val="000000"/>
                </a:solidFill>
                <a:latin typeface="Helvetica Neue"/>
                <a:ea typeface="Helvetica Neue"/>
                <a:cs typeface="Helvetica Neue"/>
                <a:sym typeface="Helvetica Neue"/>
              </a:rPr>
              <a:t> </a:t>
            </a:r>
            <a:endParaRPr b="0" i="0" sz="2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400"/>
              <a:buFont typeface="Helvetica Neue"/>
              <a:buNone/>
            </a:pPr>
            <a:r>
              <a:rPr b="0" i="0" lang="de-DE" sz="2400" u="none" cap="none" strike="noStrike">
                <a:solidFill>
                  <a:srgbClr val="000000"/>
                </a:solidFill>
                <a:latin typeface="Helvetica Neue"/>
                <a:ea typeface="Helvetica Neue"/>
                <a:cs typeface="Helvetica Neue"/>
                <a:sym typeface="Helvetica Neue"/>
              </a:rPr>
              <a:t>1</a:t>
            </a:r>
            <a:r>
              <a:rPr lang="de-DE" sz="2400"/>
              <a:t>5</a:t>
            </a:r>
            <a:r>
              <a:rPr b="0" i="0" lang="de-DE" sz="2400" u="none" cap="none" strike="noStrike">
                <a:solidFill>
                  <a:srgbClr val="000000"/>
                </a:solidFill>
                <a:latin typeface="Helvetica Neue"/>
                <a:ea typeface="Helvetica Neue"/>
                <a:cs typeface="Helvetica Neue"/>
                <a:sym typeface="Helvetica Neue"/>
              </a:rPr>
              <a:t> </a:t>
            </a:r>
            <a:r>
              <a:rPr lang="de-DE" sz="2400"/>
              <a:t>May</a:t>
            </a:r>
            <a:r>
              <a:rPr b="0" i="0" lang="de-DE" sz="2400" u="none" cap="none" strike="noStrike">
                <a:solidFill>
                  <a:srgbClr val="000000"/>
                </a:solidFill>
                <a:latin typeface="Helvetica Neue"/>
                <a:ea typeface="Helvetica Neue"/>
                <a:cs typeface="Helvetica Neue"/>
                <a:sym typeface="Helvetica Neue"/>
              </a:rPr>
              <a:t> 2024 - DOI: </a:t>
            </a:r>
            <a:r>
              <a:rPr lang="de-DE" sz="2400" u="sng">
                <a:solidFill>
                  <a:schemeClr val="hlink"/>
                </a:solidFill>
                <a:hlinkClick r:id="rId6"/>
                <a:extLst>
                  <a:ext uri="http://customooxmlschemas.google.com/">
                    <go:slidesCustomData xmlns:go="http://customooxmlschemas.google.com/" textRoundtripDataId="0"/>
                  </a:ext>
                </a:extLst>
              </a:rPr>
              <a:t>10.5281/zenodo.11194427</a:t>
            </a:r>
            <a:endParaRPr b="0" i="0" sz="2400" u="none" cap="none" strike="noStrike">
              <a:solidFill>
                <a:srgbClr val="000000"/>
              </a:solidFill>
              <a:latin typeface="Helvetica Neue"/>
              <a:ea typeface="Helvetica Neue"/>
              <a:cs typeface="Helvetica Neue"/>
              <a:sym typeface="Helvetica Neue"/>
            </a:endParaRPr>
          </a:p>
        </p:txBody>
      </p:sp>
      <p:pic>
        <p:nvPicPr>
          <p:cNvPr id="72" name="Google Shape;72;p1">
            <a:hlinkClick r:id="rId7"/>
          </p:cNvPr>
          <p:cNvPicPr preferRelativeResize="0"/>
          <p:nvPr/>
        </p:nvPicPr>
        <p:blipFill>
          <a:blip r:embed="rId8">
            <a:alphaModFix/>
          </a:blip>
          <a:stretch>
            <a:fillRect/>
          </a:stretch>
        </p:blipFill>
        <p:spPr>
          <a:xfrm>
            <a:off x="7086600" y="152400"/>
            <a:ext cx="5621462" cy="5353773"/>
          </a:xfrm>
          <a:prstGeom prst="rect">
            <a:avLst/>
          </a:prstGeom>
          <a:noFill/>
          <a:ln>
            <a:noFill/>
          </a:ln>
        </p:spPr>
      </p:pic>
      <p:pic>
        <p:nvPicPr>
          <p:cNvPr id="73" name="Google Shape;73;p1">
            <a:hlinkClick r:id="rId9"/>
          </p:cNvPr>
          <p:cNvPicPr preferRelativeResize="0"/>
          <p:nvPr/>
        </p:nvPicPr>
        <p:blipFill>
          <a:blip r:embed="rId10">
            <a:alphaModFix/>
          </a:blip>
          <a:stretch>
            <a:fillRect/>
          </a:stretch>
        </p:blipFill>
        <p:spPr>
          <a:xfrm>
            <a:off x="439850" y="152400"/>
            <a:ext cx="6316550" cy="5353775"/>
          </a:xfrm>
          <a:prstGeom prst="rect">
            <a:avLst/>
          </a:prstGeom>
          <a:noFill/>
          <a:ln>
            <a:noFill/>
          </a:ln>
        </p:spPr>
      </p:pic>
      <p:pic>
        <p:nvPicPr>
          <p:cNvPr id="74" name="Google Shape;74;p1">
            <a:hlinkClick r:id="rId11"/>
          </p:cNvPr>
          <p:cNvPicPr preferRelativeResize="0"/>
          <p:nvPr/>
        </p:nvPicPr>
        <p:blipFill>
          <a:blip r:embed="rId12">
            <a:alphaModFix/>
          </a:blip>
          <a:stretch>
            <a:fillRect/>
          </a:stretch>
        </p:blipFill>
        <p:spPr>
          <a:xfrm>
            <a:off x="6121300" y="5678825"/>
            <a:ext cx="1383725" cy="1383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cabee18d49_0_19"/>
          <p:cNvSpPr txBox="1"/>
          <p:nvPr>
            <p:ph type="title"/>
          </p:nvPr>
        </p:nvSpPr>
        <p:spPr>
          <a:xfrm>
            <a:off x="255306" y="-70338"/>
            <a:ext cx="127494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Queries per profile type - </a:t>
            </a:r>
            <a:r>
              <a:rPr i="1" lang="de-DE" sz="5000">
                <a:latin typeface="Helvetica Neue"/>
                <a:ea typeface="Helvetica Neue"/>
                <a:cs typeface="Helvetica Neue"/>
                <a:sym typeface="Helvetica Neue"/>
              </a:rPr>
              <a:t>formula</a:t>
            </a:r>
            <a:endParaRPr i="1" sz="5000"/>
          </a:p>
        </p:txBody>
      </p:sp>
      <p:sp>
        <p:nvSpPr>
          <p:cNvPr id="164" name="Google Shape;164;g2cabee18d49_0_19"/>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sp>
        <p:nvSpPr>
          <p:cNvPr id="165" name="Google Shape;165;g2cabee18d49_0_19"/>
          <p:cNvSpPr txBox="1"/>
          <p:nvPr/>
        </p:nvSpPr>
        <p:spPr>
          <a:xfrm>
            <a:off x="564675" y="1140600"/>
            <a:ext cx="5094000" cy="24012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Which queries should there be for a </a:t>
            </a:r>
            <a:r>
              <a:rPr b="0" i="1" lang="de-DE" sz="3600" u="none" cap="none" strike="noStrike">
                <a:solidFill>
                  <a:srgbClr val="000000"/>
                </a:solidFill>
                <a:latin typeface="Helvetica Neue"/>
                <a:ea typeface="Helvetica Neue"/>
                <a:cs typeface="Helvetica Neue"/>
                <a:sym typeface="Helvetica Neue"/>
              </a:rPr>
              <a:t>formula </a:t>
            </a:r>
            <a:r>
              <a:rPr b="0" i="0" lang="de-DE" sz="3600" u="none" cap="none" strike="noStrike">
                <a:solidFill>
                  <a:srgbClr val="000000"/>
                </a:solidFill>
                <a:latin typeface="Helvetica Neue"/>
                <a:ea typeface="Helvetica Neue"/>
                <a:cs typeface="Helvetica Neue"/>
                <a:sym typeface="Helvetica Neue"/>
              </a:rPr>
              <a:t>profile?</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a:t>
            </a:r>
            <a:endParaRPr b="0" i="0" sz="3600" u="none" cap="none" strike="noStrike">
              <a:solidFill>
                <a:srgbClr val="000000"/>
              </a:solidFill>
              <a:latin typeface="Helvetica Neue"/>
              <a:ea typeface="Helvetica Neue"/>
              <a:cs typeface="Helvetica Neue"/>
              <a:sym typeface="Helvetica Neue"/>
            </a:endParaRPr>
          </a:p>
        </p:txBody>
      </p:sp>
      <p:pic>
        <p:nvPicPr>
          <p:cNvPr id="166" name="Google Shape;166;g2cabee18d49_0_19"/>
          <p:cNvPicPr preferRelativeResize="0"/>
          <p:nvPr/>
        </p:nvPicPr>
        <p:blipFill rotWithShape="1">
          <a:blip r:embed="rId3">
            <a:alphaModFix/>
          </a:blip>
          <a:srcRect b="0" l="0" r="0" t="0"/>
          <a:stretch/>
        </p:blipFill>
        <p:spPr>
          <a:xfrm>
            <a:off x="5906649" y="905925"/>
            <a:ext cx="6996201" cy="8025826"/>
          </a:xfrm>
          <a:prstGeom prst="rect">
            <a:avLst/>
          </a:prstGeom>
          <a:noFill/>
          <a:ln>
            <a:noFill/>
          </a:ln>
        </p:spPr>
      </p:pic>
      <p:sp>
        <p:nvSpPr>
          <p:cNvPr id="167" name="Google Shape;167;g2cabee18d49_0_19"/>
          <p:cNvSpPr txBox="1"/>
          <p:nvPr/>
        </p:nvSpPr>
        <p:spPr>
          <a:xfrm>
            <a:off x="148900" y="7069725"/>
            <a:ext cx="68499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800"/>
              <a:buFont typeface="Arial"/>
              <a:buNone/>
            </a:pPr>
            <a:r>
              <a:rPr b="0" i="0" lang="de-DE" sz="3800" u="none" cap="none" strike="noStrike">
                <a:solidFill>
                  <a:srgbClr val="000000"/>
                </a:solidFill>
                <a:latin typeface="Helvetica Neue"/>
                <a:ea typeface="Helvetica Neue"/>
                <a:cs typeface="Helvetica Neue"/>
                <a:sym typeface="Helvetica Neue"/>
              </a:rPr>
              <a:t>example:</a:t>
            </a:r>
            <a:endParaRPr b="0" i="0" sz="3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b="0" i="0" lang="de-DE" sz="2200" u="sng" cap="none" strike="noStrike">
                <a:solidFill>
                  <a:schemeClr val="hlink"/>
                </a:solidFill>
                <a:latin typeface="Helvetica Neue"/>
                <a:ea typeface="Helvetica Neue"/>
                <a:cs typeface="Helvetica Neue"/>
                <a:sym typeface="Helvetica Neue"/>
                <a:hlinkClick r:id="rId4"/>
              </a:rPr>
              <a:t>https://portal.mardi4nfdi.de/wiki/Formula:10501</a:t>
            </a:r>
            <a:r>
              <a:rPr b="0" i="0" lang="de-DE" sz="2200" u="none" cap="none" strike="noStrike">
                <a:solidFill>
                  <a:srgbClr val="000000"/>
                </a:solidFill>
                <a:latin typeface="Helvetica Neue"/>
                <a:ea typeface="Helvetica Neue"/>
                <a:cs typeface="Helvetica Neue"/>
                <a:sym typeface="Helvetica Neue"/>
              </a:rPr>
              <a:t> </a:t>
            </a:r>
            <a:endParaRPr b="0" i="0" sz="22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dc76ff53df_0_15"/>
          <p:cNvSpPr txBox="1"/>
          <p:nvPr>
            <p:ph type="title"/>
          </p:nvPr>
        </p:nvSpPr>
        <p:spPr>
          <a:xfrm>
            <a:off x="255305" y="-1"/>
            <a:ext cx="127494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Our elephant: the research ecosystem</a:t>
            </a:r>
            <a:endParaRPr sz="5000">
              <a:latin typeface="Helvetica Neue"/>
              <a:ea typeface="Helvetica Neue"/>
              <a:cs typeface="Helvetica Neue"/>
              <a:sym typeface="Helvetica Neue"/>
            </a:endParaRPr>
          </a:p>
        </p:txBody>
      </p:sp>
      <p:sp>
        <p:nvSpPr>
          <p:cNvPr id="173" name="Google Shape;173;g2dc76ff53df_0_15"/>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pic>
        <p:nvPicPr>
          <p:cNvPr id="174" name="Google Shape;174;g2dc76ff53df_0_15">
            <a:hlinkClick r:id="rId3"/>
          </p:cNvPr>
          <p:cNvPicPr preferRelativeResize="0"/>
          <p:nvPr/>
        </p:nvPicPr>
        <p:blipFill>
          <a:blip r:embed="rId4">
            <a:alphaModFix/>
          </a:blip>
          <a:stretch>
            <a:fillRect/>
          </a:stretch>
        </p:blipFill>
        <p:spPr>
          <a:xfrm>
            <a:off x="5718100" y="1501700"/>
            <a:ext cx="3034500" cy="3034500"/>
          </a:xfrm>
          <a:prstGeom prst="rect">
            <a:avLst/>
          </a:prstGeom>
          <a:noFill/>
          <a:ln>
            <a:noFill/>
          </a:ln>
        </p:spPr>
      </p:pic>
      <p:pic>
        <p:nvPicPr>
          <p:cNvPr id="175" name="Google Shape;175;g2dc76ff53df_0_15">
            <a:hlinkClick r:id="rId5"/>
          </p:cNvPr>
          <p:cNvPicPr preferRelativeResize="0"/>
          <p:nvPr/>
        </p:nvPicPr>
        <p:blipFill>
          <a:blip r:embed="rId6">
            <a:alphaModFix/>
          </a:blip>
          <a:stretch>
            <a:fillRect/>
          </a:stretch>
        </p:blipFill>
        <p:spPr>
          <a:xfrm>
            <a:off x="4953000" y="1008900"/>
            <a:ext cx="4610100" cy="4304730"/>
          </a:xfrm>
          <a:prstGeom prst="rect">
            <a:avLst/>
          </a:prstGeom>
          <a:noFill/>
          <a:ln>
            <a:noFill/>
          </a:ln>
        </p:spPr>
      </p:pic>
      <p:pic>
        <p:nvPicPr>
          <p:cNvPr id="176" name="Google Shape;176;g2dc76ff53df_0_15">
            <a:hlinkClick r:id="rId7"/>
          </p:cNvPr>
          <p:cNvPicPr preferRelativeResize="0"/>
          <p:nvPr/>
        </p:nvPicPr>
        <p:blipFill>
          <a:blip r:embed="rId8">
            <a:alphaModFix/>
          </a:blip>
          <a:stretch>
            <a:fillRect/>
          </a:stretch>
        </p:blipFill>
        <p:spPr>
          <a:xfrm>
            <a:off x="457200" y="990600"/>
            <a:ext cx="4370535" cy="4162425"/>
          </a:xfrm>
          <a:prstGeom prst="rect">
            <a:avLst/>
          </a:prstGeom>
          <a:noFill/>
          <a:ln>
            <a:noFill/>
          </a:ln>
        </p:spPr>
      </p:pic>
      <p:pic>
        <p:nvPicPr>
          <p:cNvPr id="177" name="Google Shape;177;g2dc76ff53df_0_15">
            <a:hlinkClick r:id="rId9"/>
          </p:cNvPr>
          <p:cNvPicPr preferRelativeResize="0"/>
          <p:nvPr/>
        </p:nvPicPr>
        <p:blipFill>
          <a:blip r:embed="rId10">
            <a:alphaModFix/>
          </a:blip>
          <a:stretch>
            <a:fillRect/>
          </a:stretch>
        </p:blipFill>
        <p:spPr>
          <a:xfrm>
            <a:off x="8647100" y="5563600"/>
            <a:ext cx="3961074" cy="2970800"/>
          </a:xfrm>
          <a:prstGeom prst="rect">
            <a:avLst/>
          </a:prstGeom>
          <a:noFill/>
          <a:ln>
            <a:noFill/>
          </a:ln>
        </p:spPr>
      </p:pic>
      <p:pic>
        <p:nvPicPr>
          <p:cNvPr id="178" name="Google Shape;178;g2dc76ff53df_0_15">
            <a:hlinkClick r:id="rId11"/>
          </p:cNvPr>
          <p:cNvPicPr preferRelativeResize="0"/>
          <p:nvPr/>
        </p:nvPicPr>
        <p:blipFill>
          <a:blip r:embed="rId12">
            <a:alphaModFix/>
          </a:blip>
          <a:stretch>
            <a:fillRect/>
          </a:stretch>
        </p:blipFill>
        <p:spPr>
          <a:xfrm>
            <a:off x="304800" y="6583975"/>
            <a:ext cx="7934876" cy="2896225"/>
          </a:xfrm>
          <a:prstGeom prst="rect">
            <a:avLst/>
          </a:prstGeom>
          <a:noFill/>
          <a:ln>
            <a:noFill/>
          </a:ln>
        </p:spPr>
      </p:pic>
      <p:pic>
        <p:nvPicPr>
          <p:cNvPr id="179" name="Google Shape;179;g2dc76ff53df_0_15">
            <a:hlinkClick r:id="rId13"/>
          </p:cNvPr>
          <p:cNvPicPr preferRelativeResize="0"/>
          <p:nvPr/>
        </p:nvPicPr>
        <p:blipFill>
          <a:blip r:embed="rId14">
            <a:alphaModFix/>
          </a:blip>
          <a:stretch>
            <a:fillRect/>
          </a:stretch>
        </p:blipFill>
        <p:spPr>
          <a:xfrm>
            <a:off x="9715500" y="1542299"/>
            <a:ext cx="3136901" cy="3136901"/>
          </a:xfrm>
          <a:prstGeom prst="rect">
            <a:avLst/>
          </a:prstGeom>
          <a:noFill/>
          <a:ln>
            <a:noFill/>
          </a:ln>
        </p:spPr>
      </p:pic>
      <p:pic>
        <p:nvPicPr>
          <p:cNvPr id="180" name="Google Shape;180;g2dc76ff53df_0_15">
            <a:hlinkClick r:id="rId15"/>
          </p:cNvPr>
          <p:cNvPicPr preferRelativeResize="0"/>
          <p:nvPr/>
        </p:nvPicPr>
        <p:blipFill>
          <a:blip r:embed="rId16">
            <a:alphaModFix/>
          </a:blip>
          <a:stretch>
            <a:fillRect/>
          </a:stretch>
        </p:blipFill>
        <p:spPr>
          <a:xfrm>
            <a:off x="4849453" y="5542218"/>
            <a:ext cx="3557948" cy="1863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dc76ff53df_0_176"/>
          <p:cNvSpPr txBox="1"/>
          <p:nvPr>
            <p:ph type="title"/>
          </p:nvPr>
        </p:nvSpPr>
        <p:spPr>
          <a:xfrm>
            <a:off x="255301" y="0"/>
            <a:ext cx="102321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Perspectives on the elephant</a:t>
            </a:r>
            <a:endParaRPr sz="5000"/>
          </a:p>
        </p:txBody>
      </p:sp>
      <p:sp>
        <p:nvSpPr>
          <p:cNvPr id="186" name="Google Shape;186;g2dc76ff53df_0_176"/>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sp>
        <p:nvSpPr>
          <p:cNvPr id="187" name="Google Shape;187;g2dc76ff53df_0_176"/>
          <p:cNvSpPr txBox="1"/>
          <p:nvPr/>
        </p:nvSpPr>
        <p:spPr>
          <a:xfrm>
            <a:off x="546000" y="1513925"/>
            <a:ext cx="2308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latin typeface="Helvetica Neue"/>
                <a:ea typeface="Helvetica Neue"/>
                <a:cs typeface="Helvetica Neue"/>
                <a:sym typeface="Helvetica Neue"/>
              </a:rPr>
              <a:t>research</a:t>
            </a:r>
            <a:endParaRPr sz="3800">
              <a:latin typeface="Helvetica Neue"/>
              <a:ea typeface="Helvetica Neue"/>
              <a:cs typeface="Helvetica Neue"/>
              <a:sym typeface="Helvetica Neue"/>
            </a:endParaRPr>
          </a:p>
        </p:txBody>
      </p:sp>
      <p:sp>
        <p:nvSpPr>
          <p:cNvPr id="188" name="Google Shape;188;g2dc76ff53df_0_176"/>
          <p:cNvSpPr txBox="1"/>
          <p:nvPr/>
        </p:nvSpPr>
        <p:spPr>
          <a:xfrm>
            <a:off x="1689000" y="2733125"/>
            <a:ext cx="4664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latin typeface="Helvetica Neue"/>
                <a:ea typeface="Helvetica Neue"/>
                <a:cs typeface="Helvetica Neue"/>
                <a:sym typeface="Helvetica Neue"/>
              </a:rPr>
              <a:t>research knowledge</a:t>
            </a:r>
            <a:endParaRPr sz="3800">
              <a:latin typeface="Helvetica Neue"/>
              <a:ea typeface="Helvetica Neue"/>
              <a:cs typeface="Helvetica Neue"/>
              <a:sym typeface="Helvetica Neue"/>
            </a:endParaRPr>
          </a:p>
        </p:txBody>
      </p:sp>
      <p:sp>
        <p:nvSpPr>
          <p:cNvPr id="189" name="Google Shape;189;g2dc76ff53df_0_176"/>
          <p:cNvSpPr txBox="1"/>
          <p:nvPr/>
        </p:nvSpPr>
        <p:spPr>
          <a:xfrm>
            <a:off x="5846075" y="2439950"/>
            <a:ext cx="6425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DE" sz="3800">
                <a:solidFill>
                  <a:schemeClr val="accent1"/>
                </a:solidFill>
                <a:latin typeface="Helvetica Neue"/>
                <a:ea typeface="Helvetica Neue"/>
                <a:cs typeface="Helvetica Neue"/>
                <a:sym typeface="Helvetica Neue"/>
              </a:rPr>
              <a:t>knowledge graphs</a:t>
            </a:r>
            <a:endParaRPr sz="3800">
              <a:solidFill>
                <a:schemeClr val="accent1"/>
              </a:solidFill>
              <a:latin typeface="Helvetica Neue"/>
              <a:ea typeface="Helvetica Neue"/>
              <a:cs typeface="Helvetica Neue"/>
              <a:sym typeface="Helvetica Neue"/>
            </a:endParaRPr>
          </a:p>
        </p:txBody>
      </p:sp>
      <p:sp>
        <p:nvSpPr>
          <p:cNvPr id="190" name="Google Shape;190;g2dc76ff53df_0_176"/>
          <p:cNvSpPr txBox="1"/>
          <p:nvPr/>
        </p:nvSpPr>
        <p:spPr>
          <a:xfrm>
            <a:off x="393600" y="8143325"/>
            <a:ext cx="5297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latin typeface="Helvetica Neue"/>
                <a:ea typeface="Helvetica Neue"/>
                <a:cs typeface="Helvetica Neue"/>
                <a:sym typeface="Helvetica Neue"/>
              </a:rPr>
              <a:t>research outcomes</a:t>
            </a:r>
            <a:endParaRPr sz="3800">
              <a:latin typeface="Helvetica Neue"/>
              <a:ea typeface="Helvetica Neue"/>
              <a:cs typeface="Helvetica Neue"/>
              <a:sym typeface="Helvetica Neue"/>
            </a:endParaRPr>
          </a:p>
        </p:txBody>
      </p:sp>
      <p:sp>
        <p:nvSpPr>
          <p:cNvPr id="191" name="Google Shape;191;g2dc76ff53df_0_176"/>
          <p:cNvSpPr txBox="1"/>
          <p:nvPr/>
        </p:nvSpPr>
        <p:spPr>
          <a:xfrm>
            <a:off x="1450325" y="6810700"/>
            <a:ext cx="3573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data modelling</a:t>
            </a:r>
            <a:endParaRPr sz="3800">
              <a:solidFill>
                <a:schemeClr val="accent1"/>
              </a:solidFill>
              <a:latin typeface="Helvetica Neue"/>
              <a:ea typeface="Helvetica Neue"/>
              <a:cs typeface="Helvetica Neue"/>
              <a:sym typeface="Helvetica Neue"/>
            </a:endParaRPr>
          </a:p>
        </p:txBody>
      </p:sp>
      <p:sp>
        <p:nvSpPr>
          <p:cNvPr id="192" name="Google Shape;192;g2dc76ff53df_0_176"/>
          <p:cNvSpPr txBox="1"/>
          <p:nvPr/>
        </p:nvSpPr>
        <p:spPr>
          <a:xfrm>
            <a:off x="383525" y="5591500"/>
            <a:ext cx="5435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text and data mining</a:t>
            </a:r>
            <a:endParaRPr sz="3800">
              <a:solidFill>
                <a:schemeClr val="accent1"/>
              </a:solidFill>
              <a:latin typeface="Helvetica Neue"/>
              <a:ea typeface="Helvetica Neue"/>
              <a:cs typeface="Helvetica Neue"/>
              <a:sym typeface="Helvetica Neue"/>
            </a:endParaRPr>
          </a:p>
        </p:txBody>
      </p:sp>
      <p:sp>
        <p:nvSpPr>
          <p:cNvPr id="193" name="Google Shape;193;g2dc76ff53df_0_176"/>
          <p:cNvSpPr txBox="1"/>
          <p:nvPr/>
        </p:nvSpPr>
        <p:spPr>
          <a:xfrm>
            <a:off x="124100" y="4554150"/>
            <a:ext cx="1762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3"/>
                </a:solidFill>
                <a:latin typeface="Helvetica Neue"/>
                <a:ea typeface="Helvetica Neue"/>
                <a:cs typeface="Helvetica Neue"/>
                <a:sym typeface="Helvetica Neue"/>
              </a:rPr>
              <a:t>inputs</a:t>
            </a:r>
            <a:endParaRPr sz="3800">
              <a:solidFill>
                <a:schemeClr val="accent3"/>
              </a:solidFill>
              <a:latin typeface="Helvetica Neue"/>
              <a:ea typeface="Helvetica Neue"/>
              <a:cs typeface="Helvetica Neue"/>
              <a:sym typeface="Helvetica Neue"/>
            </a:endParaRPr>
          </a:p>
        </p:txBody>
      </p:sp>
      <p:sp>
        <p:nvSpPr>
          <p:cNvPr id="194" name="Google Shape;194;g2dc76ff53df_0_176"/>
          <p:cNvSpPr txBox="1"/>
          <p:nvPr/>
        </p:nvSpPr>
        <p:spPr>
          <a:xfrm>
            <a:off x="10487300" y="4554150"/>
            <a:ext cx="2207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3"/>
                </a:solidFill>
                <a:latin typeface="Helvetica Neue"/>
                <a:ea typeface="Helvetica Neue"/>
                <a:cs typeface="Helvetica Neue"/>
                <a:sym typeface="Helvetica Neue"/>
              </a:rPr>
              <a:t>outputs</a:t>
            </a:r>
            <a:endParaRPr sz="3800">
              <a:solidFill>
                <a:schemeClr val="accent3"/>
              </a:solidFill>
              <a:latin typeface="Helvetica Neue"/>
              <a:ea typeface="Helvetica Neue"/>
              <a:cs typeface="Helvetica Neue"/>
              <a:sym typeface="Helvetica Neue"/>
            </a:endParaRPr>
          </a:p>
        </p:txBody>
      </p:sp>
      <p:sp>
        <p:nvSpPr>
          <p:cNvPr id="195" name="Google Shape;195;g2dc76ff53df_0_176"/>
          <p:cNvSpPr txBox="1"/>
          <p:nvPr/>
        </p:nvSpPr>
        <p:spPr>
          <a:xfrm>
            <a:off x="8365125" y="5222900"/>
            <a:ext cx="46644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communities</a:t>
            </a:r>
            <a:endParaRPr sz="3800">
              <a:solidFill>
                <a:schemeClr val="accent1"/>
              </a:solidFill>
              <a:latin typeface="Helvetica Neue"/>
              <a:ea typeface="Helvetica Neue"/>
              <a:cs typeface="Helvetica Neue"/>
              <a:sym typeface="Helvetica Neue"/>
            </a:endParaRPr>
          </a:p>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(Wikidata, NFDI, Wikibase, …)</a:t>
            </a:r>
            <a:endParaRPr sz="3800">
              <a:solidFill>
                <a:schemeClr val="accent1"/>
              </a:solidFill>
              <a:latin typeface="Helvetica Neue"/>
              <a:ea typeface="Helvetica Neue"/>
              <a:cs typeface="Helvetica Neue"/>
              <a:sym typeface="Helvetica Neue"/>
            </a:endParaRPr>
          </a:p>
        </p:txBody>
      </p:sp>
      <p:sp>
        <p:nvSpPr>
          <p:cNvPr id="196" name="Google Shape;196;g2dc76ff53df_0_176"/>
          <p:cNvSpPr txBox="1"/>
          <p:nvPr/>
        </p:nvSpPr>
        <p:spPr>
          <a:xfrm>
            <a:off x="10804125" y="7585100"/>
            <a:ext cx="2031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latin typeface="Helvetica Neue"/>
                <a:ea typeface="Helvetica Neue"/>
                <a:cs typeface="Helvetica Neue"/>
                <a:sym typeface="Helvetica Neue"/>
              </a:rPr>
              <a:t>usability</a:t>
            </a:r>
            <a:endParaRPr sz="3800">
              <a:latin typeface="Helvetica Neue"/>
              <a:ea typeface="Helvetica Neue"/>
              <a:cs typeface="Helvetica Neue"/>
              <a:sym typeface="Helvetica Neue"/>
            </a:endParaRPr>
          </a:p>
        </p:txBody>
      </p:sp>
      <p:sp>
        <p:nvSpPr>
          <p:cNvPr id="197" name="Google Shape;197;g2dc76ff53df_0_176"/>
          <p:cNvSpPr txBox="1"/>
          <p:nvPr/>
        </p:nvSpPr>
        <p:spPr>
          <a:xfrm>
            <a:off x="7908525" y="7204100"/>
            <a:ext cx="4206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curation</a:t>
            </a:r>
            <a:endParaRPr sz="3800">
              <a:solidFill>
                <a:schemeClr val="accent1"/>
              </a:solidFill>
              <a:latin typeface="Helvetica Neue"/>
              <a:ea typeface="Helvetica Neue"/>
              <a:cs typeface="Helvetica Neue"/>
              <a:sym typeface="Helvetica Neue"/>
            </a:endParaRPr>
          </a:p>
        </p:txBody>
      </p:sp>
      <p:sp>
        <p:nvSpPr>
          <p:cNvPr id="198" name="Google Shape;198;g2dc76ff53df_0_176"/>
          <p:cNvSpPr txBox="1"/>
          <p:nvPr/>
        </p:nvSpPr>
        <p:spPr>
          <a:xfrm>
            <a:off x="2989650" y="7466250"/>
            <a:ext cx="4331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nanopublications</a:t>
            </a:r>
            <a:endParaRPr sz="3800">
              <a:solidFill>
                <a:schemeClr val="accent1"/>
              </a:solidFill>
              <a:latin typeface="Helvetica Neue"/>
              <a:ea typeface="Helvetica Neue"/>
              <a:cs typeface="Helvetica Neue"/>
              <a:sym typeface="Helvetica Neue"/>
            </a:endParaRPr>
          </a:p>
        </p:txBody>
      </p:sp>
      <p:sp>
        <p:nvSpPr>
          <p:cNvPr id="199" name="Google Shape;199;g2dc76ff53df_0_176"/>
          <p:cNvSpPr txBox="1"/>
          <p:nvPr/>
        </p:nvSpPr>
        <p:spPr>
          <a:xfrm>
            <a:off x="6150875" y="3582950"/>
            <a:ext cx="6425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DE" sz="3800">
                <a:solidFill>
                  <a:schemeClr val="accent1"/>
                </a:solidFill>
                <a:latin typeface="Helvetica Neue"/>
                <a:ea typeface="Helvetica Neue"/>
                <a:cs typeface="Helvetica Neue"/>
                <a:sym typeface="Helvetica Neue"/>
              </a:rPr>
              <a:t>tech stacks</a:t>
            </a:r>
            <a:endParaRPr sz="3800">
              <a:solidFill>
                <a:schemeClr val="accent1"/>
              </a:solidFill>
              <a:latin typeface="Helvetica Neue"/>
              <a:ea typeface="Helvetica Neue"/>
              <a:cs typeface="Helvetica Neue"/>
              <a:sym typeface="Helvetica Neue"/>
            </a:endParaRPr>
          </a:p>
        </p:txBody>
      </p:sp>
      <p:sp>
        <p:nvSpPr>
          <p:cNvPr id="200" name="Google Shape;200;g2dc76ff53df_0_176"/>
          <p:cNvSpPr txBox="1"/>
          <p:nvPr/>
        </p:nvSpPr>
        <p:spPr>
          <a:xfrm>
            <a:off x="4779275" y="915950"/>
            <a:ext cx="6425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DE" sz="3800">
                <a:latin typeface="Helvetica Neue"/>
                <a:ea typeface="Helvetica Neue"/>
                <a:cs typeface="Helvetica Neue"/>
                <a:sym typeface="Helvetica Neue"/>
              </a:rPr>
              <a:t>knowledge bases</a:t>
            </a:r>
            <a:endParaRPr sz="3800">
              <a:latin typeface="Helvetica Neue"/>
              <a:ea typeface="Helvetica Neue"/>
              <a:cs typeface="Helvetica Neue"/>
              <a:sym typeface="Helvetica Neue"/>
            </a:endParaRPr>
          </a:p>
        </p:txBody>
      </p:sp>
      <p:sp>
        <p:nvSpPr>
          <p:cNvPr id="201" name="Google Shape;201;g2dc76ff53df_0_176"/>
          <p:cNvSpPr txBox="1"/>
          <p:nvPr/>
        </p:nvSpPr>
        <p:spPr>
          <a:xfrm>
            <a:off x="3179075" y="4268750"/>
            <a:ext cx="64257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DE" sz="3800">
                <a:solidFill>
                  <a:srgbClr val="EB6621"/>
                </a:solidFill>
                <a:latin typeface="Helvetica Neue"/>
                <a:ea typeface="Helvetica Neue"/>
                <a:cs typeface="Helvetica Neue"/>
                <a:sym typeface="Helvetica Neue"/>
              </a:rPr>
              <a:t>RESEARCH KNOWLEDGE GRAPHS</a:t>
            </a:r>
            <a:endParaRPr sz="3800">
              <a:solidFill>
                <a:srgbClr val="EB6621"/>
              </a:solidFill>
              <a:latin typeface="Helvetica Neue"/>
              <a:ea typeface="Helvetica Neue"/>
              <a:cs typeface="Helvetica Neue"/>
              <a:sym typeface="Helvetica Neue"/>
            </a:endParaRPr>
          </a:p>
        </p:txBody>
      </p:sp>
      <p:pic>
        <p:nvPicPr>
          <p:cNvPr id="202" name="Google Shape;202;g2dc76ff53df_0_176">
            <a:hlinkClick r:id="rId3"/>
          </p:cNvPr>
          <p:cNvPicPr preferRelativeResize="0"/>
          <p:nvPr/>
        </p:nvPicPr>
        <p:blipFill>
          <a:blip r:embed="rId4">
            <a:alphaModFix/>
          </a:blip>
          <a:stretch>
            <a:fillRect/>
          </a:stretch>
        </p:blipFill>
        <p:spPr>
          <a:xfrm>
            <a:off x="10258142" y="0"/>
            <a:ext cx="2734607" cy="2066450"/>
          </a:xfrm>
          <a:prstGeom prst="rect">
            <a:avLst/>
          </a:prstGeom>
          <a:noFill/>
          <a:ln>
            <a:noFill/>
          </a:ln>
        </p:spPr>
      </p:pic>
      <p:sp>
        <p:nvSpPr>
          <p:cNvPr id="203" name="Google Shape;203;g2dc76ff53df_0_176"/>
          <p:cNvSpPr txBox="1"/>
          <p:nvPr/>
        </p:nvSpPr>
        <p:spPr>
          <a:xfrm>
            <a:off x="3807675" y="3502625"/>
            <a:ext cx="4715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federation</a:t>
            </a:r>
            <a:endParaRPr sz="3800">
              <a:solidFill>
                <a:schemeClr val="accent1"/>
              </a:solidFill>
              <a:latin typeface="Helvetica Neue"/>
              <a:ea typeface="Helvetica Neue"/>
              <a:cs typeface="Helvetica Neue"/>
              <a:sym typeface="Helvetica Neue"/>
            </a:endParaRPr>
          </a:p>
        </p:txBody>
      </p:sp>
      <p:sp>
        <p:nvSpPr>
          <p:cNvPr id="204" name="Google Shape;204;g2dc76ff53df_0_176"/>
          <p:cNvSpPr txBox="1"/>
          <p:nvPr/>
        </p:nvSpPr>
        <p:spPr>
          <a:xfrm>
            <a:off x="7342725" y="8270900"/>
            <a:ext cx="3524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latin typeface="Helvetica Neue"/>
                <a:ea typeface="Helvetica Neue"/>
                <a:cs typeface="Helvetica Neue"/>
                <a:sym typeface="Helvetica Neue"/>
              </a:rPr>
              <a:t>reproduci</a:t>
            </a:r>
            <a:r>
              <a:rPr lang="de-DE" sz="3800">
                <a:latin typeface="Helvetica Neue"/>
                <a:ea typeface="Helvetica Neue"/>
                <a:cs typeface="Helvetica Neue"/>
                <a:sym typeface="Helvetica Neue"/>
              </a:rPr>
              <a:t>bility</a:t>
            </a:r>
            <a:endParaRPr sz="3800">
              <a:latin typeface="Helvetica Neue"/>
              <a:ea typeface="Helvetica Neue"/>
              <a:cs typeface="Helvetica Neue"/>
              <a:sym typeface="Helvetica Neue"/>
            </a:endParaRPr>
          </a:p>
        </p:txBody>
      </p:sp>
      <p:sp>
        <p:nvSpPr>
          <p:cNvPr id="205" name="Google Shape;205;g2dc76ff53df_0_176"/>
          <p:cNvSpPr txBox="1"/>
          <p:nvPr/>
        </p:nvSpPr>
        <p:spPr>
          <a:xfrm>
            <a:off x="7751075" y="1830350"/>
            <a:ext cx="6425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DE" sz="3800">
                <a:latin typeface="Helvetica Neue"/>
                <a:ea typeface="Helvetica Neue"/>
                <a:cs typeface="Helvetica Neue"/>
                <a:sym typeface="Helvetica Neue"/>
              </a:rPr>
              <a:t>identifiers</a:t>
            </a:r>
            <a:endParaRPr sz="3800">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dc76ff53df_0_201"/>
          <p:cNvSpPr txBox="1"/>
          <p:nvPr>
            <p:ph type="title"/>
          </p:nvPr>
        </p:nvSpPr>
        <p:spPr>
          <a:xfrm>
            <a:off x="255301" y="0"/>
            <a:ext cx="102321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Outlook</a:t>
            </a:r>
            <a:endParaRPr sz="5000"/>
          </a:p>
        </p:txBody>
      </p:sp>
      <p:sp>
        <p:nvSpPr>
          <p:cNvPr id="211" name="Google Shape;211;g2dc76ff53df_0_201"/>
          <p:cNvSpPr txBox="1"/>
          <p:nvPr/>
        </p:nvSpPr>
        <p:spPr>
          <a:xfrm>
            <a:off x="546000" y="751925"/>
            <a:ext cx="11826000" cy="8373300"/>
          </a:xfrm>
          <a:prstGeom prst="rect">
            <a:avLst/>
          </a:prstGeom>
          <a:noFill/>
          <a:ln>
            <a:noFill/>
          </a:ln>
        </p:spPr>
        <p:txBody>
          <a:bodyPr anchorCtr="0" anchor="t" bIns="91425" lIns="91425" spcFirstLastPara="1" rIns="91425" wrap="square" tIns="91425">
            <a:spAutoFit/>
          </a:bodyPr>
          <a:lstStyle/>
          <a:p>
            <a:pPr indent="-469900" lvl="0" marL="457200" rtl="0" algn="l">
              <a:spcBef>
                <a:spcPts val="0"/>
              </a:spcBef>
              <a:spcAft>
                <a:spcPts val="0"/>
              </a:spcAft>
              <a:buSzPts val="3800"/>
              <a:buFont typeface="Helvetica Neue"/>
              <a:buChar char="●"/>
            </a:pPr>
            <a:r>
              <a:rPr lang="de-DE" sz="3800">
                <a:latin typeface="Helvetica Neue"/>
                <a:ea typeface="Helvetica Neue"/>
                <a:cs typeface="Helvetica Neue"/>
                <a:sym typeface="Helvetica Neue"/>
              </a:rPr>
              <a:t>Base4NFDI services</a:t>
            </a:r>
            <a:endParaRPr sz="3800">
              <a:latin typeface="Helvetica Neue"/>
              <a:ea typeface="Helvetica Neue"/>
              <a:cs typeface="Helvetica Neue"/>
              <a:sym typeface="Helvetica Neue"/>
            </a:endParaRPr>
          </a:p>
          <a:p>
            <a:pPr indent="-469900" lvl="1" marL="914400" rtl="0" algn="l">
              <a:spcBef>
                <a:spcPts val="0"/>
              </a:spcBef>
              <a:spcAft>
                <a:spcPts val="0"/>
              </a:spcAft>
              <a:buSzPts val="3800"/>
              <a:buFont typeface="Helvetica Neue"/>
              <a:buChar char="○"/>
            </a:pPr>
            <a:r>
              <a:rPr lang="de-DE" sz="3800">
                <a:latin typeface="Helvetica Neue"/>
                <a:ea typeface="Helvetica Neue"/>
                <a:cs typeface="Helvetica Neue"/>
                <a:sym typeface="Helvetica Neue"/>
              </a:rPr>
              <a:t>TS4NFDI - Terminology Services</a:t>
            </a:r>
            <a:endParaRPr sz="3800">
              <a:latin typeface="Helvetica Neue"/>
              <a:ea typeface="Helvetica Neue"/>
              <a:cs typeface="Helvetica Neue"/>
              <a:sym typeface="Helvetica Neue"/>
            </a:endParaRPr>
          </a:p>
          <a:p>
            <a:pPr indent="-469900" lvl="2" marL="1371600" rtl="0" algn="l">
              <a:spcBef>
                <a:spcPts val="0"/>
              </a:spcBef>
              <a:spcAft>
                <a:spcPts val="0"/>
              </a:spcAft>
              <a:buSzPts val="3800"/>
              <a:buFont typeface="Helvetica Neue"/>
              <a:buChar char="■"/>
            </a:pPr>
            <a:r>
              <a:rPr lang="de-DE" sz="3800" u="sng">
                <a:solidFill>
                  <a:schemeClr val="hlink"/>
                </a:solidFill>
                <a:latin typeface="Helvetica Neue"/>
                <a:ea typeface="Helvetica Neue"/>
                <a:cs typeface="Helvetica Neue"/>
                <a:sym typeface="Helvetica Neue"/>
                <a:hlinkClick r:id="rId3"/>
              </a:rPr>
              <a:t>https://base4nfdi.de/projects/ts4nfdi</a:t>
            </a:r>
            <a:r>
              <a:rPr lang="de-DE" sz="3800">
                <a:latin typeface="Helvetica Neue"/>
                <a:ea typeface="Helvetica Neue"/>
                <a:cs typeface="Helvetica Neue"/>
                <a:sym typeface="Helvetica Neue"/>
              </a:rPr>
              <a:t> </a:t>
            </a:r>
            <a:endParaRPr sz="3800">
              <a:latin typeface="Helvetica Neue"/>
              <a:ea typeface="Helvetica Neue"/>
              <a:cs typeface="Helvetica Neue"/>
              <a:sym typeface="Helvetica Neue"/>
            </a:endParaRPr>
          </a:p>
          <a:p>
            <a:pPr indent="-469900" lvl="1" marL="914400" rtl="0" algn="l">
              <a:spcBef>
                <a:spcPts val="0"/>
              </a:spcBef>
              <a:spcAft>
                <a:spcPts val="0"/>
              </a:spcAft>
              <a:buClr>
                <a:schemeClr val="accent1"/>
              </a:buClr>
              <a:buSzPts val="3800"/>
              <a:buFont typeface="Helvetica Neue"/>
              <a:buChar char="○"/>
            </a:pPr>
            <a:r>
              <a:rPr lang="de-DE" sz="3800">
                <a:solidFill>
                  <a:schemeClr val="accent1"/>
                </a:solidFill>
                <a:latin typeface="Helvetica Neue"/>
                <a:ea typeface="Helvetica Neue"/>
                <a:cs typeface="Helvetica Neue"/>
                <a:sym typeface="Helvetica Neue"/>
              </a:rPr>
              <a:t>KGI4NFDI - Knowledge Graph infrastructure</a:t>
            </a:r>
            <a:endParaRPr sz="3800">
              <a:solidFill>
                <a:schemeClr val="accent1"/>
              </a:solidFill>
              <a:latin typeface="Helvetica Neue"/>
              <a:ea typeface="Helvetica Neue"/>
              <a:cs typeface="Helvetica Neue"/>
              <a:sym typeface="Helvetica Neue"/>
            </a:endParaRPr>
          </a:p>
          <a:p>
            <a:pPr indent="-469900" lvl="2" marL="1371600" rtl="0" algn="l">
              <a:spcBef>
                <a:spcPts val="0"/>
              </a:spcBef>
              <a:spcAft>
                <a:spcPts val="0"/>
              </a:spcAft>
              <a:buSzPts val="3800"/>
              <a:buFont typeface="Helvetica Neue"/>
              <a:buChar char="■"/>
            </a:pPr>
            <a:r>
              <a:rPr lang="de-DE" sz="3800" u="sng">
                <a:solidFill>
                  <a:schemeClr val="hlink"/>
                </a:solidFill>
                <a:latin typeface="Helvetica Neue"/>
                <a:ea typeface="Helvetica Neue"/>
                <a:cs typeface="Helvetica Neue"/>
                <a:sym typeface="Helvetica Neue"/>
                <a:hlinkClick r:id="rId4"/>
              </a:rPr>
              <a:t>https://base4nfdi.de/projects/kgi4nfdi</a:t>
            </a:r>
            <a:r>
              <a:rPr lang="de-DE" sz="3800">
                <a:latin typeface="Helvetica Neue"/>
                <a:ea typeface="Helvetica Neue"/>
                <a:cs typeface="Helvetica Neue"/>
                <a:sym typeface="Helvetica Neue"/>
              </a:rPr>
              <a:t> </a:t>
            </a:r>
            <a:endParaRPr sz="3800">
              <a:latin typeface="Helvetica Neue"/>
              <a:ea typeface="Helvetica Neue"/>
              <a:cs typeface="Helvetica Neue"/>
              <a:sym typeface="Helvetica Neue"/>
            </a:endParaRPr>
          </a:p>
          <a:p>
            <a:pPr indent="-469900" lvl="1" marL="914400" rtl="0" algn="l">
              <a:spcBef>
                <a:spcPts val="0"/>
              </a:spcBef>
              <a:spcAft>
                <a:spcPts val="0"/>
              </a:spcAft>
              <a:buSzPts val="3800"/>
              <a:buFont typeface="Helvetica Neue"/>
              <a:buChar char="○"/>
            </a:pPr>
            <a:r>
              <a:rPr lang="de-DE" sz="3800">
                <a:latin typeface="Helvetica Neue"/>
                <a:ea typeface="Helvetica Neue"/>
                <a:cs typeface="Helvetica Neue"/>
                <a:sym typeface="Helvetica Neue"/>
              </a:rPr>
              <a:t>…</a:t>
            </a:r>
            <a:endParaRPr sz="3800">
              <a:latin typeface="Helvetica Neue"/>
              <a:ea typeface="Helvetica Neue"/>
              <a:cs typeface="Helvetica Neue"/>
              <a:sym typeface="Helvetica Neue"/>
            </a:endParaRPr>
          </a:p>
          <a:p>
            <a:pPr indent="-469900" lvl="0" marL="457200" rtl="0" algn="l">
              <a:spcBef>
                <a:spcPts val="0"/>
              </a:spcBef>
              <a:spcAft>
                <a:spcPts val="0"/>
              </a:spcAft>
              <a:buSzPts val="3800"/>
              <a:buFont typeface="Helvetica Neue"/>
              <a:buChar char="●"/>
            </a:pPr>
            <a:r>
              <a:rPr lang="de-DE" sz="3800">
                <a:latin typeface="Helvetica Neue"/>
                <a:ea typeface="Helvetica Neue"/>
                <a:cs typeface="Helvetica Neue"/>
                <a:sym typeface="Helvetica Neue"/>
              </a:rPr>
              <a:t>Beyond NFDI? RDA? W3C?</a:t>
            </a:r>
            <a:endParaRPr sz="3800">
              <a:latin typeface="Helvetica Neue"/>
              <a:ea typeface="Helvetica Neue"/>
              <a:cs typeface="Helvetica Neue"/>
              <a:sym typeface="Helvetica Neue"/>
            </a:endParaRPr>
          </a:p>
          <a:p>
            <a:pPr indent="-469900" lvl="0" marL="457200" rtl="0" algn="l">
              <a:spcBef>
                <a:spcPts val="0"/>
              </a:spcBef>
              <a:spcAft>
                <a:spcPts val="0"/>
              </a:spcAft>
              <a:buSzPts val="3800"/>
              <a:buFont typeface="Helvetica Neue"/>
              <a:buChar char="●"/>
            </a:pPr>
            <a:r>
              <a:rPr lang="de-DE" sz="3800">
                <a:latin typeface="Helvetica Neue"/>
                <a:ea typeface="Helvetica Neue"/>
                <a:cs typeface="Helvetica Neue"/>
                <a:sym typeface="Helvetica Neue"/>
              </a:rPr>
              <a:t>Integration with Large Language Models</a:t>
            </a:r>
            <a:endParaRPr sz="3800">
              <a:latin typeface="Helvetica Neue"/>
              <a:ea typeface="Helvetica Neue"/>
              <a:cs typeface="Helvetica Neue"/>
              <a:sym typeface="Helvetica Neue"/>
            </a:endParaRPr>
          </a:p>
          <a:p>
            <a:pPr indent="-469900" lvl="0" marL="457200" rtl="0" algn="l">
              <a:spcBef>
                <a:spcPts val="0"/>
              </a:spcBef>
              <a:spcAft>
                <a:spcPts val="0"/>
              </a:spcAft>
              <a:buSzPts val="3800"/>
              <a:buFont typeface="Helvetica Neue"/>
              <a:buChar char="●"/>
            </a:pPr>
            <a:r>
              <a:rPr lang="de-DE" sz="3800">
                <a:latin typeface="Helvetica Neue"/>
                <a:ea typeface="Helvetica Neue"/>
                <a:cs typeface="Helvetica Neue"/>
                <a:sym typeface="Helvetica Neue"/>
              </a:rPr>
              <a:t>Browse the literature by method?</a:t>
            </a:r>
            <a:endParaRPr sz="3800">
              <a:latin typeface="Helvetica Neue"/>
              <a:ea typeface="Helvetica Neue"/>
              <a:cs typeface="Helvetica Neue"/>
              <a:sym typeface="Helvetica Neue"/>
            </a:endParaRPr>
          </a:p>
          <a:p>
            <a:pPr indent="-469900" lvl="1" marL="914400" rtl="0" algn="l">
              <a:spcBef>
                <a:spcPts val="0"/>
              </a:spcBef>
              <a:spcAft>
                <a:spcPts val="0"/>
              </a:spcAft>
              <a:buSzPts val="3800"/>
              <a:buFont typeface="Helvetica Neue"/>
              <a:buChar char="○"/>
            </a:pPr>
            <a:r>
              <a:rPr lang="de-DE" sz="3800" u="sng">
                <a:solidFill>
                  <a:schemeClr val="hlink"/>
                </a:solidFill>
                <a:latin typeface="Helvetica Neue"/>
                <a:ea typeface="Helvetica Neue"/>
                <a:cs typeface="Helvetica Neue"/>
                <a:sym typeface="Helvetica Neue"/>
                <a:hlinkClick r:id="rId5"/>
              </a:rPr>
              <a:t>Wikidata/ Scholia approach</a:t>
            </a:r>
            <a:endParaRPr sz="3800">
              <a:latin typeface="Helvetica Neue"/>
              <a:ea typeface="Helvetica Neue"/>
              <a:cs typeface="Helvetica Neue"/>
              <a:sym typeface="Helvetica Neue"/>
            </a:endParaRPr>
          </a:p>
          <a:p>
            <a:pPr indent="-469900" lvl="1" marL="914400" rtl="0" algn="l">
              <a:spcBef>
                <a:spcPts val="0"/>
              </a:spcBef>
              <a:spcAft>
                <a:spcPts val="0"/>
              </a:spcAft>
              <a:buSzPts val="3800"/>
              <a:buFont typeface="Helvetica Neue"/>
              <a:buChar char="○"/>
            </a:pPr>
            <a:r>
              <a:rPr lang="de-DE" sz="3800">
                <a:latin typeface="Helvetica Neue"/>
                <a:ea typeface="Helvetica Neue"/>
                <a:cs typeface="Helvetica Neue"/>
                <a:sym typeface="Helvetica Neue"/>
              </a:rPr>
              <a:t>by </a:t>
            </a:r>
            <a:r>
              <a:rPr lang="de-DE" sz="3800" u="sng">
                <a:solidFill>
                  <a:schemeClr val="hlink"/>
                </a:solidFill>
                <a:latin typeface="Helvetica Neue"/>
                <a:ea typeface="Helvetica Neue"/>
                <a:cs typeface="Helvetica Neue"/>
                <a:sym typeface="Helvetica Neue"/>
                <a:hlinkClick r:id="rId6"/>
              </a:rPr>
              <a:t>equation/ equation type</a:t>
            </a:r>
            <a:r>
              <a:rPr lang="de-DE" sz="3800">
                <a:latin typeface="Helvetica Neue"/>
                <a:ea typeface="Helvetica Neue"/>
                <a:cs typeface="Helvetica Neue"/>
                <a:sym typeface="Helvetica Neue"/>
              </a:rPr>
              <a:t>?</a:t>
            </a:r>
            <a:endParaRPr sz="3800">
              <a:latin typeface="Helvetica Neue"/>
              <a:ea typeface="Helvetica Neue"/>
              <a:cs typeface="Helvetica Neue"/>
              <a:sym typeface="Helvetica Neue"/>
            </a:endParaRPr>
          </a:p>
          <a:p>
            <a:pPr indent="-469900" lvl="0" marL="457200" rtl="0" algn="l">
              <a:spcBef>
                <a:spcPts val="0"/>
              </a:spcBef>
              <a:spcAft>
                <a:spcPts val="0"/>
              </a:spcAft>
              <a:buSzPts val="3800"/>
              <a:buFont typeface="Helvetica Neue"/>
              <a:buChar char="●"/>
            </a:pPr>
            <a:r>
              <a:rPr lang="de-DE" sz="3800">
                <a:latin typeface="Helvetica Neue"/>
                <a:ea typeface="Helvetica Neue"/>
                <a:cs typeface="Helvetica Neue"/>
                <a:sym typeface="Helvetica Neue"/>
              </a:rPr>
              <a:t>Cross-graph curation</a:t>
            </a:r>
            <a:endParaRPr sz="3800">
              <a:latin typeface="Helvetica Neue"/>
              <a:ea typeface="Helvetica Neue"/>
              <a:cs typeface="Helvetica Neue"/>
              <a:sym typeface="Helvetica Neue"/>
            </a:endParaRPr>
          </a:p>
          <a:p>
            <a:pPr indent="-469900" lvl="0" marL="457200" rtl="0" algn="l">
              <a:spcBef>
                <a:spcPts val="0"/>
              </a:spcBef>
              <a:spcAft>
                <a:spcPts val="0"/>
              </a:spcAft>
              <a:buSzPts val="3800"/>
              <a:buFont typeface="Helvetica Neue"/>
              <a:buChar char="●"/>
            </a:pPr>
            <a:r>
              <a:rPr lang="de-DE" sz="3800">
                <a:latin typeface="Helvetica Neue"/>
                <a:ea typeface="Helvetica Neue"/>
                <a:cs typeface="Helvetica Neue"/>
                <a:sym typeface="Helvetica Neue"/>
              </a:rPr>
              <a:t>Environmental footprint?</a:t>
            </a:r>
            <a:endParaRPr sz="3800">
              <a:latin typeface="Helvetica Neue"/>
              <a:ea typeface="Helvetica Neue"/>
              <a:cs typeface="Helvetica Neue"/>
              <a:sym typeface="Helvetica Neue"/>
            </a:endParaRPr>
          </a:p>
          <a:p>
            <a:pPr indent="-469900" lvl="0" marL="457200" rtl="0" algn="l">
              <a:spcBef>
                <a:spcPts val="0"/>
              </a:spcBef>
              <a:spcAft>
                <a:spcPts val="0"/>
              </a:spcAft>
              <a:buSzPts val="3800"/>
              <a:buFont typeface="Helvetica Neue"/>
              <a:buChar char="●"/>
            </a:pPr>
            <a:r>
              <a:rPr lang="de-DE" sz="3800">
                <a:latin typeface="Helvetica Neue"/>
                <a:ea typeface="Helvetica Neue"/>
                <a:cs typeface="Helvetica Neue"/>
                <a:sym typeface="Helvetica Neue"/>
              </a:rPr>
              <a:t>…</a:t>
            </a:r>
            <a:endParaRPr sz="3800">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5"/>
          <p:cNvSpPr txBox="1"/>
          <p:nvPr>
            <p:ph idx="1" type="body"/>
          </p:nvPr>
        </p:nvSpPr>
        <p:spPr>
          <a:xfrm>
            <a:off x="443304" y="2858275"/>
            <a:ext cx="5997000" cy="2517600"/>
          </a:xfrm>
          <a:prstGeom prst="rect">
            <a:avLst/>
          </a:prstGeom>
          <a:noFill/>
          <a:ln>
            <a:noFill/>
          </a:ln>
        </p:spPr>
        <p:txBody>
          <a:bodyPr anchorCtr="0" anchor="t" bIns="130025" lIns="130025" spcFirstLastPara="1" rIns="130025" wrap="square" tIns="130025">
            <a:normAutofit/>
          </a:bodyPr>
          <a:lstStyle/>
          <a:p>
            <a:pPr indent="0" lvl="0" marL="0" rtl="0" algn="l">
              <a:lnSpc>
                <a:spcPct val="100000"/>
              </a:lnSpc>
              <a:spcBef>
                <a:spcPts val="0"/>
              </a:spcBef>
              <a:spcAft>
                <a:spcPts val="0"/>
              </a:spcAft>
              <a:buClr>
                <a:srgbClr val="000000"/>
              </a:buClr>
              <a:buSzPts val="3250"/>
              <a:buFont typeface="Helvetica Neue"/>
              <a:buNone/>
            </a:pPr>
            <a:r>
              <a:rPr lang="de-DE"/>
              <a:t>Contact: </a:t>
            </a:r>
            <a:endParaRPr/>
          </a:p>
          <a:p>
            <a:pPr indent="0" lvl="0" marL="0" rtl="0" algn="l">
              <a:lnSpc>
                <a:spcPct val="100000"/>
              </a:lnSpc>
              <a:spcBef>
                <a:spcPts val="0"/>
              </a:spcBef>
              <a:spcAft>
                <a:spcPts val="0"/>
              </a:spcAft>
              <a:buClr>
                <a:srgbClr val="000000"/>
              </a:buClr>
              <a:buSzPts val="3250"/>
              <a:buFont typeface="Helvetica Neue"/>
              <a:buNone/>
            </a:pPr>
            <a:r>
              <a:t/>
            </a:r>
            <a:endParaRPr/>
          </a:p>
          <a:p>
            <a:pPr indent="0" lvl="0" marL="0" rtl="0" algn="l">
              <a:lnSpc>
                <a:spcPct val="100000"/>
              </a:lnSpc>
              <a:spcBef>
                <a:spcPts val="0"/>
              </a:spcBef>
              <a:spcAft>
                <a:spcPts val="0"/>
              </a:spcAft>
              <a:buClr>
                <a:srgbClr val="000000"/>
              </a:buClr>
              <a:buSzPts val="3250"/>
              <a:buFont typeface="Helvetica Neue"/>
              <a:buNone/>
            </a:pPr>
            <a:r>
              <a:rPr lang="de-DE"/>
              <a:t>daniel.mietchen@mardi4nfdi.de</a:t>
            </a:r>
            <a:endParaRPr/>
          </a:p>
          <a:p>
            <a:pPr indent="0" lvl="0" marL="0" rtl="0" algn="l">
              <a:lnSpc>
                <a:spcPct val="100000"/>
              </a:lnSpc>
              <a:spcBef>
                <a:spcPts val="0"/>
              </a:spcBef>
              <a:spcAft>
                <a:spcPts val="0"/>
              </a:spcAft>
              <a:buClr>
                <a:srgbClr val="000000"/>
              </a:buClr>
              <a:buSzPts val="3250"/>
              <a:buFont typeface="Helvetica Neue"/>
              <a:buNone/>
            </a:pPr>
            <a:r>
              <a:t/>
            </a:r>
            <a:endParaRPr/>
          </a:p>
          <a:p>
            <a:pPr indent="0" lvl="0" marL="0" rtl="0" algn="l">
              <a:lnSpc>
                <a:spcPct val="100000"/>
              </a:lnSpc>
              <a:spcBef>
                <a:spcPts val="0"/>
              </a:spcBef>
              <a:spcAft>
                <a:spcPts val="0"/>
              </a:spcAft>
              <a:buClr>
                <a:srgbClr val="000000"/>
              </a:buClr>
              <a:buSzPts val="3250"/>
              <a:buFont typeface="Helvetica Neue"/>
              <a:buNone/>
            </a:pPr>
            <a:r>
              <a:rPr lang="de-DE" sz="2300" u="sng">
                <a:solidFill>
                  <a:srgbClr val="0097A7"/>
                </a:solidFill>
                <a:latin typeface="Montserrat Light"/>
                <a:ea typeface="Montserrat Light"/>
                <a:cs typeface="Montserrat Light"/>
                <a:sym typeface="Montserrat Light"/>
                <a:hlinkClick r:id="rId3">
                  <a:extLst>
                    <a:ext uri="{A12FA001-AC4F-418D-AE19-62706E023703}">
                      <ahyp:hlinkClr val="tx"/>
                    </a:ext>
                  </a:extLst>
                </a:hlinkClick>
              </a:rPr>
              <a:t>https://mastodon.social/@EvoMRI</a:t>
            </a:r>
            <a:r>
              <a:rPr lang="de-DE" sz="2300">
                <a:solidFill>
                  <a:schemeClr val="lt1"/>
                </a:solidFill>
                <a:latin typeface="Montserrat Light"/>
                <a:ea typeface="Montserrat Light"/>
                <a:cs typeface="Montserrat Light"/>
                <a:sym typeface="Montserrat Light"/>
              </a:rPr>
              <a:t> </a:t>
            </a:r>
            <a:endParaRPr/>
          </a:p>
        </p:txBody>
      </p:sp>
      <p:pic>
        <p:nvPicPr>
          <p:cNvPr id="217" name="Google Shape;217;p5"/>
          <p:cNvPicPr preferRelativeResize="0"/>
          <p:nvPr/>
        </p:nvPicPr>
        <p:blipFill rotWithShape="1">
          <a:blip r:embed="rId4">
            <a:alphaModFix/>
          </a:blip>
          <a:srcRect b="0" l="0" r="0" t="0"/>
          <a:stretch/>
        </p:blipFill>
        <p:spPr>
          <a:xfrm>
            <a:off x="4503603" y="5334181"/>
            <a:ext cx="4240395" cy="1463525"/>
          </a:xfrm>
          <a:prstGeom prst="rect">
            <a:avLst/>
          </a:prstGeom>
          <a:noFill/>
          <a:ln>
            <a:noFill/>
          </a:ln>
        </p:spPr>
      </p:pic>
      <p:sp>
        <p:nvSpPr>
          <p:cNvPr id="218" name="Google Shape;218;p5"/>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rmAutofit/>
          </a:bodyPr>
          <a:lstStyle/>
          <a:p>
            <a:pPr indent="0" lvl="0" marL="0" rtl="0" algn="ctr">
              <a:lnSpc>
                <a:spcPct val="100000"/>
              </a:lnSpc>
              <a:spcBef>
                <a:spcPts val="0"/>
              </a:spcBef>
              <a:spcAft>
                <a:spcPts val="0"/>
              </a:spcAft>
              <a:buClr>
                <a:srgbClr val="000000"/>
              </a:buClr>
              <a:buSzPts val="4000"/>
              <a:buFont typeface="Helvetica Neue"/>
              <a:buNone/>
            </a:pPr>
            <a:r>
              <a:rPr b="1" lang="de-DE" sz="4000"/>
              <a:t>Thank you!</a:t>
            </a:r>
            <a:endParaRPr/>
          </a:p>
        </p:txBody>
      </p:sp>
      <p:pic>
        <p:nvPicPr>
          <p:cNvPr id="219" name="Google Shape;219;p5"/>
          <p:cNvPicPr preferRelativeResize="0"/>
          <p:nvPr/>
        </p:nvPicPr>
        <p:blipFill rotWithShape="1">
          <a:blip r:embed="rId5">
            <a:alphaModFix/>
          </a:blip>
          <a:srcRect b="35948" l="0" r="0" t="9348"/>
          <a:stretch/>
        </p:blipFill>
        <p:spPr>
          <a:xfrm>
            <a:off x="2380640" y="5571352"/>
            <a:ext cx="2241790" cy="1226337"/>
          </a:xfrm>
          <a:prstGeom prst="rect">
            <a:avLst/>
          </a:prstGeom>
          <a:noFill/>
          <a:ln>
            <a:noFill/>
          </a:ln>
        </p:spPr>
      </p:pic>
      <p:sp>
        <p:nvSpPr>
          <p:cNvPr id="220" name="Google Shape;220;p5"/>
          <p:cNvSpPr txBox="1"/>
          <p:nvPr>
            <p:ph idx="1" type="body"/>
          </p:nvPr>
        </p:nvSpPr>
        <p:spPr>
          <a:xfrm>
            <a:off x="5979275" y="2858275"/>
            <a:ext cx="6750600" cy="2517600"/>
          </a:xfrm>
          <a:prstGeom prst="rect">
            <a:avLst/>
          </a:prstGeom>
          <a:noFill/>
          <a:ln>
            <a:noFill/>
          </a:ln>
        </p:spPr>
        <p:txBody>
          <a:bodyPr anchorCtr="0" anchor="t" bIns="130025" lIns="130025" spcFirstLastPara="1" rIns="130025" wrap="square" tIns="130025">
            <a:normAutofit lnSpcReduction="20000"/>
          </a:bodyPr>
          <a:lstStyle/>
          <a:p>
            <a:pPr indent="0" lvl="0" marL="0" rtl="0" algn="l">
              <a:lnSpc>
                <a:spcPct val="100000"/>
              </a:lnSpc>
              <a:spcBef>
                <a:spcPts val="0"/>
              </a:spcBef>
              <a:spcAft>
                <a:spcPts val="0"/>
              </a:spcAft>
              <a:buClr>
                <a:srgbClr val="000000"/>
              </a:buClr>
              <a:buSzPts val="3250"/>
              <a:buFont typeface="Helvetica Neue"/>
              <a:buNone/>
            </a:pPr>
            <a:r>
              <a:rPr lang="de-DE"/>
              <a:t>Slides DOI: </a:t>
            </a:r>
            <a:r>
              <a:rPr lang="de-DE" sz="2400" u="sng">
                <a:solidFill>
                  <a:schemeClr val="hlink"/>
                </a:solidFill>
                <a:hlinkClick r:id="rId6"/>
                <a:extLst>
                  <a:ext uri="http://customooxmlschemas.google.com/">
                    <go:slidesCustomData xmlns:go="http://customooxmlschemas.google.com/" textRoundtripDataId="1"/>
                  </a:ext>
                </a:extLst>
              </a:rPr>
              <a:t>10.5281/zenodo.11194427</a:t>
            </a:r>
            <a:endParaRPr/>
          </a:p>
          <a:p>
            <a:pPr indent="0" lvl="0" marL="0" rtl="0" algn="l">
              <a:lnSpc>
                <a:spcPct val="100000"/>
              </a:lnSpc>
              <a:spcBef>
                <a:spcPts val="0"/>
              </a:spcBef>
              <a:spcAft>
                <a:spcPts val="0"/>
              </a:spcAft>
              <a:buClr>
                <a:srgbClr val="000000"/>
              </a:buClr>
              <a:buSzPts val="3250"/>
              <a:buFont typeface="Helvetica Neue"/>
              <a:buNone/>
            </a:pPr>
            <a:r>
              <a:t/>
            </a:r>
            <a:endParaRPr/>
          </a:p>
          <a:p>
            <a:pPr indent="0" lvl="0" marL="0" rtl="0" algn="l">
              <a:lnSpc>
                <a:spcPct val="100000"/>
              </a:lnSpc>
              <a:spcBef>
                <a:spcPts val="0"/>
              </a:spcBef>
              <a:spcAft>
                <a:spcPts val="0"/>
              </a:spcAft>
              <a:buClr>
                <a:srgbClr val="000000"/>
              </a:buClr>
              <a:buSzPts val="3250"/>
              <a:buFont typeface="Helvetica Neue"/>
              <a:buNone/>
            </a:pPr>
            <a:r>
              <a:rPr lang="de-DE"/>
              <a:t>MaRDI portal: </a:t>
            </a:r>
            <a:r>
              <a:rPr lang="de-DE" u="sng">
                <a:solidFill>
                  <a:schemeClr val="hlink"/>
                </a:solidFill>
                <a:hlinkClick r:id="rId7"/>
              </a:rPr>
              <a:t>https://portal.mardi4nfdi.de/</a:t>
            </a:r>
            <a:r>
              <a:rPr lang="de-DE"/>
              <a:t> </a:t>
            </a:r>
            <a:endParaRPr/>
          </a:p>
          <a:p>
            <a:pPr indent="0" lvl="0" marL="0" rtl="0" algn="l">
              <a:lnSpc>
                <a:spcPct val="100000"/>
              </a:lnSpc>
              <a:spcBef>
                <a:spcPts val="0"/>
              </a:spcBef>
              <a:spcAft>
                <a:spcPts val="0"/>
              </a:spcAft>
              <a:buClr>
                <a:srgbClr val="000000"/>
              </a:buClr>
              <a:buSzPts val="3250"/>
              <a:buFont typeface="Helvetica Neue"/>
              <a:buNone/>
            </a:pPr>
            <a:r>
              <a:t/>
            </a:r>
            <a:endParaRPr/>
          </a:p>
          <a:p>
            <a:pPr indent="0" lvl="0" marL="0" rtl="0" algn="l">
              <a:lnSpc>
                <a:spcPct val="100000"/>
              </a:lnSpc>
              <a:spcBef>
                <a:spcPts val="0"/>
              </a:spcBef>
              <a:spcAft>
                <a:spcPts val="0"/>
              </a:spcAft>
              <a:buClr>
                <a:srgbClr val="000000"/>
              </a:buClr>
              <a:buSzPts val="3250"/>
              <a:buFont typeface="Helvetica Neue"/>
              <a:buNone/>
            </a:pPr>
            <a:r>
              <a:rPr lang="de-DE"/>
              <a:t>Wikidata WikiProject Mathematics: </a:t>
            </a:r>
            <a:r>
              <a:rPr lang="de-DE" u="sng">
                <a:solidFill>
                  <a:schemeClr val="hlink"/>
                </a:solidFill>
                <a:hlinkClick r:id="rId8"/>
              </a:rPr>
              <a:t>https://w.wiki/A5oz</a:t>
            </a:r>
            <a:r>
              <a:rPr lang="de-DE"/>
              <a:t> </a:t>
            </a:r>
            <a:endParaRPr/>
          </a:p>
          <a:p>
            <a:pPr indent="0" lvl="0" marL="0" rtl="0" algn="l">
              <a:lnSpc>
                <a:spcPct val="100000"/>
              </a:lnSpc>
              <a:spcBef>
                <a:spcPts val="0"/>
              </a:spcBef>
              <a:spcAft>
                <a:spcPts val="0"/>
              </a:spcAft>
              <a:buClr>
                <a:srgbClr val="000000"/>
              </a:buClr>
              <a:buSzPts val="3250"/>
              <a:buFont typeface="Helvetica Neue"/>
              <a:buNone/>
            </a:pPr>
            <a:r>
              <a:t/>
            </a:r>
            <a:endParaRPr>
              <a:solidFill>
                <a:srgbClr val="0000FF"/>
              </a:solidFill>
            </a:endParaRPr>
          </a:p>
        </p:txBody>
      </p:sp>
      <p:pic>
        <p:nvPicPr>
          <p:cNvPr id="221" name="Google Shape;221;p5">
            <a:hlinkClick r:id="rId9"/>
          </p:cNvPr>
          <p:cNvPicPr preferRelativeResize="0"/>
          <p:nvPr/>
        </p:nvPicPr>
        <p:blipFill>
          <a:blip r:embed="rId10">
            <a:alphaModFix/>
          </a:blip>
          <a:stretch>
            <a:fillRect/>
          </a:stretch>
        </p:blipFill>
        <p:spPr>
          <a:xfrm>
            <a:off x="9353599" y="5375875"/>
            <a:ext cx="2067678" cy="146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a1928a4613_0_13"/>
          <p:cNvSpPr txBox="1"/>
          <p:nvPr/>
        </p:nvSpPr>
        <p:spPr>
          <a:xfrm>
            <a:off x="564675" y="988200"/>
            <a:ext cx="12129900" cy="24012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Clr>
                <a:srgbClr val="000000"/>
              </a:buClr>
              <a:buSzPts val="3600"/>
              <a:buFont typeface="Helvetica Neue"/>
              <a:buChar char="●"/>
            </a:pPr>
            <a:r>
              <a:rPr lang="de-DE" sz="3600">
                <a:latin typeface="Helvetica Neue"/>
                <a:ea typeface="Helvetica Neue"/>
                <a:cs typeface="Helvetica Neue"/>
                <a:sym typeface="Helvetica Neue"/>
              </a:rPr>
              <a:t>Perspectives on the research ecosystem (i)</a:t>
            </a:r>
            <a:endParaRPr sz="3600">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lang="de-DE" sz="3600">
                <a:latin typeface="Helvetica Neue"/>
                <a:ea typeface="Helvetica Neue"/>
                <a:cs typeface="Helvetica Neue"/>
                <a:sym typeface="Helvetica Neue"/>
              </a:rPr>
              <a:t>Excursion: NFDI MaRDI knowledge graphs</a:t>
            </a:r>
            <a:endParaRPr sz="3600">
              <a:latin typeface="Helvetica Neue"/>
              <a:ea typeface="Helvetica Neue"/>
              <a:cs typeface="Helvetica Neue"/>
              <a:sym typeface="Helvetica Neue"/>
            </a:endParaRPr>
          </a:p>
          <a:p>
            <a:pPr indent="-457200" lvl="0" marL="457200" rtl="0" algn="l">
              <a:spcBef>
                <a:spcPts val="0"/>
              </a:spcBef>
              <a:spcAft>
                <a:spcPts val="0"/>
              </a:spcAft>
              <a:buClr>
                <a:schemeClr val="dk1"/>
              </a:buClr>
              <a:buSzPts val="3600"/>
              <a:buFont typeface="Helvetica Neue"/>
              <a:buChar char="●"/>
            </a:pPr>
            <a:r>
              <a:rPr lang="de-DE" sz="3600">
                <a:solidFill>
                  <a:schemeClr val="dk1"/>
                </a:solidFill>
                <a:latin typeface="Helvetica Neue"/>
                <a:ea typeface="Helvetica Neue"/>
                <a:cs typeface="Helvetica Neue"/>
                <a:sym typeface="Helvetica Neue"/>
              </a:rPr>
              <a:t>Perspectives on the research ecosystem (ii)</a:t>
            </a:r>
            <a:endParaRPr sz="3600">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lang="de-DE" sz="3600">
                <a:latin typeface="Helvetica Neue"/>
                <a:ea typeface="Helvetica Neue"/>
                <a:cs typeface="Helvetica Neue"/>
                <a:sym typeface="Helvetica Neue"/>
              </a:rPr>
              <a:t>Discussion</a:t>
            </a:r>
            <a:endParaRPr b="0" i="0" sz="3600" u="none" cap="none" strike="noStrike">
              <a:solidFill>
                <a:srgbClr val="000000"/>
              </a:solidFill>
              <a:latin typeface="Helvetica Neue"/>
              <a:ea typeface="Helvetica Neue"/>
              <a:cs typeface="Helvetica Neue"/>
              <a:sym typeface="Helvetica Neue"/>
            </a:endParaRPr>
          </a:p>
        </p:txBody>
      </p:sp>
      <p:sp>
        <p:nvSpPr>
          <p:cNvPr id="80" name="Google Shape;80;g2a1928a4613_0_13"/>
          <p:cNvSpPr txBox="1"/>
          <p:nvPr>
            <p:ph type="title"/>
          </p:nvPr>
        </p:nvSpPr>
        <p:spPr>
          <a:xfrm>
            <a:off x="255305" y="-1"/>
            <a:ext cx="127494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Structure of the talk</a:t>
            </a:r>
            <a:endParaRPr sz="5000"/>
          </a:p>
        </p:txBody>
      </p:sp>
      <p:sp>
        <p:nvSpPr>
          <p:cNvPr id="81" name="Google Shape;81;g2a1928a4613_0_13"/>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2dc76ff53df_0_120"/>
          <p:cNvSpPr txBox="1"/>
          <p:nvPr>
            <p:ph type="title"/>
          </p:nvPr>
        </p:nvSpPr>
        <p:spPr>
          <a:xfrm>
            <a:off x="255305" y="-1"/>
            <a:ext cx="127494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Our elephant: the research ecosystem</a:t>
            </a:r>
            <a:endParaRPr sz="5000">
              <a:latin typeface="Helvetica Neue"/>
              <a:ea typeface="Helvetica Neue"/>
              <a:cs typeface="Helvetica Neue"/>
              <a:sym typeface="Helvetica Neue"/>
            </a:endParaRPr>
          </a:p>
        </p:txBody>
      </p:sp>
      <p:sp>
        <p:nvSpPr>
          <p:cNvPr id="87" name="Google Shape;87;g2dc76ff53df_0_120"/>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pic>
        <p:nvPicPr>
          <p:cNvPr id="88" name="Google Shape;88;g2dc76ff53df_0_120">
            <a:hlinkClick r:id="rId3"/>
          </p:cNvPr>
          <p:cNvPicPr preferRelativeResize="0"/>
          <p:nvPr/>
        </p:nvPicPr>
        <p:blipFill>
          <a:blip r:embed="rId4">
            <a:alphaModFix/>
          </a:blip>
          <a:stretch>
            <a:fillRect/>
          </a:stretch>
        </p:blipFill>
        <p:spPr>
          <a:xfrm>
            <a:off x="5718100" y="1501700"/>
            <a:ext cx="3034500" cy="3034500"/>
          </a:xfrm>
          <a:prstGeom prst="rect">
            <a:avLst/>
          </a:prstGeom>
          <a:noFill/>
          <a:ln>
            <a:noFill/>
          </a:ln>
        </p:spPr>
      </p:pic>
      <p:pic>
        <p:nvPicPr>
          <p:cNvPr id="89" name="Google Shape;89;g2dc76ff53df_0_120">
            <a:hlinkClick r:id="rId5"/>
          </p:cNvPr>
          <p:cNvPicPr preferRelativeResize="0"/>
          <p:nvPr/>
        </p:nvPicPr>
        <p:blipFill>
          <a:blip r:embed="rId6">
            <a:alphaModFix/>
          </a:blip>
          <a:stretch>
            <a:fillRect/>
          </a:stretch>
        </p:blipFill>
        <p:spPr>
          <a:xfrm>
            <a:off x="4953000" y="1008900"/>
            <a:ext cx="4610100" cy="4304730"/>
          </a:xfrm>
          <a:prstGeom prst="rect">
            <a:avLst/>
          </a:prstGeom>
          <a:noFill/>
          <a:ln>
            <a:noFill/>
          </a:ln>
        </p:spPr>
      </p:pic>
      <p:pic>
        <p:nvPicPr>
          <p:cNvPr id="90" name="Google Shape;90;g2dc76ff53df_0_120">
            <a:hlinkClick r:id="rId7"/>
          </p:cNvPr>
          <p:cNvPicPr preferRelativeResize="0"/>
          <p:nvPr/>
        </p:nvPicPr>
        <p:blipFill>
          <a:blip r:embed="rId8">
            <a:alphaModFix/>
          </a:blip>
          <a:stretch>
            <a:fillRect/>
          </a:stretch>
        </p:blipFill>
        <p:spPr>
          <a:xfrm>
            <a:off x="457200" y="990600"/>
            <a:ext cx="4370535" cy="4162425"/>
          </a:xfrm>
          <a:prstGeom prst="rect">
            <a:avLst/>
          </a:prstGeom>
          <a:noFill/>
          <a:ln>
            <a:noFill/>
          </a:ln>
        </p:spPr>
      </p:pic>
      <p:pic>
        <p:nvPicPr>
          <p:cNvPr id="91" name="Google Shape;91;g2dc76ff53df_0_120">
            <a:hlinkClick r:id="rId9"/>
          </p:cNvPr>
          <p:cNvPicPr preferRelativeResize="0"/>
          <p:nvPr/>
        </p:nvPicPr>
        <p:blipFill>
          <a:blip r:embed="rId10">
            <a:alphaModFix/>
          </a:blip>
          <a:stretch>
            <a:fillRect/>
          </a:stretch>
        </p:blipFill>
        <p:spPr>
          <a:xfrm>
            <a:off x="8647100" y="5563600"/>
            <a:ext cx="3961074" cy="2970800"/>
          </a:xfrm>
          <a:prstGeom prst="rect">
            <a:avLst/>
          </a:prstGeom>
          <a:noFill/>
          <a:ln>
            <a:noFill/>
          </a:ln>
        </p:spPr>
      </p:pic>
      <p:pic>
        <p:nvPicPr>
          <p:cNvPr id="92" name="Google Shape;92;g2dc76ff53df_0_120">
            <a:hlinkClick r:id="rId11"/>
          </p:cNvPr>
          <p:cNvPicPr preferRelativeResize="0"/>
          <p:nvPr/>
        </p:nvPicPr>
        <p:blipFill>
          <a:blip r:embed="rId12">
            <a:alphaModFix/>
          </a:blip>
          <a:stretch>
            <a:fillRect/>
          </a:stretch>
        </p:blipFill>
        <p:spPr>
          <a:xfrm>
            <a:off x="304800" y="6583975"/>
            <a:ext cx="7934876" cy="2896225"/>
          </a:xfrm>
          <a:prstGeom prst="rect">
            <a:avLst/>
          </a:prstGeom>
          <a:noFill/>
          <a:ln>
            <a:noFill/>
          </a:ln>
        </p:spPr>
      </p:pic>
      <p:pic>
        <p:nvPicPr>
          <p:cNvPr id="93" name="Google Shape;93;g2dc76ff53df_0_120">
            <a:hlinkClick r:id="rId13"/>
          </p:cNvPr>
          <p:cNvPicPr preferRelativeResize="0"/>
          <p:nvPr/>
        </p:nvPicPr>
        <p:blipFill>
          <a:blip r:embed="rId14">
            <a:alphaModFix/>
          </a:blip>
          <a:stretch>
            <a:fillRect/>
          </a:stretch>
        </p:blipFill>
        <p:spPr>
          <a:xfrm>
            <a:off x="9715500" y="1542299"/>
            <a:ext cx="3136901" cy="3136901"/>
          </a:xfrm>
          <a:prstGeom prst="rect">
            <a:avLst/>
          </a:prstGeom>
          <a:noFill/>
          <a:ln>
            <a:noFill/>
          </a:ln>
        </p:spPr>
      </p:pic>
      <p:pic>
        <p:nvPicPr>
          <p:cNvPr id="94" name="Google Shape;94;g2dc76ff53df_0_120">
            <a:hlinkClick r:id="rId15"/>
          </p:cNvPr>
          <p:cNvPicPr preferRelativeResize="0"/>
          <p:nvPr/>
        </p:nvPicPr>
        <p:blipFill>
          <a:blip r:embed="rId16">
            <a:alphaModFix/>
          </a:blip>
          <a:stretch>
            <a:fillRect/>
          </a:stretch>
        </p:blipFill>
        <p:spPr>
          <a:xfrm>
            <a:off x="4849453" y="5542218"/>
            <a:ext cx="3557948" cy="186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dc76ff53df_0_154"/>
          <p:cNvSpPr txBox="1"/>
          <p:nvPr>
            <p:ph type="title"/>
          </p:nvPr>
        </p:nvSpPr>
        <p:spPr>
          <a:xfrm>
            <a:off x="255301" y="0"/>
            <a:ext cx="102321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Perspectives on the elephant</a:t>
            </a:r>
            <a:endParaRPr sz="5000"/>
          </a:p>
        </p:txBody>
      </p:sp>
      <p:sp>
        <p:nvSpPr>
          <p:cNvPr id="100" name="Google Shape;100;g2dc76ff53df_0_154"/>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sp>
        <p:nvSpPr>
          <p:cNvPr id="101" name="Google Shape;101;g2dc76ff53df_0_154"/>
          <p:cNvSpPr txBox="1"/>
          <p:nvPr/>
        </p:nvSpPr>
        <p:spPr>
          <a:xfrm>
            <a:off x="546000" y="1513925"/>
            <a:ext cx="2308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latin typeface="Helvetica Neue"/>
                <a:ea typeface="Helvetica Neue"/>
                <a:cs typeface="Helvetica Neue"/>
                <a:sym typeface="Helvetica Neue"/>
              </a:rPr>
              <a:t>research</a:t>
            </a:r>
            <a:endParaRPr sz="3800">
              <a:latin typeface="Helvetica Neue"/>
              <a:ea typeface="Helvetica Neue"/>
              <a:cs typeface="Helvetica Neue"/>
              <a:sym typeface="Helvetica Neue"/>
            </a:endParaRPr>
          </a:p>
        </p:txBody>
      </p:sp>
      <p:sp>
        <p:nvSpPr>
          <p:cNvPr id="102" name="Google Shape;102;g2dc76ff53df_0_154"/>
          <p:cNvSpPr txBox="1"/>
          <p:nvPr/>
        </p:nvSpPr>
        <p:spPr>
          <a:xfrm>
            <a:off x="1689000" y="2733125"/>
            <a:ext cx="4664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latin typeface="Helvetica Neue"/>
                <a:ea typeface="Helvetica Neue"/>
                <a:cs typeface="Helvetica Neue"/>
                <a:sym typeface="Helvetica Neue"/>
              </a:rPr>
              <a:t>research knowledge</a:t>
            </a:r>
            <a:endParaRPr sz="3800">
              <a:latin typeface="Helvetica Neue"/>
              <a:ea typeface="Helvetica Neue"/>
              <a:cs typeface="Helvetica Neue"/>
              <a:sym typeface="Helvetica Neue"/>
            </a:endParaRPr>
          </a:p>
        </p:txBody>
      </p:sp>
      <p:sp>
        <p:nvSpPr>
          <p:cNvPr id="103" name="Google Shape;103;g2dc76ff53df_0_154"/>
          <p:cNvSpPr txBox="1"/>
          <p:nvPr/>
        </p:nvSpPr>
        <p:spPr>
          <a:xfrm>
            <a:off x="5846075" y="2439950"/>
            <a:ext cx="6425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DE" sz="3800">
                <a:solidFill>
                  <a:schemeClr val="accent1"/>
                </a:solidFill>
                <a:latin typeface="Helvetica Neue"/>
                <a:ea typeface="Helvetica Neue"/>
                <a:cs typeface="Helvetica Neue"/>
                <a:sym typeface="Helvetica Neue"/>
              </a:rPr>
              <a:t>knowledge graphs</a:t>
            </a:r>
            <a:endParaRPr sz="3800">
              <a:solidFill>
                <a:schemeClr val="accent1"/>
              </a:solidFill>
              <a:latin typeface="Helvetica Neue"/>
              <a:ea typeface="Helvetica Neue"/>
              <a:cs typeface="Helvetica Neue"/>
              <a:sym typeface="Helvetica Neue"/>
            </a:endParaRPr>
          </a:p>
        </p:txBody>
      </p:sp>
      <p:sp>
        <p:nvSpPr>
          <p:cNvPr id="104" name="Google Shape;104;g2dc76ff53df_0_154"/>
          <p:cNvSpPr txBox="1"/>
          <p:nvPr/>
        </p:nvSpPr>
        <p:spPr>
          <a:xfrm>
            <a:off x="393600" y="8143325"/>
            <a:ext cx="5297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latin typeface="Helvetica Neue"/>
                <a:ea typeface="Helvetica Neue"/>
                <a:cs typeface="Helvetica Neue"/>
                <a:sym typeface="Helvetica Neue"/>
              </a:rPr>
              <a:t>research outcomes</a:t>
            </a:r>
            <a:endParaRPr sz="3800">
              <a:latin typeface="Helvetica Neue"/>
              <a:ea typeface="Helvetica Neue"/>
              <a:cs typeface="Helvetica Neue"/>
              <a:sym typeface="Helvetica Neue"/>
            </a:endParaRPr>
          </a:p>
        </p:txBody>
      </p:sp>
      <p:sp>
        <p:nvSpPr>
          <p:cNvPr id="105" name="Google Shape;105;g2dc76ff53df_0_154"/>
          <p:cNvSpPr txBox="1"/>
          <p:nvPr/>
        </p:nvSpPr>
        <p:spPr>
          <a:xfrm>
            <a:off x="1450325" y="6810700"/>
            <a:ext cx="3573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data modelling</a:t>
            </a:r>
            <a:endParaRPr sz="3800">
              <a:solidFill>
                <a:schemeClr val="accent1"/>
              </a:solidFill>
              <a:latin typeface="Helvetica Neue"/>
              <a:ea typeface="Helvetica Neue"/>
              <a:cs typeface="Helvetica Neue"/>
              <a:sym typeface="Helvetica Neue"/>
            </a:endParaRPr>
          </a:p>
        </p:txBody>
      </p:sp>
      <p:sp>
        <p:nvSpPr>
          <p:cNvPr id="106" name="Google Shape;106;g2dc76ff53df_0_154"/>
          <p:cNvSpPr txBox="1"/>
          <p:nvPr/>
        </p:nvSpPr>
        <p:spPr>
          <a:xfrm>
            <a:off x="383525" y="5591500"/>
            <a:ext cx="5435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text and data mining</a:t>
            </a:r>
            <a:endParaRPr sz="3800">
              <a:solidFill>
                <a:schemeClr val="accent1"/>
              </a:solidFill>
              <a:latin typeface="Helvetica Neue"/>
              <a:ea typeface="Helvetica Neue"/>
              <a:cs typeface="Helvetica Neue"/>
              <a:sym typeface="Helvetica Neue"/>
            </a:endParaRPr>
          </a:p>
        </p:txBody>
      </p:sp>
      <p:sp>
        <p:nvSpPr>
          <p:cNvPr id="107" name="Google Shape;107;g2dc76ff53df_0_154"/>
          <p:cNvSpPr txBox="1"/>
          <p:nvPr/>
        </p:nvSpPr>
        <p:spPr>
          <a:xfrm>
            <a:off x="124100" y="4554150"/>
            <a:ext cx="1762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3"/>
                </a:solidFill>
                <a:latin typeface="Helvetica Neue"/>
                <a:ea typeface="Helvetica Neue"/>
                <a:cs typeface="Helvetica Neue"/>
                <a:sym typeface="Helvetica Neue"/>
              </a:rPr>
              <a:t>inputs</a:t>
            </a:r>
            <a:endParaRPr sz="3800">
              <a:solidFill>
                <a:schemeClr val="accent3"/>
              </a:solidFill>
              <a:latin typeface="Helvetica Neue"/>
              <a:ea typeface="Helvetica Neue"/>
              <a:cs typeface="Helvetica Neue"/>
              <a:sym typeface="Helvetica Neue"/>
            </a:endParaRPr>
          </a:p>
        </p:txBody>
      </p:sp>
      <p:sp>
        <p:nvSpPr>
          <p:cNvPr id="108" name="Google Shape;108;g2dc76ff53df_0_154"/>
          <p:cNvSpPr txBox="1"/>
          <p:nvPr/>
        </p:nvSpPr>
        <p:spPr>
          <a:xfrm>
            <a:off x="10487300" y="4554150"/>
            <a:ext cx="2207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3"/>
                </a:solidFill>
                <a:latin typeface="Helvetica Neue"/>
                <a:ea typeface="Helvetica Neue"/>
                <a:cs typeface="Helvetica Neue"/>
                <a:sym typeface="Helvetica Neue"/>
              </a:rPr>
              <a:t>outputs</a:t>
            </a:r>
            <a:endParaRPr sz="3800">
              <a:solidFill>
                <a:schemeClr val="accent3"/>
              </a:solidFill>
              <a:latin typeface="Helvetica Neue"/>
              <a:ea typeface="Helvetica Neue"/>
              <a:cs typeface="Helvetica Neue"/>
              <a:sym typeface="Helvetica Neue"/>
            </a:endParaRPr>
          </a:p>
        </p:txBody>
      </p:sp>
      <p:sp>
        <p:nvSpPr>
          <p:cNvPr id="109" name="Google Shape;109;g2dc76ff53df_0_154"/>
          <p:cNvSpPr txBox="1"/>
          <p:nvPr/>
        </p:nvSpPr>
        <p:spPr>
          <a:xfrm>
            <a:off x="8822925" y="5908700"/>
            <a:ext cx="4206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communities</a:t>
            </a:r>
            <a:endParaRPr sz="3800">
              <a:solidFill>
                <a:schemeClr val="accent1"/>
              </a:solidFill>
              <a:latin typeface="Helvetica Neue"/>
              <a:ea typeface="Helvetica Neue"/>
              <a:cs typeface="Helvetica Neue"/>
              <a:sym typeface="Helvetica Neue"/>
            </a:endParaRPr>
          </a:p>
        </p:txBody>
      </p:sp>
      <p:sp>
        <p:nvSpPr>
          <p:cNvPr id="110" name="Google Shape;110;g2dc76ff53df_0_154"/>
          <p:cNvSpPr txBox="1"/>
          <p:nvPr/>
        </p:nvSpPr>
        <p:spPr>
          <a:xfrm>
            <a:off x="8975325" y="8118500"/>
            <a:ext cx="4206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latin typeface="Helvetica Neue"/>
                <a:ea typeface="Helvetica Neue"/>
                <a:cs typeface="Helvetica Neue"/>
                <a:sym typeface="Helvetica Neue"/>
              </a:rPr>
              <a:t>usability</a:t>
            </a:r>
            <a:endParaRPr sz="3800">
              <a:latin typeface="Helvetica Neue"/>
              <a:ea typeface="Helvetica Neue"/>
              <a:cs typeface="Helvetica Neue"/>
              <a:sym typeface="Helvetica Neue"/>
            </a:endParaRPr>
          </a:p>
        </p:txBody>
      </p:sp>
      <p:sp>
        <p:nvSpPr>
          <p:cNvPr id="111" name="Google Shape;111;g2dc76ff53df_0_154"/>
          <p:cNvSpPr txBox="1"/>
          <p:nvPr/>
        </p:nvSpPr>
        <p:spPr>
          <a:xfrm>
            <a:off x="8213325" y="7204100"/>
            <a:ext cx="4206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curation</a:t>
            </a:r>
            <a:endParaRPr sz="3800">
              <a:solidFill>
                <a:schemeClr val="accent1"/>
              </a:solidFill>
              <a:latin typeface="Helvetica Neue"/>
              <a:ea typeface="Helvetica Neue"/>
              <a:cs typeface="Helvetica Neue"/>
              <a:sym typeface="Helvetica Neue"/>
            </a:endParaRPr>
          </a:p>
        </p:txBody>
      </p:sp>
      <p:sp>
        <p:nvSpPr>
          <p:cNvPr id="112" name="Google Shape;112;g2dc76ff53df_0_154"/>
          <p:cNvSpPr txBox="1"/>
          <p:nvPr/>
        </p:nvSpPr>
        <p:spPr>
          <a:xfrm>
            <a:off x="6150875" y="3582950"/>
            <a:ext cx="6425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DE" sz="3800">
                <a:solidFill>
                  <a:schemeClr val="accent1"/>
                </a:solidFill>
                <a:latin typeface="Helvetica Neue"/>
                <a:ea typeface="Helvetica Neue"/>
                <a:cs typeface="Helvetica Neue"/>
                <a:sym typeface="Helvetica Neue"/>
              </a:rPr>
              <a:t>tech stacks</a:t>
            </a:r>
            <a:endParaRPr sz="3800">
              <a:solidFill>
                <a:schemeClr val="accent1"/>
              </a:solidFill>
              <a:latin typeface="Helvetica Neue"/>
              <a:ea typeface="Helvetica Neue"/>
              <a:cs typeface="Helvetica Neue"/>
              <a:sym typeface="Helvetica Neue"/>
            </a:endParaRPr>
          </a:p>
        </p:txBody>
      </p:sp>
      <p:sp>
        <p:nvSpPr>
          <p:cNvPr id="113" name="Google Shape;113;g2dc76ff53df_0_154"/>
          <p:cNvSpPr txBox="1"/>
          <p:nvPr/>
        </p:nvSpPr>
        <p:spPr>
          <a:xfrm>
            <a:off x="4779275" y="915950"/>
            <a:ext cx="6425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DE" sz="3800">
                <a:latin typeface="Helvetica Neue"/>
                <a:ea typeface="Helvetica Neue"/>
                <a:cs typeface="Helvetica Neue"/>
                <a:sym typeface="Helvetica Neue"/>
              </a:rPr>
              <a:t>knowledge bases</a:t>
            </a:r>
            <a:endParaRPr sz="3800">
              <a:latin typeface="Helvetica Neue"/>
              <a:ea typeface="Helvetica Neue"/>
              <a:cs typeface="Helvetica Neue"/>
              <a:sym typeface="Helvetica Neue"/>
            </a:endParaRPr>
          </a:p>
        </p:txBody>
      </p:sp>
      <p:sp>
        <p:nvSpPr>
          <p:cNvPr id="114" name="Google Shape;114;g2dc76ff53df_0_154"/>
          <p:cNvSpPr txBox="1"/>
          <p:nvPr/>
        </p:nvSpPr>
        <p:spPr>
          <a:xfrm>
            <a:off x="3179075" y="4268750"/>
            <a:ext cx="64257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DE" sz="3800">
                <a:solidFill>
                  <a:srgbClr val="EB6621"/>
                </a:solidFill>
                <a:latin typeface="Helvetica Neue"/>
                <a:ea typeface="Helvetica Neue"/>
                <a:cs typeface="Helvetica Neue"/>
                <a:sym typeface="Helvetica Neue"/>
              </a:rPr>
              <a:t>RESEARCH KNOWLEDGE GRAPHS</a:t>
            </a:r>
            <a:endParaRPr sz="3800">
              <a:solidFill>
                <a:srgbClr val="EB6621"/>
              </a:solidFill>
              <a:latin typeface="Helvetica Neue"/>
              <a:ea typeface="Helvetica Neue"/>
              <a:cs typeface="Helvetica Neue"/>
              <a:sym typeface="Helvetica Neue"/>
            </a:endParaRPr>
          </a:p>
        </p:txBody>
      </p:sp>
      <p:pic>
        <p:nvPicPr>
          <p:cNvPr id="115" name="Google Shape;115;g2dc76ff53df_0_154">
            <a:hlinkClick r:id="rId3"/>
          </p:cNvPr>
          <p:cNvPicPr preferRelativeResize="0"/>
          <p:nvPr/>
        </p:nvPicPr>
        <p:blipFill>
          <a:blip r:embed="rId4">
            <a:alphaModFix/>
          </a:blip>
          <a:stretch>
            <a:fillRect/>
          </a:stretch>
        </p:blipFill>
        <p:spPr>
          <a:xfrm>
            <a:off x="10258142" y="0"/>
            <a:ext cx="2734607" cy="2066450"/>
          </a:xfrm>
          <a:prstGeom prst="rect">
            <a:avLst/>
          </a:prstGeom>
          <a:noFill/>
          <a:ln>
            <a:noFill/>
          </a:ln>
        </p:spPr>
      </p:pic>
      <p:sp>
        <p:nvSpPr>
          <p:cNvPr id="116" name="Google Shape;116;g2dc76ff53df_0_154"/>
          <p:cNvSpPr txBox="1"/>
          <p:nvPr/>
        </p:nvSpPr>
        <p:spPr>
          <a:xfrm>
            <a:off x="3807675" y="3502625"/>
            <a:ext cx="4715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3800">
                <a:solidFill>
                  <a:schemeClr val="accent1"/>
                </a:solidFill>
                <a:latin typeface="Helvetica Neue"/>
                <a:ea typeface="Helvetica Neue"/>
                <a:cs typeface="Helvetica Neue"/>
                <a:sym typeface="Helvetica Neue"/>
              </a:rPr>
              <a:t>federation</a:t>
            </a:r>
            <a:endParaRPr sz="3800">
              <a:solidFill>
                <a:schemeClr val="accent1"/>
              </a:solidFill>
              <a:latin typeface="Helvetica Neue"/>
              <a:ea typeface="Helvetica Neue"/>
              <a:cs typeface="Helvetica Neue"/>
              <a:sym typeface="Helvetica Neue"/>
            </a:endParaRPr>
          </a:p>
        </p:txBody>
      </p:sp>
      <p:sp>
        <p:nvSpPr>
          <p:cNvPr id="117" name="Google Shape;117;g2dc76ff53df_0_154"/>
          <p:cNvSpPr txBox="1"/>
          <p:nvPr/>
        </p:nvSpPr>
        <p:spPr>
          <a:xfrm>
            <a:off x="7751075" y="1830350"/>
            <a:ext cx="6425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DE" sz="3800">
                <a:latin typeface="Helvetica Neue"/>
                <a:ea typeface="Helvetica Neue"/>
                <a:cs typeface="Helvetica Neue"/>
                <a:sym typeface="Helvetica Neue"/>
              </a:rPr>
              <a:t>identifiers</a:t>
            </a:r>
            <a:endParaRPr sz="3800">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MaRDI_MathematicalResearchData_4.2_20201203.png" id="122" name="Google Shape;122;g2a1928a4613_0_105"/>
          <p:cNvPicPr preferRelativeResize="0"/>
          <p:nvPr/>
        </p:nvPicPr>
        <p:blipFill rotWithShape="1">
          <a:blip r:embed="rId3">
            <a:alphaModFix/>
          </a:blip>
          <a:srcRect b="0" l="0" r="0" t="0"/>
          <a:stretch/>
        </p:blipFill>
        <p:spPr>
          <a:xfrm>
            <a:off x="0" y="838200"/>
            <a:ext cx="13004801" cy="8102599"/>
          </a:xfrm>
          <a:prstGeom prst="rect">
            <a:avLst/>
          </a:prstGeom>
          <a:noFill/>
          <a:ln>
            <a:noFill/>
          </a:ln>
        </p:spPr>
      </p:pic>
      <p:sp>
        <p:nvSpPr>
          <p:cNvPr id="123" name="Google Shape;123;g2a1928a4613_0_105"/>
          <p:cNvSpPr txBox="1"/>
          <p:nvPr>
            <p:ph type="title"/>
          </p:nvPr>
        </p:nvSpPr>
        <p:spPr>
          <a:xfrm>
            <a:off x="255306" y="-70338"/>
            <a:ext cx="12749400" cy="780300"/>
          </a:xfrm>
          <a:prstGeom prst="rect">
            <a:avLst/>
          </a:prstGeom>
          <a:noFill/>
          <a:ln>
            <a:noFill/>
          </a:ln>
        </p:spPr>
        <p:txBody>
          <a:bodyPr anchorCtr="0" anchor="ctr" bIns="65000" lIns="65000" spcFirstLastPara="1" rIns="65000" wrap="square" tIns="65000">
            <a:noAutofit/>
          </a:bodyPr>
          <a:lstStyle/>
          <a:p>
            <a:pPr indent="0" lvl="0" marL="0" rtl="0" algn="ctr">
              <a:spcBef>
                <a:spcPts val="0"/>
              </a:spcBef>
              <a:spcAft>
                <a:spcPts val="0"/>
              </a:spcAft>
              <a:buClr>
                <a:schemeClr val="dk1"/>
              </a:buClr>
              <a:buSzPts val="1100"/>
              <a:buFont typeface="Arial"/>
              <a:buNone/>
            </a:pPr>
            <a:r>
              <a:rPr lang="de-DE" sz="5000">
                <a:solidFill>
                  <a:srgbClr val="EB6621"/>
                </a:solidFill>
                <a:latin typeface="Helvetica Neue"/>
                <a:ea typeface="Helvetica Neue"/>
                <a:cs typeface="Helvetica Neue"/>
                <a:sym typeface="Helvetica Neue"/>
              </a:rPr>
              <a:t>NFDI MaRDI data types</a:t>
            </a:r>
            <a:endParaRPr sz="5000">
              <a:solidFill>
                <a:srgbClr val="EB6621"/>
              </a:solidFill>
              <a:latin typeface="Helvetica Neue"/>
              <a:ea typeface="Helvetica Neue"/>
              <a:cs typeface="Helvetica Neue"/>
              <a:sym typeface="Helvetica Neue"/>
            </a:endParaRPr>
          </a:p>
        </p:txBody>
      </p:sp>
      <p:sp>
        <p:nvSpPr>
          <p:cNvPr id="124" name="Google Shape;124;g2a1928a4613_0_105"/>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sp>
        <p:nvSpPr>
          <p:cNvPr id="125" name="Google Shape;125;g2a1928a4613_0_105"/>
          <p:cNvSpPr txBox="1"/>
          <p:nvPr/>
        </p:nvSpPr>
        <p:spPr>
          <a:xfrm>
            <a:off x="253999" y="9207500"/>
            <a:ext cx="8415300" cy="993300"/>
          </a:xfrm>
          <a:prstGeom prst="rect">
            <a:avLst/>
          </a:prstGeom>
          <a:noFill/>
          <a:ln>
            <a:noFill/>
          </a:ln>
        </p:spPr>
        <p:txBody>
          <a:bodyPr anchorCtr="0" anchor="t" bIns="65000" lIns="65000" spcFirstLastPara="1" rIns="65000" wrap="square" tIns="65000">
            <a:spAutoFit/>
          </a:bodyPr>
          <a:lstStyle/>
          <a:p>
            <a:pPr indent="-140368" lvl="0" marL="140368" marR="0" rtl="0" algn="l">
              <a:lnSpc>
                <a:spcPct val="100000"/>
              </a:lnSpc>
              <a:spcBef>
                <a:spcPts val="0"/>
              </a:spcBef>
              <a:spcAft>
                <a:spcPts val="0"/>
              </a:spcAft>
              <a:buClr>
                <a:schemeClr val="dk1"/>
              </a:buClr>
              <a:buSzPts val="1400"/>
              <a:buFont typeface="Helvetica Neue"/>
              <a:buChar char="*"/>
            </a:pPr>
            <a:r>
              <a:rPr b="0" i="0" lang="de-DE" sz="1400" u="none" cap="none" strike="noStrike">
                <a:solidFill>
                  <a:schemeClr val="dk1"/>
                </a:solidFill>
                <a:latin typeface="Helvetica Neue"/>
                <a:ea typeface="Helvetica Neue"/>
                <a:cs typeface="Helvetica Neue"/>
                <a:sym typeface="Helvetica Neue"/>
              </a:rPr>
              <a:t>Image: WIAS, from the MaRDI proposal, see DOI: </a:t>
            </a:r>
            <a:r>
              <a:rPr b="0" i="0" lang="de-DE" sz="1400" u="sng" cap="none" strike="noStrike">
                <a:solidFill>
                  <a:schemeClr val="hlink"/>
                </a:solidFill>
                <a:latin typeface="Helvetica Neue"/>
                <a:ea typeface="Helvetica Neue"/>
                <a:cs typeface="Helvetica Neue"/>
                <a:sym typeface="Helvetica Neue"/>
                <a:hlinkClick r:id="rId4"/>
              </a:rPr>
              <a:t>10.5281/zenodo.6552436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Helvetica Neue"/>
              <a:buNone/>
            </a:pPr>
            <a:br>
              <a:rPr b="0" i="0" lang="de-DE" sz="1400" u="none" cap="none" strike="noStrike">
                <a:solidFill>
                  <a:schemeClr val="dk1"/>
                </a:solidFill>
                <a:latin typeface="Helvetica Neue"/>
                <a:ea typeface="Helvetica Neue"/>
                <a:cs typeface="Helvetica Neue"/>
                <a:sym typeface="Helvetica Neue"/>
              </a:rPr>
            </a:br>
            <a:br>
              <a:rPr b="0" i="0" lang="de-DE" sz="1400" u="none" cap="none" strike="noStrike">
                <a:solidFill>
                  <a:schemeClr val="dk1"/>
                </a:solidFill>
                <a:latin typeface="Helvetica Neue"/>
                <a:ea typeface="Helvetica Neue"/>
                <a:cs typeface="Helvetica Neue"/>
                <a:sym typeface="Helvetica Neue"/>
              </a:rPr>
            </a:br>
            <a:endParaRPr b="1" i="0" sz="14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a1928a4613_0_195"/>
          <p:cNvSpPr txBox="1"/>
          <p:nvPr>
            <p:ph type="title"/>
          </p:nvPr>
        </p:nvSpPr>
        <p:spPr>
          <a:xfrm>
            <a:off x="255306" y="-70338"/>
            <a:ext cx="127494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Knowledge graphs in MaRDI</a:t>
            </a:r>
            <a:endParaRPr sz="5000"/>
          </a:p>
        </p:txBody>
      </p:sp>
      <p:sp>
        <p:nvSpPr>
          <p:cNvPr id="131" name="Google Shape;131;g2a1928a4613_0_195"/>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sp>
        <p:nvSpPr>
          <p:cNvPr id="132" name="Google Shape;132;g2a1928a4613_0_195"/>
          <p:cNvSpPr txBox="1"/>
          <p:nvPr/>
        </p:nvSpPr>
        <p:spPr>
          <a:xfrm>
            <a:off x="564675" y="683400"/>
            <a:ext cx="12333300" cy="90507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MaRDI portal</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sng" cap="none" strike="noStrike">
                <a:solidFill>
                  <a:schemeClr val="hlink"/>
                </a:solidFill>
                <a:latin typeface="Helvetica Neue"/>
                <a:ea typeface="Helvetica Neue"/>
                <a:cs typeface="Helvetica Neue"/>
                <a:sym typeface="Helvetica Neue"/>
                <a:hlinkClick r:id="rId3"/>
              </a:rPr>
              <a:t>https://portal.mardi4nfdi.de/</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sng" cap="none" strike="noStrike">
                <a:solidFill>
                  <a:schemeClr val="hlink"/>
                </a:solidFill>
                <a:latin typeface="Helvetica Neue"/>
                <a:ea typeface="Helvetica Neue"/>
                <a:cs typeface="Helvetica Neue"/>
                <a:sym typeface="Helvetica Neue"/>
                <a:hlinkClick r:id="rId4"/>
              </a:rPr>
              <a:t>https://query.portal.mardi4nfdi.de/</a:t>
            </a:r>
            <a:r>
              <a:rPr b="0" i="0" lang="de-DE" sz="3600" u="none" cap="none" strike="noStrike">
                <a:solidFill>
                  <a:srgbClr val="000000"/>
                </a:solidFill>
                <a:latin typeface="Helvetica Neue"/>
                <a:ea typeface="Helvetica Neue"/>
                <a:cs typeface="Helvetica Neue"/>
                <a:sym typeface="Helvetica Neue"/>
              </a:rPr>
              <a:t>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mathematical knowledge, specialist-curated</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Wikidata</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sng" cap="none" strike="noStrike">
                <a:solidFill>
                  <a:schemeClr val="hlink"/>
                </a:solidFill>
                <a:latin typeface="Helvetica Neue"/>
                <a:ea typeface="Helvetica Neue"/>
                <a:cs typeface="Helvetica Neue"/>
                <a:sym typeface="Helvetica Neue"/>
                <a:hlinkClick r:id="rId5"/>
              </a:rPr>
              <a:t>https://wikidata.org/</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sng" cap="none" strike="noStrike">
                <a:solidFill>
                  <a:schemeClr val="hlink"/>
                </a:solidFill>
                <a:latin typeface="Helvetica Neue"/>
                <a:ea typeface="Helvetica Neue"/>
                <a:cs typeface="Helvetica Neue"/>
                <a:sym typeface="Helvetica Neue"/>
                <a:hlinkClick r:id="rId6"/>
              </a:rPr>
              <a:t>https://query.wikidata.org/</a:t>
            </a:r>
            <a:r>
              <a:rPr b="0" i="0" lang="de-DE" sz="3600" u="none" cap="none" strike="noStrike">
                <a:solidFill>
                  <a:srgbClr val="000000"/>
                </a:solidFill>
                <a:latin typeface="Helvetica Neue"/>
                <a:ea typeface="Helvetica Neue"/>
                <a:cs typeface="Helvetica Neue"/>
                <a:sym typeface="Helvetica Neue"/>
              </a:rPr>
              <a:t>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generic knowledge, editable by anyone</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Other MaRDI-related knowledge graphs</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AlgoData - Algorithm Knowledge Graph</a:t>
            </a:r>
            <a:endParaRPr b="0" i="0" sz="3600" u="none" cap="none" strike="noStrike">
              <a:solidFill>
                <a:srgbClr val="000000"/>
              </a:solidFill>
              <a:latin typeface="Helvetica Neue"/>
              <a:ea typeface="Helvetica Neue"/>
              <a:cs typeface="Helvetica Neue"/>
              <a:sym typeface="Helvetica Neue"/>
            </a:endParaRPr>
          </a:p>
          <a:p>
            <a:pPr indent="-457200" lvl="2" marL="1371600" marR="0" rtl="0" algn="l">
              <a:lnSpc>
                <a:spcPct val="100000"/>
              </a:lnSpc>
              <a:spcBef>
                <a:spcPts val="0"/>
              </a:spcBef>
              <a:spcAft>
                <a:spcPts val="0"/>
              </a:spcAft>
              <a:buClr>
                <a:srgbClr val="000000"/>
              </a:buClr>
              <a:buSzPts val="3600"/>
              <a:buFont typeface="Helvetica Neue"/>
              <a:buChar char="■"/>
            </a:pPr>
            <a:r>
              <a:rPr b="0" i="0" lang="de-DE" sz="3600" u="sng" cap="none" strike="noStrike">
                <a:solidFill>
                  <a:schemeClr val="hlink"/>
                </a:solidFill>
                <a:latin typeface="Helvetica Neue"/>
                <a:ea typeface="Helvetica Neue"/>
                <a:cs typeface="Helvetica Neue"/>
                <a:sym typeface="Helvetica Neue"/>
                <a:hlinkClick r:id="rId7"/>
              </a:rPr>
              <a:t>https://algodata.mardi4nfdi.de/</a:t>
            </a:r>
            <a:r>
              <a:rPr b="0" i="0" lang="de-DE" sz="3600" u="none" cap="none" strike="noStrike">
                <a:solidFill>
                  <a:srgbClr val="000000"/>
                </a:solidFill>
                <a:latin typeface="Helvetica Neue"/>
                <a:ea typeface="Helvetica Neue"/>
                <a:cs typeface="Helvetica Neue"/>
                <a:sym typeface="Helvetica Neue"/>
              </a:rPr>
              <a:t> </a:t>
            </a:r>
            <a:endParaRPr b="0" i="0" sz="3600" u="none" cap="none" strike="noStrike">
              <a:solidFill>
                <a:srgbClr val="000000"/>
              </a:solidFill>
              <a:latin typeface="Helvetica Neue"/>
              <a:ea typeface="Helvetica Neue"/>
              <a:cs typeface="Helvetica Neue"/>
              <a:sym typeface="Helvetica Neue"/>
            </a:endParaRPr>
          </a:p>
          <a:p>
            <a:pPr indent="-457200" lvl="2" marL="13716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algorithmic knowledge, </a:t>
            </a:r>
            <a:r>
              <a:rPr b="0" i="0" lang="de-DE" sz="3600" u="none" cap="none" strike="noStrike">
                <a:solidFill>
                  <a:schemeClr val="dk1"/>
                </a:solidFill>
                <a:latin typeface="Helvetica Neue"/>
                <a:ea typeface="Helvetica Neue"/>
                <a:cs typeface="Helvetica Neue"/>
                <a:sym typeface="Helvetica Neue"/>
              </a:rPr>
              <a:t>specialist-curated</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de-DE" sz="3600" u="none" cap="none" strike="noStrike">
                <a:solidFill>
                  <a:schemeClr val="dk1"/>
                </a:solidFill>
                <a:latin typeface="Helvetica Neue"/>
                <a:ea typeface="Helvetica Neue"/>
                <a:cs typeface="Helvetica Neue"/>
                <a:sym typeface="Helvetica Neue"/>
              </a:rPr>
              <a:t>Model-Order-Reduction-Wiki</a:t>
            </a:r>
            <a:endParaRPr b="0" i="0" sz="3600" u="none" cap="none" strike="noStrike">
              <a:solidFill>
                <a:schemeClr val="dk1"/>
              </a:solidFill>
              <a:latin typeface="Helvetica Neue"/>
              <a:ea typeface="Helvetica Neue"/>
              <a:cs typeface="Helvetica Neue"/>
              <a:sym typeface="Helvetica Neue"/>
            </a:endParaRPr>
          </a:p>
          <a:p>
            <a:pPr indent="-457200" lvl="2" marL="1371600" marR="0" rtl="0" algn="l">
              <a:lnSpc>
                <a:spcPct val="100000"/>
              </a:lnSpc>
              <a:spcBef>
                <a:spcPts val="0"/>
              </a:spcBef>
              <a:spcAft>
                <a:spcPts val="0"/>
              </a:spcAft>
              <a:buClr>
                <a:schemeClr val="dk1"/>
              </a:buClr>
              <a:buSzPts val="3600"/>
              <a:buFont typeface="Helvetica Neue"/>
              <a:buChar char="■"/>
            </a:pPr>
            <a:r>
              <a:rPr b="0" i="0" lang="de-DE" sz="3600" u="sng" cap="none" strike="noStrike">
                <a:solidFill>
                  <a:schemeClr val="hlink"/>
                </a:solidFill>
                <a:latin typeface="Helvetica Neue"/>
                <a:ea typeface="Helvetica Neue"/>
                <a:cs typeface="Helvetica Neue"/>
                <a:sym typeface="Helvetica Neue"/>
                <a:hlinkClick r:id="rId8"/>
              </a:rPr>
              <a:t>https://morwiki.mpi-magdeburg.mpg.de/</a:t>
            </a:r>
            <a:r>
              <a:rPr b="0" i="0" lang="de-DE" sz="3600" u="none" cap="none" strike="noStrike">
                <a:solidFill>
                  <a:schemeClr val="dk1"/>
                </a:solidFill>
                <a:latin typeface="Helvetica Neue"/>
                <a:ea typeface="Helvetica Neue"/>
                <a:cs typeface="Helvetica Neue"/>
                <a:sym typeface="Helvetica Neue"/>
              </a:rPr>
              <a:t> </a:t>
            </a:r>
            <a:endParaRPr b="0" i="0" sz="3600" u="none" cap="none" strike="noStrike">
              <a:solidFill>
                <a:schemeClr val="dk1"/>
              </a:solidFill>
              <a:latin typeface="Helvetica Neue"/>
              <a:ea typeface="Helvetica Neue"/>
              <a:cs typeface="Helvetica Neue"/>
              <a:sym typeface="Helvetica Neue"/>
            </a:endParaRPr>
          </a:p>
          <a:p>
            <a:pPr indent="-457200" lvl="2" marL="1371600" marR="0" rtl="0" algn="l">
              <a:lnSpc>
                <a:spcPct val="100000"/>
              </a:lnSpc>
              <a:spcBef>
                <a:spcPts val="0"/>
              </a:spcBef>
              <a:spcAft>
                <a:spcPts val="0"/>
              </a:spcAft>
              <a:buClr>
                <a:schemeClr val="dk1"/>
              </a:buClr>
              <a:buSzPts val="3600"/>
              <a:buFont typeface="Helvetica Neue"/>
              <a:buChar char="■"/>
            </a:pPr>
            <a:r>
              <a:rPr b="0" i="0" lang="de-DE" sz="3600" u="none" cap="none" strike="noStrike">
                <a:solidFill>
                  <a:schemeClr val="dk1"/>
                </a:solidFill>
                <a:latin typeface="Helvetica Neue"/>
                <a:ea typeface="Helvetica Neue"/>
                <a:cs typeface="Helvetica Neue"/>
                <a:sym typeface="Helvetica Neue"/>
              </a:rPr>
              <a:t>methodological knowledge, specialist-curated</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de-DE" sz="3600" u="none" cap="none" strike="noStrike">
                <a:solidFill>
                  <a:schemeClr val="dk1"/>
                </a:solidFill>
                <a:latin typeface="Helvetica Neue"/>
                <a:ea typeface="Helvetica Neue"/>
                <a:cs typeface="Helvetica Neue"/>
                <a:sym typeface="Helvetica Neue"/>
              </a:rPr>
              <a:t>MathModDB ⇒ </a:t>
            </a:r>
            <a:r>
              <a:rPr lang="de-DE" sz="3600">
                <a:solidFill>
                  <a:schemeClr val="dk1"/>
                </a:solidFill>
                <a:latin typeface="Helvetica Neue"/>
                <a:ea typeface="Helvetica Neue"/>
                <a:cs typeface="Helvetica Neue"/>
                <a:sym typeface="Helvetica Neue"/>
              </a:rPr>
              <a:t>in preparation</a:t>
            </a:r>
            <a:endParaRPr b="0" i="0" sz="36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cabee18d49_0_29"/>
          <p:cNvSpPr txBox="1"/>
          <p:nvPr>
            <p:ph type="title"/>
          </p:nvPr>
        </p:nvSpPr>
        <p:spPr>
          <a:xfrm>
            <a:off x="255306" y="-70338"/>
            <a:ext cx="127494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Mechanisms to serve profile types (i)</a:t>
            </a:r>
            <a:endParaRPr sz="5000"/>
          </a:p>
        </p:txBody>
      </p:sp>
      <p:sp>
        <p:nvSpPr>
          <p:cNvPr id="138" name="Google Shape;138;g2cabee18d49_0_29"/>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sp>
        <p:nvSpPr>
          <p:cNvPr id="139" name="Google Shape;139;g2cabee18d49_0_29"/>
          <p:cNvSpPr txBox="1"/>
          <p:nvPr/>
        </p:nvSpPr>
        <p:spPr>
          <a:xfrm>
            <a:off x="564675" y="1140600"/>
            <a:ext cx="12833700" cy="7389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Via dedicated web frontend</a:t>
            </a:r>
            <a:endParaRPr b="0" i="0" sz="3600" u="none" cap="none" strike="noStrike">
              <a:solidFill>
                <a:srgbClr val="000000"/>
              </a:solidFill>
              <a:latin typeface="Helvetica Neue"/>
              <a:ea typeface="Helvetica Neue"/>
              <a:cs typeface="Helvetica Neue"/>
              <a:sym typeface="Helvetica Neue"/>
            </a:endParaRPr>
          </a:p>
        </p:txBody>
      </p:sp>
      <p:pic>
        <p:nvPicPr>
          <p:cNvPr id="140" name="Google Shape;140;g2cabee18d49_0_29"/>
          <p:cNvPicPr preferRelativeResize="0"/>
          <p:nvPr/>
        </p:nvPicPr>
        <p:blipFill rotWithShape="1">
          <a:blip r:embed="rId3">
            <a:alphaModFix/>
          </a:blip>
          <a:srcRect b="0" l="0" r="0" t="0"/>
          <a:stretch/>
        </p:blipFill>
        <p:spPr>
          <a:xfrm>
            <a:off x="3886200" y="1900200"/>
            <a:ext cx="8870215" cy="6346726"/>
          </a:xfrm>
          <a:prstGeom prst="rect">
            <a:avLst/>
          </a:prstGeom>
          <a:noFill/>
          <a:ln>
            <a:noFill/>
          </a:ln>
        </p:spPr>
      </p:pic>
      <p:sp>
        <p:nvSpPr>
          <p:cNvPr id="141" name="Google Shape;141;g2cabee18d49_0_29"/>
          <p:cNvSpPr txBox="1"/>
          <p:nvPr/>
        </p:nvSpPr>
        <p:spPr>
          <a:xfrm>
            <a:off x="564675" y="8151000"/>
            <a:ext cx="12833700" cy="16623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0000"/>
              </a:buClr>
              <a:buSzPts val="2400"/>
              <a:buFont typeface="Helvetica Neue"/>
              <a:buChar char="●"/>
            </a:pPr>
            <a:r>
              <a:rPr b="0" i="0" lang="de-DE" sz="2400" u="sng" cap="none" strike="noStrike">
                <a:solidFill>
                  <a:schemeClr val="hlink"/>
                </a:solidFill>
                <a:latin typeface="Helvetica Neue"/>
                <a:ea typeface="Helvetica Neue"/>
                <a:cs typeface="Helvetica Neue"/>
                <a:sym typeface="Helvetica Neue"/>
                <a:hlinkClick r:id="rId4"/>
              </a:rPr>
              <a:t>https://scholia.portal.mardi4nfdi.de/author/Q450226</a:t>
            </a:r>
            <a:r>
              <a:rPr b="0" i="0" lang="de-DE" sz="2400" u="none" cap="none" strike="noStrike">
                <a:solidFill>
                  <a:srgbClr val="000000"/>
                </a:solidFill>
                <a:latin typeface="Helvetica Neue"/>
                <a:ea typeface="Helvetica Neue"/>
                <a:cs typeface="Helvetica Neue"/>
                <a:sym typeface="Helvetica Neue"/>
              </a:rPr>
              <a:t> </a:t>
            </a:r>
            <a:endParaRPr b="0" i="0" sz="2400" u="none" cap="none" strike="noStrike">
              <a:solidFill>
                <a:srgbClr val="000000"/>
              </a:solidFill>
              <a:latin typeface="Helvetica Neue"/>
              <a:ea typeface="Helvetica Neue"/>
              <a:cs typeface="Helvetica Neue"/>
              <a:sym typeface="Helvetica Neue"/>
            </a:endParaRPr>
          </a:p>
          <a:p>
            <a:pPr indent="-381000" lvl="1" marL="914400" marR="0" rtl="0" algn="l">
              <a:lnSpc>
                <a:spcPct val="100000"/>
              </a:lnSpc>
              <a:spcBef>
                <a:spcPts val="0"/>
              </a:spcBef>
              <a:spcAft>
                <a:spcPts val="0"/>
              </a:spcAft>
              <a:buClr>
                <a:srgbClr val="000000"/>
              </a:buClr>
              <a:buSzPts val="2400"/>
              <a:buFont typeface="Helvetica Neue"/>
              <a:buChar char="○"/>
            </a:pPr>
            <a:r>
              <a:rPr b="0" i="0" lang="de-DE" sz="2400" u="sng" cap="none" strike="noStrike">
                <a:solidFill>
                  <a:schemeClr val="hlink"/>
                </a:solidFill>
                <a:latin typeface="Helvetica Neue"/>
                <a:ea typeface="Helvetica Neue"/>
                <a:cs typeface="Helvetica Neue"/>
                <a:sym typeface="Helvetica Neue"/>
                <a:hlinkClick r:id="rId5"/>
              </a:rPr>
              <a:t>https://scholia.portal.mardi4nfdi.de/topic/Q1195879/curation</a:t>
            </a:r>
            <a:r>
              <a:rPr b="0" i="0" lang="de-DE" sz="2400" u="none" cap="none" strike="noStrike">
                <a:solidFill>
                  <a:schemeClr val="dk1"/>
                </a:solidFill>
                <a:latin typeface="Helvetica Neue"/>
                <a:ea typeface="Helvetica Neue"/>
                <a:cs typeface="Helvetica Neue"/>
                <a:sym typeface="Helvetica Neue"/>
              </a:rPr>
              <a:t> </a:t>
            </a:r>
            <a:endParaRPr b="0" i="0" sz="2400" u="none" cap="none" strike="noStrike">
              <a:solidFill>
                <a:srgbClr val="000000"/>
              </a:solidFill>
              <a:latin typeface="Helvetica Neue"/>
              <a:ea typeface="Helvetica Neue"/>
              <a:cs typeface="Helvetica Neue"/>
              <a:sym typeface="Helvetica Neue"/>
            </a:endParaRPr>
          </a:p>
          <a:p>
            <a:pPr indent="-381000" lvl="0" marL="457200" marR="0" rtl="0" algn="l">
              <a:lnSpc>
                <a:spcPct val="100000"/>
              </a:lnSpc>
              <a:spcBef>
                <a:spcPts val="0"/>
              </a:spcBef>
              <a:spcAft>
                <a:spcPts val="0"/>
              </a:spcAft>
              <a:buClr>
                <a:srgbClr val="000000"/>
              </a:buClr>
              <a:buSzPts val="2400"/>
              <a:buFont typeface="Helvetica Neue"/>
              <a:buChar char="●"/>
            </a:pPr>
            <a:r>
              <a:rPr b="0" i="0" lang="de-DE" sz="2400" u="none" cap="none" strike="noStrike">
                <a:solidFill>
                  <a:srgbClr val="000000"/>
                </a:solidFill>
                <a:latin typeface="Helvetica Neue"/>
                <a:ea typeface="Helvetica Neue"/>
                <a:cs typeface="Helvetica Neue"/>
                <a:sym typeface="Helvetica Neue"/>
              </a:rPr>
              <a:t>forked from </a:t>
            </a:r>
            <a:r>
              <a:rPr b="0" i="0" lang="de-DE" sz="2400" u="sng" cap="none" strike="noStrike">
                <a:solidFill>
                  <a:schemeClr val="hlink"/>
                </a:solidFill>
                <a:latin typeface="Helvetica Neue"/>
                <a:ea typeface="Helvetica Neue"/>
                <a:cs typeface="Helvetica Neue"/>
                <a:sym typeface="Helvetica Neue"/>
                <a:hlinkClick r:id="rId6"/>
              </a:rPr>
              <a:t>https://scholia.toolforge.org/author/Q450226</a:t>
            </a:r>
            <a:r>
              <a:rPr b="0" i="0" lang="de-DE" sz="2400" u="none" cap="none" strike="noStrike">
                <a:solidFill>
                  <a:srgbClr val="000000"/>
                </a:solidFill>
                <a:latin typeface="Helvetica Neue"/>
                <a:ea typeface="Helvetica Neue"/>
                <a:cs typeface="Helvetica Neue"/>
                <a:sym typeface="Helvetica Neue"/>
              </a:rPr>
              <a:t> </a:t>
            </a:r>
            <a:endParaRPr b="0" i="0" sz="2400" u="none" cap="none" strike="noStrike">
              <a:solidFill>
                <a:srgbClr val="000000"/>
              </a:solidFill>
              <a:latin typeface="Helvetica Neue"/>
              <a:ea typeface="Helvetica Neue"/>
              <a:cs typeface="Helvetica Neue"/>
              <a:sym typeface="Helvetica Neue"/>
            </a:endParaRPr>
          </a:p>
          <a:p>
            <a:pPr indent="-381000" lvl="0" marL="457200" marR="0" rtl="0" algn="l">
              <a:lnSpc>
                <a:spcPct val="100000"/>
              </a:lnSpc>
              <a:spcBef>
                <a:spcPts val="0"/>
              </a:spcBef>
              <a:spcAft>
                <a:spcPts val="0"/>
              </a:spcAft>
              <a:buClr>
                <a:srgbClr val="000000"/>
              </a:buClr>
              <a:buSzPts val="2400"/>
              <a:buFont typeface="Helvetica Neue"/>
              <a:buChar char="●"/>
            </a:pPr>
            <a:r>
              <a:rPr b="0" i="0" lang="de-DE" sz="2400" u="none" cap="none" strike="noStrike">
                <a:solidFill>
                  <a:srgbClr val="000000"/>
                </a:solidFill>
                <a:latin typeface="Helvetica Neue"/>
                <a:ea typeface="Helvetica Neue"/>
                <a:cs typeface="Helvetica Neue"/>
                <a:sym typeface="Helvetica Neue"/>
              </a:rPr>
              <a:t>currently driven by Wikidata but extendable to MARDI data</a:t>
            </a:r>
            <a:endParaRPr b="0" i="0" sz="2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cabee18d49_0_39"/>
          <p:cNvSpPr txBox="1"/>
          <p:nvPr>
            <p:ph type="title"/>
          </p:nvPr>
        </p:nvSpPr>
        <p:spPr>
          <a:xfrm>
            <a:off x="255306" y="-70338"/>
            <a:ext cx="127494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P</a:t>
            </a:r>
            <a:r>
              <a:rPr lang="de-DE" sz="5000">
                <a:latin typeface="Helvetica Neue"/>
                <a:ea typeface="Helvetica Neue"/>
                <a:cs typeface="Helvetica Neue"/>
                <a:sym typeface="Helvetica Neue"/>
              </a:rPr>
              <a:t>rofiles as windows into knowledge graphs</a:t>
            </a:r>
            <a:endParaRPr sz="5000"/>
          </a:p>
        </p:txBody>
      </p:sp>
      <p:sp>
        <p:nvSpPr>
          <p:cNvPr id="147" name="Google Shape;147;g2cabee18d49_0_39"/>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sp>
        <p:nvSpPr>
          <p:cNvPr id="148" name="Google Shape;148;g2cabee18d49_0_39"/>
          <p:cNvSpPr txBox="1"/>
          <p:nvPr/>
        </p:nvSpPr>
        <p:spPr>
          <a:xfrm>
            <a:off x="564675" y="1140600"/>
            <a:ext cx="12833700" cy="7389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Directly on the portal</a:t>
            </a:r>
            <a:endParaRPr b="0" i="0" sz="3600" u="none" cap="none" strike="noStrike">
              <a:solidFill>
                <a:srgbClr val="000000"/>
              </a:solidFill>
              <a:latin typeface="Helvetica Neue"/>
              <a:ea typeface="Helvetica Neue"/>
              <a:cs typeface="Helvetica Neue"/>
              <a:sym typeface="Helvetica Neue"/>
            </a:endParaRPr>
          </a:p>
        </p:txBody>
      </p:sp>
      <p:sp>
        <p:nvSpPr>
          <p:cNvPr id="149" name="Google Shape;149;g2cabee18d49_0_39"/>
          <p:cNvSpPr txBox="1"/>
          <p:nvPr/>
        </p:nvSpPr>
        <p:spPr>
          <a:xfrm>
            <a:off x="564675" y="7846200"/>
            <a:ext cx="12833700" cy="16623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0000"/>
              </a:buClr>
              <a:buSzPts val="2400"/>
              <a:buFont typeface="Helvetica Neue"/>
              <a:buChar char="●"/>
            </a:pPr>
            <a:r>
              <a:rPr b="0" i="0" lang="de-DE" sz="2400" u="sng" cap="none" strike="noStrike">
                <a:solidFill>
                  <a:schemeClr val="hlink"/>
                </a:solidFill>
                <a:latin typeface="Helvetica Neue"/>
                <a:ea typeface="Helvetica Neue"/>
                <a:cs typeface="Helvetica Neue"/>
                <a:sym typeface="Helvetica Neue"/>
                <a:hlinkClick r:id="rId3"/>
              </a:rPr>
              <a:t>https://portal.mardi4nfdi.de/wiki/Person:920938</a:t>
            </a:r>
            <a:r>
              <a:rPr b="0" i="0" lang="de-DE" sz="2400" u="none" cap="none" strike="noStrike">
                <a:solidFill>
                  <a:srgbClr val="000000"/>
                </a:solidFill>
                <a:latin typeface="Helvetica Neue"/>
                <a:ea typeface="Helvetica Neue"/>
                <a:cs typeface="Helvetica Neue"/>
                <a:sym typeface="Helvetica Neue"/>
              </a:rPr>
              <a:t> </a:t>
            </a:r>
            <a:endParaRPr b="0" i="0" sz="2400" u="none" cap="none" strike="noStrike">
              <a:solidFill>
                <a:srgbClr val="000000"/>
              </a:solidFill>
              <a:latin typeface="Helvetica Neue"/>
              <a:ea typeface="Helvetica Neue"/>
              <a:cs typeface="Helvetica Neue"/>
              <a:sym typeface="Helvetica Neue"/>
            </a:endParaRPr>
          </a:p>
          <a:p>
            <a:pPr indent="-381000" lvl="0" marL="457200" rtl="0" algn="l">
              <a:spcBef>
                <a:spcPts val="0"/>
              </a:spcBef>
              <a:spcAft>
                <a:spcPts val="0"/>
              </a:spcAft>
              <a:buClr>
                <a:schemeClr val="dk1"/>
              </a:buClr>
              <a:buSzPts val="2400"/>
              <a:buFont typeface="Helvetica Neue"/>
              <a:buChar char="●"/>
            </a:pPr>
            <a:r>
              <a:rPr lang="de-DE" sz="2400" u="sng">
                <a:solidFill>
                  <a:schemeClr val="hlink"/>
                </a:solidFill>
                <a:latin typeface="Helvetica Neue"/>
                <a:ea typeface="Helvetica Neue"/>
                <a:cs typeface="Helvetica Neue"/>
                <a:sym typeface="Helvetica Neue"/>
                <a:hlinkClick r:id="rId4"/>
              </a:rPr>
              <a:t>https://scholia.portal.mardi4nfdi.de/author/Q450226</a:t>
            </a:r>
            <a:r>
              <a:rPr lang="de-DE" sz="2400">
                <a:solidFill>
                  <a:schemeClr val="dk1"/>
                </a:solidFill>
                <a:latin typeface="Helvetica Neue"/>
                <a:ea typeface="Helvetica Neue"/>
                <a:cs typeface="Helvetica Neue"/>
                <a:sym typeface="Helvetica Neue"/>
              </a:rPr>
              <a:t> </a:t>
            </a:r>
            <a:endParaRPr sz="2400">
              <a:solidFill>
                <a:schemeClr val="dk1"/>
              </a:solidFill>
              <a:latin typeface="Helvetica Neue"/>
              <a:ea typeface="Helvetica Neue"/>
              <a:cs typeface="Helvetica Neue"/>
              <a:sym typeface="Helvetica Neue"/>
            </a:endParaRPr>
          </a:p>
          <a:p>
            <a:pPr indent="-381000" lvl="1" marL="914400" rtl="0" algn="l">
              <a:spcBef>
                <a:spcPts val="0"/>
              </a:spcBef>
              <a:spcAft>
                <a:spcPts val="0"/>
              </a:spcAft>
              <a:buClr>
                <a:schemeClr val="dk1"/>
              </a:buClr>
              <a:buSzPts val="2400"/>
              <a:buFont typeface="Helvetica Neue"/>
              <a:buChar char="○"/>
            </a:pPr>
            <a:r>
              <a:rPr lang="de-DE" sz="2400" u="sng">
                <a:solidFill>
                  <a:schemeClr val="hlink"/>
                </a:solidFill>
                <a:latin typeface="Helvetica Neue"/>
                <a:ea typeface="Helvetica Neue"/>
                <a:cs typeface="Helvetica Neue"/>
                <a:sym typeface="Helvetica Neue"/>
                <a:hlinkClick r:id="rId5"/>
              </a:rPr>
              <a:t>https://scholia.portal.mardi4nfdi.de/topic/Q1195879/curation</a:t>
            </a:r>
            <a:r>
              <a:rPr lang="de-DE" sz="2400">
                <a:solidFill>
                  <a:schemeClr val="dk1"/>
                </a:solidFill>
                <a:latin typeface="Helvetica Neue"/>
                <a:ea typeface="Helvetica Neue"/>
                <a:cs typeface="Helvetica Neue"/>
                <a:sym typeface="Helvetica Neue"/>
              </a:rPr>
              <a:t> </a:t>
            </a:r>
            <a:endParaRPr sz="2400">
              <a:solidFill>
                <a:schemeClr val="dk1"/>
              </a:solidFill>
              <a:latin typeface="Helvetica Neue"/>
              <a:ea typeface="Helvetica Neue"/>
              <a:cs typeface="Helvetica Neue"/>
              <a:sym typeface="Helvetica Neue"/>
            </a:endParaRPr>
          </a:p>
          <a:p>
            <a:pPr indent="-381000" lvl="0" marL="457200" rtl="0" algn="l">
              <a:spcBef>
                <a:spcPts val="0"/>
              </a:spcBef>
              <a:spcAft>
                <a:spcPts val="0"/>
              </a:spcAft>
              <a:buClr>
                <a:schemeClr val="dk1"/>
              </a:buClr>
              <a:buSzPts val="2400"/>
              <a:buFont typeface="Helvetica Neue"/>
              <a:buChar char="●"/>
            </a:pPr>
            <a:r>
              <a:rPr lang="de-DE" sz="2400">
                <a:solidFill>
                  <a:schemeClr val="dk1"/>
                </a:solidFill>
                <a:latin typeface="Helvetica Neue"/>
                <a:ea typeface="Helvetica Neue"/>
                <a:cs typeface="Helvetica Neue"/>
                <a:sym typeface="Helvetica Neue"/>
              </a:rPr>
              <a:t>forked from </a:t>
            </a:r>
            <a:r>
              <a:rPr lang="de-DE" sz="2400" u="sng">
                <a:solidFill>
                  <a:schemeClr val="hlink"/>
                </a:solidFill>
                <a:latin typeface="Helvetica Neue"/>
                <a:ea typeface="Helvetica Neue"/>
                <a:cs typeface="Helvetica Neue"/>
                <a:sym typeface="Helvetica Neue"/>
                <a:hlinkClick r:id="rId6"/>
              </a:rPr>
              <a:t>https://scholia.toolforge.org/author/Q450226</a:t>
            </a:r>
            <a:r>
              <a:rPr lang="de-DE" sz="2400">
                <a:solidFill>
                  <a:schemeClr val="dk1"/>
                </a:solidFill>
                <a:latin typeface="Helvetica Neue"/>
                <a:ea typeface="Helvetica Neue"/>
                <a:cs typeface="Helvetica Neue"/>
                <a:sym typeface="Helvetica Neue"/>
              </a:rPr>
              <a:t> </a:t>
            </a:r>
            <a:endParaRPr b="0" i="0" sz="2400" u="none" cap="none" strike="noStrike">
              <a:solidFill>
                <a:srgbClr val="000000"/>
              </a:solidFill>
              <a:latin typeface="Helvetica Neue"/>
              <a:ea typeface="Helvetica Neue"/>
              <a:cs typeface="Helvetica Neue"/>
              <a:sym typeface="Helvetica Neue"/>
            </a:endParaRPr>
          </a:p>
        </p:txBody>
      </p:sp>
      <p:pic>
        <p:nvPicPr>
          <p:cNvPr id="150" name="Google Shape;150;g2cabee18d49_0_39"/>
          <p:cNvPicPr preferRelativeResize="0"/>
          <p:nvPr/>
        </p:nvPicPr>
        <p:blipFill rotWithShape="1">
          <a:blip r:embed="rId7">
            <a:alphaModFix/>
          </a:blip>
          <a:srcRect b="0" l="0" r="0" t="0"/>
          <a:stretch/>
        </p:blipFill>
        <p:spPr>
          <a:xfrm>
            <a:off x="7150000" y="1803300"/>
            <a:ext cx="5854707" cy="5966699"/>
          </a:xfrm>
          <a:prstGeom prst="rect">
            <a:avLst/>
          </a:prstGeom>
          <a:noFill/>
          <a:ln>
            <a:noFill/>
          </a:ln>
        </p:spPr>
      </p:pic>
      <p:pic>
        <p:nvPicPr>
          <p:cNvPr id="151" name="Google Shape;151;g2cabee18d49_0_39"/>
          <p:cNvPicPr preferRelativeResize="0"/>
          <p:nvPr/>
        </p:nvPicPr>
        <p:blipFill rotWithShape="1">
          <a:blip r:embed="rId8">
            <a:alphaModFix/>
          </a:blip>
          <a:srcRect b="0" l="0" r="0" t="0"/>
          <a:stretch/>
        </p:blipFill>
        <p:spPr>
          <a:xfrm>
            <a:off x="914400" y="1803300"/>
            <a:ext cx="5781972" cy="596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cabee18d49_0_51"/>
          <p:cNvSpPr txBox="1"/>
          <p:nvPr>
            <p:ph type="title"/>
          </p:nvPr>
        </p:nvSpPr>
        <p:spPr>
          <a:xfrm>
            <a:off x="255306" y="5862"/>
            <a:ext cx="12749400" cy="780300"/>
          </a:xfrm>
          <a:prstGeom prst="rect">
            <a:avLst/>
          </a:prstGeom>
          <a:noFill/>
          <a:ln>
            <a:noFill/>
          </a:ln>
        </p:spPr>
        <p:txBody>
          <a:bodyPr anchorCtr="0" anchor="ctr" bIns="65000" lIns="65000" spcFirstLastPara="1" rIns="65000" wrap="square" tIns="65000">
            <a:noAutofit/>
          </a:bodyPr>
          <a:lstStyle/>
          <a:p>
            <a:pPr indent="0" lvl="0" marL="0" rtl="0" algn="ctr">
              <a:lnSpc>
                <a:spcPct val="100000"/>
              </a:lnSpc>
              <a:spcBef>
                <a:spcPts val="0"/>
              </a:spcBef>
              <a:spcAft>
                <a:spcPts val="0"/>
              </a:spcAft>
              <a:buClr>
                <a:srgbClr val="000000"/>
              </a:buClr>
              <a:buSzPts val="2400"/>
              <a:buFont typeface="Helvetica Neue"/>
              <a:buNone/>
            </a:pPr>
            <a:r>
              <a:rPr lang="de-DE" sz="5000">
                <a:latin typeface="Helvetica Neue"/>
                <a:ea typeface="Helvetica Neue"/>
                <a:cs typeface="Helvetica Neue"/>
                <a:sym typeface="Helvetica Neue"/>
              </a:rPr>
              <a:t>Profile types</a:t>
            </a:r>
            <a:endParaRPr sz="5000"/>
          </a:p>
        </p:txBody>
      </p:sp>
      <p:sp>
        <p:nvSpPr>
          <p:cNvPr id="157" name="Google Shape;157;g2cabee18d49_0_51"/>
          <p:cNvSpPr txBox="1"/>
          <p:nvPr>
            <p:ph idx="12" type="sldNum"/>
          </p:nvPr>
        </p:nvSpPr>
        <p:spPr>
          <a:xfrm>
            <a:off x="7883530" y="9085127"/>
            <a:ext cx="3034500" cy="454500"/>
          </a:xfrm>
          <a:prstGeom prst="rect">
            <a:avLst/>
          </a:prstGeom>
          <a:noFill/>
          <a:ln>
            <a:noFill/>
          </a:ln>
        </p:spPr>
        <p:txBody>
          <a:bodyPr anchorCtr="0" anchor="ctr" bIns="65000" lIns="65000" spcFirstLastPara="1" rIns="65000" wrap="square" tIns="65000">
            <a:spAutoFit/>
          </a:bodyPr>
          <a:lstStyle/>
          <a:p>
            <a:pPr indent="0" lvl="0" marL="0" rtl="0" algn="r">
              <a:lnSpc>
                <a:spcPct val="100000"/>
              </a:lnSpc>
              <a:spcBef>
                <a:spcPts val="0"/>
              </a:spcBef>
              <a:spcAft>
                <a:spcPts val="0"/>
              </a:spcAft>
              <a:buClr>
                <a:srgbClr val="000000"/>
              </a:buClr>
              <a:buSzPts val="2100"/>
              <a:buFont typeface="Calibri"/>
              <a:buNone/>
            </a:pPr>
            <a:fld id="{00000000-1234-1234-1234-123412341234}" type="slidenum">
              <a:rPr lang="de-DE" sz="2100">
                <a:latin typeface="Calibri"/>
                <a:ea typeface="Calibri"/>
                <a:cs typeface="Calibri"/>
                <a:sym typeface="Calibri"/>
              </a:rPr>
              <a:t>‹#›</a:t>
            </a:fld>
            <a:endParaRPr/>
          </a:p>
        </p:txBody>
      </p:sp>
      <p:sp>
        <p:nvSpPr>
          <p:cNvPr id="158" name="Google Shape;158;g2cabee18d49_0_51"/>
          <p:cNvSpPr txBox="1"/>
          <p:nvPr/>
        </p:nvSpPr>
        <p:spPr>
          <a:xfrm>
            <a:off x="564675" y="1216800"/>
            <a:ext cx="12833700" cy="79425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Which profile types </a:t>
            </a:r>
            <a:r>
              <a:rPr b="0" i="1" lang="de-DE" sz="3600" u="none" cap="none" strike="noStrike">
                <a:solidFill>
                  <a:srgbClr val="000000"/>
                </a:solidFill>
                <a:latin typeface="Helvetica Neue"/>
                <a:ea typeface="Helvetica Neue"/>
                <a:cs typeface="Helvetica Neue"/>
                <a:sym typeface="Helvetica Neue"/>
              </a:rPr>
              <a:t>are there</a:t>
            </a:r>
            <a:r>
              <a:rPr b="0" i="0" lang="de-DE" sz="3600" u="none" cap="none" strike="noStrike">
                <a:solidFill>
                  <a:srgbClr val="000000"/>
                </a:solidFill>
                <a:latin typeface="Helvetica Neue"/>
                <a:ea typeface="Helvetica Neue"/>
                <a:cs typeface="Helvetica Neue"/>
                <a:sym typeface="Helvetica Neue"/>
              </a:rPr>
              <a:t>?		(frontend)	(on-portal)</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topic													☑️					</a:t>
            </a:r>
            <a:r>
              <a:rPr b="0" i="0" lang="de-DE" sz="3600" u="none" cap="none" strike="noStrike">
                <a:solidFill>
                  <a:schemeClr val="dk1"/>
                </a:solidFill>
                <a:latin typeface="Helvetica Neue"/>
                <a:ea typeface="Helvetica Neue"/>
                <a:cs typeface="Helvetica Neue"/>
                <a:sym typeface="Helvetica Neue"/>
              </a:rPr>
              <a:t>🚧</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author	</a:t>
            </a:r>
            <a:r>
              <a:rPr b="0" i="0" lang="de-DE" sz="3600" u="none" cap="none" strike="noStrike">
                <a:solidFill>
                  <a:schemeClr val="dk1"/>
                </a:solidFill>
                <a:latin typeface="Helvetica Neue"/>
                <a:ea typeface="Helvetica Neue"/>
                <a:cs typeface="Helvetica Neue"/>
                <a:sym typeface="Helvetica Neue"/>
              </a:rPr>
              <a:t>												☑️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publication</a:t>
            </a:r>
            <a:r>
              <a:rPr b="0" i="0" lang="de-DE" sz="3600" u="none" cap="none" strike="noStrike">
                <a:solidFill>
                  <a:schemeClr val="dk1"/>
                </a:solidFill>
                <a:latin typeface="Helvetica Neue"/>
                <a:ea typeface="Helvetica Neue"/>
                <a:cs typeface="Helvetica Neue"/>
                <a:sym typeface="Helvetica Neue"/>
              </a:rPr>
              <a:t>											☑️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institution</a:t>
            </a:r>
            <a:r>
              <a:rPr b="0" i="0" lang="de-DE" sz="3600" u="none" cap="none" strike="noStrike">
                <a:solidFill>
                  <a:schemeClr val="dk1"/>
                </a:solidFill>
                <a:latin typeface="Helvetica Neue"/>
                <a:ea typeface="Helvetica Neue"/>
                <a:cs typeface="Helvetica Neue"/>
                <a:sym typeface="Helvetica Neue"/>
              </a:rPr>
              <a:t>											☑️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publication venue</a:t>
            </a:r>
            <a:r>
              <a:rPr b="0" i="0" lang="de-DE" sz="3600" u="none" cap="none" strike="noStrike">
                <a:solidFill>
                  <a:schemeClr val="dk1"/>
                </a:solidFill>
                <a:latin typeface="Helvetica Neue"/>
                <a:ea typeface="Helvetica Neue"/>
                <a:cs typeface="Helvetica Neue"/>
                <a:sym typeface="Helvetica Neue"/>
              </a:rPr>
              <a:t>								☑️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location	</a:t>
            </a:r>
            <a:r>
              <a:rPr b="0" i="0" lang="de-DE" sz="3600" u="none" cap="none" strike="noStrike">
                <a:solidFill>
                  <a:schemeClr val="dk1"/>
                </a:solidFill>
                <a:latin typeface="Helvetica Neue"/>
                <a:ea typeface="Helvetica Neue"/>
                <a:cs typeface="Helvetica Neue"/>
                <a:sym typeface="Helvetica Neue"/>
              </a:rPr>
              <a:t>											☑️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formula</a:t>
            </a:r>
            <a:r>
              <a:rPr b="0" i="0" lang="de-DE" sz="3600" u="none" cap="none" strike="noStrike">
                <a:solidFill>
                  <a:schemeClr val="dk1"/>
                </a:solidFill>
                <a:latin typeface="Helvetica Neue"/>
                <a:ea typeface="Helvetica Neue"/>
                <a:cs typeface="Helvetica Neue"/>
                <a:sym typeface="Helvetica Neue"/>
              </a:rPr>
              <a:t>												🚧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award</a:t>
            </a:r>
            <a:r>
              <a:rPr b="0" i="0" lang="de-DE" sz="3600" u="none" cap="none" strike="noStrike">
                <a:solidFill>
                  <a:schemeClr val="dk1"/>
                </a:solidFill>
                <a:latin typeface="Helvetica Neue"/>
                <a:ea typeface="Helvetica Neue"/>
                <a:cs typeface="Helvetica Neue"/>
                <a:sym typeface="Helvetica Neue"/>
              </a:rPr>
              <a:t>													☑️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software</a:t>
            </a:r>
            <a:r>
              <a:rPr b="0" i="0" lang="de-DE" sz="3600" u="none" cap="none" strike="noStrike">
                <a:solidFill>
                  <a:schemeClr val="dk1"/>
                </a:solidFill>
                <a:latin typeface="Helvetica Neue"/>
                <a:ea typeface="Helvetica Neue"/>
                <a:cs typeface="Helvetica Neue"/>
                <a:sym typeface="Helvetica Neue"/>
              </a:rPr>
              <a:t>												☑️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model</a:t>
            </a:r>
            <a:r>
              <a:rPr b="0" i="0" lang="de-DE" sz="3600" u="none" cap="none" strike="noStrike">
                <a:solidFill>
                  <a:schemeClr val="dk1"/>
                </a:solidFill>
                <a:latin typeface="Helvetica Neue"/>
                <a:ea typeface="Helvetica Neue"/>
                <a:cs typeface="Helvetica Neue"/>
                <a:sym typeface="Helvetica Neue"/>
              </a:rPr>
              <a:t>													🚧					🚧</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de-DE" sz="3600" u="none" cap="none" strike="noStrike">
                <a:solidFill>
                  <a:schemeClr val="dk1"/>
                </a:solidFill>
                <a:latin typeface="Helvetica Neue"/>
                <a:ea typeface="Helvetica Neue"/>
                <a:cs typeface="Helvetica Neue"/>
                <a:sym typeface="Helvetica Neue"/>
              </a:rPr>
              <a:t>dataset												☑️					☑️</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													</a:t>
            </a:r>
            <a:r>
              <a:rPr b="0" i="0" lang="de-DE" sz="3600" u="none" cap="none" strike="noStrike">
                <a:solidFill>
                  <a:schemeClr val="dk1"/>
                </a:solidFill>
                <a:latin typeface="Helvetica Neue"/>
                <a:ea typeface="Helvetica Neue"/>
                <a:cs typeface="Helvetica Neue"/>
                <a:sym typeface="Helvetica Neue"/>
              </a:rPr>
              <a:t>☑️💔🚧			💔🚧</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Helvetica Neue"/>
              <a:buChar char="○"/>
            </a:pPr>
            <a:r>
              <a:rPr b="0" i="0" lang="de-DE" sz="3600" u="none" cap="none" strike="noStrike">
                <a:solidFill>
                  <a:srgbClr val="000000"/>
                </a:solidFill>
                <a:latin typeface="Helvetica Neue"/>
                <a:ea typeface="Helvetica Neue"/>
                <a:cs typeface="Helvetica Neue"/>
                <a:sym typeface="Helvetica Neue"/>
              </a:rPr>
              <a:t>your suggestion here</a:t>
            </a:r>
            <a:endParaRPr b="0" i="0" sz="36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Aurela Shehu</dc:creator>
</cp:coreProperties>
</file>