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Lst>
  <p:notesMasterIdLst>
    <p:notesMasterId r:id="rId9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Lst>
  <p:sldSz cx="9144000" cy="5143500" type="screen16x9"/>
  <p:notesSz cx="6858000" cy="9144000"/>
  <p:embeddedFontLst>
    <p:embeddedFont>
      <p:font typeface="Arial Black" panose="020B0A04020102020204" pitchFamily="34" charset="0"/>
      <p:regular r:id="rId91"/>
      <p:bold r:id="rId92"/>
    </p:embeddedFont>
    <p:embeddedFont>
      <p:font typeface="Arial Narrow" panose="020B0606020202030204" pitchFamily="34" charset="0"/>
      <p:regular r:id="rId93"/>
      <p:bold r:id="rId94"/>
      <p:italic r:id="rId95"/>
      <p:boldItalic r:id="rId96"/>
    </p:embeddedFont>
    <p:embeddedFont>
      <p:font typeface="Gill Sans" panose="020B0604020202020204" charset="0"/>
      <p:regular r:id="rId97"/>
      <p:bold r:id="rId98"/>
    </p:embeddedFont>
    <p:embeddedFont>
      <p:font typeface="Lato" panose="020F0502020204030203" pitchFamily="34" charset="0"/>
      <p:regular r:id="rId99"/>
      <p:bold r:id="rId100"/>
      <p:italic r:id="rId101"/>
      <p:boldItalic r:id="rId102"/>
    </p:embeddedFont>
    <p:embeddedFont>
      <p:font typeface="Lato Black" panose="020F0502020204030203" pitchFamily="34" charset="0"/>
      <p:bold r:id="rId103"/>
      <p:boldItalic r:id="rId104"/>
    </p:embeddedFont>
    <p:embeddedFont>
      <p:font typeface="Lato Light" panose="020F0502020204030203" pitchFamily="34" charset="0"/>
      <p:regular r:id="rId105"/>
      <p:bold r:id="rId106"/>
      <p:italic r:id="rId107"/>
      <p:boldItalic r:id="rId108"/>
    </p:embeddedFont>
    <p:embeddedFont>
      <p:font typeface="Nunito" pitchFamily="2" charset="0"/>
      <p:regular r:id="rId109"/>
      <p:bold r:id="rId110"/>
      <p:italic r:id="rId111"/>
      <p:boldItalic r:id="rId112"/>
    </p:embeddedFont>
    <p:embeddedFont>
      <p:font typeface="Nunito Black" pitchFamily="2" charset="0"/>
      <p:bold r:id="rId113"/>
      <p:boldItalic r:id="rId114"/>
    </p:embeddedFont>
    <p:embeddedFont>
      <p:font typeface="Nunito Light" pitchFamily="2" charset="0"/>
      <p:regular r:id="rId115"/>
      <p:bold r:id="rId116"/>
      <p:italic r:id="rId117"/>
      <p:boldItalic r:id="rId118"/>
    </p:embeddedFont>
    <p:embeddedFont>
      <p:font typeface="Nunito Medium" panose="020B0604020202020204" charset="0"/>
      <p:regular r:id="rId119"/>
      <p:bold r:id="rId120"/>
      <p:italic r:id="rId121"/>
      <p:boldItalic r:id="rId122"/>
    </p:embeddedFont>
    <p:embeddedFont>
      <p:font typeface="Open Sans" panose="020B0606030504020204" pitchFamily="34" charset="0"/>
      <p:regular r:id="rId123"/>
      <p:bold r:id="rId124"/>
      <p:italic r:id="rId125"/>
      <p:boldItalic r:id="rId126"/>
    </p:embeddedFont>
    <p:embeddedFont>
      <p:font typeface="Roboto" panose="02000000000000000000" pitchFamily="2" charset="0"/>
      <p:regular r:id="rId127"/>
      <p:bold r:id="rId128"/>
      <p:italic r:id="rId129"/>
      <p:boldItalic r:id="rId130"/>
    </p:embeddedFont>
    <p:embeddedFont>
      <p:font typeface="Verdana" panose="020B0604030504040204" pitchFamily="34"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ED7AB6-D863-4BA4-8B45-570BD623DA9A}">
  <a:tblStyle styleId="{E7ED7AB6-D863-4BA4-8B45-570BD623DA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17" autoAdjust="0"/>
  </p:normalViewPr>
  <p:slideViewPr>
    <p:cSldViewPr snapToGrid="0">
      <p:cViewPr varScale="1">
        <p:scale>
          <a:sx n="89" d="100"/>
          <a:sy n="89" d="100"/>
        </p:scale>
        <p:origin x="224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27.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font" Target="fonts/font1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2.fntdata"/><Relationship Id="rId123" Type="http://schemas.openxmlformats.org/officeDocument/2006/relationships/font" Target="fonts/font33.fntdata"/><Relationship Id="rId128" Type="http://schemas.openxmlformats.org/officeDocument/2006/relationships/font" Target="fonts/font38.fntdata"/><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3.fntdata"/><Relationship Id="rId118" Type="http://schemas.openxmlformats.org/officeDocument/2006/relationships/font" Target="fonts/font28.fntdata"/><Relationship Id="rId134" Type="http://schemas.openxmlformats.org/officeDocument/2006/relationships/font" Target="fonts/font44.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3.fntdata"/><Relationship Id="rId108" Type="http://schemas.openxmlformats.org/officeDocument/2006/relationships/font" Target="fonts/font18.fntdata"/><Relationship Id="rId124" Type="http://schemas.openxmlformats.org/officeDocument/2006/relationships/font" Target="fonts/font34.fntdata"/><Relationship Id="rId129" Type="http://schemas.openxmlformats.org/officeDocument/2006/relationships/font" Target="fonts/font3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4.fntdata"/><Relationship Id="rId119" Type="http://schemas.openxmlformats.org/officeDocument/2006/relationships/font" Target="fonts/font2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40.fntdata"/><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font" Target="fonts/font30.fntdata"/><Relationship Id="rId125" Type="http://schemas.openxmlformats.org/officeDocument/2006/relationships/font" Target="fonts/font3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20.fntdata"/><Relationship Id="rId115" Type="http://schemas.openxmlformats.org/officeDocument/2006/relationships/font" Target="fonts/font25.fntdata"/><Relationship Id="rId131" Type="http://schemas.openxmlformats.org/officeDocument/2006/relationships/font" Target="fonts/font41.fntdata"/><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0.fntdata"/><Relationship Id="rId105" Type="http://schemas.openxmlformats.org/officeDocument/2006/relationships/font" Target="fonts/font15.fntdata"/><Relationship Id="rId126" Type="http://schemas.openxmlformats.org/officeDocument/2006/relationships/font" Target="fonts/font3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3.fntdata"/><Relationship Id="rId98" Type="http://schemas.openxmlformats.org/officeDocument/2006/relationships/font" Target="fonts/font8.fntdata"/><Relationship Id="rId121" Type="http://schemas.openxmlformats.org/officeDocument/2006/relationships/font" Target="fonts/font3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6.fntdata"/><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21.fntdata"/><Relationship Id="rId132" Type="http://schemas.openxmlformats.org/officeDocument/2006/relationships/font" Target="fonts/font4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6.fntdata"/><Relationship Id="rId127" Type="http://schemas.openxmlformats.org/officeDocument/2006/relationships/font" Target="fonts/font3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openxmlformats.org/officeDocument/2006/relationships/font" Target="fonts/font3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22.fntdata"/><Relationship Id="rId133" Type="http://schemas.openxmlformats.org/officeDocument/2006/relationships/font" Target="fonts/font4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arksky.org/what-we-do/advancing-responsible-outdoor-lighting/home/"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b0a56318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b0a56318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db9bf983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db9bf983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https://publiclibraries2030.eu/</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dc33dc8a40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dc33dc8a40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b48c9de18_2_3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2cb48c9de18_2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9c971941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d9c971941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26 particpants</a:t>
            </a:r>
            <a:endParaRPr/>
          </a:p>
        </p:txBody>
      </p:sp>
      <p:sp>
        <p:nvSpPr>
          <p:cNvPr id="339" name="Google Shape;339;g2d9c9719411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9c9719411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d9c971941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9c971941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d9c9719411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C in this case is not considered public participation in Scientific Research. No observations are made and reported. </a:t>
            </a:r>
            <a:endParaRPr dirty="0"/>
          </a:p>
        </p:txBody>
      </p:sp>
      <p:sp>
        <p:nvSpPr>
          <p:cNvPr id="362" name="Google Shape;362;g2d9c971941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9c9719411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d9c9719411_0_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 European Citizen Science Association (ECSA) in addition to these characteristics of citizen science activities, has defined a set of 10 principles: https://zenodo.org/records/5127534#.YR98rkBCRhE</a:t>
            </a:r>
          </a:p>
          <a:p>
            <a:pPr marL="0" lvl="0" indent="0" algn="l" rtl="0">
              <a:spcBef>
                <a:spcPts val="0"/>
              </a:spcBef>
              <a:spcAft>
                <a:spcPts val="0"/>
              </a:spcAft>
              <a:buNone/>
            </a:pPr>
            <a:r>
              <a:rPr lang="en-CA" dirty="0"/>
              <a:t>These 10 principles help and guide to understand the activities that fall under the umbrella term of citizen science. </a:t>
            </a:r>
            <a:endParaRPr dirty="0"/>
          </a:p>
        </p:txBody>
      </p:sp>
      <p:sp>
        <p:nvSpPr>
          <p:cNvPr id="385" name="Google Shape;385;g2d9c9719411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d9c9719411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d9c9719411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2d9c9719411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da7f437d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da7f437d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cb48c9de18_2_3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1" name="Google Shape;421;g2cb48c9de18_2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b48c9de18_2_1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2cb48c9de18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d202579cb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d202579cb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Two citizen science definitions; that hold different emphasis. </a:t>
            </a:r>
          </a:p>
          <a:p>
            <a:pPr marL="0" lvl="0" indent="0" algn="l" rtl="0">
              <a:spcBef>
                <a:spcPts val="0"/>
              </a:spcBef>
              <a:spcAft>
                <a:spcPts val="0"/>
              </a:spcAft>
              <a:buNone/>
            </a:pPr>
            <a:r>
              <a:rPr lang="en-US" dirty="0"/>
              <a:t>Oxford dictionary emphasizes that citizen science is a specific form of task that is done by people who are not professional scientists (public) and that it is done usually under the leadership and guidance of scientists. </a:t>
            </a:r>
          </a:p>
          <a:p>
            <a:pPr marL="0" lvl="0" indent="0" algn="l" rtl="0">
              <a:spcBef>
                <a:spcPts val="0"/>
              </a:spcBef>
              <a:spcAft>
                <a:spcPts val="0"/>
              </a:spcAft>
              <a:buNone/>
            </a:pPr>
            <a:r>
              <a:rPr lang="en-US" dirty="0"/>
              <a:t>The definition from the EU policy framing, highlights that engagement in research and innovation can have multiple forms - from shaping research agendas to collecting data. There is less emphasis on who is in charge.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d202579cb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d202579cb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diagram was used to demosntrate how citizen sicence is used for various end results. Some can be purely scientific and some have a much more practical aspects that can contribute to policy, and or community interests.</a:t>
            </a:r>
            <a:endParaRPr dirty="0"/>
          </a:p>
          <a:p>
            <a:pPr marL="0" lvl="0" indent="0" algn="l" rtl="0">
              <a:spcBef>
                <a:spcPts val="0"/>
              </a:spcBef>
              <a:spcAft>
                <a:spcPts val="0"/>
              </a:spcAft>
              <a:buNone/>
            </a:pPr>
            <a:endParaRPr lang="fr-FR" dirty="0"/>
          </a:p>
          <a:p>
            <a:pPr marL="0" lvl="0" indent="0" algn="l" rtl="0">
              <a:spcBef>
                <a:spcPts val="0"/>
              </a:spcBef>
              <a:spcAft>
                <a:spcPts val="0"/>
              </a:spcAft>
              <a:buNone/>
            </a:pPr>
            <a:r>
              <a:rPr lang="en-US" dirty="0"/>
              <a:t>Different citizen science projects are showcased to show the diversity of fields in which citizen science as a tool, a public engagement activity, as a research methodology is used (environmental, health, cosmology, meteorology, noise and local history. In addition, examples are presented to demonstrate the various ways non-researchers engage in projects, as contributors, data collectors or as project leaders. In addition, it demonstrates the diversity of technologies used.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d202579c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d202579c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Weather observations is an area where volunteers have contributed to scientific work for over 150 years. Like with ecological observations, large areas generally need to be covered and researchers' coverage of an area is generally limited. </a:t>
            </a:r>
          </a:p>
          <a:p>
            <a:pPr marL="0" lvl="0" indent="0" algn="l" rtl="0">
              <a:spcBef>
                <a:spcPts val="0"/>
              </a:spcBef>
              <a:spcAft>
                <a:spcPts val="0"/>
              </a:spcAft>
              <a:buNone/>
            </a:pPr>
            <a:r>
              <a:rPr lang="en-US" dirty="0"/>
              <a:t>A large number of automatic weather stations at the Austrian national weather service </a:t>
            </a:r>
            <a:r>
              <a:rPr lang="en-US" dirty="0" err="1"/>
              <a:t>GeoSphere</a:t>
            </a:r>
            <a:r>
              <a:rPr lang="en-US" dirty="0"/>
              <a:t> Austria can measure atmospheric variables like temperature, air pressure, wind direction and strength with high accuracy. The actual effects of weather, especially extreme weather on the ground, such as storm damage, hailstones, tornadoes, avalanches, mudflows or rockfall, black ice, forest fires and others cannot be measured with automatic weather stations. Human observations are still necessary for this purpose. A network of people that volunteer regularly and are trusted has been created to detect early warning on extreme weather events. These individuals will take pictures of the on-the ground effect, therefore need a smartphone or a tablet- this will be. </a:t>
            </a:r>
          </a:p>
          <a:p>
            <a:pPr marL="0" lvl="0" indent="0" algn="l" rtl="0">
              <a:spcBef>
                <a:spcPts val="0"/>
              </a:spcBef>
              <a:spcAft>
                <a:spcPts val="0"/>
              </a:spcAft>
              <a:buNone/>
            </a:pPr>
            <a:r>
              <a:rPr lang="en-US" dirty="0"/>
              <a:t>geo-</a:t>
            </a:r>
            <a:r>
              <a:rPr lang="en-US" dirty="0" err="1"/>
              <a:t>localised</a:t>
            </a:r>
            <a:endParaRPr lang="en-US" dirty="0"/>
          </a:p>
          <a:p>
            <a:pPr marL="0" lvl="0" indent="0" algn="l" rtl="0">
              <a:spcBef>
                <a:spcPts val="0"/>
              </a:spcBef>
              <a:spcAft>
                <a:spcPts val="0"/>
              </a:spcAft>
              <a:buNone/>
            </a:pPr>
            <a:r>
              <a:rPr lang="en-US" dirty="0"/>
              <a:t>There are other types of projects like this that exist, such as bird observations. They are type of scientific activity that are about monitoring the environmental situation or contribute to a practical problem (e.g. having an early warning about extreme weather events). There are other citizen science projects that are more about carrying out a research for scientists, when the aim is to advance scientific knowledge. However here it is not necessarily to advance scientific knowledge, but to monitor, and contribute more let’s say ‘practical’ knowledge.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 dirty="0"/>
              <a:t>How public library can engage (an idea/suggestion): </a:t>
            </a:r>
            <a:r>
              <a:rPr lang="en-US" dirty="0"/>
              <a:t>There are similar local groups around complex ecological activities such as Bird Ringing, and those local amateur experts might be able to come and talk and work with local libraries in support of education etc</a:t>
            </a:r>
            <a:r>
              <a:rPr lang="en-US" dirty="0">
                <a:solidFill>
                  <a:schemeClr val="dk1"/>
                </a:solidFill>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db06bc560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db06bc560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Some citizen science projects are based on a long history of amateur naturalists. They benefit from improved education and increase in access to digital devices.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A good example for this is Big Garden Birdwatch (in the UK) or the Christmas bird count in the US. Both these projects have a mass participation and engage people to report on birds they see. The Big Garden Watch ask people to spend one hour, on a weekend, at the end of January, looking to the garden and report the birds they see. The Christmas bird count ask people to monitor bird within a 24km radius for a month </a:t>
            </a:r>
            <a:r>
              <a:rPr lang="en-US" dirty="0" err="1">
                <a:solidFill>
                  <a:schemeClr val="dk1"/>
                </a:solidFill>
              </a:rPr>
              <a:t>betwee</a:t>
            </a:r>
            <a:r>
              <a:rPr lang="en-US" dirty="0">
                <a:solidFill>
                  <a:schemeClr val="dk1"/>
                </a:solidFill>
              </a:rPr>
              <a:t> December to January. The end results of these projects are data that scientist use and can use, but also other forms of policy publications, help in relation to conservation, as they have a good record of observations as both projects for example have been running for a very long time.  Most participants to these projects don’t consider themselves as birdwatchers but are encouraged to watch familiar birds.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There are many training on how to do bird observations for example, and some of the materials needed are sheets like the ones you see on the slides, binoculars etc..</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Stand alone events like this - can be </a:t>
            </a:r>
            <a:r>
              <a:rPr lang="en-US" dirty="0" err="1">
                <a:solidFill>
                  <a:schemeClr val="dk1"/>
                </a:solidFill>
              </a:rPr>
              <a:t>organised</a:t>
            </a:r>
            <a:r>
              <a:rPr lang="en-US" dirty="0">
                <a:solidFill>
                  <a:schemeClr val="dk1"/>
                </a:solidFill>
              </a:rPr>
              <a:t> by within a public library - as a citizen science engagement. </a:t>
            </a:r>
          </a:p>
          <a:p>
            <a:pPr marL="0" lvl="0" indent="0" algn="l" rtl="0">
              <a:spcBef>
                <a:spcPts val="0"/>
              </a:spcBef>
              <a:spcAft>
                <a:spcPts val="0"/>
              </a:spcAft>
              <a:buClr>
                <a:schemeClr val="dk1"/>
              </a:buClr>
              <a:buSzPts val="1100"/>
              <a:buFont typeface="Arial"/>
              <a:buNone/>
            </a:pPr>
            <a:r>
              <a:rPr lang="en-US" dirty="0">
                <a:solidFill>
                  <a:schemeClr val="dk1"/>
                </a:solidFill>
              </a:rPr>
              <a:t>An opportunity for a community event, giving access to equipment and knowledge on how to participate. </a:t>
            </a:r>
            <a:endParaRPr lang="en-US" b="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d202579cb2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d202579cb2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the USA and across the world, there are programmes to help communities measure and monitor the quality of the water that they are using. This can be run with participation of the government, as in the US, to train volunteers and provide them with equipment, or from a charity such as Earthwatch which is running such projects with communities, or by an individual whose dream is to make rivers more drinkable. These projects offer or have kits and instructions on how to contribute to water quality monitoring. As you may have seen in the SciStarter course –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How public library can engage (an idea/suggestion): Public libraries can be a place where such kits are borrowed, where there are communities that are struggling with their water quality and would like to monitor it.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d202579cb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d202579cb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Other types of citizen science projects engage non-scientist via the use of internet and computers for scientific work.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example, volunteer computing is a type of a citizen science project that asks people to download a software on their computer or smartphone, to use the device processing capacity when you are not using, and put it to the use of scientific research. </a:t>
            </a:r>
          </a:p>
          <a:p>
            <a:pPr marL="0" lvl="0" indent="0" algn="l" rtl="0">
              <a:spcBef>
                <a:spcPts val="0"/>
              </a:spcBef>
              <a:spcAft>
                <a:spcPts val="0"/>
              </a:spcAft>
              <a:buNone/>
            </a:pPr>
            <a:r>
              <a:rPr lang="en" dirty="0"/>
              <a:t>An example from earth sciences is the climate prediction project, where people let scientists at Oxford University run climate models on their computers. There are also many health-related projects in this area. Another example is Dreamlab, which run on mobile phones while they are being charged.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public library can engage (an idea/suggestion): In relation to these type of projects, if you have computers at your public library - this could be a way to contribute to science for example, by allowing research projects use their computing power or device processing power when no one is using it. The screen savers might make people interested in understanding what the computer is doing, an educational opportunity, based on community needs and or interest. </a:t>
            </a: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d202579cb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d202579cb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type of citizen science project, where people participate via internet and a computer, is something called volunteer thinking. </a:t>
            </a:r>
            <a:endParaRPr dirty="0"/>
          </a:p>
          <a:p>
            <a:pPr marL="0" lvl="0" indent="0" algn="l" rtl="0">
              <a:spcBef>
                <a:spcPts val="0"/>
              </a:spcBef>
              <a:spcAft>
                <a:spcPts val="0"/>
              </a:spcAft>
              <a:buNone/>
            </a:pPr>
            <a:r>
              <a:rPr lang="en" dirty="0"/>
              <a:t>Volunteer thinking project ask people to contribute their time by going to a website like Zooniverse, and participate in an online citizen science project, help scientists, with tasks such as classifying galaxies or filter pictures taken by  wildtrap cameras. This helps research and or scientist, as they themselves don’t have to filter the pictures of animals for examples, but have the help of citizen scientist to do this. This activity can be engaging for children for example - when they are asked to participate in a scientific project, by classifying how many penguins are in a picture. </a:t>
            </a:r>
            <a:endParaRPr dirty="0"/>
          </a:p>
          <a:p>
            <a:pPr marL="0" lvl="0" indent="0" algn="l" rtl="0">
              <a:spcBef>
                <a:spcPts val="0"/>
              </a:spcBef>
              <a:spcAft>
                <a:spcPts val="0"/>
              </a:spcAft>
              <a:buNone/>
            </a:pPr>
            <a:r>
              <a:rPr lang="en" dirty="0"/>
              <a:t>There are cases of volunteers who joined such projects, such as Hanny von Arkel who was participating in a project about classifying galaxies, came across an object that she didn’t recognised, and eventually discovered a new galactic object now called after her.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How public library can engage (an idea/suggestion): online citizne science project can be hosted on library computers and be an activity offered during an event, that focus on galaxies or other topics (many can be found on SciStarter, or Zooniverse for example).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d202579cb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d202579cb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projects like passive sensing people receive a sensing device (in this case, a sensor for humidity and temperature of the soil, or air quality for example) and they put it their garden and or attach it to one of their walls. </a:t>
            </a:r>
            <a:endParaRPr dirty="0"/>
          </a:p>
          <a:p>
            <a:pPr marL="0" lvl="0" indent="0" algn="l" rtl="0">
              <a:spcBef>
                <a:spcPts val="0"/>
              </a:spcBef>
              <a:spcAft>
                <a:spcPts val="0"/>
              </a:spcAft>
              <a:buNone/>
            </a:pPr>
            <a:r>
              <a:rPr lang="en" dirty="0"/>
              <a:t>The sensor, is linked to their home wifi, which sends the information back to the NGO in this case, research project, and or governments. This makes it easy to share information - and for members of the public to participate in a passive way to a citizen science project, which can give them back information about air quality, about the humidity of the soil etc.. </a:t>
            </a:r>
            <a:endParaRPr dirty="0"/>
          </a:p>
          <a:p>
            <a:pPr marL="0" lvl="0" indent="0" algn="l" rtl="0">
              <a:spcBef>
                <a:spcPts val="0"/>
              </a:spcBef>
              <a:spcAft>
                <a:spcPts val="0"/>
              </a:spcAft>
              <a:buNone/>
            </a:pPr>
            <a:r>
              <a:rPr lang="en" dirty="0"/>
              <a:t>So here, citizen scientist help by putting sensors in their backyards - which are complex place for scientists or anyone to access. Also, if the scientist install a station in an outdoor location they will be concerned about looking after it and linking it to communication systems. People doing it at home is much more simple.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How public library can engage (an idea/suggestion): Public libraries can install one of these sensors, and or offer this citizen science proejct to patrons pre-occupied by these issues. If linked to a maker lab these sensors can also be created.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d202579cb2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d202579cb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type of citizen science projects, are called participatory sensing. These are similar to projects that fall under the category of passive sensing, that individuals are asked to sense something of their environment. But in this case, the sensing requires more active participation from the person - by either- inserting data about odours for example in their environment, or recording noise with a sensor. So it is similar as it is sensing, and something using sensors, but different as people can not just put in in the environment and it will do the job, but people have go out with the instrument, and sometimes add in data - as it is their own senses (e.g. odour).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These projects can be community led- as some people want to record the noise level for example of their environment, as there is for example a new plane, that makes more noise, and they would like to link data to their perception. Having data, helps with a form of proof to their lived experience and can be used to proove their sentiment to authorities. It may also, just be to monitor the health of their environment, and it is linked to actions that they themselves take at home (e.g. creating a habitat for birds) and they would like to monitor it themselves.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public library can engage (an idea/suggestion): Role of libraries can help people develop their community projects - resources such a rooms to work in, sensors, phones to download app, etc..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These projects can be called community science or sometime civic science. They are about people using science, or working with scientists, to solve community problems. The participants have the ability to refine the questions or make changes to the way the project work. They are also co-created, when community members are involved in the design and implementation all the way,  or they might be collegiate - when community members run the project without reference to scientists.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d202579cb2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d202579cb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example for citizen science (not necessarily cyberscience) is a contributory project. That means that like in the other examples that we’ve seen, it’s about scientific discovery. Science a la pelle showcased in this slide was developed by researchers in France and it is about bacteria population in soils. This project asked anyone in France to send soil samples to the researchers via post - sending a letter, with the location of where this soils sample came from. A protocal was given. This allowed researchers to get over 1000 samples - this allows them to study the bacterias of soil for new antibiotics. Allows them to compete against pharmacology companies, as they have a lot more individuals contributing to data collection,  in places that may also be remote or not publicly acessible.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These projects also exist in health - women’s health of asking individuals to provide samples of their vaginal fluids for example to bring forward scientific knowledge and discover of women’s health. People contribute to science, and receive different things back - e.g. more information about their health, and or are contributing to a project that may discover new antibiotics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public library can engage (an idea/suggestion): Libraries can be places for people to learn about such projects, and assist coordinators in sharing kit, or having spares, etc. Public libraries represent a ‘gem stone’ to researchers that want to reach a diverse public, to make scientific research more inclusif and accessible to audiences that are generally excluded. </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b48c9de18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cb48c9de18_2_1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2cb48c9de18_2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202579cb2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d202579cb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DIY science is happening when people are using Do It Yourself techniques and approaches to address issues that concern them, either in their environment or in a laboratory.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one end of the spectrum, there are projects of developing flood monitoring and other ways of monitoring the environment, while at the other hand, there are DIY Biology (DIY Bio) where people are exploring aspects of modern biology through exploration of what they can do with DNA analysis – this is called Biohacking.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is an example from the BioTehna Lab in Ljublijana, and from the CRI in Paris where some support from the Doing It Together Science project was used to support these activities.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nice thing about DIY science is that it is a way to utilise maker spaces or link up with them to carry out projects. In Japan, such spaces became a way for community members to test food for radioactivity.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How public library can engage (an idea/suggestion): An innovative project is emerging in the USA  that seeks to support citizen science projects by imagining new civic infrsatructures: LABraries. </a:t>
            </a:r>
            <a:r>
              <a:rPr lang="fr-FR" dirty="0"/>
              <a:t>https://bio4e.stanford.edu/</a:t>
            </a:r>
          </a:p>
          <a:p>
            <a:pPr marL="0" lvl="0" indent="0" algn="l" rtl="0">
              <a:spcBef>
                <a:spcPts val="0"/>
              </a:spcBef>
              <a:spcAft>
                <a:spcPts val="0"/>
              </a:spcAft>
              <a:buNone/>
            </a:pPr>
            <a:r>
              <a:rPr lang="fr-FR" dirty="0"/>
              <a:t>At times, public </a:t>
            </a:r>
            <a:r>
              <a:rPr lang="fr-FR" dirty="0" err="1"/>
              <a:t>libraries</a:t>
            </a:r>
            <a:r>
              <a:rPr lang="fr-FR" dirty="0"/>
              <a:t> have </a:t>
            </a:r>
            <a:r>
              <a:rPr lang="fr-FR" dirty="0" err="1"/>
              <a:t>makers</a:t>
            </a:r>
            <a:r>
              <a:rPr lang="fr-FR" dirty="0"/>
              <a:t> </a:t>
            </a:r>
            <a:r>
              <a:rPr lang="fr-FR" dirty="0" err="1"/>
              <a:t>spaces</a:t>
            </a:r>
            <a:r>
              <a:rPr lang="fr-FR" dirty="0"/>
              <a:t> – </a:t>
            </a:r>
            <a:r>
              <a:rPr lang="fr-FR" dirty="0" err="1"/>
              <a:t>where</a:t>
            </a:r>
            <a:r>
              <a:rPr lang="fr-FR" dirty="0"/>
              <a:t> instruments </a:t>
            </a:r>
            <a:r>
              <a:rPr lang="fr-FR" dirty="0" err="1"/>
              <a:t>such</a:t>
            </a:r>
            <a:r>
              <a:rPr lang="fr-FR" dirty="0"/>
              <a:t> as </a:t>
            </a:r>
            <a:r>
              <a:rPr lang="fr-FR" dirty="0" err="1"/>
              <a:t>sensors</a:t>
            </a:r>
            <a:r>
              <a:rPr lang="fr-FR" dirty="0"/>
              <a:t> can </a:t>
            </a:r>
            <a:r>
              <a:rPr lang="fr-FR" dirty="0" err="1"/>
              <a:t>be</a:t>
            </a:r>
            <a:r>
              <a:rPr lang="fr-FR" dirty="0"/>
              <a:t> </a:t>
            </a:r>
            <a:r>
              <a:rPr lang="fr-FR" dirty="0" err="1"/>
              <a:t>built</a:t>
            </a:r>
            <a:r>
              <a:rPr lang="fr-FR" dirty="0"/>
              <a:t>. </a:t>
            </a:r>
            <a:endParaRPr dirty="0"/>
          </a:p>
          <a:p>
            <a:pPr marL="45720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d202579cb2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d202579cb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Linked to DIY science is personal science. In this example, Sara Riggare, carried a self- study on her parkinson disease. She self- monitored herself which helped her follow up on new prescriptions, and or new symptoms. She was awarded a PhD degree on her study.  </a:t>
            </a:r>
            <a:endParaRPr dirty="0"/>
          </a:p>
          <a:p>
            <a:pPr marL="0" lvl="0" indent="0" algn="l" rtl="0">
              <a:spcBef>
                <a:spcPts val="0"/>
              </a:spcBef>
              <a:spcAft>
                <a:spcPts val="0"/>
              </a:spcAft>
              <a:buNone/>
            </a:pPr>
            <a:r>
              <a:rPr lang="en" dirty="0"/>
              <a:t>As she points out, she meets her neurologist for 1 hour and need to take care of the other 8765 hours of the year, so she manage her condition herself.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public library can engage (an idea/suggestion): Libraries can have information and support for patients that want to do it. Linked these individuals up to communities - that self- study, or help one another. There are safe places to get proper information and that can be a good support to such people and their careers.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d202579cb2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d202579cb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are also projects with local interest - this is an example of community monitoring of archaeological sites that cannot be monitored and managed by the government. There is a lot of value in sharing local heritage and using different scientific tools to manage them.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How public library can engage (an idea/suggestion): Showcasing citizen science projects to interest groups found in public libraries.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dad09e092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dad09e092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25 participants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d9dabd1815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d9dabd181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d9c9719411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d9c9719411_0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g2d9c9719411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d9c9719411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d9c9719411_0_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2d9c9719411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dad09e092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dad09e092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dad09e092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dad09e09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dad09e092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dad09e092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https://www.discovermagazine.com/the-sciences/the-power-of-partnerships-how-the-think-like-a-citizen-scientist-journey-on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cb48c9de18_2_2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2cb48c9de18_2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dad09e092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dad09e092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https://www.universiteitleiden.nl/en/citizensciencelab</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dad09e092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dad09e092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daad069df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Kits with Specialized Tools</a:t>
            </a:r>
            <a:endParaRPr sz="1400" dirty="0">
              <a:latin typeface="Arial"/>
              <a:ea typeface="Arial"/>
              <a:cs typeface="Arial"/>
              <a:sym typeface="Arial"/>
            </a:endParaRPr>
          </a:p>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Wi-Fi, Books  &amp; Guides</a:t>
            </a:r>
            <a:endParaRPr sz="1400" dirty="0">
              <a:latin typeface="Arial"/>
              <a:ea typeface="Arial"/>
              <a:cs typeface="Arial"/>
              <a:sym typeface="Arial"/>
            </a:endParaRPr>
          </a:p>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Introduction to CitSci Events</a:t>
            </a:r>
            <a:endParaRPr sz="1400" dirty="0">
              <a:latin typeface="Arial"/>
              <a:ea typeface="Arial"/>
              <a:cs typeface="Arial"/>
              <a:sym typeface="Arial"/>
            </a:endParaRPr>
          </a:p>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Bioblitz and Data Collection Marathons </a:t>
            </a:r>
            <a:endParaRPr sz="1400" dirty="0">
              <a:latin typeface="Arial"/>
              <a:ea typeface="Arial"/>
              <a:cs typeface="Arial"/>
              <a:sym typeface="Arial"/>
            </a:endParaRPr>
          </a:p>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Youth STEM Programs</a:t>
            </a:r>
            <a:endParaRPr sz="1400" dirty="0">
              <a:latin typeface="Arial"/>
              <a:ea typeface="Arial"/>
              <a:cs typeface="Arial"/>
              <a:sym typeface="Arial"/>
            </a:endParaRPr>
          </a:p>
          <a:p>
            <a:pPr marL="285750" lvl="0" indent="-285750" algn="l" rtl="0">
              <a:lnSpc>
                <a:spcPct val="100000"/>
              </a:lnSpc>
              <a:spcBef>
                <a:spcPts val="0"/>
              </a:spcBef>
              <a:spcAft>
                <a:spcPts val="0"/>
              </a:spcAft>
              <a:buClr>
                <a:schemeClr val="dk1"/>
              </a:buClr>
              <a:buSzPts val="1800"/>
              <a:buChar char="•"/>
            </a:pPr>
            <a:r>
              <a:rPr lang="en" sz="1800" dirty="0">
                <a:latin typeface="Open Sans"/>
                <a:ea typeface="Open Sans"/>
                <a:cs typeface="Open Sans"/>
                <a:sym typeface="Open Sans"/>
              </a:rPr>
              <a:t>Community Partnerships</a:t>
            </a:r>
            <a:endParaRPr dirty="0"/>
          </a:p>
        </p:txBody>
      </p:sp>
      <p:sp>
        <p:nvSpPr>
          <p:cNvPr id="632" name="Google Shape;632;g2daad069df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dc994643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dc994643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cb48c9de18_2_2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2cb48c9de18_2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dbb2cb45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dbb2cb45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dbe31746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dbe31746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dbe317461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dbe317461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24 participants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dc7669be1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dc7669be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dbe317461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dbe317461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c33dc8a4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23 participants</a:t>
            </a:r>
            <a:endParaRPr/>
          </a:p>
        </p:txBody>
      </p:sp>
      <p:sp>
        <p:nvSpPr>
          <p:cNvPr id="270" name="Google Shape;270;g2dc33dc8a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dbe317461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dbe317461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dc7669be1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dc7669be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dc2328ddb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dc2328ddb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90000"/>
              </a:lnSpc>
              <a:spcBef>
                <a:spcPts val="300"/>
              </a:spcBef>
              <a:spcAft>
                <a:spcPts val="500"/>
              </a:spcAft>
              <a:buClr>
                <a:srgbClr val="90C54C"/>
              </a:buClr>
              <a:buSzPts val="1200"/>
              <a:buChar char="•"/>
            </a:pPr>
            <a:r>
              <a:rPr lang="en" sz="2100">
                <a:solidFill>
                  <a:srgbClr val="62544E"/>
                </a:solidFill>
                <a:latin typeface="Lato Light"/>
                <a:ea typeface="Lato Light"/>
                <a:cs typeface="Lato Light"/>
                <a:sym typeface="Lato Light"/>
              </a:rPr>
              <a:t>In 2018, FBPL started a seed library where individuals can borrow seeds through a computer application, plant them at home, grow a plant and collect some of the home-grown seeds.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dc8a2baa8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2dc8a2baa8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dbe317461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dbe317461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dbe317461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dbe317461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dc7669be1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dc7669be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dc2328ddb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dc2328dd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dc2328ddb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dc2328ddb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dd7f153310_1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2dd7f153310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c9946437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dc9946437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dd7f153310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dd7f153310_1_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g2dd7f153310_1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dd7f153310_1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2dd7f153310_1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dd7f153310_1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9" name="Google Shape;809;g2dd7f153310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dd7f153310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dd7f153310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https://www.time4cs.eu/about</a:t>
            </a:r>
            <a:endParaRPr dirty="0"/>
          </a:p>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dd7f153310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2dd7f153310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dd7f153310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dd7f153310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Resources available to public libraries to develop citizen science at their public library. </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defdafe291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2defdafe291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Use these assets to bring awareness and promote citizen science to the community. Outreach events like community festivals, STEM/STEAM school events, retirement communities are all ways to let people who may not be library users know about a new and unique library opportunities.</a:t>
            </a:r>
            <a:endParaRPr dirty="0"/>
          </a:p>
        </p:txBody>
      </p:sp>
      <p:sp>
        <p:nvSpPr>
          <p:cNvPr id="838" name="Google Shape;838;g2defdafe291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defdafe291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defdafe291_0_3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8" name="Google Shape;848;g2defdafe291_0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dd7f153310_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dd7f153310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defdafe29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defdafe29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d9dabd181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d9dabd181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5250" lvl="0" indent="0" algn="l" rtl="0">
              <a:spcBef>
                <a:spcPts val="0"/>
              </a:spcBef>
              <a:spcAft>
                <a:spcPts val="0"/>
              </a:spcAft>
              <a:buClr>
                <a:srgbClr val="62544E"/>
              </a:buClr>
              <a:buSzPts val="2100"/>
              <a:buFont typeface="Lato Light"/>
              <a:buNone/>
            </a:pPr>
            <a:r>
              <a:rPr lang="fr-FR" sz="2100" dirty="0">
                <a:solidFill>
                  <a:srgbClr val="62544E"/>
                </a:solidFill>
                <a:latin typeface="Lato Light"/>
                <a:ea typeface="Lato Light"/>
                <a:cs typeface="Lato Light"/>
                <a:sym typeface="Lato Light"/>
              </a:rPr>
              <a:t>https://eu-citizen.science/ecs_project/</a:t>
            </a:r>
            <a:endParaRPr sz="2100" dirty="0">
              <a:solidFill>
                <a:srgbClr val="62544E"/>
              </a:solidFill>
              <a:latin typeface="Lato Light"/>
              <a:ea typeface="Lato Light"/>
              <a:cs typeface="Lato Light"/>
              <a:sym typeface="Lato Ligh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defdafe29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defdafe29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dd7f153310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dd7f153310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defdafe291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defdafe291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defdafe291_0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defdafe29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Dark Sky example of curriculum: </a:t>
            </a:r>
            <a:r>
              <a:rPr lang="en" u="sng">
                <a:solidFill>
                  <a:schemeClr val="hlink"/>
                </a:solidFill>
                <a:hlinkClick r:id="rId3"/>
              </a:rPr>
              <a:t>https://darksky.org/what-we-do/advancing-responsible-outdoor-lighting/home/</a:t>
            </a:r>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defdafe291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4" name="Google Shape;924;g2defdafe291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defdafe291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g2defdafe291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2" name="Google Shape;932;g2defdafe291_0_5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defdafe291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1" name="Google Shape;941;g2defdafe291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dd7f153310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dd7f153310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defdafe29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2defdafe2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defdafe29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2defdafe29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d9dabd181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d9dabd181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https://scistarter.org/ </a:t>
            </a: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dd7f153310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dd7f153310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dd7f153310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2dd7f153310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dd7f153310_1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dd7f153310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dd7f153310_1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dd7f153310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dbb2cdf5b2_4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2dbb2cdf5b2_4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dd7f153310_1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2dd7f153310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2dd7f153310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2dd7f153310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dd7f153310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dd7f153310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dc9946437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dc9946437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https://ngcproject.org/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8" name="Google Shape;58;p14"/>
          <p:cNvSpPr>
            <a:spLocks noGrp="1"/>
          </p:cNvSpPr>
          <p:nvPr>
            <p:ph type="pic" idx="2"/>
          </p:nvPr>
        </p:nvSpPr>
        <p:spPr>
          <a:xfrm>
            <a:off x="0" y="0"/>
            <a:ext cx="9144000" cy="5143500"/>
          </a:xfrm>
          <a:prstGeom prst="rect">
            <a:avLst/>
          </a:prstGeom>
          <a:solidFill>
            <a:srgbClr val="BFBFBF"/>
          </a:solidFill>
          <a:ln>
            <a:noFill/>
          </a:ln>
        </p:spPr>
      </p:sp>
      <p:sp>
        <p:nvSpPr>
          <p:cNvPr id="59" name="Google Shape;59;p14"/>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u="none" strike="noStrike" cap="none">
                <a:solidFill>
                  <a:schemeClr val="dk1"/>
                </a:solidFill>
                <a:latin typeface="Lato"/>
                <a:ea typeface="Lato"/>
                <a:cs typeface="Lato"/>
                <a:sym typeface="Lato"/>
              </a:defRPr>
            </a:lvl1pPr>
            <a:lvl2pPr marL="0" marR="0" lvl="1" indent="0" algn="r" rtl="0">
              <a:spcBef>
                <a:spcPts val="0"/>
              </a:spcBef>
              <a:buNone/>
              <a:defRPr sz="800" b="1" i="0" u="none" strike="noStrike" cap="none">
                <a:solidFill>
                  <a:schemeClr val="dk1"/>
                </a:solidFill>
                <a:latin typeface="Lato"/>
                <a:ea typeface="Lato"/>
                <a:cs typeface="Lato"/>
                <a:sym typeface="Lato"/>
              </a:defRPr>
            </a:lvl2pPr>
            <a:lvl3pPr marL="0" marR="0" lvl="2" indent="0" algn="r" rtl="0">
              <a:spcBef>
                <a:spcPts val="0"/>
              </a:spcBef>
              <a:buNone/>
              <a:defRPr sz="800" b="1" i="0" u="none" strike="noStrike" cap="none">
                <a:solidFill>
                  <a:schemeClr val="dk1"/>
                </a:solidFill>
                <a:latin typeface="Lato"/>
                <a:ea typeface="Lato"/>
                <a:cs typeface="Lato"/>
                <a:sym typeface="Lato"/>
              </a:defRPr>
            </a:lvl3pPr>
            <a:lvl4pPr marL="0" marR="0" lvl="3" indent="0" algn="r" rtl="0">
              <a:spcBef>
                <a:spcPts val="0"/>
              </a:spcBef>
              <a:buNone/>
              <a:defRPr sz="800" b="1" i="0" u="none" strike="noStrike" cap="none">
                <a:solidFill>
                  <a:schemeClr val="dk1"/>
                </a:solidFill>
                <a:latin typeface="Lato"/>
                <a:ea typeface="Lato"/>
                <a:cs typeface="Lato"/>
                <a:sym typeface="Lato"/>
              </a:defRPr>
            </a:lvl4pPr>
            <a:lvl5pPr marL="0" marR="0" lvl="4" indent="0" algn="r" rtl="0">
              <a:spcBef>
                <a:spcPts val="0"/>
              </a:spcBef>
              <a:buNone/>
              <a:defRPr sz="800" b="1" i="0" u="none" strike="noStrike" cap="none">
                <a:solidFill>
                  <a:schemeClr val="dk1"/>
                </a:solidFill>
                <a:latin typeface="Lato"/>
                <a:ea typeface="Lato"/>
                <a:cs typeface="Lato"/>
                <a:sym typeface="Lato"/>
              </a:defRPr>
            </a:lvl5pPr>
            <a:lvl6pPr marL="0" marR="0" lvl="5" indent="0" algn="r" rtl="0">
              <a:spcBef>
                <a:spcPts val="0"/>
              </a:spcBef>
              <a:buNone/>
              <a:defRPr sz="800" b="1" i="0" u="none" strike="noStrike" cap="none">
                <a:solidFill>
                  <a:schemeClr val="dk1"/>
                </a:solidFill>
                <a:latin typeface="Lato"/>
                <a:ea typeface="Lato"/>
                <a:cs typeface="Lato"/>
                <a:sym typeface="Lato"/>
              </a:defRPr>
            </a:lvl6pPr>
            <a:lvl7pPr marL="0" marR="0" lvl="6" indent="0" algn="r" rtl="0">
              <a:spcBef>
                <a:spcPts val="0"/>
              </a:spcBef>
              <a:buNone/>
              <a:defRPr sz="800" b="1" i="0" u="none" strike="noStrike" cap="none">
                <a:solidFill>
                  <a:schemeClr val="dk1"/>
                </a:solidFill>
                <a:latin typeface="Lato"/>
                <a:ea typeface="Lato"/>
                <a:cs typeface="Lato"/>
                <a:sym typeface="Lato"/>
              </a:defRPr>
            </a:lvl7pPr>
            <a:lvl8pPr marL="0" marR="0" lvl="7" indent="0" algn="r" rtl="0">
              <a:spcBef>
                <a:spcPts val="0"/>
              </a:spcBef>
              <a:buNone/>
              <a:defRPr sz="800" b="1" i="0" u="none" strike="noStrike" cap="none">
                <a:solidFill>
                  <a:schemeClr val="dk1"/>
                </a:solidFill>
                <a:latin typeface="Lato"/>
                <a:ea typeface="Lato"/>
                <a:cs typeface="Lato"/>
                <a:sym typeface="Lato"/>
              </a:defRPr>
            </a:lvl8pPr>
            <a:lvl9pPr marL="0" marR="0" lvl="8" indent="0" algn="r" rtl="0">
              <a:spcBef>
                <a:spcPts val="0"/>
              </a:spcBef>
              <a:buNone/>
              <a:defRPr sz="800" b="1"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462620" y="730378"/>
            <a:ext cx="4180725" cy="156285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subTitle" idx="1"/>
          </p:nvPr>
        </p:nvSpPr>
        <p:spPr>
          <a:xfrm>
            <a:off x="462623" y="491641"/>
            <a:ext cx="5145300" cy="2630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3" name="Google Shape;63;p15"/>
          <p:cNvSpPr>
            <a:spLocks noGrp="1"/>
          </p:cNvSpPr>
          <p:nvPr>
            <p:ph type="pic" idx="2"/>
          </p:nvPr>
        </p:nvSpPr>
        <p:spPr>
          <a:xfrm>
            <a:off x="4744291" y="0"/>
            <a:ext cx="4843463" cy="5143500"/>
          </a:xfrm>
          <a:prstGeom prst="rect">
            <a:avLst/>
          </a:prstGeom>
          <a:solidFill>
            <a:srgbClr val="BFBFBF"/>
          </a:solidFill>
          <a:ln>
            <a:noFill/>
          </a:ln>
        </p:spPr>
      </p:sp>
      <p:sp>
        <p:nvSpPr>
          <p:cNvPr id="64" name="Google Shape;64;p15"/>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u="none" strike="noStrike" cap="none">
                <a:solidFill>
                  <a:schemeClr val="dk1"/>
                </a:solidFill>
                <a:latin typeface="Lato"/>
                <a:ea typeface="Lato"/>
                <a:cs typeface="Lato"/>
                <a:sym typeface="Lato"/>
              </a:defRPr>
            </a:lvl1pPr>
            <a:lvl2pPr marL="0" marR="0" lvl="1" indent="0" algn="r" rtl="0">
              <a:spcBef>
                <a:spcPts val="0"/>
              </a:spcBef>
              <a:buNone/>
              <a:defRPr sz="800" b="1" i="0" u="none" strike="noStrike" cap="none">
                <a:solidFill>
                  <a:schemeClr val="dk1"/>
                </a:solidFill>
                <a:latin typeface="Lato"/>
                <a:ea typeface="Lato"/>
                <a:cs typeface="Lato"/>
                <a:sym typeface="Lato"/>
              </a:defRPr>
            </a:lvl2pPr>
            <a:lvl3pPr marL="0" marR="0" lvl="2" indent="0" algn="r" rtl="0">
              <a:spcBef>
                <a:spcPts val="0"/>
              </a:spcBef>
              <a:buNone/>
              <a:defRPr sz="800" b="1" i="0" u="none" strike="noStrike" cap="none">
                <a:solidFill>
                  <a:schemeClr val="dk1"/>
                </a:solidFill>
                <a:latin typeface="Lato"/>
                <a:ea typeface="Lato"/>
                <a:cs typeface="Lato"/>
                <a:sym typeface="Lato"/>
              </a:defRPr>
            </a:lvl3pPr>
            <a:lvl4pPr marL="0" marR="0" lvl="3" indent="0" algn="r" rtl="0">
              <a:spcBef>
                <a:spcPts val="0"/>
              </a:spcBef>
              <a:buNone/>
              <a:defRPr sz="800" b="1" i="0" u="none" strike="noStrike" cap="none">
                <a:solidFill>
                  <a:schemeClr val="dk1"/>
                </a:solidFill>
                <a:latin typeface="Lato"/>
                <a:ea typeface="Lato"/>
                <a:cs typeface="Lato"/>
                <a:sym typeface="Lato"/>
              </a:defRPr>
            </a:lvl4pPr>
            <a:lvl5pPr marL="0" marR="0" lvl="4" indent="0" algn="r" rtl="0">
              <a:spcBef>
                <a:spcPts val="0"/>
              </a:spcBef>
              <a:buNone/>
              <a:defRPr sz="800" b="1" i="0" u="none" strike="noStrike" cap="none">
                <a:solidFill>
                  <a:schemeClr val="dk1"/>
                </a:solidFill>
                <a:latin typeface="Lato"/>
                <a:ea typeface="Lato"/>
                <a:cs typeface="Lato"/>
                <a:sym typeface="Lato"/>
              </a:defRPr>
            </a:lvl5pPr>
            <a:lvl6pPr marL="0" marR="0" lvl="5" indent="0" algn="r" rtl="0">
              <a:spcBef>
                <a:spcPts val="0"/>
              </a:spcBef>
              <a:buNone/>
              <a:defRPr sz="800" b="1" i="0" u="none" strike="noStrike" cap="none">
                <a:solidFill>
                  <a:schemeClr val="dk1"/>
                </a:solidFill>
                <a:latin typeface="Lato"/>
                <a:ea typeface="Lato"/>
                <a:cs typeface="Lato"/>
                <a:sym typeface="Lato"/>
              </a:defRPr>
            </a:lvl6pPr>
            <a:lvl7pPr marL="0" marR="0" lvl="6" indent="0" algn="r" rtl="0">
              <a:spcBef>
                <a:spcPts val="0"/>
              </a:spcBef>
              <a:buNone/>
              <a:defRPr sz="800" b="1" i="0" u="none" strike="noStrike" cap="none">
                <a:solidFill>
                  <a:schemeClr val="dk1"/>
                </a:solidFill>
                <a:latin typeface="Lato"/>
                <a:ea typeface="Lato"/>
                <a:cs typeface="Lato"/>
                <a:sym typeface="Lato"/>
              </a:defRPr>
            </a:lvl7pPr>
            <a:lvl8pPr marL="0" marR="0" lvl="7" indent="0" algn="r" rtl="0">
              <a:spcBef>
                <a:spcPts val="0"/>
              </a:spcBef>
              <a:buNone/>
              <a:defRPr sz="800" b="1" i="0" u="none" strike="noStrike" cap="none">
                <a:solidFill>
                  <a:schemeClr val="dk1"/>
                </a:solidFill>
                <a:latin typeface="Lato"/>
                <a:ea typeface="Lato"/>
                <a:cs typeface="Lato"/>
                <a:sym typeface="Lato"/>
              </a:defRPr>
            </a:lvl8pPr>
            <a:lvl9pPr marL="0" marR="0" lvl="8" indent="0" algn="r" rtl="0">
              <a:spcBef>
                <a:spcPts val="0"/>
              </a:spcBef>
              <a:buNone/>
              <a:defRPr sz="800" b="1"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5"/>
        <p:cNvGrpSpPr/>
        <p:nvPr/>
      </p:nvGrpSpPr>
      <p:grpSpPr>
        <a:xfrm>
          <a:off x="0" y="0"/>
          <a:ext cx="0" cy="0"/>
          <a:chOff x="0" y="0"/>
          <a:chExt cx="0" cy="0"/>
        </a:xfrm>
      </p:grpSpPr>
      <p:sp>
        <p:nvSpPr>
          <p:cNvPr id="66" name="Google Shape;66;p16"/>
          <p:cNvSpPr>
            <a:spLocks noGrp="1"/>
          </p:cNvSpPr>
          <p:nvPr>
            <p:ph type="pic" idx="2"/>
          </p:nvPr>
        </p:nvSpPr>
        <p:spPr>
          <a:xfrm>
            <a:off x="1172460" y="578224"/>
            <a:ext cx="3900023" cy="3900023"/>
          </a:xfrm>
          <a:prstGeom prst="rect">
            <a:avLst/>
          </a:prstGeom>
          <a:solidFill>
            <a:srgbClr val="BFBFBF"/>
          </a:solidFill>
          <a:ln>
            <a:noFill/>
          </a:ln>
        </p:spPr>
      </p:sp>
      <p:sp>
        <p:nvSpPr>
          <p:cNvPr id="67" name="Google Shape;67;p16"/>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68"/>
        <p:cNvGrpSpPr/>
        <p:nvPr/>
      </p:nvGrpSpPr>
      <p:grpSpPr>
        <a:xfrm>
          <a:off x="0" y="0"/>
          <a:ext cx="0" cy="0"/>
          <a:chOff x="0" y="0"/>
          <a:chExt cx="0" cy="0"/>
        </a:xfrm>
      </p:grpSpPr>
      <p:sp>
        <p:nvSpPr>
          <p:cNvPr id="69" name="Google Shape;69;p17"/>
          <p:cNvSpPr>
            <a:spLocks noGrp="1"/>
          </p:cNvSpPr>
          <p:nvPr>
            <p:ph type="pic" idx="2"/>
          </p:nvPr>
        </p:nvSpPr>
        <p:spPr>
          <a:xfrm>
            <a:off x="4158547" y="578224"/>
            <a:ext cx="3900023" cy="3900023"/>
          </a:xfrm>
          <a:prstGeom prst="rect">
            <a:avLst/>
          </a:prstGeom>
          <a:solidFill>
            <a:srgbClr val="BFBFBF"/>
          </a:solidFill>
          <a:ln>
            <a:noFill/>
          </a:ln>
        </p:spPr>
      </p:sp>
      <p:sp>
        <p:nvSpPr>
          <p:cNvPr id="70" name="Google Shape;70;p17"/>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71"/>
        <p:cNvGrpSpPr/>
        <p:nvPr/>
      </p:nvGrpSpPr>
      <p:grpSpPr>
        <a:xfrm>
          <a:off x="0" y="0"/>
          <a:ext cx="0" cy="0"/>
          <a:chOff x="0" y="0"/>
          <a:chExt cx="0" cy="0"/>
        </a:xfrm>
      </p:grpSpPr>
      <p:sp>
        <p:nvSpPr>
          <p:cNvPr id="72" name="Google Shape;72;p18"/>
          <p:cNvSpPr>
            <a:spLocks noGrp="1"/>
          </p:cNvSpPr>
          <p:nvPr>
            <p:ph type="pic" idx="2"/>
          </p:nvPr>
        </p:nvSpPr>
        <p:spPr>
          <a:xfrm>
            <a:off x="0" y="0"/>
            <a:ext cx="9144000" cy="5143500"/>
          </a:xfrm>
          <a:prstGeom prst="rect">
            <a:avLst/>
          </a:prstGeom>
          <a:solidFill>
            <a:srgbClr val="BFBFBF"/>
          </a:solidFill>
          <a:ln>
            <a:noFill/>
          </a:ln>
        </p:spPr>
      </p:sp>
      <p:sp>
        <p:nvSpPr>
          <p:cNvPr id="73" name="Google Shape;73;p18"/>
          <p:cNvSpPr txBox="1">
            <a:spLocks noGrp="1"/>
          </p:cNvSpPr>
          <p:nvPr>
            <p:ph type="ctrTitle"/>
          </p:nvPr>
        </p:nvSpPr>
        <p:spPr>
          <a:xfrm>
            <a:off x="1131621" y="1861840"/>
            <a:ext cx="5145300" cy="708525"/>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lt1"/>
              </a:buClr>
              <a:buSzPts val="3300"/>
              <a:buFont typeface="Lato Black"/>
              <a:buNone/>
              <a:defRPr sz="3300"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8"/>
          <p:cNvSpPr txBox="1">
            <a:spLocks noGrp="1"/>
          </p:cNvSpPr>
          <p:nvPr>
            <p:ph type="subTitle" idx="1"/>
          </p:nvPr>
        </p:nvSpPr>
        <p:spPr>
          <a:xfrm>
            <a:off x="1131621" y="1501676"/>
            <a:ext cx="5145207" cy="263129"/>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800"/>
              </a:spcBef>
              <a:spcAft>
                <a:spcPts val="0"/>
              </a:spcAft>
              <a:buSzPts val="900"/>
              <a:buNone/>
              <a:defRPr sz="900" b="1" i="1">
                <a:solidFill>
                  <a:schemeClr val="lt1"/>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5" name="Google Shape;75;p18"/>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76"/>
        <p:cNvGrpSpPr/>
        <p:nvPr/>
      </p:nvGrpSpPr>
      <p:grpSpPr>
        <a:xfrm>
          <a:off x="0" y="0"/>
          <a:ext cx="0" cy="0"/>
          <a:chOff x="0" y="0"/>
          <a:chExt cx="0" cy="0"/>
        </a:xfrm>
      </p:grpSpPr>
      <p:sp>
        <p:nvSpPr>
          <p:cNvPr id="77" name="Google Shape;77;p19"/>
          <p:cNvSpPr>
            <a:spLocks noGrp="1"/>
          </p:cNvSpPr>
          <p:nvPr>
            <p:ph type="pic" idx="2"/>
          </p:nvPr>
        </p:nvSpPr>
        <p:spPr>
          <a:xfrm>
            <a:off x="4572000" y="-219552"/>
            <a:ext cx="5582603" cy="5582603"/>
          </a:xfrm>
          <a:prstGeom prst="rect">
            <a:avLst/>
          </a:prstGeom>
          <a:solidFill>
            <a:srgbClr val="BFBFBF"/>
          </a:solidFill>
          <a:ln>
            <a:noFill/>
          </a:ln>
        </p:spPr>
      </p:sp>
      <p:sp>
        <p:nvSpPr>
          <p:cNvPr id="78" name="Google Shape;78;p19"/>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79"/>
        <p:cNvGrpSpPr/>
        <p:nvPr/>
      </p:nvGrpSpPr>
      <p:grpSpPr>
        <a:xfrm>
          <a:off x="0" y="0"/>
          <a:ext cx="0" cy="0"/>
          <a:chOff x="0" y="0"/>
          <a:chExt cx="0" cy="0"/>
        </a:xfrm>
      </p:grpSpPr>
      <p:sp>
        <p:nvSpPr>
          <p:cNvPr id="80" name="Google Shape;80;p20"/>
          <p:cNvSpPr>
            <a:spLocks noGrp="1"/>
          </p:cNvSpPr>
          <p:nvPr>
            <p:ph type="pic" idx="2"/>
          </p:nvPr>
        </p:nvSpPr>
        <p:spPr>
          <a:xfrm>
            <a:off x="4883653" y="893722"/>
            <a:ext cx="5075094" cy="5075094"/>
          </a:xfrm>
          <a:prstGeom prst="rect">
            <a:avLst/>
          </a:prstGeom>
          <a:solidFill>
            <a:srgbClr val="BFBFBF"/>
          </a:solidFill>
          <a:ln>
            <a:noFill/>
          </a:ln>
        </p:spPr>
      </p:sp>
      <p:sp>
        <p:nvSpPr>
          <p:cNvPr id="81" name="Google Shape;81;p20"/>
          <p:cNvSpPr txBox="1">
            <a:spLocks noGrp="1"/>
          </p:cNvSpPr>
          <p:nvPr>
            <p:ph type="ctrTitle"/>
          </p:nvPr>
        </p:nvSpPr>
        <p:spPr>
          <a:xfrm>
            <a:off x="461682" y="1084887"/>
            <a:ext cx="4110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20"/>
          <p:cNvSpPr txBox="1">
            <a:spLocks noGrp="1"/>
          </p:cNvSpPr>
          <p:nvPr>
            <p:ph type="subTitle" idx="1"/>
          </p:nvPr>
        </p:nvSpPr>
        <p:spPr>
          <a:xfrm>
            <a:off x="461682" y="496123"/>
            <a:ext cx="4110318"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3" name="Google Shape;83;p20"/>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4"/>
        <p:cNvGrpSpPr/>
        <p:nvPr/>
      </p:nvGrpSpPr>
      <p:grpSpPr>
        <a:xfrm>
          <a:off x="0" y="0"/>
          <a:ext cx="0" cy="0"/>
          <a:chOff x="0" y="0"/>
          <a:chExt cx="0" cy="0"/>
        </a:xfrm>
      </p:grpSpPr>
      <p:sp>
        <p:nvSpPr>
          <p:cNvPr id="85" name="Google Shape;85;p21"/>
          <p:cNvSpPr>
            <a:spLocks noGrp="1"/>
          </p:cNvSpPr>
          <p:nvPr>
            <p:ph type="pic" idx="2"/>
          </p:nvPr>
        </p:nvSpPr>
        <p:spPr>
          <a:xfrm>
            <a:off x="1752757" y="822442"/>
            <a:ext cx="2152335" cy="2152335"/>
          </a:xfrm>
          <a:prstGeom prst="rect">
            <a:avLst/>
          </a:prstGeom>
          <a:solidFill>
            <a:srgbClr val="BFBFBF"/>
          </a:solidFill>
          <a:ln>
            <a:noFill/>
          </a:ln>
        </p:spPr>
      </p:sp>
      <p:sp>
        <p:nvSpPr>
          <p:cNvPr id="86" name="Google Shape;86;p21"/>
          <p:cNvSpPr txBox="1">
            <a:spLocks noGrp="1"/>
          </p:cNvSpPr>
          <p:nvPr>
            <p:ph type="ctrTitle"/>
          </p:nvPr>
        </p:nvSpPr>
        <p:spPr>
          <a:xfrm>
            <a:off x="4354286" y="2438625"/>
            <a:ext cx="421155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21"/>
          <p:cNvSpPr txBox="1">
            <a:spLocks noGrp="1"/>
          </p:cNvSpPr>
          <p:nvPr>
            <p:ph type="subTitle" idx="1"/>
          </p:nvPr>
        </p:nvSpPr>
        <p:spPr>
          <a:xfrm>
            <a:off x="4354286" y="1849861"/>
            <a:ext cx="4211490"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8" name="Google Shape;88;p21"/>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9"/>
        <p:cNvGrpSpPr/>
        <p:nvPr/>
      </p:nvGrpSpPr>
      <p:grpSpPr>
        <a:xfrm>
          <a:off x="0" y="0"/>
          <a:ext cx="0" cy="0"/>
          <a:chOff x="0" y="0"/>
          <a:chExt cx="0" cy="0"/>
        </a:xfrm>
      </p:grpSpPr>
      <p:sp>
        <p:nvSpPr>
          <p:cNvPr id="90" name="Google Shape;90;p22"/>
          <p:cNvSpPr>
            <a:spLocks noGrp="1"/>
          </p:cNvSpPr>
          <p:nvPr>
            <p:ph type="pic" idx="2"/>
          </p:nvPr>
        </p:nvSpPr>
        <p:spPr>
          <a:xfrm>
            <a:off x="5127696" y="-600331"/>
            <a:ext cx="5075094" cy="5075094"/>
          </a:xfrm>
          <a:prstGeom prst="rect">
            <a:avLst/>
          </a:prstGeom>
          <a:solidFill>
            <a:srgbClr val="BFBFBF"/>
          </a:solidFill>
          <a:ln>
            <a:noFill/>
          </a:ln>
        </p:spPr>
      </p:sp>
      <p:sp>
        <p:nvSpPr>
          <p:cNvPr id="91" name="Google Shape;91;p22"/>
          <p:cNvSpPr txBox="1">
            <a:spLocks noGrp="1"/>
          </p:cNvSpPr>
          <p:nvPr>
            <p:ph type="ctrTitle"/>
          </p:nvPr>
        </p:nvSpPr>
        <p:spPr>
          <a:xfrm>
            <a:off x="459698" y="1921826"/>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22"/>
          <p:cNvSpPr txBox="1">
            <a:spLocks noGrp="1"/>
          </p:cNvSpPr>
          <p:nvPr>
            <p:ph type="subTitle" idx="1"/>
          </p:nvPr>
        </p:nvSpPr>
        <p:spPr>
          <a:xfrm>
            <a:off x="466422" y="1561662"/>
            <a:ext cx="514520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3" name="Google Shape;93;p22"/>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94"/>
        <p:cNvGrpSpPr/>
        <p:nvPr/>
      </p:nvGrpSpPr>
      <p:grpSpPr>
        <a:xfrm>
          <a:off x="0" y="0"/>
          <a:ext cx="0" cy="0"/>
          <a:chOff x="0" y="0"/>
          <a:chExt cx="0" cy="0"/>
        </a:xfrm>
      </p:grpSpPr>
      <p:sp>
        <p:nvSpPr>
          <p:cNvPr id="95" name="Google Shape;95;p23"/>
          <p:cNvSpPr>
            <a:spLocks noGrp="1"/>
          </p:cNvSpPr>
          <p:nvPr>
            <p:ph type="pic" idx="2"/>
          </p:nvPr>
        </p:nvSpPr>
        <p:spPr>
          <a:xfrm>
            <a:off x="-1014703" y="-596986"/>
            <a:ext cx="5075094" cy="5075094"/>
          </a:xfrm>
          <a:prstGeom prst="rect">
            <a:avLst/>
          </a:prstGeom>
          <a:solidFill>
            <a:srgbClr val="BFBFBF"/>
          </a:solidFill>
          <a:ln>
            <a:noFill/>
          </a:ln>
        </p:spPr>
      </p:sp>
      <p:sp>
        <p:nvSpPr>
          <p:cNvPr id="96" name="Google Shape;96;p23"/>
          <p:cNvSpPr txBox="1">
            <a:spLocks noGrp="1"/>
          </p:cNvSpPr>
          <p:nvPr>
            <p:ph type="ctrTitle"/>
          </p:nvPr>
        </p:nvSpPr>
        <p:spPr>
          <a:xfrm>
            <a:off x="4572000" y="2152807"/>
            <a:ext cx="399375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3"/>
          <p:cNvSpPr txBox="1">
            <a:spLocks noGrp="1"/>
          </p:cNvSpPr>
          <p:nvPr>
            <p:ph type="subTitle" idx="1"/>
          </p:nvPr>
        </p:nvSpPr>
        <p:spPr>
          <a:xfrm>
            <a:off x="4572000" y="1564043"/>
            <a:ext cx="3993750" cy="2630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8" name="Google Shape;98;p23"/>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9"/>
        <p:cNvGrpSpPr/>
        <p:nvPr/>
      </p:nvGrpSpPr>
      <p:grpSpPr>
        <a:xfrm>
          <a:off x="0" y="0"/>
          <a:ext cx="0" cy="0"/>
          <a:chOff x="0" y="0"/>
          <a:chExt cx="0" cy="0"/>
        </a:xfrm>
      </p:grpSpPr>
      <p:sp>
        <p:nvSpPr>
          <p:cNvPr id="100" name="Google Shape;100;p24"/>
          <p:cNvSpPr>
            <a:spLocks noGrp="1"/>
          </p:cNvSpPr>
          <p:nvPr>
            <p:ph type="pic" idx="2"/>
          </p:nvPr>
        </p:nvSpPr>
        <p:spPr>
          <a:xfrm>
            <a:off x="2361676" y="264889"/>
            <a:ext cx="4420648" cy="4420648"/>
          </a:xfrm>
          <a:prstGeom prst="rect">
            <a:avLst/>
          </a:prstGeom>
          <a:solidFill>
            <a:srgbClr val="BFBFBF"/>
          </a:solidFill>
          <a:ln>
            <a:noFill/>
          </a:ln>
        </p:spPr>
      </p:sp>
      <p:sp>
        <p:nvSpPr>
          <p:cNvPr id="101" name="Google Shape;101;p24"/>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2"/>
        <p:cNvGrpSpPr/>
        <p:nvPr/>
      </p:nvGrpSpPr>
      <p:grpSpPr>
        <a:xfrm>
          <a:off x="0" y="0"/>
          <a:ext cx="0" cy="0"/>
          <a:chOff x="0" y="0"/>
          <a:chExt cx="0" cy="0"/>
        </a:xfrm>
      </p:grpSpPr>
      <p:sp>
        <p:nvSpPr>
          <p:cNvPr id="103" name="Google Shape;103;p25"/>
          <p:cNvSpPr>
            <a:spLocks noGrp="1"/>
          </p:cNvSpPr>
          <p:nvPr>
            <p:ph type="pic" idx="2"/>
          </p:nvPr>
        </p:nvSpPr>
        <p:spPr>
          <a:xfrm>
            <a:off x="-1010901" y="443753"/>
            <a:ext cx="4148417" cy="4148417"/>
          </a:xfrm>
          <a:prstGeom prst="rect">
            <a:avLst/>
          </a:prstGeom>
          <a:solidFill>
            <a:srgbClr val="BFBFBF"/>
          </a:solidFill>
          <a:ln>
            <a:noFill/>
          </a:ln>
        </p:spPr>
      </p:sp>
      <p:sp>
        <p:nvSpPr>
          <p:cNvPr id="104" name="Google Shape;104;p25"/>
          <p:cNvSpPr txBox="1">
            <a:spLocks noGrp="1"/>
          </p:cNvSpPr>
          <p:nvPr>
            <p:ph type="ctrTitle"/>
          </p:nvPr>
        </p:nvSpPr>
        <p:spPr>
          <a:xfrm>
            <a:off x="3342785" y="848267"/>
            <a:ext cx="5222925"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5"/>
          <p:cNvSpPr txBox="1">
            <a:spLocks noGrp="1"/>
          </p:cNvSpPr>
          <p:nvPr>
            <p:ph type="subTitle" idx="1"/>
          </p:nvPr>
        </p:nvSpPr>
        <p:spPr>
          <a:xfrm>
            <a:off x="3342785" y="488103"/>
            <a:ext cx="5222991"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6" name="Google Shape;106;p25"/>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07"/>
        <p:cNvGrpSpPr/>
        <p:nvPr/>
      </p:nvGrpSpPr>
      <p:grpSpPr>
        <a:xfrm>
          <a:off x="0" y="0"/>
          <a:ext cx="0" cy="0"/>
          <a:chOff x="0" y="0"/>
          <a:chExt cx="0" cy="0"/>
        </a:xfrm>
      </p:grpSpPr>
      <p:sp>
        <p:nvSpPr>
          <p:cNvPr id="108" name="Google Shape;108;p26"/>
          <p:cNvSpPr>
            <a:spLocks noGrp="1"/>
          </p:cNvSpPr>
          <p:nvPr>
            <p:ph type="pic" idx="2"/>
          </p:nvPr>
        </p:nvSpPr>
        <p:spPr>
          <a:xfrm>
            <a:off x="0" y="0"/>
            <a:ext cx="3371850" cy="5143500"/>
          </a:xfrm>
          <a:prstGeom prst="rect">
            <a:avLst/>
          </a:prstGeom>
          <a:solidFill>
            <a:srgbClr val="BFBFBF"/>
          </a:solidFill>
          <a:ln>
            <a:noFill/>
          </a:ln>
        </p:spPr>
      </p:sp>
      <p:sp>
        <p:nvSpPr>
          <p:cNvPr id="109" name="Google Shape;109;p26"/>
          <p:cNvSpPr txBox="1">
            <a:spLocks noGrp="1"/>
          </p:cNvSpPr>
          <p:nvPr>
            <p:ph type="ctrTitle"/>
          </p:nvPr>
        </p:nvSpPr>
        <p:spPr>
          <a:xfrm>
            <a:off x="4181475" y="1084186"/>
            <a:ext cx="43911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6"/>
          <p:cNvSpPr txBox="1">
            <a:spLocks noGrp="1"/>
          </p:cNvSpPr>
          <p:nvPr>
            <p:ph type="subTitle" idx="1"/>
          </p:nvPr>
        </p:nvSpPr>
        <p:spPr>
          <a:xfrm>
            <a:off x="4181475" y="495422"/>
            <a:ext cx="4391025"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1" name="Google Shape;111;p26"/>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2"/>
        <p:cNvGrpSpPr/>
        <p:nvPr/>
      </p:nvGrpSpPr>
      <p:grpSpPr>
        <a:xfrm>
          <a:off x="0" y="0"/>
          <a:ext cx="0" cy="0"/>
          <a:chOff x="0" y="0"/>
          <a:chExt cx="0" cy="0"/>
        </a:xfrm>
      </p:grpSpPr>
      <p:sp>
        <p:nvSpPr>
          <p:cNvPr id="113" name="Google Shape;113;p27"/>
          <p:cNvSpPr txBox="1">
            <a:spLocks noGrp="1"/>
          </p:cNvSpPr>
          <p:nvPr>
            <p:ph type="ctrTitle"/>
          </p:nvPr>
        </p:nvSpPr>
        <p:spPr>
          <a:xfrm>
            <a:off x="464672" y="845081"/>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7"/>
          <p:cNvSpPr txBox="1">
            <a:spLocks noGrp="1"/>
          </p:cNvSpPr>
          <p:nvPr>
            <p:ph type="subTitle" idx="1"/>
          </p:nvPr>
        </p:nvSpPr>
        <p:spPr>
          <a:xfrm>
            <a:off x="464672" y="484917"/>
            <a:ext cx="5145300" cy="2630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5" name="Google Shape;115;p27"/>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16"/>
        <p:cNvGrpSpPr/>
        <p:nvPr/>
      </p:nvGrpSpPr>
      <p:grpSpPr>
        <a:xfrm>
          <a:off x="0" y="0"/>
          <a:ext cx="0" cy="0"/>
          <a:chOff x="0" y="0"/>
          <a:chExt cx="0" cy="0"/>
        </a:xfrm>
      </p:grpSpPr>
      <p:sp>
        <p:nvSpPr>
          <p:cNvPr id="117" name="Google Shape;117;p28"/>
          <p:cNvSpPr>
            <a:spLocks noGrp="1"/>
          </p:cNvSpPr>
          <p:nvPr>
            <p:ph type="pic" idx="2"/>
          </p:nvPr>
        </p:nvSpPr>
        <p:spPr>
          <a:xfrm>
            <a:off x="5772150" y="0"/>
            <a:ext cx="3371851" cy="5143500"/>
          </a:xfrm>
          <a:prstGeom prst="rect">
            <a:avLst/>
          </a:prstGeom>
          <a:solidFill>
            <a:srgbClr val="BFBFBF"/>
          </a:solidFill>
          <a:ln>
            <a:noFill/>
          </a:ln>
        </p:spPr>
      </p:sp>
      <p:sp>
        <p:nvSpPr>
          <p:cNvPr id="118" name="Google Shape;118;p28"/>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8"/>
          <p:cNvSpPr txBox="1">
            <a:spLocks noGrp="1"/>
          </p:cNvSpPr>
          <p:nvPr>
            <p:ph type="ctrTitle"/>
          </p:nvPr>
        </p:nvSpPr>
        <p:spPr>
          <a:xfrm>
            <a:off x="464672" y="845081"/>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8"/>
          <p:cNvSpPr txBox="1">
            <a:spLocks noGrp="1"/>
          </p:cNvSpPr>
          <p:nvPr>
            <p:ph type="subTitle" idx="1"/>
          </p:nvPr>
        </p:nvSpPr>
        <p:spPr>
          <a:xfrm>
            <a:off x="464671" y="484917"/>
            <a:ext cx="514520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21"/>
        <p:cNvGrpSpPr/>
        <p:nvPr/>
      </p:nvGrpSpPr>
      <p:grpSpPr>
        <a:xfrm>
          <a:off x="0" y="0"/>
          <a:ext cx="0" cy="0"/>
          <a:chOff x="0" y="0"/>
          <a:chExt cx="0" cy="0"/>
        </a:xfrm>
      </p:grpSpPr>
      <p:sp>
        <p:nvSpPr>
          <p:cNvPr id="122" name="Google Shape;122;p29"/>
          <p:cNvSpPr>
            <a:spLocks noGrp="1"/>
          </p:cNvSpPr>
          <p:nvPr>
            <p:ph type="pic" idx="2"/>
          </p:nvPr>
        </p:nvSpPr>
        <p:spPr>
          <a:xfrm>
            <a:off x="2908883" y="3375465"/>
            <a:ext cx="1104488" cy="1104488"/>
          </a:xfrm>
          <a:prstGeom prst="rect">
            <a:avLst/>
          </a:prstGeom>
          <a:solidFill>
            <a:srgbClr val="BFBFBF"/>
          </a:solidFill>
          <a:ln>
            <a:noFill/>
          </a:ln>
        </p:spPr>
      </p:sp>
      <p:sp>
        <p:nvSpPr>
          <p:cNvPr id="123" name="Google Shape;123;p29"/>
          <p:cNvSpPr>
            <a:spLocks noGrp="1"/>
          </p:cNvSpPr>
          <p:nvPr>
            <p:ph type="pic" idx="3"/>
          </p:nvPr>
        </p:nvSpPr>
        <p:spPr>
          <a:xfrm>
            <a:off x="5130629" y="2043319"/>
            <a:ext cx="1104488" cy="1104488"/>
          </a:xfrm>
          <a:prstGeom prst="rect">
            <a:avLst/>
          </a:prstGeom>
          <a:solidFill>
            <a:srgbClr val="BFBFBF"/>
          </a:solidFill>
          <a:ln>
            <a:noFill/>
          </a:ln>
        </p:spPr>
      </p:sp>
      <p:sp>
        <p:nvSpPr>
          <p:cNvPr id="124" name="Google Shape;124;p29"/>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25" name="Google Shape;125;p29"/>
          <p:cNvSpPr txBox="1">
            <a:spLocks noGrp="1"/>
          </p:cNvSpPr>
          <p:nvPr>
            <p:ph type="ctrTitle"/>
          </p:nvPr>
        </p:nvSpPr>
        <p:spPr>
          <a:xfrm>
            <a:off x="464672" y="845081"/>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9"/>
          <p:cNvSpPr txBox="1">
            <a:spLocks noGrp="1"/>
          </p:cNvSpPr>
          <p:nvPr>
            <p:ph type="subTitle" idx="1"/>
          </p:nvPr>
        </p:nvSpPr>
        <p:spPr>
          <a:xfrm>
            <a:off x="464671" y="484917"/>
            <a:ext cx="514520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27"/>
        <p:cNvGrpSpPr/>
        <p:nvPr/>
      </p:nvGrpSpPr>
      <p:grpSpPr>
        <a:xfrm>
          <a:off x="0" y="0"/>
          <a:ext cx="0" cy="0"/>
          <a:chOff x="0" y="0"/>
          <a:chExt cx="0" cy="0"/>
        </a:xfrm>
      </p:grpSpPr>
      <p:sp>
        <p:nvSpPr>
          <p:cNvPr id="128" name="Google Shape;128;p30"/>
          <p:cNvSpPr>
            <a:spLocks noGrp="1"/>
          </p:cNvSpPr>
          <p:nvPr>
            <p:ph type="pic" idx="2"/>
          </p:nvPr>
        </p:nvSpPr>
        <p:spPr>
          <a:xfrm>
            <a:off x="5130628" y="3372075"/>
            <a:ext cx="1104488" cy="1104488"/>
          </a:xfrm>
          <a:prstGeom prst="rect">
            <a:avLst/>
          </a:prstGeom>
          <a:solidFill>
            <a:srgbClr val="BFBFBF"/>
          </a:solidFill>
          <a:ln>
            <a:noFill/>
          </a:ln>
        </p:spPr>
      </p:sp>
      <p:sp>
        <p:nvSpPr>
          <p:cNvPr id="129" name="Google Shape;129;p30"/>
          <p:cNvSpPr>
            <a:spLocks noGrp="1"/>
          </p:cNvSpPr>
          <p:nvPr>
            <p:ph type="pic" idx="3"/>
          </p:nvPr>
        </p:nvSpPr>
        <p:spPr>
          <a:xfrm>
            <a:off x="2908883" y="2019506"/>
            <a:ext cx="1104488" cy="1104488"/>
          </a:xfrm>
          <a:prstGeom prst="rect">
            <a:avLst/>
          </a:prstGeom>
          <a:solidFill>
            <a:srgbClr val="BFBFBF"/>
          </a:solidFill>
          <a:ln>
            <a:noFill/>
          </a:ln>
        </p:spPr>
      </p:sp>
      <p:sp>
        <p:nvSpPr>
          <p:cNvPr id="130" name="Google Shape;130;p30"/>
          <p:cNvSpPr>
            <a:spLocks noGrp="1"/>
          </p:cNvSpPr>
          <p:nvPr>
            <p:ph type="pic" idx="4"/>
          </p:nvPr>
        </p:nvSpPr>
        <p:spPr>
          <a:xfrm>
            <a:off x="5130628" y="598788"/>
            <a:ext cx="1104488" cy="1104488"/>
          </a:xfrm>
          <a:prstGeom prst="rect">
            <a:avLst/>
          </a:prstGeom>
          <a:solidFill>
            <a:srgbClr val="BFBFBF"/>
          </a:solidFill>
          <a:ln>
            <a:noFill/>
          </a:ln>
        </p:spPr>
      </p:sp>
      <p:sp>
        <p:nvSpPr>
          <p:cNvPr id="131" name="Google Shape;131;p30"/>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32"/>
        <p:cNvGrpSpPr/>
        <p:nvPr/>
      </p:nvGrpSpPr>
      <p:grpSpPr>
        <a:xfrm>
          <a:off x="0" y="0"/>
          <a:ext cx="0" cy="0"/>
          <a:chOff x="0" y="0"/>
          <a:chExt cx="0" cy="0"/>
        </a:xfrm>
      </p:grpSpPr>
      <p:sp>
        <p:nvSpPr>
          <p:cNvPr id="133" name="Google Shape;133;p31"/>
          <p:cNvSpPr>
            <a:spLocks noGrp="1"/>
          </p:cNvSpPr>
          <p:nvPr>
            <p:ph type="pic" idx="2"/>
          </p:nvPr>
        </p:nvSpPr>
        <p:spPr>
          <a:xfrm>
            <a:off x="4123714" y="3482839"/>
            <a:ext cx="1004080" cy="1004080"/>
          </a:xfrm>
          <a:prstGeom prst="rect">
            <a:avLst/>
          </a:prstGeom>
          <a:solidFill>
            <a:srgbClr val="BFBFBF"/>
          </a:solidFill>
          <a:ln>
            <a:noFill/>
          </a:ln>
        </p:spPr>
      </p:sp>
      <p:sp>
        <p:nvSpPr>
          <p:cNvPr id="134" name="Google Shape;134;p31"/>
          <p:cNvSpPr>
            <a:spLocks noGrp="1"/>
          </p:cNvSpPr>
          <p:nvPr>
            <p:ph type="pic" idx="3"/>
          </p:nvPr>
        </p:nvSpPr>
        <p:spPr>
          <a:xfrm>
            <a:off x="4123714" y="1757590"/>
            <a:ext cx="1004080" cy="1004080"/>
          </a:xfrm>
          <a:prstGeom prst="rect">
            <a:avLst/>
          </a:prstGeom>
          <a:solidFill>
            <a:srgbClr val="BFBFBF"/>
          </a:solidFill>
          <a:ln>
            <a:noFill/>
          </a:ln>
        </p:spPr>
      </p:sp>
      <p:sp>
        <p:nvSpPr>
          <p:cNvPr id="135" name="Google Shape;135;p31"/>
          <p:cNvSpPr>
            <a:spLocks noGrp="1"/>
          </p:cNvSpPr>
          <p:nvPr>
            <p:ph type="pic" idx="4"/>
          </p:nvPr>
        </p:nvSpPr>
        <p:spPr>
          <a:xfrm>
            <a:off x="536582" y="3482839"/>
            <a:ext cx="1004080" cy="1004080"/>
          </a:xfrm>
          <a:prstGeom prst="rect">
            <a:avLst/>
          </a:prstGeom>
          <a:solidFill>
            <a:srgbClr val="BFBFBF"/>
          </a:solidFill>
          <a:ln>
            <a:noFill/>
          </a:ln>
        </p:spPr>
      </p:sp>
      <p:sp>
        <p:nvSpPr>
          <p:cNvPr id="136" name="Google Shape;136;p31"/>
          <p:cNvSpPr>
            <a:spLocks noGrp="1"/>
          </p:cNvSpPr>
          <p:nvPr>
            <p:ph type="pic" idx="5"/>
          </p:nvPr>
        </p:nvSpPr>
        <p:spPr>
          <a:xfrm>
            <a:off x="536582" y="1757590"/>
            <a:ext cx="1004080" cy="1004080"/>
          </a:xfrm>
          <a:prstGeom prst="rect">
            <a:avLst/>
          </a:prstGeom>
          <a:solidFill>
            <a:srgbClr val="BFBFBF"/>
          </a:solidFill>
          <a:ln>
            <a:noFill/>
          </a:ln>
        </p:spPr>
      </p:sp>
      <p:sp>
        <p:nvSpPr>
          <p:cNvPr id="137" name="Google Shape;137;p31"/>
          <p:cNvSpPr txBox="1">
            <a:spLocks noGrp="1"/>
          </p:cNvSpPr>
          <p:nvPr>
            <p:ph type="ctrTitle"/>
          </p:nvPr>
        </p:nvSpPr>
        <p:spPr>
          <a:xfrm>
            <a:off x="455900" y="851401"/>
            <a:ext cx="811665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31"/>
          <p:cNvSpPr txBox="1">
            <a:spLocks noGrp="1"/>
          </p:cNvSpPr>
          <p:nvPr>
            <p:ph type="subTitle" idx="1"/>
          </p:nvPr>
        </p:nvSpPr>
        <p:spPr>
          <a:xfrm>
            <a:off x="455900" y="491237"/>
            <a:ext cx="8116600"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9" name="Google Shape;139;p31"/>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40"/>
        <p:cNvGrpSpPr/>
        <p:nvPr/>
      </p:nvGrpSpPr>
      <p:grpSpPr>
        <a:xfrm>
          <a:off x="0" y="0"/>
          <a:ext cx="0" cy="0"/>
          <a:chOff x="0" y="0"/>
          <a:chExt cx="0" cy="0"/>
        </a:xfrm>
      </p:grpSpPr>
      <p:sp>
        <p:nvSpPr>
          <p:cNvPr id="141" name="Google Shape;141;p32"/>
          <p:cNvSpPr>
            <a:spLocks noGrp="1"/>
          </p:cNvSpPr>
          <p:nvPr>
            <p:ph type="pic" idx="2"/>
          </p:nvPr>
        </p:nvSpPr>
        <p:spPr>
          <a:xfrm>
            <a:off x="0" y="184120"/>
            <a:ext cx="9144002" cy="4996085"/>
          </a:xfrm>
          <a:prstGeom prst="rect">
            <a:avLst/>
          </a:prstGeom>
          <a:solidFill>
            <a:srgbClr val="BFBFBF"/>
          </a:solidFill>
          <a:ln>
            <a:noFill/>
          </a:ln>
        </p:spPr>
      </p:sp>
      <p:sp>
        <p:nvSpPr>
          <p:cNvPr id="142" name="Google Shape;142;p32"/>
          <p:cNvSpPr txBox="1">
            <a:spLocks noGrp="1"/>
          </p:cNvSpPr>
          <p:nvPr>
            <p:ph type="ctrTitle"/>
          </p:nvPr>
        </p:nvSpPr>
        <p:spPr>
          <a:xfrm>
            <a:off x="1999396" y="852814"/>
            <a:ext cx="5145300" cy="708525"/>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3300"/>
              <a:buFont typeface="Lato Black"/>
              <a:buNone/>
              <a:defRPr sz="3300"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 name="Google Shape;143;p32"/>
          <p:cNvSpPr txBox="1">
            <a:spLocks noGrp="1"/>
          </p:cNvSpPr>
          <p:nvPr>
            <p:ph type="subTitle" idx="1"/>
          </p:nvPr>
        </p:nvSpPr>
        <p:spPr>
          <a:xfrm>
            <a:off x="1999396" y="492650"/>
            <a:ext cx="5145300" cy="263025"/>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800"/>
              </a:spcBef>
              <a:spcAft>
                <a:spcPts val="0"/>
              </a:spcAft>
              <a:buSzPts val="900"/>
              <a:buNone/>
              <a:defRPr sz="900" b="1" i="1">
                <a:solidFill>
                  <a:schemeClr val="lt1"/>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4" name="Google Shape;144;p32"/>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45"/>
        <p:cNvGrpSpPr/>
        <p:nvPr/>
      </p:nvGrpSpPr>
      <p:grpSpPr>
        <a:xfrm>
          <a:off x="0" y="0"/>
          <a:ext cx="0" cy="0"/>
          <a:chOff x="0" y="0"/>
          <a:chExt cx="0" cy="0"/>
        </a:xfrm>
      </p:grpSpPr>
      <p:sp>
        <p:nvSpPr>
          <p:cNvPr id="146" name="Google Shape;146;p33"/>
          <p:cNvSpPr>
            <a:spLocks noGrp="1"/>
          </p:cNvSpPr>
          <p:nvPr>
            <p:ph type="pic" idx="2"/>
          </p:nvPr>
        </p:nvSpPr>
        <p:spPr>
          <a:xfrm>
            <a:off x="4253636" y="587090"/>
            <a:ext cx="1470074" cy="1470073"/>
          </a:xfrm>
          <a:prstGeom prst="rect">
            <a:avLst/>
          </a:prstGeom>
          <a:solidFill>
            <a:srgbClr val="BFBFBF"/>
          </a:solidFill>
          <a:ln>
            <a:noFill/>
          </a:ln>
        </p:spPr>
      </p:sp>
      <p:sp>
        <p:nvSpPr>
          <p:cNvPr id="147" name="Google Shape;147;p33"/>
          <p:cNvSpPr>
            <a:spLocks noGrp="1"/>
          </p:cNvSpPr>
          <p:nvPr>
            <p:ph type="pic" idx="3"/>
          </p:nvPr>
        </p:nvSpPr>
        <p:spPr>
          <a:xfrm>
            <a:off x="2892050" y="1797742"/>
            <a:ext cx="1470073" cy="1470073"/>
          </a:xfrm>
          <a:prstGeom prst="rect">
            <a:avLst/>
          </a:prstGeom>
          <a:solidFill>
            <a:srgbClr val="BFBFBF"/>
          </a:solidFill>
          <a:ln>
            <a:noFill/>
          </a:ln>
        </p:spPr>
      </p:sp>
      <p:sp>
        <p:nvSpPr>
          <p:cNvPr id="148" name="Google Shape;148;p33"/>
          <p:cNvSpPr>
            <a:spLocks noGrp="1"/>
          </p:cNvSpPr>
          <p:nvPr>
            <p:ph type="pic" idx="4"/>
          </p:nvPr>
        </p:nvSpPr>
        <p:spPr>
          <a:xfrm>
            <a:off x="1566068" y="3005190"/>
            <a:ext cx="1470073" cy="1470073"/>
          </a:xfrm>
          <a:prstGeom prst="rect">
            <a:avLst/>
          </a:prstGeom>
          <a:solidFill>
            <a:srgbClr val="BFBFBF"/>
          </a:solidFill>
          <a:ln>
            <a:noFill/>
          </a:ln>
        </p:spPr>
      </p:sp>
      <p:sp>
        <p:nvSpPr>
          <p:cNvPr id="149" name="Google Shape;149;p33"/>
          <p:cNvSpPr txBox="1">
            <a:spLocks noGrp="1"/>
          </p:cNvSpPr>
          <p:nvPr>
            <p:ph type="ctrTitle"/>
          </p:nvPr>
        </p:nvSpPr>
        <p:spPr>
          <a:xfrm>
            <a:off x="5015753" y="3059861"/>
            <a:ext cx="3543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 name="Google Shape;150;p33"/>
          <p:cNvSpPr txBox="1">
            <a:spLocks noGrp="1"/>
          </p:cNvSpPr>
          <p:nvPr>
            <p:ph type="subTitle" idx="1"/>
          </p:nvPr>
        </p:nvSpPr>
        <p:spPr>
          <a:xfrm>
            <a:off x="5015753" y="2242496"/>
            <a:ext cx="3543300" cy="2630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1" name="Google Shape;151;p33"/>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52"/>
        <p:cNvGrpSpPr/>
        <p:nvPr/>
      </p:nvGrpSpPr>
      <p:grpSpPr>
        <a:xfrm>
          <a:off x="0" y="0"/>
          <a:ext cx="0" cy="0"/>
          <a:chOff x="0" y="0"/>
          <a:chExt cx="0" cy="0"/>
        </a:xfrm>
      </p:grpSpPr>
      <p:sp>
        <p:nvSpPr>
          <p:cNvPr id="153" name="Google Shape;153;p34"/>
          <p:cNvSpPr>
            <a:spLocks noGrp="1"/>
          </p:cNvSpPr>
          <p:nvPr>
            <p:ph type="pic" idx="2"/>
          </p:nvPr>
        </p:nvSpPr>
        <p:spPr>
          <a:xfrm>
            <a:off x="-436355" y="-314376"/>
            <a:ext cx="2367568" cy="2367569"/>
          </a:xfrm>
          <a:prstGeom prst="rect">
            <a:avLst/>
          </a:prstGeom>
          <a:solidFill>
            <a:srgbClr val="BFBFBF"/>
          </a:solidFill>
          <a:ln>
            <a:noFill/>
          </a:ln>
        </p:spPr>
      </p:sp>
      <p:sp>
        <p:nvSpPr>
          <p:cNvPr id="154" name="Google Shape;154;p34"/>
          <p:cNvSpPr>
            <a:spLocks noGrp="1"/>
          </p:cNvSpPr>
          <p:nvPr>
            <p:ph type="pic" idx="3"/>
          </p:nvPr>
        </p:nvSpPr>
        <p:spPr>
          <a:xfrm>
            <a:off x="580186" y="1461482"/>
            <a:ext cx="2367569" cy="2367569"/>
          </a:xfrm>
          <a:prstGeom prst="rect">
            <a:avLst/>
          </a:prstGeom>
          <a:solidFill>
            <a:srgbClr val="BFBFBF"/>
          </a:solidFill>
          <a:ln>
            <a:noFill/>
          </a:ln>
        </p:spPr>
      </p:sp>
      <p:sp>
        <p:nvSpPr>
          <p:cNvPr id="155" name="Google Shape;155;p34"/>
          <p:cNvSpPr>
            <a:spLocks noGrp="1"/>
          </p:cNvSpPr>
          <p:nvPr>
            <p:ph type="pic" idx="4"/>
          </p:nvPr>
        </p:nvSpPr>
        <p:spPr>
          <a:xfrm>
            <a:off x="1610176" y="3117203"/>
            <a:ext cx="2367569" cy="2367569"/>
          </a:xfrm>
          <a:prstGeom prst="rect">
            <a:avLst/>
          </a:prstGeom>
          <a:solidFill>
            <a:srgbClr val="BFBFBF"/>
          </a:solidFill>
          <a:ln>
            <a:noFill/>
          </a:ln>
        </p:spPr>
      </p:sp>
      <p:sp>
        <p:nvSpPr>
          <p:cNvPr id="156" name="Google Shape;156;p34"/>
          <p:cNvSpPr txBox="1">
            <a:spLocks noGrp="1"/>
          </p:cNvSpPr>
          <p:nvPr>
            <p:ph type="ctrTitle"/>
          </p:nvPr>
        </p:nvSpPr>
        <p:spPr>
          <a:xfrm>
            <a:off x="3802927" y="1079809"/>
            <a:ext cx="475605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7" name="Google Shape;157;p34"/>
          <p:cNvSpPr txBox="1">
            <a:spLocks noGrp="1"/>
          </p:cNvSpPr>
          <p:nvPr>
            <p:ph type="subTitle" idx="1"/>
          </p:nvPr>
        </p:nvSpPr>
        <p:spPr>
          <a:xfrm>
            <a:off x="3802927" y="491045"/>
            <a:ext cx="475612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8" name="Google Shape;158;p34"/>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59"/>
        <p:cNvGrpSpPr/>
        <p:nvPr/>
      </p:nvGrpSpPr>
      <p:grpSpPr>
        <a:xfrm>
          <a:off x="0" y="0"/>
          <a:ext cx="0" cy="0"/>
          <a:chOff x="0" y="0"/>
          <a:chExt cx="0" cy="0"/>
        </a:xfrm>
      </p:grpSpPr>
      <p:sp>
        <p:nvSpPr>
          <p:cNvPr id="160" name="Google Shape;160;p35"/>
          <p:cNvSpPr>
            <a:spLocks noGrp="1"/>
          </p:cNvSpPr>
          <p:nvPr>
            <p:ph type="pic" idx="2"/>
          </p:nvPr>
        </p:nvSpPr>
        <p:spPr>
          <a:xfrm>
            <a:off x="5153599" y="-592093"/>
            <a:ext cx="5543652" cy="6695338"/>
          </a:xfrm>
          <a:prstGeom prst="rect">
            <a:avLst/>
          </a:prstGeom>
          <a:solidFill>
            <a:schemeClr val="lt1"/>
          </a:solidFill>
          <a:ln>
            <a:noFill/>
          </a:ln>
        </p:spPr>
      </p:sp>
      <p:sp>
        <p:nvSpPr>
          <p:cNvPr id="161" name="Google Shape;161;p35"/>
          <p:cNvSpPr>
            <a:spLocks noGrp="1"/>
          </p:cNvSpPr>
          <p:nvPr>
            <p:ph type="pic" idx="3"/>
          </p:nvPr>
        </p:nvSpPr>
        <p:spPr>
          <a:xfrm>
            <a:off x="7625879" y="1149372"/>
            <a:ext cx="1641562" cy="3332321"/>
          </a:xfrm>
          <a:prstGeom prst="roundRect">
            <a:avLst>
              <a:gd name="adj" fmla="val 9414"/>
            </a:avLst>
          </a:prstGeom>
          <a:solidFill>
            <a:srgbClr val="BFBFBF"/>
          </a:solidFill>
          <a:ln>
            <a:noFill/>
          </a:ln>
        </p:spPr>
      </p:sp>
      <p:sp>
        <p:nvSpPr>
          <p:cNvPr id="162" name="Google Shape;162;p35"/>
          <p:cNvSpPr>
            <a:spLocks noGrp="1"/>
          </p:cNvSpPr>
          <p:nvPr>
            <p:ph type="pic" idx="4"/>
          </p:nvPr>
        </p:nvSpPr>
        <p:spPr>
          <a:xfrm>
            <a:off x="5675635" y="586619"/>
            <a:ext cx="1641562" cy="3332321"/>
          </a:xfrm>
          <a:prstGeom prst="roundRect">
            <a:avLst>
              <a:gd name="adj" fmla="val 9414"/>
            </a:avLst>
          </a:prstGeom>
          <a:solidFill>
            <a:srgbClr val="BFBFBF"/>
          </a:solidFill>
          <a:ln>
            <a:noFill/>
          </a:ln>
        </p:spPr>
      </p:sp>
      <p:sp>
        <p:nvSpPr>
          <p:cNvPr id="163" name="Google Shape;163;p35"/>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64" name="Google Shape;164;p35"/>
          <p:cNvSpPr txBox="1">
            <a:spLocks noGrp="1"/>
          </p:cNvSpPr>
          <p:nvPr>
            <p:ph type="ctrTitle"/>
          </p:nvPr>
        </p:nvSpPr>
        <p:spPr>
          <a:xfrm>
            <a:off x="464672" y="845081"/>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35"/>
          <p:cNvSpPr txBox="1">
            <a:spLocks noGrp="1"/>
          </p:cNvSpPr>
          <p:nvPr>
            <p:ph type="subTitle" idx="1"/>
          </p:nvPr>
        </p:nvSpPr>
        <p:spPr>
          <a:xfrm>
            <a:off x="464672" y="484917"/>
            <a:ext cx="5145300" cy="2630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66"/>
        <p:cNvGrpSpPr/>
        <p:nvPr/>
      </p:nvGrpSpPr>
      <p:grpSpPr>
        <a:xfrm>
          <a:off x="0" y="0"/>
          <a:ext cx="0" cy="0"/>
          <a:chOff x="0" y="0"/>
          <a:chExt cx="0" cy="0"/>
        </a:xfrm>
      </p:grpSpPr>
      <p:sp>
        <p:nvSpPr>
          <p:cNvPr id="167" name="Google Shape;167;p36"/>
          <p:cNvSpPr>
            <a:spLocks noGrp="1"/>
          </p:cNvSpPr>
          <p:nvPr>
            <p:ph type="pic" idx="2"/>
          </p:nvPr>
        </p:nvSpPr>
        <p:spPr>
          <a:xfrm>
            <a:off x="-1866187" y="-697048"/>
            <a:ext cx="6120393" cy="6028116"/>
          </a:xfrm>
          <a:prstGeom prst="rect">
            <a:avLst/>
          </a:prstGeom>
          <a:solidFill>
            <a:schemeClr val="lt1"/>
          </a:solidFill>
          <a:ln>
            <a:noFill/>
          </a:ln>
        </p:spPr>
      </p:sp>
      <p:sp>
        <p:nvSpPr>
          <p:cNvPr id="168" name="Google Shape;168;p36"/>
          <p:cNvSpPr>
            <a:spLocks noGrp="1"/>
          </p:cNvSpPr>
          <p:nvPr>
            <p:ph type="pic" idx="3"/>
          </p:nvPr>
        </p:nvSpPr>
        <p:spPr>
          <a:xfrm>
            <a:off x="0" y="1252904"/>
            <a:ext cx="3890597" cy="2512402"/>
          </a:xfrm>
          <a:prstGeom prst="rect">
            <a:avLst/>
          </a:prstGeom>
          <a:solidFill>
            <a:srgbClr val="BFBFBF"/>
          </a:solidFill>
          <a:ln>
            <a:noFill/>
          </a:ln>
        </p:spPr>
      </p:sp>
      <p:sp>
        <p:nvSpPr>
          <p:cNvPr id="169" name="Google Shape;169;p36"/>
          <p:cNvSpPr txBox="1">
            <a:spLocks noGrp="1"/>
          </p:cNvSpPr>
          <p:nvPr>
            <p:ph type="ctrTitle"/>
          </p:nvPr>
        </p:nvSpPr>
        <p:spPr>
          <a:xfrm>
            <a:off x="4572000" y="1082039"/>
            <a:ext cx="39870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0" name="Google Shape;170;p36"/>
          <p:cNvSpPr txBox="1">
            <a:spLocks noGrp="1"/>
          </p:cNvSpPr>
          <p:nvPr>
            <p:ph type="subTitle" idx="1"/>
          </p:nvPr>
        </p:nvSpPr>
        <p:spPr>
          <a:xfrm>
            <a:off x="4572000" y="493275"/>
            <a:ext cx="3987053"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71" name="Google Shape;171;p36"/>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72"/>
        <p:cNvGrpSpPr/>
        <p:nvPr/>
      </p:nvGrpSpPr>
      <p:grpSpPr>
        <a:xfrm>
          <a:off x="0" y="0"/>
          <a:ext cx="0" cy="0"/>
          <a:chOff x="0" y="0"/>
          <a:chExt cx="0" cy="0"/>
        </a:xfrm>
      </p:grpSpPr>
      <p:sp>
        <p:nvSpPr>
          <p:cNvPr id="173" name="Google Shape;173;p37"/>
          <p:cNvSpPr>
            <a:spLocks noGrp="1"/>
          </p:cNvSpPr>
          <p:nvPr>
            <p:ph type="pic" idx="2"/>
          </p:nvPr>
        </p:nvSpPr>
        <p:spPr>
          <a:xfrm>
            <a:off x="6450698" y="1678781"/>
            <a:ext cx="2110457" cy="1235869"/>
          </a:xfrm>
          <a:prstGeom prst="rect">
            <a:avLst/>
          </a:prstGeom>
          <a:solidFill>
            <a:srgbClr val="BFBFBF"/>
          </a:solidFill>
          <a:ln>
            <a:noFill/>
          </a:ln>
        </p:spPr>
      </p:sp>
      <p:sp>
        <p:nvSpPr>
          <p:cNvPr id="174" name="Google Shape;174;p37"/>
          <p:cNvSpPr txBox="1">
            <a:spLocks noGrp="1"/>
          </p:cNvSpPr>
          <p:nvPr>
            <p:ph type="ctrTitle"/>
          </p:nvPr>
        </p:nvSpPr>
        <p:spPr>
          <a:xfrm>
            <a:off x="455899" y="851804"/>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5" name="Google Shape;175;p37"/>
          <p:cNvSpPr txBox="1">
            <a:spLocks noGrp="1"/>
          </p:cNvSpPr>
          <p:nvPr>
            <p:ph type="subTitle" idx="1"/>
          </p:nvPr>
        </p:nvSpPr>
        <p:spPr>
          <a:xfrm>
            <a:off x="455899" y="491640"/>
            <a:ext cx="514520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76" name="Google Shape;176;p37"/>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77"/>
        <p:cNvGrpSpPr/>
        <p:nvPr/>
      </p:nvGrpSpPr>
      <p:grpSpPr>
        <a:xfrm>
          <a:off x="0" y="0"/>
          <a:ext cx="0" cy="0"/>
          <a:chOff x="0" y="0"/>
          <a:chExt cx="0" cy="0"/>
        </a:xfrm>
      </p:grpSpPr>
      <p:sp>
        <p:nvSpPr>
          <p:cNvPr id="178" name="Google Shape;178;p38"/>
          <p:cNvSpPr>
            <a:spLocks noGrp="1"/>
          </p:cNvSpPr>
          <p:nvPr>
            <p:ph type="pic" idx="2"/>
          </p:nvPr>
        </p:nvSpPr>
        <p:spPr>
          <a:xfrm>
            <a:off x="0" y="0"/>
            <a:ext cx="9144000" cy="5143500"/>
          </a:xfrm>
          <a:prstGeom prst="rect">
            <a:avLst/>
          </a:prstGeom>
          <a:solidFill>
            <a:srgbClr val="BFBFBF"/>
          </a:solidFill>
          <a:ln>
            <a:noFill/>
          </a:ln>
        </p:spPr>
      </p:sp>
      <p:sp>
        <p:nvSpPr>
          <p:cNvPr id="179" name="Google Shape;179;p38"/>
          <p:cNvSpPr txBox="1">
            <a:spLocks noGrp="1"/>
          </p:cNvSpPr>
          <p:nvPr>
            <p:ph type="ctrTitle"/>
          </p:nvPr>
        </p:nvSpPr>
        <p:spPr>
          <a:xfrm>
            <a:off x="455899" y="851805"/>
            <a:ext cx="5145300" cy="70852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0" name="Google Shape;180;p38"/>
          <p:cNvSpPr txBox="1">
            <a:spLocks noGrp="1"/>
          </p:cNvSpPr>
          <p:nvPr>
            <p:ph type="subTitle" idx="1"/>
          </p:nvPr>
        </p:nvSpPr>
        <p:spPr>
          <a:xfrm>
            <a:off x="455899" y="491641"/>
            <a:ext cx="5145207" cy="26312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81" name="Google Shape;181;p38"/>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2"/>
        <p:cNvGrpSpPr/>
        <p:nvPr/>
      </p:nvGrpSpPr>
      <p:grpSpPr>
        <a:xfrm>
          <a:off x="0" y="0"/>
          <a:ext cx="0" cy="0"/>
          <a:chOff x="0" y="0"/>
          <a:chExt cx="0" cy="0"/>
        </a:xfrm>
      </p:grpSpPr>
      <p:sp>
        <p:nvSpPr>
          <p:cNvPr id="183" name="Google Shape;183;p39"/>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84"/>
        <p:cNvGrpSpPr/>
        <p:nvPr/>
      </p:nvGrpSpPr>
      <p:grpSpPr>
        <a:xfrm>
          <a:off x="0" y="0"/>
          <a:ext cx="0" cy="0"/>
          <a:chOff x="0" y="0"/>
          <a:chExt cx="0" cy="0"/>
        </a:xfrm>
      </p:grpSpPr>
      <p:sp>
        <p:nvSpPr>
          <p:cNvPr id="185" name="Google Shape;185;p40"/>
          <p:cNvSpPr>
            <a:spLocks noGrp="1"/>
          </p:cNvSpPr>
          <p:nvPr>
            <p:ph type="pic" idx="2"/>
          </p:nvPr>
        </p:nvSpPr>
        <p:spPr>
          <a:xfrm>
            <a:off x="5308376" y="-613793"/>
            <a:ext cx="4613722" cy="4613722"/>
          </a:xfrm>
          <a:prstGeom prst="rect">
            <a:avLst/>
          </a:prstGeom>
          <a:solidFill>
            <a:srgbClr val="BFBFBF"/>
          </a:solidFill>
          <a:ln>
            <a:noFill/>
          </a:ln>
        </p:spPr>
      </p:sp>
      <p:sp>
        <p:nvSpPr>
          <p:cNvPr id="186" name="Google Shape;186;p40"/>
          <p:cNvSpPr txBox="1">
            <a:spLocks noGrp="1"/>
          </p:cNvSpPr>
          <p:nvPr>
            <p:ph type="ctrTitle"/>
          </p:nvPr>
        </p:nvSpPr>
        <p:spPr>
          <a:xfrm>
            <a:off x="531158" y="1075607"/>
            <a:ext cx="4430700" cy="708525"/>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dk1"/>
              </a:buClr>
              <a:buSzPts val="3300"/>
              <a:buFont typeface="Lato Black"/>
              <a:buNone/>
              <a:defRPr sz="33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7" name="Google Shape;187;p40"/>
          <p:cNvSpPr txBox="1">
            <a:spLocks noGrp="1"/>
          </p:cNvSpPr>
          <p:nvPr>
            <p:ph type="subTitle" idx="1"/>
          </p:nvPr>
        </p:nvSpPr>
        <p:spPr>
          <a:xfrm>
            <a:off x="531158" y="486843"/>
            <a:ext cx="4430762" cy="263129"/>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800"/>
              </a:spcBef>
              <a:spcAft>
                <a:spcPts val="0"/>
              </a:spcAft>
              <a:buSzPts val="900"/>
              <a:buNone/>
              <a:defRPr sz="900" b="1" i="1">
                <a:solidFill>
                  <a:schemeClr val="dk2"/>
                </a:solidFill>
                <a:latin typeface="Lato"/>
                <a:ea typeface="Lato"/>
                <a:cs typeface="Lato"/>
                <a:sym typeface="Lato"/>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88" name="Google Shape;188;p40"/>
          <p:cNvSpPr txBox="1">
            <a:spLocks noGrp="1"/>
          </p:cNvSpPr>
          <p:nvPr>
            <p:ph type="sldNum" idx="12"/>
          </p:nvPr>
        </p:nvSpPr>
        <p:spPr>
          <a:xfrm>
            <a:off x="6595249" y="4685537"/>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a:solidFill>
                  <a:schemeClr val="dk1"/>
                </a:solidFill>
                <a:latin typeface="Lato"/>
                <a:ea typeface="Lato"/>
                <a:cs typeface="Lato"/>
                <a:sym typeface="Lato"/>
              </a:defRPr>
            </a:lvl1pPr>
            <a:lvl2pPr marL="0" marR="0" lvl="1" indent="0" algn="r" rtl="0">
              <a:spcBef>
                <a:spcPts val="0"/>
              </a:spcBef>
              <a:buNone/>
              <a:defRPr sz="800" b="1" i="0">
                <a:solidFill>
                  <a:schemeClr val="dk1"/>
                </a:solidFill>
                <a:latin typeface="Lato"/>
                <a:ea typeface="Lato"/>
                <a:cs typeface="Lato"/>
                <a:sym typeface="Lato"/>
              </a:defRPr>
            </a:lvl2pPr>
            <a:lvl3pPr marL="0" marR="0" lvl="2" indent="0" algn="r" rtl="0">
              <a:spcBef>
                <a:spcPts val="0"/>
              </a:spcBef>
              <a:buNone/>
              <a:defRPr sz="800" b="1" i="0">
                <a:solidFill>
                  <a:schemeClr val="dk1"/>
                </a:solidFill>
                <a:latin typeface="Lato"/>
                <a:ea typeface="Lato"/>
                <a:cs typeface="Lato"/>
                <a:sym typeface="Lato"/>
              </a:defRPr>
            </a:lvl3pPr>
            <a:lvl4pPr marL="0" marR="0" lvl="3" indent="0" algn="r" rtl="0">
              <a:spcBef>
                <a:spcPts val="0"/>
              </a:spcBef>
              <a:buNone/>
              <a:defRPr sz="800" b="1" i="0">
                <a:solidFill>
                  <a:schemeClr val="dk1"/>
                </a:solidFill>
                <a:latin typeface="Lato"/>
                <a:ea typeface="Lato"/>
                <a:cs typeface="Lato"/>
                <a:sym typeface="Lato"/>
              </a:defRPr>
            </a:lvl4pPr>
            <a:lvl5pPr marL="0" marR="0" lvl="4" indent="0" algn="r" rtl="0">
              <a:spcBef>
                <a:spcPts val="0"/>
              </a:spcBef>
              <a:buNone/>
              <a:defRPr sz="800" b="1" i="0">
                <a:solidFill>
                  <a:schemeClr val="dk1"/>
                </a:solidFill>
                <a:latin typeface="Lato"/>
                <a:ea typeface="Lato"/>
                <a:cs typeface="Lato"/>
                <a:sym typeface="Lato"/>
              </a:defRPr>
            </a:lvl5pPr>
            <a:lvl6pPr marL="0" marR="0" lvl="5" indent="0" algn="r" rtl="0">
              <a:spcBef>
                <a:spcPts val="0"/>
              </a:spcBef>
              <a:buNone/>
              <a:defRPr sz="800" b="1" i="0">
                <a:solidFill>
                  <a:schemeClr val="dk1"/>
                </a:solidFill>
                <a:latin typeface="Lato"/>
                <a:ea typeface="Lato"/>
                <a:cs typeface="Lato"/>
                <a:sym typeface="Lato"/>
              </a:defRPr>
            </a:lvl6pPr>
            <a:lvl7pPr marL="0" marR="0" lvl="6" indent="0" algn="r" rtl="0">
              <a:spcBef>
                <a:spcPts val="0"/>
              </a:spcBef>
              <a:buNone/>
              <a:defRPr sz="800" b="1" i="0">
                <a:solidFill>
                  <a:schemeClr val="dk1"/>
                </a:solidFill>
                <a:latin typeface="Lato"/>
                <a:ea typeface="Lato"/>
                <a:cs typeface="Lato"/>
                <a:sym typeface="Lato"/>
              </a:defRPr>
            </a:lvl7pPr>
            <a:lvl8pPr marL="0" marR="0" lvl="7" indent="0" algn="r" rtl="0">
              <a:spcBef>
                <a:spcPts val="0"/>
              </a:spcBef>
              <a:buNone/>
              <a:defRPr sz="800" b="1" i="0">
                <a:solidFill>
                  <a:schemeClr val="dk1"/>
                </a:solidFill>
                <a:latin typeface="Lato"/>
                <a:ea typeface="Lato"/>
                <a:cs typeface="Lato"/>
                <a:sym typeface="Lato"/>
              </a:defRPr>
            </a:lvl8pPr>
            <a:lvl9pPr marL="0" marR="0" lvl="8" indent="0" algn="r" rtl="0">
              <a:spcBef>
                <a:spcPts val="0"/>
              </a:spcBef>
              <a:buNone/>
              <a:defRPr sz="8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9"/>
        <p:cNvGrpSpPr/>
        <p:nvPr/>
      </p:nvGrpSpPr>
      <p:grpSpPr>
        <a:xfrm>
          <a:off x="0" y="0"/>
          <a:ext cx="0" cy="0"/>
          <a:chOff x="0" y="0"/>
          <a:chExt cx="0" cy="0"/>
        </a:xfrm>
      </p:grpSpPr>
      <p:sp>
        <p:nvSpPr>
          <p:cNvPr id="190" name="Google Shape;190;p41"/>
          <p:cNvSpPr/>
          <p:nvPr/>
        </p:nvSpPr>
        <p:spPr>
          <a:xfrm>
            <a:off x="334900" y="2314324"/>
            <a:ext cx="8447100" cy="24786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 name="Google Shape;191;p41"/>
          <p:cNvSpPr txBox="1">
            <a:spLocks noGrp="1"/>
          </p:cNvSpPr>
          <p:nvPr>
            <p:ph type="ctrTitle"/>
          </p:nvPr>
        </p:nvSpPr>
        <p:spPr>
          <a:xfrm>
            <a:off x="435893" y="765323"/>
            <a:ext cx="8245200" cy="11064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accent1"/>
              </a:buClr>
              <a:buSzPts val="2700"/>
              <a:buFont typeface="Gill Sans"/>
              <a:buNone/>
              <a:defRPr sz="2700">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41"/>
          <p:cNvSpPr txBox="1">
            <a:spLocks noGrp="1"/>
          </p:cNvSpPr>
          <p:nvPr>
            <p:ph type="subTitle" idx="1"/>
          </p:nvPr>
        </p:nvSpPr>
        <p:spPr>
          <a:xfrm>
            <a:off x="435896" y="1871584"/>
            <a:ext cx="8245200" cy="442800"/>
          </a:xfrm>
          <a:prstGeom prst="rect">
            <a:avLst/>
          </a:prstGeom>
          <a:noFill/>
          <a:ln>
            <a:noFill/>
          </a:ln>
        </p:spPr>
        <p:txBody>
          <a:bodyPr spcFirstLastPara="1" wrap="square" lIns="68575" tIns="34275" rIns="68575" bIns="34275" anchor="t" anchorCtr="0">
            <a:normAutofit/>
          </a:bodyPr>
          <a:lstStyle>
            <a:lvl1pPr lvl="0" algn="l" rtl="0">
              <a:spcBef>
                <a:spcPts val="200"/>
              </a:spcBef>
              <a:spcAft>
                <a:spcPts val="0"/>
              </a:spcAft>
              <a:buSzPts val="1100"/>
              <a:buNone/>
              <a:defRPr sz="1200" cap="none">
                <a:solidFill>
                  <a:schemeClr val="accent2"/>
                </a:solidFill>
              </a:defRPr>
            </a:lvl1pPr>
            <a:lvl2pPr lvl="1" algn="ctr" rtl="0">
              <a:spcBef>
                <a:spcPts val="500"/>
              </a:spcBef>
              <a:spcAft>
                <a:spcPts val="0"/>
              </a:spcAft>
              <a:buSzPts val="1100"/>
              <a:buNone/>
              <a:defRPr>
                <a:solidFill>
                  <a:srgbClr val="888888"/>
                </a:solidFill>
              </a:defRPr>
            </a:lvl2pPr>
            <a:lvl3pPr lvl="2" algn="ctr" rtl="0">
              <a:spcBef>
                <a:spcPts val="500"/>
              </a:spcBef>
              <a:spcAft>
                <a:spcPts val="0"/>
              </a:spcAft>
              <a:buSzPts val="1000"/>
              <a:buNone/>
              <a:defRPr>
                <a:solidFill>
                  <a:srgbClr val="888888"/>
                </a:solidFill>
              </a:defRPr>
            </a:lvl3pPr>
            <a:lvl4pPr lvl="3" algn="ctr" rtl="0">
              <a:spcBef>
                <a:spcPts val="500"/>
              </a:spcBef>
              <a:spcAft>
                <a:spcPts val="0"/>
              </a:spcAft>
              <a:buSzPts val="800"/>
              <a:buNone/>
              <a:defRPr>
                <a:solidFill>
                  <a:srgbClr val="888888"/>
                </a:solidFill>
              </a:defRPr>
            </a:lvl4pPr>
            <a:lvl5pPr lvl="4" algn="ctr" rtl="0">
              <a:spcBef>
                <a:spcPts val="500"/>
              </a:spcBef>
              <a:spcAft>
                <a:spcPts val="0"/>
              </a:spcAft>
              <a:buSzPts val="800"/>
              <a:buNone/>
              <a:defRPr>
                <a:solidFill>
                  <a:srgbClr val="888888"/>
                </a:solidFill>
              </a:defRPr>
            </a:lvl5pPr>
            <a:lvl6pPr lvl="5" algn="ctr" rtl="0">
              <a:spcBef>
                <a:spcPts val="500"/>
              </a:spcBef>
              <a:spcAft>
                <a:spcPts val="0"/>
              </a:spcAft>
              <a:buSzPts val="800"/>
              <a:buNone/>
              <a:defRPr>
                <a:solidFill>
                  <a:srgbClr val="888888"/>
                </a:solidFill>
              </a:defRPr>
            </a:lvl6pPr>
            <a:lvl7pPr lvl="6" algn="ctr" rtl="0">
              <a:spcBef>
                <a:spcPts val="500"/>
              </a:spcBef>
              <a:spcAft>
                <a:spcPts val="0"/>
              </a:spcAft>
              <a:buSzPts val="800"/>
              <a:buNone/>
              <a:defRPr>
                <a:solidFill>
                  <a:srgbClr val="888888"/>
                </a:solidFill>
              </a:defRPr>
            </a:lvl7pPr>
            <a:lvl8pPr lvl="7" algn="ctr" rtl="0">
              <a:spcBef>
                <a:spcPts val="500"/>
              </a:spcBef>
              <a:spcAft>
                <a:spcPts val="0"/>
              </a:spcAft>
              <a:buSzPts val="800"/>
              <a:buNone/>
              <a:defRPr>
                <a:solidFill>
                  <a:srgbClr val="888888"/>
                </a:solidFill>
              </a:defRPr>
            </a:lvl8pPr>
            <a:lvl9pPr lvl="8" algn="ctr" rtl="0">
              <a:spcBef>
                <a:spcPts val="500"/>
              </a:spcBef>
              <a:spcAft>
                <a:spcPts val="500"/>
              </a:spcAft>
              <a:buSzPts val="800"/>
              <a:buNone/>
              <a:defRPr>
                <a:solidFill>
                  <a:srgbClr val="888888"/>
                </a:solidFill>
              </a:defRPr>
            </a:lvl9pPr>
          </a:lstStyle>
          <a:p>
            <a:endParaRPr/>
          </a:p>
        </p:txBody>
      </p:sp>
      <p:sp>
        <p:nvSpPr>
          <p:cNvPr id="193" name="Google Shape;193;p41"/>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solidFill>
                  <a:srgbClr val="2D58AC"/>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4" name="Google Shape;194;p41"/>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solidFill>
                  <a:srgbClr val="2D58AC"/>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5" name="Google Shape;195;p41"/>
          <p:cNvSpPr txBox="1">
            <a:spLocks noGrp="1"/>
          </p:cNvSpPr>
          <p:nvPr>
            <p:ph type="sldNum" idx="12"/>
          </p:nvPr>
        </p:nvSpPr>
        <p:spPr>
          <a:xfrm>
            <a:off x="7918725" y="4467103"/>
            <a:ext cx="762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700">
                <a:solidFill>
                  <a:srgbClr val="2D58AC"/>
                </a:solidFill>
                <a:latin typeface="Gill Sans"/>
                <a:ea typeface="Gill Sans"/>
                <a:cs typeface="Gill Sans"/>
                <a:sym typeface="Gill Sans"/>
              </a:defRPr>
            </a:lvl1pPr>
            <a:lvl2pPr marL="0" lvl="1" indent="0" algn="r" rtl="0">
              <a:spcBef>
                <a:spcPts val="0"/>
              </a:spcBef>
              <a:buNone/>
              <a:defRPr sz="700">
                <a:solidFill>
                  <a:srgbClr val="2D58AC"/>
                </a:solidFill>
                <a:latin typeface="Gill Sans"/>
                <a:ea typeface="Gill Sans"/>
                <a:cs typeface="Gill Sans"/>
                <a:sym typeface="Gill Sans"/>
              </a:defRPr>
            </a:lvl2pPr>
            <a:lvl3pPr marL="0" lvl="2" indent="0" algn="r" rtl="0">
              <a:spcBef>
                <a:spcPts val="0"/>
              </a:spcBef>
              <a:buNone/>
              <a:defRPr sz="700">
                <a:solidFill>
                  <a:srgbClr val="2D58AC"/>
                </a:solidFill>
                <a:latin typeface="Gill Sans"/>
                <a:ea typeface="Gill Sans"/>
                <a:cs typeface="Gill Sans"/>
                <a:sym typeface="Gill Sans"/>
              </a:defRPr>
            </a:lvl3pPr>
            <a:lvl4pPr marL="0" lvl="3" indent="0" algn="r" rtl="0">
              <a:spcBef>
                <a:spcPts val="0"/>
              </a:spcBef>
              <a:buNone/>
              <a:defRPr sz="700">
                <a:solidFill>
                  <a:srgbClr val="2D58AC"/>
                </a:solidFill>
                <a:latin typeface="Gill Sans"/>
                <a:ea typeface="Gill Sans"/>
                <a:cs typeface="Gill Sans"/>
                <a:sym typeface="Gill Sans"/>
              </a:defRPr>
            </a:lvl4pPr>
            <a:lvl5pPr marL="0" lvl="4" indent="0" algn="r" rtl="0">
              <a:spcBef>
                <a:spcPts val="0"/>
              </a:spcBef>
              <a:buNone/>
              <a:defRPr sz="700">
                <a:solidFill>
                  <a:srgbClr val="2D58AC"/>
                </a:solidFill>
                <a:latin typeface="Gill Sans"/>
                <a:ea typeface="Gill Sans"/>
                <a:cs typeface="Gill Sans"/>
                <a:sym typeface="Gill Sans"/>
              </a:defRPr>
            </a:lvl5pPr>
            <a:lvl6pPr marL="0" lvl="5" indent="0" algn="r" rtl="0">
              <a:spcBef>
                <a:spcPts val="0"/>
              </a:spcBef>
              <a:buNone/>
              <a:defRPr sz="700">
                <a:solidFill>
                  <a:srgbClr val="2D58AC"/>
                </a:solidFill>
                <a:latin typeface="Gill Sans"/>
                <a:ea typeface="Gill Sans"/>
                <a:cs typeface="Gill Sans"/>
                <a:sym typeface="Gill Sans"/>
              </a:defRPr>
            </a:lvl6pPr>
            <a:lvl7pPr marL="0" lvl="6" indent="0" algn="r" rtl="0">
              <a:spcBef>
                <a:spcPts val="0"/>
              </a:spcBef>
              <a:buNone/>
              <a:defRPr sz="700">
                <a:solidFill>
                  <a:srgbClr val="2D58AC"/>
                </a:solidFill>
                <a:latin typeface="Gill Sans"/>
                <a:ea typeface="Gill Sans"/>
                <a:cs typeface="Gill Sans"/>
                <a:sym typeface="Gill Sans"/>
              </a:defRPr>
            </a:lvl7pPr>
            <a:lvl8pPr marL="0" lvl="7" indent="0" algn="r" rtl="0">
              <a:spcBef>
                <a:spcPts val="0"/>
              </a:spcBef>
              <a:buNone/>
              <a:defRPr sz="700">
                <a:solidFill>
                  <a:srgbClr val="2D58AC"/>
                </a:solidFill>
                <a:latin typeface="Gill Sans"/>
                <a:ea typeface="Gill Sans"/>
                <a:cs typeface="Gill Sans"/>
                <a:sym typeface="Gill Sans"/>
              </a:defRPr>
            </a:lvl8pPr>
            <a:lvl9pPr marL="0" lvl="8" indent="0" algn="r" rtl="0">
              <a:spcBef>
                <a:spcPts val="0"/>
              </a:spcBef>
              <a:buNone/>
              <a:defRPr sz="700">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p43"/>
          <p:cNvSpPr/>
          <p:nvPr/>
        </p:nvSpPr>
        <p:spPr>
          <a:xfrm>
            <a:off x="334486" y="454915"/>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p43"/>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0" name="Google Shape;200;p43"/>
          <p:cNvSpPr txBox="1">
            <a:spLocks noGrp="1"/>
          </p:cNvSpPr>
          <p:nvPr>
            <p:ph type="body" idx="1"/>
          </p:nvPr>
        </p:nvSpPr>
        <p:spPr>
          <a:xfrm>
            <a:off x="435895" y="1671002"/>
            <a:ext cx="4066800" cy="2724900"/>
          </a:xfrm>
          <a:prstGeom prst="rect">
            <a:avLst/>
          </a:prstGeom>
          <a:noFill/>
          <a:ln>
            <a:noFill/>
          </a:ln>
        </p:spPr>
        <p:txBody>
          <a:bodyPr spcFirstLastPara="1" wrap="square" lIns="68575" tIns="34275" rIns="68575" bIns="34275" anchor="ctr"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201" name="Google Shape;201;p43"/>
          <p:cNvSpPr txBox="1">
            <a:spLocks noGrp="1"/>
          </p:cNvSpPr>
          <p:nvPr>
            <p:ph type="body" idx="2"/>
          </p:nvPr>
        </p:nvSpPr>
        <p:spPr>
          <a:xfrm>
            <a:off x="4641313" y="1671002"/>
            <a:ext cx="4066800" cy="2724900"/>
          </a:xfrm>
          <a:prstGeom prst="rect">
            <a:avLst/>
          </a:prstGeom>
          <a:noFill/>
          <a:ln>
            <a:noFill/>
          </a:ln>
        </p:spPr>
        <p:txBody>
          <a:bodyPr spcFirstLastPara="1" wrap="square" lIns="68575" tIns="34275" rIns="68575" bIns="34275" anchor="ctr" anchorCtr="0">
            <a:normAutofit/>
          </a:bodyPr>
          <a:lstStyle>
            <a:lvl1pPr marL="457200" lvl="0" indent="-304800" algn="l" rtl="0">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202" name="Google Shape;202;p43"/>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3" name="Google Shape;203;p43"/>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4" name="Google Shape;204;p43"/>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05"/>
        <p:cNvGrpSpPr/>
        <p:nvPr/>
      </p:nvGrpSpPr>
      <p:grpSpPr>
        <a:xfrm>
          <a:off x="0" y="0"/>
          <a:ext cx="0" cy="0"/>
          <a:chOff x="0" y="0"/>
          <a:chExt cx="0" cy="0"/>
        </a:xfrm>
      </p:grpSpPr>
      <p:sp>
        <p:nvSpPr>
          <p:cNvPr id="206" name="Google Shape;206;p44"/>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7" name="Google Shape;207;p44"/>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8" name="Google Shape;208;p44"/>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spcAft>
                <a:spcPts val="0"/>
              </a:spcAft>
              <a:buClr>
                <a:schemeClr val="accent2"/>
              </a:buClr>
              <a:buSzPts val="700"/>
              <a:buFont typeface="Gill Sans"/>
              <a:buNone/>
              <a:defRPr sz="1100"/>
            </a:lvl1pPr>
            <a:lvl2pPr marL="0" lvl="1" indent="0" algn="r" rtl="0">
              <a:spcBef>
                <a:spcPts val="0"/>
              </a:spcBef>
              <a:spcAft>
                <a:spcPts val="0"/>
              </a:spcAft>
              <a:buClr>
                <a:schemeClr val="accent2"/>
              </a:buClr>
              <a:buSzPts val="700"/>
              <a:buFont typeface="Gill Sans"/>
              <a:buNone/>
              <a:defRPr sz="1100"/>
            </a:lvl2pPr>
            <a:lvl3pPr marL="0" lvl="2" indent="0" algn="r" rtl="0">
              <a:spcBef>
                <a:spcPts val="0"/>
              </a:spcBef>
              <a:spcAft>
                <a:spcPts val="0"/>
              </a:spcAft>
              <a:buClr>
                <a:schemeClr val="accent2"/>
              </a:buClr>
              <a:buSzPts val="700"/>
              <a:buFont typeface="Gill Sans"/>
              <a:buNone/>
              <a:defRPr sz="1100"/>
            </a:lvl3pPr>
            <a:lvl4pPr marL="0" lvl="3" indent="0" algn="r" rtl="0">
              <a:spcBef>
                <a:spcPts val="0"/>
              </a:spcBef>
              <a:spcAft>
                <a:spcPts val="0"/>
              </a:spcAft>
              <a:buClr>
                <a:schemeClr val="accent2"/>
              </a:buClr>
              <a:buSzPts val="700"/>
              <a:buFont typeface="Gill Sans"/>
              <a:buNone/>
              <a:defRPr sz="1100"/>
            </a:lvl4pPr>
            <a:lvl5pPr marL="0" lvl="4" indent="0" algn="r" rtl="0">
              <a:spcBef>
                <a:spcPts val="0"/>
              </a:spcBef>
              <a:spcAft>
                <a:spcPts val="0"/>
              </a:spcAft>
              <a:buClr>
                <a:schemeClr val="accent2"/>
              </a:buClr>
              <a:buSzPts val="700"/>
              <a:buFont typeface="Gill Sans"/>
              <a:buNone/>
              <a:defRPr sz="1100"/>
            </a:lvl5pPr>
            <a:lvl6pPr marL="0" lvl="5" indent="0" algn="r" rtl="0">
              <a:spcBef>
                <a:spcPts val="0"/>
              </a:spcBef>
              <a:spcAft>
                <a:spcPts val="0"/>
              </a:spcAft>
              <a:buClr>
                <a:schemeClr val="accent2"/>
              </a:buClr>
              <a:buSzPts val="700"/>
              <a:buFont typeface="Gill Sans"/>
              <a:buNone/>
              <a:defRPr sz="1100"/>
            </a:lvl6pPr>
            <a:lvl7pPr marL="0" lvl="6" indent="0" algn="r" rtl="0">
              <a:spcBef>
                <a:spcPts val="0"/>
              </a:spcBef>
              <a:spcAft>
                <a:spcPts val="0"/>
              </a:spcAft>
              <a:buClr>
                <a:schemeClr val="accent2"/>
              </a:buClr>
              <a:buSzPts val="700"/>
              <a:buFont typeface="Gill Sans"/>
              <a:buNone/>
              <a:defRPr sz="1100"/>
            </a:lvl7pPr>
            <a:lvl8pPr marL="0" lvl="7" indent="0" algn="r" rtl="0">
              <a:spcBef>
                <a:spcPts val="0"/>
              </a:spcBef>
              <a:spcAft>
                <a:spcPts val="0"/>
              </a:spcAft>
              <a:buClr>
                <a:schemeClr val="accent2"/>
              </a:buClr>
              <a:buSzPts val="700"/>
              <a:buFont typeface="Gill Sans"/>
              <a:buNone/>
              <a:defRPr sz="1100"/>
            </a:lvl8pPr>
            <a:lvl9pPr marL="0" lvl="8" indent="0" algn="r" rtl="0">
              <a:spcBef>
                <a:spcPts val="0"/>
              </a:spcBef>
              <a:spcAft>
                <a:spcPts val="0"/>
              </a:spcAft>
              <a:buClr>
                <a:schemeClr val="accent2"/>
              </a:buClr>
              <a:buSzPts val="700"/>
              <a:buFont typeface="Gill Sans"/>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45"/>
          <p:cNvSpPr/>
          <p:nvPr/>
        </p:nvSpPr>
        <p:spPr>
          <a:xfrm>
            <a:off x="335863" y="3856480"/>
            <a:ext cx="8473800" cy="956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 name="Google Shape;211;p45"/>
          <p:cNvSpPr txBox="1">
            <a:spLocks noGrp="1"/>
          </p:cNvSpPr>
          <p:nvPr>
            <p:ph type="title"/>
          </p:nvPr>
        </p:nvSpPr>
        <p:spPr>
          <a:xfrm>
            <a:off x="435894" y="3946722"/>
            <a:ext cx="3682200" cy="517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rgbClr val="2D58AC"/>
              </a:buClr>
              <a:buSzPts val="1500"/>
              <a:buFont typeface="Gill Sans"/>
              <a:buNone/>
              <a:defRPr sz="1500" b="0">
                <a:solidFill>
                  <a:srgbClr val="2D58A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45"/>
          <p:cNvSpPr txBox="1">
            <a:spLocks noGrp="1"/>
          </p:cNvSpPr>
          <p:nvPr>
            <p:ph type="body" idx="1"/>
          </p:nvPr>
        </p:nvSpPr>
        <p:spPr>
          <a:xfrm>
            <a:off x="335862" y="450900"/>
            <a:ext cx="8469600" cy="3153600"/>
          </a:xfrm>
          <a:prstGeom prst="rect">
            <a:avLst/>
          </a:prstGeom>
          <a:noFill/>
          <a:ln>
            <a:noFill/>
          </a:ln>
        </p:spPr>
        <p:txBody>
          <a:bodyPr spcFirstLastPara="1" wrap="square" lIns="68575" tIns="34275" rIns="68575" bIns="34275" anchor="ctr" anchorCtr="0">
            <a:normAutofit/>
          </a:bodyPr>
          <a:lstStyle>
            <a:lvl1pPr marL="457200" lvl="0" indent="-317500" algn="l" rtl="0">
              <a:spcBef>
                <a:spcPts val="300"/>
              </a:spcBef>
              <a:spcAft>
                <a:spcPts val="0"/>
              </a:spcAft>
              <a:buSzPts val="1400"/>
              <a:buChar char="•"/>
              <a:defRPr sz="1500">
                <a:solidFill>
                  <a:schemeClr val="dk2"/>
                </a:solidFill>
              </a:defRPr>
            </a:lvl1pPr>
            <a:lvl2pPr marL="914400" lvl="1" indent="-304800" algn="l" rtl="0">
              <a:spcBef>
                <a:spcPts val="500"/>
              </a:spcBef>
              <a:spcAft>
                <a:spcPts val="0"/>
              </a:spcAft>
              <a:buSzPts val="1200"/>
              <a:buChar char="•"/>
              <a:defRPr sz="1400">
                <a:solidFill>
                  <a:schemeClr val="dk2"/>
                </a:solidFill>
              </a:defRPr>
            </a:lvl2pPr>
            <a:lvl3pPr marL="1371600" lvl="2" indent="-298450" algn="l" rtl="0">
              <a:spcBef>
                <a:spcPts val="500"/>
              </a:spcBef>
              <a:spcAft>
                <a:spcPts val="0"/>
              </a:spcAft>
              <a:buSzPts val="1100"/>
              <a:buChar char="•"/>
              <a:defRPr sz="1200">
                <a:solidFill>
                  <a:schemeClr val="dk2"/>
                </a:solidFill>
              </a:defRPr>
            </a:lvl3pPr>
            <a:lvl4pPr marL="1828800" lvl="3" indent="-292100" algn="l" rtl="0">
              <a:spcBef>
                <a:spcPts val="500"/>
              </a:spcBef>
              <a:spcAft>
                <a:spcPts val="0"/>
              </a:spcAft>
              <a:buSzPts val="1000"/>
              <a:buChar char="•"/>
              <a:defRPr sz="1100">
                <a:solidFill>
                  <a:schemeClr val="dk2"/>
                </a:solidFill>
              </a:defRPr>
            </a:lvl4pPr>
            <a:lvl5pPr marL="2286000" lvl="4" indent="-292100" algn="l" rtl="0">
              <a:spcBef>
                <a:spcPts val="500"/>
              </a:spcBef>
              <a:spcAft>
                <a:spcPts val="0"/>
              </a:spcAft>
              <a:buSzPts val="1000"/>
              <a:buChar char="•"/>
              <a:defRPr sz="1100">
                <a:solidFill>
                  <a:schemeClr val="dk2"/>
                </a:solidFill>
              </a:defRPr>
            </a:lvl5pPr>
            <a:lvl6pPr marL="2743200" lvl="5" indent="-292100" algn="l" rtl="0">
              <a:spcBef>
                <a:spcPts val="500"/>
              </a:spcBef>
              <a:spcAft>
                <a:spcPts val="0"/>
              </a:spcAft>
              <a:buSzPts val="1000"/>
              <a:buChar char="•"/>
              <a:defRPr sz="1100">
                <a:solidFill>
                  <a:schemeClr val="dk2"/>
                </a:solidFill>
              </a:defRPr>
            </a:lvl6pPr>
            <a:lvl7pPr marL="3200400" lvl="6" indent="-292100" algn="l" rtl="0">
              <a:spcBef>
                <a:spcPts val="500"/>
              </a:spcBef>
              <a:spcAft>
                <a:spcPts val="0"/>
              </a:spcAft>
              <a:buSzPts val="1000"/>
              <a:buChar char="•"/>
              <a:defRPr sz="1100">
                <a:solidFill>
                  <a:schemeClr val="dk2"/>
                </a:solidFill>
              </a:defRPr>
            </a:lvl7pPr>
            <a:lvl8pPr marL="3657600" lvl="7" indent="-292100" algn="l" rtl="0">
              <a:spcBef>
                <a:spcPts val="500"/>
              </a:spcBef>
              <a:spcAft>
                <a:spcPts val="0"/>
              </a:spcAft>
              <a:buSzPts val="1000"/>
              <a:buChar char="•"/>
              <a:defRPr sz="1100">
                <a:solidFill>
                  <a:schemeClr val="dk2"/>
                </a:solidFill>
              </a:defRPr>
            </a:lvl8pPr>
            <a:lvl9pPr marL="4114800" lvl="8" indent="-292100" algn="l" rtl="0">
              <a:spcBef>
                <a:spcPts val="500"/>
              </a:spcBef>
              <a:spcAft>
                <a:spcPts val="500"/>
              </a:spcAft>
              <a:buSzPts val="1000"/>
              <a:buChar char="•"/>
              <a:defRPr sz="1100">
                <a:solidFill>
                  <a:schemeClr val="dk2"/>
                </a:solidFill>
              </a:defRPr>
            </a:lvl9pPr>
          </a:lstStyle>
          <a:p>
            <a:endParaRPr/>
          </a:p>
        </p:txBody>
      </p:sp>
      <p:sp>
        <p:nvSpPr>
          <p:cNvPr id="213" name="Google Shape;213;p45"/>
          <p:cNvSpPr txBox="1">
            <a:spLocks noGrp="1"/>
          </p:cNvSpPr>
          <p:nvPr>
            <p:ph type="body" idx="2"/>
          </p:nvPr>
        </p:nvSpPr>
        <p:spPr>
          <a:xfrm>
            <a:off x="4305617" y="3946722"/>
            <a:ext cx="4402500" cy="517200"/>
          </a:xfrm>
          <a:prstGeom prst="rect">
            <a:avLst/>
          </a:prstGeom>
          <a:noFill/>
          <a:ln>
            <a:noFill/>
          </a:ln>
        </p:spPr>
        <p:txBody>
          <a:bodyPr spcFirstLastPara="1" wrap="square" lIns="68575" tIns="34275" rIns="68575" bIns="34275" anchor="ctr" anchorCtr="0">
            <a:normAutofit/>
          </a:bodyPr>
          <a:lstStyle>
            <a:lvl1pPr marL="457200" lvl="0" indent="-228600" algn="r" rtl="0">
              <a:spcBef>
                <a:spcPts val="200"/>
              </a:spcBef>
              <a:spcAft>
                <a:spcPts val="0"/>
              </a:spcAft>
              <a:buSzPts val="800"/>
              <a:buNone/>
              <a:defRPr sz="800">
                <a:solidFill>
                  <a:schemeClr val="lt1"/>
                </a:solidFill>
              </a:defRPr>
            </a:lvl1pPr>
            <a:lvl2pPr marL="914400" lvl="1" indent="-228600" algn="l" rtl="0">
              <a:spcBef>
                <a:spcPts val="500"/>
              </a:spcBef>
              <a:spcAft>
                <a:spcPts val="0"/>
              </a:spcAft>
              <a:buSzPts val="800"/>
              <a:buNone/>
              <a:defRPr sz="800"/>
            </a:lvl2pPr>
            <a:lvl3pPr marL="1371600" lvl="2" indent="-228600" algn="l" rtl="0">
              <a:spcBef>
                <a:spcPts val="500"/>
              </a:spcBef>
              <a:spcAft>
                <a:spcPts val="0"/>
              </a:spcAft>
              <a:buSzPts val="700"/>
              <a:buNone/>
              <a:defRPr sz="800"/>
            </a:lvl3pPr>
            <a:lvl4pPr marL="1828800" lvl="3" indent="-228600" algn="l" rtl="0">
              <a:spcBef>
                <a:spcPts val="500"/>
              </a:spcBef>
              <a:spcAft>
                <a:spcPts val="0"/>
              </a:spcAft>
              <a:buSzPts val="600"/>
              <a:buNone/>
              <a:defRPr sz="700"/>
            </a:lvl4pPr>
            <a:lvl5pPr marL="2286000" lvl="4" indent="-228600" algn="l" rtl="0">
              <a:spcBef>
                <a:spcPts val="500"/>
              </a:spcBef>
              <a:spcAft>
                <a:spcPts val="0"/>
              </a:spcAft>
              <a:buSzPts val="600"/>
              <a:buNone/>
              <a:defRPr sz="700"/>
            </a:lvl5pPr>
            <a:lvl6pPr marL="2743200" lvl="5" indent="-228600" algn="l" rtl="0">
              <a:spcBef>
                <a:spcPts val="500"/>
              </a:spcBef>
              <a:spcAft>
                <a:spcPts val="0"/>
              </a:spcAft>
              <a:buSzPts val="600"/>
              <a:buNone/>
              <a:defRPr sz="700"/>
            </a:lvl6pPr>
            <a:lvl7pPr marL="3200400" lvl="6" indent="-228600" algn="l" rtl="0">
              <a:spcBef>
                <a:spcPts val="500"/>
              </a:spcBef>
              <a:spcAft>
                <a:spcPts val="0"/>
              </a:spcAft>
              <a:buSzPts val="600"/>
              <a:buNone/>
              <a:defRPr sz="700"/>
            </a:lvl7pPr>
            <a:lvl8pPr marL="3657600" lvl="7" indent="-228600" algn="l" rtl="0">
              <a:spcBef>
                <a:spcPts val="500"/>
              </a:spcBef>
              <a:spcAft>
                <a:spcPts val="0"/>
              </a:spcAft>
              <a:buSzPts val="600"/>
              <a:buNone/>
              <a:defRPr sz="700"/>
            </a:lvl8pPr>
            <a:lvl9pPr marL="4114800" lvl="8" indent="-228600" algn="l" rtl="0">
              <a:spcBef>
                <a:spcPts val="500"/>
              </a:spcBef>
              <a:spcAft>
                <a:spcPts val="500"/>
              </a:spcAft>
              <a:buSzPts val="600"/>
              <a:buNone/>
              <a:defRPr sz="700"/>
            </a:lvl9pPr>
          </a:lstStyle>
          <a:p>
            <a:endParaRPr/>
          </a:p>
        </p:txBody>
      </p:sp>
      <p:sp>
        <p:nvSpPr>
          <p:cNvPr id="214" name="Google Shape;214;p45"/>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solidFill>
                  <a:srgbClr val="2D58AC"/>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5" name="Google Shape;215;p45"/>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solidFill>
                  <a:srgbClr val="2D58AC"/>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6" name="Google Shape;216;p45"/>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700">
                <a:solidFill>
                  <a:srgbClr val="2D58AC"/>
                </a:solidFill>
                <a:latin typeface="Gill Sans"/>
                <a:ea typeface="Gill Sans"/>
                <a:cs typeface="Gill Sans"/>
                <a:sym typeface="Gill Sans"/>
              </a:defRPr>
            </a:lvl1pPr>
            <a:lvl2pPr marL="0" lvl="1" indent="0" algn="r" rtl="0">
              <a:spcBef>
                <a:spcPts val="0"/>
              </a:spcBef>
              <a:buNone/>
              <a:defRPr sz="700">
                <a:solidFill>
                  <a:srgbClr val="2D58AC"/>
                </a:solidFill>
                <a:latin typeface="Gill Sans"/>
                <a:ea typeface="Gill Sans"/>
                <a:cs typeface="Gill Sans"/>
                <a:sym typeface="Gill Sans"/>
              </a:defRPr>
            </a:lvl2pPr>
            <a:lvl3pPr marL="0" lvl="2" indent="0" algn="r" rtl="0">
              <a:spcBef>
                <a:spcPts val="0"/>
              </a:spcBef>
              <a:buNone/>
              <a:defRPr sz="700">
                <a:solidFill>
                  <a:srgbClr val="2D58AC"/>
                </a:solidFill>
                <a:latin typeface="Gill Sans"/>
                <a:ea typeface="Gill Sans"/>
                <a:cs typeface="Gill Sans"/>
                <a:sym typeface="Gill Sans"/>
              </a:defRPr>
            </a:lvl3pPr>
            <a:lvl4pPr marL="0" lvl="3" indent="0" algn="r" rtl="0">
              <a:spcBef>
                <a:spcPts val="0"/>
              </a:spcBef>
              <a:buNone/>
              <a:defRPr sz="700">
                <a:solidFill>
                  <a:srgbClr val="2D58AC"/>
                </a:solidFill>
                <a:latin typeface="Gill Sans"/>
                <a:ea typeface="Gill Sans"/>
                <a:cs typeface="Gill Sans"/>
                <a:sym typeface="Gill Sans"/>
              </a:defRPr>
            </a:lvl4pPr>
            <a:lvl5pPr marL="0" lvl="4" indent="0" algn="r" rtl="0">
              <a:spcBef>
                <a:spcPts val="0"/>
              </a:spcBef>
              <a:buNone/>
              <a:defRPr sz="700">
                <a:solidFill>
                  <a:srgbClr val="2D58AC"/>
                </a:solidFill>
                <a:latin typeface="Gill Sans"/>
                <a:ea typeface="Gill Sans"/>
                <a:cs typeface="Gill Sans"/>
                <a:sym typeface="Gill Sans"/>
              </a:defRPr>
            </a:lvl5pPr>
            <a:lvl6pPr marL="0" lvl="5" indent="0" algn="r" rtl="0">
              <a:spcBef>
                <a:spcPts val="0"/>
              </a:spcBef>
              <a:buNone/>
              <a:defRPr sz="700">
                <a:solidFill>
                  <a:srgbClr val="2D58AC"/>
                </a:solidFill>
                <a:latin typeface="Gill Sans"/>
                <a:ea typeface="Gill Sans"/>
                <a:cs typeface="Gill Sans"/>
                <a:sym typeface="Gill Sans"/>
              </a:defRPr>
            </a:lvl6pPr>
            <a:lvl7pPr marL="0" lvl="6" indent="0" algn="r" rtl="0">
              <a:spcBef>
                <a:spcPts val="0"/>
              </a:spcBef>
              <a:buNone/>
              <a:defRPr sz="700">
                <a:solidFill>
                  <a:srgbClr val="2D58AC"/>
                </a:solidFill>
                <a:latin typeface="Gill Sans"/>
                <a:ea typeface="Gill Sans"/>
                <a:cs typeface="Gill Sans"/>
                <a:sym typeface="Gill Sans"/>
              </a:defRPr>
            </a:lvl7pPr>
            <a:lvl8pPr marL="0" lvl="7" indent="0" algn="r" rtl="0">
              <a:spcBef>
                <a:spcPts val="0"/>
              </a:spcBef>
              <a:buNone/>
              <a:defRPr sz="700">
                <a:solidFill>
                  <a:srgbClr val="2D58AC"/>
                </a:solidFill>
                <a:latin typeface="Gill Sans"/>
                <a:ea typeface="Gill Sans"/>
                <a:cs typeface="Gill Sans"/>
                <a:sym typeface="Gill Sans"/>
              </a:defRPr>
            </a:lvl8pPr>
            <a:lvl9pPr marL="0" lvl="8" indent="0" algn="r" rtl="0">
              <a:spcBef>
                <a:spcPts val="0"/>
              </a:spcBef>
              <a:buNone/>
              <a:defRPr sz="700">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pn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2269" y="483731"/>
            <a:ext cx="8227350" cy="994275"/>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Lato Black"/>
              <a:buNone/>
              <a:defRPr sz="3300" b="1" i="0" u="none" strike="noStrike" cap="none">
                <a:solidFill>
                  <a:schemeClr val="dk1"/>
                </a:solidFill>
                <a:latin typeface="Lato Black"/>
                <a:ea typeface="Lato Black"/>
                <a:cs typeface="Lato Black"/>
                <a:sym typeface="Lato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541481" y="1478006"/>
            <a:ext cx="8070525" cy="3090375"/>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2"/>
              </a:buClr>
              <a:buSzPts val="2100"/>
              <a:buFont typeface="Arial"/>
              <a:buChar char="•"/>
              <a:defRPr sz="2100" b="0" i="0" u="none" strike="noStrike" cap="none">
                <a:solidFill>
                  <a:schemeClr val="dk1"/>
                </a:solidFill>
                <a:latin typeface="Lato Light"/>
                <a:ea typeface="Lato Light"/>
                <a:cs typeface="Lato Light"/>
                <a:sym typeface="Lato Light"/>
              </a:defRPr>
            </a:lvl1pPr>
            <a:lvl2pPr marL="914400" marR="0" lvl="1" indent="-342900" algn="l" rtl="0">
              <a:lnSpc>
                <a:spcPct val="90000"/>
              </a:lnSpc>
              <a:spcBef>
                <a:spcPts val="400"/>
              </a:spcBef>
              <a:spcAft>
                <a:spcPts val="0"/>
              </a:spcAft>
              <a:buClr>
                <a:schemeClr val="dk2"/>
              </a:buClr>
              <a:buSzPts val="1800"/>
              <a:buFont typeface="Arial"/>
              <a:buChar char="•"/>
              <a:defRPr sz="1800" b="0" i="0" u="none" strike="noStrike" cap="none">
                <a:solidFill>
                  <a:schemeClr val="dk1"/>
                </a:solidFill>
                <a:latin typeface="Lato Light"/>
                <a:ea typeface="Lato Light"/>
                <a:cs typeface="Lato Light"/>
                <a:sym typeface="Lato Light"/>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1"/>
                </a:solidFill>
                <a:latin typeface="Lato Light"/>
                <a:ea typeface="Lato Light"/>
                <a:cs typeface="Lato Light"/>
                <a:sym typeface="Lato Light"/>
              </a:defRPr>
            </a:lvl3pPr>
            <a:lvl4pPr marL="1828800" marR="0" lvl="3" indent="-317500" algn="l" rtl="0">
              <a:lnSpc>
                <a:spcPct val="90000"/>
              </a:lnSpc>
              <a:spcBef>
                <a:spcPts val="400"/>
              </a:spcBef>
              <a:spcAft>
                <a:spcPts val="0"/>
              </a:spcAft>
              <a:buClr>
                <a:schemeClr val="dk2"/>
              </a:buClr>
              <a:buSzPts val="1400"/>
              <a:buFont typeface="Arial"/>
              <a:buChar char="•"/>
              <a:defRPr sz="1400" b="0" i="0" u="none" strike="noStrike" cap="none">
                <a:solidFill>
                  <a:schemeClr val="dk1"/>
                </a:solidFill>
                <a:latin typeface="Lato Light"/>
                <a:ea typeface="Lato Light"/>
                <a:cs typeface="Lato Light"/>
                <a:sym typeface="Lato Light"/>
              </a:defRPr>
            </a:lvl4pPr>
            <a:lvl5pPr marL="2286000" marR="0" lvl="4" indent="-317500" algn="l" rtl="0">
              <a:lnSpc>
                <a:spcPct val="90000"/>
              </a:lnSpc>
              <a:spcBef>
                <a:spcPts val="400"/>
              </a:spcBef>
              <a:spcAft>
                <a:spcPts val="0"/>
              </a:spcAft>
              <a:buClr>
                <a:schemeClr val="dk2"/>
              </a:buClr>
              <a:buSzPts val="1400"/>
              <a:buFont typeface="Arial"/>
              <a:buChar char="•"/>
              <a:defRPr sz="1400" b="0" i="0" u="none" strike="noStrike" cap="none">
                <a:solidFill>
                  <a:schemeClr val="dk1"/>
                </a:solidFill>
                <a:latin typeface="Lato Light"/>
                <a:ea typeface="Lato Light"/>
                <a:cs typeface="Lato Light"/>
                <a:sym typeface="Lato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endParaRPr/>
          </a:p>
        </p:txBody>
      </p:sp>
      <p:sp>
        <p:nvSpPr>
          <p:cNvPr id="53" name="Google Shape;53;p13"/>
          <p:cNvSpPr txBox="1"/>
          <p:nvPr/>
        </p:nvSpPr>
        <p:spPr>
          <a:xfrm>
            <a:off x="3818725" y="4763611"/>
            <a:ext cx="1467675" cy="1847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dk1"/>
                </a:solidFill>
                <a:latin typeface="Lato"/>
                <a:ea typeface="Lato"/>
                <a:cs typeface="Lato"/>
                <a:sym typeface="Lato"/>
              </a:rPr>
              <a:t>european citizen science</a:t>
            </a:r>
            <a:endParaRPr sz="1100"/>
          </a:p>
        </p:txBody>
      </p:sp>
      <p:pic>
        <p:nvPicPr>
          <p:cNvPr id="54" name="Google Shape;54;p13"/>
          <p:cNvPicPr preferRelativeResize="0"/>
          <p:nvPr/>
        </p:nvPicPr>
        <p:blipFill>
          <a:blip r:embed="rId34">
            <a:alphaModFix/>
          </a:blip>
          <a:stretch>
            <a:fillRect/>
          </a:stretch>
        </p:blipFill>
        <p:spPr>
          <a:xfrm>
            <a:off x="491972" y="4733100"/>
            <a:ext cx="821119" cy="283875"/>
          </a:xfrm>
          <a:prstGeom prst="rect">
            <a:avLst/>
          </a:prstGeom>
          <a:noFill/>
          <a:ln>
            <a:noFill/>
          </a:ln>
        </p:spPr>
      </p:pic>
      <p:pic>
        <p:nvPicPr>
          <p:cNvPr id="55" name="Google Shape;55;p13"/>
          <p:cNvPicPr preferRelativeResize="0"/>
          <p:nvPr/>
        </p:nvPicPr>
        <p:blipFill>
          <a:blip r:embed="rId35">
            <a:alphaModFix/>
          </a:blip>
          <a:stretch>
            <a:fillRect/>
          </a:stretch>
        </p:blipFill>
        <p:spPr>
          <a:xfrm>
            <a:off x="8268356" y="4724925"/>
            <a:ext cx="343743" cy="229256"/>
          </a:xfrm>
          <a:prstGeom prst="rect">
            <a:avLst/>
          </a:prstGeom>
          <a:noFill/>
          <a:ln>
            <a:noFill/>
          </a:ln>
        </p:spPr>
      </p:pic>
      <p:sp>
        <p:nvSpPr>
          <p:cNvPr id="56" name="Google Shape;56;p13"/>
          <p:cNvSpPr txBox="1"/>
          <p:nvPr/>
        </p:nvSpPr>
        <p:spPr>
          <a:xfrm>
            <a:off x="6798319" y="4713975"/>
            <a:ext cx="1489275" cy="263250"/>
          </a:xfrm>
          <a:prstGeom prst="rect">
            <a:avLst/>
          </a:prstGeom>
          <a:noFill/>
          <a:ln>
            <a:noFill/>
          </a:ln>
        </p:spPr>
        <p:txBody>
          <a:bodyPr spcFirstLastPara="1" wrap="square" lIns="68575" tIns="34275" rIns="68575" bIns="34275" anchor="t" anchorCtr="0">
            <a:spAutoFit/>
          </a:bodyPr>
          <a:lstStyle/>
          <a:p>
            <a:pPr marL="0" lvl="0" indent="0" algn="r" rtl="0">
              <a:lnSpc>
                <a:spcPct val="110000"/>
              </a:lnSpc>
              <a:spcBef>
                <a:spcPts val="0"/>
              </a:spcBef>
              <a:spcAft>
                <a:spcPts val="0"/>
              </a:spcAft>
              <a:buSzPts val="1000"/>
              <a:buNone/>
            </a:pPr>
            <a:r>
              <a:rPr lang="en" sz="600" b="1">
                <a:solidFill>
                  <a:schemeClr val="dk1"/>
                </a:solidFill>
              </a:rPr>
              <a:t>Funded by the</a:t>
            </a:r>
            <a:endParaRPr sz="600" b="1">
              <a:solidFill>
                <a:schemeClr val="dk1"/>
              </a:solidFill>
            </a:endParaRPr>
          </a:p>
          <a:p>
            <a:pPr marL="0" lvl="0" indent="0" algn="r" rtl="0">
              <a:lnSpc>
                <a:spcPct val="110000"/>
              </a:lnSpc>
              <a:spcBef>
                <a:spcPts val="0"/>
              </a:spcBef>
              <a:spcAft>
                <a:spcPts val="0"/>
              </a:spcAft>
              <a:buSzPts val="1000"/>
              <a:buNone/>
            </a:pPr>
            <a:r>
              <a:rPr lang="en" sz="600" b="1">
                <a:solidFill>
                  <a:schemeClr val="dk1"/>
                </a:solidFill>
              </a:rPr>
              <a:t>European Union</a:t>
            </a:r>
            <a:endParaRPr sz="600" b="1">
              <a:solidFill>
                <a:schemeClr val="dk1"/>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1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2.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42.xml"/><Relationship Id="rId6" Type="http://schemas.openxmlformats.org/officeDocument/2006/relationships/image" Target="../media/image81.png"/><Relationship Id="rId5" Type="http://schemas.openxmlformats.org/officeDocument/2006/relationships/image" Target="../media/image32.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41.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16DMPb7lw6A" TargetMode="External"/><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txGMwA5e0Wc" TargetMode="External"/><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4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W1T-F3UU3vk" TargetMode="External"/><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100.jp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6.xml"/><Relationship Id="rId1" Type="http://schemas.openxmlformats.org/officeDocument/2006/relationships/slideLayout" Target="../slideLayouts/slideLayout40.xml"/><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hyperlink" Target="https://scistarter.org/Affiliates/stall-catchers-Affiliates" TargetMode="External"/><Relationship Id="rId7"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4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mailto:info@stallcatcher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hyperlink" Target="http://scistarter.org" TargetMode="External"/><Relationship Id="rId2" Type="http://schemas.openxmlformats.org/officeDocument/2006/relationships/notesSlide" Target="../notesSlides/notesSlide70.xml"/><Relationship Id="rId1" Type="http://schemas.openxmlformats.org/officeDocument/2006/relationships/slideLayout" Target="../slideLayouts/slideLayout42.xml"/><Relationship Id="rId5" Type="http://schemas.openxmlformats.org/officeDocument/2006/relationships/image" Target="../media/image108.png"/><Relationship Id="rId4" Type="http://schemas.openxmlformats.org/officeDocument/2006/relationships/hyperlink" Target="https://stallcatchers.com/about#stall-catcher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wettermelden.at/gdpr/" TargetMode="External"/><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hyperlink" Target="https://www.cocorahs.org/"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scistarter.org/education/Globe-at-night-education" TargetMode="External"/><Relationship Id="rId2" Type="http://schemas.openxmlformats.org/officeDocument/2006/relationships/notesSlide" Target="../notesSlides/notesSlide72.xml"/><Relationship Id="rId1" Type="http://schemas.openxmlformats.org/officeDocument/2006/relationships/slideLayout" Target="../slideLayouts/slideLayout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8" Type="http://schemas.openxmlformats.org/officeDocument/2006/relationships/hyperlink" Target="https://scistarter.org/globe-at-night" TargetMode="External"/><Relationship Id="rId13" Type="http://schemas.openxmlformats.org/officeDocument/2006/relationships/image" Target="../media/image111.png"/><Relationship Id="rId3" Type="http://schemas.openxmlformats.org/officeDocument/2006/relationships/hyperlink" Target="https://docs.google.com/presentation/d/1isqHbxFTPKWP8oumfu1Q57aUYtTbhxbi/edit#slide=id.p1" TargetMode="External"/><Relationship Id="rId7" Type="http://schemas.openxmlformats.org/officeDocument/2006/relationships/hyperlink" Target="http://darksky.org" TargetMode="External"/><Relationship Id="rId12" Type="http://schemas.openxmlformats.org/officeDocument/2006/relationships/hyperlink" Target="https://clearinghouse.starnetlibraries.org/" TargetMode="External"/><Relationship Id="rId2" Type="http://schemas.openxmlformats.org/officeDocument/2006/relationships/notesSlide" Target="../notesSlides/notesSlide73.xml"/><Relationship Id="rId1" Type="http://schemas.openxmlformats.org/officeDocument/2006/relationships/slideLayout" Target="../slideLayouts/slideLayout42.xml"/><Relationship Id="rId6" Type="http://schemas.openxmlformats.org/officeDocument/2006/relationships/hyperlink" Target="https://darksky.org/resources/what-is-light-pollution/" TargetMode="External"/><Relationship Id="rId11" Type="http://schemas.openxmlformats.org/officeDocument/2006/relationships/hyperlink" Target="https://nightsky.jpl.nasa.gov/" TargetMode="External"/><Relationship Id="rId5" Type="http://schemas.openxmlformats.org/officeDocument/2006/relationships/hyperlink" Target="http://scistarter.org" TargetMode="External"/><Relationship Id="rId10" Type="http://schemas.openxmlformats.org/officeDocument/2006/relationships/image" Target="../media/image108.png"/><Relationship Id="rId4" Type="http://schemas.openxmlformats.org/officeDocument/2006/relationships/hyperlink" Target="https://media.scistarter.org/curated/2022-10-21/Foundations_of_Citizen_Science_-_training_guide_-_June_2022.pdf" TargetMode="External"/><Relationship Id="rId9" Type="http://schemas.openxmlformats.org/officeDocument/2006/relationships/hyperlink" Target="http://scistarter.org/darksk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5.xml"/><Relationship Id="rId1" Type="http://schemas.openxmlformats.org/officeDocument/2006/relationships/slideLayout" Target="../slideLayouts/slideLayout40.xml"/><Relationship Id="rId5" Type="http://schemas.openxmlformats.org/officeDocument/2006/relationships/image" Target="../media/image108.png"/><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hyperlink" Target="http://scistarter.org/library-build-a-kit" TargetMode="External"/><Relationship Id="rId2" Type="http://schemas.openxmlformats.org/officeDocument/2006/relationships/notesSlide" Target="../notesSlides/notesSlide76.xml"/><Relationship Id="rId1" Type="http://schemas.openxmlformats.org/officeDocument/2006/relationships/slideLayout" Target="../slideLayouts/slideLayout42.xml"/><Relationship Id="rId5" Type="http://schemas.openxmlformats.org/officeDocument/2006/relationships/image" Target="../media/image108.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hyperlink" Target="https://www.rspb.org.uk/whats-happening/big-garden-birdwatch" TargetMode="External"/><Relationship Id="rId2" Type="http://schemas.openxmlformats.org/officeDocument/2006/relationships/notesSlide" Target="../notesSlides/notesSlide77.xml"/><Relationship Id="rId1" Type="http://schemas.openxmlformats.org/officeDocument/2006/relationships/slideLayout" Target="../slideLayouts/slideLayout41.xml"/><Relationship Id="rId5" Type="http://schemas.openxmlformats.org/officeDocument/2006/relationships/hyperlink" Target="https://www.audubon.org/" TargetMode="External"/><Relationship Id="rId4" Type="http://schemas.openxmlformats.org/officeDocument/2006/relationships/hyperlink" Target="https://www.citynaturechallenge.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42.xml"/><Relationship Id="rId5" Type="http://schemas.openxmlformats.org/officeDocument/2006/relationships/image" Target="../media/image116.pn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hyperlink" Target="http://scistarter.org" TargetMode="External"/><Relationship Id="rId7" Type="http://schemas.openxmlformats.org/officeDocument/2006/relationships/hyperlink" Target="http://www.inaturalist.org" TargetMode="External"/><Relationship Id="rId2" Type="http://schemas.openxmlformats.org/officeDocument/2006/relationships/notesSlide" Target="../notesSlides/notesSlide79.xml"/><Relationship Id="rId1" Type="http://schemas.openxmlformats.org/officeDocument/2006/relationships/slideLayout" Target="../slideLayouts/slideLayout42.xml"/><Relationship Id="rId6" Type="http://schemas.openxmlformats.org/officeDocument/2006/relationships/image" Target="../media/image117.png"/><Relationship Id="rId5" Type="http://schemas.openxmlformats.org/officeDocument/2006/relationships/image" Target="../media/image31.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hyperlink" Target="https://isala.be/" TargetMode="External"/><Relationship Id="rId3" Type="http://schemas.openxmlformats.org/officeDocument/2006/relationships/hyperlink" Target="https://www.freshwaterwatch.org/pages/about" TargetMode="External"/><Relationship Id="rId7" Type="http://schemas.openxmlformats.org/officeDocument/2006/relationships/hyperlink" Target="https://sabap2.birdmap.africa" TargetMode="External"/><Relationship Id="rId2" Type="http://schemas.openxmlformats.org/officeDocument/2006/relationships/notesSlide" Target="../notesSlides/notesSlide80.xml"/><Relationship Id="rId1" Type="http://schemas.openxmlformats.org/officeDocument/2006/relationships/slideLayout" Target="../slideLayouts/slideLayout41.xml"/><Relationship Id="rId6" Type="http://schemas.openxmlformats.org/officeDocument/2006/relationships/hyperlink" Target="https://www.inaturalist.org/observations" TargetMode="External"/><Relationship Id="rId5" Type="http://schemas.openxmlformats.org/officeDocument/2006/relationships/hyperlink" Target="http://volunteermonitoring.org/" TargetMode="External"/><Relationship Id="rId10" Type="http://schemas.openxmlformats.org/officeDocument/2006/relationships/image" Target="../media/image108.png"/><Relationship Id="rId4" Type="http://schemas.openxmlformats.org/officeDocument/2006/relationships/hyperlink" Target="https://drinkablerivers.org/" TargetMode="External"/><Relationship Id="rId9" Type="http://schemas.openxmlformats.org/officeDocument/2006/relationships/hyperlink" Target="https://www.sciencealapelle.fr/participer"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curieuzeneuzen.be/" TargetMode="External"/><Relationship Id="rId7" Type="http://schemas.openxmlformats.org/officeDocument/2006/relationships/image" Target="../media/image118.jpg"/><Relationship Id="rId2" Type="http://schemas.openxmlformats.org/officeDocument/2006/relationships/notesSlide" Target="../notesSlides/notesSlide81.xml"/><Relationship Id="rId1" Type="http://schemas.openxmlformats.org/officeDocument/2006/relationships/slideLayout" Target="../slideLayouts/slideLayout41.xml"/><Relationship Id="rId6" Type="http://schemas.openxmlformats.org/officeDocument/2006/relationships/hyperlink" Target="http://www.youtube.com/watch?v=I_XKzQ3jg9s" TargetMode="External"/><Relationship Id="rId5" Type="http://schemas.openxmlformats.org/officeDocument/2006/relationships/hyperlink" Target="https://biking-for-science.yale.edu/" TargetMode="External"/><Relationship Id="rId4" Type="http://schemas.openxmlformats.org/officeDocument/2006/relationships/hyperlink" Target="https://aqicn.org/here/" TargetMode="External"/><Relationship Id="rId9"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8" Type="http://schemas.openxmlformats.org/officeDocument/2006/relationships/hyperlink" Target="https://eu-citizen.science/ecs_project/ambassadors" TargetMode="External"/><Relationship Id="rId3" Type="http://schemas.openxmlformats.org/officeDocument/2006/relationships/hyperlink" Target="https://www.ecsa.ngo/" TargetMode="External"/><Relationship Id="rId7" Type="http://schemas.openxmlformats.org/officeDocument/2006/relationships/hyperlink" Target="http://scistarter.org/library-network" TargetMode="External"/><Relationship Id="rId2" Type="http://schemas.openxmlformats.org/officeDocument/2006/relationships/notesSlide" Target="../notesSlides/notesSlide83.xml"/><Relationship Id="rId1" Type="http://schemas.openxmlformats.org/officeDocument/2006/relationships/slideLayout" Target="../slideLayouts/slideLayout41.xml"/><Relationship Id="rId6" Type="http://schemas.openxmlformats.org/officeDocument/2006/relationships/hyperlink" Target="https://citizenscience.org.au/" TargetMode="External"/><Relationship Id="rId5" Type="http://schemas.openxmlformats.org/officeDocument/2006/relationships/hyperlink" Target="https://citizenscience.asia/about-us/" TargetMode="External"/><Relationship Id="rId10" Type="http://schemas.openxmlformats.org/officeDocument/2006/relationships/image" Target="../media/image108.png"/><Relationship Id="rId4" Type="http://schemas.openxmlformats.org/officeDocument/2006/relationships/hyperlink" Target="https://csa-sa.org.za/" TargetMode="External"/><Relationship Id="rId9" Type="http://schemas.openxmlformats.org/officeDocument/2006/relationships/hyperlink" Target="https://eu-citizen.scienc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31.xml"/><Relationship Id="rId5" Type="http://schemas.openxmlformats.org/officeDocument/2006/relationships/image" Target="../media/image108.png"/><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41.xml"/><Relationship Id="rId6" Type="http://schemas.openxmlformats.org/officeDocument/2006/relationships/image" Target="../media/image108.png"/><Relationship Id="rId5" Type="http://schemas.openxmlformats.org/officeDocument/2006/relationships/image" Target="../media/image17.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6"/>
          <p:cNvSpPr txBox="1"/>
          <p:nvPr/>
        </p:nvSpPr>
        <p:spPr>
          <a:xfrm>
            <a:off x="171950" y="276600"/>
            <a:ext cx="6063000" cy="8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Lato Light"/>
                <a:ea typeface="Lato Light"/>
                <a:cs typeface="Lato Light"/>
                <a:sym typeface="Lato Light"/>
              </a:rPr>
              <a:t>Resource under the creative common attribution </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r>
              <a:rPr lang="en"/>
              <a:t>ATTRIBUTION-NONCOMMERCIAL 4.0 INTERNATIONAL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i="1"/>
              <a:t>Resource credited to:</a:t>
            </a:r>
            <a:endParaRPr i="1"/>
          </a:p>
          <a:p>
            <a:pPr marL="457200" lvl="0" indent="-317500" algn="l" rtl="0">
              <a:spcBef>
                <a:spcPts val="0"/>
              </a:spcBef>
              <a:spcAft>
                <a:spcPts val="0"/>
              </a:spcAft>
              <a:buSzPts val="1400"/>
              <a:buChar char="●"/>
            </a:pPr>
            <a:r>
              <a:rPr lang="en"/>
              <a:t>SciStarter</a:t>
            </a:r>
            <a:endParaRPr/>
          </a:p>
          <a:p>
            <a:pPr marL="457200" lvl="0" indent="-317500" algn="l" rtl="0">
              <a:spcBef>
                <a:spcPts val="0"/>
              </a:spcBef>
              <a:spcAft>
                <a:spcPts val="0"/>
              </a:spcAft>
              <a:buSzPts val="1400"/>
              <a:buChar char="●"/>
            </a:pPr>
            <a:r>
              <a:rPr lang="en"/>
              <a:t>European Citizen Science (ECS) Academy as part of the European Citizen Science project</a:t>
            </a:r>
            <a:endParaRPr/>
          </a:p>
          <a:p>
            <a:pPr marL="0" lvl="0" indent="0" algn="l" rtl="0">
              <a:spcBef>
                <a:spcPts val="0"/>
              </a:spcBef>
              <a:spcAft>
                <a:spcPts val="0"/>
              </a:spcAft>
              <a:buNone/>
            </a:pPr>
            <a:r>
              <a:rPr lang="en"/>
              <a:t> </a:t>
            </a:r>
            <a:endParaRPr/>
          </a:p>
        </p:txBody>
      </p:sp>
      <p:pic>
        <p:nvPicPr>
          <p:cNvPr id="222" name="Google Shape;222;p46"/>
          <p:cNvPicPr preferRelativeResize="0"/>
          <p:nvPr/>
        </p:nvPicPr>
        <p:blipFill>
          <a:blip r:embed="rId3">
            <a:alphaModFix/>
          </a:blip>
          <a:stretch>
            <a:fillRect/>
          </a:stretch>
        </p:blipFill>
        <p:spPr>
          <a:xfrm>
            <a:off x="7291975" y="483675"/>
            <a:ext cx="1247775" cy="438150"/>
          </a:xfrm>
          <a:prstGeom prst="rect">
            <a:avLst/>
          </a:prstGeom>
          <a:noFill/>
          <a:ln>
            <a:noFill/>
          </a:ln>
        </p:spPr>
      </p:pic>
      <p:pic>
        <p:nvPicPr>
          <p:cNvPr id="223" name="Google Shape;223;p46"/>
          <p:cNvPicPr preferRelativeResize="0"/>
          <p:nvPr/>
        </p:nvPicPr>
        <p:blipFill>
          <a:blip r:embed="rId4">
            <a:alphaModFix/>
          </a:blip>
          <a:stretch>
            <a:fillRect/>
          </a:stretch>
        </p:blipFill>
        <p:spPr>
          <a:xfrm>
            <a:off x="7339600" y="1717775"/>
            <a:ext cx="1200150" cy="466725"/>
          </a:xfrm>
          <a:prstGeom prst="rect">
            <a:avLst/>
          </a:prstGeom>
          <a:noFill/>
          <a:ln>
            <a:noFill/>
          </a:ln>
        </p:spPr>
      </p:pic>
      <p:pic>
        <p:nvPicPr>
          <p:cNvPr id="224" name="Google Shape;224;p46"/>
          <p:cNvPicPr preferRelativeResize="0"/>
          <p:nvPr/>
        </p:nvPicPr>
        <p:blipFill>
          <a:blip r:embed="rId5">
            <a:alphaModFix/>
          </a:blip>
          <a:stretch>
            <a:fillRect/>
          </a:stretch>
        </p:blipFill>
        <p:spPr>
          <a:xfrm>
            <a:off x="7318538" y="1214850"/>
            <a:ext cx="1362075" cy="38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5"/>
          <p:cNvSpPr txBox="1">
            <a:spLocks noGrp="1"/>
          </p:cNvSpPr>
          <p:nvPr>
            <p:ph type="ctrTitle"/>
          </p:nvPr>
        </p:nvSpPr>
        <p:spPr>
          <a:xfrm>
            <a:off x="464672" y="48310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PL2030</a:t>
            </a:r>
            <a:endParaRPr/>
          </a:p>
        </p:txBody>
      </p:sp>
      <p:pic>
        <p:nvPicPr>
          <p:cNvPr id="317" name="Google Shape;317;p55"/>
          <p:cNvPicPr preferRelativeResize="0"/>
          <p:nvPr/>
        </p:nvPicPr>
        <p:blipFill rotWithShape="1">
          <a:blip r:embed="rId3">
            <a:alphaModFix/>
          </a:blip>
          <a:srcRect/>
          <a:stretch/>
        </p:blipFill>
        <p:spPr>
          <a:xfrm>
            <a:off x="609325" y="3667876"/>
            <a:ext cx="2135027" cy="708600"/>
          </a:xfrm>
          <a:prstGeom prst="rect">
            <a:avLst/>
          </a:prstGeom>
          <a:noFill/>
          <a:ln>
            <a:noFill/>
          </a:ln>
        </p:spPr>
      </p:pic>
      <p:sp>
        <p:nvSpPr>
          <p:cNvPr id="318" name="Google Shape;318;p55"/>
          <p:cNvSpPr txBox="1"/>
          <p:nvPr/>
        </p:nvSpPr>
        <p:spPr>
          <a:xfrm>
            <a:off x="518950" y="1141775"/>
            <a:ext cx="3630600" cy="2328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000000"/>
                </a:solidFill>
                <a:latin typeface="Lato"/>
                <a:ea typeface="Lato"/>
                <a:cs typeface="Lato"/>
                <a:sym typeface="Lato"/>
              </a:rPr>
              <a:t>A European advocacy and project organisation working with our network of innovative Lighthouse Libraries on European projects on the topics of digital, sustainability, and democracy. </a:t>
            </a:r>
            <a:endParaRPr sz="1500">
              <a:solidFill>
                <a:srgbClr val="000000"/>
              </a:solidFill>
              <a:latin typeface="Lato"/>
              <a:ea typeface="Lato"/>
              <a:cs typeface="Lato"/>
              <a:sym typeface="Lato"/>
            </a:endParaRPr>
          </a:p>
          <a:p>
            <a:pPr marL="0" lvl="0" indent="0" algn="l" rtl="0">
              <a:lnSpc>
                <a:spcPct val="90000"/>
              </a:lnSpc>
              <a:spcBef>
                <a:spcPts val="0"/>
              </a:spcBef>
              <a:spcAft>
                <a:spcPts val="0"/>
              </a:spcAft>
              <a:buNone/>
            </a:pPr>
            <a:endParaRPr sz="1500">
              <a:solidFill>
                <a:srgbClr val="000000"/>
              </a:solidFill>
              <a:latin typeface="Lato"/>
              <a:ea typeface="Lato"/>
              <a:cs typeface="Lato"/>
              <a:sym typeface="Lato"/>
            </a:endParaRPr>
          </a:p>
          <a:p>
            <a:pPr marL="0" lvl="0" indent="0" algn="l" rtl="0">
              <a:lnSpc>
                <a:spcPct val="90000"/>
              </a:lnSpc>
              <a:spcBef>
                <a:spcPts val="0"/>
              </a:spcBef>
              <a:spcAft>
                <a:spcPts val="0"/>
              </a:spcAft>
              <a:buNone/>
            </a:pPr>
            <a:r>
              <a:rPr lang="en" sz="1500">
                <a:solidFill>
                  <a:srgbClr val="000000"/>
                </a:solidFill>
                <a:latin typeface="Lato"/>
                <a:ea typeface="Lato"/>
                <a:cs typeface="Lato"/>
                <a:sym typeface="Lato"/>
              </a:rPr>
              <a:t>We believe public libraries are open places that empower citizens to create a democratic, socially engaged and digitally inclusive Europe.</a:t>
            </a:r>
            <a:endParaRPr sz="1500">
              <a:solidFill>
                <a:srgbClr val="000000"/>
              </a:solidFill>
              <a:latin typeface="Lato"/>
              <a:ea typeface="Lato"/>
              <a:cs typeface="Lato"/>
              <a:sym typeface="Lato"/>
            </a:endParaRPr>
          </a:p>
        </p:txBody>
      </p:sp>
      <p:pic>
        <p:nvPicPr>
          <p:cNvPr id="319" name="Google Shape;319;p55"/>
          <p:cNvPicPr preferRelativeResize="0"/>
          <p:nvPr/>
        </p:nvPicPr>
        <p:blipFill rotWithShape="1">
          <a:blip r:embed="rId4">
            <a:alphaModFix/>
          </a:blip>
          <a:srcRect l="5182" r="7266"/>
          <a:stretch/>
        </p:blipFill>
        <p:spPr>
          <a:xfrm>
            <a:off x="4417550" y="779525"/>
            <a:ext cx="4316900" cy="32873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6"/>
          <p:cNvSpPr txBox="1">
            <a:spLocks noGrp="1"/>
          </p:cNvSpPr>
          <p:nvPr>
            <p:ph type="ctrTitle"/>
          </p:nvPr>
        </p:nvSpPr>
        <p:spPr>
          <a:xfrm>
            <a:off x="449393" y="210623"/>
            <a:ext cx="8245200" cy="11064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What about you? </a:t>
            </a:r>
            <a:endParaRPr/>
          </a:p>
        </p:txBody>
      </p:sp>
      <p:sp>
        <p:nvSpPr>
          <p:cNvPr id="325" name="Google Shape;325;p56"/>
          <p:cNvSpPr txBox="1">
            <a:spLocks noGrp="1"/>
          </p:cNvSpPr>
          <p:nvPr>
            <p:ph type="subTitle" idx="1"/>
          </p:nvPr>
        </p:nvSpPr>
        <p:spPr>
          <a:xfrm>
            <a:off x="449396" y="1317034"/>
            <a:ext cx="8245200" cy="442800"/>
          </a:xfrm>
          <a:prstGeom prst="rect">
            <a:avLst/>
          </a:prstGeom>
        </p:spPr>
        <p:txBody>
          <a:bodyPr spcFirstLastPara="1" wrap="square" lIns="68575" tIns="34275" rIns="68575" bIns="34275" anchor="t" anchorCtr="0">
            <a:normAutofit/>
          </a:bodyPr>
          <a:lstStyle/>
          <a:p>
            <a:pPr marL="0" lvl="0" indent="0" algn="l" rtl="0">
              <a:spcBef>
                <a:spcPts val="200"/>
              </a:spcBef>
              <a:spcAft>
                <a:spcPts val="500"/>
              </a:spcAft>
              <a:buNone/>
            </a:pPr>
            <a:r>
              <a:rPr lang="en" sz="1800"/>
              <a:t>Participant Overview</a:t>
            </a:r>
            <a:endParaRPr sz="1800"/>
          </a:p>
        </p:txBody>
      </p:sp>
      <p:sp>
        <p:nvSpPr>
          <p:cNvPr id="326" name="Google Shape;326;p56"/>
          <p:cNvSpPr txBox="1"/>
          <p:nvPr/>
        </p:nvSpPr>
        <p:spPr>
          <a:xfrm>
            <a:off x="516875" y="1651475"/>
            <a:ext cx="80304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Lato Light"/>
                <a:ea typeface="Lato Light"/>
                <a:cs typeface="Lato Light"/>
                <a:sym typeface="Lato Light"/>
              </a:rPr>
              <a:t>You can find information about participation on our blogpost: </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7"/>
          <p:cNvSpPr txBox="1">
            <a:spLocks noGrp="1"/>
          </p:cNvSpPr>
          <p:nvPr>
            <p:ph type="ctrTitle"/>
          </p:nvPr>
        </p:nvSpPr>
        <p:spPr>
          <a:xfrm>
            <a:off x="4536275" y="1694700"/>
            <a:ext cx="4607700" cy="937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Foundations of Citizen Science Refresher</a:t>
            </a:r>
            <a:endParaRPr/>
          </a:p>
        </p:txBody>
      </p:sp>
      <p:sp>
        <p:nvSpPr>
          <p:cNvPr id="332" name="Google Shape;332;p57"/>
          <p:cNvSpPr/>
          <p:nvPr/>
        </p:nvSpPr>
        <p:spPr>
          <a:xfrm>
            <a:off x="8736218" y="3179507"/>
            <a:ext cx="1214936" cy="1214936"/>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pic>
        <p:nvPicPr>
          <p:cNvPr id="333" name="Google Shape;333;p57"/>
          <p:cNvPicPr preferRelativeResize="0">
            <a:picLocks noGrp="1"/>
          </p:cNvPicPr>
          <p:nvPr>
            <p:ph type="pic" idx="2"/>
          </p:nvPr>
        </p:nvPicPr>
        <p:blipFill rotWithShape="1">
          <a:blip r:embed="rId3">
            <a:alphaModFix/>
          </a:blip>
          <a:srcRect l="16675" r="16675"/>
          <a:stretch/>
        </p:blipFill>
        <p:spPr>
          <a:xfrm>
            <a:off x="-1014694" y="-200025"/>
            <a:ext cx="4764000" cy="4764000"/>
          </a:xfrm>
          <a:prstGeom prst="ellipse">
            <a:avLst/>
          </a:prstGeom>
          <a:solidFill>
            <a:srgbClr val="BFBFBF"/>
          </a:solidFill>
          <a:ln>
            <a:noFill/>
          </a:ln>
        </p:spPr>
      </p:pic>
      <p:sp>
        <p:nvSpPr>
          <p:cNvPr id="334" name="Google Shape;334;p57"/>
          <p:cNvSpPr/>
          <p:nvPr/>
        </p:nvSpPr>
        <p:spPr>
          <a:xfrm>
            <a:off x="3080761" y="-236032"/>
            <a:ext cx="1956668" cy="1956668"/>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pic>
        <p:nvPicPr>
          <p:cNvPr id="335" name="Google Shape;335;p57"/>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58"/>
          <p:cNvSpPr/>
          <p:nvPr/>
        </p:nvSpPr>
        <p:spPr>
          <a:xfrm>
            <a:off x="334901" y="342900"/>
            <a:ext cx="2777400" cy="714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42" name="Google Shape;342;p58"/>
          <p:cNvSpPr/>
          <p:nvPr/>
        </p:nvSpPr>
        <p:spPr>
          <a:xfrm>
            <a:off x="6031610" y="340232"/>
            <a:ext cx="2777400" cy="741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43" name="Google Shape;343;p58"/>
          <p:cNvSpPr/>
          <p:nvPr/>
        </p:nvSpPr>
        <p:spPr>
          <a:xfrm>
            <a:off x="3181373" y="342900"/>
            <a:ext cx="2777400" cy="687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44" name="Google Shape;344;p58"/>
          <p:cNvSpPr/>
          <p:nvPr/>
        </p:nvSpPr>
        <p:spPr>
          <a:xfrm>
            <a:off x="330214" y="460805"/>
            <a:ext cx="8482200" cy="8919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45" name="Google Shape;345;p58"/>
          <p:cNvSpPr/>
          <p:nvPr/>
        </p:nvSpPr>
        <p:spPr>
          <a:xfrm>
            <a:off x="0" y="0"/>
            <a:ext cx="9144000" cy="5143500"/>
          </a:xfrm>
          <a:prstGeom prst="rect">
            <a:avLst/>
          </a:prstGeom>
          <a:solidFill>
            <a:srgbClr val="FFFFFF"/>
          </a:solidFill>
          <a:ln>
            <a:noFill/>
          </a:ln>
        </p:spPr>
        <p:txBody>
          <a:bodyPr spcFirstLastPara="1" wrap="square" lIns="68575" tIns="34275" rIns="68575" bIns="34275" anchor="ctr" anchorCtr="0">
            <a:noAutofit/>
          </a:bodyPr>
          <a:lstStyle/>
          <a:p>
            <a:pPr marL="215900" marR="0" lvl="0" indent="-127000" algn="ctr" rtl="0">
              <a:spcBef>
                <a:spcPts val="0"/>
              </a:spcBef>
              <a:spcAft>
                <a:spcPts val="0"/>
              </a:spcAft>
              <a:buClr>
                <a:schemeClr val="accent1"/>
              </a:buClr>
              <a:buSzPts val="1400"/>
              <a:buFont typeface="Arial"/>
              <a:buNone/>
            </a:pPr>
            <a:endParaRPr sz="1400">
              <a:solidFill>
                <a:schemeClr val="lt1"/>
              </a:solidFill>
              <a:latin typeface="Gill Sans"/>
              <a:ea typeface="Gill Sans"/>
              <a:cs typeface="Gill Sans"/>
              <a:sym typeface="Gill Sans"/>
            </a:endParaRPr>
          </a:p>
        </p:txBody>
      </p:sp>
      <p:sp>
        <p:nvSpPr>
          <p:cNvPr id="346" name="Google Shape;346;p58"/>
          <p:cNvSpPr/>
          <p:nvPr/>
        </p:nvSpPr>
        <p:spPr>
          <a:xfrm>
            <a:off x="-1" y="0"/>
            <a:ext cx="45849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7" name="Google Shape;347;p58"/>
          <p:cNvSpPr txBox="1"/>
          <p:nvPr/>
        </p:nvSpPr>
        <p:spPr>
          <a:xfrm>
            <a:off x="482601" y="775042"/>
            <a:ext cx="3619800" cy="3619200"/>
          </a:xfrm>
          <a:prstGeom prst="rect">
            <a:avLst/>
          </a:prstGeom>
          <a:noFill/>
          <a:ln>
            <a:noFill/>
          </a:ln>
        </p:spPr>
        <p:txBody>
          <a:bodyPr spcFirstLastPara="1" wrap="square" lIns="68575" tIns="34275" rIns="68575" bIns="34275" anchor="ctr" anchorCtr="0">
            <a:normAutofit/>
          </a:bodyPr>
          <a:lstStyle/>
          <a:p>
            <a:pPr marL="0" marR="0" lvl="0" indent="0" algn="l" rtl="0">
              <a:spcBef>
                <a:spcPts val="0"/>
              </a:spcBef>
              <a:spcAft>
                <a:spcPts val="0"/>
              </a:spcAft>
              <a:buNone/>
            </a:pPr>
            <a:r>
              <a:rPr lang="en" sz="4100" i="0" u="none" strike="noStrike" cap="none">
                <a:solidFill>
                  <a:srgbClr val="FFFFFF"/>
                </a:solidFill>
                <a:latin typeface="Arial Black"/>
                <a:ea typeface="Arial Black"/>
                <a:cs typeface="Arial Black"/>
                <a:sym typeface="Arial Black"/>
              </a:rPr>
              <a:t>WHAT IS CITIZEN SCIENCE?</a:t>
            </a:r>
            <a:br>
              <a:rPr lang="en" sz="4100" i="0" u="none" strike="noStrike" cap="none">
                <a:solidFill>
                  <a:srgbClr val="FFFFFF"/>
                </a:solidFill>
                <a:latin typeface="Gill Sans"/>
                <a:ea typeface="Gill Sans"/>
                <a:cs typeface="Gill Sans"/>
                <a:sym typeface="Gill Sans"/>
              </a:rPr>
            </a:br>
            <a:endParaRPr sz="1900" i="0" u="none" strike="noStrike" cap="none">
              <a:solidFill>
                <a:srgbClr val="FFFFFF"/>
              </a:solidFill>
              <a:latin typeface="Gill Sans"/>
              <a:ea typeface="Gill Sans"/>
              <a:cs typeface="Gill Sans"/>
              <a:sym typeface="Gill Sans"/>
            </a:endParaRPr>
          </a:p>
          <a:p>
            <a:pPr marL="0" marR="0" lvl="0" indent="0" algn="l" rtl="0">
              <a:spcBef>
                <a:spcPts val="500"/>
              </a:spcBef>
              <a:spcAft>
                <a:spcPts val="500"/>
              </a:spcAft>
              <a:buNone/>
            </a:pPr>
            <a:r>
              <a:rPr lang="en" sz="2200">
                <a:solidFill>
                  <a:srgbClr val="FFFFFF"/>
                </a:solidFill>
                <a:latin typeface="Arial Narrow"/>
                <a:ea typeface="Arial Narrow"/>
                <a:cs typeface="Arial Narrow"/>
                <a:sym typeface="Arial Narrow"/>
              </a:rPr>
              <a:t>It’s also referred to public participation in science, community science, open science.</a:t>
            </a:r>
            <a:endParaRPr sz="2200">
              <a:solidFill>
                <a:srgbClr val="FFFFFF"/>
              </a:solidFill>
              <a:latin typeface="Arial Narrow"/>
              <a:ea typeface="Arial Narrow"/>
              <a:cs typeface="Arial Narrow"/>
              <a:sym typeface="Arial Narrow"/>
            </a:endParaRPr>
          </a:p>
        </p:txBody>
      </p:sp>
      <p:sp>
        <p:nvSpPr>
          <p:cNvPr id="348" name="Google Shape;348;p58"/>
          <p:cNvSpPr/>
          <p:nvPr/>
        </p:nvSpPr>
        <p:spPr>
          <a:xfrm>
            <a:off x="481934" y="345651"/>
            <a:ext cx="3621000" cy="837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49" name="Google Shape;349;p58"/>
          <p:cNvSpPr/>
          <p:nvPr/>
        </p:nvSpPr>
        <p:spPr>
          <a:xfrm>
            <a:off x="5087080" y="345651"/>
            <a:ext cx="3621000" cy="837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Gill Sans"/>
              <a:ea typeface="Gill Sans"/>
              <a:cs typeface="Gill Sans"/>
              <a:sym typeface="Gill Sans"/>
            </a:endParaRPr>
          </a:p>
        </p:txBody>
      </p:sp>
      <p:sp>
        <p:nvSpPr>
          <p:cNvPr id="350" name="Google Shape;350;p58"/>
          <p:cNvSpPr txBox="1"/>
          <p:nvPr/>
        </p:nvSpPr>
        <p:spPr>
          <a:xfrm>
            <a:off x="5066831" y="775050"/>
            <a:ext cx="3641100" cy="39834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2600" i="0" u="none" strike="noStrike" cap="none">
                <a:solidFill>
                  <a:srgbClr val="22485C"/>
                </a:solidFill>
              </a:rPr>
              <a:t>A global movement that enables people from all walks of life to </a:t>
            </a:r>
            <a:r>
              <a:rPr lang="en" sz="2600" b="1" i="0" u="none" strike="noStrike" cap="none">
                <a:solidFill>
                  <a:schemeClr val="accent2"/>
                </a:solidFill>
              </a:rPr>
              <a:t>collaborate</a:t>
            </a:r>
            <a:r>
              <a:rPr lang="en" sz="2600" i="0" u="none" strike="noStrike" cap="none">
                <a:solidFill>
                  <a:srgbClr val="22485C"/>
                </a:solidFill>
              </a:rPr>
              <a:t> with scientists by </a:t>
            </a:r>
            <a:r>
              <a:rPr lang="en" sz="2600" i="0" u="none" strike="noStrike" cap="none">
                <a:solidFill>
                  <a:schemeClr val="dk1"/>
                </a:solidFill>
              </a:rPr>
              <a:t>participating i</a:t>
            </a:r>
            <a:r>
              <a:rPr lang="en" sz="2600" i="0" u="none" strike="noStrike" cap="none">
                <a:solidFill>
                  <a:srgbClr val="22485C"/>
                </a:solidFill>
              </a:rPr>
              <a:t>n</a:t>
            </a:r>
            <a:r>
              <a:rPr lang="en" sz="2600" i="0" u="none" strike="noStrike" cap="none">
                <a:solidFill>
                  <a:schemeClr val="dk1"/>
                </a:solidFill>
              </a:rPr>
              <a:t> real </a:t>
            </a:r>
            <a:r>
              <a:rPr lang="en" sz="2600" b="1" i="0" u="none" strike="noStrike" cap="none">
                <a:solidFill>
                  <a:schemeClr val="accent2"/>
                </a:solidFill>
              </a:rPr>
              <a:t>scientific research</a:t>
            </a:r>
            <a:r>
              <a:rPr lang="en" sz="2600" i="0" u="none" strike="noStrike" cap="none">
                <a:solidFill>
                  <a:srgbClr val="22485C"/>
                </a:solidFill>
              </a:rPr>
              <a:t>.</a:t>
            </a:r>
            <a:br>
              <a:rPr lang="en" sz="2600" i="0" u="none" strike="noStrike" cap="none">
                <a:solidFill>
                  <a:srgbClr val="22485C"/>
                </a:solidFill>
              </a:rPr>
            </a:br>
            <a:br>
              <a:rPr lang="en" sz="2600" i="0" u="none" strike="noStrike" cap="none">
                <a:solidFill>
                  <a:srgbClr val="22485C"/>
                </a:solidFill>
              </a:rPr>
            </a:br>
            <a:r>
              <a:rPr lang="en" sz="2600" i="0" u="none" strike="noStrike" cap="none">
                <a:solidFill>
                  <a:srgbClr val="22485C"/>
                </a:solidFill>
              </a:rPr>
              <a:t>It’s how people can </a:t>
            </a:r>
            <a:r>
              <a:rPr lang="en" sz="2600" b="1" i="0" u="none" strike="noStrike" cap="none">
                <a:solidFill>
                  <a:schemeClr val="accent2"/>
                </a:solidFill>
              </a:rPr>
              <a:t>make an impact</a:t>
            </a:r>
            <a:r>
              <a:rPr lang="en" sz="2600" i="0" u="none" strike="noStrike" cap="none">
                <a:solidFill>
                  <a:srgbClr val="22485C"/>
                </a:solidFill>
              </a:rPr>
              <a:t> on issues they care about! </a:t>
            </a:r>
            <a:endParaRPr sz="2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9"/>
          <p:cNvSpPr txBox="1">
            <a:spLocks noGrp="1"/>
          </p:cNvSpPr>
          <p:nvPr>
            <p:ph type="title" idx="4294967295"/>
          </p:nvPr>
        </p:nvSpPr>
        <p:spPr>
          <a:xfrm>
            <a:off x="550375" y="173695"/>
            <a:ext cx="7886700" cy="452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Arial Black"/>
              <a:buNone/>
            </a:pPr>
            <a:r>
              <a:rPr lang="en" sz="1800">
                <a:solidFill>
                  <a:schemeClr val="accent2"/>
                </a:solidFill>
                <a:latin typeface="Arial Black"/>
                <a:ea typeface="Arial Black"/>
                <a:cs typeface="Arial Black"/>
                <a:sym typeface="Arial Black"/>
              </a:rPr>
              <a:t>BECAUSE OF PUBLIC ENGAGEMENT IN SCIENTIFIC RESEARCH, WE KNOW THAT…</a:t>
            </a:r>
            <a:endParaRPr sz="1800">
              <a:solidFill>
                <a:schemeClr val="accent2"/>
              </a:solidFill>
              <a:latin typeface="Arial Black"/>
              <a:ea typeface="Arial Black"/>
              <a:cs typeface="Arial Black"/>
              <a:sym typeface="Arial Black"/>
            </a:endParaRPr>
          </a:p>
        </p:txBody>
      </p:sp>
      <p:pic>
        <p:nvPicPr>
          <p:cNvPr id="356" name="Google Shape;356;p59"/>
          <p:cNvPicPr preferRelativeResize="0"/>
          <p:nvPr/>
        </p:nvPicPr>
        <p:blipFill rotWithShape="1">
          <a:blip r:embed="rId3">
            <a:alphaModFix/>
          </a:blip>
          <a:srcRect/>
          <a:stretch/>
        </p:blipFill>
        <p:spPr>
          <a:xfrm>
            <a:off x="4550868" y="788513"/>
            <a:ext cx="4335993" cy="3527567"/>
          </a:xfrm>
          <a:prstGeom prst="rect">
            <a:avLst/>
          </a:prstGeom>
          <a:noFill/>
          <a:ln>
            <a:noFill/>
          </a:ln>
        </p:spPr>
      </p:pic>
      <p:pic>
        <p:nvPicPr>
          <p:cNvPr id="357" name="Google Shape;357;p59"/>
          <p:cNvPicPr preferRelativeResize="0"/>
          <p:nvPr/>
        </p:nvPicPr>
        <p:blipFill rotWithShape="1">
          <a:blip r:embed="rId4">
            <a:alphaModFix/>
          </a:blip>
          <a:srcRect t="7927"/>
          <a:stretch/>
        </p:blipFill>
        <p:spPr>
          <a:xfrm>
            <a:off x="195656" y="752147"/>
            <a:ext cx="4060968" cy="3527569"/>
          </a:xfrm>
          <a:prstGeom prst="rect">
            <a:avLst/>
          </a:prstGeom>
          <a:noFill/>
          <a:ln>
            <a:noFill/>
          </a:ln>
        </p:spPr>
      </p:pic>
      <p:pic>
        <p:nvPicPr>
          <p:cNvPr id="358" name="Google Shape;358;p59"/>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0"/>
          <p:cNvSpPr/>
          <p:nvPr/>
        </p:nvSpPr>
        <p:spPr>
          <a:xfrm>
            <a:off x="665593" y="765823"/>
            <a:ext cx="3843600" cy="1945500"/>
          </a:xfrm>
          <a:prstGeom prst="rect">
            <a:avLst/>
          </a:prstGeom>
          <a:solidFill>
            <a:srgbClr val="6FA8DC"/>
          </a:solidFill>
          <a:ln w="9525" cap="flat" cmpd="sng">
            <a:solidFill>
              <a:srgbClr val="A5A5A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65" name="Google Shape;365;p60"/>
          <p:cNvSpPr/>
          <p:nvPr/>
        </p:nvSpPr>
        <p:spPr>
          <a:xfrm>
            <a:off x="4508950" y="765823"/>
            <a:ext cx="3843600" cy="1945500"/>
          </a:xfrm>
          <a:prstGeom prst="rect">
            <a:avLst/>
          </a:prstGeom>
          <a:solidFill>
            <a:srgbClr val="B6D7A8"/>
          </a:solidFill>
          <a:ln w="9525" cap="flat" cmpd="sng">
            <a:solidFill>
              <a:srgbClr val="A5A5A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66" name="Google Shape;366;p60"/>
          <p:cNvSpPr/>
          <p:nvPr/>
        </p:nvSpPr>
        <p:spPr>
          <a:xfrm>
            <a:off x="4508950" y="2711127"/>
            <a:ext cx="3843600" cy="1945500"/>
          </a:xfrm>
          <a:prstGeom prst="rect">
            <a:avLst/>
          </a:prstGeom>
          <a:solidFill>
            <a:srgbClr val="6FA8DC"/>
          </a:solidFill>
          <a:ln w="9525" cap="flat" cmpd="sng">
            <a:solidFill>
              <a:srgbClr val="A5A5A5"/>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67" name="Google Shape;367;p60"/>
          <p:cNvSpPr/>
          <p:nvPr/>
        </p:nvSpPr>
        <p:spPr>
          <a:xfrm>
            <a:off x="665593" y="2711127"/>
            <a:ext cx="3843600" cy="1945500"/>
          </a:xfrm>
          <a:prstGeom prst="rect">
            <a:avLst/>
          </a:prstGeom>
          <a:solidFill>
            <a:srgbClr val="B6D7A8"/>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68" name="Google Shape;368;p60"/>
          <p:cNvSpPr txBox="1"/>
          <p:nvPr/>
        </p:nvSpPr>
        <p:spPr>
          <a:xfrm>
            <a:off x="1467638" y="116663"/>
            <a:ext cx="6056400" cy="6660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800"/>
              </a:spcBef>
              <a:spcAft>
                <a:spcPts val="0"/>
              </a:spcAft>
              <a:buSzPts val="700"/>
              <a:buNone/>
            </a:pPr>
            <a:r>
              <a:rPr lang="en" sz="2300">
                <a:solidFill>
                  <a:schemeClr val="accent2"/>
                </a:solidFill>
                <a:latin typeface="Arial Black"/>
                <a:ea typeface="Arial Black"/>
                <a:cs typeface="Arial Black"/>
                <a:sym typeface="Arial Black"/>
              </a:rPr>
              <a:t>What counts as public participation in scientific research?</a:t>
            </a:r>
            <a:r>
              <a:rPr lang="en" sz="2300">
                <a:solidFill>
                  <a:schemeClr val="accent1"/>
                </a:solidFill>
                <a:latin typeface="Arial Black"/>
                <a:ea typeface="Arial Black"/>
                <a:cs typeface="Arial Black"/>
                <a:sym typeface="Arial Black"/>
              </a:rPr>
              <a:t> </a:t>
            </a:r>
            <a:r>
              <a:rPr lang="en" sz="2700">
                <a:solidFill>
                  <a:schemeClr val="accent1"/>
                </a:solidFill>
                <a:latin typeface="Arial Black"/>
                <a:ea typeface="Arial Black"/>
                <a:cs typeface="Arial Black"/>
                <a:sym typeface="Arial Black"/>
              </a:rPr>
              <a:t> </a:t>
            </a:r>
            <a:endParaRPr sz="2700">
              <a:solidFill>
                <a:schemeClr val="accent1"/>
              </a:solidFill>
              <a:latin typeface="Arial Black"/>
              <a:ea typeface="Arial Black"/>
              <a:cs typeface="Arial Black"/>
              <a:sym typeface="Arial Black"/>
            </a:endParaRPr>
          </a:p>
        </p:txBody>
      </p:sp>
      <p:sp>
        <p:nvSpPr>
          <p:cNvPr id="369" name="Google Shape;369;p60"/>
          <p:cNvSpPr txBox="1"/>
          <p:nvPr/>
        </p:nvSpPr>
        <p:spPr>
          <a:xfrm>
            <a:off x="1027021" y="787260"/>
            <a:ext cx="3342900" cy="1689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None/>
            </a:pPr>
            <a:r>
              <a:rPr lang="en" sz="1800">
                <a:solidFill>
                  <a:schemeClr val="lt1"/>
                </a:solidFill>
              </a:rPr>
              <a:t>Take a photo and upload to INaturalist.</a:t>
            </a:r>
            <a:endParaRPr sz="1800">
              <a:solidFill>
                <a:schemeClr val="lt1"/>
              </a:solidFill>
            </a:endParaRPr>
          </a:p>
        </p:txBody>
      </p:sp>
      <p:sp>
        <p:nvSpPr>
          <p:cNvPr id="370" name="Google Shape;370;p60"/>
          <p:cNvSpPr txBox="1"/>
          <p:nvPr/>
        </p:nvSpPr>
        <p:spPr>
          <a:xfrm>
            <a:off x="4909394" y="787260"/>
            <a:ext cx="3283800" cy="1689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None/>
            </a:pPr>
            <a:r>
              <a:rPr lang="en" sz="1800">
                <a:solidFill>
                  <a:schemeClr val="lt1"/>
                </a:solidFill>
              </a:rPr>
              <a:t>Identify mosquito habitats log data on Globe Observer App.</a:t>
            </a:r>
            <a:endParaRPr sz="1800">
              <a:solidFill>
                <a:schemeClr val="lt1"/>
              </a:solidFill>
            </a:endParaRPr>
          </a:p>
        </p:txBody>
      </p:sp>
      <p:sp>
        <p:nvSpPr>
          <p:cNvPr id="371" name="Google Shape;371;p60"/>
          <p:cNvSpPr txBox="1"/>
          <p:nvPr/>
        </p:nvSpPr>
        <p:spPr>
          <a:xfrm>
            <a:off x="1027021" y="2713385"/>
            <a:ext cx="3342900" cy="1644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None/>
            </a:pPr>
            <a:r>
              <a:rPr lang="en" sz="1800">
                <a:solidFill>
                  <a:schemeClr val="lt1"/>
                </a:solidFill>
              </a:rPr>
              <a:t>Plant a pollinator garden to increase pollinator activity</a:t>
            </a:r>
            <a:r>
              <a:rPr lang="en" sz="1800">
                <a:solidFill>
                  <a:srgbClr val="666666"/>
                </a:solidFill>
              </a:rPr>
              <a:t>.</a:t>
            </a:r>
            <a:endParaRPr sz="1800">
              <a:solidFill>
                <a:srgbClr val="666666"/>
              </a:solidFill>
            </a:endParaRPr>
          </a:p>
        </p:txBody>
      </p:sp>
      <p:sp>
        <p:nvSpPr>
          <p:cNvPr id="372" name="Google Shape;372;p60"/>
          <p:cNvSpPr txBox="1"/>
          <p:nvPr/>
        </p:nvSpPr>
        <p:spPr>
          <a:xfrm>
            <a:off x="4880077" y="2713385"/>
            <a:ext cx="3472800" cy="1644000"/>
          </a:xfrm>
          <a:prstGeom prst="rect">
            <a:avLst/>
          </a:prstGeom>
          <a:noFill/>
          <a:ln w="9525" cap="flat" cmpd="sng">
            <a:solidFill>
              <a:srgbClr val="A5A5A5"/>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90000"/>
              </a:lnSpc>
              <a:spcBef>
                <a:spcPts val="800"/>
              </a:spcBef>
              <a:spcAft>
                <a:spcPts val="0"/>
              </a:spcAft>
              <a:buNone/>
            </a:pPr>
            <a:r>
              <a:rPr lang="en" sz="1800">
                <a:solidFill>
                  <a:schemeClr val="lt1"/>
                </a:solidFill>
              </a:rPr>
              <a:t>Test your local tap water and report findings to Crowd the Tap.</a:t>
            </a:r>
            <a:endParaRPr sz="1800">
              <a:solidFill>
                <a:schemeClr val="lt1"/>
              </a:solidFill>
            </a:endParaRPr>
          </a:p>
        </p:txBody>
      </p:sp>
      <p:sp>
        <p:nvSpPr>
          <p:cNvPr id="373" name="Google Shape;373;p60"/>
          <p:cNvSpPr txBox="1"/>
          <p:nvPr/>
        </p:nvSpPr>
        <p:spPr>
          <a:xfrm>
            <a:off x="685287" y="765823"/>
            <a:ext cx="341700" cy="32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chemeClr val="lt1"/>
                </a:solidFill>
                <a:latin typeface="Arial Black"/>
                <a:ea typeface="Arial Black"/>
                <a:cs typeface="Arial Black"/>
                <a:sym typeface="Arial Black"/>
              </a:rPr>
              <a:t>A</a:t>
            </a:r>
            <a:endParaRPr sz="2000">
              <a:solidFill>
                <a:schemeClr val="lt1"/>
              </a:solidFill>
              <a:latin typeface="Arial Black"/>
              <a:ea typeface="Arial Black"/>
              <a:cs typeface="Arial Black"/>
              <a:sym typeface="Arial Black"/>
            </a:endParaRPr>
          </a:p>
        </p:txBody>
      </p:sp>
      <p:sp>
        <p:nvSpPr>
          <p:cNvPr id="374" name="Google Shape;374;p60"/>
          <p:cNvSpPr txBox="1"/>
          <p:nvPr/>
        </p:nvSpPr>
        <p:spPr>
          <a:xfrm>
            <a:off x="4538342" y="765823"/>
            <a:ext cx="341700" cy="32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chemeClr val="lt1"/>
                </a:solidFill>
                <a:latin typeface="Arial Black"/>
                <a:ea typeface="Arial Black"/>
                <a:cs typeface="Arial Black"/>
                <a:sym typeface="Arial Black"/>
              </a:rPr>
              <a:t>B</a:t>
            </a:r>
            <a:endParaRPr sz="2000">
              <a:solidFill>
                <a:schemeClr val="lt1"/>
              </a:solidFill>
              <a:latin typeface="Arial Black"/>
              <a:ea typeface="Arial Black"/>
              <a:cs typeface="Arial Black"/>
              <a:sym typeface="Arial Black"/>
            </a:endParaRPr>
          </a:p>
        </p:txBody>
      </p:sp>
      <p:sp>
        <p:nvSpPr>
          <p:cNvPr id="375" name="Google Shape;375;p60"/>
          <p:cNvSpPr txBox="1"/>
          <p:nvPr/>
        </p:nvSpPr>
        <p:spPr>
          <a:xfrm>
            <a:off x="685287" y="2713385"/>
            <a:ext cx="341700" cy="32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chemeClr val="lt1"/>
                </a:solidFill>
                <a:latin typeface="Arial Black"/>
                <a:ea typeface="Arial Black"/>
                <a:cs typeface="Arial Black"/>
                <a:sym typeface="Arial Black"/>
              </a:rPr>
              <a:t>C</a:t>
            </a:r>
            <a:endParaRPr sz="2000">
              <a:solidFill>
                <a:schemeClr val="lt1"/>
              </a:solidFill>
              <a:latin typeface="Arial Black"/>
              <a:ea typeface="Arial Black"/>
              <a:cs typeface="Arial Black"/>
              <a:sym typeface="Arial Black"/>
            </a:endParaRPr>
          </a:p>
        </p:txBody>
      </p:sp>
      <p:sp>
        <p:nvSpPr>
          <p:cNvPr id="376" name="Google Shape;376;p60"/>
          <p:cNvSpPr txBox="1"/>
          <p:nvPr/>
        </p:nvSpPr>
        <p:spPr>
          <a:xfrm>
            <a:off x="4508950" y="2713385"/>
            <a:ext cx="341700" cy="32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chemeClr val="lt1"/>
                </a:solidFill>
                <a:latin typeface="Arial Black"/>
                <a:ea typeface="Arial Black"/>
                <a:cs typeface="Arial Black"/>
                <a:sym typeface="Arial Black"/>
              </a:rPr>
              <a:t>D</a:t>
            </a:r>
            <a:endParaRPr sz="2000">
              <a:solidFill>
                <a:schemeClr val="lt1"/>
              </a:solidFill>
              <a:latin typeface="Arial Black"/>
              <a:ea typeface="Arial Black"/>
              <a:cs typeface="Arial Black"/>
              <a:sym typeface="Arial Black"/>
            </a:endParaRPr>
          </a:p>
        </p:txBody>
      </p:sp>
      <p:pic>
        <p:nvPicPr>
          <p:cNvPr id="377" name="Google Shape;377;p60"/>
          <p:cNvPicPr preferRelativeResize="0"/>
          <p:nvPr/>
        </p:nvPicPr>
        <p:blipFill>
          <a:blip r:embed="rId3">
            <a:alphaModFix/>
          </a:blip>
          <a:stretch>
            <a:fillRect/>
          </a:stretch>
        </p:blipFill>
        <p:spPr>
          <a:xfrm>
            <a:off x="1610314" y="3367108"/>
            <a:ext cx="1954008" cy="1157708"/>
          </a:xfrm>
          <a:prstGeom prst="rect">
            <a:avLst/>
          </a:prstGeom>
          <a:noFill/>
          <a:ln>
            <a:noFill/>
          </a:ln>
          <a:effectLst>
            <a:outerShdw blurRad="57150" dist="19050" dir="5400000" algn="bl" rotWithShape="0">
              <a:srgbClr val="000000">
                <a:alpha val="50000"/>
              </a:srgbClr>
            </a:outerShdw>
          </a:effectLst>
        </p:spPr>
      </p:pic>
      <p:pic>
        <p:nvPicPr>
          <p:cNvPr id="378" name="Google Shape;378;p60"/>
          <p:cNvPicPr preferRelativeResize="0"/>
          <p:nvPr/>
        </p:nvPicPr>
        <p:blipFill>
          <a:blip r:embed="rId4">
            <a:alphaModFix/>
          </a:blip>
          <a:stretch>
            <a:fillRect/>
          </a:stretch>
        </p:blipFill>
        <p:spPr>
          <a:xfrm>
            <a:off x="5453663" y="3290645"/>
            <a:ext cx="1954008" cy="1157708"/>
          </a:xfrm>
          <a:prstGeom prst="rect">
            <a:avLst/>
          </a:prstGeom>
          <a:noFill/>
          <a:ln>
            <a:noFill/>
          </a:ln>
        </p:spPr>
      </p:pic>
      <p:pic>
        <p:nvPicPr>
          <p:cNvPr id="379" name="Google Shape;379;p60"/>
          <p:cNvPicPr preferRelativeResize="0"/>
          <p:nvPr/>
        </p:nvPicPr>
        <p:blipFill rotWithShape="1">
          <a:blip r:embed="rId5">
            <a:alphaModFix/>
          </a:blip>
          <a:srcRect r="41585"/>
          <a:stretch/>
        </p:blipFill>
        <p:spPr>
          <a:xfrm>
            <a:off x="5682166" y="1379953"/>
            <a:ext cx="1738418" cy="1177582"/>
          </a:xfrm>
          <a:prstGeom prst="rect">
            <a:avLst/>
          </a:prstGeom>
          <a:noFill/>
          <a:ln>
            <a:noFill/>
          </a:ln>
        </p:spPr>
      </p:pic>
      <p:pic>
        <p:nvPicPr>
          <p:cNvPr id="380" name="Google Shape;380;p60"/>
          <p:cNvPicPr preferRelativeResize="0"/>
          <p:nvPr/>
        </p:nvPicPr>
        <p:blipFill>
          <a:blip r:embed="rId6">
            <a:alphaModFix/>
          </a:blip>
          <a:stretch>
            <a:fillRect/>
          </a:stretch>
        </p:blipFill>
        <p:spPr>
          <a:xfrm>
            <a:off x="1552305" y="1410555"/>
            <a:ext cx="1950524" cy="1116379"/>
          </a:xfrm>
          <a:prstGeom prst="rect">
            <a:avLst/>
          </a:prstGeom>
          <a:noFill/>
          <a:ln>
            <a:noFill/>
          </a:ln>
          <a:effectLst>
            <a:outerShdw blurRad="57150" dist="19050" dir="5400000" algn="bl" rotWithShape="0">
              <a:srgbClr val="000000">
                <a:alpha val="50000"/>
              </a:srgbClr>
            </a:outerShdw>
          </a:effectLst>
        </p:spPr>
      </p:pic>
      <p:pic>
        <p:nvPicPr>
          <p:cNvPr id="381" name="Google Shape;381;p60"/>
          <p:cNvPicPr preferRelativeResize="0"/>
          <p:nvPr/>
        </p:nvPicPr>
        <p:blipFill>
          <a:blip r:embed="rId7">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1"/>
          <p:cNvSpPr txBox="1">
            <a:spLocks noGrp="1"/>
          </p:cNvSpPr>
          <p:nvPr>
            <p:ph type="ctrTitle"/>
          </p:nvPr>
        </p:nvSpPr>
        <p:spPr>
          <a:xfrm>
            <a:off x="484052" y="193684"/>
            <a:ext cx="47562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latin typeface="Arial Black"/>
                <a:ea typeface="Arial Black"/>
                <a:cs typeface="Arial Black"/>
                <a:sym typeface="Arial Black"/>
              </a:rPr>
              <a:t>Not your average science programming… </a:t>
            </a:r>
            <a:endParaRPr sz="2500">
              <a:latin typeface="Arial Black"/>
              <a:ea typeface="Arial Black"/>
              <a:cs typeface="Arial Black"/>
              <a:sym typeface="Arial Black"/>
            </a:endParaRPr>
          </a:p>
        </p:txBody>
      </p:sp>
      <p:sp>
        <p:nvSpPr>
          <p:cNvPr id="388" name="Google Shape;388;p61"/>
          <p:cNvSpPr txBox="1"/>
          <p:nvPr/>
        </p:nvSpPr>
        <p:spPr>
          <a:xfrm>
            <a:off x="484050" y="1005769"/>
            <a:ext cx="5326800" cy="36759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1600">
                <a:solidFill>
                  <a:schemeClr val="accent1"/>
                </a:solidFill>
                <a:latin typeface="Arial Black"/>
                <a:ea typeface="Arial Black"/>
                <a:cs typeface="Arial Black"/>
                <a:sym typeface="Arial Black"/>
              </a:rPr>
              <a:t>Citizen Science activities involve: </a:t>
            </a:r>
            <a:endParaRPr sz="1600">
              <a:solidFill>
                <a:schemeClr val="accent1"/>
              </a:solidFill>
              <a:latin typeface="Arial Black"/>
              <a:ea typeface="Arial Black"/>
              <a:cs typeface="Arial Black"/>
              <a:sym typeface="Arial Black"/>
            </a:endParaRPr>
          </a:p>
          <a:p>
            <a:pPr marL="342900" lvl="0" indent="-260350" algn="l" rtl="0">
              <a:lnSpc>
                <a:spcPct val="115000"/>
              </a:lnSpc>
              <a:spcBef>
                <a:spcPts val="800"/>
              </a:spcBef>
              <a:spcAft>
                <a:spcPts val="0"/>
              </a:spcAft>
              <a:buClr>
                <a:schemeClr val="dk1"/>
              </a:buClr>
              <a:buSzPts val="1500"/>
              <a:buChar char="❏"/>
            </a:pPr>
            <a:r>
              <a:rPr lang="en" sz="1500">
                <a:solidFill>
                  <a:schemeClr val="dk1"/>
                </a:solidFill>
              </a:rPr>
              <a:t>Collecting data like an image or measurement.</a:t>
            </a:r>
            <a:endParaRPr sz="1500">
              <a:solidFill>
                <a:schemeClr val="dk1"/>
              </a:solidFill>
            </a:endParaRPr>
          </a:p>
          <a:p>
            <a:pPr marL="342900" lvl="0" indent="-260350" algn="l" rtl="0">
              <a:lnSpc>
                <a:spcPct val="115000"/>
              </a:lnSpc>
              <a:spcBef>
                <a:spcPts val="0"/>
              </a:spcBef>
              <a:spcAft>
                <a:spcPts val="0"/>
              </a:spcAft>
              <a:buClr>
                <a:schemeClr val="dk1"/>
              </a:buClr>
              <a:buSzPts val="1500"/>
              <a:buChar char="❏"/>
            </a:pPr>
            <a:r>
              <a:rPr lang="en" sz="1500">
                <a:solidFill>
                  <a:schemeClr val="dk1"/>
                </a:solidFill>
              </a:rPr>
              <a:t>Analyzing data online. </a:t>
            </a:r>
            <a:endParaRPr sz="1500">
              <a:solidFill>
                <a:schemeClr val="dk1"/>
              </a:solidFill>
            </a:endParaRPr>
          </a:p>
          <a:p>
            <a:pPr marL="342900" lvl="0" indent="-260350" algn="l" rtl="0">
              <a:lnSpc>
                <a:spcPct val="115000"/>
              </a:lnSpc>
              <a:spcBef>
                <a:spcPts val="0"/>
              </a:spcBef>
              <a:spcAft>
                <a:spcPts val="0"/>
              </a:spcAft>
              <a:buClr>
                <a:schemeClr val="dk1"/>
              </a:buClr>
              <a:buSzPts val="1500"/>
              <a:buChar char="❏"/>
            </a:pPr>
            <a:r>
              <a:rPr lang="en" sz="1500">
                <a:solidFill>
                  <a:schemeClr val="dk1"/>
                </a:solidFill>
              </a:rPr>
              <a:t>Following protocols or a common set of instructions to ensure data quality. </a:t>
            </a:r>
            <a:endParaRPr sz="1500">
              <a:solidFill>
                <a:schemeClr val="dk1"/>
              </a:solidFill>
            </a:endParaRPr>
          </a:p>
          <a:p>
            <a:pPr marL="342900" lvl="0" indent="-260350" algn="l" rtl="0">
              <a:lnSpc>
                <a:spcPct val="115000"/>
              </a:lnSpc>
              <a:spcBef>
                <a:spcPts val="0"/>
              </a:spcBef>
              <a:spcAft>
                <a:spcPts val="0"/>
              </a:spcAft>
              <a:buClr>
                <a:schemeClr val="dk1"/>
              </a:buClr>
              <a:buSzPts val="1500"/>
              <a:buChar char="❏"/>
            </a:pPr>
            <a:r>
              <a:rPr lang="en" sz="1500">
                <a:solidFill>
                  <a:schemeClr val="dk1"/>
                </a:solidFill>
              </a:rPr>
              <a:t>Sharing or reporting back information as instructed, which is usually through an online form, app, social media, etc. </a:t>
            </a:r>
            <a:endParaRPr sz="1500">
              <a:solidFill>
                <a:schemeClr val="dk1"/>
              </a:solidFill>
            </a:endParaRPr>
          </a:p>
          <a:p>
            <a:pPr marL="342900" lvl="0" indent="-260350" algn="l" rtl="0">
              <a:lnSpc>
                <a:spcPct val="115000"/>
              </a:lnSpc>
              <a:spcBef>
                <a:spcPts val="0"/>
              </a:spcBef>
              <a:spcAft>
                <a:spcPts val="0"/>
              </a:spcAft>
              <a:buClr>
                <a:schemeClr val="dk1"/>
              </a:buClr>
              <a:buSzPts val="1500"/>
              <a:buChar char="❏"/>
            </a:pPr>
            <a:r>
              <a:rPr lang="en" sz="1500">
                <a:solidFill>
                  <a:schemeClr val="dk1"/>
                </a:solidFill>
              </a:rPr>
              <a:t>Connected to a research project led by a scientist, concerned community member, or other stakeholder.</a:t>
            </a:r>
            <a:endParaRPr sz="1500">
              <a:solidFill>
                <a:schemeClr val="dk1"/>
              </a:solidFill>
            </a:endParaRPr>
          </a:p>
          <a:p>
            <a:pPr marL="342900" lvl="0" indent="-260350" algn="l" rtl="0">
              <a:lnSpc>
                <a:spcPct val="115000"/>
              </a:lnSpc>
              <a:spcBef>
                <a:spcPts val="0"/>
              </a:spcBef>
              <a:spcAft>
                <a:spcPts val="0"/>
              </a:spcAft>
              <a:buClr>
                <a:schemeClr val="dk1"/>
              </a:buClr>
              <a:buSzPts val="1500"/>
              <a:buChar char="❏"/>
            </a:pPr>
            <a:r>
              <a:rPr lang="en" sz="1500">
                <a:solidFill>
                  <a:schemeClr val="dk1"/>
                </a:solidFill>
              </a:rPr>
              <a:t>May be listed on SciStarter, eu-citizen.science platform among others and/or connected to a crowdsourcing platform like Zooniverse or iNaturalist.</a:t>
            </a:r>
            <a:endParaRPr sz="1100"/>
          </a:p>
        </p:txBody>
      </p:sp>
      <p:pic>
        <p:nvPicPr>
          <p:cNvPr id="389" name="Google Shape;389;p61"/>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390" name="Google Shape;390;p61"/>
          <p:cNvPicPr preferRelativeResize="0"/>
          <p:nvPr/>
        </p:nvPicPr>
        <p:blipFill rotWithShape="1">
          <a:blip r:embed="rId4">
            <a:alphaModFix/>
          </a:blip>
          <a:srcRect t="22535" b="4911"/>
          <a:stretch/>
        </p:blipFill>
        <p:spPr>
          <a:xfrm>
            <a:off x="5393526" y="1674588"/>
            <a:ext cx="3564500" cy="1794327"/>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p:nvPr/>
        </p:nvSpPr>
        <p:spPr>
          <a:xfrm>
            <a:off x="5694450" y="346969"/>
            <a:ext cx="3122400" cy="3429000"/>
          </a:xfrm>
          <a:prstGeom prst="rect">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97" name="Google Shape;397;p62"/>
          <p:cNvSpPr txBox="1">
            <a:spLocks noGrp="1"/>
          </p:cNvSpPr>
          <p:nvPr>
            <p:ph type="title" idx="4294967295"/>
          </p:nvPr>
        </p:nvSpPr>
        <p:spPr>
          <a:xfrm>
            <a:off x="5923844" y="1102887"/>
            <a:ext cx="2678400" cy="2139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FFFFFF"/>
              </a:buClr>
              <a:buSzPct val="109523"/>
              <a:buFont typeface="Arial Black"/>
              <a:buNone/>
            </a:pPr>
            <a:r>
              <a:rPr lang="en" sz="2100">
                <a:solidFill>
                  <a:schemeClr val="lt1"/>
                </a:solidFill>
                <a:latin typeface="Arial Black"/>
                <a:ea typeface="Arial Black"/>
                <a:cs typeface="Arial Black"/>
                <a:sym typeface="Arial Black"/>
              </a:rPr>
              <a:t>Benefits to Science &amp; Society </a:t>
            </a:r>
            <a:br>
              <a:rPr lang="en" sz="2100">
                <a:solidFill>
                  <a:schemeClr val="lt1"/>
                </a:solidFill>
                <a:latin typeface="Arial Black"/>
                <a:ea typeface="Arial Black"/>
                <a:cs typeface="Arial Black"/>
                <a:sym typeface="Arial Black"/>
              </a:rPr>
            </a:br>
            <a:br>
              <a:rPr lang="en" sz="2100">
                <a:solidFill>
                  <a:schemeClr val="lt1"/>
                </a:solidFill>
                <a:latin typeface="Arial Black"/>
                <a:ea typeface="Arial Black"/>
                <a:cs typeface="Arial Black"/>
                <a:sym typeface="Arial Black"/>
              </a:rPr>
            </a:br>
            <a:r>
              <a:rPr lang="en" sz="2100">
                <a:solidFill>
                  <a:schemeClr val="lt1"/>
                </a:solidFill>
                <a:latin typeface="Arial"/>
                <a:ea typeface="Arial"/>
                <a:cs typeface="Arial"/>
                <a:sym typeface="Arial"/>
              </a:rPr>
              <a:t>Citizen science enables people from all walks of life to actively learn more about the world and address issues they are curious or concerned about.</a:t>
            </a:r>
            <a:endParaRPr>
              <a:solidFill>
                <a:schemeClr val="lt1"/>
              </a:solidFill>
            </a:endParaRPr>
          </a:p>
        </p:txBody>
      </p:sp>
      <p:cxnSp>
        <p:nvCxnSpPr>
          <p:cNvPr id="398" name="Google Shape;398;p62"/>
          <p:cNvCxnSpPr/>
          <p:nvPr/>
        </p:nvCxnSpPr>
        <p:spPr>
          <a:xfrm>
            <a:off x="5864625" y="1435037"/>
            <a:ext cx="0" cy="2106300"/>
          </a:xfrm>
          <a:prstGeom prst="straightConnector1">
            <a:avLst/>
          </a:prstGeom>
          <a:noFill/>
          <a:ln w="92075" cap="flat" cmpd="dbl">
            <a:solidFill>
              <a:schemeClr val="lt1">
                <a:alpha val="60000"/>
              </a:schemeClr>
            </a:solidFill>
            <a:prstDash val="solid"/>
            <a:miter lim="800000"/>
            <a:headEnd type="none" w="sm" len="sm"/>
            <a:tailEnd type="none" w="sm" len="sm"/>
          </a:ln>
        </p:spPr>
      </p:cxnSp>
      <p:sp>
        <p:nvSpPr>
          <p:cNvPr id="399" name="Google Shape;399;p62"/>
          <p:cNvSpPr/>
          <p:nvPr/>
        </p:nvSpPr>
        <p:spPr>
          <a:xfrm>
            <a:off x="770615" y="64742"/>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 name="Google Shape;400;p62" descr="Group of people with solid fill"/>
          <p:cNvSpPr/>
          <p:nvPr/>
        </p:nvSpPr>
        <p:spPr>
          <a:xfrm>
            <a:off x="941658" y="235787"/>
            <a:ext cx="460500" cy="4605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 name="Google Shape;401;p62"/>
          <p:cNvSpPr/>
          <p:nvPr/>
        </p:nvSpPr>
        <p:spPr>
          <a:xfrm>
            <a:off x="374093" y="1117259"/>
            <a:ext cx="1627110" cy="1055405"/>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BROADENS THE SCOPE OF WHO CAN CONTRIBUTE TO SCIENCE</a:t>
            </a:r>
            <a:endParaRPr sz="1400" b="0" i="0" u="none" strike="noStrike" cap="none">
              <a:solidFill>
                <a:schemeClr val="dk1"/>
              </a:solidFill>
              <a:latin typeface="Arial"/>
              <a:ea typeface="Arial"/>
              <a:cs typeface="Arial"/>
              <a:sym typeface="Arial"/>
            </a:endParaRPr>
          </a:p>
        </p:txBody>
      </p:sp>
      <p:sp>
        <p:nvSpPr>
          <p:cNvPr id="402" name="Google Shape;402;p62"/>
          <p:cNvSpPr/>
          <p:nvPr/>
        </p:nvSpPr>
        <p:spPr>
          <a:xfrm>
            <a:off x="3284243" y="63329"/>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62" descr="Research"/>
          <p:cNvSpPr/>
          <p:nvPr/>
        </p:nvSpPr>
        <p:spPr>
          <a:xfrm>
            <a:off x="3455288" y="234374"/>
            <a:ext cx="460500" cy="4605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 name="Google Shape;404;p62"/>
          <p:cNvSpPr/>
          <p:nvPr/>
        </p:nvSpPr>
        <p:spPr>
          <a:xfrm>
            <a:off x="2808974" y="1117259"/>
            <a:ext cx="1789382" cy="1055405"/>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ENABLES PEOPLE TO ENGAGE IN DATA COLLECTION, ANALYSIS, AND INTERPRETATION</a:t>
            </a:r>
            <a:endParaRPr sz="1400" b="0" i="0" u="none" strike="noStrike" cap="none">
              <a:solidFill>
                <a:schemeClr val="dk1"/>
              </a:solidFill>
              <a:latin typeface="Arial"/>
              <a:ea typeface="Arial"/>
              <a:cs typeface="Arial"/>
              <a:sym typeface="Arial"/>
            </a:endParaRPr>
          </a:p>
        </p:txBody>
      </p:sp>
      <p:sp>
        <p:nvSpPr>
          <p:cNvPr id="405" name="Google Shape;405;p62"/>
          <p:cNvSpPr/>
          <p:nvPr/>
        </p:nvSpPr>
        <p:spPr>
          <a:xfrm>
            <a:off x="774772" y="2304084"/>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 name="Google Shape;406;p62"/>
          <p:cNvSpPr/>
          <p:nvPr/>
        </p:nvSpPr>
        <p:spPr>
          <a:xfrm>
            <a:off x="277307" y="3342783"/>
            <a:ext cx="1820082" cy="1055404"/>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ENABLES PEOPLE TO LEARN ABOUT THE NATURE OF SCIENCE AND SCIENTIFIC REASONING</a:t>
            </a:r>
            <a:endParaRPr sz="1400" b="0" i="0" u="none" strike="noStrike" cap="none">
              <a:solidFill>
                <a:schemeClr val="dk1"/>
              </a:solidFill>
              <a:latin typeface="Arial"/>
              <a:ea typeface="Arial"/>
              <a:cs typeface="Arial"/>
              <a:sym typeface="Arial"/>
            </a:endParaRPr>
          </a:p>
        </p:txBody>
      </p:sp>
      <p:sp>
        <p:nvSpPr>
          <p:cNvPr id="407" name="Google Shape;407;p62"/>
          <p:cNvSpPr/>
          <p:nvPr/>
        </p:nvSpPr>
        <p:spPr>
          <a:xfrm>
            <a:off x="3302162" y="2343709"/>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8" name="Google Shape;408;p62" descr="Exponential Graph with solid fill"/>
          <p:cNvSpPr/>
          <p:nvPr/>
        </p:nvSpPr>
        <p:spPr>
          <a:xfrm>
            <a:off x="3473207" y="2514752"/>
            <a:ext cx="460500" cy="460500"/>
          </a:xfrm>
          <a:prstGeom prst="rect">
            <a:avLst/>
          </a:prstGeom>
          <a:blipFill rotWithShape="1">
            <a:blip r:embed="rId5">
              <a:alphaModFix/>
            </a:blip>
            <a:stretch>
              <a:fillRect/>
            </a:stretch>
          </a:blipFill>
          <a:ln w="12700" cap="flat" cmpd="sng">
            <a:solidFill>
              <a:srgbClr val="7F7F7F">
                <a:alpha val="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 name="Google Shape;409;p62"/>
          <p:cNvSpPr/>
          <p:nvPr/>
        </p:nvSpPr>
        <p:spPr>
          <a:xfrm>
            <a:off x="2874081" y="3330009"/>
            <a:ext cx="1657810" cy="1055404"/>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ACCELERATES IMPORTANT RESEARCH AND DISCOVERY</a:t>
            </a:r>
            <a:endParaRPr sz="1400" b="0" i="0" u="none" strike="noStrike" cap="none">
              <a:solidFill>
                <a:srgbClr val="000000"/>
              </a:solidFill>
              <a:latin typeface="Arial"/>
              <a:ea typeface="Arial"/>
              <a:cs typeface="Arial"/>
              <a:sym typeface="Arial"/>
            </a:endParaRPr>
          </a:p>
        </p:txBody>
      </p:sp>
      <p:pic>
        <p:nvPicPr>
          <p:cNvPr id="410" name="Google Shape;410;p62" descr="Head with gears with solid fill"/>
          <p:cNvPicPr preferRelativeResize="0"/>
          <p:nvPr/>
        </p:nvPicPr>
        <p:blipFill rotWithShape="1">
          <a:blip r:embed="rId6">
            <a:alphaModFix/>
          </a:blip>
          <a:srcRect/>
          <a:stretch/>
        </p:blipFill>
        <p:spPr>
          <a:xfrm>
            <a:off x="911140" y="2453718"/>
            <a:ext cx="521536" cy="521536"/>
          </a:xfrm>
          <a:prstGeom prst="rect">
            <a:avLst/>
          </a:prstGeom>
          <a:noFill/>
          <a:ln>
            <a:noFill/>
          </a:ln>
        </p:spPr>
      </p:pic>
      <p:pic>
        <p:nvPicPr>
          <p:cNvPr id="411" name="Google Shape;411;p62"/>
          <p:cNvPicPr preferRelativeResize="0"/>
          <p:nvPr/>
        </p:nvPicPr>
        <p:blipFill>
          <a:blip r:embed="rId7">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3"/>
          <p:cNvSpPr txBox="1"/>
          <p:nvPr/>
        </p:nvSpPr>
        <p:spPr>
          <a:xfrm>
            <a:off x="1467638" y="116663"/>
            <a:ext cx="6056400" cy="6660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800"/>
              </a:spcBef>
              <a:spcAft>
                <a:spcPts val="0"/>
              </a:spcAft>
              <a:buSzPts val="700"/>
              <a:buNone/>
            </a:pPr>
            <a:r>
              <a:rPr lang="en" sz="3100">
                <a:solidFill>
                  <a:schemeClr val="accent2"/>
                </a:solidFill>
                <a:latin typeface="Arial Black"/>
                <a:ea typeface="Arial Black"/>
                <a:cs typeface="Arial Black"/>
                <a:sym typeface="Arial Black"/>
              </a:rPr>
              <a:t>Reflection Questions</a:t>
            </a:r>
            <a:endParaRPr sz="3500">
              <a:solidFill>
                <a:schemeClr val="accent1"/>
              </a:solidFill>
              <a:latin typeface="Arial Black"/>
              <a:ea typeface="Arial Black"/>
              <a:cs typeface="Arial Black"/>
              <a:sym typeface="Arial Black"/>
            </a:endParaRPr>
          </a:p>
        </p:txBody>
      </p:sp>
      <p:sp>
        <p:nvSpPr>
          <p:cNvPr id="417" name="Google Shape;417;p63"/>
          <p:cNvSpPr txBox="1"/>
          <p:nvPr/>
        </p:nvSpPr>
        <p:spPr>
          <a:xfrm>
            <a:off x="801375" y="938150"/>
            <a:ext cx="7599600" cy="26970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chemeClr val="dk1"/>
              </a:buClr>
              <a:buSzPts val="2700"/>
              <a:buChar char="●"/>
            </a:pPr>
            <a:r>
              <a:rPr lang="en" sz="2700">
                <a:solidFill>
                  <a:schemeClr val="dk1"/>
                </a:solidFill>
              </a:rPr>
              <a:t>What excites you most about citizen science, </a:t>
            </a:r>
            <a:r>
              <a:rPr lang="en" sz="2700" i="1">
                <a:solidFill>
                  <a:schemeClr val="dk1"/>
                </a:solidFill>
              </a:rPr>
              <a:t>personally</a:t>
            </a:r>
            <a:r>
              <a:rPr lang="en" sz="2700">
                <a:solidFill>
                  <a:schemeClr val="dk1"/>
                </a:solidFill>
              </a:rPr>
              <a:t>? </a:t>
            </a:r>
            <a:endParaRPr sz="2700">
              <a:solidFill>
                <a:schemeClr val="dk1"/>
              </a:solidFill>
            </a:endParaRPr>
          </a:p>
          <a:p>
            <a:pPr marL="457200" lvl="0" indent="0" algn="l" rtl="0">
              <a:spcBef>
                <a:spcPts val="0"/>
              </a:spcBef>
              <a:spcAft>
                <a:spcPts val="0"/>
              </a:spcAft>
              <a:buNone/>
            </a:pPr>
            <a:endParaRPr sz="2700">
              <a:solidFill>
                <a:schemeClr val="dk1"/>
              </a:solidFill>
            </a:endParaRPr>
          </a:p>
          <a:p>
            <a:pPr marL="457200" lvl="0" indent="-400050" algn="l" rtl="0">
              <a:spcBef>
                <a:spcPts val="0"/>
              </a:spcBef>
              <a:spcAft>
                <a:spcPts val="0"/>
              </a:spcAft>
              <a:buClr>
                <a:schemeClr val="dk1"/>
              </a:buClr>
              <a:buSzPts val="2700"/>
              <a:buChar char="●"/>
            </a:pPr>
            <a:r>
              <a:rPr lang="en" sz="2700">
                <a:solidFill>
                  <a:schemeClr val="dk1"/>
                </a:solidFill>
              </a:rPr>
              <a:t>What excites you most about citizen science, </a:t>
            </a:r>
            <a:r>
              <a:rPr lang="en" sz="2700" i="1">
                <a:solidFill>
                  <a:schemeClr val="dk1"/>
                </a:solidFill>
              </a:rPr>
              <a:t>professionally</a:t>
            </a:r>
            <a:r>
              <a:rPr lang="en" sz="2700">
                <a:solidFill>
                  <a:schemeClr val="dk1"/>
                </a:solidFill>
              </a:rPr>
              <a:t>?</a:t>
            </a:r>
            <a:endParaRPr sz="2700">
              <a:solidFill>
                <a:schemeClr val="dk1"/>
              </a:solidFill>
            </a:endParaRPr>
          </a:p>
        </p:txBody>
      </p:sp>
      <p:pic>
        <p:nvPicPr>
          <p:cNvPr id="418" name="Google Shape;418;p63"/>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4"/>
          <p:cNvSpPr>
            <a:spLocks noGrp="1"/>
          </p:cNvSpPr>
          <p:nvPr>
            <p:ph type="pic" idx="2"/>
          </p:nvPr>
        </p:nvSpPr>
        <p:spPr>
          <a:xfrm>
            <a:off x="2361676" y="264889"/>
            <a:ext cx="4420500" cy="4420500"/>
          </a:xfrm>
          <a:prstGeom prst="ellipse">
            <a:avLst/>
          </a:prstGeom>
          <a:solidFill>
            <a:srgbClr val="BFBFBF"/>
          </a:solidFill>
          <a:ln>
            <a:noFill/>
          </a:ln>
        </p:spPr>
        <p:txBody>
          <a:bodyPr/>
          <a:lstStyle/>
          <a:p>
            <a:endParaRPr lang="fr-FR"/>
          </a:p>
        </p:txBody>
      </p:sp>
      <p:sp>
        <p:nvSpPr>
          <p:cNvPr id="424" name="Google Shape;424;p64"/>
          <p:cNvSpPr/>
          <p:nvPr/>
        </p:nvSpPr>
        <p:spPr>
          <a:xfrm>
            <a:off x="2665503" y="665252"/>
            <a:ext cx="3813000" cy="38130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425" name="Google Shape;425;p64"/>
          <p:cNvSpPr txBox="1"/>
          <p:nvPr/>
        </p:nvSpPr>
        <p:spPr>
          <a:xfrm>
            <a:off x="2851192" y="1055285"/>
            <a:ext cx="3627300" cy="2839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4500" b="1">
                <a:solidFill>
                  <a:schemeClr val="lt2"/>
                </a:solidFill>
                <a:latin typeface="Lato Black"/>
                <a:ea typeface="Lato Black"/>
                <a:cs typeface="Lato Black"/>
                <a:sym typeface="Lato Black"/>
              </a:rPr>
              <a:t>Citizen science in research &amp; practice</a:t>
            </a:r>
            <a:endParaRPr sz="4500" b="1">
              <a:solidFill>
                <a:schemeClr val="lt2"/>
              </a:solidFill>
              <a:latin typeface="Lato Black"/>
              <a:ea typeface="Lato Black"/>
              <a:cs typeface="Lato Black"/>
              <a:sym typeface="Lato Black"/>
            </a:endParaRPr>
          </a:p>
        </p:txBody>
      </p:sp>
      <p:pic>
        <p:nvPicPr>
          <p:cNvPr id="426" name="Google Shape;426;p64"/>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7"/>
          <p:cNvSpPr/>
          <p:nvPr/>
        </p:nvSpPr>
        <p:spPr>
          <a:xfrm>
            <a:off x="1" y="-115575"/>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230" name="Google Shape;230;p47"/>
          <p:cNvSpPr txBox="1"/>
          <p:nvPr/>
        </p:nvSpPr>
        <p:spPr>
          <a:xfrm>
            <a:off x="1391582" y="1581578"/>
            <a:ext cx="7166700" cy="70852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300"/>
              <a:buFont typeface="Lato Black"/>
              <a:buNone/>
            </a:pPr>
            <a:r>
              <a:rPr lang="en" sz="3300" b="1">
                <a:solidFill>
                  <a:schemeClr val="dk2"/>
                </a:solidFill>
                <a:latin typeface="Lato Black"/>
                <a:ea typeface="Lato Black"/>
                <a:cs typeface="Lato Black"/>
                <a:sym typeface="Lato Black"/>
              </a:rPr>
              <a:t>Citizen Science at Your Library</a:t>
            </a:r>
            <a:endParaRPr sz="3300" b="1" i="0" u="none" strike="noStrike" cap="none">
              <a:solidFill>
                <a:schemeClr val="dk2"/>
              </a:solidFill>
              <a:latin typeface="Lato Black"/>
              <a:ea typeface="Lato Black"/>
              <a:cs typeface="Lato Black"/>
              <a:sym typeface="Lato Black"/>
            </a:endParaRPr>
          </a:p>
        </p:txBody>
      </p:sp>
      <p:sp>
        <p:nvSpPr>
          <p:cNvPr id="231" name="Google Shape;231;p47"/>
          <p:cNvSpPr txBox="1"/>
          <p:nvPr/>
        </p:nvSpPr>
        <p:spPr>
          <a:xfrm>
            <a:off x="1399375" y="2172455"/>
            <a:ext cx="7166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chemeClr val="dk1"/>
                </a:solidFill>
                <a:latin typeface="Lato"/>
                <a:ea typeface="Lato"/>
                <a:cs typeface="Lato"/>
                <a:sym typeface="Lato"/>
              </a:rPr>
              <a:t>An Online Intensive</a:t>
            </a:r>
            <a:endParaRPr sz="1400" b="1">
              <a:solidFill>
                <a:schemeClr val="dk1"/>
              </a:solidFill>
              <a:latin typeface="Lato"/>
              <a:ea typeface="Lato"/>
              <a:cs typeface="Lato"/>
              <a:sym typeface="Lato"/>
            </a:endParaRPr>
          </a:p>
        </p:txBody>
      </p:sp>
      <p:sp>
        <p:nvSpPr>
          <p:cNvPr id="232" name="Google Shape;232;p47"/>
          <p:cNvSpPr txBox="1"/>
          <p:nvPr/>
        </p:nvSpPr>
        <p:spPr>
          <a:xfrm>
            <a:off x="1399375" y="2867825"/>
            <a:ext cx="30237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a:solidFill>
                  <a:schemeClr val="dk1"/>
                </a:solidFill>
                <a:latin typeface="Lato"/>
                <a:ea typeface="Lato"/>
                <a:cs typeface="Lato"/>
                <a:sym typeface="Lato"/>
              </a:rPr>
              <a:t>May 15 &amp; May 22, 2024</a:t>
            </a:r>
            <a:endParaRPr sz="1300">
              <a:solidFill>
                <a:schemeClr val="dk1"/>
              </a:solidFill>
              <a:latin typeface="Lato"/>
              <a:ea typeface="Lato"/>
              <a:cs typeface="Lato"/>
              <a:sym typeface="Lato"/>
            </a:endParaRPr>
          </a:p>
        </p:txBody>
      </p:sp>
      <p:grpSp>
        <p:nvGrpSpPr>
          <p:cNvPr id="233" name="Google Shape;233;p47"/>
          <p:cNvGrpSpPr/>
          <p:nvPr/>
        </p:nvGrpSpPr>
        <p:grpSpPr>
          <a:xfrm>
            <a:off x="436289" y="293176"/>
            <a:ext cx="2416370" cy="708526"/>
            <a:chOff x="1162050" y="2190750"/>
            <a:chExt cx="9886948" cy="2476498"/>
          </a:xfrm>
        </p:grpSpPr>
        <p:pic>
          <p:nvPicPr>
            <p:cNvPr id="234" name="Google Shape;234;p47"/>
            <p:cNvPicPr preferRelativeResize="0"/>
            <p:nvPr/>
          </p:nvPicPr>
          <p:blipFill>
            <a:blip r:embed="rId3">
              <a:alphaModFix/>
            </a:blip>
            <a:stretch>
              <a:fillRect/>
            </a:stretch>
          </p:blipFill>
          <p:spPr>
            <a:xfrm>
              <a:off x="1162050" y="2190750"/>
              <a:ext cx="3092577" cy="2476498"/>
            </a:xfrm>
            <a:prstGeom prst="rect">
              <a:avLst/>
            </a:prstGeom>
            <a:noFill/>
            <a:ln>
              <a:noFill/>
            </a:ln>
          </p:spPr>
        </p:pic>
        <p:pic>
          <p:nvPicPr>
            <p:cNvPr id="235" name="Google Shape;235;p47"/>
            <p:cNvPicPr preferRelativeResize="0"/>
            <p:nvPr/>
          </p:nvPicPr>
          <p:blipFill>
            <a:blip r:embed="rId4">
              <a:alphaModFix/>
            </a:blip>
            <a:stretch>
              <a:fillRect/>
            </a:stretch>
          </p:blipFill>
          <p:spPr>
            <a:xfrm>
              <a:off x="4953000" y="2613650"/>
              <a:ext cx="3371802" cy="1224925"/>
            </a:xfrm>
            <a:prstGeom prst="rect">
              <a:avLst/>
            </a:prstGeom>
            <a:noFill/>
            <a:ln>
              <a:noFill/>
            </a:ln>
          </p:spPr>
        </p:pic>
        <p:pic>
          <p:nvPicPr>
            <p:cNvPr id="236" name="Google Shape;236;p47"/>
            <p:cNvPicPr preferRelativeResize="0"/>
            <p:nvPr/>
          </p:nvPicPr>
          <p:blipFill>
            <a:blip r:embed="rId5">
              <a:alphaModFix/>
            </a:blip>
            <a:stretch>
              <a:fillRect/>
            </a:stretch>
          </p:blipFill>
          <p:spPr>
            <a:xfrm>
              <a:off x="8985075" y="2652700"/>
              <a:ext cx="2063923" cy="1146825"/>
            </a:xfrm>
            <a:prstGeom prst="rect">
              <a:avLst/>
            </a:prstGeom>
            <a:noFill/>
            <a:ln>
              <a:noFill/>
            </a:ln>
          </p:spPr>
        </p:pic>
      </p:grpSp>
      <p:grpSp>
        <p:nvGrpSpPr>
          <p:cNvPr id="237" name="Google Shape;237;p47"/>
          <p:cNvGrpSpPr/>
          <p:nvPr/>
        </p:nvGrpSpPr>
        <p:grpSpPr>
          <a:xfrm>
            <a:off x="411" y="3409771"/>
            <a:ext cx="9144292" cy="1178169"/>
            <a:chOff x="-13543400" y="-1455552"/>
            <a:chExt cx="34746051" cy="4476752"/>
          </a:xfrm>
        </p:grpSpPr>
        <p:pic>
          <p:nvPicPr>
            <p:cNvPr id="238" name="Google Shape;238;p47"/>
            <p:cNvPicPr preferRelativeResize="0"/>
            <p:nvPr/>
          </p:nvPicPr>
          <p:blipFill>
            <a:blip r:embed="rId6">
              <a:alphaModFix/>
            </a:blip>
            <a:stretch>
              <a:fillRect/>
            </a:stretch>
          </p:blipFill>
          <p:spPr>
            <a:xfrm>
              <a:off x="-13543400" y="-1455550"/>
              <a:ext cx="12192000" cy="4476750"/>
            </a:xfrm>
            <a:prstGeom prst="rect">
              <a:avLst/>
            </a:prstGeom>
            <a:noFill/>
            <a:ln>
              <a:noFill/>
            </a:ln>
          </p:spPr>
        </p:pic>
        <p:pic>
          <p:nvPicPr>
            <p:cNvPr id="239" name="Google Shape;239;p47"/>
            <p:cNvPicPr preferRelativeResize="0"/>
            <p:nvPr/>
          </p:nvPicPr>
          <p:blipFill>
            <a:blip r:embed="rId7">
              <a:alphaModFix/>
            </a:blip>
            <a:stretch>
              <a:fillRect/>
            </a:stretch>
          </p:blipFill>
          <p:spPr>
            <a:xfrm>
              <a:off x="-3333750" y="-1455552"/>
              <a:ext cx="14126858" cy="4476750"/>
            </a:xfrm>
            <a:prstGeom prst="rect">
              <a:avLst/>
            </a:prstGeom>
            <a:noFill/>
            <a:ln>
              <a:noFill/>
            </a:ln>
          </p:spPr>
        </p:pic>
        <p:pic>
          <p:nvPicPr>
            <p:cNvPr id="240" name="Google Shape;240;p47"/>
            <p:cNvPicPr preferRelativeResize="0"/>
            <p:nvPr/>
          </p:nvPicPr>
          <p:blipFill>
            <a:blip r:embed="rId8">
              <a:alphaModFix/>
            </a:blip>
            <a:stretch>
              <a:fillRect/>
            </a:stretch>
          </p:blipFill>
          <p:spPr>
            <a:xfrm>
              <a:off x="8812907" y="-1455550"/>
              <a:ext cx="12389745" cy="4476750"/>
            </a:xfrm>
            <a:prstGeom prst="rect">
              <a:avLst/>
            </a:prstGeom>
            <a:noFill/>
            <a:ln>
              <a:noFill/>
            </a:ln>
          </p:spPr>
        </p:pic>
      </p:grpSp>
      <p:grpSp>
        <p:nvGrpSpPr>
          <p:cNvPr id="241" name="Google Shape;241;p47"/>
          <p:cNvGrpSpPr/>
          <p:nvPr/>
        </p:nvGrpSpPr>
        <p:grpSpPr>
          <a:xfrm>
            <a:off x="3670256" y="4674000"/>
            <a:ext cx="2236044" cy="401700"/>
            <a:chOff x="6607369" y="622950"/>
            <a:chExt cx="2236044" cy="401700"/>
          </a:xfrm>
        </p:grpSpPr>
        <p:sp>
          <p:nvSpPr>
            <p:cNvPr id="242" name="Google Shape;242;p47"/>
            <p:cNvSpPr txBox="1"/>
            <p:nvPr/>
          </p:nvSpPr>
          <p:spPr>
            <a:xfrm>
              <a:off x="7047912" y="622950"/>
              <a:ext cx="1795500" cy="401700"/>
            </a:xfrm>
            <a:prstGeom prst="rect">
              <a:avLst/>
            </a:prstGeom>
            <a:noFill/>
            <a:ln>
              <a:noFill/>
            </a:ln>
          </p:spPr>
          <p:txBody>
            <a:bodyPr spcFirstLastPara="1" wrap="square" lIns="68575" tIns="34275" rIns="68575" bIns="34275" anchor="t" anchorCtr="0">
              <a:spAutoFit/>
            </a:bodyPr>
            <a:lstStyle/>
            <a:p>
              <a:pPr marL="0" marR="0" lvl="0" indent="0" algn="l" rtl="0">
                <a:lnSpc>
                  <a:spcPct val="110000"/>
                </a:lnSpc>
                <a:spcBef>
                  <a:spcPts val="0"/>
                </a:spcBef>
                <a:spcAft>
                  <a:spcPts val="0"/>
                </a:spcAft>
                <a:buNone/>
              </a:pPr>
              <a:r>
                <a:rPr lang="en" sz="400">
                  <a:solidFill>
                    <a:schemeClr val="dk1"/>
                  </a:solidFill>
                  <a:highlight>
                    <a:srgbClr val="F8F8F8"/>
                  </a:highlight>
                  <a:latin typeface="Verdana"/>
                  <a:ea typeface="Verdana"/>
                  <a:cs typeface="Verdana"/>
                  <a:sym typeface="Verdana"/>
                </a:rPr>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a:t>
              </a:r>
              <a:endParaRPr sz="400" i="0" u="none" strike="noStrike" cap="none">
                <a:solidFill>
                  <a:schemeClr val="dk1"/>
                </a:solidFill>
                <a:latin typeface="Verdana"/>
                <a:ea typeface="Verdana"/>
                <a:cs typeface="Verdana"/>
                <a:sym typeface="Verdana"/>
              </a:endParaRPr>
            </a:p>
          </p:txBody>
        </p:sp>
        <p:pic>
          <p:nvPicPr>
            <p:cNvPr id="243" name="Google Shape;243;p47"/>
            <p:cNvPicPr preferRelativeResize="0"/>
            <p:nvPr/>
          </p:nvPicPr>
          <p:blipFill>
            <a:blip r:embed="rId9">
              <a:alphaModFix/>
            </a:blip>
            <a:stretch>
              <a:fillRect/>
            </a:stretch>
          </p:blipFill>
          <p:spPr>
            <a:xfrm>
              <a:off x="6607369" y="668176"/>
              <a:ext cx="440550" cy="293813"/>
            </a:xfrm>
            <a:prstGeom prst="rect">
              <a:avLst/>
            </a:prstGeom>
            <a:noFill/>
            <a:ln>
              <a:noFill/>
            </a:ln>
          </p:spPr>
        </p:pic>
      </p:grpSp>
      <p:pic>
        <p:nvPicPr>
          <p:cNvPr id="244" name="Google Shape;244;p47"/>
          <p:cNvPicPr preferRelativeResize="0"/>
          <p:nvPr/>
        </p:nvPicPr>
        <p:blipFill>
          <a:blip r:embed="rId10">
            <a:alphaModFix/>
          </a:blip>
          <a:stretch>
            <a:fillRect/>
          </a:stretch>
        </p:blipFill>
        <p:spPr>
          <a:xfrm>
            <a:off x="6408400" y="254375"/>
            <a:ext cx="2206290" cy="635475"/>
          </a:xfrm>
          <a:prstGeom prst="rect">
            <a:avLst/>
          </a:prstGeom>
          <a:solidFill>
            <a:srgbClr val="FFFFFF"/>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65"/>
          <p:cNvPicPr preferRelativeResize="0"/>
          <p:nvPr/>
        </p:nvPicPr>
        <p:blipFill>
          <a:blip r:embed="rId3">
            <a:alphaModFix/>
          </a:blip>
          <a:stretch>
            <a:fillRect/>
          </a:stretch>
        </p:blipFill>
        <p:spPr>
          <a:xfrm>
            <a:off x="1" y="450733"/>
            <a:ext cx="9144000" cy="3881584"/>
          </a:xfrm>
          <a:prstGeom prst="rect">
            <a:avLst/>
          </a:prstGeom>
          <a:noFill/>
          <a:ln>
            <a:noFill/>
          </a:ln>
        </p:spPr>
      </p:pic>
      <p:pic>
        <p:nvPicPr>
          <p:cNvPr id="432" name="Google Shape;432;p65"/>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6"/>
          <p:cNvSpPr txBox="1">
            <a:spLocks noGrp="1"/>
          </p:cNvSpPr>
          <p:nvPr>
            <p:ph type="ctrTitle"/>
          </p:nvPr>
        </p:nvSpPr>
        <p:spPr>
          <a:xfrm>
            <a:off x="506422" y="58731"/>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Range of activities </a:t>
            </a:r>
            <a:endParaRPr/>
          </a:p>
        </p:txBody>
      </p:sp>
      <p:pic>
        <p:nvPicPr>
          <p:cNvPr id="438" name="Google Shape;438;p66"/>
          <p:cNvPicPr preferRelativeResize="0"/>
          <p:nvPr/>
        </p:nvPicPr>
        <p:blipFill>
          <a:blip r:embed="rId3">
            <a:alphaModFix/>
          </a:blip>
          <a:stretch>
            <a:fillRect/>
          </a:stretch>
        </p:blipFill>
        <p:spPr>
          <a:xfrm>
            <a:off x="726675" y="710956"/>
            <a:ext cx="7690631" cy="3285020"/>
          </a:xfrm>
          <a:prstGeom prst="rect">
            <a:avLst/>
          </a:prstGeom>
          <a:noFill/>
          <a:ln>
            <a:noFill/>
          </a:ln>
        </p:spPr>
      </p:pic>
      <p:pic>
        <p:nvPicPr>
          <p:cNvPr id="439" name="Google Shape;439;p66"/>
          <p:cNvPicPr preferRelativeResize="0"/>
          <p:nvPr/>
        </p:nvPicPr>
        <p:blipFill>
          <a:blip r:embed="rId4">
            <a:alphaModFix/>
          </a:blip>
          <a:stretch>
            <a:fillRect/>
          </a:stretch>
        </p:blipFill>
        <p:spPr>
          <a:xfrm>
            <a:off x="0" y="3995976"/>
            <a:ext cx="8839200" cy="321343"/>
          </a:xfrm>
          <a:prstGeom prst="rect">
            <a:avLst/>
          </a:prstGeom>
          <a:noFill/>
          <a:ln>
            <a:noFill/>
          </a:ln>
        </p:spPr>
      </p:pic>
      <p:pic>
        <p:nvPicPr>
          <p:cNvPr id="440" name="Google Shape;440;p66"/>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7"/>
          <p:cNvSpPr txBox="1">
            <a:spLocks noGrp="1"/>
          </p:cNvSpPr>
          <p:nvPr>
            <p:ph type="ctrTitle"/>
          </p:nvPr>
        </p:nvSpPr>
        <p:spPr>
          <a:xfrm>
            <a:off x="152397" y="15240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Meteorology </a:t>
            </a:r>
            <a:endParaRPr/>
          </a:p>
        </p:txBody>
      </p:sp>
      <p:pic>
        <p:nvPicPr>
          <p:cNvPr id="446" name="Google Shape;446;p67"/>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
        <p:nvSpPr>
          <p:cNvPr id="447" name="Google Shape;447;p67"/>
          <p:cNvSpPr txBox="1"/>
          <p:nvPr/>
        </p:nvSpPr>
        <p:spPr>
          <a:xfrm>
            <a:off x="136975" y="707975"/>
            <a:ext cx="4250100" cy="37824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Citizens are trained on protocol  </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Report on actual outcome of weather warnings and forecast </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Report with mobile device or tablet</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Automatic geo-localisation &amp; picture always useful..</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Support climate impact research</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Benefits national public weather services and science</a:t>
            </a:r>
            <a:endParaRPr sz="2100">
              <a:solidFill>
                <a:schemeClr val="dk1"/>
              </a:solidFill>
              <a:latin typeface="Lato Light"/>
              <a:ea typeface="Lato Light"/>
              <a:cs typeface="Lato Light"/>
              <a:sym typeface="Lato Light"/>
            </a:endParaRPr>
          </a:p>
        </p:txBody>
      </p:sp>
      <p:pic>
        <p:nvPicPr>
          <p:cNvPr id="448" name="Google Shape;448;p67"/>
          <p:cNvPicPr preferRelativeResize="0"/>
          <p:nvPr/>
        </p:nvPicPr>
        <p:blipFill>
          <a:blip r:embed="rId4">
            <a:alphaModFix/>
          </a:blip>
          <a:stretch>
            <a:fillRect/>
          </a:stretch>
        </p:blipFill>
        <p:spPr>
          <a:xfrm>
            <a:off x="4726188" y="1900551"/>
            <a:ext cx="3636000" cy="2589826"/>
          </a:xfrm>
          <a:prstGeom prst="rect">
            <a:avLst/>
          </a:prstGeom>
          <a:noFill/>
          <a:ln>
            <a:noFill/>
          </a:ln>
        </p:spPr>
      </p:pic>
      <p:pic>
        <p:nvPicPr>
          <p:cNvPr id="449" name="Google Shape;449;p67"/>
          <p:cNvPicPr preferRelativeResize="0"/>
          <p:nvPr/>
        </p:nvPicPr>
        <p:blipFill>
          <a:blip r:embed="rId5">
            <a:alphaModFix/>
          </a:blip>
          <a:stretch>
            <a:fillRect/>
          </a:stretch>
        </p:blipFill>
        <p:spPr>
          <a:xfrm>
            <a:off x="5517638" y="152400"/>
            <a:ext cx="3487375" cy="2456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8"/>
          <p:cNvPicPr preferRelativeResize="0"/>
          <p:nvPr/>
        </p:nvPicPr>
        <p:blipFill rotWithShape="1">
          <a:blip r:embed="rId3">
            <a:alphaModFix/>
          </a:blip>
          <a:srcRect t="18400"/>
          <a:stretch/>
        </p:blipFill>
        <p:spPr>
          <a:xfrm>
            <a:off x="5691547" y="2571750"/>
            <a:ext cx="3305604" cy="2543999"/>
          </a:xfrm>
          <a:prstGeom prst="rect">
            <a:avLst/>
          </a:prstGeom>
          <a:noFill/>
          <a:ln>
            <a:noFill/>
          </a:ln>
        </p:spPr>
      </p:pic>
      <p:sp>
        <p:nvSpPr>
          <p:cNvPr id="455" name="Google Shape;455;p68"/>
          <p:cNvSpPr txBox="1">
            <a:spLocks noGrp="1"/>
          </p:cNvSpPr>
          <p:nvPr>
            <p:ph type="ctrTitle"/>
          </p:nvPr>
        </p:nvSpPr>
        <p:spPr>
          <a:xfrm>
            <a:off x="140001" y="173501"/>
            <a:ext cx="7018800" cy="586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Biodiversity and ecology</a:t>
            </a:r>
            <a:endParaRPr/>
          </a:p>
        </p:txBody>
      </p:sp>
      <p:sp>
        <p:nvSpPr>
          <p:cNvPr id="456" name="Google Shape;456;p68"/>
          <p:cNvSpPr txBox="1"/>
          <p:nvPr/>
        </p:nvSpPr>
        <p:spPr>
          <a:xfrm>
            <a:off x="238900" y="760000"/>
            <a:ext cx="4933800" cy="25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latin typeface="Lato"/>
                <a:ea typeface="Lato"/>
                <a:cs typeface="Lato"/>
                <a:sym typeface="Lato"/>
              </a:rPr>
              <a:t>Can for example, be used to:</a:t>
            </a:r>
            <a:endParaRPr sz="2100" b="1">
              <a:solidFill>
                <a:schemeClr val="dk1"/>
              </a:solidFill>
              <a:latin typeface="Lato"/>
              <a:ea typeface="Lato"/>
              <a:cs typeface="Lato"/>
              <a:sym typeface="Lato"/>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Monitor various species</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Material for educators to use with pedagogical material and participant booklet etc… </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Museums, charity, high school teachers and naturalists</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457" name="Google Shape;457;p68"/>
          <p:cNvPicPr preferRelativeResize="0"/>
          <p:nvPr/>
        </p:nvPicPr>
        <p:blipFill>
          <a:blip r:embed="rId4">
            <a:alphaModFix/>
          </a:blip>
          <a:stretch>
            <a:fillRect/>
          </a:stretch>
        </p:blipFill>
        <p:spPr>
          <a:xfrm>
            <a:off x="6108725" y="0"/>
            <a:ext cx="3035274" cy="3039850"/>
          </a:xfrm>
          <a:prstGeom prst="rect">
            <a:avLst/>
          </a:prstGeom>
          <a:noFill/>
          <a:ln>
            <a:noFill/>
          </a:ln>
        </p:spPr>
      </p:pic>
      <p:pic>
        <p:nvPicPr>
          <p:cNvPr id="458" name="Google Shape;458;p68"/>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pic>
        <p:nvPicPr>
          <p:cNvPr id="459" name="Google Shape;459;p68"/>
          <p:cNvPicPr preferRelativeResize="0"/>
          <p:nvPr/>
        </p:nvPicPr>
        <p:blipFill>
          <a:blip r:embed="rId6">
            <a:alphaModFix/>
          </a:blip>
          <a:stretch>
            <a:fillRect/>
          </a:stretch>
        </p:blipFill>
        <p:spPr>
          <a:xfrm>
            <a:off x="59538" y="3304000"/>
            <a:ext cx="3824476" cy="1881525"/>
          </a:xfrm>
          <a:prstGeom prst="rect">
            <a:avLst/>
          </a:prstGeom>
          <a:noFill/>
          <a:ln>
            <a:noFill/>
          </a:ln>
        </p:spPr>
      </p:pic>
      <p:pic>
        <p:nvPicPr>
          <p:cNvPr id="460" name="Google Shape;460;p68"/>
          <p:cNvPicPr preferRelativeResize="0"/>
          <p:nvPr/>
        </p:nvPicPr>
        <p:blipFill rotWithShape="1">
          <a:blip r:embed="rId7">
            <a:alphaModFix/>
          </a:blip>
          <a:srcRect r="34434"/>
          <a:stretch/>
        </p:blipFill>
        <p:spPr>
          <a:xfrm>
            <a:off x="5561650" y="0"/>
            <a:ext cx="1106650" cy="1101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9"/>
          <p:cNvSpPr txBox="1">
            <a:spLocks noGrp="1"/>
          </p:cNvSpPr>
          <p:nvPr>
            <p:ph type="ctrTitle"/>
          </p:nvPr>
        </p:nvSpPr>
        <p:spPr>
          <a:xfrm>
            <a:off x="192972" y="175181"/>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Water quality monitoring</a:t>
            </a:r>
            <a:endParaRPr/>
          </a:p>
        </p:txBody>
      </p:sp>
      <p:pic>
        <p:nvPicPr>
          <p:cNvPr id="466" name="Google Shape;466;p69"/>
          <p:cNvPicPr preferRelativeResize="0"/>
          <p:nvPr/>
        </p:nvPicPr>
        <p:blipFill rotWithShape="1">
          <a:blip r:embed="rId3">
            <a:alphaModFix/>
          </a:blip>
          <a:srcRect r="1797" b="54327"/>
          <a:stretch/>
        </p:blipFill>
        <p:spPr>
          <a:xfrm>
            <a:off x="3862100" y="795150"/>
            <a:ext cx="4688201" cy="1776599"/>
          </a:xfrm>
          <a:prstGeom prst="rect">
            <a:avLst/>
          </a:prstGeom>
          <a:noFill/>
          <a:ln>
            <a:noFill/>
          </a:ln>
        </p:spPr>
      </p:pic>
      <p:pic>
        <p:nvPicPr>
          <p:cNvPr id="467" name="Google Shape;467;p69"/>
          <p:cNvPicPr preferRelativeResize="0"/>
          <p:nvPr/>
        </p:nvPicPr>
        <p:blipFill>
          <a:blip r:embed="rId4">
            <a:alphaModFix/>
          </a:blip>
          <a:stretch>
            <a:fillRect/>
          </a:stretch>
        </p:blipFill>
        <p:spPr>
          <a:xfrm>
            <a:off x="273075" y="2549063"/>
            <a:ext cx="3397401" cy="1884224"/>
          </a:xfrm>
          <a:prstGeom prst="rect">
            <a:avLst/>
          </a:prstGeom>
          <a:noFill/>
          <a:ln>
            <a:noFill/>
          </a:ln>
        </p:spPr>
      </p:pic>
      <p:sp>
        <p:nvSpPr>
          <p:cNvPr id="468" name="Google Shape;468;p69"/>
          <p:cNvSpPr txBox="1"/>
          <p:nvPr/>
        </p:nvSpPr>
        <p:spPr>
          <a:xfrm>
            <a:off x="271400" y="883775"/>
            <a:ext cx="3590700" cy="13710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Kits available</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Government, NGO or individual lead</a:t>
            </a:r>
            <a:endParaRPr sz="2100">
              <a:solidFill>
                <a:schemeClr val="dk1"/>
              </a:solidFill>
              <a:latin typeface="Lato Light"/>
              <a:ea typeface="Lato Light"/>
              <a:cs typeface="Lato Light"/>
              <a:sym typeface="Lato Light"/>
            </a:endParaRPr>
          </a:p>
        </p:txBody>
      </p:sp>
      <p:pic>
        <p:nvPicPr>
          <p:cNvPr id="469" name="Google Shape;469;p69"/>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pic>
        <p:nvPicPr>
          <p:cNvPr id="470" name="Google Shape;470;p69"/>
          <p:cNvPicPr preferRelativeResize="0"/>
          <p:nvPr/>
        </p:nvPicPr>
        <p:blipFill>
          <a:blip r:embed="rId6">
            <a:alphaModFix/>
          </a:blip>
          <a:stretch>
            <a:fillRect/>
          </a:stretch>
        </p:blipFill>
        <p:spPr>
          <a:xfrm>
            <a:off x="5265425" y="2254779"/>
            <a:ext cx="3284875" cy="22468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0"/>
          <p:cNvSpPr txBox="1">
            <a:spLocks noGrp="1"/>
          </p:cNvSpPr>
          <p:nvPr>
            <p:ph type="ctrTitle"/>
          </p:nvPr>
        </p:nvSpPr>
        <p:spPr>
          <a:xfrm>
            <a:off x="-3" y="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Volunteer computing </a:t>
            </a:r>
            <a:endParaRPr/>
          </a:p>
        </p:txBody>
      </p:sp>
      <p:pic>
        <p:nvPicPr>
          <p:cNvPr id="476" name="Google Shape;476;p70"/>
          <p:cNvPicPr preferRelativeResize="0"/>
          <p:nvPr/>
        </p:nvPicPr>
        <p:blipFill>
          <a:blip r:embed="rId3">
            <a:alphaModFix/>
          </a:blip>
          <a:stretch>
            <a:fillRect/>
          </a:stretch>
        </p:blipFill>
        <p:spPr>
          <a:xfrm>
            <a:off x="5270500" y="6"/>
            <a:ext cx="3873493" cy="4057445"/>
          </a:xfrm>
          <a:prstGeom prst="rect">
            <a:avLst/>
          </a:prstGeom>
          <a:noFill/>
          <a:ln>
            <a:noFill/>
          </a:ln>
        </p:spPr>
      </p:pic>
      <p:pic>
        <p:nvPicPr>
          <p:cNvPr id="477" name="Google Shape;477;p70"/>
          <p:cNvPicPr preferRelativeResize="0"/>
          <p:nvPr/>
        </p:nvPicPr>
        <p:blipFill>
          <a:blip r:embed="rId4">
            <a:alphaModFix/>
          </a:blip>
          <a:stretch>
            <a:fillRect/>
          </a:stretch>
        </p:blipFill>
        <p:spPr>
          <a:xfrm>
            <a:off x="0" y="825206"/>
            <a:ext cx="4965701" cy="2973383"/>
          </a:xfrm>
          <a:prstGeom prst="rect">
            <a:avLst/>
          </a:prstGeom>
          <a:noFill/>
          <a:ln>
            <a:noFill/>
          </a:ln>
        </p:spPr>
      </p:pic>
      <p:pic>
        <p:nvPicPr>
          <p:cNvPr id="478" name="Google Shape;478;p70"/>
          <p:cNvPicPr preferRelativeResize="0"/>
          <p:nvPr/>
        </p:nvPicPr>
        <p:blipFill>
          <a:blip r:embed="rId5">
            <a:alphaModFix/>
          </a:blip>
          <a:stretch>
            <a:fillRect/>
          </a:stretch>
        </p:blipFill>
        <p:spPr>
          <a:xfrm>
            <a:off x="7662129" y="1524000"/>
            <a:ext cx="1481875" cy="3047475"/>
          </a:xfrm>
          <a:prstGeom prst="rect">
            <a:avLst/>
          </a:prstGeom>
          <a:noFill/>
          <a:ln>
            <a:noFill/>
          </a:ln>
        </p:spPr>
      </p:pic>
      <p:pic>
        <p:nvPicPr>
          <p:cNvPr id="479" name="Google Shape;479;p70"/>
          <p:cNvPicPr preferRelativeResize="0"/>
          <p:nvPr/>
        </p:nvPicPr>
        <p:blipFill>
          <a:blip r:embed="rId6">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1"/>
          <p:cNvSpPr txBox="1">
            <a:spLocks noGrp="1"/>
          </p:cNvSpPr>
          <p:nvPr>
            <p:ph type="ctrTitle"/>
          </p:nvPr>
        </p:nvSpPr>
        <p:spPr>
          <a:xfrm>
            <a:off x="402047" y="7265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Volunteer thinking</a:t>
            </a:r>
            <a:endParaRPr/>
          </a:p>
        </p:txBody>
      </p:sp>
      <p:pic>
        <p:nvPicPr>
          <p:cNvPr id="485" name="Google Shape;485;p71"/>
          <p:cNvPicPr preferRelativeResize="0"/>
          <p:nvPr/>
        </p:nvPicPr>
        <p:blipFill>
          <a:blip r:embed="rId3">
            <a:alphaModFix/>
          </a:blip>
          <a:stretch>
            <a:fillRect/>
          </a:stretch>
        </p:blipFill>
        <p:spPr>
          <a:xfrm>
            <a:off x="78325" y="921925"/>
            <a:ext cx="3786900" cy="3665000"/>
          </a:xfrm>
          <a:prstGeom prst="rect">
            <a:avLst/>
          </a:prstGeom>
          <a:noFill/>
          <a:ln>
            <a:noFill/>
          </a:ln>
        </p:spPr>
      </p:pic>
      <p:pic>
        <p:nvPicPr>
          <p:cNvPr id="486" name="Google Shape;486;p71"/>
          <p:cNvPicPr preferRelativeResize="0"/>
          <p:nvPr/>
        </p:nvPicPr>
        <p:blipFill>
          <a:blip r:embed="rId4">
            <a:alphaModFix/>
          </a:blip>
          <a:stretch>
            <a:fillRect/>
          </a:stretch>
        </p:blipFill>
        <p:spPr>
          <a:xfrm>
            <a:off x="4497167" y="781256"/>
            <a:ext cx="4536183" cy="3926715"/>
          </a:xfrm>
          <a:prstGeom prst="rect">
            <a:avLst/>
          </a:prstGeom>
          <a:noFill/>
          <a:ln>
            <a:noFill/>
          </a:ln>
        </p:spPr>
      </p:pic>
      <p:pic>
        <p:nvPicPr>
          <p:cNvPr id="487" name="Google Shape;487;p71"/>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pic>
        <p:nvPicPr>
          <p:cNvPr id="488" name="Google Shape;488;p71"/>
          <p:cNvPicPr preferRelativeResize="0"/>
          <p:nvPr/>
        </p:nvPicPr>
        <p:blipFill>
          <a:blip r:embed="rId6">
            <a:alphaModFix/>
          </a:blip>
          <a:stretch>
            <a:fillRect/>
          </a:stretch>
        </p:blipFill>
        <p:spPr>
          <a:xfrm>
            <a:off x="2667375" y="2928800"/>
            <a:ext cx="6536428" cy="2301151"/>
          </a:xfrm>
          <a:prstGeom prst="rect">
            <a:avLst/>
          </a:prstGeom>
          <a:noFill/>
          <a:ln>
            <a:noFill/>
          </a:ln>
        </p:spPr>
      </p:pic>
      <p:pic>
        <p:nvPicPr>
          <p:cNvPr id="489" name="Google Shape;489;p71"/>
          <p:cNvPicPr preferRelativeResize="0"/>
          <p:nvPr/>
        </p:nvPicPr>
        <p:blipFill>
          <a:blip r:embed="rId7">
            <a:alphaModFix/>
          </a:blip>
          <a:stretch>
            <a:fillRect/>
          </a:stretch>
        </p:blipFill>
        <p:spPr>
          <a:xfrm>
            <a:off x="2667375" y="2928800"/>
            <a:ext cx="1331825" cy="1331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2"/>
          <p:cNvSpPr txBox="1">
            <a:spLocks noGrp="1"/>
          </p:cNvSpPr>
          <p:nvPr>
            <p:ph type="ctrTitle"/>
          </p:nvPr>
        </p:nvSpPr>
        <p:spPr>
          <a:xfrm>
            <a:off x="130647" y="10745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Passive sensing </a:t>
            </a:r>
            <a:endParaRPr/>
          </a:p>
        </p:txBody>
      </p:sp>
      <p:pic>
        <p:nvPicPr>
          <p:cNvPr id="495" name="Google Shape;495;p72"/>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
        <p:nvSpPr>
          <p:cNvPr id="496" name="Google Shape;496;p72"/>
          <p:cNvSpPr txBox="1"/>
          <p:nvPr/>
        </p:nvSpPr>
        <p:spPr>
          <a:xfrm>
            <a:off x="130650" y="680550"/>
            <a:ext cx="4250100" cy="37824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Citizens install monitors</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Citizen initiative, government initiative, NGOs</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Kits </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497" name="Google Shape;497;p72"/>
          <p:cNvPicPr preferRelativeResize="0"/>
          <p:nvPr/>
        </p:nvPicPr>
        <p:blipFill>
          <a:blip r:embed="rId4">
            <a:alphaModFix/>
          </a:blip>
          <a:stretch>
            <a:fillRect/>
          </a:stretch>
        </p:blipFill>
        <p:spPr>
          <a:xfrm>
            <a:off x="5385121" y="498175"/>
            <a:ext cx="3536726" cy="1871402"/>
          </a:xfrm>
          <a:prstGeom prst="rect">
            <a:avLst/>
          </a:prstGeom>
          <a:noFill/>
          <a:ln>
            <a:noFill/>
          </a:ln>
        </p:spPr>
      </p:pic>
      <p:pic>
        <p:nvPicPr>
          <p:cNvPr id="498" name="Google Shape;498;p72"/>
          <p:cNvPicPr preferRelativeResize="0"/>
          <p:nvPr/>
        </p:nvPicPr>
        <p:blipFill rotWithShape="1">
          <a:blip r:embed="rId5">
            <a:alphaModFix/>
          </a:blip>
          <a:srcRect r="28881" b="40291"/>
          <a:stretch/>
        </p:blipFill>
        <p:spPr>
          <a:xfrm>
            <a:off x="0" y="2655287"/>
            <a:ext cx="5145300" cy="2401800"/>
          </a:xfrm>
          <a:prstGeom prst="rect">
            <a:avLst/>
          </a:prstGeom>
          <a:noFill/>
          <a:ln>
            <a:noFill/>
          </a:ln>
        </p:spPr>
      </p:pic>
      <p:pic>
        <p:nvPicPr>
          <p:cNvPr id="499" name="Google Shape;499;p72"/>
          <p:cNvPicPr preferRelativeResize="0"/>
          <p:nvPr/>
        </p:nvPicPr>
        <p:blipFill>
          <a:blip r:embed="rId6">
            <a:alphaModFix/>
          </a:blip>
          <a:stretch>
            <a:fillRect/>
          </a:stretch>
        </p:blipFill>
        <p:spPr>
          <a:xfrm>
            <a:off x="3998700" y="2638951"/>
            <a:ext cx="5145301" cy="24344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3"/>
          <p:cNvSpPr txBox="1">
            <a:spLocks noGrp="1"/>
          </p:cNvSpPr>
          <p:nvPr>
            <p:ph type="ctrTitle"/>
          </p:nvPr>
        </p:nvSpPr>
        <p:spPr>
          <a:xfrm>
            <a:off x="408997" y="253581"/>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Participatory sensing </a:t>
            </a:r>
            <a:endParaRPr/>
          </a:p>
        </p:txBody>
      </p:sp>
      <p:pic>
        <p:nvPicPr>
          <p:cNvPr id="505" name="Google Shape;505;p73"/>
          <p:cNvPicPr preferRelativeResize="0"/>
          <p:nvPr/>
        </p:nvPicPr>
        <p:blipFill rotWithShape="1">
          <a:blip r:embed="rId3">
            <a:alphaModFix/>
          </a:blip>
          <a:srcRect r="22594"/>
          <a:stretch/>
        </p:blipFill>
        <p:spPr>
          <a:xfrm>
            <a:off x="1099497" y="1202375"/>
            <a:ext cx="4454802" cy="3285026"/>
          </a:xfrm>
          <a:prstGeom prst="rect">
            <a:avLst/>
          </a:prstGeom>
          <a:noFill/>
          <a:ln>
            <a:noFill/>
          </a:ln>
        </p:spPr>
      </p:pic>
      <p:pic>
        <p:nvPicPr>
          <p:cNvPr id="506" name="Google Shape;506;p73"/>
          <p:cNvPicPr preferRelativeResize="0"/>
          <p:nvPr/>
        </p:nvPicPr>
        <p:blipFill>
          <a:blip r:embed="rId4">
            <a:alphaModFix/>
          </a:blip>
          <a:stretch>
            <a:fillRect/>
          </a:stretch>
        </p:blipFill>
        <p:spPr>
          <a:xfrm>
            <a:off x="227400" y="1883319"/>
            <a:ext cx="3083875" cy="2668738"/>
          </a:xfrm>
          <a:prstGeom prst="rect">
            <a:avLst/>
          </a:prstGeom>
          <a:noFill/>
          <a:ln>
            <a:noFill/>
          </a:ln>
        </p:spPr>
      </p:pic>
      <p:pic>
        <p:nvPicPr>
          <p:cNvPr id="507" name="Google Shape;507;p73"/>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
        <p:nvSpPr>
          <p:cNvPr id="508" name="Google Shape;508;p73"/>
          <p:cNvSpPr txBox="1"/>
          <p:nvPr/>
        </p:nvSpPr>
        <p:spPr>
          <a:xfrm>
            <a:off x="5644100" y="475650"/>
            <a:ext cx="33933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333333"/>
              </a:buClr>
              <a:buSzPts val="2100"/>
              <a:buFont typeface="Lato Light"/>
              <a:buChar char="●"/>
            </a:pPr>
            <a:r>
              <a:rPr lang="en" sz="2100">
                <a:solidFill>
                  <a:srgbClr val="333333"/>
                </a:solidFill>
                <a:latin typeface="Lato Light"/>
                <a:ea typeface="Lato Light"/>
                <a:cs typeface="Lato Light"/>
                <a:sym typeface="Lato Light"/>
              </a:rPr>
              <a:t>Tight collaboration between community and scientist for community problems</a:t>
            </a:r>
            <a:endParaRPr sz="2100">
              <a:solidFill>
                <a:srgbClr val="333333"/>
              </a:solidFill>
              <a:latin typeface="Lato Light"/>
              <a:ea typeface="Lato Light"/>
              <a:cs typeface="Lato Light"/>
              <a:sym typeface="Lato Light"/>
            </a:endParaRPr>
          </a:p>
          <a:p>
            <a:pPr marL="457200" lvl="0" indent="-361950" algn="l" rtl="0">
              <a:spcBef>
                <a:spcPts val="0"/>
              </a:spcBef>
              <a:spcAft>
                <a:spcPts val="0"/>
              </a:spcAft>
              <a:buClr>
                <a:srgbClr val="333333"/>
              </a:buClr>
              <a:buSzPts val="2100"/>
              <a:buFont typeface="Lato Light"/>
              <a:buChar char="●"/>
            </a:pPr>
            <a:r>
              <a:rPr lang="en" sz="2100">
                <a:solidFill>
                  <a:srgbClr val="333333"/>
                </a:solidFill>
                <a:latin typeface="Lato Light"/>
                <a:ea typeface="Lato Light"/>
                <a:cs typeface="Lato Light"/>
                <a:sym typeface="Lato Light"/>
              </a:rPr>
              <a:t>Direct interest in the topic at hand - noise, odour</a:t>
            </a:r>
            <a:endParaRPr sz="2100">
              <a:solidFill>
                <a:srgbClr val="333333"/>
              </a:solidFill>
              <a:latin typeface="Lato Light"/>
              <a:ea typeface="Lato Light"/>
              <a:cs typeface="Lato Light"/>
              <a:sym typeface="La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74"/>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
        <p:nvSpPr>
          <p:cNvPr id="514" name="Google Shape;514;p74"/>
          <p:cNvSpPr txBox="1">
            <a:spLocks noGrp="1"/>
          </p:cNvSpPr>
          <p:nvPr>
            <p:ph type="ctrTitle"/>
          </p:nvPr>
        </p:nvSpPr>
        <p:spPr>
          <a:xfrm>
            <a:off x="304597" y="58731"/>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Contributory projects </a:t>
            </a:r>
            <a:endParaRPr/>
          </a:p>
        </p:txBody>
      </p:sp>
      <p:sp>
        <p:nvSpPr>
          <p:cNvPr id="515" name="Google Shape;515;p74"/>
          <p:cNvSpPr txBox="1"/>
          <p:nvPr/>
        </p:nvSpPr>
        <p:spPr>
          <a:xfrm>
            <a:off x="304600" y="832975"/>
            <a:ext cx="3018000" cy="1800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Research led</a:t>
            </a:r>
            <a:endParaRPr sz="2100">
              <a:solidFill>
                <a:schemeClr val="dk1"/>
              </a:solidFill>
              <a:latin typeface="Lato Light"/>
              <a:ea typeface="Lato Light"/>
              <a:cs typeface="Lato Light"/>
              <a:sym typeface="Lato Light"/>
            </a:endParaRPr>
          </a:p>
          <a:p>
            <a:pPr marL="457200" lvl="0" indent="-361950" algn="l" rtl="0">
              <a:spcBef>
                <a:spcPts val="0"/>
              </a:spcBef>
              <a:spcAft>
                <a:spcPts val="0"/>
              </a:spcAft>
              <a:buClr>
                <a:schemeClr val="dk1"/>
              </a:buClr>
              <a:buSzPts val="2100"/>
              <a:buFont typeface="Lato Light"/>
              <a:buChar char="●"/>
            </a:pPr>
            <a:r>
              <a:rPr lang="en" sz="2100">
                <a:solidFill>
                  <a:schemeClr val="dk1"/>
                </a:solidFill>
                <a:latin typeface="Lato Light"/>
                <a:ea typeface="Lato Light"/>
                <a:cs typeface="Lato Light"/>
                <a:sym typeface="Lato Light"/>
              </a:rPr>
              <a:t>Education, raising of awareness via participation of female health</a:t>
            </a:r>
            <a:endParaRPr sz="2100">
              <a:solidFill>
                <a:schemeClr val="dk1"/>
              </a:solidFill>
              <a:latin typeface="Lato Light"/>
              <a:ea typeface="Lato Light"/>
              <a:cs typeface="Lato Light"/>
              <a:sym typeface="Lato Light"/>
            </a:endParaRPr>
          </a:p>
        </p:txBody>
      </p:sp>
      <p:pic>
        <p:nvPicPr>
          <p:cNvPr id="516" name="Google Shape;516;p74"/>
          <p:cNvPicPr preferRelativeResize="0"/>
          <p:nvPr/>
        </p:nvPicPr>
        <p:blipFill>
          <a:blip r:embed="rId4">
            <a:alphaModFix/>
          </a:blip>
          <a:stretch>
            <a:fillRect/>
          </a:stretch>
        </p:blipFill>
        <p:spPr>
          <a:xfrm>
            <a:off x="4269475" y="1649450"/>
            <a:ext cx="4874525" cy="2506722"/>
          </a:xfrm>
          <a:prstGeom prst="rect">
            <a:avLst/>
          </a:prstGeom>
          <a:noFill/>
          <a:ln>
            <a:noFill/>
          </a:ln>
        </p:spPr>
      </p:pic>
      <p:pic>
        <p:nvPicPr>
          <p:cNvPr id="517" name="Google Shape;517;p74"/>
          <p:cNvPicPr preferRelativeResize="0"/>
          <p:nvPr/>
        </p:nvPicPr>
        <p:blipFill>
          <a:blip r:embed="rId5">
            <a:alphaModFix/>
          </a:blip>
          <a:stretch>
            <a:fillRect/>
          </a:stretch>
        </p:blipFill>
        <p:spPr>
          <a:xfrm>
            <a:off x="3845412" y="1201338"/>
            <a:ext cx="1064175" cy="1064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8"/>
          <p:cNvSpPr txBox="1">
            <a:spLocks noGrp="1"/>
          </p:cNvSpPr>
          <p:nvPr>
            <p:ph type="subTitle" idx="1"/>
          </p:nvPr>
        </p:nvSpPr>
        <p:spPr>
          <a:xfrm>
            <a:off x="327798" y="246991"/>
            <a:ext cx="5145300" cy="2631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sz="2500"/>
              <a:t>Presenters &amp; Facilitators </a:t>
            </a:r>
            <a:endParaRPr sz="2500"/>
          </a:p>
        </p:txBody>
      </p:sp>
      <p:pic>
        <p:nvPicPr>
          <p:cNvPr id="251" name="Google Shape;251;p48"/>
          <p:cNvPicPr preferRelativeResize="0"/>
          <p:nvPr/>
        </p:nvPicPr>
        <p:blipFill>
          <a:blip r:embed="rId3">
            <a:alphaModFix/>
          </a:blip>
          <a:stretch>
            <a:fillRect/>
          </a:stretch>
        </p:blipFill>
        <p:spPr>
          <a:xfrm>
            <a:off x="2535000" y="836500"/>
            <a:ext cx="1960200" cy="2008200"/>
          </a:xfrm>
          <a:prstGeom prst="ellipse">
            <a:avLst/>
          </a:prstGeom>
          <a:noFill/>
          <a:ln>
            <a:noFill/>
          </a:ln>
        </p:spPr>
      </p:pic>
      <p:sp>
        <p:nvSpPr>
          <p:cNvPr id="252" name="Google Shape;252;p48"/>
          <p:cNvSpPr/>
          <p:nvPr/>
        </p:nvSpPr>
        <p:spPr>
          <a:xfrm>
            <a:off x="2747400" y="3190150"/>
            <a:ext cx="1824600" cy="7497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p>
          <a:p>
            <a:pPr marL="0" lvl="0" indent="0" algn="ctr" rtl="0">
              <a:spcBef>
                <a:spcPts val="0"/>
              </a:spcBef>
              <a:spcAft>
                <a:spcPts val="0"/>
              </a:spcAft>
              <a:buNone/>
            </a:pPr>
            <a:r>
              <a:rPr lang="en" sz="1000" b="1"/>
              <a:t>Tara Cox</a:t>
            </a:r>
            <a:endParaRPr sz="1000" b="1"/>
          </a:p>
          <a:p>
            <a:pPr marL="0" lvl="0" indent="0" algn="ctr" rtl="0">
              <a:spcBef>
                <a:spcPts val="0"/>
              </a:spcBef>
              <a:spcAft>
                <a:spcPts val="0"/>
              </a:spcAft>
              <a:buNone/>
            </a:pPr>
            <a:r>
              <a:rPr lang="en" sz="800"/>
              <a:t>Director Citizen and Community Science Library Network</a:t>
            </a:r>
            <a:endParaRPr sz="800"/>
          </a:p>
          <a:p>
            <a:pPr marL="0" lvl="0" indent="0" algn="ctr" rtl="0">
              <a:spcBef>
                <a:spcPts val="0"/>
              </a:spcBef>
              <a:spcAft>
                <a:spcPts val="0"/>
              </a:spcAft>
              <a:buNone/>
            </a:pPr>
            <a:r>
              <a:rPr lang="en" sz="800"/>
              <a:t>National Girls Collaborative Project &amp; SciStarter</a:t>
            </a:r>
            <a:endParaRPr sz="800"/>
          </a:p>
          <a:p>
            <a:pPr marL="0" lvl="0" indent="0" algn="ctr" rtl="0">
              <a:spcBef>
                <a:spcPts val="0"/>
              </a:spcBef>
              <a:spcAft>
                <a:spcPts val="0"/>
              </a:spcAft>
              <a:buNone/>
            </a:pPr>
            <a:endParaRPr sz="1000"/>
          </a:p>
        </p:txBody>
      </p:sp>
      <p:pic>
        <p:nvPicPr>
          <p:cNvPr id="253" name="Google Shape;253;p48"/>
          <p:cNvPicPr preferRelativeResize="0"/>
          <p:nvPr/>
        </p:nvPicPr>
        <p:blipFill>
          <a:blip r:embed="rId4">
            <a:alphaModFix/>
          </a:blip>
          <a:stretch>
            <a:fillRect/>
          </a:stretch>
        </p:blipFill>
        <p:spPr>
          <a:xfrm>
            <a:off x="290050" y="821575"/>
            <a:ext cx="2057100" cy="2057100"/>
          </a:xfrm>
          <a:prstGeom prst="ellipse">
            <a:avLst/>
          </a:prstGeom>
          <a:noFill/>
          <a:ln>
            <a:noFill/>
          </a:ln>
        </p:spPr>
      </p:pic>
      <p:sp>
        <p:nvSpPr>
          <p:cNvPr id="254" name="Google Shape;254;p48"/>
          <p:cNvSpPr/>
          <p:nvPr/>
        </p:nvSpPr>
        <p:spPr>
          <a:xfrm>
            <a:off x="327800" y="3190150"/>
            <a:ext cx="1900200" cy="7497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p>
          <a:p>
            <a:pPr marL="0" lvl="0" indent="0" algn="ctr" rtl="0">
              <a:spcBef>
                <a:spcPts val="0"/>
              </a:spcBef>
              <a:spcAft>
                <a:spcPts val="0"/>
              </a:spcAft>
              <a:buNone/>
            </a:pPr>
            <a:r>
              <a:rPr lang="en" sz="1000" b="1"/>
              <a:t>Cléa Montanari</a:t>
            </a:r>
            <a:endParaRPr sz="1000" b="1"/>
          </a:p>
          <a:p>
            <a:pPr marL="0" lvl="0" indent="0" algn="ctr" rtl="0">
              <a:spcBef>
                <a:spcPts val="0"/>
              </a:spcBef>
              <a:spcAft>
                <a:spcPts val="0"/>
              </a:spcAft>
              <a:buNone/>
            </a:pPr>
            <a:r>
              <a:rPr lang="en" sz="800"/>
              <a:t>Project Manager</a:t>
            </a:r>
            <a:endParaRPr sz="800"/>
          </a:p>
          <a:p>
            <a:pPr marL="0" lvl="0" indent="0" algn="ctr" rtl="0">
              <a:spcBef>
                <a:spcPts val="0"/>
              </a:spcBef>
              <a:spcAft>
                <a:spcPts val="0"/>
              </a:spcAft>
              <a:buNone/>
            </a:pPr>
            <a:r>
              <a:rPr lang="en" sz="800"/>
              <a:t>European Citizen Science Academy</a:t>
            </a:r>
            <a:endParaRPr sz="800"/>
          </a:p>
          <a:p>
            <a:pPr marL="0" lvl="0" indent="0" algn="ctr" rtl="0">
              <a:spcBef>
                <a:spcPts val="0"/>
              </a:spcBef>
              <a:spcAft>
                <a:spcPts val="0"/>
              </a:spcAft>
              <a:buNone/>
            </a:pPr>
            <a:r>
              <a:rPr lang="en" sz="800"/>
              <a:t>Université Paris Cité</a:t>
            </a:r>
            <a:endParaRPr sz="800"/>
          </a:p>
          <a:p>
            <a:pPr marL="0" lvl="0" indent="0" algn="ctr" rtl="0">
              <a:spcBef>
                <a:spcPts val="0"/>
              </a:spcBef>
              <a:spcAft>
                <a:spcPts val="0"/>
              </a:spcAft>
              <a:buNone/>
            </a:pPr>
            <a:endParaRPr sz="1000"/>
          </a:p>
        </p:txBody>
      </p:sp>
      <p:pic>
        <p:nvPicPr>
          <p:cNvPr id="255" name="Google Shape;255;p48"/>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pic>
        <p:nvPicPr>
          <p:cNvPr id="256" name="Google Shape;256;p48"/>
          <p:cNvPicPr preferRelativeResize="0"/>
          <p:nvPr/>
        </p:nvPicPr>
        <p:blipFill rotWithShape="1">
          <a:blip r:embed="rId6">
            <a:alphaModFix/>
          </a:blip>
          <a:srcRect l="1200" r="1200"/>
          <a:stretch/>
        </p:blipFill>
        <p:spPr>
          <a:xfrm>
            <a:off x="4775000" y="836500"/>
            <a:ext cx="2007900" cy="2057100"/>
          </a:xfrm>
          <a:prstGeom prst="ellipse">
            <a:avLst/>
          </a:prstGeom>
          <a:noFill/>
          <a:ln>
            <a:noFill/>
          </a:ln>
        </p:spPr>
      </p:pic>
      <p:pic>
        <p:nvPicPr>
          <p:cNvPr id="257" name="Google Shape;257;p48"/>
          <p:cNvPicPr preferRelativeResize="0"/>
          <p:nvPr/>
        </p:nvPicPr>
        <p:blipFill rotWithShape="1">
          <a:blip r:embed="rId7">
            <a:alphaModFix/>
          </a:blip>
          <a:srcRect l="1200" r="1200"/>
          <a:stretch/>
        </p:blipFill>
        <p:spPr>
          <a:xfrm>
            <a:off x="7000050" y="852850"/>
            <a:ext cx="1975800" cy="2024400"/>
          </a:xfrm>
          <a:prstGeom prst="ellipse">
            <a:avLst/>
          </a:prstGeom>
          <a:noFill/>
          <a:ln>
            <a:noFill/>
          </a:ln>
        </p:spPr>
      </p:pic>
      <p:sp>
        <p:nvSpPr>
          <p:cNvPr id="258" name="Google Shape;258;p48"/>
          <p:cNvSpPr/>
          <p:nvPr/>
        </p:nvSpPr>
        <p:spPr>
          <a:xfrm>
            <a:off x="4866650" y="3190150"/>
            <a:ext cx="1824600" cy="7497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Jesse Labenne</a:t>
            </a:r>
            <a:endParaRPr sz="1000" b="1"/>
          </a:p>
          <a:p>
            <a:pPr marL="0" lvl="0" indent="0" algn="ctr" rtl="0">
              <a:spcBef>
                <a:spcPts val="0"/>
              </a:spcBef>
              <a:spcAft>
                <a:spcPts val="0"/>
              </a:spcAft>
              <a:buNone/>
            </a:pPr>
            <a:r>
              <a:rPr lang="en" sz="900"/>
              <a:t>Project assistant for European Citizen Science project</a:t>
            </a:r>
            <a:endParaRPr sz="900"/>
          </a:p>
          <a:p>
            <a:pPr marL="0" lvl="0" indent="0" algn="ctr" rtl="0">
              <a:spcBef>
                <a:spcPts val="0"/>
              </a:spcBef>
              <a:spcAft>
                <a:spcPts val="0"/>
              </a:spcAft>
              <a:buNone/>
            </a:pPr>
            <a:r>
              <a:rPr lang="en" sz="900"/>
              <a:t>Universite Paris Cité</a:t>
            </a:r>
            <a:endParaRPr sz="900"/>
          </a:p>
        </p:txBody>
      </p:sp>
      <p:sp>
        <p:nvSpPr>
          <p:cNvPr id="259" name="Google Shape;259;p48"/>
          <p:cNvSpPr/>
          <p:nvPr/>
        </p:nvSpPr>
        <p:spPr>
          <a:xfrm>
            <a:off x="7075650" y="3190150"/>
            <a:ext cx="1824600" cy="7497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Juliette Chalant Devlesaver</a:t>
            </a:r>
            <a:endParaRPr sz="1000" b="1"/>
          </a:p>
          <a:p>
            <a:pPr marL="0" lvl="0" indent="0" algn="ctr" rtl="0">
              <a:spcBef>
                <a:spcPts val="0"/>
              </a:spcBef>
              <a:spcAft>
                <a:spcPts val="0"/>
              </a:spcAft>
              <a:buNone/>
            </a:pPr>
            <a:r>
              <a:rPr lang="en" sz="900"/>
              <a:t>Communications &amp; Project Officer PL2030</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137622" y="65681"/>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DIY science </a:t>
            </a:r>
            <a:endParaRPr/>
          </a:p>
        </p:txBody>
      </p:sp>
      <p:pic>
        <p:nvPicPr>
          <p:cNvPr id="523" name="Google Shape;523;p75"/>
          <p:cNvPicPr preferRelativeResize="0"/>
          <p:nvPr/>
        </p:nvPicPr>
        <p:blipFill>
          <a:blip r:embed="rId3">
            <a:alphaModFix/>
          </a:blip>
          <a:stretch>
            <a:fillRect/>
          </a:stretch>
        </p:blipFill>
        <p:spPr>
          <a:xfrm>
            <a:off x="363525" y="702651"/>
            <a:ext cx="4510076" cy="3738200"/>
          </a:xfrm>
          <a:prstGeom prst="rect">
            <a:avLst/>
          </a:prstGeom>
          <a:noFill/>
          <a:ln>
            <a:noFill/>
          </a:ln>
        </p:spPr>
      </p:pic>
      <p:pic>
        <p:nvPicPr>
          <p:cNvPr id="524" name="Google Shape;524;p75"/>
          <p:cNvPicPr preferRelativeResize="0"/>
          <p:nvPr/>
        </p:nvPicPr>
        <p:blipFill>
          <a:blip r:embed="rId4">
            <a:alphaModFix/>
          </a:blip>
          <a:stretch>
            <a:fillRect/>
          </a:stretch>
        </p:blipFill>
        <p:spPr>
          <a:xfrm>
            <a:off x="5445750" y="0"/>
            <a:ext cx="3267149" cy="4679850"/>
          </a:xfrm>
          <a:prstGeom prst="rect">
            <a:avLst/>
          </a:prstGeom>
          <a:noFill/>
          <a:ln>
            <a:noFill/>
          </a:ln>
        </p:spPr>
      </p:pic>
      <p:pic>
        <p:nvPicPr>
          <p:cNvPr id="525" name="Google Shape;525;p75"/>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6"/>
          <p:cNvSpPr txBox="1">
            <a:spLocks noGrp="1"/>
          </p:cNvSpPr>
          <p:nvPr>
            <p:ph type="ctrTitle"/>
          </p:nvPr>
        </p:nvSpPr>
        <p:spPr>
          <a:xfrm>
            <a:off x="395072" y="72656"/>
            <a:ext cx="5145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Personal science </a:t>
            </a:r>
            <a:endParaRPr/>
          </a:p>
        </p:txBody>
      </p:sp>
      <p:pic>
        <p:nvPicPr>
          <p:cNvPr id="531" name="Google Shape;531;p76"/>
          <p:cNvPicPr preferRelativeResize="0"/>
          <p:nvPr/>
        </p:nvPicPr>
        <p:blipFill>
          <a:blip r:embed="rId3">
            <a:alphaModFix/>
          </a:blip>
          <a:stretch>
            <a:fillRect/>
          </a:stretch>
        </p:blipFill>
        <p:spPr>
          <a:xfrm>
            <a:off x="959625" y="697056"/>
            <a:ext cx="3360332" cy="4057444"/>
          </a:xfrm>
          <a:prstGeom prst="rect">
            <a:avLst/>
          </a:prstGeom>
          <a:noFill/>
          <a:ln>
            <a:noFill/>
          </a:ln>
        </p:spPr>
      </p:pic>
      <p:pic>
        <p:nvPicPr>
          <p:cNvPr id="532" name="Google Shape;532;p76"/>
          <p:cNvPicPr preferRelativeResize="0"/>
          <p:nvPr/>
        </p:nvPicPr>
        <p:blipFill>
          <a:blip r:embed="rId4">
            <a:alphaModFix/>
          </a:blip>
          <a:stretch>
            <a:fillRect/>
          </a:stretch>
        </p:blipFill>
        <p:spPr>
          <a:xfrm>
            <a:off x="4572007" y="731856"/>
            <a:ext cx="4353917" cy="4057444"/>
          </a:xfrm>
          <a:prstGeom prst="rect">
            <a:avLst/>
          </a:prstGeom>
          <a:noFill/>
          <a:ln>
            <a:noFill/>
          </a:ln>
        </p:spPr>
      </p:pic>
      <p:pic>
        <p:nvPicPr>
          <p:cNvPr id="533" name="Google Shape;533;p76"/>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7"/>
          <p:cNvSpPr txBox="1">
            <a:spLocks noGrp="1"/>
          </p:cNvSpPr>
          <p:nvPr>
            <p:ph type="ctrTitle"/>
          </p:nvPr>
        </p:nvSpPr>
        <p:spPr>
          <a:xfrm>
            <a:off x="3" y="185500"/>
            <a:ext cx="9144000" cy="67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Citizen science in local history, or youth social inclusion </a:t>
            </a:r>
            <a:endParaRPr/>
          </a:p>
        </p:txBody>
      </p:sp>
      <p:sp>
        <p:nvSpPr>
          <p:cNvPr id="539" name="Google Shape;539;p77"/>
          <p:cNvSpPr txBox="1"/>
          <p:nvPr/>
        </p:nvSpPr>
        <p:spPr>
          <a:xfrm>
            <a:off x="119775" y="1132200"/>
            <a:ext cx="3268200" cy="3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Lato Light"/>
                <a:ea typeface="Lato Light"/>
                <a:cs typeface="Lato Light"/>
                <a:sym typeface="Lato Light"/>
              </a:rPr>
              <a:t>A lot of monuments and historical sites – widely distributed, very little funding</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r>
              <a:rPr lang="en" sz="2100">
                <a:solidFill>
                  <a:schemeClr val="dk1"/>
                </a:solidFill>
                <a:latin typeface="Lato Light"/>
                <a:ea typeface="Lato Light"/>
                <a:cs typeface="Lato Light"/>
                <a:sym typeface="Lato Light"/>
              </a:rPr>
              <a:t>Combined with local interest and sense of place </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r>
              <a:rPr lang="en" sz="2100">
                <a:solidFill>
                  <a:schemeClr val="dk1"/>
                </a:solidFill>
                <a:latin typeface="Lato Light"/>
                <a:ea typeface="Lato Light"/>
                <a:cs typeface="Lato Light"/>
                <a:sym typeface="Lato Light"/>
              </a:rPr>
              <a:t>Working with youth about sense of inclusion. </a:t>
            </a:r>
            <a:endParaRPr sz="21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540" name="Google Shape;540;p77"/>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541" name="Google Shape;541;p77"/>
          <p:cNvPicPr preferRelativeResize="0"/>
          <p:nvPr/>
        </p:nvPicPr>
        <p:blipFill>
          <a:blip r:embed="rId4">
            <a:alphaModFix/>
          </a:blip>
          <a:stretch>
            <a:fillRect/>
          </a:stretch>
        </p:blipFill>
        <p:spPr>
          <a:xfrm>
            <a:off x="3254977" y="711595"/>
            <a:ext cx="4429150" cy="2648531"/>
          </a:xfrm>
          <a:prstGeom prst="rect">
            <a:avLst/>
          </a:prstGeom>
          <a:noFill/>
          <a:ln>
            <a:noFill/>
          </a:ln>
        </p:spPr>
      </p:pic>
      <p:pic>
        <p:nvPicPr>
          <p:cNvPr id="542" name="Google Shape;542;p77"/>
          <p:cNvPicPr preferRelativeResize="0"/>
          <p:nvPr/>
        </p:nvPicPr>
        <p:blipFill>
          <a:blip r:embed="rId5">
            <a:alphaModFix/>
          </a:blip>
          <a:stretch>
            <a:fillRect/>
          </a:stretch>
        </p:blipFill>
        <p:spPr>
          <a:xfrm>
            <a:off x="4572000" y="1913638"/>
            <a:ext cx="4429150" cy="30996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8"/>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Reflection questions </a:t>
            </a:r>
            <a:endParaRPr>
              <a:solidFill>
                <a:schemeClr val="lt1"/>
              </a:solidFill>
            </a:endParaRPr>
          </a:p>
        </p:txBody>
      </p:sp>
      <p:sp>
        <p:nvSpPr>
          <p:cNvPr id="548" name="Google Shape;548;p78"/>
          <p:cNvSpPr txBox="1"/>
          <p:nvPr/>
        </p:nvSpPr>
        <p:spPr>
          <a:xfrm>
            <a:off x="435900" y="1661025"/>
            <a:ext cx="8272200" cy="2293800"/>
          </a:xfrm>
          <a:prstGeom prst="rect">
            <a:avLst/>
          </a:prstGeom>
          <a:noFill/>
          <a:ln>
            <a:noFill/>
          </a:ln>
        </p:spPr>
        <p:txBody>
          <a:bodyPr spcFirstLastPara="1" wrap="square" lIns="91425" tIns="91425" rIns="91425" bIns="91425" anchor="t" anchorCtr="0">
            <a:noAutofit/>
          </a:bodyPr>
          <a:lstStyle/>
          <a:p>
            <a:pPr marL="457200" lvl="0" indent="-412750" algn="l" rtl="0">
              <a:spcBef>
                <a:spcPts val="0"/>
              </a:spcBef>
              <a:spcAft>
                <a:spcPts val="0"/>
              </a:spcAft>
              <a:buClr>
                <a:schemeClr val="dk1"/>
              </a:buClr>
              <a:buSzPts val="2900"/>
              <a:buFont typeface="Lato Light"/>
              <a:buChar char="●"/>
            </a:pPr>
            <a:r>
              <a:rPr lang="en" sz="2900">
                <a:solidFill>
                  <a:schemeClr val="dk1"/>
                </a:solidFill>
                <a:latin typeface="Lato Light"/>
                <a:ea typeface="Lato Light"/>
                <a:cs typeface="Lato Light"/>
                <a:sym typeface="Lato Light"/>
              </a:rPr>
              <a:t>How do you see public libraries helping citizen science projects? </a:t>
            </a:r>
            <a:endParaRPr sz="2900">
              <a:solidFill>
                <a:schemeClr val="dk1"/>
              </a:solidFill>
              <a:latin typeface="Lato Light"/>
              <a:ea typeface="Lato Light"/>
              <a:cs typeface="Lato Light"/>
              <a:sym typeface="Lato Light"/>
            </a:endParaRPr>
          </a:p>
          <a:p>
            <a:pPr marL="457200" lvl="0" indent="-412750" algn="l" rtl="0">
              <a:spcBef>
                <a:spcPts val="0"/>
              </a:spcBef>
              <a:spcAft>
                <a:spcPts val="0"/>
              </a:spcAft>
              <a:buClr>
                <a:schemeClr val="dk1"/>
              </a:buClr>
              <a:buSzPts val="2900"/>
              <a:buFont typeface="Lato Light"/>
              <a:buChar char="●"/>
            </a:pPr>
            <a:r>
              <a:rPr lang="en" sz="2900">
                <a:solidFill>
                  <a:schemeClr val="dk1"/>
                </a:solidFill>
                <a:latin typeface="Lato Light"/>
                <a:ea typeface="Lato Light"/>
                <a:cs typeface="Lato Light"/>
                <a:sym typeface="Lato Light"/>
              </a:rPr>
              <a:t>How does citizen science align with your mission?</a:t>
            </a:r>
            <a:endParaRPr sz="2900">
              <a:solidFill>
                <a:schemeClr val="dk1"/>
              </a:solidFill>
              <a:latin typeface="Lato Light"/>
              <a:ea typeface="Lato Light"/>
              <a:cs typeface="Lato Light"/>
              <a:sym typeface="Lato Light"/>
            </a:endParaRPr>
          </a:p>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549" name="Google Shape;549;p78"/>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9"/>
          <p:cNvSpPr/>
          <p:nvPr/>
        </p:nvSpPr>
        <p:spPr>
          <a:xfrm flipH="1">
            <a:off x="0" y="0"/>
            <a:ext cx="9144000" cy="5143500"/>
          </a:xfrm>
          <a:custGeom>
            <a:avLst/>
            <a:gdLst/>
            <a:ahLst/>
            <a:cxnLst/>
            <a:rect l="l" t="t" r="r" b="b"/>
            <a:pathLst>
              <a:path w="12192000" h="6858000" extrusionOk="0">
                <a:moveTo>
                  <a:pt x="3552824" y="975220"/>
                </a:moveTo>
                <a:cubicBezTo>
                  <a:pt x="2276546" y="975220"/>
                  <a:pt x="1241919" y="2009847"/>
                  <a:pt x="1241919" y="3286125"/>
                </a:cubicBezTo>
                <a:cubicBezTo>
                  <a:pt x="1241919" y="4562403"/>
                  <a:pt x="2276546" y="5597030"/>
                  <a:pt x="3552824" y="5597030"/>
                </a:cubicBezTo>
                <a:cubicBezTo>
                  <a:pt x="4829102" y="5597030"/>
                  <a:pt x="5863729" y="4562403"/>
                  <a:pt x="5863729" y="3286125"/>
                </a:cubicBezTo>
                <a:cubicBezTo>
                  <a:pt x="5863729" y="2009847"/>
                  <a:pt x="4829102" y="975220"/>
                  <a:pt x="3552824" y="975220"/>
                </a:cubicBezTo>
                <a:close/>
                <a:moveTo>
                  <a:pt x="0" y="0"/>
                </a:moveTo>
                <a:lnTo>
                  <a:pt x="12192000" y="0"/>
                </a:lnTo>
                <a:lnTo>
                  <a:pt x="12192000" y="6858000"/>
                </a:lnTo>
                <a:lnTo>
                  <a:pt x="0" y="6858000"/>
                </a:lnTo>
                <a:close/>
              </a:path>
            </a:pathLst>
          </a:custGeom>
          <a:solidFill>
            <a:schemeClr val="accent4">
              <a:alpha val="80000"/>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555" name="Google Shape;555;p79"/>
          <p:cNvSpPr txBox="1">
            <a:spLocks noGrp="1"/>
          </p:cNvSpPr>
          <p:nvPr>
            <p:ph type="ctrTitle"/>
          </p:nvPr>
        </p:nvSpPr>
        <p:spPr>
          <a:xfrm>
            <a:off x="492900" y="1304175"/>
            <a:ext cx="4594800" cy="841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5000"/>
              <a:buFont typeface="Lato Black"/>
              <a:buNone/>
            </a:pPr>
            <a:r>
              <a:rPr lang="en" sz="5500"/>
              <a:t>Break</a:t>
            </a:r>
            <a:endParaRPr sz="5500"/>
          </a:p>
        </p:txBody>
      </p:sp>
      <p:sp>
        <p:nvSpPr>
          <p:cNvPr id="556" name="Google Shape;556;p79"/>
          <p:cNvSpPr/>
          <p:nvPr/>
        </p:nvSpPr>
        <p:spPr>
          <a:xfrm>
            <a:off x="6954564" y="604995"/>
            <a:ext cx="1617000" cy="16170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pic>
        <p:nvPicPr>
          <p:cNvPr id="557" name="Google Shape;557;p79"/>
          <p:cNvPicPr preferRelativeResize="0"/>
          <p:nvPr/>
        </p:nvPicPr>
        <p:blipFill>
          <a:blip r:embed="rId3">
            <a:alphaModFix/>
          </a:blip>
          <a:stretch>
            <a:fillRect/>
          </a:stretch>
        </p:blipFill>
        <p:spPr>
          <a:xfrm>
            <a:off x="492900" y="4733306"/>
            <a:ext cx="819697" cy="283368"/>
          </a:xfrm>
          <a:prstGeom prst="rect">
            <a:avLst/>
          </a:prstGeom>
          <a:noFill/>
          <a:ln>
            <a:noFill/>
          </a:ln>
        </p:spPr>
      </p:pic>
      <p:sp>
        <p:nvSpPr>
          <p:cNvPr id="558" name="Google Shape;558;p79"/>
          <p:cNvSpPr txBox="1"/>
          <p:nvPr/>
        </p:nvSpPr>
        <p:spPr>
          <a:xfrm>
            <a:off x="3816719" y="4762917"/>
            <a:ext cx="14676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a:solidFill>
                  <a:schemeClr val="lt1"/>
                </a:solidFill>
                <a:latin typeface="Lato"/>
                <a:ea typeface="Lato"/>
                <a:cs typeface="Lato"/>
                <a:sym typeface="Lato"/>
              </a:rPr>
              <a:t>european citizen science</a:t>
            </a:r>
            <a:endParaRPr sz="1100"/>
          </a:p>
        </p:txBody>
      </p:sp>
      <p:pic>
        <p:nvPicPr>
          <p:cNvPr id="559" name="Google Shape;559;p79"/>
          <p:cNvPicPr preferRelativeResize="0"/>
          <p:nvPr/>
        </p:nvPicPr>
        <p:blipFill>
          <a:blip r:embed="rId4">
            <a:alphaModFix/>
          </a:blip>
          <a:stretch>
            <a:fillRect/>
          </a:stretch>
        </p:blipFill>
        <p:spPr>
          <a:xfrm>
            <a:off x="8267944" y="4724700"/>
            <a:ext cx="345637" cy="231114"/>
          </a:xfrm>
          <a:prstGeom prst="rect">
            <a:avLst/>
          </a:prstGeom>
          <a:noFill/>
          <a:ln>
            <a:noFill/>
          </a:ln>
        </p:spPr>
      </p:pic>
      <p:sp>
        <p:nvSpPr>
          <p:cNvPr id="560" name="Google Shape;560;p79"/>
          <p:cNvSpPr txBox="1"/>
          <p:nvPr/>
        </p:nvSpPr>
        <p:spPr>
          <a:xfrm>
            <a:off x="6798319" y="4713975"/>
            <a:ext cx="1489200" cy="263100"/>
          </a:xfrm>
          <a:prstGeom prst="rect">
            <a:avLst/>
          </a:prstGeom>
          <a:noFill/>
          <a:ln>
            <a:noFill/>
          </a:ln>
        </p:spPr>
        <p:txBody>
          <a:bodyPr spcFirstLastPara="1" wrap="square" lIns="68575" tIns="34275" rIns="68575" bIns="34275" anchor="t" anchorCtr="0">
            <a:spAutoFit/>
          </a:bodyPr>
          <a:lstStyle/>
          <a:p>
            <a:pPr marL="0" lvl="0" indent="0" algn="r" rtl="0">
              <a:lnSpc>
                <a:spcPct val="110000"/>
              </a:lnSpc>
              <a:spcBef>
                <a:spcPts val="0"/>
              </a:spcBef>
              <a:spcAft>
                <a:spcPts val="0"/>
              </a:spcAft>
              <a:buSzPts val="1000"/>
              <a:buNone/>
            </a:pPr>
            <a:r>
              <a:rPr lang="en" sz="600" b="1">
                <a:solidFill>
                  <a:schemeClr val="lt1"/>
                </a:solidFill>
              </a:rPr>
              <a:t>Funded by the</a:t>
            </a:r>
            <a:endParaRPr sz="600" b="1">
              <a:solidFill>
                <a:schemeClr val="lt1"/>
              </a:solidFill>
            </a:endParaRPr>
          </a:p>
          <a:p>
            <a:pPr marL="0" lvl="0" indent="0" algn="r" rtl="0">
              <a:lnSpc>
                <a:spcPct val="110000"/>
              </a:lnSpc>
              <a:spcBef>
                <a:spcPts val="0"/>
              </a:spcBef>
              <a:spcAft>
                <a:spcPts val="0"/>
              </a:spcAft>
              <a:buSzPts val="1000"/>
              <a:buNone/>
            </a:pPr>
            <a:r>
              <a:rPr lang="en" sz="600" b="1">
                <a:solidFill>
                  <a:schemeClr val="lt1"/>
                </a:solidFill>
              </a:rPr>
              <a:t>European Union</a:t>
            </a:r>
            <a:endParaRPr sz="600" b="1">
              <a:solidFill>
                <a:schemeClr val="lt1"/>
              </a:solidFill>
            </a:endParaRPr>
          </a:p>
        </p:txBody>
      </p:sp>
      <p:pic>
        <p:nvPicPr>
          <p:cNvPr id="561" name="Google Shape;561;p79"/>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0"/>
          <p:cNvSpPr txBox="1">
            <a:spLocks noGrp="1"/>
          </p:cNvSpPr>
          <p:nvPr>
            <p:ph type="ctrTitle"/>
          </p:nvPr>
        </p:nvSpPr>
        <p:spPr>
          <a:xfrm>
            <a:off x="3876675" y="1084175"/>
            <a:ext cx="4653000" cy="148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4000">
                <a:solidFill>
                  <a:schemeClr val="accent2"/>
                </a:solidFill>
                <a:latin typeface="Arial Black"/>
                <a:ea typeface="Arial Black"/>
                <a:cs typeface="Arial Black"/>
                <a:sym typeface="Arial Black"/>
              </a:rPr>
              <a:t>Community Hubs for Citizen Science</a:t>
            </a:r>
            <a:endParaRPr sz="4000">
              <a:solidFill>
                <a:schemeClr val="accent2"/>
              </a:solidFill>
              <a:latin typeface="Arial Black"/>
              <a:ea typeface="Arial Black"/>
              <a:cs typeface="Arial Black"/>
              <a:sym typeface="Arial Black"/>
            </a:endParaRPr>
          </a:p>
        </p:txBody>
      </p:sp>
      <p:pic>
        <p:nvPicPr>
          <p:cNvPr id="568" name="Google Shape;568;p80"/>
          <p:cNvPicPr preferRelativeResize="0">
            <a:picLocks noGrp="1"/>
          </p:cNvPicPr>
          <p:nvPr>
            <p:ph type="pic" idx="2"/>
          </p:nvPr>
        </p:nvPicPr>
        <p:blipFill rotWithShape="1">
          <a:blip r:embed="rId3">
            <a:alphaModFix/>
          </a:blip>
          <a:srcRect l="25387" r="25382"/>
          <a:stretch/>
        </p:blipFill>
        <p:spPr>
          <a:xfrm>
            <a:off x="0" y="0"/>
            <a:ext cx="3372000" cy="5143500"/>
          </a:xfrm>
          <a:prstGeom prst="rect">
            <a:avLst/>
          </a:prstGeom>
        </p:spPr>
      </p:pic>
      <p:sp>
        <p:nvSpPr>
          <p:cNvPr id="569" name="Google Shape;569;p80"/>
          <p:cNvSpPr txBox="1">
            <a:spLocks noGrp="1"/>
          </p:cNvSpPr>
          <p:nvPr>
            <p:ph type="subTitle" idx="1"/>
          </p:nvPr>
        </p:nvSpPr>
        <p:spPr>
          <a:xfrm>
            <a:off x="3876675" y="2917097"/>
            <a:ext cx="4391100" cy="2631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sz="2200"/>
              <a:t>Tara Cox</a:t>
            </a:r>
            <a:endParaRPr sz="2200"/>
          </a:p>
        </p:txBody>
      </p:sp>
      <p:pic>
        <p:nvPicPr>
          <p:cNvPr id="570" name="Google Shape;570;p80"/>
          <p:cNvPicPr preferRelativeResize="0"/>
          <p:nvPr/>
        </p:nvPicPr>
        <p:blipFill>
          <a:blip r:embed="rId4">
            <a:alphaModFix/>
          </a:blip>
          <a:stretch>
            <a:fillRect/>
          </a:stretch>
        </p:blipFill>
        <p:spPr>
          <a:xfrm>
            <a:off x="6850500" y="3643413"/>
            <a:ext cx="1640627" cy="472548"/>
          </a:xfrm>
          <a:prstGeom prst="rect">
            <a:avLst/>
          </a:prstGeom>
          <a:solidFill>
            <a:srgbClr val="FFFFFF"/>
          </a:solidFill>
          <a:ln>
            <a:noFill/>
          </a:ln>
        </p:spPr>
      </p:pic>
      <p:grpSp>
        <p:nvGrpSpPr>
          <p:cNvPr id="571" name="Google Shape;571;p80"/>
          <p:cNvGrpSpPr/>
          <p:nvPr/>
        </p:nvGrpSpPr>
        <p:grpSpPr>
          <a:xfrm>
            <a:off x="3876664" y="3525426"/>
            <a:ext cx="2416370" cy="708526"/>
            <a:chOff x="1162050" y="2190750"/>
            <a:chExt cx="9886948" cy="2476498"/>
          </a:xfrm>
        </p:grpSpPr>
        <p:pic>
          <p:nvPicPr>
            <p:cNvPr id="572" name="Google Shape;572;p80"/>
            <p:cNvPicPr preferRelativeResize="0"/>
            <p:nvPr/>
          </p:nvPicPr>
          <p:blipFill>
            <a:blip r:embed="rId5">
              <a:alphaModFix/>
            </a:blip>
            <a:stretch>
              <a:fillRect/>
            </a:stretch>
          </p:blipFill>
          <p:spPr>
            <a:xfrm>
              <a:off x="1162050" y="2190750"/>
              <a:ext cx="3092577" cy="2476498"/>
            </a:xfrm>
            <a:prstGeom prst="rect">
              <a:avLst/>
            </a:prstGeom>
            <a:noFill/>
            <a:ln>
              <a:noFill/>
            </a:ln>
          </p:spPr>
        </p:pic>
        <p:pic>
          <p:nvPicPr>
            <p:cNvPr id="573" name="Google Shape;573;p80"/>
            <p:cNvPicPr preferRelativeResize="0"/>
            <p:nvPr/>
          </p:nvPicPr>
          <p:blipFill>
            <a:blip r:embed="rId6">
              <a:alphaModFix/>
            </a:blip>
            <a:stretch>
              <a:fillRect/>
            </a:stretch>
          </p:blipFill>
          <p:spPr>
            <a:xfrm>
              <a:off x="4953000" y="2613650"/>
              <a:ext cx="3371802" cy="1224925"/>
            </a:xfrm>
            <a:prstGeom prst="rect">
              <a:avLst/>
            </a:prstGeom>
            <a:noFill/>
            <a:ln>
              <a:noFill/>
            </a:ln>
          </p:spPr>
        </p:pic>
        <p:pic>
          <p:nvPicPr>
            <p:cNvPr id="574" name="Google Shape;574;p80"/>
            <p:cNvPicPr preferRelativeResize="0"/>
            <p:nvPr/>
          </p:nvPicPr>
          <p:blipFill>
            <a:blip r:embed="rId7">
              <a:alphaModFix/>
            </a:blip>
            <a:stretch>
              <a:fillRect/>
            </a:stretch>
          </p:blipFill>
          <p:spPr>
            <a:xfrm>
              <a:off x="8985075" y="2652700"/>
              <a:ext cx="2063923" cy="1146825"/>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1"/>
          <p:cNvSpPr txBox="1">
            <a:spLocks noGrp="1"/>
          </p:cNvSpPr>
          <p:nvPr>
            <p:ph type="ctrTitle"/>
          </p:nvPr>
        </p:nvSpPr>
        <p:spPr>
          <a:xfrm>
            <a:off x="574150" y="0"/>
            <a:ext cx="82755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a:solidFill>
                  <a:schemeClr val="accent2"/>
                </a:solidFill>
                <a:latin typeface="Arial Black"/>
                <a:ea typeface="Arial Black"/>
                <a:cs typeface="Arial Black"/>
                <a:sym typeface="Arial Black"/>
              </a:rPr>
              <a:t>What is a community hub for citizen science?</a:t>
            </a:r>
            <a:endParaRPr sz="2500">
              <a:solidFill>
                <a:schemeClr val="accent2"/>
              </a:solidFill>
              <a:latin typeface="Arial Black"/>
              <a:ea typeface="Arial Black"/>
              <a:cs typeface="Arial Black"/>
              <a:sym typeface="Arial Black"/>
            </a:endParaRPr>
          </a:p>
        </p:txBody>
      </p:sp>
      <p:sp>
        <p:nvSpPr>
          <p:cNvPr id="581" name="Google Shape;581;p81"/>
          <p:cNvSpPr txBox="1"/>
          <p:nvPr/>
        </p:nvSpPr>
        <p:spPr>
          <a:xfrm>
            <a:off x="472294" y="5010256"/>
            <a:ext cx="8479200" cy="8496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1400">
                <a:solidFill>
                  <a:schemeClr val="lt1"/>
                </a:solidFill>
              </a:rPr>
              <a:t>A </a:t>
            </a:r>
            <a:r>
              <a:rPr lang="en" sz="1400" b="1">
                <a:solidFill>
                  <a:schemeClr val="lt1"/>
                </a:solidFill>
              </a:rPr>
              <a:t>community hub for citizen science</a:t>
            </a:r>
            <a:r>
              <a:rPr lang="en" sz="1400">
                <a:solidFill>
                  <a:schemeClr val="lt1"/>
                </a:solidFill>
              </a:rPr>
              <a:t> is a “third space” that provides resources and support to people in their community to engage a broader audience in public participation in scientific research. These can include libraries, museums, universities, non-profits, NGOs.</a:t>
            </a:r>
            <a:endParaRPr sz="1600">
              <a:solidFill>
                <a:schemeClr val="lt1"/>
              </a:solidFill>
            </a:endParaRPr>
          </a:p>
        </p:txBody>
      </p:sp>
      <p:pic>
        <p:nvPicPr>
          <p:cNvPr id="582" name="Google Shape;582;p81"/>
          <p:cNvPicPr preferRelativeResize="0"/>
          <p:nvPr/>
        </p:nvPicPr>
        <p:blipFill>
          <a:blip r:embed="rId3">
            <a:alphaModFix/>
          </a:blip>
          <a:stretch>
            <a:fillRect/>
          </a:stretch>
        </p:blipFill>
        <p:spPr>
          <a:xfrm>
            <a:off x="4755025" y="870475"/>
            <a:ext cx="4269600" cy="25335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583" name="Google Shape;583;p81"/>
          <p:cNvSpPr txBox="1">
            <a:spLocks noGrp="1"/>
          </p:cNvSpPr>
          <p:nvPr>
            <p:ph type="subTitle" idx="1"/>
          </p:nvPr>
        </p:nvSpPr>
        <p:spPr>
          <a:xfrm>
            <a:off x="6900" y="3981950"/>
            <a:ext cx="9144000" cy="708600"/>
          </a:xfrm>
          <a:prstGeom prst="rect">
            <a:avLst/>
          </a:prstGeom>
          <a:solidFill>
            <a:srgbClr val="F2F2F2"/>
          </a:solidFill>
        </p:spPr>
        <p:txBody>
          <a:bodyPr spcFirstLastPara="1" wrap="square" lIns="68575" tIns="34275" rIns="68575" bIns="34275" anchor="ctr" anchorCtr="0">
            <a:normAutofit fontScale="77500" lnSpcReduction="20000"/>
          </a:bodyPr>
          <a:lstStyle/>
          <a:p>
            <a:pPr marL="0" lvl="0" indent="0" algn="l" rtl="0">
              <a:lnSpc>
                <a:spcPct val="115000"/>
              </a:lnSpc>
              <a:spcBef>
                <a:spcPts val="0"/>
              </a:spcBef>
              <a:spcAft>
                <a:spcPts val="0"/>
              </a:spcAft>
              <a:buNone/>
            </a:pPr>
            <a:r>
              <a:rPr lang="en" sz="1800" b="0" i="0">
                <a:solidFill>
                  <a:schemeClr val="dk1"/>
                </a:solidFill>
                <a:latin typeface="Arial"/>
                <a:ea typeface="Arial"/>
                <a:cs typeface="Arial"/>
                <a:sym typeface="Arial"/>
              </a:rPr>
              <a:t>A </a:t>
            </a:r>
            <a:r>
              <a:rPr lang="en" sz="1800" i="0">
                <a:solidFill>
                  <a:schemeClr val="dk1"/>
                </a:solidFill>
                <a:latin typeface="Arial"/>
                <a:ea typeface="Arial"/>
                <a:cs typeface="Arial"/>
                <a:sym typeface="Arial"/>
              </a:rPr>
              <a:t>community hub for citizen science</a:t>
            </a:r>
            <a:r>
              <a:rPr lang="en" sz="1800" b="0" i="0">
                <a:solidFill>
                  <a:schemeClr val="dk1"/>
                </a:solidFill>
                <a:latin typeface="Arial"/>
                <a:ea typeface="Arial"/>
                <a:cs typeface="Arial"/>
                <a:sym typeface="Arial"/>
              </a:rPr>
              <a:t> is a “third space” that provides resources and support to people in their community to engage a broader audience in public participation in scientific research. These can include libraries, museums, universities, non-profits, NGOs.</a:t>
            </a:r>
            <a:endParaRPr>
              <a:solidFill>
                <a:schemeClr val="dk1"/>
              </a:solidFill>
            </a:endParaRPr>
          </a:p>
        </p:txBody>
      </p:sp>
      <p:pic>
        <p:nvPicPr>
          <p:cNvPr id="584" name="Google Shape;584;p81"/>
          <p:cNvPicPr preferRelativeResize="0"/>
          <p:nvPr/>
        </p:nvPicPr>
        <p:blipFill rotWithShape="1">
          <a:blip r:embed="rId4">
            <a:alphaModFix/>
          </a:blip>
          <a:srcRect b="7201"/>
          <a:stretch/>
        </p:blipFill>
        <p:spPr>
          <a:xfrm>
            <a:off x="274200" y="966800"/>
            <a:ext cx="4297800" cy="24924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585" name="Google Shape;585;p81"/>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2"/>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2"/>
                </a:solidFill>
              </a:rPr>
              <a:t>Science Museums</a:t>
            </a:r>
            <a:endParaRPr>
              <a:solidFill>
                <a:schemeClr val="lt2"/>
              </a:solidFill>
            </a:endParaRPr>
          </a:p>
        </p:txBody>
      </p:sp>
      <p:sp>
        <p:nvSpPr>
          <p:cNvPr id="591" name="Google Shape;591;p82"/>
          <p:cNvSpPr txBox="1">
            <a:spLocks noGrp="1"/>
          </p:cNvSpPr>
          <p:nvPr>
            <p:ph type="body" idx="1"/>
          </p:nvPr>
        </p:nvSpPr>
        <p:spPr>
          <a:xfrm>
            <a:off x="4772400" y="1671000"/>
            <a:ext cx="4066800" cy="2439300"/>
          </a:xfrm>
          <a:prstGeom prst="rect">
            <a:avLst/>
          </a:prstGeom>
        </p:spPr>
        <p:txBody>
          <a:bodyPr spcFirstLastPara="1" wrap="square" lIns="68575" tIns="34275" rIns="68575" bIns="34275" anchor="ctr" anchorCtr="0">
            <a:normAutofit/>
          </a:bodyPr>
          <a:lstStyle/>
          <a:p>
            <a:pPr marL="457200" lvl="0" indent="-304800" algn="l" rtl="0">
              <a:spcBef>
                <a:spcPts val="300"/>
              </a:spcBef>
              <a:spcAft>
                <a:spcPts val="0"/>
              </a:spcAft>
              <a:buSzPts val="1200"/>
              <a:buChar char="-"/>
            </a:pPr>
            <a:r>
              <a:rPr lang="en" b="1">
                <a:latin typeface="Lato"/>
                <a:ea typeface="Lato"/>
                <a:cs typeface="Lato"/>
                <a:sym typeface="Lato"/>
              </a:rPr>
              <a:t>Known for public engagement in science </a:t>
            </a:r>
            <a:endParaRPr b="1">
              <a:latin typeface="Lato"/>
              <a:ea typeface="Lato"/>
              <a:cs typeface="Lato"/>
              <a:sym typeface="Lato"/>
            </a:endParaRPr>
          </a:p>
          <a:p>
            <a:pPr marL="457200" lvl="0" indent="-304800" algn="l" rtl="0">
              <a:spcBef>
                <a:spcPts val="1000"/>
              </a:spcBef>
              <a:spcAft>
                <a:spcPts val="0"/>
              </a:spcAft>
              <a:buSzPts val="1200"/>
              <a:buChar char="-"/>
            </a:pPr>
            <a:r>
              <a:rPr lang="en" b="1">
                <a:latin typeface="Lato"/>
                <a:ea typeface="Lato"/>
                <a:cs typeface="Lato"/>
                <a:sym typeface="Lato"/>
              </a:rPr>
              <a:t>Initiate community science projects</a:t>
            </a:r>
            <a:endParaRPr b="1">
              <a:latin typeface="Lato"/>
              <a:ea typeface="Lato"/>
              <a:cs typeface="Lato"/>
              <a:sym typeface="Lato"/>
            </a:endParaRPr>
          </a:p>
          <a:p>
            <a:pPr marL="457200" lvl="0" indent="-304800" algn="l" rtl="0">
              <a:spcBef>
                <a:spcPts val="1000"/>
              </a:spcBef>
              <a:spcAft>
                <a:spcPts val="1000"/>
              </a:spcAft>
              <a:buSzPts val="1200"/>
              <a:buChar char="-"/>
            </a:pPr>
            <a:r>
              <a:rPr lang="en" b="1">
                <a:latin typeface="Lato"/>
                <a:ea typeface="Lato"/>
                <a:cs typeface="Lato"/>
                <a:sym typeface="Lato"/>
              </a:rPr>
              <a:t>Host public events and forums</a:t>
            </a:r>
            <a:endParaRPr b="1">
              <a:latin typeface="Lato"/>
              <a:ea typeface="Lato"/>
              <a:cs typeface="Lato"/>
              <a:sym typeface="Lato"/>
            </a:endParaRPr>
          </a:p>
        </p:txBody>
      </p:sp>
      <p:pic>
        <p:nvPicPr>
          <p:cNvPr id="592" name="Google Shape;592;p82"/>
          <p:cNvPicPr preferRelativeResize="0"/>
          <p:nvPr/>
        </p:nvPicPr>
        <p:blipFill rotWithShape="1">
          <a:blip r:embed="rId3">
            <a:alphaModFix/>
          </a:blip>
          <a:srcRect l="1550" r="-1550"/>
          <a:stretch/>
        </p:blipFill>
        <p:spPr>
          <a:xfrm>
            <a:off x="435895" y="1670993"/>
            <a:ext cx="4336506" cy="2439285"/>
          </a:xfrm>
          <a:prstGeom prst="rect">
            <a:avLst/>
          </a:prstGeom>
          <a:noFill/>
          <a:ln>
            <a:noFill/>
          </a:ln>
        </p:spPr>
      </p:pic>
      <p:sp>
        <p:nvSpPr>
          <p:cNvPr id="593" name="Google Shape;593;p82"/>
          <p:cNvSpPr txBox="1">
            <a:spLocks noGrp="1"/>
          </p:cNvSpPr>
          <p:nvPr>
            <p:ph type="body" idx="1"/>
          </p:nvPr>
        </p:nvSpPr>
        <p:spPr>
          <a:xfrm>
            <a:off x="437825" y="4018700"/>
            <a:ext cx="4283700" cy="636600"/>
          </a:xfrm>
          <a:prstGeom prst="rect">
            <a:avLst/>
          </a:prstGeom>
        </p:spPr>
        <p:txBody>
          <a:bodyPr spcFirstLastPara="1" wrap="square" lIns="68575" tIns="34275" rIns="68575" bIns="34275" anchor="ctr" anchorCtr="0">
            <a:normAutofit/>
          </a:bodyPr>
          <a:lstStyle/>
          <a:p>
            <a:pPr marL="0" lvl="0" indent="0" algn="ctr" rtl="0">
              <a:spcBef>
                <a:spcPts val="300"/>
              </a:spcBef>
              <a:spcAft>
                <a:spcPts val="500"/>
              </a:spcAft>
              <a:buNone/>
            </a:pPr>
            <a:r>
              <a:rPr lang="en" sz="1300" i="1"/>
              <a:t>Museum of Science, Boston,  USA</a:t>
            </a:r>
            <a:endParaRPr sz="1300" i="1"/>
          </a:p>
        </p:txBody>
      </p:sp>
      <p:pic>
        <p:nvPicPr>
          <p:cNvPr id="594" name="Google Shape;594;p82"/>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3"/>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Maker Spaces</a:t>
            </a:r>
            <a:endParaRPr>
              <a:solidFill>
                <a:schemeClr val="lt1"/>
              </a:solidFill>
            </a:endParaRPr>
          </a:p>
        </p:txBody>
      </p:sp>
      <p:sp>
        <p:nvSpPr>
          <p:cNvPr id="600" name="Google Shape;600;p83"/>
          <p:cNvSpPr txBox="1">
            <a:spLocks noGrp="1"/>
          </p:cNvSpPr>
          <p:nvPr>
            <p:ph type="body" idx="1"/>
          </p:nvPr>
        </p:nvSpPr>
        <p:spPr>
          <a:xfrm>
            <a:off x="4772400" y="1718575"/>
            <a:ext cx="4066800" cy="2425200"/>
          </a:xfrm>
          <a:prstGeom prst="rect">
            <a:avLst/>
          </a:prstGeom>
        </p:spPr>
        <p:txBody>
          <a:bodyPr spcFirstLastPara="1" wrap="square" lIns="68575" tIns="34275" rIns="68575" bIns="34275" anchor="ctr" anchorCtr="0">
            <a:normAutofit/>
          </a:bodyPr>
          <a:lstStyle/>
          <a:p>
            <a:pPr marL="457200" lvl="0" indent="-304800" algn="l" rtl="0">
              <a:spcBef>
                <a:spcPts val="0"/>
              </a:spcBef>
              <a:spcAft>
                <a:spcPts val="0"/>
              </a:spcAft>
              <a:buSzPts val="1200"/>
              <a:buChar char="-"/>
            </a:pPr>
            <a:r>
              <a:rPr lang="en" b="1">
                <a:latin typeface="Lato"/>
                <a:ea typeface="Lato"/>
                <a:cs typeface="Lato"/>
                <a:sym typeface="Lato"/>
              </a:rPr>
              <a:t>Known for promoting innovation</a:t>
            </a:r>
            <a:endParaRPr b="1">
              <a:latin typeface="Lato"/>
              <a:ea typeface="Lato"/>
              <a:cs typeface="Lato"/>
              <a:sym typeface="Lato"/>
            </a:endParaRPr>
          </a:p>
          <a:p>
            <a:pPr marL="457200" lvl="0" indent="-304800" algn="l" rtl="0">
              <a:spcBef>
                <a:spcPts val="1000"/>
              </a:spcBef>
              <a:spcAft>
                <a:spcPts val="0"/>
              </a:spcAft>
              <a:buSzPts val="1200"/>
              <a:buChar char="-"/>
            </a:pPr>
            <a:r>
              <a:rPr lang="en" b="1">
                <a:latin typeface="Lato"/>
                <a:ea typeface="Lato"/>
                <a:cs typeface="Lato"/>
                <a:sym typeface="Lato"/>
              </a:rPr>
              <a:t>Open to the public</a:t>
            </a:r>
            <a:endParaRPr b="1">
              <a:latin typeface="Lato"/>
              <a:ea typeface="Lato"/>
              <a:cs typeface="Lato"/>
              <a:sym typeface="Lato"/>
            </a:endParaRPr>
          </a:p>
          <a:p>
            <a:pPr marL="457200" lvl="0" indent="-304800" algn="l" rtl="0">
              <a:spcBef>
                <a:spcPts val="1000"/>
              </a:spcBef>
              <a:spcAft>
                <a:spcPts val="0"/>
              </a:spcAft>
              <a:buSzPts val="1200"/>
              <a:buChar char="-"/>
            </a:pPr>
            <a:r>
              <a:rPr lang="en" b="1">
                <a:latin typeface="Lato"/>
                <a:ea typeface="Lato"/>
                <a:cs typeface="Lato"/>
                <a:sym typeface="Lato"/>
              </a:rPr>
              <a:t>Promotes collaboration</a:t>
            </a:r>
            <a:endParaRPr b="1">
              <a:latin typeface="Lato"/>
              <a:ea typeface="Lato"/>
              <a:cs typeface="Lato"/>
              <a:sym typeface="Lato"/>
            </a:endParaRPr>
          </a:p>
          <a:p>
            <a:pPr marL="457200" lvl="0" indent="-304800" algn="l" rtl="0">
              <a:spcBef>
                <a:spcPts val="1000"/>
              </a:spcBef>
              <a:spcAft>
                <a:spcPts val="1000"/>
              </a:spcAft>
              <a:buSzPts val="1200"/>
              <a:buFont typeface="Lato"/>
              <a:buChar char="-"/>
            </a:pPr>
            <a:r>
              <a:rPr lang="en" b="1">
                <a:latin typeface="Lato"/>
                <a:ea typeface="Lato"/>
                <a:cs typeface="Lato"/>
                <a:sym typeface="Lato"/>
              </a:rPr>
              <a:t>Hosts specialized tools and equipment</a:t>
            </a:r>
            <a:endParaRPr b="1">
              <a:latin typeface="Lato"/>
              <a:ea typeface="Lato"/>
              <a:cs typeface="Lato"/>
              <a:sym typeface="Lato"/>
            </a:endParaRPr>
          </a:p>
        </p:txBody>
      </p:sp>
      <p:pic>
        <p:nvPicPr>
          <p:cNvPr id="601" name="Google Shape;601;p83"/>
          <p:cNvPicPr preferRelativeResize="0"/>
          <p:nvPr/>
        </p:nvPicPr>
        <p:blipFill>
          <a:blip r:embed="rId3">
            <a:alphaModFix/>
          </a:blip>
          <a:stretch>
            <a:fillRect/>
          </a:stretch>
        </p:blipFill>
        <p:spPr>
          <a:xfrm>
            <a:off x="862925" y="1718574"/>
            <a:ext cx="3641650" cy="2425326"/>
          </a:xfrm>
          <a:prstGeom prst="rect">
            <a:avLst/>
          </a:prstGeom>
          <a:noFill/>
          <a:ln>
            <a:noFill/>
          </a:ln>
        </p:spPr>
      </p:pic>
      <p:sp>
        <p:nvSpPr>
          <p:cNvPr id="602" name="Google Shape;602;p83"/>
          <p:cNvSpPr txBox="1">
            <a:spLocks noGrp="1"/>
          </p:cNvSpPr>
          <p:nvPr>
            <p:ph type="body" idx="1"/>
          </p:nvPr>
        </p:nvSpPr>
        <p:spPr>
          <a:xfrm>
            <a:off x="862925" y="4018700"/>
            <a:ext cx="3641700" cy="636600"/>
          </a:xfrm>
          <a:prstGeom prst="rect">
            <a:avLst/>
          </a:prstGeom>
        </p:spPr>
        <p:txBody>
          <a:bodyPr spcFirstLastPara="1" wrap="square" lIns="68575" tIns="34275" rIns="68575" bIns="34275" anchor="ctr" anchorCtr="0">
            <a:normAutofit/>
          </a:bodyPr>
          <a:lstStyle/>
          <a:p>
            <a:pPr marL="0" lvl="0" indent="0" algn="ctr" rtl="0">
              <a:spcBef>
                <a:spcPts val="300"/>
              </a:spcBef>
              <a:spcAft>
                <a:spcPts val="500"/>
              </a:spcAft>
              <a:buNone/>
            </a:pPr>
            <a:r>
              <a:rPr lang="en" sz="1300" i="1"/>
              <a:t>The Makery, Paris, France</a:t>
            </a:r>
            <a:endParaRPr sz="1300" i="1"/>
          </a:p>
        </p:txBody>
      </p:sp>
      <p:pic>
        <p:nvPicPr>
          <p:cNvPr id="603" name="Google Shape;603;p83"/>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4"/>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Community-based Organizations</a:t>
            </a:r>
            <a:endParaRPr>
              <a:solidFill>
                <a:schemeClr val="lt1"/>
              </a:solidFill>
            </a:endParaRPr>
          </a:p>
        </p:txBody>
      </p:sp>
      <p:sp>
        <p:nvSpPr>
          <p:cNvPr id="609" name="Google Shape;609;p84"/>
          <p:cNvSpPr txBox="1">
            <a:spLocks noGrp="1"/>
          </p:cNvSpPr>
          <p:nvPr>
            <p:ph type="body" idx="2"/>
          </p:nvPr>
        </p:nvSpPr>
        <p:spPr>
          <a:xfrm>
            <a:off x="4641325" y="1671000"/>
            <a:ext cx="4066800" cy="2426400"/>
          </a:xfrm>
          <a:prstGeom prst="rect">
            <a:avLst/>
          </a:prstGeom>
        </p:spPr>
        <p:txBody>
          <a:bodyPr spcFirstLastPara="1" wrap="square" lIns="68575" tIns="34275" rIns="68575" bIns="34275" anchor="ctr" anchorCtr="0">
            <a:normAutofit/>
          </a:bodyPr>
          <a:lstStyle/>
          <a:p>
            <a:pPr marL="457200" lvl="0" indent="-304800" algn="l" rtl="0">
              <a:spcBef>
                <a:spcPts val="300"/>
              </a:spcBef>
              <a:spcAft>
                <a:spcPts val="0"/>
              </a:spcAft>
              <a:buSzPts val="1200"/>
              <a:buFont typeface="Lato"/>
              <a:buChar char="-"/>
            </a:pPr>
            <a:r>
              <a:rPr lang="en" b="1">
                <a:latin typeface="Lato"/>
                <a:ea typeface="Lato"/>
                <a:cs typeface="Lato"/>
                <a:sym typeface="Lato"/>
              </a:rPr>
              <a:t>Bring awareness to citizen science opportunities </a:t>
            </a:r>
            <a:endParaRPr b="1">
              <a:latin typeface="Lato"/>
              <a:ea typeface="Lato"/>
              <a:cs typeface="Lato"/>
              <a:sym typeface="Lato"/>
            </a:endParaRPr>
          </a:p>
          <a:p>
            <a:pPr marL="457200" lvl="0" indent="-304800" algn="l" rtl="0">
              <a:spcBef>
                <a:spcPts val="1000"/>
              </a:spcBef>
              <a:spcAft>
                <a:spcPts val="1000"/>
              </a:spcAft>
              <a:buSzPts val="1200"/>
              <a:buFont typeface="Lato"/>
              <a:buChar char="-"/>
            </a:pPr>
            <a:r>
              <a:rPr lang="en" b="1">
                <a:latin typeface="Lato"/>
                <a:ea typeface="Lato"/>
                <a:cs typeface="Lato"/>
                <a:sym typeface="Lato"/>
              </a:rPr>
              <a:t>Support engagement through training and support</a:t>
            </a:r>
            <a:endParaRPr b="1">
              <a:latin typeface="Lato"/>
              <a:ea typeface="Lato"/>
              <a:cs typeface="Lato"/>
              <a:sym typeface="Lato"/>
            </a:endParaRPr>
          </a:p>
        </p:txBody>
      </p:sp>
      <p:pic>
        <p:nvPicPr>
          <p:cNvPr id="610" name="Google Shape;610;p84"/>
          <p:cNvPicPr preferRelativeResize="0"/>
          <p:nvPr/>
        </p:nvPicPr>
        <p:blipFill>
          <a:blip r:embed="rId3">
            <a:alphaModFix/>
          </a:blip>
          <a:stretch>
            <a:fillRect/>
          </a:stretch>
        </p:blipFill>
        <p:spPr>
          <a:xfrm>
            <a:off x="435900" y="1518024"/>
            <a:ext cx="3931726" cy="2579450"/>
          </a:xfrm>
          <a:prstGeom prst="rect">
            <a:avLst/>
          </a:prstGeom>
          <a:noFill/>
          <a:ln>
            <a:noFill/>
          </a:ln>
        </p:spPr>
      </p:pic>
      <p:sp>
        <p:nvSpPr>
          <p:cNvPr id="611" name="Google Shape;611;p84"/>
          <p:cNvSpPr txBox="1">
            <a:spLocks noGrp="1"/>
          </p:cNvSpPr>
          <p:nvPr>
            <p:ph type="body" idx="1"/>
          </p:nvPr>
        </p:nvSpPr>
        <p:spPr>
          <a:xfrm>
            <a:off x="437825" y="4018700"/>
            <a:ext cx="3931800" cy="636600"/>
          </a:xfrm>
          <a:prstGeom prst="rect">
            <a:avLst/>
          </a:prstGeom>
        </p:spPr>
        <p:txBody>
          <a:bodyPr spcFirstLastPara="1" wrap="square" lIns="68575" tIns="34275" rIns="68575" bIns="34275" anchor="ctr" anchorCtr="0">
            <a:normAutofit/>
          </a:bodyPr>
          <a:lstStyle/>
          <a:p>
            <a:pPr marL="0" lvl="0" indent="0" algn="ctr" rtl="0">
              <a:spcBef>
                <a:spcPts val="300"/>
              </a:spcBef>
              <a:spcAft>
                <a:spcPts val="500"/>
              </a:spcAft>
              <a:buNone/>
            </a:pPr>
            <a:r>
              <a:rPr lang="en" sz="1300" i="1"/>
              <a:t>Girls Scouts of USA</a:t>
            </a:r>
            <a:endParaRPr sz="1300" i="1"/>
          </a:p>
        </p:txBody>
      </p:sp>
      <p:pic>
        <p:nvPicPr>
          <p:cNvPr id="612" name="Google Shape;612;p84"/>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9"/>
          <p:cNvSpPr txBox="1">
            <a:spLocks noGrp="1"/>
          </p:cNvSpPr>
          <p:nvPr>
            <p:ph type="ctrTitle"/>
          </p:nvPr>
        </p:nvSpPr>
        <p:spPr>
          <a:xfrm>
            <a:off x="463406" y="122487"/>
            <a:ext cx="8108100" cy="70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Course Agenda </a:t>
            </a:r>
            <a:endParaRPr/>
          </a:p>
        </p:txBody>
      </p:sp>
      <p:pic>
        <p:nvPicPr>
          <p:cNvPr id="265" name="Google Shape;265;p49"/>
          <p:cNvPicPr preferRelativeResize="0"/>
          <p:nvPr/>
        </p:nvPicPr>
        <p:blipFill>
          <a:blip r:embed="rId3">
            <a:alphaModFix/>
          </a:blip>
          <a:stretch>
            <a:fillRect/>
          </a:stretch>
        </p:blipFill>
        <p:spPr>
          <a:xfrm>
            <a:off x="465312" y="768373"/>
            <a:ext cx="710968" cy="140251"/>
          </a:xfrm>
          <a:prstGeom prst="rect">
            <a:avLst/>
          </a:prstGeom>
          <a:noFill/>
          <a:ln>
            <a:noFill/>
          </a:ln>
        </p:spPr>
      </p:pic>
      <p:graphicFrame>
        <p:nvGraphicFramePr>
          <p:cNvPr id="266" name="Google Shape;266;p49"/>
          <p:cNvGraphicFramePr/>
          <p:nvPr/>
        </p:nvGraphicFramePr>
        <p:xfrm>
          <a:off x="538625" y="1227550"/>
          <a:ext cx="7688850" cy="2966660"/>
        </p:xfrm>
        <a:graphic>
          <a:graphicData uri="http://schemas.openxmlformats.org/drawingml/2006/table">
            <a:tbl>
              <a:tblPr>
                <a:noFill/>
                <a:tableStyleId>{E7ED7AB6-D863-4BA4-8B45-570BD623DA9A}</a:tableStyleId>
              </a:tblPr>
              <a:tblGrid>
                <a:gridCol w="4043025">
                  <a:extLst>
                    <a:ext uri="{9D8B030D-6E8A-4147-A177-3AD203B41FA5}">
                      <a16:colId xmlns:a16="http://schemas.microsoft.com/office/drawing/2014/main" val="20000"/>
                    </a:ext>
                  </a:extLst>
                </a:gridCol>
                <a:gridCol w="3645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Clr>
                          <a:srgbClr val="000000"/>
                        </a:buClr>
                        <a:buFont typeface="Arial"/>
                        <a:buNone/>
                      </a:pPr>
                      <a:r>
                        <a:rPr lang="en" sz="1700" b="1" u="sng">
                          <a:solidFill>
                            <a:schemeClr val="dk1"/>
                          </a:solidFill>
                          <a:latin typeface="Lato Black"/>
                          <a:ea typeface="Lato Black"/>
                          <a:cs typeface="Lato Black"/>
                          <a:sym typeface="Lato Black"/>
                        </a:rPr>
                        <a:t>Day 1</a:t>
                      </a:r>
                      <a:endParaRPr/>
                    </a:p>
                  </a:txBody>
                  <a:tcPr marL="91425" marR="91425" marT="91425" marB="91425">
                    <a:solidFill>
                      <a:srgbClr val="E8F3DA"/>
                    </a:solidFill>
                  </a:tcPr>
                </a:tc>
                <a:tc>
                  <a:txBody>
                    <a:bodyPr/>
                    <a:lstStyle/>
                    <a:p>
                      <a:pPr marL="0" lvl="0" indent="0" algn="l" rtl="0">
                        <a:spcBef>
                          <a:spcPts val="0"/>
                        </a:spcBef>
                        <a:spcAft>
                          <a:spcPts val="0"/>
                        </a:spcAft>
                        <a:buClr>
                          <a:srgbClr val="000000"/>
                        </a:buClr>
                        <a:buFont typeface="Arial"/>
                        <a:buNone/>
                      </a:pPr>
                      <a:r>
                        <a:rPr lang="en" sz="1700" b="1" u="sng">
                          <a:solidFill>
                            <a:schemeClr val="dk1"/>
                          </a:solidFill>
                          <a:latin typeface="Lato Black"/>
                          <a:ea typeface="Lato Black"/>
                          <a:cs typeface="Lato Black"/>
                          <a:sym typeface="Lato Black"/>
                        </a:rPr>
                        <a:t>Day 2</a:t>
                      </a:r>
                      <a:endParaRPr/>
                    </a:p>
                  </a:txBody>
                  <a:tcPr marL="91425" marR="91425" marT="91425" marB="91425">
                    <a:solidFill>
                      <a:srgbClr val="E8F3DA"/>
                    </a:solidFill>
                  </a:tcPr>
                </a:tc>
                <a:extLst>
                  <a:ext uri="{0D108BD9-81ED-4DB2-BD59-A6C34878D82A}">
                    <a16:rowId xmlns:a16="http://schemas.microsoft.com/office/drawing/2014/main" val="10000"/>
                  </a:ext>
                </a:extLst>
              </a:tr>
              <a:tr h="2370100">
                <a:tc>
                  <a:txBody>
                    <a:bodyPr/>
                    <a:lstStyle/>
                    <a:p>
                      <a:pPr marL="0" lvl="0" indent="0" algn="l" rtl="0">
                        <a:spcBef>
                          <a:spcPts val="0"/>
                        </a:spcBef>
                        <a:spcAft>
                          <a:spcPts val="0"/>
                        </a:spcAft>
                        <a:buNone/>
                      </a:pPr>
                      <a:r>
                        <a:rPr lang="en">
                          <a:latin typeface="Lato"/>
                          <a:ea typeface="Lato"/>
                          <a:cs typeface="Lato"/>
                          <a:sym typeface="Lato"/>
                        </a:rPr>
                        <a:t>25 min - Introductions &amp; Citizen Science   Refresher</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 - Citizen Science: Research &amp; Practice</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15 min - Coffee Break</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20 min - Community Hubs for Citizen Science 101</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40  min - Case Studies </a:t>
                      </a:r>
                      <a:endParaRPr>
                        <a:latin typeface="Lato"/>
                        <a:ea typeface="Lato"/>
                        <a:cs typeface="Lato"/>
                        <a:sym typeface="Lato"/>
                      </a:endParaRPr>
                    </a:p>
                    <a:p>
                      <a:pPr marL="0" lvl="0" indent="0" algn="l" rtl="0">
                        <a:spcBef>
                          <a:spcPts val="1000"/>
                        </a:spcBef>
                        <a:spcAft>
                          <a:spcPts val="1000"/>
                        </a:spcAft>
                        <a:buNone/>
                      </a:pPr>
                      <a:r>
                        <a:rPr lang="en">
                          <a:latin typeface="Lato"/>
                          <a:ea typeface="Lato"/>
                          <a:cs typeface="Lato"/>
                          <a:sym typeface="Lato"/>
                        </a:rPr>
                        <a:t>20  min - Question &amp; Homework</a:t>
                      </a:r>
                      <a:endParaRPr sz="1600"/>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25 min - Review &amp; Reflection </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 - Resources for Planning</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20  min - Planning Time </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15 min - Coffee Break</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45 min - Public Library Panel &amp; Q/A</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10  min - Wrap Up</a:t>
                      </a:r>
                      <a:endParaRPr>
                        <a:latin typeface="Lato"/>
                        <a:ea typeface="Lato"/>
                        <a:cs typeface="Lato"/>
                        <a:sym typeface="Lato"/>
                      </a:endParaRPr>
                    </a:p>
                    <a:p>
                      <a:pPr marL="0" lvl="0" indent="0" algn="l" rtl="0">
                        <a:spcBef>
                          <a:spcPts val="1000"/>
                        </a:spcBef>
                        <a:spcAft>
                          <a:spcPts val="1000"/>
                        </a:spcAft>
                        <a:buNone/>
                      </a:pPr>
                      <a:endParaRPr sz="1600"/>
                    </a:p>
                  </a:txBody>
                  <a:tcPr marL="91425" marR="91425" marT="91425" marB="91425"/>
                </a:tc>
                <a:extLst>
                  <a:ext uri="{0D108BD9-81ED-4DB2-BD59-A6C34878D82A}">
                    <a16:rowId xmlns:a16="http://schemas.microsoft.com/office/drawing/2014/main" val="10001"/>
                  </a:ext>
                </a:extLst>
              </a:tr>
            </a:tbl>
          </a:graphicData>
        </a:graphic>
      </p:graphicFrame>
      <p:pic>
        <p:nvPicPr>
          <p:cNvPr id="267" name="Google Shape;267;p49"/>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5"/>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Universities</a:t>
            </a:r>
            <a:endParaRPr>
              <a:solidFill>
                <a:schemeClr val="lt1"/>
              </a:solidFill>
            </a:endParaRPr>
          </a:p>
        </p:txBody>
      </p:sp>
      <p:sp>
        <p:nvSpPr>
          <p:cNvPr id="618" name="Google Shape;618;p85"/>
          <p:cNvSpPr txBox="1">
            <a:spLocks noGrp="1"/>
          </p:cNvSpPr>
          <p:nvPr>
            <p:ph type="body" idx="2"/>
          </p:nvPr>
        </p:nvSpPr>
        <p:spPr>
          <a:xfrm>
            <a:off x="4458325" y="1672088"/>
            <a:ext cx="4066800" cy="2510400"/>
          </a:xfrm>
          <a:prstGeom prst="rect">
            <a:avLst/>
          </a:prstGeom>
        </p:spPr>
        <p:txBody>
          <a:bodyPr spcFirstLastPara="1" wrap="square" lIns="68575" tIns="34275" rIns="68575" bIns="34275" anchor="ctr" anchorCtr="0">
            <a:normAutofit fontScale="92500"/>
          </a:bodyPr>
          <a:lstStyle/>
          <a:p>
            <a:pPr marL="457200" lvl="0" indent="-299085" algn="l" rtl="0">
              <a:spcBef>
                <a:spcPts val="300"/>
              </a:spcBef>
              <a:spcAft>
                <a:spcPts val="0"/>
              </a:spcAft>
              <a:buSzPct val="57142"/>
              <a:buChar char="-"/>
            </a:pPr>
            <a:r>
              <a:rPr lang="en" b="1">
                <a:latin typeface="Lato"/>
                <a:ea typeface="Lato"/>
                <a:cs typeface="Lato"/>
                <a:sym typeface="Lato"/>
              </a:rPr>
              <a:t>Known and hub for knowledge and resources</a:t>
            </a:r>
            <a:endParaRPr b="1">
              <a:latin typeface="Lato"/>
              <a:ea typeface="Lato"/>
              <a:cs typeface="Lato"/>
              <a:sym typeface="Lato"/>
            </a:endParaRPr>
          </a:p>
          <a:p>
            <a:pPr marL="457200" lvl="0" indent="-299085" algn="l" rtl="0">
              <a:spcBef>
                <a:spcPts val="1000"/>
              </a:spcBef>
              <a:spcAft>
                <a:spcPts val="0"/>
              </a:spcAft>
              <a:buSzPct val="57142"/>
              <a:buChar char="-"/>
            </a:pPr>
            <a:r>
              <a:rPr lang="en" b="1">
                <a:latin typeface="Lato"/>
                <a:ea typeface="Lato"/>
                <a:cs typeface="Lato"/>
                <a:sym typeface="Lato"/>
              </a:rPr>
              <a:t>Fosters collaboration between university departments</a:t>
            </a:r>
            <a:endParaRPr b="1">
              <a:latin typeface="Lato"/>
              <a:ea typeface="Lato"/>
              <a:cs typeface="Lato"/>
              <a:sym typeface="Lato"/>
            </a:endParaRPr>
          </a:p>
          <a:p>
            <a:pPr marL="457200" lvl="0" indent="-299085" algn="l" rtl="0">
              <a:spcBef>
                <a:spcPts val="1000"/>
              </a:spcBef>
              <a:spcAft>
                <a:spcPts val="0"/>
              </a:spcAft>
              <a:buSzPct val="57142"/>
              <a:buChar char="-"/>
            </a:pPr>
            <a:r>
              <a:rPr lang="en" b="1">
                <a:latin typeface="Lato"/>
                <a:ea typeface="Lato"/>
                <a:cs typeface="Lato"/>
                <a:sym typeface="Lato"/>
              </a:rPr>
              <a:t>Offers opportunities for training and  self-directed learning</a:t>
            </a:r>
            <a:endParaRPr b="1">
              <a:latin typeface="Lato"/>
              <a:ea typeface="Lato"/>
              <a:cs typeface="Lato"/>
              <a:sym typeface="Lato"/>
            </a:endParaRPr>
          </a:p>
          <a:p>
            <a:pPr marL="457200" lvl="0" indent="-299085" algn="l" rtl="0">
              <a:spcBef>
                <a:spcPts val="1000"/>
              </a:spcBef>
              <a:spcAft>
                <a:spcPts val="1000"/>
              </a:spcAft>
              <a:buSzPct val="57142"/>
              <a:buChar char="-"/>
            </a:pPr>
            <a:r>
              <a:rPr lang="en" b="1">
                <a:latin typeface="Lato"/>
                <a:ea typeface="Lato"/>
                <a:cs typeface="Lato"/>
                <a:sym typeface="Lato"/>
              </a:rPr>
              <a:t>Promotes community outreach</a:t>
            </a:r>
            <a:endParaRPr b="1">
              <a:latin typeface="Lato"/>
              <a:ea typeface="Lato"/>
              <a:cs typeface="Lato"/>
              <a:sym typeface="Lato"/>
            </a:endParaRPr>
          </a:p>
        </p:txBody>
      </p:sp>
      <p:pic>
        <p:nvPicPr>
          <p:cNvPr id="619" name="Google Shape;619;p85"/>
          <p:cNvPicPr preferRelativeResize="0"/>
          <p:nvPr/>
        </p:nvPicPr>
        <p:blipFill rotWithShape="1">
          <a:blip r:embed="rId3">
            <a:alphaModFix/>
          </a:blip>
          <a:srcRect r="53946"/>
          <a:stretch/>
        </p:blipFill>
        <p:spPr>
          <a:xfrm>
            <a:off x="435900" y="1672125"/>
            <a:ext cx="3638851" cy="2510325"/>
          </a:xfrm>
          <a:prstGeom prst="rect">
            <a:avLst/>
          </a:prstGeom>
          <a:noFill/>
          <a:ln>
            <a:noFill/>
          </a:ln>
        </p:spPr>
      </p:pic>
      <p:sp>
        <p:nvSpPr>
          <p:cNvPr id="620" name="Google Shape;620;p85"/>
          <p:cNvSpPr txBox="1">
            <a:spLocks noGrp="1"/>
          </p:cNvSpPr>
          <p:nvPr>
            <p:ph type="body" idx="1"/>
          </p:nvPr>
        </p:nvSpPr>
        <p:spPr>
          <a:xfrm>
            <a:off x="434475" y="4182450"/>
            <a:ext cx="3641700" cy="636600"/>
          </a:xfrm>
          <a:prstGeom prst="rect">
            <a:avLst/>
          </a:prstGeom>
        </p:spPr>
        <p:txBody>
          <a:bodyPr spcFirstLastPara="1" wrap="square" lIns="68575" tIns="34275" rIns="68575" bIns="34275" anchor="ctr" anchorCtr="0">
            <a:normAutofit/>
          </a:bodyPr>
          <a:lstStyle/>
          <a:p>
            <a:pPr marL="0" lvl="0" indent="0" algn="ctr" rtl="0">
              <a:spcBef>
                <a:spcPts val="300"/>
              </a:spcBef>
              <a:spcAft>
                <a:spcPts val="500"/>
              </a:spcAft>
              <a:buNone/>
            </a:pPr>
            <a:r>
              <a:rPr lang="en" sz="1300" i="1"/>
              <a:t>Citizen Science Lab,  University of Leiden, Netherlands</a:t>
            </a:r>
            <a:endParaRPr sz="1300" i="1"/>
          </a:p>
        </p:txBody>
      </p:sp>
      <p:pic>
        <p:nvPicPr>
          <p:cNvPr id="621" name="Google Shape;621;p85"/>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6"/>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Reflection Questions</a:t>
            </a:r>
            <a:endParaRPr>
              <a:solidFill>
                <a:schemeClr val="lt1"/>
              </a:solidFill>
            </a:endParaRPr>
          </a:p>
        </p:txBody>
      </p:sp>
      <p:sp>
        <p:nvSpPr>
          <p:cNvPr id="627" name="Google Shape;627;p86"/>
          <p:cNvSpPr txBox="1">
            <a:spLocks noGrp="1"/>
          </p:cNvSpPr>
          <p:nvPr>
            <p:ph type="body" idx="1"/>
          </p:nvPr>
        </p:nvSpPr>
        <p:spPr>
          <a:xfrm>
            <a:off x="348675" y="1645625"/>
            <a:ext cx="4035900" cy="2742600"/>
          </a:xfrm>
          <a:prstGeom prst="rect">
            <a:avLst/>
          </a:prstGeom>
        </p:spPr>
        <p:txBody>
          <a:bodyPr spcFirstLastPara="1" wrap="square" lIns="68575" tIns="34275" rIns="68575" bIns="34275" anchor="ctr" anchorCtr="0">
            <a:normAutofit lnSpcReduction="10000"/>
          </a:bodyPr>
          <a:lstStyle/>
          <a:p>
            <a:pPr marL="457200" lvl="0" indent="-323850" algn="l" rtl="0">
              <a:spcBef>
                <a:spcPts val="300"/>
              </a:spcBef>
              <a:spcAft>
                <a:spcPts val="0"/>
              </a:spcAft>
              <a:buSzPts val="1500"/>
              <a:buFont typeface="Lato"/>
              <a:buChar char="•"/>
            </a:pPr>
            <a:r>
              <a:rPr lang="en" sz="2400">
                <a:latin typeface="Lato"/>
                <a:ea typeface="Lato"/>
                <a:cs typeface="Lato"/>
                <a:sym typeface="Lato"/>
              </a:rPr>
              <a:t>What do these spaces have in common?</a:t>
            </a:r>
            <a:endParaRPr sz="2400">
              <a:latin typeface="Lato"/>
              <a:ea typeface="Lato"/>
              <a:cs typeface="Lato"/>
              <a:sym typeface="Lato"/>
            </a:endParaRPr>
          </a:p>
          <a:p>
            <a:pPr marL="457200" lvl="0" indent="-323850" algn="l" rtl="0">
              <a:spcBef>
                <a:spcPts val="1000"/>
              </a:spcBef>
              <a:spcAft>
                <a:spcPts val="0"/>
              </a:spcAft>
              <a:buSzPts val="1500"/>
              <a:buFont typeface="Lato"/>
              <a:buChar char="•"/>
            </a:pPr>
            <a:r>
              <a:rPr lang="en" sz="2400">
                <a:latin typeface="Lato"/>
                <a:ea typeface="Lato"/>
                <a:cs typeface="Lato"/>
                <a:sym typeface="Lato"/>
              </a:rPr>
              <a:t>How do these commonalities support citizen science engagement?</a:t>
            </a:r>
            <a:endParaRPr sz="2400">
              <a:latin typeface="Lato"/>
              <a:ea typeface="Lato"/>
              <a:cs typeface="Lato"/>
              <a:sym typeface="Lato"/>
            </a:endParaRPr>
          </a:p>
          <a:p>
            <a:pPr marL="457200" lvl="0" indent="-323850" algn="l" rtl="0">
              <a:spcBef>
                <a:spcPts val="1000"/>
              </a:spcBef>
              <a:spcAft>
                <a:spcPts val="1000"/>
              </a:spcAft>
              <a:buSzPts val="1500"/>
              <a:buFont typeface="Lato"/>
              <a:buChar char="•"/>
            </a:pPr>
            <a:r>
              <a:rPr lang="en" sz="2400">
                <a:latin typeface="Lato"/>
                <a:ea typeface="Lato"/>
                <a:cs typeface="Lato"/>
                <a:sym typeface="Lato"/>
              </a:rPr>
              <a:t>How do libraries fit in?</a:t>
            </a:r>
            <a:endParaRPr sz="2400">
              <a:latin typeface="Lato"/>
              <a:ea typeface="Lato"/>
              <a:cs typeface="Lato"/>
              <a:sym typeface="Lato"/>
            </a:endParaRPr>
          </a:p>
        </p:txBody>
      </p:sp>
      <p:pic>
        <p:nvPicPr>
          <p:cNvPr id="628" name="Google Shape;628;p86"/>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629" name="Google Shape;629;p86" title="Reflection (physics) - Wikipedia"/>
          <p:cNvPicPr preferRelativeResize="0"/>
          <p:nvPr/>
        </p:nvPicPr>
        <p:blipFill>
          <a:blip r:embed="rId4">
            <a:alphaModFix/>
          </a:blip>
          <a:stretch>
            <a:fillRect/>
          </a:stretch>
        </p:blipFill>
        <p:spPr>
          <a:xfrm>
            <a:off x="4572000" y="1506800"/>
            <a:ext cx="3748500" cy="29760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87"/>
          <p:cNvPicPr preferRelativeResize="0"/>
          <p:nvPr/>
        </p:nvPicPr>
        <p:blipFill rotWithShape="1">
          <a:blip r:embed="rId3">
            <a:alphaModFix/>
          </a:blip>
          <a:srcRect l="23754" t="6567" r="14060" b="6210"/>
          <a:stretch/>
        </p:blipFill>
        <p:spPr>
          <a:xfrm>
            <a:off x="6396991" y="0"/>
            <a:ext cx="2747010" cy="2551176"/>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635" name="Google Shape;635;p87"/>
          <p:cNvPicPr preferRelativeResize="0"/>
          <p:nvPr/>
        </p:nvPicPr>
        <p:blipFill rotWithShape="1">
          <a:blip r:embed="rId4">
            <a:alphaModFix/>
          </a:blip>
          <a:srcRect l="7653" r="45735"/>
          <a:stretch/>
        </p:blipFill>
        <p:spPr>
          <a:xfrm>
            <a:off x="4085492" y="0"/>
            <a:ext cx="2800315" cy="2542672"/>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636" name="Google Shape;636;p87"/>
          <p:cNvPicPr preferRelativeResize="0"/>
          <p:nvPr/>
        </p:nvPicPr>
        <p:blipFill rotWithShape="1">
          <a:blip r:embed="rId5">
            <a:alphaModFix/>
          </a:blip>
          <a:srcRect t="22535" b="4911"/>
          <a:stretch/>
        </p:blipFill>
        <p:spPr>
          <a:xfrm>
            <a:off x="4114800" y="2601579"/>
            <a:ext cx="5074584" cy="2542672"/>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pic>
        <p:nvPicPr>
          <p:cNvPr id="637" name="Google Shape;637;p87" descr="Text&#10;&#10;Description automatically generated"/>
          <p:cNvPicPr preferRelativeResize="0"/>
          <p:nvPr/>
        </p:nvPicPr>
        <p:blipFill rotWithShape="1">
          <a:blip r:embed="rId6">
            <a:alphaModFix/>
          </a:blip>
          <a:srcRect b="-1967"/>
          <a:stretch/>
        </p:blipFill>
        <p:spPr>
          <a:xfrm>
            <a:off x="6304338" y="2180843"/>
            <a:ext cx="1154217" cy="638557"/>
          </a:xfrm>
          <a:prstGeom prst="rect">
            <a:avLst/>
          </a:prstGeom>
          <a:noFill/>
          <a:ln>
            <a:noFill/>
          </a:ln>
          <a:effectLst>
            <a:outerShdw blurRad="292100" dist="139700" dir="2700000" algn="tl" rotWithShape="0">
              <a:srgbClr val="333333">
                <a:alpha val="64709"/>
              </a:srgbClr>
            </a:outerShdw>
          </a:effectLst>
        </p:spPr>
      </p:pic>
      <p:sp>
        <p:nvSpPr>
          <p:cNvPr id="638" name="Google Shape;638;p87"/>
          <p:cNvSpPr txBox="1"/>
          <p:nvPr/>
        </p:nvSpPr>
        <p:spPr>
          <a:xfrm>
            <a:off x="472144" y="2745636"/>
            <a:ext cx="3289200" cy="845100"/>
          </a:xfrm>
          <a:prstGeom prst="rect">
            <a:avLst/>
          </a:prstGeom>
          <a:solidFill>
            <a:srgbClr val="E8F3DA"/>
          </a:solidFill>
          <a:ln>
            <a:noFill/>
          </a:ln>
        </p:spPr>
        <p:txBody>
          <a:bodyPr spcFirstLastPara="1" wrap="square" lIns="68575" tIns="34275" rIns="68575" bIns="34275" anchor="t" anchorCtr="0">
            <a:spAutoFit/>
          </a:bodyPr>
          <a:lstStyle/>
          <a:p>
            <a:pPr marL="0" marR="0" lvl="0" indent="0" algn="l" rtl="0">
              <a:lnSpc>
                <a:spcPct val="90000"/>
              </a:lnSpc>
              <a:spcBef>
                <a:spcPts val="500"/>
              </a:spcBef>
              <a:spcAft>
                <a:spcPts val="800"/>
              </a:spcAft>
              <a:buClr>
                <a:srgbClr val="000000"/>
              </a:buClr>
              <a:buSzPts val="1400"/>
              <a:buFont typeface="Arial"/>
              <a:buNone/>
            </a:pPr>
            <a:r>
              <a:rPr lang="en" sz="1400" b="1" i="0" u="none" strike="noStrike" cap="none">
                <a:solidFill>
                  <a:srgbClr val="000000"/>
                </a:solidFill>
              </a:rPr>
              <a:t>For Scientists:</a:t>
            </a:r>
            <a:r>
              <a:rPr lang="en" sz="1400" i="0" u="none" strike="noStrike" cap="none">
                <a:solidFill>
                  <a:srgbClr val="333333"/>
                </a:solidFill>
              </a:rPr>
              <a:t> Lack of public awareness of citizen science; need to recruit, train and sustain citizen scientists to accelerate research</a:t>
            </a:r>
            <a:endParaRPr sz="1400" i="0" u="none" strike="noStrike" cap="none">
              <a:solidFill>
                <a:srgbClr val="333333"/>
              </a:solidFill>
            </a:endParaRPr>
          </a:p>
        </p:txBody>
      </p:sp>
      <p:sp>
        <p:nvSpPr>
          <p:cNvPr id="639" name="Google Shape;639;p87"/>
          <p:cNvSpPr txBox="1"/>
          <p:nvPr/>
        </p:nvSpPr>
        <p:spPr>
          <a:xfrm>
            <a:off x="472144" y="1545205"/>
            <a:ext cx="3289200" cy="1038900"/>
          </a:xfrm>
          <a:prstGeom prst="rect">
            <a:avLst/>
          </a:prstGeom>
          <a:solidFill>
            <a:srgbClr val="E8F3DA"/>
          </a:solidFill>
          <a:ln>
            <a:noFill/>
          </a:ln>
        </p:spPr>
        <p:txBody>
          <a:bodyPr spcFirstLastPara="1" wrap="square" lIns="68575" tIns="34275" rIns="68575" bIns="34275" anchor="t" anchorCtr="0">
            <a:spAutoFit/>
          </a:bodyPr>
          <a:lstStyle/>
          <a:p>
            <a:pPr marL="0" marR="0" lvl="0" indent="0" algn="l" rtl="0">
              <a:lnSpc>
                <a:spcPct val="90000"/>
              </a:lnSpc>
              <a:spcBef>
                <a:spcPts val="500"/>
              </a:spcBef>
              <a:spcAft>
                <a:spcPts val="800"/>
              </a:spcAft>
              <a:buClr>
                <a:srgbClr val="000000"/>
              </a:buClr>
              <a:buSzPts val="1400"/>
              <a:buFont typeface="Arial"/>
              <a:buNone/>
            </a:pPr>
            <a:r>
              <a:rPr lang="en" sz="1400" b="1" i="0" u="none" strike="noStrike" cap="none">
                <a:solidFill>
                  <a:srgbClr val="000000"/>
                </a:solidFill>
              </a:rPr>
              <a:t>For Public: </a:t>
            </a:r>
            <a:r>
              <a:rPr lang="en" sz="1400" i="0" u="none" strike="noStrike" cap="none">
                <a:solidFill>
                  <a:srgbClr val="000000"/>
                </a:solidFill>
              </a:rPr>
              <a:t>Global demand for increased science literacy and public engagement in science; desire for community; access to specialized instruments and resources</a:t>
            </a:r>
            <a:endParaRPr sz="1400" i="0" u="none" strike="noStrike" cap="none">
              <a:solidFill>
                <a:srgbClr val="000000"/>
              </a:solidFill>
            </a:endParaRPr>
          </a:p>
        </p:txBody>
      </p:sp>
      <p:sp>
        <p:nvSpPr>
          <p:cNvPr id="640" name="Google Shape;640;p87"/>
          <p:cNvSpPr txBox="1"/>
          <p:nvPr/>
        </p:nvSpPr>
        <p:spPr>
          <a:xfrm>
            <a:off x="472144" y="3748517"/>
            <a:ext cx="3289200" cy="845100"/>
          </a:xfrm>
          <a:prstGeom prst="rect">
            <a:avLst/>
          </a:prstGeom>
          <a:solidFill>
            <a:srgbClr val="E8F3DA"/>
          </a:solidFill>
          <a:ln>
            <a:noFill/>
          </a:ln>
        </p:spPr>
        <p:txBody>
          <a:bodyPr spcFirstLastPara="1" wrap="square" lIns="68575" tIns="34275" rIns="68575" bIns="34275" anchor="t" anchorCtr="0">
            <a:spAutoFit/>
          </a:bodyPr>
          <a:lstStyle/>
          <a:p>
            <a:pPr marL="0" marR="0" lvl="0" indent="0" algn="l" rtl="0">
              <a:lnSpc>
                <a:spcPct val="90000"/>
              </a:lnSpc>
              <a:spcBef>
                <a:spcPts val="500"/>
              </a:spcBef>
              <a:spcAft>
                <a:spcPts val="800"/>
              </a:spcAft>
              <a:buClr>
                <a:srgbClr val="000000"/>
              </a:buClr>
              <a:buSzPts val="1400"/>
              <a:buFont typeface="Arial"/>
              <a:buNone/>
            </a:pPr>
            <a:r>
              <a:rPr lang="en" sz="1400" b="1" i="0" u="none" strike="noStrike" cap="none">
                <a:solidFill>
                  <a:srgbClr val="000000"/>
                </a:solidFill>
              </a:rPr>
              <a:t>For </a:t>
            </a:r>
            <a:r>
              <a:rPr lang="en" b="1"/>
              <a:t>Third Space:</a:t>
            </a:r>
            <a:r>
              <a:rPr lang="en" sz="1400" i="0" u="none" strike="noStrike" cap="none">
                <a:solidFill>
                  <a:srgbClr val="000000"/>
                </a:solidFill>
              </a:rPr>
              <a:t> Desire for turnkey, adaptable and locally relevant STEM opportunities that align with their capacity and community interest</a:t>
            </a:r>
            <a:endParaRPr sz="1400" i="0" u="none" strike="noStrike" cap="none">
              <a:solidFill>
                <a:srgbClr val="000000"/>
              </a:solidFill>
            </a:endParaRPr>
          </a:p>
        </p:txBody>
      </p:sp>
      <p:sp>
        <p:nvSpPr>
          <p:cNvPr id="641" name="Google Shape;641;p87"/>
          <p:cNvSpPr txBox="1"/>
          <p:nvPr/>
        </p:nvSpPr>
        <p:spPr>
          <a:xfrm>
            <a:off x="472144" y="316267"/>
            <a:ext cx="4300500" cy="1085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3300" b="0" i="0" u="none" strike="noStrike" cap="none">
                <a:solidFill>
                  <a:schemeClr val="accent2"/>
                </a:solidFill>
                <a:latin typeface="Arial Black"/>
                <a:ea typeface="Arial Black"/>
                <a:cs typeface="Arial Black"/>
                <a:sym typeface="Arial Black"/>
              </a:rPr>
              <a:t>Barriers to Participation</a:t>
            </a:r>
            <a:endParaRPr sz="1100" b="0" i="0" u="none" strike="noStrike" cap="none">
              <a:solidFill>
                <a:schemeClr val="accent2"/>
              </a:solidFill>
              <a:latin typeface="Arial Black"/>
              <a:ea typeface="Arial Black"/>
              <a:cs typeface="Arial Black"/>
              <a:sym typeface="Arial Black"/>
            </a:endParaRPr>
          </a:p>
        </p:txBody>
      </p:sp>
      <p:pic>
        <p:nvPicPr>
          <p:cNvPr id="642" name="Google Shape;642;p87"/>
          <p:cNvPicPr preferRelativeResize="0"/>
          <p:nvPr/>
        </p:nvPicPr>
        <p:blipFill>
          <a:blip r:embed="rId7">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8"/>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SzPts val="990"/>
              <a:buNone/>
            </a:pPr>
            <a:r>
              <a:rPr lang="en" sz="2870">
                <a:solidFill>
                  <a:schemeClr val="lt1"/>
                </a:solidFill>
              </a:rPr>
              <a:t>Citizen and Community Science Library Network</a:t>
            </a:r>
            <a:endParaRPr sz="2870">
              <a:solidFill>
                <a:schemeClr val="lt1"/>
              </a:solidFill>
            </a:endParaRPr>
          </a:p>
        </p:txBody>
      </p:sp>
      <p:sp>
        <p:nvSpPr>
          <p:cNvPr id="648" name="Google Shape;648;p88"/>
          <p:cNvSpPr txBox="1"/>
          <p:nvPr/>
        </p:nvSpPr>
        <p:spPr>
          <a:xfrm>
            <a:off x="493173" y="1525700"/>
            <a:ext cx="4613700" cy="272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900" b="0" i="0" u="none" strike="noStrike" cap="none">
                <a:solidFill>
                  <a:srgbClr val="000000"/>
                </a:solidFill>
                <a:latin typeface="Arial"/>
                <a:ea typeface="Arial"/>
                <a:cs typeface="Arial"/>
                <a:sym typeface="Arial"/>
              </a:rPr>
              <a:t>Join a growing network of libraries and other community-based organizations dedicated to engaging their communities in citizen science managed by Arizona State University, SciStarter and the National Girls Collaborative Project.  </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1900" b="0" i="0" u="none" strike="noStrike" cap="none">
                <a:solidFill>
                  <a:srgbClr val="000000"/>
                </a:solidFill>
                <a:latin typeface="Arial"/>
                <a:ea typeface="Arial"/>
                <a:cs typeface="Arial"/>
                <a:sym typeface="Arial"/>
              </a:rPr>
              <a:t>Sign-up at </a:t>
            </a:r>
            <a:r>
              <a:rPr lang="en" sz="1900" b="1" i="0" u="sng" strike="noStrike" cap="none">
                <a:solidFill>
                  <a:srgbClr val="1155CC"/>
                </a:solidFill>
                <a:latin typeface="Arial"/>
                <a:ea typeface="Arial"/>
                <a:cs typeface="Arial"/>
                <a:sym typeface="Arial"/>
              </a:rPr>
              <a:t>scistarter.org/library-network</a:t>
            </a:r>
            <a:endParaRPr sz="900" b="0" i="0" u="none" strike="noStrike" cap="none">
              <a:solidFill>
                <a:srgbClr val="1155CC"/>
              </a:solidFill>
              <a:latin typeface="Arial"/>
              <a:ea typeface="Arial"/>
              <a:cs typeface="Arial"/>
              <a:sym typeface="Arial"/>
            </a:endParaRPr>
          </a:p>
        </p:txBody>
      </p:sp>
      <p:pic>
        <p:nvPicPr>
          <p:cNvPr id="649" name="Google Shape;649;p88" descr="Join the Network"/>
          <p:cNvPicPr preferRelativeResize="0"/>
          <p:nvPr/>
        </p:nvPicPr>
        <p:blipFill rotWithShape="1">
          <a:blip r:embed="rId3">
            <a:alphaModFix/>
          </a:blip>
          <a:srcRect l="7211" r="8542"/>
          <a:stretch/>
        </p:blipFill>
        <p:spPr>
          <a:xfrm>
            <a:off x="5485023" y="1568614"/>
            <a:ext cx="2508125" cy="2638474"/>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pic>
        <p:nvPicPr>
          <p:cNvPr id="650" name="Google Shape;650;p88"/>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9"/>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pic>
        <p:nvPicPr>
          <p:cNvPr id="656" name="Google Shape;656;p89"/>
          <p:cNvPicPr preferRelativeResize="0">
            <a:picLocks noGrp="1"/>
          </p:cNvPicPr>
          <p:nvPr>
            <p:ph type="pic" idx="2"/>
          </p:nvPr>
        </p:nvPicPr>
        <p:blipFill rotWithShape="1">
          <a:blip r:embed="rId3">
            <a:alphaModFix/>
          </a:blip>
          <a:srcRect l="32245" r="1007"/>
          <a:stretch/>
        </p:blipFill>
        <p:spPr>
          <a:xfrm>
            <a:off x="258060" y="349624"/>
            <a:ext cx="3900000" cy="3900000"/>
          </a:xfrm>
          <a:prstGeom prst="ellipse">
            <a:avLst/>
          </a:prstGeom>
          <a:solidFill>
            <a:srgbClr val="BFBFBF"/>
          </a:solidFill>
          <a:ln>
            <a:noFill/>
          </a:ln>
        </p:spPr>
      </p:pic>
      <p:sp>
        <p:nvSpPr>
          <p:cNvPr id="657" name="Google Shape;657;p89"/>
          <p:cNvSpPr/>
          <p:nvPr/>
        </p:nvSpPr>
        <p:spPr>
          <a:xfrm>
            <a:off x="2795700" y="2906000"/>
            <a:ext cx="1891800" cy="18273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658" name="Google Shape;658;p89"/>
          <p:cNvSpPr txBox="1"/>
          <p:nvPr/>
        </p:nvSpPr>
        <p:spPr>
          <a:xfrm>
            <a:off x="5080033" y="970800"/>
            <a:ext cx="36222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5000" b="1">
                <a:solidFill>
                  <a:schemeClr val="lt1"/>
                </a:solidFill>
                <a:latin typeface="Lato Black"/>
                <a:ea typeface="Lato Black"/>
                <a:cs typeface="Lato Black"/>
                <a:sym typeface="Lato Black"/>
              </a:rPr>
              <a:t>Library Case Studies</a:t>
            </a:r>
            <a:endParaRPr sz="5000" b="1">
              <a:solidFill>
                <a:schemeClr val="lt1"/>
              </a:solidFill>
              <a:latin typeface="Lato Black"/>
              <a:ea typeface="Lato Black"/>
              <a:cs typeface="Lato Black"/>
              <a:sym typeface="Lato Black"/>
            </a:endParaRPr>
          </a:p>
        </p:txBody>
      </p:sp>
      <p:pic>
        <p:nvPicPr>
          <p:cNvPr id="659" name="Google Shape;659;p89"/>
          <p:cNvPicPr preferRelativeResize="0"/>
          <p:nvPr/>
        </p:nvPicPr>
        <p:blipFill>
          <a:blip r:embed="rId4">
            <a:alphaModFix/>
          </a:blip>
          <a:stretch>
            <a:fillRect/>
          </a:stretch>
        </p:blipFill>
        <p:spPr>
          <a:xfrm>
            <a:off x="492900" y="4733306"/>
            <a:ext cx="819694" cy="283368"/>
          </a:xfrm>
          <a:prstGeom prst="rect">
            <a:avLst/>
          </a:prstGeom>
          <a:noFill/>
          <a:ln>
            <a:noFill/>
          </a:ln>
        </p:spPr>
      </p:pic>
      <p:sp>
        <p:nvSpPr>
          <p:cNvPr id="660" name="Google Shape;660;p89"/>
          <p:cNvSpPr txBox="1"/>
          <p:nvPr/>
        </p:nvSpPr>
        <p:spPr>
          <a:xfrm>
            <a:off x="3816719" y="4762917"/>
            <a:ext cx="1467675" cy="1847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a:solidFill>
                  <a:schemeClr val="lt1"/>
                </a:solidFill>
                <a:latin typeface="Lato"/>
                <a:ea typeface="Lato"/>
                <a:cs typeface="Lato"/>
                <a:sym typeface="Lato"/>
              </a:rPr>
              <a:t>european citizen science</a:t>
            </a:r>
            <a:endParaRPr sz="1100"/>
          </a:p>
        </p:txBody>
      </p:sp>
      <p:sp>
        <p:nvSpPr>
          <p:cNvPr id="661" name="Google Shape;661;p89"/>
          <p:cNvSpPr txBox="1"/>
          <p:nvPr/>
        </p:nvSpPr>
        <p:spPr>
          <a:xfrm>
            <a:off x="6798319" y="4713975"/>
            <a:ext cx="1489275" cy="263250"/>
          </a:xfrm>
          <a:prstGeom prst="rect">
            <a:avLst/>
          </a:prstGeom>
          <a:noFill/>
          <a:ln>
            <a:noFill/>
          </a:ln>
        </p:spPr>
        <p:txBody>
          <a:bodyPr spcFirstLastPara="1" wrap="square" lIns="68575" tIns="34275" rIns="68575" bIns="34275" anchor="t" anchorCtr="0">
            <a:spAutoFit/>
          </a:bodyPr>
          <a:lstStyle/>
          <a:p>
            <a:pPr marL="0" lvl="0" indent="0" algn="r" rtl="0">
              <a:lnSpc>
                <a:spcPct val="110000"/>
              </a:lnSpc>
              <a:spcBef>
                <a:spcPts val="0"/>
              </a:spcBef>
              <a:spcAft>
                <a:spcPts val="0"/>
              </a:spcAft>
              <a:buSzPts val="1000"/>
              <a:buNone/>
            </a:pPr>
            <a:r>
              <a:rPr lang="en" sz="600" b="1">
                <a:solidFill>
                  <a:schemeClr val="lt1"/>
                </a:solidFill>
              </a:rPr>
              <a:t>Funded by the</a:t>
            </a:r>
            <a:endParaRPr sz="600" b="1">
              <a:solidFill>
                <a:schemeClr val="lt1"/>
              </a:solidFill>
            </a:endParaRPr>
          </a:p>
          <a:p>
            <a:pPr marL="0" lvl="0" indent="0" algn="r" rtl="0">
              <a:lnSpc>
                <a:spcPct val="110000"/>
              </a:lnSpc>
              <a:spcBef>
                <a:spcPts val="0"/>
              </a:spcBef>
              <a:spcAft>
                <a:spcPts val="0"/>
              </a:spcAft>
              <a:buSzPts val="1000"/>
              <a:buNone/>
            </a:pPr>
            <a:r>
              <a:rPr lang="en" sz="600" b="1">
                <a:solidFill>
                  <a:schemeClr val="lt1"/>
                </a:solidFill>
              </a:rPr>
              <a:t>European Union</a:t>
            </a:r>
            <a:endParaRPr sz="600" b="1">
              <a:solidFill>
                <a:schemeClr val="lt1"/>
              </a:solidFill>
            </a:endParaRPr>
          </a:p>
        </p:txBody>
      </p:sp>
      <p:pic>
        <p:nvPicPr>
          <p:cNvPr id="662" name="Google Shape;662;p89"/>
          <p:cNvPicPr preferRelativeResize="0"/>
          <p:nvPr/>
        </p:nvPicPr>
        <p:blipFill>
          <a:blip r:embed="rId5">
            <a:alphaModFix/>
          </a:blip>
          <a:stretch>
            <a:fillRect/>
          </a:stretch>
        </p:blipFill>
        <p:spPr>
          <a:xfrm>
            <a:off x="8267944" y="4724700"/>
            <a:ext cx="345637" cy="231113"/>
          </a:xfrm>
          <a:prstGeom prst="rect">
            <a:avLst/>
          </a:prstGeom>
          <a:noFill/>
          <a:ln>
            <a:noFill/>
          </a:ln>
        </p:spPr>
      </p:pic>
      <p:pic>
        <p:nvPicPr>
          <p:cNvPr id="663" name="Google Shape;663;p89"/>
          <p:cNvPicPr preferRelativeResize="0"/>
          <p:nvPr/>
        </p:nvPicPr>
        <p:blipFill>
          <a:blip r:embed="rId6">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0"/>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Richmond Memorial Library</a:t>
            </a:r>
            <a:endParaRPr>
              <a:solidFill>
                <a:schemeClr val="lt1"/>
              </a:solidFill>
            </a:endParaRPr>
          </a:p>
        </p:txBody>
      </p:sp>
      <p:sp>
        <p:nvSpPr>
          <p:cNvPr id="669" name="Google Shape;669;p90"/>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rmAutofit/>
          </a:bodyPr>
          <a:lstStyle/>
          <a:p>
            <a:pPr marL="0" lvl="0" indent="0" algn="l" rtl="0">
              <a:spcBef>
                <a:spcPts val="300"/>
              </a:spcBef>
              <a:spcAft>
                <a:spcPts val="0"/>
              </a:spcAft>
              <a:buNone/>
            </a:pPr>
            <a:r>
              <a:rPr lang="en"/>
              <a:t>Batavia, New York, USA</a:t>
            </a:r>
            <a:endParaRPr/>
          </a:p>
          <a:p>
            <a:pPr marL="0" lvl="0" indent="0" algn="l" rtl="0">
              <a:spcBef>
                <a:spcPts val="500"/>
              </a:spcBef>
              <a:spcAft>
                <a:spcPts val="0"/>
              </a:spcAft>
              <a:buNone/>
            </a:pPr>
            <a:r>
              <a:rPr lang="en"/>
              <a:t>Total Population Served: 19,000</a:t>
            </a:r>
            <a:endParaRPr/>
          </a:p>
          <a:p>
            <a:pPr marL="0" lvl="0" indent="0" algn="l" rtl="0">
              <a:spcBef>
                <a:spcPts val="500"/>
              </a:spcBef>
              <a:spcAft>
                <a:spcPts val="0"/>
              </a:spcAft>
              <a:buNone/>
            </a:pPr>
            <a:r>
              <a:rPr lang="en"/>
              <a:t>Operating Budget: Medium</a:t>
            </a:r>
            <a:endParaRPr/>
          </a:p>
          <a:p>
            <a:pPr marL="0" lvl="0" indent="0" algn="l" rtl="0">
              <a:spcBef>
                <a:spcPts val="500"/>
              </a:spcBef>
              <a:spcAft>
                <a:spcPts val="0"/>
              </a:spcAft>
              <a:buNone/>
            </a:pPr>
            <a:endParaRPr/>
          </a:p>
          <a:p>
            <a:pPr marL="0" lvl="0" indent="0" algn="l" rtl="0">
              <a:lnSpc>
                <a:spcPct val="100000"/>
              </a:lnSpc>
              <a:spcBef>
                <a:spcPts val="500"/>
              </a:spcBef>
              <a:spcAft>
                <a:spcPts val="0"/>
              </a:spcAft>
              <a:buNone/>
            </a:pPr>
            <a:r>
              <a:rPr lang="en" sz="1100">
                <a:solidFill>
                  <a:srgbClr val="000000"/>
                </a:solidFill>
              </a:rPr>
              <a:t>The Richmond Memorial Library’s mission is to connect our community with diverse resources that educate, enrich, and engage. Citizen science programs and ancillary hands-on projects fulfill a need in our community to bring the world of scientific discovery to those who may be least likely to engage with. </a:t>
            </a:r>
            <a:endParaRPr/>
          </a:p>
        </p:txBody>
      </p:sp>
      <p:pic>
        <p:nvPicPr>
          <p:cNvPr id="670" name="Google Shape;670;p90"/>
          <p:cNvPicPr preferRelativeResize="0"/>
          <p:nvPr/>
        </p:nvPicPr>
        <p:blipFill rotWithShape="1">
          <a:blip r:embed="rId3">
            <a:alphaModFix/>
          </a:blip>
          <a:srcRect l="14324"/>
          <a:stretch/>
        </p:blipFill>
        <p:spPr>
          <a:xfrm>
            <a:off x="435900" y="1737826"/>
            <a:ext cx="3952050" cy="2591250"/>
          </a:xfrm>
          <a:prstGeom prst="rect">
            <a:avLst/>
          </a:prstGeom>
          <a:noFill/>
          <a:ln>
            <a:noFill/>
          </a:ln>
          <a:effectLst>
            <a:outerShdw blurRad="57150" dist="19050" dir="5400000" algn="bl" rotWithShape="0">
              <a:srgbClr val="000000">
                <a:alpha val="50000"/>
              </a:srgbClr>
            </a:outerShdw>
          </a:effectLst>
        </p:spPr>
      </p:pic>
      <p:pic>
        <p:nvPicPr>
          <p:cNvPr id="671" name="Google Shape;671;p90"/>
          <p:cNvPicPr preferRelativeResize="0"/>
          <p:nvPr/>
        </p:nvPicPr>
        <p:blipFill>
          <a:blip r:embed="rId4">
            <a:alphaModFix/>
          </a:blip>
          <a:stretch>
            <a:fillRect/>
          </a:stretch>
        </p:blipFill>
        <p:spPr>
          <a:xfrm>
            <a:off x="3506325" y="3741325"/>
            <a:ext cx="881626" cy="587751"/>
          </a:xfrm>
          <a:prstGeom prst="rect">
            <a:avLst/>
          </a:prstGeom>
          <a:noFill/>
          <a:ln>
            <a:noFill/>
          </a:ln>
        </p:spPr>
      </p:pic>
      <p:pic>
        <p:nvPicPr>
          <p:cNvPr id="672" name="Google Shape;672;p90"/>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1"/>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Program Overview</a:t>
            </a:r>
            <a:endParaRPr>
              <a:solidFill>
                <a:schemeClr val="lt1"/>
              </a:solidFill>
            </a:endParaRPr>
          </a:p>
        </p:txBody>
      </p:sp>
      <p:sp>
        <p:nvSpPr>
          <p:cNvPr id="678" name="Google Shape;678;p91"/>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rmAutofit fontScale="92500" lnSpcReduction="10000"/>
          </a:bodyPr>
          <a:lstStyle/>
          <a:p>
            <a:pPr marL="0" lvl="0" indent="0" algn="l" rtl="0">
              <a:spcBef>
                <a:spcPts val="300"/>
              </a:spcBef>
              <a:spcAft>
                <a:spcPts val="0"/>
              </a:spcAft>
              <a:buNone/>
            </a:pPr>
            <a:r>
              <a:rPr lang="en" sz="2424" b="1">
                <a:latin typeface="Lato"/>
                <a:ea typeface="Lato"/>
                <a:cs typeface="Lato"/>
                <a:sym typeface="Lato"/>
              </a:rPr>
              <a:t>Citizen Science Saturdays</a:t>
            </a:r>
            <a:endParaRPr sz="2424" b="1">
              <a:latin typeface="Lato"/>
              <a:ea typeface="Lato"/>
              <a:cs typeface="Lato"/>
              <a:sym typeface="Lato"/>
            </a:endParaRPr>
          </a:p>
          <a:p>
            <a:pPr marL="0" lvl="0" indent="0" algn="l" rtl="0">
              <a:spcBef>
                <a:spcPts val="500"/>
              </a:spcBef>
              <a:spcAft>
                <a:spcPts val="0"/>
              </a:spcAft>
              <a:buNone/>
            </a:pPr>
            <a:endParaRPr b="1">
              <a:latin typeface="Lato"/>
              <a:ea typeface="Lato"/>
              <a:cs typeface="Lato"/>
              <a:sym typeface="Lato"/>
            </a:endParaRPr>
          </a:p>
          <a:p>
            <a:pPr marL="457200" lvl="0" indent="-299085" algn="l" rtl="0">
              <a:spcBef>
                <a:spcPts val="500"/>
              </a:spcBef>
              <a:spcAft>
                <a:spcPts val="0"/>
              </a:spcAft>
              <a:buSzPct val="57142"/>
              <a:buFont typeface="Lato Light"/>
              <a:buChar char="-"/>
            </a:pPr>
            <a:r>
              <a:rPr lang="en"/>
              <a:t>Bring awareness to the total eclipse and citizen science </a:t>
            </a:r>
            <a:endParaRPr/>
          </a:p>
          <a:p>
            <a:pPr marL="457200" lvl="0" indent="-299085" algn="l" rtl="0">
              <a:spcBef>
                <a:spcPts val="0"/>
              </a:spcBef>
              <a:spcAft>
                <a:spcPts val="0"/>
              </a:spcAft>
              <a:buSzPct val="57142"/>
              <a:buChar char="-"/>
            </a:pPr>
            <a:endParaRPr/>
          </a:p>
          <a:p>
            <a:pPr marL="457200" lvl="0" indent="-299085" algn="l" rtl="0">
              <a:spcBef>
                <a:spcPts val="0"/>
              </a:spcBef>
              <a:spcAft>
                <a:spcPts val="0"/>
              </a:spcAft>
              <a:buSzPct val="57142"/>
              <a:buFont typeface="Lato Light"/>
              <a:buChar char="-"/>
            </a:pPr>
            <a:r>
              <a:rPr lang="en"/>
              <a:t>First saturday every month (adult &amp; family timeslots)</a:t>
            </a:r>
            <a:endParaRPr/>
          </a:p>
          <a:p>
            <a:pPr marL="457200" lvl="0" indent="0" algn="l" rtl="0">
              <a:spcBef>
                <a:spcPts val="500"/>
              </a:spcBef>
              <a:spcAft>
                <a:spcPts val="0"/>
              </a:spcAft>
              <a:buNone/>
            </a:pPr>
            <a:endParaRPr/>
          </a:p>
          <a:p>
            <a:pPr marL="457200" lvl="0" indent="-299085" algn="l" rtl="0">
              <a:spcBef>
                <a:spcPts val="500"/>
              </a:spcBef>
              <a:spcAft>
                <a:spcPts val="0"/>
              </a:spcAft>
              <a:buSzPct val="57142"/>
              <a:buFont typeface="Lato"/>
              <a:buChar char="-"/>
            </a:pPr>
            <a:r>
              <a:rPr lang="en"/>
              <a:t>Focused on Globe Observer Project</a:t>
            </a:r>
            <a:endParaRPr/>
          </a:p>
          <a:p>
            <a:pPr marL="0" lvl="0" indent="0" algn="l" rtl="0">
              <a:spcBef>
                <a:spcPts val="500"/>
              </a:spcBef>
              <a:spcAft>
                <a:spcPts val="500"/>
              </a:spcAft>
              <a:buNone/>
            </a:pPr>
            <a:endParaRPr/>
          </a:p>
        </p:txBody>
      </p:sp>
      <p:pic>
        <p:nvPicPr>
          <p:cNvPr id="679" name="Google Shape;679;p91"/>
          <p:cNvPicPr preferRelativeResize="0"/>
          <p:nvPr/>
        </p:nvPicPr>
        <p:blipFill>
          <a:blip r:embed="rId3">
            <a:alphaModFix/>
          </a:blip>
          <a:stretch>
            <a:fillRect/>
          </a:stretch>
        </p:blipFill>
        <p:spPr>
          <a:xfrm>
            <a:off x="4763600" y="1809075"/>
            <a:ext cx="3944500" cy="2317400"/>
          </a:xfrm>
          <a:prstGeom prst="rect">
            <a:avLst/>
          </a:prstGeom>
          <a:noFill/>
          <a:ln>
            <a:noFill/>
          </a:ln>
        </p:spPr>
      </p:pic>
      <p:pic>
        <p:nvPicPr>
          <p:cNvPr id="680" name="Google Shape;680;p91"/>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2"/>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Impacts &amp; Challenges</a:t>
            </a:r>
            <a:endParaRPr>
              <a:solidFill>
                <a:schemeClr val="lt1"/>
              </a:solidFill>
            </a:endParaRPr>
          </a:p>
        </p:txBody>
      </p:sp>
      <p:sp>
        <p:nvSpPr>
          <p:cNvPr id="686" name="Google Shape;686;p92"/>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rmAutofit fontScale="92500" lnSpcReduction="10000"/>
          </a:bodyPr>
          <a:lstStyle/>
          <a:p>
            <a:pPr marL="0" lvl="0" indent="0" algn="l" rtl="0">
              <a:lnSpc>
                <a:spcPct val="100000"/>
              </a:lnSpc>
              <a:spcBef>
                <a:spcPts val="0"/>
              </a:spcBef>
              <a:spcAft>
                <a:spcPts val="0"/>
              </a:spcAft>
              <a:buNone/>
            </a:pPr>
            <a:r>
              <a:rPr lang="en" sz="1825">
                <a:solidFill>
                  <a:srgbClr val="374151"/>
                </a:solidFill>
                <a:latin typeface="Nunito Medium"/>
                <a:ea typeface="Nunito Medium"/>
                <a:cs typeface="Nunito Medium"/>
                <a:sym typeface="Nunito Medium"/>
              </a:rPr>
              <a:t>“Our two biggest challenges were the </a:t>
            </a:r>
            <a:r>
              <a:rPr lang="en" sz="1825" b="1">
                <a:solidFill>
                  <a:srgbClr val="374151"/>
                </a:solidFill>
                <a:latin typeface="Nunito"/>
                <a:ea typeface="Nunito"/>
                <a:cs typeface="Nunito"/>
                <a:sym typeface="Nunito"/>
              </a:rPr>
              <a:t>term ‘citizen science’</a:t>
            </a:r>
            <a:r>
              <a:rPr lang="en" sz="1825">
                <a:solidFill>
                  <a:srgbClr val="374151"/>
                </a:solidFill>
                <a:latin typeface="Nunito Medium"/>
                <a:ea typeface="Nunito Medium"/>
                <a:cs typeface="Nunito Medium"/>
                <a:sym typeface="Nunito Medium"/>
              </a:rPr>
              <a:t> and </a:t>
            </a:r>
            <a:r>
              <a:rPr lang="en" sz="1825" b="1">
                <a:solidFill>
                  <a:srgbClr val="374151"/>
                </a:solidFill>
                <a:latin typeface="Nunito"/>
                <a:ea typeface="Nunito"/>
                <a:cs typeface="Nunito"/>
                <a:sym typeface="Nunito"/>
              </a:rPr>
              <a:t>community buy-in.</a:t>
            </a:r>
            <a:r>
              <a:rPr lang="en" sz="1825">
                <a:solidFill>
                  <a:srgbClr val="374151"/>
                </a:solidFill>
                <a:latin typeface="Nunito Medium"/>
                <a:ea typeface="Nunito Medium"/>
                <a:cs typeface="Nunito Medium"/>
                <a:sym typeface="Nunito Medium"/>
              </a:rPr>
              <a:t> Staff realized early on that patrons were not familiar with the term and did not feel that it was a welcoming term for them. With assistance from the Scistarter.org media team, they were able to create a set of media slides to help define the term citizen science and help encourage folks in our community to embrace our projects.”</a:t>
            </a:r>
            <a:endParaRPr/>
          </a:p>
        </p:txBody>
      </p:sp>
      <p:pic>
        <p:nvPicPr>
          <p:cNvPr id="687" name="Google Shape;687;p92"/>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688" name="Google Shape;688;p92"/>
          <p:cNvPicPr preferRelativeResize="0"/>
          <p:nvPr/>
        </p:nvPicPr>
        <p:blipFill rotWithShape="1">
          <a:blip r:embed="rId4">
            <a:alphaModFix/>
          </a:blip>
          <a:srcRect t="25051" b="17792"/>
          <a:stretch/>
        </p:blipFill>
        <p:spPr>
          <a:xfrm>
            <a:off x="5492325" y="1671000"/>
            <a:ext cx="2373351" cy="29397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93" descr="Join us for Citizen Science Month, an April-long invitation, to engage your communities in advancing science research with citizen science. This year, we are aiming for One Million Acts of Science and we need your help to make it happen! In this webinar, learn more about the global movement and find ways to get started through thousands of projects and programs that connect to your community’s interests. This webinar will feature expert guidance and examples from libraries who have participated. Citizen Science Month is made possible thanks to support from the Network of the National Library of Medicine and the All of Us Research Program.&#10;&#10;SciStarter LIVE is a weekly event where you can join us on Zoom or watch the live stream on SciStarter’s Facebook page as we work through a citizen science project together. We’ll demonstrate the project and answer your questions.&#10;&#10;Register to upcoming LIVE events here: https://scistarter.org/go/LIVE&#10;&#10;Join SciStarter.org/login to find, bookmark or join projects.&#10;Facebook page: https://www.facebook.com/SciStarter&#10;YouTube channel: https://www.youtube.com/c/SciStarter" title="SciStarter LIVE #62: Planning for Citizen Science Month 2024">
            <a:hlinkClick r:id="rId3"/>
          </p:cNvPr>
          <p:cNvPicPr preferRelativeResize="0"/>
          <p:nvPr/>
        </p:nvPicPr>
        <p:blipFill>
          <a:blip r:embed="rId4">
            <a:alphaModFix/>
          </a:blip>
          <a:stretch>
            <a:fillRect/>
          </a:stretch>
        </p:blipFill>
        <p:spPr>
          <a:xfrm>
            <a:off x="0" y="0"/>
            <a:ext cx="9144000" cy="51434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4"/>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Grand Ledge District Library</a:t>
            </a:r>
            <a:endParaRPr>
              <a:solidFill>
                <a:schemeClr val="lt1"/>
              </a:solidFill>
            </a:endParaRPr>
          </a:p>
        </p:txBody>
      </p:sp>
      <p:sp>
        <p:nvSpPr>
          <p:cNvPr id="699" name="Google Shape;699;p94"/>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rmAutofit/>
          </a:bodyPr>
          <a:lstStyle/>
          <a:p>
            <a:pPr marL="0" lvl="0" indent="0" algn="l" rtl="0">
              <a:spcBef>
                <a:spcPts val="300"/>
              </a:spcBef>
              <a:spcAft>
                <a:spcPts val="0"/>
              </a:spcAft>
              <a:buNone/>
            </a:pPr>
            <a:r>
              <a:rPr lang="en"/>
              <a:t>Grand Ledge, Michigan. USA</a:t>
            </a:r>
            <a:endParaRPr/>
          </a:p>
          <a:p>
            <a:pPr marL="0" lvl="0" indent="0" algn="l" rtl="0">
              <a:spcBef>
                <a:spcPts val="500"/>
              </a:spcBef>
              <a:spcAft>
                <a:spcPts val="0"/>
              </a:spcAft>
              <a:buNone/>
            </a:pPr>
            <a:r>
              <a:rPr lang="en"/>
              <a:t>Total Population Served: 8,000</a:t>
            </a:r>
            <a:endParaRPr/>
          </a:p>
          <a:p>
            <a:pPr marL="0" lvl="0" indent="0" algn="l" rtl="0">
              <a:spcBef>
                <a:spcPts val="500"/>
              </a:spcBef>
              <a:spcAft>
                <a:spcPts val="0"/>
              </a:spcAft>
              <a:buNone/>
            </a:pPr>
            <a:r>
              <a:rPr lang="en"/>
              <a:t>Operating Budget: Medium</a:t>
            </a:r>
            <a:endParaRPr/>
          </a:p>
          <a:p>
            <a:pPr marL="0" lvl="0" indent="0" algn="l" rtl="0">
              <a:spcBef>
                <a:spcPts val="500"/>
              </a:spcBef>
              <a:spcAft>
                <a:spcPts val="0"/>
              </a:spcAft>
              <a:buNone/>
            </a:pPr>
            <a:endParaRPr/>
          </a:p>
          <a:p>
            <a:pPr marL="0" lvl="0" indent="0" algn="l" rtl="0">
              <a:lnSpc>
                <a:spcPct val="100000"/>
              </a:lnSpc>
              <a:spcBef>
                <a:spcPts val="500"/>
              </a:spcBef>
              <a:spcAft>
                <a:spcPts val="0"/>
              </a:spcAft>
              <a:buNone/>
            </a:pPr>
            <a:r>
              <a:rPr lang="en" sz="1100">
                <a:solidFill>
                  <a:srgbClr val="000000"/>
                </a:solidFill>
              </a:rPr>
              <a:t>The Grand Ledge Area District Library will acquire and make readily available resources in a variety of formats, including appropriate technology, to meet the educational, recreational and informational needs of the community it serves.</a:t>
            </a:r>
            <a:endParaRPr/>
          </a:p>
        </p:txBody>
      </p:sp>
      <p:pic>
        <p:nvPicPr>
          <p:cNvPr id="700" name="Google Shape;700;p94"/>
          <p:cNvPicPr preferRelativeResize="0"/>
          <p:nvPr/>
        </p:nvPicPr>
        <p:blipFill>
          <a:blip r:embed="rId3">
            <a:alphaModFix/>
          </a:blip>
          <a:stretch>
            <a:fillRect/>
          </a:stretch>
        </p:blipFill>
        <p:spPr>
          <a:xfrm>
            <a:off x="325800" y="1848593"/>
            <a:ext cx="4246203" cy="2147982"/>
          </a:xfrm>
          <a:prstGeom prst="rect">
            <a:avLst/>
          </a:prstGeom>
          <a:noFill/>
          <a:ln>
            <a:noFill/>
          </a:ln>
        </p:spPr>
      </p:pic>
      <p:pic>
        <p:nvPicPr>
          <p:cNvPr id="701" name="Google Shape;701;p94"/>
          <p:cNvPicPr preferRelativeResize="0"/>
          <p:nvPr/>
        </p:nvPicPr>
        <p:blipFill>
          <a:blip r:embed="rId4">
            <a:alphaModFix/>
          </a:blip>
          <a:stretch>
            <a:fillRect/>
          </a:stretch>
        </p:blipFill>
        <p:spPr>
          <a:xfrm>
            <a:off x="3919075" y="3408549"/>
            <a:ext cx="584525" cy="532775"/>
          </a:xfrm>
          <a:prstGeom prst="rect">
            <a:avLst/>
          </a:prstGeom>
          <a:noFill/>
          <a:ln>
            <a:noFill/>
          </a:ln>
          <a:effectLst>
            <a:outerShdw blurRad="57150" dist="19050" dir="5400000" algn="bl" rotWithShape="0">
              <a:srgbClr val="000000">
                <a:alpha val="50000"/>
              </a:srgbClr>
            </a:outerShdw>
          </a:effectLst>
        </p:spPr>
      </p:pic>
      <p:pic>
        <p:nvPicPr>
          <p:cNvPr id="702" name="Google Shape;702;p94"/>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0"/>
          <p:cNvSpPr txBox="1">
            <a:spLocks noGrp="1"/>
          </p:cNvSpPr>
          <p:nvPr>
            <p:ph type="ctrTitle"/>
          </p:nvPr>
        </p:nvSpPr>
        <p:spPr>
          <a:xfrm>
            <a:off x="463406" y="122487"/>
            <a:ext cx="8108100" cy="70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Learning Objectives </a:t>
            </a:r>
            <a:endParaRPr/>
          </a:p>
        </p:txBody>
      </p:sp>
      <p:pic>
        <p:nvPicPr>
          <p:cNvPr id="273" name="Google Shape;273;p50"/>
          <p:cNvPicPr preferRelativeResize="0"/>
          <p:nvPr/>
        </p:nvPicPr>
        <p:blipFill>
          <a:blip r:embed="rId3">
            <a:alphaModFix/>
          </a:blip>
          <a:stretch>
            <a:fillRect/>
          </a:stretch>
        </p:blipFill>
        <p:spPr>
          <a:xfrm>
            <a:off x="465312" y="768373"/>
            <a:ext cx="710968" cy="140251"/>
          </a:xfrm>
          <a:prstGeom prst="rect">
            <a:avLst/>
          </a:prstGeom>
          <a:noFill/>
          <a:ln>
            <a:noFill/>
          </a:ln>
        </p:spPr>
      </p:pic>
      <p:pic>
        <p:nvPicPr>
          <p:cNvPr id="274" name="Google Shape;274;p50"/>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
        <p:nvSpPr>
          <p:cNvPr id="275" name="Google Shape;275;p50"/>
          <p:cNvSpPr txBox="1"/>
          <p:nvPr/>
        </p:nvSpPr>
        <p:spPr>
          <a:xfrm>
            <a:off x="471825" y="1022825"/>
            <a:ext cx="4863000" cy="34626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SzPts val="1700"/>
              <a:buFont typeface="Lato"/>
              <a:buAutoNum type="arabicPeriod"/>
            </a:pPr>
            <a:r>
              <a:rPr lang="en" sz="1700">
                <a:latin typeface="Lato"/>
                <a:ea typeface="Lato"/>
                <a:cs typeface="Lato"/>
                <a:sym typeface="Lato"/>
              </a:rPr>
              <a:t>Gain a deeper understanding of the r</a:t>
            </a:r>
            <a:r>
              <a:rPr lang="en" sz="1700" b="1">
                <a:latin typeface="Lato"/>
                <a:ea typeface="Lato"/>
                <a:cs typeface="Lato"/>
                <a:sym typeface="Lato"/>
              </a:rPr>
              <a:t>ole of citizen science</a:t>
            </a:r>
            <a:r>
              <a:rPr lang="en" sz="1700">
                <a:latin typeface="Lato"/>
                <a:ea typeface="Lato"/>
                <a:cs typeface="Lato"/>
                <a:sym typeface="Lato"/>
              </a:rPr>
              <a:t> in research and in practice. </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latin typeface="Lato"/>
                <a:ea typeface="Lato"/>
                <a:cs typeface="Lato"/>
                <a:sym typeface="Lato"/>
              </a:rPr>
              <a:t>Explore </a:t>
            </a:r>
            <a:r>
              <a:rPr lang="en" sz="1700" b="1">
                <a:latin typeface="Lato"/>
                <a:ea typeface="Lato"/>
                <a:cs typeface="Lato"/>
                <a:sym typeface="Lato"/>
              </a:rPr>
              <a:t>why librarie</a:t>
            </a:r>
            <a:r>
              <a:rPr lang="en" sz="1700">
                <a:latin typeface="Lato"/>
                <a:ea typeface="Lato"/>
                <a:cs typeface="Lato"/>
                <a:sym typeface="Lato"/>
              </a:rPr>
              <a:t>s are key institutions for broadening participation in citizen science </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latin typeface="Lato"/>
                <a:ea typeface="Lato"/>
                <a:cs typeface="Lato"/>
                <a:sym typeface="Lato"/>
              </a:rPr>
              <a:t>Be exposed to </a:t>
            </a:r>
            <a:r>
              <a:rPr lang="en" sz="1700" b="1">
                <a:latin typeface="Lato"/>
                <a:ea typeface="Lato"/>
                <a:cs typeface="Lato"/>
                <a:sym typeface="Lato"/>
              </a:rPr>
              <a:t>concrete examples</a:t>
            </a:r>
            <a:r>
              <a:rPr lang="en" sz="1700">
                <a:latin typeface="Lato"/>
                <a:ea typeface="Lato"/>
                <a:cs typeface="Lato"/>
                <a:sym typeface="Lato"/>
              </a:rPr>
              <a:t> of libraries engaging in citizen science efforts</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latin typeface="Lato"/>
                <a:ea typeface="Lato"/>
                <a:cs typeface="Lato"/>
                <a:sym typeface="Lato"/>
              </a:rPr>
              <a:t>Learn about t</a:t>
            </a:r>
            <a:r>
              <a:rPr lang="en" sz="1700" b="1">
                <a:latin typeface="Lato"/>
                <a:ea typeface="Lato"/>
                <a:cs typeface="Lato"/>
                <a:sym typeface="Lato"/>
              </a:rPr>
              <a:t>urnkey and adaptable resources</a:t>
            </a:r>
            <a:r>
              <a:rPr lang="en" sz="1700">
                <a:latin typeface="Lato"/>
                <a:ea typeface="Lato"/>
                <a:cs typeface="Lato"/>
                <a:sym typeface="Lato"/>
              </a:rPr>
              <a:t> from SciStarter and ECS</a:t>
            </a:r>
            <a:endParaRPr sz="1700">
              <a:latin typeface="Lato"/>
              <a:ea typeface="Lato"/>
              <a:cs typeface="Lato"/>
              <a:sym typeface="Lato"/>
            </a:endParaRPr>
          </a:p>
          <a:p>
            <a:pPr marL="457200" lvl="0" indent="-336550" algn="l" rtl="0">
              <a:lnSpc>
                <a:spcPct val="115000"/>
              </a:lnSpc>
              <a:spcBef>
                <a:spcPts val="600"/>
              </a:spcBef>
              <a:spcAft>
                <a:spcPts val="600"/>
              </a:spcAft>
              <a:buSzPts val="1700"/>
              <a:buFont typeface="Lato"/>
              <a:buAutoNum type="arabicPeriod"/>
            </a:pPr>
            <a:r>
              <a:rPr lang="en" sz="1700">
                <a:latin typeface="Lato"/>
                <a:ea typeface="Lato"/>
                <a:cs typeface="Lato"/>
                <a:sym typeface="Lato"/>
              </a:rPr>
              <a:t>Reflect on your library successes, challenges and </a:t>
            </a:r>
            <a:r>
              <a:rPr lang="en" sz="1700" b="1">
                <a:latin typeface="Lato"/>
                <a:ea typeface="Lato"/>
                <a:cs typeface="Lato"/>
                <a:sym typeface="Lato"/>
              </a:rPr>
              <a:t>future goals </a:t>
            </a:r>
            <a:r>
              <a:rPr lang="en" sz="1700">
                <a:latin typeface="Lato"/>
                <a:ea typeface="Lato"/>
                <a:cs typeface="Lato"/>
                <a:sym typeface="Lato"/>
              </a:rPr>
              <a:t>related to citizen science. </a:t>
            </a:r>
            <a:endParaRPr sz="1700">
              <a:latin typeface="Lato"/>
              <a:ea typeface="Lato"/>
              <a:cs typeface="Lato"/>
              <a:sym typeface="Lato"/>
            </a:endParaRPr>
          </a:p>
        </p:txBody>
      </p:sp>
      <p:sp>
        <p:nvSpPr>
          <p:cNvPr id="276" name="Google Shape;276;p50"/>
          <p:cNvSpPr txBox="1"/>
          <p:nvPr/>
        </p:nvSpPr>
        <p:spPr>
          <a:xfrm>
            <a:off x="4758150" y="-26600"/>
            <a:ext cx="589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277" name="Google Shape;277;p50"/>
          <p:cNvPicPr preferRelativeResize="0"/>
          <p:nvPr/>
        </p:nvPicPr>
        <p:blipFill rotWithShape="1">
          <a:blip r:embed="rId5">
            <a:alphaModFix/>
          </a:blip>
          <a:srcRect/>
          <a:stretch/>
        </p:blipFill>
        <p:spPr>
          <a:xfrm>
            <a:off x="5803600" y="1417200"/>
            <a:ext cx="3450826" cy="2309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5"/>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latin typeface="Lato"/>
                <a:ea typeface="Lato"/>
                <a:cs typeface="Lato"/>
                <a:sym typeface="Lato"/>
              </a:rPr>
              <a:t>Programming Overview</a:t>
            </a:r>
            <a:endParaRPr>
              <a:solidFill>
                <a:schemeClr val="lt1"/>
              </a:solidFill>
              <a:latin typeface="Lato"/>
              <a:ea typeface="Lato"/>
              <a:cs typeface="Lato"/>
              <a:sym typeface="Lato"/>
            </a:endParaRPr>
          </a:p>
        </p:txBody>
      </p:sp>
      <p:sp>
        <p:nvSpPr>
          <p:cNvPr id="708" name="Google Shape;708;p95"/>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rmAutofit fontScale="92500" lnSpcReduction="20000"/>
          </a:bodyPr>
          <a:lstStyle/>
          <a:p>
            <a:pPr marL="0" lvl="0" indent="0" algn="l" rtl="0">
              <a:spcBef>
                <a:spcPts val="300"/>
              </a:spcBef>
              <a:spcAft>
                <a:spcPts val="0"/>
              </a:spcAft>
              <a:buNone/>
            </a:pPr>
            <a:r>
              <a:rPr lang="en" b="1">
                <a:latin typeface="Lato"/>
                <a:ea typeface="Lato"/>
                <a:cs typeface="Lato"/>
                <a:sym typeface="Lato"/>
              </a:rPr>
              <a:t>This past April, the GLDL hosted: </a:t>
            </a:r>
            <a:endParaRPr b="1">
              <a:latin typeface="Lato"/>
              <a:ea typeface="Lato"/>
              <a:cs typeface="Lato"/>
              <a:sym typeface="Lato"/>
            </a:endParaRPr>
          </a:p>
          <a:p>
            <a:pPr marL="457200" lvl="0" indent="-293370" algn="l" rtl="0">
              <a:spcBef>
                <a:spcPts val="500"/>
              </a:spcBef>
              <a:spcAft>
                <a:spcPts val="0"/>
              </a:spcAft>
              <a:buSzPct val="57142"/>
              <a:buAutoNum type="arabicPeriod"/>
            </a:pPr>
            <a:r>
              <a:rPr lang="en"/>
              <a:t>A citizen science introduction presentation and bioblitz training. </a:t>
            </a:r>
            <a:endParaRPr/>
          </a:p>
          <a:p>
            <a:pPr marL="457200" lvl="0" indent="-293370" algn="l" rtl="0">
              <a:spcBef>
                <a:spcPts val="500"/>
              </a:spcBef>
              <a:spcAft>
                <a:spcPts val="0"/>
              </a:spcAft>
              <a:buSzPct val="57142"/>
              <a:buAutoNum type="arabicPeriod"/>
            </a:pPr>
            <a:r>
              <a:rPr lang="en"/>
              <a:t>An Eclipse Party and data collection event during the April 8 total eclipse. </a:t>
            </a:r>
            <a:endParaRPr/>
          </a:p>
          <a:p>
            <a:pPr marL="457200" lvl="0" indent="-293370" algn="l" rtl="0">
              <a:spcBef>
                <a:spcPts val="500"/>
              </a:spcBef>
              <a:spcAft>
                <a:spcPts val="0"/>
              </a:spcAft>
              <a:buSzPct val="57142"/>
              <a:buAutoNum type="arabicPeriod"/>
            </a:pPr>
            <a:r>
              <a:rPr lang="en"/>
              <a:t>A Stall Catchers Catch-a-thon.</a:t>
            </a:r>
            <a:endParaRPr/>
          </a:p>
          <a:p>
            <a:pPr marL="457200" lvl="0" indent="-293370" algn="l" rtl="0">
              <a:spcBef>
                <a:spcPts val="500"/>
              </a:spcBef>
              <a:spcAft>
                <a:spcPts val="0"/>
              </a:spcAft>
              <a:buSzPct val="72727"/>
              <a:buAutoNum type="arabicPeriod"/>
            </a:pPr>
            <a:r>
              <a:rPr lang="en"/>
              <a:t>An informational table showcasing bird projects at the Earth Day celebration.</a:t>
            </a:r>
            <a:endParaRPr sz="1650">
              <a:solidFill>
                <a:srgbClr val="202124"/>
              </a:solidFill>
              <a:highlight>
                <a:srgbClr val="F8F9FA"/>
              </a:highlight>
              <a:latin typeface="Lato"/>
              <a:ea typeface="Lato"/>
              <a:cs typeface="Lato"/>
              <a:sym typeface="Lato"/>
            </a:endParaRPr>
          </a:p>
          <a:p>
            <a:pPr marL="0" lvl="0" indent="0" algn="l" rtl="0">
              <a:spcBef>
                <a:spcPts val="500"/>
              </a:spcBef>
              <a:spcAft>
                <a:spcPts val="500"/>
              </a:spcAft>
              <a:buNone/>
            </a:pPr>
            <a:endParaRPr sz="1050">
              <a:solidFill>
                <a:srgbClr val="202124"/>
              </a:solidFill>
              <a:highlight>
                <a:srgbClr val="F8F9FA"/>
              </a:highlight>
              <a:latin typeface="Roboto"/>
              <a:ea typeface="Roboto"/>
              <a:cs typeface="Roboto"/>
              <a:sym typeface="Roboto"/>
            </a:endParaRPr>
          </a:p>
        </p:txBody>
      </p:sp>
      <p:pic>
        <p:nvPicPr>
          <p:cNvPr id="709" name="Google Shape;709;p95"/>
          <p:cNvPicPr preferRelativeResize="0"/>
          <p:nvPr/>
        </p:nvPicPr>
        <p:blipFill rotWithShape="1">
          <a:blip r:embed="rId3">
            <a:alphaModFix/>
          </a:blip>
          <a:srcRect t="17099" b="22455"/>
          <a:stretch/>
        </p:blipFill>
        <p:spPr>
          <a:xfrm>
            <a:off x="4710750" y="1505375"/>
            <a:ext cx="1748774" cy="2290801"/>
          </a:xfrm>
          <a:prstGeom prst="rect">
            <a:avLst/>
          </a:prstGeom>
          <a:noFill/>
          <a:ln>
            <a:noFill/>
          </a:ln>
        </p:spPr>
      </p:pic>
      <p:pic>
        <p:nvPicPr>
          <p:cNvPr id="710" name="Google Shape;710;p95"/>
          <p:cNvPicPr preferRelativeResize="0"/>
          <p:nvPr/>
        </p:nvPicPr>
        <p:blipFill rotWithShape="1">
          <a:blip r:embed="rId4">
            <a:alphaModFix/>
          </a:blip>
          <a:srcRect t="19006" b="10256"/>
          <a:stretch/>
        </p:blipFill>
        <p:spPr>
          <a:xfrm>
            <a:off x="6667575" y="1837388"/>
            <a:ext cx="1748774" cy="2680873"/>
          </a:xfrm>
          <a:prstGeom prst="rect">
            <a:avLst/>
          </a:prstGeom>
          <a:noFill/>
          <a:ln>
            <a:noFill/>
          </a:ln>
        </p:spPr>
      </p:pic>
      <p:pic>
        <p:nvPicPr>
          <p:cNvPr id="711" name="Google Shape;711;p95"/>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96" descr="Citizen science is science for everyone! Specifically, citizen science is when the public voluntarily helps conduct scientific research. From sharing photos of nature to help scientists document biodiversity to browsing images on your computer to help speed up research about Alzheimer's disease, each of these acts of science is important. Join NGCP, Montana State University, and SciStarter for this exciting webinar recording to hear examples of citizen science projects, gain ideas and resources for getting involved with projects, and learn how girls and other groups historically marginalized in science can benefit from participation in these programs. &#10;&#10;Speakers:&#10;Tara Cox&#10;Suzi Taylor&#10;Lise Mitchell &#10;&#10;This was recorded on 4/30/2024" title="NGCP Celebrates Citizen Science">
            <a:hlinkClick r:id="rId3"/>
          </p:cNvPr>
          <p:cNvPicPr preferRelativeResize="0"/>
          <p:nvPr/>
        </p:nvPicPr>
        <p:blipFill>
          <a:blip r:embed="rId4">
            <a:alphaModFix/>
          </a:blip>
          <a:stretch>
            <a:fillRect/>
          </a:stretch>
        </p:blipFill>
        <p:spPr>
          <a:xfrm>
            <a:off x="1" y="0"/>
            <a:ext cx="9144000" cy="51435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1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7"/>
          <p:cNvSpPr txBox="1">
            <a:spLocks noGrp="1"/>
          </p:cNvSpPr>
          <p:nvPr>
            <p:ph type="title"/>
          </p:nvPr>
        </p:nvSpPr>
        <p:spPr>
          <a:xfrm>
            <a:off x="435895" y="635494"/>
            <a:ext cx="8272200" cy="741300"/>
          </a:xfrm>
          <a:prstGeom prst="rect">
            <a:avLst/>
          </a:prstGeom>
        </p:spPr>
        <p:txBody>
          <a:bodyPr spcFirstLastPara="1" wrap="square" lIns="68575" tIns="34275" rIns="68575" bIns="34275" anchor="t" anchorCtr="0">
            <a:normAutofit fontScale="90000"/>
          </a:bodyPr>
          <a:lstStyle/>
          <a:p>
            <a:pPr marL="0" lvl="0" indent="0" algn="l" rtl="0">
              <a:lnSpc>
                <a:spcPct val="115000"/>
              </a:lnSpc>
              <a:spcBef>
                <a:spcPts val="0"/>
              </a:spcBef>
              <a:spcAft>
                <a:spcPts val="1000"/>
              </a:spcAft>
              <a:buNone/>
            </a:pPr>
            <a:r>
              <a:rPr lang="en">
                <a:solidFill>
                  <a:schemeClr val="lt1"/>
                </a:solidFill>
                <a:latin typeface="Lato"/>
                <a:ea typeface="Lato"/>
                <a:cs typeface="Lato"/>
                <a:sym typeface="Lato"/>
              </a:rPr>
              <a:t>France Bevk Public Library</a:t>
            </a:r>
            <a:endParaRPr>
              <a:solidFill>
                <a:schemeClr val="lt1"/>
              </a:solidFill>
              <a:latin typeface="Lato"/>
              <a:ea typeface="Lato"/>
              <a:cs typeface="Lato"/>
              <a:sym typeface="Lato"/>
            </a:endParaRPr>
          </a:p>
        </p:txBody>
      </p:sp>
      <p:pic>
        <p:nvPicPr>
          <p:cNvPr id="722" name="Google Shape;722;p97" descr="Nova Gorica - Trg Edvarda Kardelja | KRAJI - Slovenija"/>
          <p:cNvPicPr preferRelativeResize="0"/>
          <p:nvPr/>
        </p:nvPicPr>
        <p:blipFill>
          <a:blip r:embed="rId3">
            <a:alphaModFix/>
          </a:blip>
          <a:stretch>
            <a:fillRect/>
          </a:stretch>
        </p:blipFill>
        <p:spPr>
          <a:xfrm>
            <a:off x="435900" y="1842050"/>
            <a:ext cx="3530750" cy="2344550"/>
          </a:xfrm>
          <a:prstGeom prst="rect">
            <a:avLst/>
          </a:prstGeom>
          <a:noFill/>
          <a:ln w="28575" cap="flat" cmpd="sng">
            <a:solidFill>
              <a:srgbClr val="000000"/>
            </a:solidFill>
            <a:prstDash val="solid"/>
            <a:round/>
            <a:headEnd type="none" w="sm" len="sm"/>
            <a:tailEnd type="none" w="sm" len="sm"/>
          </a:ln>
        </p:spPr>
      </p:pic>
      <p:pic>
        <p:nvPicPr>
          <p:cNvPr id="723" name="Google Shape;723;p97"/>
          <p:cNvPicPr preferRelativeResize="0"/>
          <p:nvPr/>
        </p:nvPicPr>
        <p:blipFill>
          <a:blip r:embed="rId4">
            <a:alphaModFix/>
          </a:blip>
          <a:stretch>
            <a:fillRect/>
          </a:stretch>
        </p:blipFill>
        <p:spPr>
          <a:xfrm>
            <a:off x="4269325" y="1842050"/>
            <a:ext cx="3137418" cy="2344550"/>
          </a:xfrm>
          <a:prstGeom prst="rect">
            <a:avLst/>
          </a:prstGeom>
          <a:noFill/>
          <a:ln w="28575" cap="flat" cmpd="sng">
            <a:solidFill>
              <a:srgbClr val="000000"/>
            </a:solidFill>
            <a:prstDash val="solid"/>
            <a:round/>
            <a:headEnd type="none" w="sm" len="sm"/>
            <a:tailEnd type="none" w="sm" len="sm"/>
          </a:ln>
        </p:spPr>
      </p:pic>
      <p:pic>
        <p:nvPicPr>
          <p:cNvPr id="724" name="Google Shape;724;p97"/>
          <p:cNvPicPr preferRelativeResize="0"/>
          <p:nvPr/>
        </p:nvPicPr>
        <p:blipFill>
          <a:blip r:embed="rId5">
            <a:alphaModFix/>
          </a:blip>
          <a:stretch>
            <a:fillRect/>
          </a:stretch>
        </p:blipFill>
        <p:spPr>
          <a:xfrm>
            <a:off x="6932850" y="490075"/>
            <a:ext cx="1712325" cy="886725"/>
          </a:xfrm>
          <a:prstGeom prst="rect">
            <a:avLst/>
          </a:prstGeom>
          <a:noFill/>
          <a:ln>
            <a:noFill/>
          </a:ln>
        </p:spPr>
      </p:pic>
      <p:pic>
        <p:nvPicPr>
          <p:cNvPr id="725" name="Google Shape;725;p97"/>
          <p:cNvPicPr preferRelativeResize="0"/>
          <p:nvPr/>
        </p:nvPicPr>
        <p:blipFill>
          <a:blip r:embed="rId6">
            <a:alphaModFix/>
          </a:blip>
          <a:stretch>
            <a:fillRect/>
          </a:stretch>
        </p:blipFill>
        <p:spPr>
          <a:xfrm>
            <a:off x="7482497" y="1842050"/>
            <a:ext cx="1602625" cy="724725"/>
          </a:xfrm>
          <a:prstGeom prst="rect">
            <a:avLst/>
          </a:prstGeom>
          <a:noFill/>
          <a:ln>
            <a:noFill/>
          </a:ln>
        </p:spPr>
      </p:pic>
      <p:pic>
        <p:nvPicPr>
          <p:cNvPr id="726" name="Google Shape;726;p97"/>
          <p:cNvPicPr preferRelativeResize="0"/>
          <p:nvPr/>
        </p:nvPicPr>
        <p:blipFill>
          <a:blip r:embed="rId7">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8"/>
          <p:cNvSpPr txBox="1">
            <a:spLocks noGrp="1"/>
          </p:cNvSpPr>
          <p:nvPr>
            <p:ph type="body" idx="1"/>
          </p:nvPr>
        </p:nvSpPr>
        <p:spPr>
          <a:xfrm>
            <a:off x="435900" y="1671000"/>
            <a:ext cx="8295600" cy="2748600"/>
          </a:xfrm>
          <a:prstGeom prst="rect">
            <a:avLst/>
          </a:prstGeom>
        </p:spPr>
        <p:txBody>
          <a:bodyPr spcFirstLastPara="1" wrap="square" lIns="68575" tIns="34275" rIns="68575" bIns="34275" anchor="t" anchorCtr="0">
            <a:normAutofit/>
          </a:bodyPr>
          <a:lstStyle/>
          <a:p>
            <a:pPr marL="457200" lvl="0" indent="-304800" algn="l" rtl="0">
              <a:spcBef>
                <a:spcPts val="300"/>
              </a:spcBef>
              <a:spcAft>
                <a:spcPts val="0"/>
              </a:spcAft>
              <a:buSzPts val="1200"/>
              <a:buChar char="•"/>
            </a:pPr>
            <a:r>
              <a:rPr lang="en"/>
              <a:t>Community led initiative</a:t>
            </a:r>
            <a:endParaRPr/>
          </a:p>
          <a:p>
            <a:pPr marL="457200" lvl="0" indent="-304800" algn="l" rtl="0">
              <a:spcBef>
                <a:spcPts val="500"/>
              </a:spcBef>
              <a:spcAft>
                <a:spcPts val="0"/>
              </a:spcAft>
              <a:buSzPts val="1200"/>
              <a:buChar char="•"/>
            </a:pPr>
            <a:r>
              <a:rPr lang="en"/>
              <a:t>Now supported by ministry of culture</a:t>
            </a:r>
            <a:endParaRPr/>
          </a:p>
          <a:p>
            <a:pPr marL="457200" lvl="0" indent="-304800" algn="l" rtl="0">
              <a:spcBef>
                <a:spcPts val="500"/>
              </a:spcBef>
              <a:spcAft>
                <a:spcPts val="0"/>
              </a:spcAft>
              <a:buSzPts val="1200"/>
              <a:buChar char="•"/>
            </a:pPr>
            <a:r>
              <a:rPr lang="en"/>
              <a:t>Computer application gathers information on: plant name, other name/variety, gardener name, location of the garden, year of production, distance from other plants, difficulty of growing seeds, difficulty of germination, plant high, leaf shape, fruit colour, fruit size, variety, other notes and comments. </a:t>
            </a:r>
            <a:endParaRPr/>
          </a:p>
          <a:p>
            <a:pPr marL="457200" lvl="0" indent="-304800" algn="l" rtl="0">
              <a:spcBef>
                <a:spcPts val="500"/>
              </a:spcBef>
              <a:spcAft>
                <a:spcPts val="500"/>
              </a:spcAft>
              <a:buSzPts val="1200"/>
              <a:buChar char="•"/>
            </a:pPr>
            <a:r>
              <a:rPr lang="en"/>
              <a:t>Data accessible to anyone</a:t>
            </a:r>
            <a:endParaRPr/>
          </a:p>
        </p:txBody>
      </p:sp>
      <p:pic>
        <p:nvPicPr>
          <p:cNvPr id="732" name="Google Shape;732;p98"/>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9"/>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Los Angeles Public Library</a:t>
            </a:r>
            <a:endParaRPr>
              <a:solidFill>
                <a:schemeClr val="lt1"/>
              </a:solidFill>
            </a:endParaRPr>
          </a:p>
        </p:txBody>
      </p:sp>
      <p:sp>
        <p:nvSpPr>
          <p:cNvPr id="738" name="Google Shape;738;p99"/>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rmAutofit/>
          </a:bodyPr>
          <a:lstStyle/>
          <a:p>
            <a:pPr marL="0" lvl="0" indent="0" algn="l" rtl="0">
              <a:spcBef>
                <a:spcPts val="300"/>
              </a:spcBef>
              <a:spcAft>
                <a:spcPts val="0"/>
              </a:spcAft>
              <a:buNone/>
            </a:pPr>
            <a:r>
              <a:rPr lang="en"/>
              <a:t>Los Angeles, California, USA</a:t>
            </a:r>
            <a:endParaRPr/>
          </a:p>
          <a:p>
            <a:pPr marL="0" lvl="0" indent="0" algn="l" rtl="0">
              <a:spcBef>
                <a:spcPts val="500"/>
              </a:spcBef>
              <a:spcAft>
                <a:spcPts val="0"/>
              </a:spcAft>
              <a:buNone/>
            </a:pPr>
            <a:r>
              <a:rPr lang="en"/>
              <a:t>Total Population Served: 3.8 Mil</a:t>
            </a:r>
            <a:endParaRPr/>
          </a:p>
          <a:p>
            <a:pPr marL="0" lvl="0" indent="0" algn="l" rtl="0">
              <a:spcBef>
                <a:spcPts val="500"/>
              </a:spcBef>
              <a:spcAft>
                <a:spcPts val="0"/>
              </a:spcAft>
              <a:buNone/>
            </a:pPr>
            <a:r>
              <a:rPr lang="en"/>
              <a:t>Operating Budget: Large</a:t>
            </a:r>
            <a:endParaRPr/>
          </a:p>
          <a:p>
            <a:pPr marL="0" lvl="0" indent="0" algn="l" rtl="0">
              <a:spcBef>
                <a:spcPts val="500"/>
              </a:spcBef>
              <a:spcAft>
                <a:spcPts val="0"/>
              </a:spcAft>
              <a:buNone/>
            </a:pPr>
            <a:endParaRPr/>
          </a:p>
          <a:p>
            <a:pPr marL="0" lvl="0" indent="0" algn="l" rtl="0">
              <a:lnSpc>
                <a:spcPct val="100000"/>
              </a:lnSpc>
              <a:spcBef>
                <a:spcPts val="500"/>
              </a:spcBef>
              <a:spcAft>
                <a:spcPts val="0"/>
              </a:spcAft>
              <a:buNone/>
            </a:pPr>
            <a:r>
              <a:rPr lang="en" sz="1100">
                <a:solidFill>
                  <a:srgbClr val="000000"/>
                </a:solidFill>
              </a:rPr>
              <a:t>The Los Angeles Public Library provides free and easy access to information, ideas, books and technology that enrich, educate and empower every individual in our city's diverse communities.</a:t>
            </a:r>
            <a:endParaRPr/>
          </a:p>
        </p:txBody>
      </p:sp>
      <p:pic>
        <p:nvPicPr>
          <p:cNvPr id="739" name="Google Shape;739;p99"/>
          <p:cNvPicPr preferRelativeResize="0"/>
          <p:nvPr/>
        </p:nvPicPr>
        <p:blipFill>
          <a:blip r:embed="rId3">
            <a:alphaModFix/>
          </a:blip>
          <a:stretch>
            <a:fillRect/>
          </a:stretch>
        </p:blipFill>
        <p:spPr>
          <a:xfrm>
            <a:off x="479250" y="1811138"/>
            <a:ext cx="3911351" cy="2444624"/>
          </a:xfrm>
          <a:prstGeom prst="rect">
            <a:avLst/>
          </a:prstGeom>
          <a:noFill/>
          <a:ln>
            <a:noFill/>
          </a:ln>
        </p:spPr>
      </p:pic>
      <p:pic>
        <p:nvPicPr>
          <p:cNvPr id="740" name="Google Shape;740;p99"/>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00"/>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latin typeface="Lato"/>
                <a:ea typeface="Lato"/>
                <a:cs typeface="Lato"/>
                <a:sym typeface="Lato"/>
              </a:rPr>
              <a:t>Programming Overview</a:t>
            </a:r>
            <a:endParaRPr>
              <a:solidFill>
                <a:schemeClr val="lt1"/>
              </a:solidFill>
              <a:latin typeface="Lato"/>
              <a:ea typeface="Lato"/>
              <a:cs typeface="Lato"/>
              <a:sym typeface="Lato"/>
            </a:endParaRPr>
          </a:p>
        </p:txBody>
      </p:sp>
      <p:sp>
        <p:nvSpPr>
          <p:cNvPr id="746" name="Google Shape;746;p100"/>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rmAutofit fontScale="62500" lnSpcReduction="20000"/>
          </a:bodyPr>
          <a:lstStyle/>
          <a:p>
            <a:pPr marL="0" lvl="0" indent="0" algn="l" rtl="0">
              <a:spcBef>
                <a:spcPts val="300"/>
              </a:spcBef>
              <a:spcAft>
                <a:spcPts val="0"/>
              </a:spcAft>
              <a:buNone/>
            </a:pPr>
            <a:r>
              <a:rPr lang="en" sz="3926" b="1">
                <a:latin typeface="Lato"/>
                <a:ea typeface="Lato"/>
                <a:cs typeface="Lato"/>
                <a:sym typeface="Lato"/>
              </a:rPr>
              <a:t>Neighborhood Science</a:t>
            </a:r>
            <a:endParaRPr sz="3926" b="1">
              <a:latin typeface="Lato"/>
              <a:ea typeface="Lato"/>
              <a:cs typeface="Lato"/>
              <a:sym typeface="Lato"/>
            </a:endParaRPr>
          </a:p>
          <a:p>
            <a:pPr marL="0" lvl="0" indent="0" algn="l" rtl="0">
              <a:spcBef>
                <a:spcPts val="500"/>
              </a:spcBef>
              <a:spcAft>
                <a:spcPts val="0"/>
              </a:spcAft>
              <a:buNone/>
            </a:pPr>
            <a:endParaRPr sz="3044" b="1">
              <a:latin typeface="Lato"/>
              <a:ea typeface="Lato"/>
              <a:cs typeface="Lato"/>
              <a:sym typeface="Lato"/>
            </a:endParaRPr>
          </a:p>
          <a:p>
            <a:pPr marL="457200" lvl="0" indent="-303503" algn="l" rtl="0">
              <a:spcBef>
                <a:spcPts val="500"/>
              </a:spcBef>
              <a:spcAft>
                <a:spcPts val="0"/>
              </a:spcAft>
              <a:buSzPct val="70440"/>
              <a:buFont typeface="Lato Light"/>
              <a:buChar char="-"/>
            </a:pPr>
            <a:r>
              <a:rPr lang="en" sz="3044"/>
              <a:t>Integrated into in-house STEM programs</a:t>
            </a:r>
            <a:endParaRPr sz="3044"/>
          </a:p>
          <a:p>
            <a:pPr marL="457200" lvl="0" indent="0" algn="l" rtl="0">
              <a:spcBef>
                <a:spcPts val="500"/>
              </a:spcBef>
              <a:spcAft>
                <a:spcPts val="0"/>
              </a:spcAft>
              <a:buNone/>
            </a:pPr>
            <a:endParaRPr sz="3044"/>
          </a:p>
          <a:p>
            <a:pPr marL="457200" lvl="0" indent="-303503" algn="l" rtl="0">
              <a:spcBef>
                <a:spcPts val="500"/>
              </a:spcBef>
              <a:spcAft>
                <a:spcPts val="0"/>
              </a:spcAft>
              <a:buSzPct val="70440"/>
              <a:buFont typeface="Lato Light"/>
              <a:buChar char="-"/>
            </a:pPr>
            <a:r>
              <a:rPr lang="en" sz="3044"/>
              <a:t>Citywide Outreach Events like City Wide Natura Challenge &amp; BioBlitz</a:t>
            </a:r>
            <a:endParaRPr sz="3044"/>
          </a:p>
          <a:p>
            <a:pPr marL="457200" lvl="0" indent="0" algn="l" rtl="0">
              <a:spcBef>
                <a:spcPts val="500"/>
              </a:spcBef>
              <a:spcAft>
                <a:spcPts val="0"/>
              </a:spcAft>
              <a:buNone/>
            </a:pPr>
            <a:endParaRPr sz="3044"/>
          </a:p>
          <a:p>
            <a:pPr marL="457200" lvl="0" indent="-303503" algn="l" rtl="0">
              <a:spcBef>
                <a:spcPts val="500"/>
              </a:spcBef>
              <a:spcAft>
                <a:spcPts val="0"/>
              </a:spcAft>
              <a:buSzPct val="70440"/>
              <a:buFont typeface="Lato Light"/>
              <a:buChar char="-"/>
            </a:pPr>
            <a:r>
              <a:rPr lang="en" sz="3044"/>
              <a:t>Tools &amp; Kits  for Circulation </a:t>
            </a:r>
            <a:endParaRPr b="1">
              <a:latin typeface="Lato"/>
              <a:ea typeface="Lato"/>
              <a:cs typeface="Lato"/>
              <a:sym typeface="Lato"/>
            </a:endParaRPr>
          </a:p>
          <a:p>
            <a:pPr marL="0" lvl="0" indent="0" algn="l" rtl="0">
              <a:spcBef>
                <a:spcPts val="500"/>
              </a:spcBef>
              <a:spcAft>
                <a:spcPts val="0"/>
              </a:spcAft>
              <a:buNone/>
            </a:pPr>
            <a:endParaRPr b="1">
              <a:latin typeface="Lato"/>
              <a:ea typeface="Lato"/>
              <a:cs typeface="Lato"/>
              <a:sym typeface="Lato"/>
            </a:endParaRPr>
          </a:p>
          <a:p>
            <a:pPr marL="0" lvl="0" indent="0" algn="l" rtl="0">
              <a:spcBef>
                <a:spcPts val="500"/>
              </a:spcBef>
              <a:spcAft>
                <a:spcPts val="500"/>
              </a:spcAft>
              <a:buNone/>
            </a:pPr>
            <a:endParaRPr sz="1050">
              <a:solidFill>
                <a:srgbClr val="202124"/>
              </a:solidFill>
              <a:highlight>
                <a:srgbClr val="F8F9FA"/>
              </a:highlight>
              <a:latin typeface="Roboto"/>
              <a:ea typeface="Roboto"/>
              <a:cs typeface="Roboto"/>
              <a:sym typeface="Roboto"/>
            </a:endParaRPr>
          </a:p>
        </p:txBody>
      </p:sp>
      <p:pic>
        <p:nvPicPr>
          <p:cNvPr id="747" name="Google Shape;747;p100"/>
          <p:cNvPicPr preferRelativeResize="0"/>
          <p:nvPr/>
        </p:nvPicPr>
        <p:blipFill rotWithShape="1">
          <a:blip r:embed="rId3">
            <a:alphaModFix/>
          </a:blip>
          <a:srcRect l="2018" t="4843" r="5789" b="3430"/>
          <a:stretch/>
        </p:blipFill>
        <p:spPr>
          <a:xfrm>
            <a:off x="5467125" y="1953975"/>
            <a:ext cx="2725250" cy="2441925"/>
          </a:xfrm>
          <a:prstGeom prst="rect">
            <a:avLst/>
          </a:prstGeom>
          <a:noFill/>
          <a:ln>
            <a:noFill/>
          </a:ln>
          <a:effectLst>
            <a:outerShdw blurRad="57150" dist="19050" dir="5400000" algn="bl" rotWithShape="0">
              <a:srgbClr val="000000">
                <a:alpha val="50000"/>
              </a:srgbClr>
            </a:outerShdw>
          </a:effectLst>
        </p:spPr>
      </p:pic>
      <p:pic>
        <p:nvPicPr>
          <p:cNvPr id="748" name="Google Shape;748;p100"/>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101" descr="Any day can be Earth Day when you celebrate our beautiful home planet! A great way to show your appreciation for Earth is to participate in citizen science projects that help us all learn more about how the world works and how to keep it healthy.&#10;&#10;Join us and learn about GLOBE Observer citizen science and resources to support your library programs. Hear from library staff about how they have involved their patrons in citizen science and learn about ways your community can participate safely and remotely.&#10;&#10;The Presenters:&#10;- Theresa Schwerin, Vice President, Education Programs, Institute for Global Environmental Strategies and Principal Investigator, NASA Earth Science Education Collaborative&#10;- Vivienne Byrd, Librarian III, Lead on Full STEAM Ahead &amp; Citizen Science Initiative, Los Angeles Public Library&#10;- Brittany Blomquist, Program Facilitator, LaSalle Public Library" title="Earth Citizen Science with GLOBE Observer">
            <a:hlinkClick r:id="rId3"/>
          </p:cNvPr>
          <p:cNvPicPr preferRelativeResize="0"/>
          <p:nvPr/>
        </p:nvPicPr>
        <p:blipFill>
          <a:blip r:embed="rId4">
            <a:alphaModFix/>
          </a:blip>
          <a:stretch>
            <a:fillRect/>
          </a:stretch>
        </p:blipFill>
        <p:spPr>
          <a:xfrm>
            <a:off x="0" y="0"/>
            <a:ext cx="9144000" cy="51434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10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02"/>
          <p:cNvSpPr txBox="1">
            <a:spLocks noGrp="1"/>
          </p:cNvSpPr>
          <p:nvPr>
            <p:ph type="ctrTitle"/>
          </p:nvPr>
        </p:nvSpPr>
        <p:spPr>
          <a:xfrm>
            <a:off x="435893" y="765323"/>
            <a:ext cx="8245200" cy="11064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Reflection questions</a:t>
            </a:r>
            <a:r>
              <a:rPr lang="en"/>
              <a:t> </a:t>
            </a:r>
            <a:endParaRPr/>
          </a:p>
        </p:txBody>
      </p:sp>
      <p:sp>
        <p:nvSpPr>
          <p:cNvPr id="759" name="Google Shape;759;p102"/>
          <p:cNvSpPr txBox="1">
            <a:spLocks noGrp="1"/>
          </p:cNvSpPr>
          <p:nvPr>
            <p:ph type="subTitle" idx="1"/>
          </p:nvPr>
        </p:nvSpPr>
        <p:spPr>
          <a:xfrm>
            <a:off x="435900" y="1158861"/>
            <a:ext cx="8245200" cy="1155600"/>
          </a:xfrm>
          <a:prstGeom prst="rect">
            <a:avLst/>
          </a:prstGeom>
        </p:spPr>
        <p:txBody>
          <a:bodyPr spcFirstLastPara="1" wrap="square" lIns="68575" tIns="34275" rIns="68575" bIns="34275" anchor="t" anchorCtr="0">
            <a:normAutofit fontScale="77500" lnSpcReduction="20000"/>
          </a:bodyPr>
          <a:lstStyle/>
          <a:p>
            <a:pPr marL="457200" lvl="0" indent="0" algn="ctr" rtl="0">
              <a:lnSpc>
                <a:spcPct val="100000"/>
              </a:lnSpc>
              <a:spcBef>
                <a:spcPts val="0"/>
              </a:spcBef>
              <a:spcAft>
                <a:spcPts val="0"/>
              </a:spcAft>
              <a:buNone/>
            </a:pPr>
            <a:r>
              <a:rPr lang="en" sz="4446">
                <a:latin typeface="Lato Black"/>
                <a:ea typeface="Lato Black"/>
                <a:cs typeface="Lato Black"/>
                <a:sym typeface="Lato Black"/>
              </a:rPr>
              <a:t>BREAKOUT ROOM </a:t>
            </a:r>
            <a:endParaRPr sz="4446">
              <a:latin typeface="Lato Black"/>
              <a:ea typeface="Lato Black"/>
              <a:cs typeface="Lato Black"/>
              <a:sym typeface="Lato Black"/>
            </a:endParaRPr>
          </a:p>
          <a:p>
            <a:pPr marL="0" lvl="0" indent="0" algn="ctr" rtl="0">
              <a:lnSpc>
                <a:spcPct val="100000"/>
              </a:lnSpc>
              <a:spcBef>
                <a:spcPts val="0"/>
              </a:spcBef>
              <a:spcAft>
                <a:spcPts val="0"/>
              </a:spcAft>
              <a:buNone/>
            </a:pPr>
            <a:endParaRPr sz="2116">
              <a:latin typeface="Lato"/>
              <a:ea typeface="Lato"/>
              <a:cs typeface="Lato"/>
              <a:sym typeface="Lato"/>
            </a:endParaRPr>
          </a:p>
          <a:p>
            <a:pPr marL="0" lvl="0" indent="0" algn="ctr" rtl="0">
              <a:lnSpc>
                <a:spcPct val="100000"/>
              </a:lnSpc>
              <a:spcBef>
                <a:spcPts val="0"/>
              </a:spcBef>
              <a:spcAft>
                <a:spcPts val="0"/>
              </a:spcAft>
              <a:buNone/>
            </a:pPr>
            <a:endParaRPr sz="2116">
              <a:latin typeface="Lato"/>
              <a:ea typeface="Lato"/>
              <a:cs typeface="Lato"/>
              <a:sym typeface="Lato"/>
            </a:endParaRPr>
          </a:p>
          <a:p>
            <a:pPr marL="457200" lvl="0" indent="0" algn="ctr" rtl="0">
              <a:lnSpc>
                <a:spcPct val="100000"/>
              </a:lnSpc>
              <a:spcBef>
                <a:spcPts val="0"/>
              </a:spcBef>
              <a:spcAft>
                <a:spcPts val="0"/>
              </a:spcAft>
              <a:buNone/>
            </a:pPr>
            <a:r>
              <a:rPr lang="en" sz="2416">
                <a:latin typeface="Lato"/>
                <a:ea typeface="Lato"/>
                <a:cs typeface="Lato"/>
                <a:sym typeface="Lato"/>
              </a:rPr>
              <a:t>What case study resonates with you most?</a:t>
            </a:r>
            <a:endParaRPr sz="3416">
              <a:latin typeface="Lato"/>
              <a:ea typeface="Lato"/>
              <a:cs typeface="Lato"/>
              <a:sym typeface="Lato"/>
            </a:endParaRPr>
          </a:p>
        </p:txBody>
      </p:sp>
      <p:pic>
        <p:nvPicPr>
          <p:cNvPr id="760" name="Google Shape;760;p102"/>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3"/>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solidFill>
                  <a:schemeClr val="lt1"/>
                </a:solidFill>
              </a:rPr>
              <a:t>Wrap up/Hw </a:t>
            </a:r>
            <a:endParaRPr>
              <a:solidFill>
                <a:schemeClr val="lt1"/>
              </a:solidFill>
            </a:endParaRPr>
          </a:p>
        </p:txBody>
      </p:sp>
      <p:sp>
        <p:nvSpPr>
          <p:cNvPr id="766" name="Google Shape;766;p103"/>
          <p:cNvSpPr txBox="1">
            <a:spLocks noGrp="1"/>
          </p:cNvSpPr>
          <p:nvPr>
            <p:ph type="body" idx="1"/>
          </p:nvPr>
        </p:nvSpPr>
        <p:spPr>
          <a:xfrm>
            <a:off x="435905" y="1671000"/>
            <a:ext cx="8023200" cy="2564700"/>
          </a:xfrm>
          <a:prstGeom prst="rect">
            <a:avLst/>
          </a:prstGeom>
        </p:spPr>
        <p:txBody>
          <a:bodyPr spcFirstLastPara="1" wrap="square" lIns="68575" tIns="34275" rIns="68575" bIns="34275" anchor="t" anchorCtr="0">
            <a:normAutofit/>
          </a:bodyPr>
          <a:lstStyle/>
          <a:p>
            <a:pPr marL="457200" lvl="0" indent="-349250" algn="l" rtl="0">
              <a:spcBef>
                <a:spcPts val="300"/>
              </a:spcBef>
              <a:spcAft>
                <a:spcPts val="0"/>
              </a:spcAft>
              <a:buSzPts val="1900"/>
              <a:buChar char="●"/>
            </a:pPr>
            <a:r>
              <a:rPr lang="en" sz="2800"/>
              <a:t>22nd of May at 15:00 - 17:30 CEST,  9:00am - 11:30am EST</a:t>
            </a:r>
            <a:endParaRPr sz="2800"/>
          </a:p>
          <a:p>
            <a:pPr marL="457200" lvl="0" indent="-349250" algn="l" rtl="0">
              <a:spcBef>
                <a:spcPts val="500"/>
              </a:spcBef>
              <a:spcAft>
                <a:spcPts val="0"/>
              </a:spcAft>
              <a:buSzPts val="1900"/>
              <a:buChar char="●"/>
            </a:pPr>
            <a:r>
              <a:rPr lang="en" sz="2800"/>
              <a:t>Your “Homework”</a:t>
            </a:r>
            <a:endParaRPr sz="2800"/>
          </a:p>
          <a:p>
            <a:pPr marL="457200" lvl="0" indent="-349250" algn="l" rtl="0">
              <a:spcBef>
                <a:spcPts val="500"/>
              </a:spcBef>
              <a:spcAft>
                <a:spcPts val="500"/>
              </a:spcAft>
              <a:buSzPts val="1900"/>
              <a:buChar char="●"/>
            </a:pPr>
            <a:r>
              <a:rPr lang="en" sz="2800"/>
              <a:t>An optional check in call - 21st of from 16:00-17:00 CEST, 10:00 am-11 am EST. </a:t>
            </a:r>
            <a:endParaRPr sz="2800"/>
          </a:p>
        </p:txBody>
      </p:sp>
      <p:pic>
        <p:nvPicPr>
          <p:cNvPr id="767" name="Google Shape;767;p103"/>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4"/>
          <p:cNvSpPr/>
          <p:nvPr/>
        </p:nvSpPr>
        <p:spPr>
          <a:xfrm>
            <a:off x="1" y="-115575"/>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773" name="Google Shape;773;p104"/>
          <p:cNvSpPr txBox="1"/>
          <p:nvPr/>
        </p:nvSpPr>
        <p:spPr>
          <a:xfrm>
            <a:off x="1391582" y="1581578"/>
            <a:ext cx="7166700" cy="708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300"/>
              <a:buFont typeface="Lato Black"/>
              <a:buNone/>
            </a:pPr>
            <a:r>
              <a:rPr lang="en" sz="3300" b="1">
                <a:solidFill>
                  <a:schemeClr val="dk2"/>
                </a:solidFill>
                <a:latin typeface="Lato Black"/>
                <a:ea typeface="Lato Black"/>
                <a:cs typeface="Lato Black"/>
                <a:sym typeface="Lato Black"/>
              </a:rPr>
              <a:t>Citizen Science at Your Library</a:t>
            </a:r>
            <a:endParaRPr sz="3300" b="1" i="0" u="none" strike="noStrike" cap="none">
              <a:solidFill>
                <a:schemeClr val="dk2"/>
              </a:solidFill>
              <a:latin typeface="Lato Black"/>
              <a:ea typeface="Lato Black"/>
              <a:cs typeface="Lato Black"/>
              <a:sym typeface="Lato Black"/>
            </a:endParaRPr>
          </a:p>
        </p:txBody>
      </p:sp>
      <p:sp>
        <p:nvSpPr>
          <p:cNvPr id="774" name="Google Shape;774;p104"/>
          <p:cNvSpPr txBox="1"/>
          <p:nvPr/>
        </p:nvSpPr>
        <p:spPr>
          <a:xfrm>
            <a:off x="1399375" y="2172455"/>
            <a:ext cx="7166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chemeClr val="dk1"/>
                </a:solidFill>
                <a:latin typeface="Lato"/>
                <a:ea typeface="Lato"/>
                <a:cs typeface="Lato"/>
                <a:sym typeface="Lato"/>
              </a:rPr>
              <a:t>An Online Intensive</a:t>
            </a:r>
            <a:endParaRPr sz="1400" b="1">
              <a:solidFill>
                <a:schemeClr val="dk1"/>
              </a:solidFill>
              <a:latin typeface="Lato"/>
              <a:ea typeface="Lato"/>
              <a:cs typeface="Lato"/>
              <a:sym typeface="Lato"/>
            </a:endParaRPr>
          </a:p>
        </p:txBody>
      </p:sp>
      <p:sp>
        <p:nvSpPr>
          <p:cNvPr id="775" name="Google Shape;775;p104"/>
          <p:cNvSpPr txBox="1"/>
          <p:nvPr/>
        </p:nvSpPr>
        <p:spPr>
          <a:xfrm>
            <a:off x="1399375" y="2867825"/>
            <a:ext cx="30237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a:solidFill>
                  <a:schemeClr val="dk1"/>
                </a:solidFill>
                <a:latin typeface="Lato"/>
                <a:ea typeface="Lato"/>
                <a:cs typeface="Lato"/>
                <a:sym typeface="Lato"/>
              </a:rPr>
              <a:t>May 15 &amp; May 22, 2024</a:t>
            </a:r>
            <a:endParaRPr sz="1300">
              <a:solidFill>
                <a:schemeClr val="dk1"/>
              </a:solidFill>
              <a:latin typeface="Lato"/>
              <a:ea typeface="Lato"/>
              <a:cs typeface="Lato"/>
              <a:sym typeface="Lato"/>
            </a:endParaRPr>
          </a:p>
        </p:txBody>
      </p:sp>
      <p:grpSp>
        <p:nvGrpSpPr>
          <p:cNvPr id="776" name="Google Shape;776;p104"/>
          <p:cNvGrpSpPr/>
          <p:nvPr/>
        </p:nvGrpSpPr>
        <p:grpSpPr>
          <a:xfrm>
            <a:off x="436289" y="293176"/>
            <a:ext cx="2416370" cy="708526"/>
            <a:chOff x="1162050" y="2190750"/>
            <a:chExt cx="9886948" cy="2476498"/>
          </a:xfrm>
        </p:grpSpPr>
        <p:pic>
          <p:nvPicPr>
            <p:cNvPr id="777" name="Google Shape;777;p104"/>
            <p:cNvPicPr preferRelativeResize="0"/>
            <p:nvPr/>
          </p:nvPicPr>
          <p:blipFill>
            <a:blip r:embed="rId3">
              <a:alphaModFix/>
            </a:blip>
            <a:stretch>
              <a:fillRect/>
            </a:stretch>
          </p:blipFill>
          <p:spPr>
            <a:xfrm>
              <a:off x="1162050" y="2190750"/>
              <a:ext cx="3092577" cy="2476498"/>
            </a:xfrm>
            <a:prstGeom prst="rect">
              <a:avLst/>
            </a:prstGeom>
            <a:noFill/>
            <a:ln>
              <a:noFill/>
            </a:ln>
          </p:spPr>
        </p:pic>
        <p:pic>
          <p:nvPicPr>
            <p:cNvPr id="778" name="Google Shape;778;p104"/>
            <p:cNvPicPr preferRelativeResize="0"/>
            <p:nvPr/>
          </p:nvPicPr>
          <p:blipFill>
            <a:blip r:embed="rId4">
              <a:alphaModFix/>
            </a:blip>
            <a:stretch>
              <a:fillRect/>
            </a:stretch>
          </p:blipFill>
          <p:spPr>
            <a:xfrm>
              <a:off x="4953000" y="2613650"/>
              <a:ext cx="3371802" cy="1224925"/>
            </a:xfrm>
            <a:prstGeom prst="rect">
              <a:avLst/>
            </a:prstGeom>
            <a:noFill/>
            <a:ln>
              <a:noFill/>
            </a:ln>
          </p:spPr>
        </p:pic>
        <p:pic>
          <p:nvPicPr>
            <p:cNvPr id="779" name="Google Shape;779;p104"/>
            <p:cNvPicPr preferRelativeResize="0"/>
            <p:nvPr/>
          </p:nvPicPr>
          <p:blipFill>
            <a:blip r:embed="rId5">
              <a:alphaModFix/>
            </a:blip>
            <a:stretch>
              <a:fillRect/>
            </a:stretch>
          </p:blipFill>
          <p:spPr>
            <a:xfrm>
              <a:off x="8985075" y="2652700"/>
              <a:ext cx="2063923" cy="1146825"/>
            </a:xfrm>
            <a:prstGeom prst="rect">
              <a:avLst/>
            </a:prstGeom>
            <a:noFill/>
            <a:ln>
              <a:noFill/>
            </a:ln>
          </p:spPr>
        </p:pic>
      </p:grpSp>
      <p:grpSp>
        <p:nvGrpSpPr>
          <p:cNvPr id="780" name="Google Shape;780;p104"/>
          <p:cNvGrpSpPr/>
          <p:nvPr/>
        </p:nvGrpSpPr>
        <p:grpSpPr>
          <a:xfrm>
            <a:off x="73" y="3409734"/>
            <a:ext cx="9145161" cy="1178281"/>
            <a:chOff x="-13543400" y="-1455552"/>
            <a:chExt cx="34746051" cy="4476752"/>
          </a:xfrm>
        </p:grpSpPr>
        <p:pic>
          <p:nvPicPr>
            <p:cNvPr id="781" name="Google Shape;781;p104"/>
            <p:cNvPicPr preferRelativeResize="0"/>
            <p:nvPr/>
          </p:nvPicPr>
          <p:blipFill>
            <a:blip r:embed="rId6">
              <a:alphaModFix/>
            </a:blip>
            <a:stretch>
              <a:fillRect/>
            </a:stretch>
          </p:blipFill>
          <p:spPr>
            <a:xfrm>
              <a:off x="-13543400" y="-1455550"/>
              <a:ext cx="12192000" cy="4476750"/>
            </a:xfrm>
            <a:prstGeom prst="rect">
              <a:avLst/>
            </a:prstGeom>
            <a:noFill/>
            <a:ln>
              <a:noFill/>
            </a:ln>
          </p:spPr>
        </p:pic>
        <p:pic>
          <p:nvPicPr>
            <p:cNvPr id="782" name="Google Shape;782;p104"/>
            <p:cNvPicPr preferRelativeResize="0"/>
            <p:nvPr/>
          </p:nvPicPr>
          <p:blipFill>
            <a:blip r:embed="rId7">
              <a:alphaModFix/>
            </a:blip>
            <a:stretch>
              <a:fillRect/>
            </a:stretch>
          </p:blipFill>
          <p:spPr>
            <a:xfrm>
              <a:off x="-3333750" y="-1455552"/>
              <a:ext cx="14126858" cy="4476750"/>
            </a:xfrm>
            <a:prstGeom prst="rect">
              <a:avLst/>
            </a:prstGeom>
            <a:noFill/>
            <a:ln>
              <a:noFill/>
            </a:ln>
          </p:spPr>
        </p:pic>
        <p:pic>
          <p:nvPicPr>
            <p:cNvPr id="783" name="Google Shape;783;p104"/>
            <p:cNvPicPr preferRelativeResize="0"/>
            <p:nvPr/>
          </p:nvPicPr>
          <p:blipFill>
            <a:blip r:embed="rId8">
              <a:alphaModFix/>
            </a:blip>
            <a:stretch>
              <a:fillRect/>
            </a:stretch>
          </p:blipFill>
          <p:spPr>
            <a:xfrm>
              <a:off x="8812907" y="-1455550"/>
              <a:ext cx="12389745" cy="4476750"/>
            </a:xfrm>
            <a:prstGeom prst="rect">
              <a:avLst/>
            </a:prstGeom>
            <a:noFill/>
            <a:ln>
              <a:noFill/>
            </a:ln>
          </p:spPr>
        </p:pic>
      </p:grpSp>
      <p:grpSp>
        <p:nvGrpSpPr>
          <p:cNvPr id="784" name="Google Shape;784;p104"/>
          <p:cNvGrpSpPr/>
          <p:nvPr/>
        </p:nvGrpSpPr>
        <p:grpSpPr>
          <a:xfrm>
            <a:off x="3670256" y="4674000"/>
            <a:ext cx="2236044" cy="401700"/>
            <a:chOff x="6607369" y="622950"/>
            <a:chExt cx="2236044" cy="401700"/>
          </a:xfrm>
        </p:grpSpPr>
        <p:sp>
          <p:nvSpPr>
            <p:cNvPr id="785" name="Google Shape;785;p104"/>
            <p:cNvSpPr txBox="1"/>
            <p:nvPr/>
          </p:nvSpPr>
          <p:spPr>
            <a:xfrm>
              <a:off x="7047912" y="622950"/>
              <a:ext cx="1795500" cy="401700"/>
            </a:xfrm>
            <a:prstGeom prst="rect">
              <a:avLst/>
            </a:prstGeom>
            <a:noFill/>
            <a:ln>
              <a:noFill/>
            </a:ln>
          </p:spPr>
          <p:txBody>
            <a:bodyPr spcFirstLastPara="1" wrap="square" lIns="68575" tIns="34275" rIns="68575" bIns="34275" anchor="t" anchorCtr="0">
              <a:spAutoFit/>
            </a:bodyPr>
            <a:lstStyle/>
            <a:p>
              <a:pPr marL="0" marR="0" lvl="0" indent="0" algn="l" rtl="0">
                <a:lnSpc>
                  <a:spcPct val="110000"/>
                </a:lnSpc>
                <a:spcBef>
                  <a:spcPts val="0"/>
                </a:spcBef>
                <a:spcAft>
                  <a:spcPts val="0"/>
                </a:spcAft>
                <a:buNone/>
              </a:pPr>
              <a:r>
                <a:rPr lang="en" sz="400">
                  <a:solidFill>
                    <a:schemeClr val="dk1"/>
                  </a:solidFill>
                  <a:highlight>
                    <a:srgbClr val="F8F8F8"/>
                  </a:highlight>
                  <a:latin typeface="Verdana"/>
                  <a:ea typeface="Verdana"/>
                  <a:cs typeface="Verdana"/>
                  <a:sym typeface="Verdana"/>
                </a:rPr>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a:t>
              </a:r>
              <a:endParaRPr sz="400" i="0" u="none" strike="noStrike" cap="none">
                <a:solidFill>
                  <a:schemeClr val="dk1"/>
                </a:solidFill>
                <a:latin typeface="Verdana"/>
                <a:ea typeface="Verdana"/>
                <a:cs typeface="Verdana"/>
                <a:sym typeface="Verdana"/>
              </a:endParaRPr>
            </a:p>
          </p:txBody>
        </p:sp>
        <p:pic>
          <p:nvPicPr>
            <p:cNvPr id="786" name="Google Shape;786;p104"/>
            <p:cNvPicPr preferRelativeResize="0"/>
            <p:nvPr/>
          </p:nvPicPr>
          <p:blipFill>
            <a:blip r:embed="rId9">
              <a:alphaModFix/>
            </a:blip>
            <a:stretch>
              <a:fillRect/>
            </a:stretch>
          </p:blipFill>
          <p:spPr>
            <a:xfrm>
              <a:off x="6607369" y="668176"/>
              <a:ext cx="440549" cy="293813"/>
            </a:xfrm>
            <a:prstGeom prst="rect">
              <a:avLst/>
            </a:prstGeom>
            <a:noFill/>
            <a:ln>
              <a:noFill/>
            </a:ln>
          </p:spPr>
        </p:pic>
      </p:grpSp>
      <p:pic>
        <p:nvPicPr>
          <p:cNvPr id="787" name="Google Shape;787;p104"/>
          <p:cNvPicPr preferRelativeResize="0"/>
          <p:nvPr/>
        </p:nvPicPr>
        <p:blipFill>
          <a:blip r:embed="rId10">
            <a:alphaModFix/>
          </a:blip>
          <a:stretch>
            <a:fillRect/>
          </a:stretch>
        </p:blipFill>
        <p:spPr>
          <a:xfrm>
            <a:off x="6408400" y="254375"/>
            <a:ext cx="2206290" cy="635475"/>
          </a:xfrm>
          <a:prstGeom prst="rect">
            <a:avLst/>
          </a:prstGeom>
          <a:solidFill>
            <a:srgbClr val="FFFFFF"/>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1"/>
          <p:cNvSpPr txBox="1">
            <a:spLocks noGrp="1"/>
          </p:cNvSpPr>
          <p:nvPr>
            <p:ph type="ctrTitle"/>
          </p:nvPr>
        </p:nvSpPr>
        <p:spPr>
          <a:xfrm>
            <a:off x="435893" y="765323"/>
            <a:ext cx="8245200" cy="11064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Who are we?</a:t>
            </a:r>
            <a:endParaRPr/>
          </a:p>
        </p:txBody>
      </p:sp>
      <p:sp>
        <p:nvSpPr>
          <p:cNvPr id="283" name="Google Shape;283;p51"/>
          <p:cNvSpPr txBox="1">
            <a:spLocks noGrp="1"/>
          </p:cNvSpPr>
          <p:nvPr>
            <p:ph type="subTitle" idx="1"/>
          </p:nvPr>
        </p:nvSpPr>
        <p:spPr>
          <a:xfrm>
            <a:off x="435896" y="1871584"/>
            <a:ext cx="8245200" cy="442800"/>
          </a:xfrm>
          <a:prstGeom prst="rect">
            <a:avLst/>
          </a:prstGeom>
        </p:spPr>
        <p:txBody>
          <a:bodyPr spcFirstLastPara="1" wrap="square" lIns="68575" tIns="34275" rIns="68575" bIns="34275" anchor="t" anchorCtr="0">
            <a:normAutofit/>
          </a:bodyPr>
          <a:lstStyle/>
          <a:p>
            <a:pPr marL="0" lvl="0" indent="0" algn="l" rtl="0">
              <a:spcBef>
                <a:spcPts val="200"/>
              </a:spcBef>
              <a:spcAft>
                <a:spcPts val="500"/>
              </a:spcAft>
              <a:buNone/>
            </a:pPr>
            <a:r>
              <a:rPr lang="en" sz="1800"/>
              <a:t>A collaborative endeavor. </a:t>
            </a:r>
            <a:endParaRPr sz="1800"/>
          </a:p>
        </p:txBody>
      </p:sp>
      <p:pic>
        <p:nvPicPr>
          <p:cNvPr id="284" name="Google Shape;284;p51"/>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5"/>
          <p:cNvSpPr txBox="1">
            <a:spLocks noGrp="1"/>
          </p:cNvSpPr>
          <p:nvPr>
            <p:ph type="subTitle" idx="1"/>
          </p:nvPr>
        </p:nvSpPr>
        <p:spPr>
          <a:xfrm>
            <a:off x="327798" y="246991"/>
            <a:ext cx="5145300" cy="263100"/>
          </a:xfrm>
          <a:prstGeom prst="rect">
            <a:avLst/>
          </a:prstGeom>
        </p:spPr>
        <p:txBody>
          <a:bodyPr spcFirstLastPara="1" wrap="square" lIns="68575" tIns="34275" rIns="68575" bIns="34275" anchor="ctr" anchorCtr="0">
            <a:noAutofit/>
          </a:bodyPr>
          <a:lstStyle/>
          <a:p>
            <a:pPr marL="0" lvl="0" indent="0" algn="l" rtl="0">
              <a:spcBef>
                <a:spcPts val="800"/>
              </a:spcBef>
              <a:spcAft>
                <a:spcPts val="0"/>
              </a:spcAft>
              <a:buNone/>
            </a:pPr>
            <a:r>
              <a:rPr lang="en" sz="2500"/>
              <a:t>Presenters</a:t>
            </a:r>
            <a:endParaRPr sz="2500"/>
          </a:p>
        </p:txBody>
      </p:sp>
      <p:pic>
        <p:nvPicPr>
          <p:cNvPr id="794" name="Google Shape;794;p105"/>
          <p:cNvPicPr preferRelativeResize="0"/>
          <p:nvPr/>
        </p:nvPicPr>
        <p:blipFill>
          <a:blip r:embed="rId3">
            <a:alphaModFix/>
          </a:blip>
          <a:stretch>
            <a:fillRect/>
          </a:stretch>
        </p:blipFill>
        <p:spPr>
          <a:xfrm>
            <a:off x="5060850" y="811075"/>
            <a:ext cx="2250300" cy="2305500"/>
          </a:xfrm>
          <a:prstGeom prst="ellipse">
            <a:avLst/>
          </a:prstGeom>
          <a:noFill/>
          <a:ln>
            <a:noFill/>
          </a:ln>
        </p:spPr>
      </p:pic>
      <p:sp>
        <p:nvSpPr>
          <p:cNvPr id="795" name="Google Shape;795;p105"/>
          <p:cNvSpPr/>
          <p:nvPr/>
        </p:nvSpPr>
        <p:spPr>
          <a:xfrm>
            <a:off x="5060850" y="3197275"/>
            <a:ext cx="2250300" cy="9546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p>
          <a:p>
            <a:pPr marL="0" lvl="0" indent="0" algn="ctr" rtl="0">
              <a:spcBef>
                <a:spcPts val="0"/>
              </a:spcBef>
              <a:spcAft>
                <a:spcPts val="0"/>
              </a:spcAft>
              <a:buNone/>
            </a:pPr>
            <a:r>
              <a:rPr lang="en" sz="1200" b="1"/>
              <a:t>Tara Cox</a:t>
            </a:r>
            <a:endParaRPr sz="1200" b="1"/>
          </a:p>
          <a:p>
            <a:pPr marL="0" lvl="0" indent="0" algn="ctr" rtl="0">
              <a:spcBef>
                <a:spcPts val="0"/>
              </a:spcBef>
              <a:spcAft>
                <a:spcPts val="0"/>
              </a:spcAft>
              <a:buNone/>
            </a:pPr>
            <a:r>
              <a:rPr lang="en" sz="1000"/>
              <a:t>Director Citizen and Community Science Library Network</a:t>
            </a:r>
            <a:endParaRPr sz="1000"/>
          </a:p>
          <a:p>
            <a:pPr marL="0" lvl="0" indent="0" algn="ctr" rtl="0">
              <a:spcBef>
                <a:spcPts val="0"/>
              </a:spcBef>
              <a:spcAft>
                <a:spcPts val="0"/>
              </a:spcAft>
              <a:buNone/>
            </a:pPr>
            <a:r>
              <a:rPr lang="en" sz="1000"/>
              <a:t>National Girls Collaborative Project &amp; SciStarter</a:t>
            </a:r>
            <a:endParaRPr sz="1000"/>
          </a:p>
          <a:p>
            <a:pPr marL="0" lvl="0" indent="0" algn="ctr" rtl="0">
              <a:spcBef>
                <a:spcPts val="0"/>
              </a:spcBef>
              <a:spcAft>
                <a:spcPts val="0"/>
              </a:spcAft>
              <a:buNone/>
            </a:pPr>
            <a:endParaRPr sz="1000"/>
          </a:p>
        </p:txBody>
      </p:sp>
      <p:pic>
        <p:nvPicPr>
          <p:cNvPr id="796" name="Google Shape;796;p105"/>
          <p:cNvPicPr preferRelativeResize="0"/>
          <p:nvPr/>
        </p:nvPicPr>
        <p:blipFill>
          <a:blip r:embed="rId4">
            <a:alphaModFix/>
          </a:blip>
          <a:stretch>
            <a:fillRect/>
          </a:stretch>
        </p:blipFill>
        <p:spPr>
          <a:xfrm>
            <a:off x="2099225" y="806575"/>
            <a:ext cx="2314500" cy="2314500"/>
          </a:xfrm>
          <a:prstGeom prst="ellipse">
            <a:avLst/>
          </a:prstGeom>
          <a:noFill/>
          <a:ln>
            <a:noFill/>
          </a:ln>
        </p:spPr>
      </p:pic>
      <p:sp>
        <p:nvSpPr>
          <p:cNvPr id="797" name="Google Shape;797;p105"/>
          <p:cNvSpPr/>
          <p:nvPr/>
        </p:nvSpPr>
        <p:spPr>
          <a:xfrm>
            <a:off x="2099225" y="3212900"/>
            <a:ext cx="2314500" cy="9546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p>
          <a:p>
            <a:pPr marL="0" lvl="0" indent="0" algn="ctr" rtl="0">
              <a:spcBef>
                <a:spcPts val="0"/>
              </a:spcBef>
              <a:spcAft>
                <a:spcPts val="0"/>
              </a:spcAft>
              <a:buNone/>
            </a:pPr>
            <a:r>
              <a:rPr lang="en" sz="1200" b="1"/>
              <a:t>Clea Montanari</a:t>
            </a:r>
            <a:endParaRPr sz="1200" b="1"/>
          </a:p>
          <a:p>
            <a:pPr marL="0" lvl="0" indent="0" algn="ctr" rtl="0">
              <a:spcBef>
                <a:spcPts val="0"/>
              </a:spcBef>
              <a:spcAft>
                <a:spcPts val="0"/>
              </a:spcAft>
              <a:buNone/>
            </a:pPr>
            <a:r>
              <a:rPr lang="en" sz="1000"/>
              <a:t>Project Manager</a:t>
            </a:r>
            <a:endParaRPr sz="1000"/>
          </a:p>
          <a:p>
            <a:pPr marL="0" lvl="0" indent="0" algn="ctr" rtl="0">
              <a:spcBef>
                <a:spcPts val="0"/>
              </a:spcBef>
              <a:spcAft>
                <a:spcPts val="0"/>
              </a:spcAft>
              <a:buNone/>
            </a:pPr>
            <a:r>
              <a:rPr lang="en" sz="1000"/>
              <a:t>European Citizen Science Academy</a:t>
            </a:r>
            <a:endParaRPr sz="1000"/>
          </a:p>
          <a:p>
            <a:pPr marL="0" lvl="0" indent="0" algn="ctr" rtl="0">
              <a:spcBef>
                <a:spcPts val="0"/>
              </a:spcBef>
              <a:spcAft>
                <a:spcPts val="0"/>
              </a:spcAft>
              <a:buNone/>
            </a:pPr>
            <a:r>
              <a:rPr lang="en" sz="1000"/>
              <a:t>Faculté des Sciences - Université Paris Cité</a:t>
            </a:r>
            <a:endParaRPr sz="1000"/>
          </a:p>
          <a:p>
            <a:pPr marL="0" lvl="0" indent="0" algn="ctr" rtl="0">
              <a:spcBef>
                <a:spcPts val="0"/>
              </a:spcBef>
              <a:spcAft>
                <a:spcPts val="0"/>
              </a:spcAft>
              <a:buNone/>
            </a:pPr>
            <a:endParaRPr sz="1000"/>
          </a:p>
        </p:txBody>
      </p:sp>
      <p:pic>
        <p:nvPicPr>
          <p:cNvPr id="798" name="Google Shape;798;p105"/>
          <p:cNvPicPr preferRelativeResize="0"/>
          <p:nvPr/>
        </p:nvPicPr>
        <p:blipFill>
          <a:blip r:embed="rId5">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6"/>
          <p:cNvSpPr txBox="1">
            <a:spLocks noGrp="1"/>
          </p:cNvSpPr>
          <p:nvPr>
            <p:ph type="ctrTitle"/>
          </p:nvPr>
        </p:nvSpPr>
        <p:spPr>
          <a:xfrm>
            <a:off x="463406" y="122487"/>
            <a:ext cx="8108100" cy="70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Course Agenda </a:t>
            </a:r>
            <a:endParaRPr/>
          </a:p>
        </p:txBody>
      </p:sp>
      <p:pic>
        <p:nvPicPr>
          <p:cNvPr id="804" name="Google Shape;804;p106"/>
          <p:cNvPicPr preferRelativeResize="0"/>
          <p:nvPr/>
        </p:nvPicPr>
        <p:blipFill>
          <a:blip r:embed="rId3">
            <a:alphaModFix/>
          </a:blip>
          <a:stretch>
            <a:fillRect/>
          </a:stretch>
        </p:blipFill>
        <p:spPr>
          <a:xfrm>
            <a:off x="465312" y="768373"/>
            <a:ext cx="710968" cy="140251"/>
          </a:xfrm>
          <a:prstGeom prst="rect">
            <a:avLst/>
          </a:prstGeom>
          <a:noFill/>
          <a:ln>
            <a:noFill/>
          </a:ln>
        </p:spPr>
      </p:pic>
      <p:graphicFrame>
        <p:nvGraphicFramePr>
          <p:cNvPr id="805" name="Google Shape;805;p106"/>
          <p:cNvGraphicFramePr/>
          <p:nvPr/>
        </p:nvGraphicFramePr>
        <p:xfrm>
          <a:off x="538625" y="1227550"/>
          <a:ext cx="7688850" cy="3220660"/>
        </p:xfrm>
        <a:graphic>
          <a:graphicData uri="http://schemas.openxmlformats.org/drawingml/2006/table">
            <a:tbl>
              <a:tblPr>
                <a:noFill/>
                <a:tableStyleId>{E7ED7AB6-D863-4BA4-8B45-570BD623DA9A}</a:tableStyleId>
              </a:tblPr>
              <a:tblGrid>
                <a:gridCol w="4043025">
                  <a:extLst>
                    <a:ext uri="{9D8B030D-6E8A-4147-A177-3AD203B41FA5}">
                      <a16:colId xmlns:a16="http://schemas.microsoft.com/office/drawing/2014/main" val="20000"/>
                    </a:ext>
                  </a:extLst>
                </a:gridCol>
                <a:gridCol w="3645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Clr>
                          <a:srgbClr val="000000"/>
                        </a:buClr>
                        <a:buFont typeface="Arial"/>
                        <a:buNone/>
                      </a:pPr>
                      <a:r>
                        <a:rPr lang="en" sz="1700" b="1" u="sng">
                          <a:solidFill>
                            <a:schemeClr val="dk1"/>
                          </a:solidFill>
                          <a:latin typeface="Lato Black"/>
                          <a:ea typeface="Lato Black"/>
                          <a:cs typeface="Lato Black"/>
                          <a:sym typeface="Lato Black"/>
                        </a:rPr>
                        <a:t>Day 1</a:t>
                      </a:r>
                      <a:endParaRPr/>
                    </a:p>
                  </a:txBody>
                  <a:tcPr marL="91425" marR="91425" marT="91425" marB="91425">
                    <a:solidFill>
                      <a:srgbClr val="E8F3DA"/>
                    </a:solidFill>
                  </a:tcPr>
                </a:tc>
                <a:tc>
                  <a:txBody>
                    <a:bodyPr/>
                    <a:lstStyle/>
                    <a:p>
                      <a:pPr marL="0" lvl="0" indent="0" algn="l" rtl="0">
                        <a:spcBef>
                          <a:spcPts val="0"/>
                        </a:spcBef>
                        <a:spcAft>
                          <a:spcPts val="0"/>
                        </a:spcAft>
                        <a:buClr>
                          <a:srgbClr val="000000"/>
                        </a:buClr>
                        <a:buFont typeface="Arial"/>
                        <a:buNone/>
                      </a:pPr>
                      <a:r>
                        <a:rPr lang="en" sz="1700" b="1" u="sng">
                          <a:solidFill>
                            <a:schemeClr val="dk1"/>
                          </a:solidFill>
                          <a:latin typeface="Lato Black"/>
                          <a:ea typeface="Lato Black"/>
                          <a:cs typeface="Lato Black"/>
                          <a:sym typeface="Lato Black"/>
                        </a:rPr>
                        <a:t>Day 2</a:t>
                      </a:r>
                      <a:endParaRPr/>
                    </a:p>
                  </a:txBody>
                  <a:tcPr marL="91425" marR="91425" marT="91425" marB="91425">
                    <a:solidFill>
                      <a:srgbClr val="E8F3DA"/>
                    </a:solidFill>
                  </a:tcPr>
                </a:tc>
                <a:extLst>
                  <a:ext uri="{0D108BD9-81ED-4DB2-BD59-A6C34878D82A}">
                    <a16:rowId xmlns:a16="http://schemas.microsoft.com/office/drawing/2014/main" val="10000"/>
                  </a:ext>
                </a:extLst>
              </a:tr>
              <a:tr h="2370100">
                <a:tc>
                  <a:txBody>
                    <a:bodyPr/>
                    <a:lstStyle/>
                    <a:p>
                      <a:pPr marL="0" lvl="0" indent="0" algn="l" rtl="0">
                        <a:spcBef>
                          <a:spcPts val="0"/>
                        </a:spcBef>
                        <a:spcAft>
                          <a:spcPts val="0"/>
                        </a:spcAft>
                        <a:buNone/>
                      </a:pPr>
                      <a:r>
                        <a:rPr lang="en">
                          <a:latin typeface="Lato"/>
                          <a:ea typeface="Lato"/>
                          <a:cs typeface="Lato"/>
                          <a:sym typeface="Lato"/>
                        </a:rPr>
                        <a:t>25 min - Introductions &amp; Citizen Science   Refresher</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 - Citizen Science: Research &amp; Practice</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15 min - Coffee Break</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20 min - Community Hubs for Citizen Science 101</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40  min - Case Studies </a:t>
                      </a:r>
                      <a:endParaRPr>
                        <a:latin typeface="Lato"/>
                        <a:ea typeface="Lato"/>
                        <a:cs typeface="Lato"/>
                        <a:sym typeface="Lato"/>
                      </a:endParaRPr>
                    </a:p>
                    <a:p>
                      <a:pPr marL="0" lvl="0" indent="0" algn="l" rtl="0">
                        <a:spcBef>
                          <a:spcPts val="1000"/>
                        </a:spcBef>
                        <a:spcAft>
                          <a:spcPts val="1000"/>
                        </a:spcAft>
                        <a:buNone/>
                      </a:pPr>
                      <a:r>
                        <a:rPr lang="en">
                          <a:latin typeface="Lato"/>
                          <a:ea typeface="Lato"/>
                          <a:cs typeface="Lato"/>
                          <a:sym typeface="Lato"/>
                        </a:rPr>
                        <a:t>20  min - Question &amp; Homework</a:t>
                      </a:r>
                      <a:endParaRPr sz="1600"/>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5 mins - Introduction</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15 mins - Intervention areas/ reflection</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15 mins - Reflection on “Homework”</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mins - Resources</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10 mins - Break</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mins - Share with practitioners</a:t>
                      </a:r>
                      <a:endParaRPr>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30  mins- Planning Breakout</a:t>
                      </a:r>
                      <a:endParaRPr>
                        <a:latin typeface="Lato"/>
                        <a:ea typeface="Lato"/>
                        <a:cs typeface="Lato"/>
                        <a:sym typeface="Lato"/>
                      </a:endParaRPr>
                    </a:p>
                    <a:p>
                      <a:pPr marL="0" lvl="0" indent="0" algn="l" rtl="0">
                        <a:spcBef>
                          <a:spcPts val="1000"/>
                        </a:spcBef>
                        <a:spcAft>
                          <a:spcPts val="1000"/>
                        </a:spcAft>
                        <a:buNone/>
                      </a:pPr>
                      <a:r>
                        <a:rPr lang="en">
                          <a:latin typeface="Lato"/>
                          <a:ea typeface="Lato"/>
                          <a:cs typeface="Lato"/>
                          <a:sym typeface="Lato"/>
                        </a:rPr>
                        <a:t>15 mins - Wrap up + Evaluation</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pic>
        <p:nvPicPr>
          <p:cNvPr id="806" name="Google Shape;806;p106"/>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7"/>
          <p:cNvSpPr txBox="1">
            <a:spLocks noGrp="1"/>
          </p:cNvSpPr>
          <p:nvPr>
            <p:ph type="ctrTitle"/>
          </p:nvPr>
        </p:nvSpPr>
        <p:spPr>
          <a:xfrm>
            <a:off x="463406" y="122487"/>
            <a:ext cx="8108100" cy="70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Learning Objectives </a:t>
            </a:r>
            <a:endParaRPr/>
          </a:p>
        </p:txBody>
      </p:sp>
      <p:pic>
        <p:nvPicPr>
          <p:cNvPr id="812" name="Google Shape;812;p107"/>
          <p:cNvPicPr preferRelativeResize="0"/>
          <p:nvPr/>
        </p:nvPicPr>
        <p:blipFill>
          <a:blip r:embed="rId3">
            <a:alphaModFix/>
          </a:blip>
          <a:stretch>
            <a:fillRect/>
          </a:stretch>
        </p:blipFill>
        <p:spPr>
          <a:xfrm>
            <a:off x="465312" y="768373"/>
            <a:ext cx="710968" cy="140251"/>
          </a:xfrm>
          <a:prstGeom prst="rect">
            <a:avLst/>
          </a:prstGeom>
          <a:noFill/>
          <a:ln>
            <a:noFill/>
          </a:ln>
        </p:spPr>
      </p:pic>
      <p:pic>
        <p:nvPicPr>
          <p:cNvPr id="813" name="Google Shape;813;p107"/>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
        <p:nvSpPr>
          <p:cNvPr id="814" name="Google Shape;814;p107"/>
          <p:cNvSpPr txBox="1"/>
          <p:nvPr/>
        </p:nvSpPr>
        <p:spPr>
          <a:xfrm>
            <a:off x="471825" y="1022825"/>
            <a:ext cx="4863000" cy="34626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SzPts val="1700"/>
              <a:buFont typeface="Lato"/>
              <a:buAutoNum type="arabicPeriod"/>
            </a:pPr>
            <a:r>
              <a:rPr lang="en" sz="1700">
                <a:latin typeface="Lato"/>
                <a:ea typeface="Lato"/>
                <a:cs typeface="Lato"/>
                <a:sym typeface="Lato"/>
              </a:rPr>
              <a:t>Gain a deeper understanding of the r</a:t>
            </a:r>
            <a:r>
              <a:rPr lang="en" sz="1700" b="1">
                <a:latin typeface="Lato"/>
                <a:ea typeface="Lato"/>
                <a:cs typeface="Lato"/>
                <a:sym typeface="Lato"/>
              </a:rPr>
              <a:t>ole of citizen science</a:t>
            </a:r>
            <a:r>
              <a:rPr lang="en" sz="1700">
                <a:latin typeface="Lato"/>
                <a:ea typeface="Lato"/>
                <a:cs typeface="Lato"/>
                <a:sym typeface="Lato"/>
              </a:rPr>
              <a:t> in research and in practice. </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latin typeface="Lato"/>
                <a:ea typeface="Lato"/>
                <a:cs typeface="Lato"/>
                <a:sym typeface="Lato"/>
              </a:rPr>
              <a:t>Explore </a:t>
            </a:r>
            <a:r>
              <a:rPr lang="en" sz="1700" b="1">
                <a:latin typeface="Lato"/>
                <a:ea typeface="Lato"/>
                <a:cs typeface="Lato"/>
                <a:sym typeface="Lato"/>
              </a:rPr>
              <a:t>why librarie</a:t>
            </a:r>
            <a:r>
              <a:rPr lang="en" sz="1700">
                <a:latin typeface="Lato"/>
                <a:ea typeface="Lato"/>
                <a:cs typeface="Lato"/>
                <a:sym typeface="Lato"/>
              </a:rPr>
              <a:t>s are key institutions for broadening participation in citizen science </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latin typeface="Lato"/>
                <a:ea typeface="Lato"/>
                <a:cs typeface="Lato"/>
                <a:sym typeface="Lato"/>
              </a:rPr>
              <a:t>Be exposed to </a:t>
            </a:r>
            <a:r>
              <a:rPr lang="en" sz="1700" b="1">
                <a:latin typeface="Lato"/>
                <a:ea typeface="Lato"/>
                <a:cs typeface="Lato"/>
                <a:sym typeface="Lato"/>
              </a:rPr>
              <a:t>concrete examples</a:t>
            </a:r>
            <a:r>
              <a:rPr lang="en" sz="1700">
                <a:latin typeface="Lato"/>
                <a:ea typeface="Lato"/>
                <a:cs typeface="Lato"/>
                <a:sym typeface="Lato"/>
              </a:rPr>
              <a:t> of libraries engaging in citizen science efforts</a:t>
            </a:r>
            <a:endParaRPr sz="1700">
              <a:latin typeface="Lato"/>
              <a:ea typeface="Lato"/>
              <a:cs typeface="Lato"/>
              <a:sym typeface="Lato"/>
            </a:endParaRPr>
          </a:p>
          <a:p>
            <a:pPr marL="457200" lvl="0" indent="-336550" algn="l" rtl="0">
              <a:lnSpc>
                <a:spcPct val="115000"/>
              </a:lnSpc>
              <a:spcBef>
                <a:spcPts val="600"/>
              </a:spcBef>
              <a:spcAft>
                <a:spcPts val="0"/>
              </a:spcAft>
              <a:buSzPts val="1700"/>
              <a:buFont typeface="Lato"/>
              <a:buAutoNum type="arabicPeriod"/>
            </a:pPr>
            <a:r>
              <a:rPr lang="en" sz="1700">
                <a:highlight>
                  <a:schemeClr val="accent5"/>
                </a:highlight>
                <a:latin typeface="Lato"/>
                <a:ea typeface="Lato"/>
                <a:cs typeface="Lato"/>
                <a:sym typeface="Lato"/>
              </a:rPr>
              <a:t>Learn about t</a:t>
            </a:r>
            <a:r>
              <a:rPr lang="en" sz="1700" b="1">
                <a:highlight>
                  <a:schemeClr val="accent5"/>
                </a:highlight>
                <a:latin typeface="Lato"/>
                <a:ea typeface="Lato"/>
                <a:cs typeface="Lato"/>
                <a:sym typeface="Lato"/>
              </a:rPr>
              <a:t>urnkey and adaptable resources</a:t>
            </a:r>
            <a:r>
              <a:rPr lang="en" sz="1700">
                <a:highlight>
                  <a:schemeClr val="accent5"/>
                </a:highlight>
                <a:latin typeface="Lato"/>
                <a:ea typeface="Lato"/>
                <a:cs typeface="Lato"/>
                <a:sym typeface="Lato"/>
              </a:rPr>
              <a:t> from SciStarter and ECS</a:t>
            </a:r>
            <a:endParaRPr sz="1700">
              <a:highlight>
                <a:schemeClr val="accent5"/>
              </a:highlight>
              <a:latin typeface="Lato"/>
              <a:ea typeface="Lato"/>
              <a:cs typeface="Lato"/>
              <a:sym typeface="Lato"/>
            </a:endParaRPr>
          </a:p>
          <a:p>
            <a:pPr marL="457200" lvl="0" indent="-336550" algn="l" rtl="0">
              <a:lnSpc>
                <a:spcPct val="115000"/>
              </a:lnSpc>
              <a:spcBef>
                <a:spcPts val="600"/>
              </a:spcBef>
              <a:spcAft>
                <a:spcPts val="600"/>
              </a:spcAft>
              <a:buSzPts val="1700"/>
              <a:buFont typeface="Lato"/>
              <a:buAutoNum type="arabicPeriod"/>
            </a:pPr>
            <a:r>
              <a:rPr lang="en" sz="1700">
                <a:highlight>
                  <a:schemeClr val="accent5"/>
                </a:highlight>
                <a:latin typeface="Lato"/>
                <a:ea typeface="Lato"/>
                <a:cs typeface="Lato"/>
                <a:sym typeface="Lato"/>
              </a:rPr>
              <a:t>Reflect on your library successes, challenges and </a:t>
            </a:r>
            <a:r>
              <a:rPr lang="en" sz="1700" b="1">
                <a:highlight>
                  <a:schemeClr val="accent5"/>
                </a:highlight>
                <a:latin typeface="Lato"/>
                <a:ea typeface="Lato"/>
                <a:cs typeface="Lato"/>
                <a:sym typeface="Lato"/>
              </a:rPr>
              <a:t>future goals </a:t>
            </a:r>
            <a:r>
              <a:rPr lang="en" sz="1700">
                <a:highlight>
                  <a:schemeClr val="accent5"/>
                </a:highlight>
                <a:latin typeface="Lato"/>
                <a:ea typeface="Lato"/>
                <a:cs typeface="Lato"/>
                <a:sym typeface="Lato"/>
              </a:rPr>
              <a:t>related to citizen science. </a:t>
            </a:r>
            <a:endParaRPr sz="1700">
              <a:highlight>
                <a:schemeClr val="accent5"/>
              </a:highlight>
              <a:latin typeface="Lato"/>
              <a:ea typeface="Lato"/>
              <a:cs typeface="Lato"/>
              <a:sym typeface="Lato"/>
            </a:endParaRPr>
          </a:p>
        </p:txBody>
      </p:sp>
      <p:sp>
        <p:nvSpPr>
          <p:cNvPr id="815" name="Google Shape;815;p107"/>
          <p:cNvSpPr txBox="1"/>
          <p:nvPr/>
        </p:nvSpPr>
        <p:spPr>
          <a:xfrm>
            <a:off x="4758150" y="-26600"/>
            <a:ext cx="589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latin typeface="Lato Light"/>
              <a:ea typeface="Lato Light"/>
              <a:cs typeface="Lato Light"/>
              <a:sym typeface="Lato Light"/>
            </a:endParaRPr>
          </a:p>
        </p:txBody>
      </p:sp>
      <p:pic>
        <p:nvPicPr>
          <p:cNvPr id="816" name="Google Shape;816;p107"/>
          <p:cNvPicPr preferRelativeResize="0"/>
          <p:nvPr/>
        </p:nvPicPr>
        <p:blipFill rotWithShape="1">
          <a:blip r:embed="rId5">
            <a:alphaModFix/>
          </a:blip>
          <a:srcRect/>
          <a:stretch/>
        </p:blipFill>
        <p:spPr>
          <a:xfrm>
            <a:off x="5803600" y="1417200"/>
            <a:ext cx="3450826" cy="2309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8"/>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TIME4CS </a:t>
            </a:r>
            <a:r>
              <a:rPr lang="en">
                <a:solidFill>
                  <a:srgbClr val="0D0D0D"/>
                </a:solidFill>
              </a:rPr>
              <a:t>intervention areas</a:t>
            </a:r>
            <a:endParaRPr>
              <a:solidFill>
                <a:srgbClr val="0D0D0D"/>
              </a:solidFill>
            </a:endParaRPr>
          </a:p>
        </p:txBody>
      </p:sp>
      <p:sp>
        <p:nvSpPr>
          <p:cNvPr id="822" name="Google Shape;822;p108"/>
          <p:cNvSpPr txBox="1">
            <a:spLocks noGrp="1"/>
          </p:cNvSpPr>
          <p:nvPr>
            <p:ph type="body" idx="1"/>
          </p:nvPr>
        </p:nvSpPr>
        <p:spPr>
          <a:xfrm>
            <a:off x="435900" y="1671000"/>
            <a:ext cx="8214000" cy="1820400"/>
          </a:xfrm>
          <a:prstGeom prst="rect">
            <a:avLst/>
          </a:prstGeom>
        </p:spPr>
        <p:txBody>
          <a:bodyPr spcFirstLastPara="1" wrap="square" lIns="68575" tIns="34275" rIns="68575" bIns="34275" anchor="ctr" anchorCtr="0">
            <a:normAutofit/>
          </a:bodyPr>
          <a:lstStyle/>
          <a:p>
            <a:pPr marL="457200" lvl="0" indent="-304800" algn="l" rtl="0">
              <a:spcBef>
                <a:spcPts val="300"/>
              </a:spcBef>
              <a:spcAft>
                <a:spcPts val="0"/>
              </a:spcAft>
              <a:buSzPts val="1200"/>
              <a:buAutoNum type="arabicPeriod"/>
            </a:pPr>
            <a:r>
              <a:rPr lang="en"/>
              <a:t>Research</a:t>
            </a:r>
            <a:endParaRPr/>
          </a:p>
          <a:p>
            <a:pPr marL="457200" lvl="0" indent="-304800" algn="l" rtl="0">
              <a:spcBef>
                <a:spcPts val="0"/>
              </a:spcBef>
              <a:spcAft>
                <a:spcPts val="0"/>
              </a:spcAft>
              <a:buSzPts val="1200"/>
              <a:buAutoNum type="arabicPeriod"/>
            </a:pPr>
            <a:r>
              <a:rPr lang="en"/>
              <a:t>Education and Awareness</a:t>
            </a:r>
            <a:endParaRPr/>
          </a:p>
          <a:p>
            <a:pPr marL="457200" lvl="0" indent="-304800" algn="l" rtl="0">
              <a:spcBef>
                <a:spcPts val="0"/>
              </a:spcBef>
              <a:spcAft>
                <a:spcPts val="0"/>
              </a:spcAft>
              <a:buSzPts val="1200"/>
              <a:buAutoNum type="arabicPeriod"/>
            </a:pPr>
            <a:r>
              <a:rPr lang="en"/>
              <a:t>Support resources and infrastructure</a:t>
            </a:r>
            <a:endParaRPr/>
          </a:p>
          <a:p>
            <a:pPr marL="457200" lvl="0" indent="-304800" algn="l" rtl="0">
              <a:spcBef>
                <a:spcPts val="0"/>
              </a:spcBef>
              <a:spcAft>
                <a:spcPts val="0"/>
              </a:spcAft>
              <a:buSzPts val="1200"/>
              <a:buAutoNum type="arabicPeriod"/>
            </a:pPr>
            <a:r>
              <a:rPr lang="en"/>
              <a:t>Policy and assessment</a:t>
            </a:r>
            <a:endParaRPr/>
          </a:p>
        </p:txBody>
      </p:sp>
      <p:pic>
        <p:nvPicPr>
          <p:cNvPr id="823" name="Google Shape;823;p108"/>
          <p:cNvPicPr preferRelativeResize="0"/>
          <p:nvPr/>
        </p:nvPicPr>
        <p:blipFill>
          <a:blip r:embed="rId3">
            <a:alphaModFix/>
          </a:blip>
          <a:stretch>
            <a:fillRect/>
          </a:stretch>
        </p:blipFill>
        <p:spPr>
          <a:xfrm>
            <a:off x="6288600" y="477300"/>
            <a:ext cx="2480775" cy="8914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Shape 827"/>
        <p:cNvGrpSpPr/>
        <p:nvPr/>
      </p:nvGrpSpPr>
      <p:grpSpPr>
        <a:xfrm>
          <a:off x="0" y="0"/>
          <a:ext cx="0" cy="0"/>
          <a:chOff x="0" y="0"/>
          <a:chExt cx="0" cy="0"/>
        </a:xfrm>
      </p:grpSpPr>
      <p:sp>
        <p:nvSpPr>
          <p:cNvPr id="828" name="Google Shape;828;p109"/>
          <p:cNvSpPr txBox="1">
            <a:spLocks noGrp="1"/>
          </p:cNvSpPr>
          <p:nvPr>
            <p:ph type="ctrTitle"/>
          </p:nvPr>
        </p:nvSpPr>
        <p:spPr>
          <a:xfrm>
            <a:off x="461694" y="328191"/>
            <a:ext cx="7500000" cy="1237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Reflection - </a:t>
            </a:r>
            <a:r>
              <a:rPr lang="en" i="1"/>
              <a:t>10 minute independent reflection   / 5 minute sharing in room</a:t>
            </a:r>
            <a:endParaRPr i="1"/>
          </a:p>
        </p:txBody>
      </p:sp>
      <p:graphicFrame>
        <p:nvGraphicFramePr>
          <p:cNvPr id="829" name="Google Shape;829;p109"/>
          <p:cNvGraphicFramePr/>
          <p:nvPr/>
        </p:nvGraphicFramePr>
        <p:xfrm>
          <a:off x="461700" y="1629475"/>
          <a:ext cx="7729950" cy="2615025"/>
        </p:xfrm>
        <a:graphic>
          <a:graphicData uri="http://schemas.openxmlformats.org/drawingml/2006/table">
            <a:tbl>
              <a:tblPr>
                <a:noFill/>
                <a:tableStyleId>{E7ED7AB6-D863-4BA4-8B45-570BD623DA9A}</a:tableStyleId>
              </a:tblPr>
              <a:tblGrid>
                <a:gridCol w="3864975">
                  <a:extLst>
                    <a:ext uri="{9D8B030D-6E8A-4147-A177-3AD203B41FA5}">
                      <a16:colId xmlns:a16="http://schemas.microsoft.com/office/drawing/2014/main" val="20000"/>
                    </a:ext>
                  </a:extLst>
                </a:gridCol>
                <a:gridCol w="3864975">
                  <a:extLst>
                    <a:ext uri="{9D8B030D-6E8A-4147-A177-3AD203B41FA5}">
                      <a16:colId xmlns:a16="http://schemas.microsoft.com/office/drawing/2014/main" val="20001"/>
                    </a:ext>
                  </a:extLst>
                </a:gridCol>
              </a:tblGrid>
              <a:tr h="597700">
                <a:tc>
                  <a:txBody>
                    <a:bodyPr/>
                    <a:lstStyle/>
                    <a:p>
                      <a:pPr marL="0" lvl="0" indent="0" algn="ctr" rtl="0">
                        <a:spcBef>
                          <a:spcPts val="0"/>
                        </a:spcBef>
                        <a:spcAft>
                          <a:spcPts val="0"/>
                        </a:spcAft>
                        <a:buNone/>
                      </a:pPr>
                      <a:r>
                        <a:rPr lang="en" sz="1700">
                          <a:solidFill>
                            <a:srgbClr val="0D0D0D"/>
                          </a:solidFill>
                          <a:latin typeface="Lato"/>
                          <a:ea typeface="Lato"/>
                          <a:cs typeface="Lato"/>
                          <a:sym typeface="Lato"/>
                        </a:rPr>
                        <a:t>Past and Current Successes</a:t>
                      </a:r>
                      <a:endParaRPr sz="1700">
                        <a:solidFill>
                          <a:srgbClr val="0D0D0D"/>
                        </a:solidFill>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700">
                          <a:solidFill>
                            <a:srgbClr val="0D0D0D"/>
                          </a:solidFill>
                          <a:latin typeface="Lato"/>
                          <a:ea typeface="Lato"/>
                          <a:cs typeface="Lato"/>
                          <a:sym typeface="Lato"/>
                        </a:rPr>
                        <a:t>Past and Current Challenges</a:t>
                      </a:r>
                      <a:endParaRPr sz="1700">
                        <a:solidFill>
                          <a:srgbClr val="0D0D0D"/>
                        </a:solidFill>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73600">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Around </a:t>
                      </a:r>
                      <a:r>
                        <a:rPr lang="en" sz="1300" b="1">
                          <a:solidFill>
                            <a:srgbClr val="0D0D0D"/>
                          </a:solidFill>
                          <a:latin typeface="Lato"/>
                          <a:ea typeface="Lato"/>
                          <a:cs typeface="Lato"/>
                          <a:sym typeface="Lato"/>
                        </a:rPr>
                        <a:t>community engagement</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Around </a:t>
                      </a:r>
                      <a:r>
                        <a:rPr lang="en" sz="1300" b="1">
                          <a:solidFill>
                            <a:srgbClr val="0D0D0D"/>
                          </a:solidFill>
                          <a:latin typeface="Lato"/>
                          <a:ea typeface="Lato"/>
                          <a:cs typeface="Lato"/>
                          <a:sym typeface="Lato"/>
                        </a:rPr>
                        <a:t>community engagement</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73600">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Around </a:t>
                      </a:r>
                      <a:r>
                        <a:rPr lang="en" sz="1300" b="1">
                          <a:solidFill>
                            <a:srgbClr val="0D0D0D"/>
                          </a:solidFill>
                          <a:latin typeface="Lato"/>
                          <a:ea typeface="Lato"/>
                          <a:cs typeface="Lato"/>
                          <a:sym typeface="Lato"/>
                        </a:rPr>
                        <a:t>science programming</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Around </a:t>
                      </a:r>
                      <a:r>
                        <a:rPr lang="en" sz="1300" b="1">
                          <a:solidFill>
                            <a:srgbClr val="0D0D0D"/>
                          </a:solidFill>
                          <a:latin typeface="Lato"/>
                          <a:ea typeface="Lato"/>
                          <a:cs typeface="Lato"/>
                          <a:sym typeface="Lato"/>
                        </a:rPr>
                        <a:t>science programming</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777025">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What are </a:t>
                      </a:r>
                      <a:r>
                        <a:rPr lang="en" sz="1300" b="1">
                          <a:solidFill>
                            <a:srgbClr val="0D0D0D"/>
                          </a:solidFill>
                          <a:latin typeface="Lato"/>
                          <a:ea typeface="Lato"/>
                          <a:cs typeface="Lato"/>
                          <a:sym typeface="Lato"/>
                        </a:rPr>
                        <a:t>examples of successful initiatives related to community engagement or science programming</a:t>
                      </a:r>
                      <a:r>
                        <a:rPr lang="en" sz="1300">
                          <a:solidFill>
                            <a:srgbClr val="0D0D0D"/>
                          </a:solidFill>
                          <a:latin typeface="Lato"/>
                          <a:ea typeface="Lato"/>
                          <a:cs typeface="Lato"/>
                          <a:sym typeface="Lato"/>
                        </a:rPr>
                        <a:t>?</a:t>
                      </a:r>
                      <a:endParaRPr sz="1300">
                        <a:solidFill>
                          <a:srgbClr val="0D0D0D"/>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What is an </a:t>
                      </a:r>
                      <a:r>
                        <a:rPr lang="en" sz="1300" b="1">
                          <a:solidFill>
                            <a:srgbClr val="0D0D0D"/>
                          </a:solidFill>
                          <a:latin typeface="Lato"/>
                          <a:ea typeface="Lato"/>
                          <a:cs typeface="Lato"/>
                          <a:sym typeface="Lato"/>
                        </a:rPr>
                        <a:t>example of a program/event that has failed</a:t>
                      </a:r>
                      <a:r>
                        <a:rPr lang="en" sz="1300">
                          <a:solidFill>
                            <a:srgbClr val="0D0D0D"/>
                          </a:solidFill>
                          <a:latin typeface="Lato"/>
                          <a:ea typeface="Lato"/>
                          <a:cs typeface="Lato"/>
                          <a:sym typeface="Lato"/>
                        </a:rPr>
                        <a:t>?</a:t>
                      </a:r>
                      <a:endParaRPr sz="1300">
                        <a:solidFill>
                          <a:srgbClr val="0D0D0D"/>
                        </a:solidFill>
                        <a:latin typeface="Lato"/>
                        <a:ea typeface="Lato"/>
                        <a:cs typeface="Lato"/>
                        <a:sym typeface="Lato"/>
                      </a:endParaRPr>
                    </a:p>
                    <a:p>
                      <a:pPr marL="0" lvl="0" indent="0" algn="l" rtl="0">
                        <a:spcBef>
                          <a:spcPts val="0"/>
                        </a:spcBef>
                        <a:spcAft>
                          <a:spcPts val="0"/>
                        </a:spcAft>
                        <a:buNone/>
                      </a:pPr>
                      <a:r>
                        <a:rPr lang="en" sz="1300" b="1">
                          <a:solidFill>
                            <a:srgbClr val="0D0D0D"/>
                          </a:solidFill>
                          <a:latin typeface="Lato"/>
                          <a:ea typeface="Lato"/>
                          <a:cs typeface="Lato"/>
                          <a:sym typeface="Lato"/>
                        </a:rPr>
                        <a:t>What contributed to the failure</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478175">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What </a:t>
                      </a:r>
                      <a:r>
                        <a:rPr lang="en" sz="1300" b="1">
                          <a:solidFill>
                            <a:srgbClr val="0D0D0D"/>
                          </a:solidFill>
                          <a:latin typeface="Lato"/>
                          <a:ea typeface="Lato"/>
                          <a:cs typeface="Lato"/>
                          <a:sym typeface="Lato"/>
                        </a:rPr>
                        <a:t>factors</a:t>
                      </a:r>
                      <a:r>
                        <a:rPr lang="en" sz="1300">
                          <a:solidFill>
                            <a:srgbClr val="0D0D0D"/>
                          </a:solidFill>
                          <a:latin typeface="Lato"/>
                          <a:ea typeface="Lato"/>
                          <a:cs typeface="Lato"/>
                          <a:sym typeface="Lato"/>
                        </a:rPr>
                        <a:t> have contributed to the success?</a:t>
                      </a:r>
                      <a:endParaRPr sz="1300">
                        <a:solidFill>
                          <a:srgbClr val="0D0D0D"/>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300">
                          <a:solidFill>
                            <a:srgbClr val="0D0D0D"/>
                          </a:solidFill>
                          <a:latin typeface="Lato"/>
                          <a:ea typeface="Lato"/>
                          <a:cs typeface="Lato"/>
                          <a:sym typeface="Lato"/>
                        </a:rPr>
                        <a:t>What did you </a:t>
                      </a:r>
                      <a:r>
                        <a:rPr lang="en" sz="1300" b="1">
                          <a:solidFill>
                            <a:srgbClr val="0D0D0D"/>
                          </a:solidFill>
                          <a:latin typeface="Lato"/>
                          <a:ea typeface="Lato"/>
                          <a:cs typeface="Lato"/>
                          <a:sym typeface="Lato"/>
                        </a:rPr>
                        <a:t>learn</a:t>
                      </a:r>
                      <a:r>
                        <a:rPr lang="en" sz="1300">
                          <a:solidFill>
                            <a:srgbClr val="0D0D0D"/>
                          </a:solidFill>
                          <a:latin typeface="Lato"/>
                          <a:ea typeface="Lato"/>
                          <a:cs typeface="Lato"/>
                          <a:sym typeface="Lato"/>
                        </a:rPr>
                        <a:t>?</a:t>
                      </a:r>
                      <a:endParaRPr sz="1700">
                        <a:solidFill>
                          <a:srgbClr val="0D0D0D"/>
                        </a:solidFill>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33"/>
        <p:cNvGrpSpPr/>
        <p:nvPr/>
      </p:nvGrpSpPr>
      <p:grpSpPr>
        <a:xfrm>
          <a:off x="0" y="0"/>
          <a:ext cx="0" cy="0"/>
          <a:chOff x="0" y="0"/>
          <a:chExt cx="0" cy="0"/>
        </a:xfrm>
      </p:grpSpPr>
      <p:sp>
        <p:nvSpPr>
          <p:cNvPr id="834" name="Google Shape;834;p110"/>
          <p:cNvSpPr txBox="1">
            <a:spLocks noGrp="1"/>
          </p:cNvSpPr>
          <p:nvPr>
            <p:ph type="ctrTitle"/>
          </p:nvPr>
        </p:nvSpPr>
        <p:spPr>
          <a:xfrm>
            <a:off x="461682" y="1084887"/>
            <a:ext cx="4110300" cy="708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Resources (30)</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9"/>
        <p:cNvGrpSpPr/>
        <p:nvPr/>
      </p:nvGrpSpPr>
      <p:grpSpPr>
        <a:xfrm>
          <a:off x="0" y="0"/>
          <a:ext cx="0" cy="0"/>
          <a:chOff x="0" y="0"/>
          <a:chExt cx="0" cy="0"/>
        </a:xfrm>
      </p:grpSpPr>
      <p:sp>
        <p:nvSpPr>
          <p:cNvPr id="840" name="Google Shape;840;p111"/>
          <p:cNvSpPr txBox="1">
            <a:spLocks noGrp="1"/>
          </p:cNvSpPr>
          <p:nvPr>
            <p:ph type="title" idx="4294967295"/>
          </p:nvPr>
        </p:nvSpPr>
        <p:spPr>
          <a:xfrm>
            <a:off x="791756" y="658031"/>
            <a:ext cx="4094700" cy="10815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38888"/>
              <a:buNone/>
            </a:pPr>
            <a:r>
              <a:rPr lang="en" sz="3600">
                <a:solidFill>
                  <a:schemeClr val="accent4"/>
                </a:solidFill>
                <a:latin typeface="Arial Black"/>
                <a:ea typeface="Arial Black"/>
                <a:cs typeface="Arial Black"/>
                <a:sym typeface="Arial Black"/>
              </a:rPr>
              <a:t>Sparking Interest</a:t>
            </a:r>
            <a:endParaRPr sz="3600">
              <a:solidFill>
                <a:schemeClr val="accent4"/>
              </a:solidFill>
              <a:latin typeface="Arial Black"/>
              <a:ea typeface="Arial Black"/>
              <a:cs typeface="Arial Black"/>
              <a:sym typeface="Arial Black"/>
            </a:endParaRPr>
          </a:p>
          <a:p>
            <a:pPr marL="0" lvl="0" indent="0" algn="l" rtl="0">
              <a:lnSpc>
                <a:spcPct val="90000"/>
              </a:lnSpc>
              <a:spcBef>
                <a:spcPts val="0"/>
              </a:spcBef>
              <a:spcAft>
                <a:spcPts val="0"/>
              </a:spcAft>
              <a:buSzPct val="82352"/>
              <a:buNone/>
            </a:pPr>
            <a:endParaRPr sz="1700">
              <a:latin typeface="Arial"/>
              <a:ea typeface="Arial"/>
              <a:cs typeface="Arial"/>
              <a:sym typeface="Arial"/>
            </a:endParaRPr>
          </a:p>
          <a:p>
            <a:pPr marL="0" lvl="0" indent="0" algn="l" rtl="0">
              <a:lnSpc>
                <a:spcPct val="90000"/>
              </a:lnSpc>
              <a:spcBef>
                <a:spcPts val="0"/>
              </a:spcBef>
              <a:spcAft>
                <a:spcPts val="0"/>
              </a:spcAft>
              <a:buSzPct val="82352"/>
              <a:buNone/>
            </a:pPr>
            <a:r>
              <a:rPr lang="en" sz="1700">
                <a:latin typeface="Arial"/>
                <a:ea typeface="Arial"/>
                <a:cs typeface="Arial"/>
                <a:sym typeface="Arial"/>
              </a:rPr>
              <a:t>Book Displays, Inquiry Posters, Rack Cards</a:t>
            </a:r>
            <a:endParaRPr sz="1700">
              <a:latin typeface="Arial"/>
              <a:ea typeface="Arial"/>
              <a:cs typeface="Arial"/>
              <a:sym typeface="Arial"/>
            </a:endParaRPr>
          </a:p>
        </p:txBody>
      </p:sp>
      <p:pic>
        <p:nvPicPr>
          <p:cNvPr id="841" name="Google Shape;841;p111"/>
          <p:cNvPicPr preferRelativeResize="0"/>
          <p:nvPr/>
        </p:nvPicPr>
        <p:blipFill rotWithShape="1">
          <a:blip r:embed="rId3">
            <a:alphaModFix/>
          </a:blip>
          <a:srcRect r="17457"/>
          <a:stretch/>
        </p:blipFill>
        <p:spPr>
          <a:xfrm>
            <a:off x="5092372" y="418635"/>
            <a:ext cx="2647951" cy="15601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42" name="Google Shape;842;p111"/>
          <p:cNvPicPr preferRelativeResize="0"/>
          <p:nvPr/>
        </p:nvPicPr>
        <p:blipFill>
          <a:blip r:embed="rId4">
            <a:alphaModFix/>
          </a:blip>
          <a:stretch>
            <a:fillRect/>
          </a:stretch>
        </p:blipFill>
        <p:spPr>
          <a:xfrm>
            <a:off x="791756" y="1978783"/>
            <a:ext cx="4365133" cy="2104126"/>
          </a:xfrm>
          <a:prstGeom prst="rect">
            <a:avLst/>
          </a:prstGeom>
          <a:noFill/>
          <a:ln>
            <a:noFill/>
          </a:ln>
        </p:spPr>
      </p:pic>
      <p:pic>
        <p:nvPicPr>
          <p:cNvPr id="843" name="Google Shape;843;p111"/>
          <p:cNvPicPr preferRelativeResize="0"/>
          <p:nvPr/>
        </p:nvPicPr>
        <p:blipFill rotWithShape="1">
          <a:blip r:embed="rId5">
            <a:alphaModFix/>
          </a:blip>
          <a:srcRect b="3034"/>
          <a:stretch/>
        </p:blipFill>
        <p:spPr>
          <a:xfrm>
            <a:off x="6918150" y="2165475"/>
            <a:ext cx="2029313" cy="2821144"/>
          </a:xfrm>
          <a:prstGeom prst="rect">
            <a:avLst/>
          </a:prstGeom>
          <a:noFill/>
          <a:ln>
            <a:noFill/>
          </a:ln>
        </p:spPr>
      </p:pic>
      <p:sp>
        <p:nvSpPr>
          <p:cNvPr id="844" name="Google Shape;844;p111"/>
          <p:cNvSpPr txBox="1"/>
          <p:nvPr/>
        </p:nvSpPr>
        <p:spPr>
          <a:xfrm>
            <a:off x="791756" y="4082906"/>
            <a:ext cx="5320800" cy="4338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t>Promotional Resources</a:t>
            </a:r>
            <a:endParaRPr sz="1100"/>
          </a:p>
          <a:p>
            <a:pPr marL="0" lvl="0" indent="0" algn="l" rtl="0">
              <a:spcBef>
                <a:spcPts val="0"/>
              </a:spcBef>
              <a:spcAft>
                <a:spcPts val="0"/>
              </a:spcAft>
              <a:buNone/>
            </a:pPr>
            <a:r>
              <a:rPr lang="en" sz="1100"/>
              <a:t>https://scistarter.org/library-promotional-resources</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112"/>
          <p:cNvPicPr preferRelativeResize="0"/>
          <p:nvPr/>
        </p:nvPicPr>
        <p:blipFill rotWithShape="1">
          <a:blip r:embed="rId3">
            <a:alphaModFix/>
          </a:blip>
          <a:srcRect/>
          <a:stretch/>
        </p:blipFill>
        <p:spPr>
          <a:xfrm>
            <a:off x="6964703" y="489250"/>
            <a:ext cx="1398219" cy="1398250"/>
          </a:xfrm>
          <a:prstGeom prst="rect">
            <a:avLst/>
          </a:prstGeom>
          <a:noFill/>
          <a:ln>
            <a:noFill/>
          </a:ln>
        </p:spPr>
      </p:pic>
      <p:sp>
        <p:nvSpPr>
          <p:cNvPr id="851" name="Google Shape;851;p112"/>
          <p:cNvSpPr txBox="1">
            <a:spLocks noGrp="1"/>
          </p:cNvSpPr>
          <p:nvPr>
            <p:ph type="title" idx="4294967295"/>
          </p:nvPr>
        </p:nvSpPr>
        <p:spPr>
          <a:xfrm>
            <a:off x="791756" y="1084125"/>
            <a:ext cx="4475400" cy="10815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38888"/>
              <a:buNone/>
            </a:pPr>
            <a:r>
              <a:rPr lang="en" sz="3600">
                <a:solidFill>
                  <a:schemeClr val="accent4"/>
                </a:solidFill>
                <a:latin typeface="Arial Black"/>
                <a:ea typeface="Arial Black"/>
                <a:cs typeface="Arial Black"/>
                <a:sym typeface="Arial Black"/>
              </a:rPr>
              <a:t>Host an Introductory Event</a:t>
            </a:r>
            <a:endParaRPr sz="3600">
              <a:solidFill>
                <a:schemeClr val="accent4"/>
              </a:solidFill>
              <a:latin typeface="Arial Black"/>
              <a:ea typeface="Arial Black"/>
              <a:cs typeface="Arial Black"/>
              <a:sym typeface="Arial Black"/>
            </a:endParaRPr>
          </a:p>
          <a:p>
            <a:pPr marL="0" lvl="0" indent="0" algn="l" rtl="0">
              <a:lnSpc>
                <a:spcPct val="90000"/>
              </a:lnSpc>
              <a:spcBef>
                <a:spcPts val="0"/>
              </a:spcBef>
              <a:spcAft>
                <a:spcPts val="0"/>
              </a:spcAft>
              <a:buSzPct val="82352"/>
              <a:buNone/>
            </a:pPr>
            <a:endParaRPr sz="1700">
              <a:latin typeface="Arial"/>
              <a:ea typeface="Arial"/>
              <a:cs typeface="Arial"/>
              <a:sym typeface="Arial"/>
            </a:endParaRPr>
          </a:p>
          <a:p>
            <a:pPr marL="0" lvl="0" indent="0" algn="l" rtl="0">
              <a:lnSpc>
                <a:spcPct val="90000"/>
              </a:lnSpc>
              <a:spcBef>
                <a:spcPts val="0"/>
              </a:spcBef>
              <a:spcAft>
                <a:spcPts val="0"/>
              </a:spcAft>
              <a:buSzPct val="82352"/>
              <a:buNone/>
            </a:pPr>
            <a:endParaRPr sz="1700">
              <a:latin typeface="Arial"/>
              <a:ea typeface="Arial"/>
              <a:cs typeface="Arial"/>
              <a:sym typeface="Arial"/>
            </a:endParaRPr>
          </a:p>
        </p:txBody>
      </p:sp>
      <p:sp>
        <p:nvSpPr>
          <p:cNvPr id="852" name="Google Shape;852;p112"/>
          <p:cNvSpPr txBox="1"/>
          <p:nvPr/>
        </p:nvSpPr>
        <p:spPr>
          <a:xfrm>
            <a:off x="791756" y="1887494"/>
            <a:ext cx="6858000" cy="1679100"/>
          </a:xfrm>
          <a:prstGeom prst="rect">
            <a:avLst/>
          </a:prstGeom>
          <a:noFill/>
          <a:ln>
            <a:noFill/>
          </a:ln>
        </p:spPr>
        <p:txBody>
          <a:bodyPr spcFirstLastPara="1" wrap="square" lIns="68575" tIns="68575" rIns="68575" bIns="68575" anchor="t" anchorCtr="0">
            <a:noAutofit/>
          </a:bodyPr>
          <a:lstStyle/>
          <a:p>
            <a:pPr marL="342900" lvl="0" indent="-273050" algn="l" rtl="0">
              <a:spcBef>
                <a:spcPts val="0"/>
              </a:spcBef>
              <a:spcAft>
                <a:spcPts val="0"/>
              </a:spcAft>
              <a:buSzPts val="1700"/>
              <a:buFont typeface="Lato"/>
              <a:buChar char="●"/>
            </a:pPr>
            <a:r>
              <a:rPr lang="en" sz="1700">
                <a:latin typeface="Lato"/>
                <a:ea typeface="Lato"/>
                <a:cs typeface="Lato"/>
                <a:sym typeface="Lato"/>
              </a:rPr>
              <a:t>Promote the Foundations of Citizen Science Tutorial on your website </a:t>
            </a:r>
            <a:endParaRPr sz="1700">
              <a:latin typeface="Lato"/>
              <a:ea typeface="Lato"/>
              <a:cs typeface="Lato"/>
              <a:sym typeface="Lato"/>
            </a:endParaRPr>
          </a:p>
          <a:p>
            <a:pPr marL="342900" lvl="0" indent="-273050" algn="l" rtl="0">
              <a:spcBef>
                <a:spcPts val="0"/>
              </a:spcBef>
              <a:spcAft>
                <a:spcPts val="0"/>
              </a:spcAft>
              <a:buSzPts val="1700"/>
              <a:buFont typeface="Lato"/>
              <a:buChar char="●"/>
            </a:pPr>
            <a:r>
              <a:rPr lang="en" sz="1700">
                <a:latin typeface="Lato"/>
                <a:ea typeface="Lato"/>
                <a:cs typeface="Lato"/>
                <a:sym typeface="Lato"/>
              </a:rPr>
              <a:t>Use the </a:t>
            </a:r>
            <a:r>
              <a:rPr lang="en" sz="1700" i="1">
                <a:latin typeface="Lato"/>
                <a:ea typeface="Lato"/>
                <a:cs typeface="Lato"/>
                <a:sym typeface="Lato"/>
              </a:rPr>
              <a:t>Citizen Science</a:t>
            </a:r>
            <a:r>
              <a:rPr lang="en" sz="1700">
                <a:latin typeface="Lato"/>
                <a:ea typeface="Lato"/>
                <a:cs typeface="Lato"/>
                <a:sym typeface="Lato"/>
              </a:rPr>
              <a:t> slides and speaker notes to provide a program</a:t>
            </a:r>
            <a:endParaRPr sz="1700">
              <a:latin typeface="Lato"/>
              <a:ea typeface="Lato"/>
              <a:cs typeface="Lato"/>
              <a:sym typeface="Lato"/>
            </a:endParaRPr>
          </a:p>
          <a:p>
            <a:pPr marL="342900" lvl="0" indent="-273050" algn="l" rtl="0">
              <a:spcBef>
                <a:spcPts val="0"/>
              </a:spcBef>
              <a:spcAft>
                <a:spcPts val="0"/>
              </a:spcAft>
              <a:buSzPts val="1700"/>
              <a:buFont typeface="Lato"/>
              <a:buChar char="●"/>
            </a:pPr>
            <a:r>
              <a:rPr lang="en" sz="1700">
                <a:latin typeface="Lato"/>
                <a:ea typeface="Lato"/>
                <a:cs typeface="Lato"/>
                <a:sym typeface="Lato"/>
              </a:rPr>
              <a:t>Find a project that interests your community and meet to do it as a group for hands on experience</a:t>
            </a:r>
            <a:endParaRPr sz="1700">
              <a:latin typeface="Lato"/>
              <a:ea typeface="Lato"/>
              <a:cs typeface="Lato"/>
              <a:sym typeface="Lato"/>
            </a:endParaRPr>
          </a:p>
          <a:p>
            <a:pPr marL="342900" lvl="0" indent="-273050" algn="l" rtl="0">
              <a:spcBef>
                <a:spcPts val="0"/>
              </a:spcBef>
              <a:spcAft>
                <a:spcPts val="0"/>
              </a:spcAft>
              <a:buSzPts val="1700"/>
              <a:buFont typeface="Lato"/>
              <a:buChar char="●"/>
            </a:pPr>
            <a:r>
              <a:rPr lang="en" sz="1700">
                <a:latin typeface="Lato"/>
                <a:ea typeface="Lato"/>
                <a:cs typeface="Lato"/>
                <a:sym typeface="Lato"/>
              </a:rPr>
              <a:t>Build a kit and have a project overview with staff and community</a:t>
            </a:r>
            <a:endParaRPr sz="1700">
              <a:latin typeface="Lato"/>
              <a:ea typeface="Lato"/>
              <a:cs typeface="Lato"/>
              <a:sym typeface="Lato"/>
            </a:endParaRPr>
          </a:p>
        </p:txBody>
      </p:sp>
      <p:sp>
        <p:nvSpPr>
          <p:cNvPr id="853" name="Google Shape;853;p112"/>
          <p:cNvSpPr txBox="1"/>
          <p:nvPr/>
        </p:nvSpPr>
        <p:spPr>
          <a:xfrm>
            <a:off x="987044" y="4106838"/>
            <a:ext cx="5025900" cy="477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a:t>Citizen Science introductory slide deck and facilitator notes</a:t>
            </a:r>
            <a:endParaRPr sz="1100"/>
          </a:p>
          <a:p>
            <a:pPr marL="0" lvl="0" indent="0" algn="l" rtl="0">
              <a:spcBef>
                <a:spcPts val="0"/>
              </a:spcBef>
              <a:spcAft>
                <a:spcPts val="0"/>
              </a:spcAft>
              <a:buNone/>
            </a:pPr>
            <a:r>
              <a:rPr lang="en" sz="1100"/>
              <a:t>https://scistarter.org/training</a:t>
            </a:r>
            <a:endParaRPr sz="11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3"/>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Volunteer thinking projects</a:t>
            </a:r>
            <a:endParaRPr/>
          </a:p>
        </p:txBody>
      </p:sp>
      <p:sp>
        <p:nvSpPr>
          <p:cNvPr id="859" name="Google Shape;859;p113"/>
          <p:cNvSpPr txBox="1">
            <a:spLocks noGrp="1"/>
          </p:cNvSpPr>
          <p:nvPr>
            <p:ph type="body" idx="1"/>
          </p:nvPr>
        </p:nvSpPr>
        <p:spPr>
          <a:xfrm>
            <a:off x="435900" y="1671000"/>
            <a:ext cx="4590600" cy="2564700"/>
          </a:xfrm>
          <a:prstGeom prst="rect">
            <a:avLst/>
          </a:prstGeom>
        </p:spPr>
        <p:txBody>
          <a:bodyPr spcFirstLastPara="1" wrap="square" lIns="68575" tIns="34275" rIns="68575" bIns="34275" anchor="ctr" anchorCtr="0">
            <a:noAutofit/>
          </a:bodyPr>
          <a:lstStyle/>
          <a:p>
            <a:pPr marL="0" lvl="0" indent="0" algn="l" rtl="0">
              <a:spcBef>
                <a:spcPts val="300"/>
              </a:spcBef>
              <a:spcAft>
                <a:spcPts val="0"/>
              </a:spcAft>
              <a:buNone/>
            </a:pPr>
            <a:r>
              <a:rPr lang="en" sz="1500" b="1">
                <a:solidFill>
                  <a:srgbClr val="0D0D0D"/>
                </a:solidFill>
                <a:latin typeface="Lato"/>
                <a:ea typeface="Lato"/>
                <a:cs typeface="Lato"/>
                <a:sym typeface="Lato"/>
              </a:rPr>
              <a:t>Role of public library for these type of projects:</a:t>
            </a:r>
            <a:endParaRPr sz="1500" b="1">
              <a:solidFill>
                <a:srgbClr val="0D0D0D"/>
              </a:solidFill>
              <a:latin typeface="Lato"/>
              <a:ea typeface="Lato"/>
              <a:cs typeface="Lato"/>
              <a:sym typeface="Lato"/>
            </a:endParaRPr>
          </a:p>
          <a:p>
            <a:pPr marL="457200" lvl="0" indent="-323850" algn="l" rtl="0">
              <a:spcBef>
                <a:spcPts val="500"/>
              </a:spcBef>
              <a:spcAft>
                <a:spcPts val="0"/>
              </a:spcAft>
              <a:buClr>
                <a:srgbClr val="0D0D0D"/>
              </a:buClr>
              <a:buSzPts val="1500"/>
              <a:buFont typeface="Lato"/>
              <a:buChar char="➔"/>
            </a:pPr>
            <a:r>
              <a:rPr lang="en" sz="1500">
                <a:solidFill>
                  <a:srgbClr val="0D0D0D"/>
                </a:solidFill>
                <a:latin typeface="Lato"/>
                <a:ea typeface="Lato"/>
                <a:cs typeface="Lato"/>
                <a:sym typeface="Lato"/>
              </a:rPr>
              <a:t>This entails that you can offer your patrons to participate in such a project, on your computers at your public library.</a:t>
            </a:r>
            <a:endParaRPr sz="1500">
              <a:solidFill>
                <a:srgbClr val="0D0D0D"/>
              </a:solidFill>
              <a:latin typeface="Lato"/>
              <a:ea typeface="Lato"/>
              <a:cs typeface="Lato"/>
              <a:sym typeface="Lato"/>
            </a:endParaRPr>
          </a:p>
          <a:p>
            <a:pPr marL="457200" lvl="0" indent="-323850" algn="l" rtl="0">
              <a:spcBef>
                <a:spcPts val="500"/>
              </a:spcBef>
              <a:spcAft>
                <a:spcPts val="0"/>
              </a:spcAft>
              <a:buClr>
                <a:srgbClr val="0D0D0D"/>
              </a:buClr>
              <a:buSzPts val="1500"/>
              <a:buFont typeface="Lato"/>
              <a:buChar char="➔"/>
            </a:pPr>
            <a:r>
              <a:rPr lang="en" sz="1500">
                <a:solidFill>
                  <a:srgbClr val="0D0D0D"/>
                </a:solidFill>
                <a:latin typeface="Lato"/>
                <a:ea typeface="Lato"/>
                <a:cs typeface="Lato"/>
                <a:sym typeface="Lato"/>
              </a:rPr>
              <a:t>These platforms have many citizen science projects on very different topics. You can filter which topic you would have a citizen science project related to. </a:t>
            </a:r>
            <a:endParaRPr sz="1500">
              <a:solidFill>
                <a:srgbClr val="0D0D0D"/>
              </a:solidFill>
              <a:latin typeface="Lato"/>
              <a:ea typeface="Lato"/>
              <a:cs typeface="Lato"/>
              <a:sym typeface="Lato"/>
            </a:endParaRPr>
          </a:p>
          <a:p>
            <a:pPr marL="457200" lvl="0" indent="-323850" algn="l" rtl="0">
              <a:spcBef>
                <a:spcPts val="500"/>
              </a:spcBef>
              <a:spcAft>
                <a:spcPts val="500"/>
              </a:spcAft>
              <a:buClr>
                <a:srgbClr val="0D0D0D"/>
              </a:buClr>
              <a:buSzPts val="1500"/>
              <a:buFont typeface="Lato"/>
              <a:buChar char="➔"/>
            </a:pPr>
            <a:r>
              <a:rPr lang="en" sz="1500">
                <a:solidFill>
                  <a:srgbClr val="0D0D0D"/>
                </a:solidFill>
                <a:latin typeface="Lato"/>
                <a:ea typeface="Lato"/>
                <a:cs typeface="Lato"/>
                <a:sym typeface="Lato"/>
              </a:rPr>
              <a:t>Test the projects - to see if they are accessible to children's and or adults.</a:t>
            </a:r>
            <a:endParaRPr sz="1500">
              <a:solidFill>
                <a:srgbClr val="0D0D0D"/>
              </a:solidFill>
              <a:latin typeface="Lato"/>
              <a:ea typeface="Lato"/>
              <a:cs typeface="Lato"/>
              <a:sym typeface="Lato"/>
            </a:endParaRPr>
          </a:p>
        </p:txBody>
      </p:sp>
      <p:sp>
        <p:nvSpPr>
          <p:cNvPr id="860" name="Google Shape;860;p113"/>
          <p:cNvSpPr/>
          <p:nvPr/>
        </p:nvSpPr>
        <p:spPr>
          <a:xfrm>
            <a:off x="5619550" y="1645875"/>
            <a:ext cx="3225900" cy="14904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861" name="Google Shape;861;p113"/>
          <p:cNvSpPr txBox="1"/>
          <p:nvPr/>
        </p:nvSpPr>
        <p:spPr>
          <a:xfrm>
            <a:off x="5945800" y="1781775"/>
            <a:ext cx="2573400" cy="121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300"/>
              </a:spcBef>
              <a:spcAft>
                <a:spcPts val="0"/>
              </a:spcAft>
              <a:buNone/>
            </a:pPr>
            <a:r>
              <a:rPr lang="en">
                <a:latin typeface="Lato"/>
                <a:ea typeface="Lato"/>
                <a:cs typeface="Lato"/>
                <a:sym typeface="Lato"/>
              </a:rPr>
              <a:t>Platforms where you can find volunteer thinking projects (an indoor activity): </a:t>
            </a:r>
            <a:endParaRPr>
              <a:latin typeface="Lato"/>
              <a:ea typeface="Lato"/>
              <a:cs typeface="Lato"/>
              <a:sym typeface="Lato"/>
            </a:endParaRPr>
          </a:p>
          <a:p>
            <a:pPr marL="457200" lvl="0" indent="-317500" algn="l" rtl="0">
              <a:lnSpc>
                <a:spcPct val="90000"/>
              </a:lnSpc>
              <a:spcBef>
                <a:spcPts val="500"/>
              </a:spcBef>
              <a:spcAft>
                <a:spcPts val="0"/>
              </a:spcAft>
              <a:buSzPts val="1400"/>
              <a:buFont typeface="Lato"/>
              <a:buChar char="●"/>
            </a:pPr>
            <a:r>
              <a:rPr lang="en" b="1">
                <a:latin typeface="Lato"/>
                <a:ea typeface="Lato"/>
                <a:cs typeface="Lato"/>
                <a:sym typeface="Lato"/>
              </a:rPr>
              <a:t>SciStarter</a:t>
            </a:r>
            <a:endParaRPr b="1">
              <a:latin typeface="Lato"/>
              <a:ea typeface="Lato"/>
              <a:cs typeface="Lato"/>
              <a:sym typeface="Lato"/>
            </a:endParaRPr>
          </a:p>
          <a:p>
            <a:pPr marL="457200" lvl="0" indent="-317500" algn="l" rtl="0">
              <a:lnSpc>
                <a:spcPct val="90000"/>
              </a:lnSpc>
              <a:spcBef>
                <a:spcPts val="0"/>
              </a:spcBef>
              <a:spcAft>
                <a:spcPts val="0"/>
              </a:spcAft>
              <a:buSzPts val="1400"/>
              <a:buFont typeface="Lato"/>
              <a:buChar char="●"/>
            </a:pPr>
            <a:r>
              <a:rPr lang="en" b="1">
                <a:latin typeface="Lato"/>
                <a:ea typeface="Lato"/>
                <a:cs typeface="Lato"/>
                <a:sym typeface="Lato"/>
              </a:rPr>
              <a:t>Zooniverse</a:t>
            </a:r>
            <a:r>
              <a:rPr lang="en">
                <a:latin typeface="Lato"/>
                <a:ea typeface="Lato"/>
                <a:cs typeface="Lato"/>
                <a:sym typeface="Lato"/>
              </a:rPr>
              <a:t> </a:t>
            </a:r>
            <a:endParaRPr>
              <a:latin typeface="Lato"/>
              <a:ea typeface="Lato"/>
              <a:cs typeface="Lato"/>
              <a:sym typeface="Lato"/>
            </a:endParaRPr>
          </a:p>
        </p:txBody>
      </p:sp>
      <p:pic>
        <p:nvPicPr>
          <p:cNvPr id="862" name="Google Shape;862;p113"/>
          <p:cNvPicPr preferRelativeResize="0"/>
          <p:nvPr/>
        </p:nvPicPr>
        <p:blipFill rotWithShape="1">
          <a:blip r:embed="rId3">
            <a:alphaModFix/>
          </a:blip>
          <a:srcRect b="43288"/>
          <a:stretch/>
        </p:blipFill>
        <p:spPr>
          <a:xfrm>
            <a:off x="6134700" y="3136282"/>
            <a:ext cx="2573401" cy="141241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14"/>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868" name="Google Shape;868;p114"/>
          <p:cNvSpPr txBox="1"/>
          <p:nvPr/>
        </p:nvSpPr>
        <p:spPr>
          <a:xfrm>
            <a:off x="0" y="0"/>
            <a:ext cx="9144000" cy="589500"/>
          </a:xfrm>
          <a:prstGeom prst="rect">
            <a:avLst/>
          </a:prstGeom>
          <a:solidFill>
            <a:srgbClr val="65BEF4"/>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Stall Catchers Catch-a-Thon</a:t>
            </a:r>
            <a:endParaRPr sz="3200">
              <a:solidFill>
                <a:schemeClr val="lt1"/>
              </a:solidFill>
              <a:latin typeface="Nunito Black"/>
              <a:ea typeface="Nunito Black"/>
              <a:cs typeface="Nunito Black"/>
              <a:sym typeface="Nunito Black"/>
            </a:endParaRPr>
          </a:p>
        </p:txBody>
      </p:sp>
      <p:sp>
        <p:nvSpPr>
          <p:cNvPr id="869" name="Google Shape;869;p114"/>
          <p:cNvSpPr txBox="1"/>
          <p:nvPr/>
        </p:nvSpPr>
        <p:spPr>
          <a:xfrm>
            <a:off x="70550" y="697825"/>
            <a:ext cx="5603700" cy="227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Background: </a:t>
            </a:r>
            <a:r>
              <a:rPr lang="en" sz="1300">
                <a:solidFill>
                  <a:srgbClr val="112441"/>
                </a:solidFill>
                <a:latin typeface="Nunito Medium"/>
                <a:ea typeface="Nunito Medium"/>
                <a:cs typeface="Nunito Medium"/>
                <a:sym typeface="Nunito Medium"/>
              </a:rPr>
              <a:t>A “Catchathon” is a catching marathon of the Stall Catchers citizen science game. Anyone can hold one in their local pub, school, library, hackerspace or anywhere else! The Stall Catchers project was designed by researchers at Cornell University to advance Alzheimer’s solutions. You can help by playing a simple game: view short videos from the brains of mice and “catch” stalls. We will teach you how to score blood vessels as “flowing” or “stalled." Even the most powerful computer technologies can’t do this accurately enough yet, but your keen eyes can help us process decades worth of data.</a:t>
            </a: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sz="1300">
                <a:solidFill>
                  <a:srgbClr val="112441"/>
                </a:solidFill>
                <a:latin typeface="Nunito Medium"/>
                <a:ea typeface="Nunito Medium"/>
                <a:cs typeface="Nunito Medium"/>
                <a:sym typeface="Nunito Medium"/>
              </a:rPr>
              <a:t>This is an especially great project for competitions because you can create teams to compete against each other and request a custom leaderboard for your event. </a:t>
            </a: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p:txBody>
      </p:sp>
      <p:sp>
        <p:nvSpPr>
          <p:cNvPr id="870" name="Google Shape;870;p114"/>
          <p:cNvSpPr txBox="1"/>
          <p:nvPr/>
        </p:nvSpPr>
        <p:spPr>
          <a:xfrm>
            <a:off x="49250" y="3074500"/>
            <a:ext cx="5493900" cy="1620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b="1">
                <a:solidFill>
                  <a:srgbClr val="112441"/>
                </a:solidFill>
                <a:latin typeface="Nunito"/>
                <a:ea typeface="Nunito"/>
                <a:cs typeface="Nunito"/>
                <a:sym typeface="Nunito"/>
              </a:rPr>
              <a:t>Preparation: </a:t>
            </a:r>
            <a:endParaRPr b="1">
              <a:solidFill>
                <a:srgbClr val="112441"/>
              </a:solidFill>
              <a:latin typeface="Nunito"/>
              <a:ea typeface="Nunito"/>
              <a:cs typeface="Nunito"/>
              <a:sym typeface="Nunito"/>
            </a:endParaRPr>
          </a:p>
          <a:p>
            <a:pPr marL="457200" lvl="0" indent="-311150" algn="l" rtl="0">
              <a:lnSpc>
                <a:spcPct val="90000"/>
              </a:lnSpc>
              <a:spcBef>
                <a:spcPts val="3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Visit </a:t>
            </a:r>
            <a:r>
              <a:rPr lang="en" sz="1300" u="sng">
                <a:solidFill>
                  <a:schemeClr val="hlink"/>
                </a:solidFill>
                <a:latin typeface="Nunito Medium"/>
                <a:ea typeface="Nunito Medium"/>
                <a:cs typeface="Nunito Medium"/>
                <a:sym typeface="Nunito Medium"/>
                <a:hlinkClick r:id="rId3"/>
              </a:rPr>
              <a:t>https://scistarter.org/Affiliates/stall-catchers-Affiliates</a:t>
            </a:r>
            <a:r>
              <a:rPr lang="en" sz="1300">
                <a:solidFill>
                  <a:srgbClr val="112441"/>
                </a:solidFill>
                <a:latin typeface="Nunito Medium"/>
                <a:ea typeface="Nunito Medium"/>
                <a:cs typeface="Nunito Medium"/>
                <a:sym typeface="Nunito Medium"/>
              </a:rPr>
              <a:t> to learn the basics of the project.</a:t>
            </a:r>
            <a:endParaRPr sz="1300">
              <a:solidFill>
                <a:srgbClr val="112441"/>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Visit StallCatchers.com to </a:t>
            </a:r>
            <a:r>
              <a:rPr lang="en" sz="1300" b="1">
                <a:solidFill>
                  <a:srgbClr val="112441"/>
                </a:solidFill>
                <a:latin typeface="Nunito"/>
                <a:ea typeface="Nunito"/>
                <a:cs typeface="Nunito"/>
                <a:sym typeface="Nunito"/>
              </a:rPr>
              <a:t>create an account</a:t>
            </a:r>
            <a:r>
              <a:rPr lang="en" sz="1300">
                <a:solidFill>
                  <a:srgbClr val="112441"/>
                </a:solidFill>
                <a:latin typeface="Nunito Medium"/>
                <a:ea typeface="Nunito Medium"/>
                <a:cs typeface="Nunito Medium"/>
                <a:sym typeface="Nunito Medium"/>
              </a:rPr>
              <a:t> and </a:t>
            </a:r>
            <a:r>
              <a:rPr lang="en" sz="1300" b="1">
                <a:solidFill>
                  <a:srgbClr val="112441"/>
                </a:solidFill>
                <a:latin typeface="Nunito"/>
                <a:ea typeface="Nunito"/>
                <a:cs typeface="Nunito"/>
                <a:sym typeface="Nunito"/>
              </a:rPr>
              <a:t>create a team </a:t>
            </a:r>
            <a:r>
              <a:rPr lang="en" sz="1300">
                <a:solidFill>
                  <a:srgbClr val="112441"/>
                </a:solidFill>
                <a:latin typeface="Nunito Medium"/>
                <a:ea typeface="Nunito Medium"/>
                <a:cs typeface="Nunito Medium"/>
                <a:sym typeface="Nunito Medium"/>
              </a:rPr>
              <a:t>for your event.</a:t>
            </a:r>
            <a:endParaRPr sz="1300">
              <a:solidFill>
                <a:srgbClr val="112441"/>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Contact </a:t>
            </a:r>
            <a:r>
              <a:rPr lang="en" sz="1300" u="sng">
                <a:solidFill>
                  <a:schemeClr val="hlink"/>
                </a:solidFill>
                <a:latin typeface="Nunito Medium"/>
                <a:ea typeface="Nunito Medium"/>
                <a:cs typeface="Nunito Medium"/>
                <a:sym typeface="Nunito Medium"/>
                <a:hlinkClick r:id="rId4"/>
              </a:rPr>
              <a:t>info@stallcatchers.org </a:t>
            </a:r>
            <a:r>
              <a:rPr lang="en" sz="1300">
                <a:solidFill>
                  <a:srgbClr val="112441"/>
                </a:solidFill>
                <a:latin typeface="Nunito Medium"/>
                <a:ea typeface="Nunito Medium"/>
                <a:cs typeface="Nunito Medium"/>
                <a:sym typeface="Nunito Medium"/>
              </a:rPr>
              <a:t>to inquire about a personalized leaderboard.  </a:t>
            </a:r>
            <a:endParaRPr sz="1300">
              <a:solidFill>
                <a:srgbClr val="112441"/>
              </a:solidFill>
              <a:latin typeface="Nunito Medium"/>
              <a:ea typeface="Nunito Medium"/>
              <a:cs typeface="Nunito Medium"/>
              <a:sym typeface="Nunito Medium"/>
            </a:endParaRPr>
          </a:p>
        </p:txBody>
      </p:sp>
      <p:pic>
        <p:nvPicPr>
          <p:cNvPr id="871" name="Google Shape;871;p114"/>
          <p:cNvPicPr preferRelativeResize="0"/>
          <p:nvPr/>
        </p:nvPicPr>
        <p:blipFill rotWithShape="1">
          <a:blip r:embed="rId5">
            <a:alphaModFix/>
          </a:blip>
          <a:srcRect t="11652"/>
          <a:stretch/>
        </p:blipFill>
        <p:spPr>
          <a:xfrm>
            <a:off x="5753938" y="819612"/>
            <a:ext cx="3216863" cy="2074087"/>
          </a:xfrm>
          <a:prstGeom prst="rect">
            <a:avLst/>
          </a:prstGeom>
          <a:noFill/>
          <a:ln>
            <a:noFill/>
          </a:ln>
        </p:spPr>
      </p:pic>
      <p:pic>
        <p:nvPicPr>
          <p:cNvPr id="872" name="Google Shape;872;p114"/>
          <p:cNvPicPr preferRelativeResize="0"/>
          <p:nvPr/>
        </p:nvPicPr>
        <p:blipFill rotWithShape="1">
          <a:blip r:embed="rId6">
            <a:alphaModFix/>
          </a:blip>
          <a:srcRect l="10716" t="29333" r="12901" b="30262"/>
          <a:stretch/>
        </p:blipFill>
        <p:spPr>
          <a:xfrm>
            <a:off x="5753950" y="2893686"/>
            <a:ext cx="3216850" cy="1329240"/>
          </a:xfrm>
          <a:prstGeom prst="rect">
            <a:avLst/>
          </a:prstGeom>
          <a:noFill/>
          <a:ln>
            <a:noFill/>
          </a:ln>
        </p:spPr>
      </p:pic>
      <p:pic>
        <p:nvPicPr>
          <p:cNvPr id="873" name="Google Shape;873;p114"/>
          <p:cNvPicPr preferRelativeResize="0"/>
          <p:nvPr/>
        </p:nvPicPr>
        <p:blipFill>
          <a:blip r:embed="rId7">
            <a:alphaModFix/>
          </a:blip>
          <a:stretch>
            <a:fillRect/>
          </a:stretch>
        </p:blipFill>
        <p:spPr>
          <a:xfrm>
            <a:off x="5976528" y="4676375"/>
            <a:ext cx="1155197" cy="32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2"/>
          <p:cNvSpPr txBox="1">
            <a:spLocks noGrp="1"/>
          </p:cNvSpPr>
          <p:nvPr>
            <p:ph type="ctrTitle"/>
          </p:nvPr>
        </p:nvSpPr>
        <p:spPr>
          <a:xfrm>
            <a:off x="372500" y="71850"/>
            <a:ext cx="8273700" cy="1182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European Citizen Science project and its Academy</a:t>
            </a:r>
            <a:endParaRPr/>
          </a:p>
        </p:txBody>
      </p:sp>
      <p:pic>
        <p:nvPicPr>
          <p:cNvPr id="290" name="Google Shape;290;p52"/>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291" name="Google Shape;291;p52"/>
          <p:cNvPicPr preferRelativeResize="0"/>
          <p:nvPr/>
        </p:nvPicPr>
        <p:blipFill>
          <a:blip r:embed="rId4">
            <a:alphaModFix/>
          </a:blip>
          <a:stretch>
            <a:fillRect/>
          </a:stretch>
        </p:blipFill>
        <p:spPr>
          <a:xfrm>
            <a:off x="561600" y="1609138"/>
            <a:ext cx="1532698" cy="1227380"/>
          </a:xfrm>
          <a:prstGeom prst="rect">
            <a:avLst/>
          </a:prstGeom>
          <a:noFill/>
          <a:ln>
            <a:noFill/>
          </a:ln>
        </p:spPr>
      </p:pic>
      <p:sp>
        <p:nvSpPr>
          <p:cNvPr id="292" name="Google Shape;292;p52"/>
          <p:cNvSpPr txBox="1"/>
          <p:nvPr/>
        </p:nvSpPr>
        <p:spPr>
          <a:xfrm>
            <a:off x="2379500" y="1475613"/>
            <a:ext cx="6089100" cy="13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Lato"/>
                <a:ea typeface="Lato"/>
                <a:cs typeface="Lato"/>
                <a:sym typeface="Lato"/>
              </a:rPr>
              <a:t>A 4 year project with 21 organisations working on it. It aims to widen and strengthen citizen science across Europe via capacity building.   </a:t>
            </a:r>
            <a:endParaRPr sz="2100">
              <a:solidFill>
                <a:schemeClr val="dk1"/>
              </a:solidFill>
              <a:latin typeface="Lato"/>
              <a:ea typeface="Lato"/>
              <a:cs typeface="Lato"/>
              <a:sym typeface="Lato"/>
            </a:endParaRPr>
          </a:p>
        </p:txBody>
      </p:sp>
      <p:pic>
        <p:nvPicPr>
          <p:cNvPr id="293" name="Google Shape;293;p52"/>
          <p:cNvPicPr preferRelativeResize="0"/>
          <p:nvPr/>
        </p:nvPicPr>
        <p:blipFill>
          <a:blip r:embed="rId5">
            <a:alphaModFix/>
          </a:blip>
          <a:stretch>
            <a:fillRect/>
          </a:stretch>
        </p:blipFill>
        <p:spPr>
          <a:xfrm>
            <a:off x="468300" y="2969074"/>
            <a:ext cx="1626001" cy="1625974"/>
          </a:xfrm>
          <a:prstGeom prst="rect">
            <a:avLst/>
          </a:prstGeom>
          <a:noFill/>
          <a:ln>
            <a:noFill/>
          </a:ln>
        </p:spPr>
      </p:pic>
      <p:sp>
        <p:nvSpPr>
          <p:cNvPr id="294" name="Google Shape;294;p52"/>
          <p:cNvSpPr txBox="1"/>
          <p:nvPr/>
        </p:nvSpPr>
        <p:spPr>
          <a:xfrm>
            <a:off x="2379500" y="3095663"/>
            <a:ext cx="6533400" cy="12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Lato"/>
                <a:ea typeface="Lato"/>
                <a:cs typeface="Lato"/>
                <a:sym typeface="Lato"/>
              </a:rPr>
              <a:t>European Citizen Science Academy (ECS Academy) is an ECS initiative. Co-created, it will facilitate learning and training in the field of citizen science for institutions, researchers. </a:t>
            </a:r>
            <a:endParaRPr sz="2100">
              <a:solidFill>
                <a:schemeClr val="dk1"/>
              </a:solidFill>
              <a:latin typeface="Lato"/>
              <a:ea typeface="Lato"/>
              <a:cs typeface="Lato"/>
              <a:sym typeface="Lato"/>
            </a:endParaRPr>
          </a:p>
        </p:txBody>
      </p:sp>
      <p:pic>
        <p:nvPicPr>
          <p:cNvPr id="295" name="Google Shape;295;p52"/>
          <p:cNvPicPr preferRelativeResize="0"/>
          <p:nvPr/>
        </p:nvPicPr>
        <p:blipFill>
          <a:blip r:embed="rId6">
            <a:alphaModFix/>
          </a:blip>
          <a:stretch>
            <a:fillRect/>
          </a:stretch>
        </p:blipFill>
        <p:spPr>
          <a:xfrm>
            <a:off x="7960375" y="3843875"/>
            <a:ext cx="883725" cy="8837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5"/>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879" name="Google Shape;879;p115"/>
          <p:cNvSpPr txBox="1"/>
          <p:nvPr/>
        </p:nvSpPr>
        <p:spPr>
          <a:xfrm>
            <a:off x="1403879" y="718138"/>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Set the Stage</a:t>
            </a:r>
            <a:endParaRPr sz="2200" b="1">
              <a:solidFill>
                <a:srgbClr val="112441"/>
              </a:solidFill>
              <a:latin typeface="Nunito"/>
              <a:ea typeface="Nunito"/>
              <a:cs typeface="Nunito"/>
              <a:sym typeface="Nunito"/>
            </a:endParaRPr>
          </a:p>
        </p:txBody>
      </p:sp>
      <p:sp>
        <p:nvSpPr>
          <p:cNvPr id="880" name="Google Shape;880;p115"/>
          <p:cNvSpPr txBox="1"/>
          <p:nvPr/>
        </p:nvSpPr>
        <p:spPr>
          <a:xfrm>
            <a:off x="57925" y="1072700"/>
            <a:ext cx="5198400" cy="3964500"/>
          </a:xfrm>
          <a:prstGeom prst="rect">
            <a:avLst/>
          </a:prstGeom>
          <a:noFill/>
          <a:ln w="19050" cap="flat" cmpd="sng">
            <a:solidFill>
              <a:srgbClr val="65BEF4"/>
            </a:solidFill>
            <a:prstDash val="dot"/>
            <a:round/>
            <a:headEnd type="none" w="sm" len="sm"/>
            <a:tailEnd type="none" w="sm" len="sm"/>
          </a:ln>
        </p:spPr>
        <p:txBody>
          <a:bodyPr spcFirstLastPara="1" wrap="square" lIns="91425" tIns="45700" rIns="91425" bIns="45700" anchor="t" anchorCtr="0">
            <a:noAutofit/>
          </a:bodyPr>
          <a:lstStyle/>
          <a:p>
            <a:pPr marL="457200" lvl="0" indent="-292100" algn="l" rtl="0">
              <a:lnSpc>
                <a:spcPct val="100000"/>
              </a:lnSpc>
              <a:spcBef>
                <a:spcPts val="300"/>
              </a:spcBef>
              <a:spcAft>
                <a:spcPts val="0"/>
              </a:spcAft>
              <a:buClr>
                <a:srgbClr val="65BEF4"/>
              </a:buClr>
              <a:buSzPts val="1000"/>
              <a:buFont typeface="Nunito"/>
              <a:buChar char="➤"/>
            </a:pPr>
            <a:r>
              <a:rPr lang="en" sz="1000">
                <a:solidFill>
                  <a:srgbClr val="112441"/>
                </a:solidFill>
                <a:latin typeface="Nunito"/>
                <a:ea typeface="Nunito"/>
                <a:cs typeface="Nunito"/>
                <a:sym typeface="Nunito"/>
              </a:rPr>
              <a:t>Introduce the concept of citizen science and have participants create accounts on </a:t>
            </a:r>
            <a:r>
              <a:rPr lang="en" sz="1000" u="sng">
                <a:solidFill>
                  <a:schemeClr val="accent5"/>
                </a:solidFill>
                <a:latin typeface="Nunito"/>
                <a:ea typeface="Nunito"/>
                <a:cs typeface="Nunito"/>
                <a:sym typeface="Nunito"/>
                <a:hlinkClick r:id="rId3">
                  <a:extLst>
                    <a:ext uri="{A12FA001-AC4F-418D-AE19-62706E023703}">
                      <ahyp:hlinkClr xmlns:ahyp="http://schemas.microsoft.com/office/drawing/2018/hyperlinkcolor" val="tx"/>
                    </a:ext>
                  </a:extLst>
                </a:hlinkClick>
              </a:rPr>
              <a:t>SciStarter.org</a:t>
            </a:r>
            <a:r>
              <a:rPr lang="en" sz="1000">
                <a:solidFill>
                  <a:srgbClr val="112441"/>
                </a:solidFill>
                <a:latin typeface="Nunito"/>
                <a:ea typeface="Nunito"/>
                <a:cs typeface="Nunito"/>
                <a:sym typeface="Nunito"/>
              </a:rPr>
              <a:t>. </a:t>
            </a:r>
            <a:endParaRPr sz="1000">
              <a:solidFill>
                <a:srgbClr val="11244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rgbClr val="112441"/>
                </a:solidFill>
                <a:latin typeface="Nunito"/>
                <a:ea typeface="Nunito"/>
                <a:cs typeface="Nunito"/>
                <a:sym typeface="Nunito"/>
              </a:rPr>
              <a:t>Define Alzheimer’s disease and share about the Stall Catchers project. </a:t>
            </a:r>
            <a:endParaRPr sz="1000">
              <a:solidFill>
                <a:srgbClr val="11244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Medium"/>
              <a:buChar char="➤"/>
            </a:pPr>
            <a:r>
              <a:rPr lang="en" sz="1000">
                <a:solidFill>
                  <a:srgbClr val="112441"/>
                </a:solidFill>
                <a:latin typeface="Nunito"/>
                <a:ea typeface="Nunito"/>
                <a:cs typeface="Nunito"/>
                <a:sym typeface="Nunito"/>
              </a:rPr>
              <a:t>Use informational videos from </a:t>
            </a:r>
            <a:r>
              <a:rPr lang="en" sz="1000" u="sng">
                <a:solidFill>
                  <a:schemeClr val="hlink"/>
                </a:solidFill>
                <a:latin typeface="Nunito"/>
                <a:ea typeface="Nunito"/>
                <a:cs typeface="Nunito"/>
                <a:sym typeface="Nunito"/>
                <a:hlinkClick r:id="rId4"/>
              </a:rPr>
              <a:t>https://stallcatchers.com/about#stall-catchers</a:t>
            </a:r>
            <a:r>
              <a:rPr lang="en" sz="1000">
                <a:solidFill>
                  <a:srgbClr val="112441"/>
                </a:solidFill>
                <a:latin typeface="Nunito"/>
                <a:ea typeface="Nunito"/>
                <a:cs typeface="Nunito"/>
                <a:sym typeface="Nunito"/>
              </a:rPr>
              <a:t> to help you communicate this. </a:t>
            </a:r>
            <a:endParaRPr sz="1000">
              <a:solidFill>
                <a:srgbClr val="112441"/>
              </a:solidFill>
              <a:latin typeface="Nunito"/>
              <a:ea typeface="Nunito"/>
              <a:cs typeface="Nunito"/>
              <a:sym typeface="Nunito"/>
            </a:endParaRPr>
          </a:p>
          <a:p>
            <a:pPr marL="0" lvl="0" indent="0" algn="l" rtl="0">
              <a:lnSpc>
                <a:spcPct val="100000"/>
              </a:lnSpc>
              <a:spcBef>
                <a:spcPts val="300"/>
              </a:spcBef>
              <a:spcAft>
                <a:spcPts val="0"/>
              </a:spcAft>
              <a:buNone/>
            </a:pPr>
            <a:r>
              <a:rPr lang="en" sz="1000" i="1">
                <a:solidFill>
                  <a:srgbClr val="112441"/>
                </a:solidFill>
                <a:latin typeface="Nunito"/>
                <a:ea typeface="Nunito"/>
                <a:cs typeface="Nunito"/>
                <a:sym typeface="Nunito"/>
              </a:rPr>
              <a:t>Talking Points: </a:t>
            </a:r>
            <a:endParaRPr sz="1000" i="1">
              <a:solidFill>
                <a:srgbClr val="11244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chemeClr val="dk1"/>
                </a:solidFill>
                <a:latin typeface="Nunito"/>
                <a:ea typeface="Nunito"/>
                <a:cs typeface="Nunito"/>
                <a:sym typeface="Nunito"/>
              </a:rPr>
              <a:t>Today, there is no treatment for Alzheimer’s. Together with researchers at Cornell University, we have a goal to change that.</a:t>
            </a:r>
            <a:endParaRPr sz="1000">
              <a:solidFill>
                <a:schemeClr val="dk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chemeClr val="dk1"/>
                </a:solidFill>
                <a:latin typeface="Nunito"/>
                <a:ea typeface="Nunito"/>
                <a:cs typeface="Nunito"/>
                <a:sym typeface="Nunito"/>
              </a:rPr>
              <a:t>We’re focusing on one aspect of the disease: reduced blood flow in the brain. It’s a symptom of Alzheimer’s that has been known about for years, but until now, nobody knew why reduced blood flow happens in the brain.”</a:t>
            </a:r>
            <a:endParaRPr sz="1000">
              <a:solidFill>
                <a:schemeClr val="dk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chemeClr val="dk1"/>
                </a:solidFill>
                <a:latin typeface="Nunito"/>
                <a:ea typeface="Nunito"/>
                <a:cs typeface="Nunito"/>
                <a:sym typeface="Nunito"/>
              </a:rPr>
              <a:t>Our collaborators recently discovered that stalls (clogged blood vessels in the brain) are responsible for this blood flow reduction in mice with Alzheimer’s. By reducing the number of stalls, the lab was able to restore memory and reduce other cognitive symptoms in mice.</a:t>
            </a:r>
            <a:endParaRPr sz="1000">
              <a:solidFill>
                <a:schemeClr val="dk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chemeClr val="dk1"/>
                </a:solidFill>
                <a:latin typeface="Nunito"/>
                <a:ea typeface="Nunito"/>
                <a:cs typeface="Nunito"/>
                <a:sym typeface="Nunito"/>
              </a:rPr>
              <a:t>But to fully understand how stalls are contributing to Alzheimer’s and discover potential treatment targets, we need to get through lots of data. We need your keen eyes for that - even the most powerful computer technologies can’t do that accurately enough yet. Without the help of the crowd, this process could take decades.</a:t>
            </a:r>
            <a:endParaRPr sz="1000">
              <a:solidFill>
                <a:schemeClr val="dk1"/>
              </a:solidFill>
              <a:latin typeface="Nunito"/>
              <a:ea typeface="Nunito"/>
              <a:cs typeface="Nunito"/>
              <a:sym typeface="Nunito"/>
            </a:endParaRPr>
          </a:p>
          <a:p>
            <a:pPr marL="457200" lvl="0" indent="-292100" algn="l" rtl="0">
              <a:lnSpc>
                <a:spcPct val="100000"/>
              </a:lnSpc>
              <a:spcBef>
                <a:spcPts val="300"/>
              </a:spcBef>
              <a:spcAft>
                <a:spcPts val="0"/>
              </a:spcAft>
              <a:buClr>
                <a:srgbClr val="65BEF4"/>
              </a:buClr>
              <a:buSzPts val="1000"/>
              <a:buFont typeface="Nunito"/>
              <a:buChar char="●"/>
            </a:pPr>
            <a:r>
              <a:rPr lang="en" sz="1000">
                <a:solidFill>
                  <a:schemeClr val="dk1"/>
                </a:solidFill>
                <a:latin typeface="Nunito"/>
                <a:ea typeface="Nunito"/>
                <a:cs typeface="Nunito"/>
                <a:sym typeface="Nunito"/>
              </a:rPr>
              <a:t>In Stall Catchers, we “catch” stalls by looking at video clips from the brain of mice, scoring blood vessels as “flowing” or “stalled."</a:t>
            </a:r>
            <a:endParaRPr sz="1000">
              <a:solidFill>
                <a:srgbClr val="112441"/>
              </a:solidFill>
              <a:latin typeface="Nunito"/>
              <a:ea typeface="Nunito"/>
              <a:cs typeface="Nunito"/>
              <a:sym typeface="Nunito"/>
            </a:endParaRPr>
          </a:p>
          <a:p>
            <a:pPr marL="0" lvl="0" indent="0" algn="l" rtl="0">
              <a:lnSpc>
                <a:spcPct val="100000"/>
              </a:lnSpc>
              <a:spcBef>
                <a:spcPts val="300"/>
              </a:spcBef>
              <a:spcAft>
                <a:spcPts val="300"/>
              </a:spcAft>
              <a:buNone/>
            </a:pPr>
            <a:endParaRPr sz="1000">
              <a:solidFill>
                <a:srgbClr val="112441"/>
              </a:solidFill>
              <a:latin typeface="Nunito"/>
              <a:ea typeface="Nunito"/>
              <a:cs typeface="Nunito"/>
              <a:sym typeface="Nunito"/>
            </a:endParaRPr>
          </a:p>
        </p:txBody>
      </p:sp>
      <p:sp>
        <p:nvSpPr>
          <p:cNvPr id="881" name="Google Shape;881;p115"/>
          <p:cNvSpPr txBox="1"/>
          <p:nvPr/>
        </p:nvSpPr>
        <p:spPr>
          <a:xfrm>
            <a:off x="5976533" y="718157"/>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Collect Data</a:t>
            </a:r>
            <a:endParaRPr sz="2200" b="1">
              <a:solidFill>
                <a:srgbClr val="112441"/>
              </a:solidFill>
              <a:latin typeface="Nunito"/>
              <a:ea typeface="Nunito"/>
              <a:cs typeface="Nunito"/>
              <a:sym typeface="Nunito"/>
            </a:endParaRPr>
          </a:p>
        </p:txBody>
      </p:sp>
      <p:sp>
        <p:nvSpPr>
          <p:cNvPr id="882" name="Google Shape;882;p115"/>
          <p:cNvSpPr txBox="1"/>
          <p:nvPr/>
        </p:nvSpPr>
        <p:spPr>
          <a:xfrm>
            <a:off x="5428875" y="1058650"/>
            <a:ext cx="3601800" cy="2392800"/>
          </a:xfrm>
          <a:prstGeom prst="rect">
            <a:avLst/>
          </a:prstGeom>
          <a:noFill/>
          <a:ln w="19050" cap="flat" cmpd="sng">
            <a:solidFill>
              <a:srgbClr val="65BEF4"/>
            </a:solidFill>
            <a:prstDash val="dot"/>
            <a:round/>
            <a:headEnd type="none" w="sm" len="sm"/>
            <a:tailEnd type="none" w="sm" len="sm"/>
          </a:ln>
        </p:spPr>
        <p:txBody>
          <a:bodyPr spcFirstLastPara="1" wrap="square" lIns="91425" tIns="45700" rIns="91425" bIns="45700" anchor="t" anchorCtr="0">
            <a:noAutofit/>
          </a:bodyPr>
          <a:lstStyle/>
          <a:p>
            <a:pPr marL="457200" lvl="0" indent="-292100" algn="l" rtl="0">
              <a:lnSpc>
                <a:spcPct val="100000"/>
              </a:lnSpc>
              <a:spcBef>
                <a:spcPts val="300"/>
              </a:spcBef>
              <a:spcAft>
                <a:spcPts val="0"/>
              </a:spcAft>
              <a:buClr>
                <a:srgbClr val="65BEF4"/>
              </a:buClr>
              <a:buSzPts val="1000"/>
              <a:buFont typeface="Nunito Medium"/>
              <a:buChar char="➤"/>
            </a:pPr>
            <a:r>
              <a:rPr lang="en" sz="1000">
                <a:solidFill>
                  <a:srgbClr val="112441"/>
                </a:solidFill>
                <a:latin typeface="Nunito Medium"/>
                <a:ea typeface="Nunito Medium"/>
                <a:cs typeface="Nunito Medium"/>
                <a:sym typeface="Nunito Medium"/>
              </a:rPr>
              <a:t>Guide participants in creating an account on Stall Catchers with the same email as their SciStarter account. </a:t>
            </a:r>
            <a:endParaRPr sz="1000">
              <a:solidFill>
                <a:srgbClr val="112441"/>
              </a:solidFill>
              <a:latin typeface="Nunito Medium"/>
              <a:ea typeface="Nunito Medium"/>
              <a:cs typeface="Nunito Medium"/>
              <a:sym typeface="Nunito Medium"/>
            </a:endParaRPr>
          </a:p>
          <a:p>
            <a:pPr marL="914400" lvl="1" indent="-292100" algn="l" rtl="0">
              <a:lnSpc>
                <a:spcPct val="100000"/>
              </a:lnSpc>
              <a:spcBef>
                <a:spcPts val="300"/>
              </a:spcBef>
              <a:spcAft>
                <a:spcPts val="0"/>
              </a:spcAft>
              <a:buClr>
                <a:srgbClr val="64AEDB"/>
              </a:buClr>
              <a:buSzPts val="1000"/>
              <a:buFont typeface="Nunito Medium"/>
              <a:buChar char="•"/>
            </a:pPr>
            <a:r>
              <a:rPr lang="en" sz="1000" b="1">
                <a:solidFill>
                  <a:srgbClr val="112441"/>
                </a:solidFill>
                <a:latin typeface="Nunito"/>
                <a:ea typeface="Nunito"/>
                <a:cs typeface="Nunito"/>
                <a:sym typeface="Nunito"/>
              </a:rPr>
              <a:t>Tip:</a:t>
            </a:r>
            <a:r>
              <a:rPr lang="en" sz="1000">
                <a:solidFill>
                  <a:srgbClr val="112441"/>
                </a:solidFill>
                <a:latin typeface="Nunito Medium"/>
                <a:ea typeface="Nunito Medium"/>
                <a:cs typeface="Nunito Medium"/>
                <a:sym typeface="Nunito Medium"/>
              </a:rPr>
              <a:t> If this is a youth program, create a few accounts connected to library emails in advance for participants to use so they do not need to create their own accounts with personal emails. </a:t>
            </a:r>
            <a:endParaRPr sz="1000">
              <a:solidFill>
                <a:srgbClr val="112441"/>
              </a:solidFill>
              <a:latin typeface="Nunito Medium"/>
              <a:ea typeface="Nunito Medium"/>
              <a:cs typeface="Nunito Medium"/>
              <a:sym typeface="Nunito Medium"/>
            </a:endParaRPr>
          </a:p>
          <a:p>
            <a:pPr marL="457200" lvl="0" indent="-292100" algn="l" rtl="0">
              <a:lnSpc>
                <a:spcPct val="100000"/>
              </a:lnSpc>
              <a:spcBef>
                <a:spcPts val="300"/>
              </a:spcBef>
              <a:spcAft>
                <a:spcPts val="0"/>
              </a:spcAft>
              <a:buClr>
                <a:srgbClr val="64AEDB"/>
              </a:buClr>
              <a:buSzPts val="1000"/>
              <a:buFont typeface="Nunito Medium"/>
              <a:buChar char="➤"/>
            </a:pPr>
            <a:r>
              <a:rPr lang="en" sz="1000">
                <a:solidFill>
                  <a:srgbClr val="112441"/>
                </a:solidFill>
                <a:latin typeface="Nunito Medium"/>
                <a:ea typeface="Nunito Medium"/>
                <a:cs typeface="Nunito Medium"/>
                <a:sym typeface="Nunito Medium"/>
              </a:rPr>
              <a:t>After signing in to StallCatchers.com, participants will start with the tour of the game. </a:t>
            </a:r>
            <a:endParaRPr sz="1000">
              <a:solidFill>
                <a:srgbClr val="112441"/>
              </a:solidFill>
              <a:latin typeface="Nunito Medium"/>
              <a:ea typeface="Nunito Medium"/>
              <a:cs typeface="Nunito Medium"/>
              <a:sym typeface="Nunito Medium"/>
            </a:endParaRPr>
          </a:p>
          <a:p>
            <a:pPr marL="457200" lvl="0" indent="-292100" algn="l" rtl="0">
              <a:lnSpc>
                <a:spcPct val="100000"/>
              </a:lnSpc>
              <a:spcBef>
                <a:spcPts val="300"/>
              </a:spcBef>
              <a:spcAft>
                <a:spcPts val="0"/>
              </a:spcAft>
              <a:buClr>
                <a:srgbClr val="64AEDB"/>
              </a:buClr>
              <a:buSzPts val="1000"/>
              <a:buFont typeface="Nunito Medium"/>
              <a:buChar char="➤"/>
            </a:pPr>
            <a:r>
              <a:rPr lang="en" sz="1000">
                <a:solidFill>
                  <a:srgbClr val="112441"/>
                </a:solidFill>
                <a:latin typeface="Nunito Medium"/>
                <a:ea typeface="Nunito Medium"/>
                <a:cs typeface="Nunito Medium"/>
                <a:sym typeface="Nunito Medium"/>
              </a:rPr>
              <a:t>After the tour, the participant will learn how to annotate the “virtual microscope” movies in a set of tutorial movies before starting the real game. </a:t>
            </a:r>
            <a:endParaRPr sz="1000">
              <a:solidFill>
                <a:srgbClr val="112441"/>
              </a:solidFill>
              <a:latin typeface="Nunito Medium"/>
              <a:ea typeface="Nunito Medium"/>
              <a:cs typeface="Nunito Medium"/>
              <a:sym typeface="Nunito Medium"/>
            </a:endParaRPr>
          </a:p>
          <a:p>
            <a:pPr marL="457200" lvl="0" indent="-292100" algn="l" rtl="0">
              <a:lnSpc>
                <a:spcPct val="100000"/>
              </a:lnSpc>
              <a:spcBef>
                <a:spcPts val="300"/>
              </a:spcBef>
              <a:spcAft>
                <a:spcPts val="300"/>
              </a:spcAft>
              <a:buClr>
                <a:srgbClr val="64AEDB"/>
              </a:buClr>
              <a:buSzPts val="1000"/>
              <a:buFont typeface="Nunito Medium"/>
              <a:buChar char="➤"/>
            </a:pPr>
            <a:r>
              <a:rPr lang="en" sz="1000">
                <a:solidFill>
                  <a:srgbClr val="112441"/>
                </a:solidFill>
                <a:latin typeface="Nunito Medium"/>
                <a:ea typeface="Nunito Medium"/>
                <a:cs typeface="Nunito Medium"/>
                <a:sym typeface="Nunito Medium"/>
              </a:rPr>
              <a:t>Share the Leaderboard on a larger screen if you. </a:t>
            </a:r>
            <a:endParaRPr sz="1000">
              <a:solidFill>
                <a:srgbClr val="112441"/>
              </a:solidFill>
              <a:latin typeface="Nunito Medium"/>
              <a:ea typeface="Nunito Medium"/>
              <a:cs typeface="Nunito Medium"/>
              <a:sym typeface="Nunito Medium"/>
            </a:endParaRPr>
          </a:p>
        </p:txBody>
      </p:sp>
      <p:sp>
        <p:nvSpPr>
          <p:cNvPr id="883" name="Google Shape;883;p115"/>
          <p:cNvSpPr txBox="1"/>
          <p:nvPr/>
        </p:nvSpPr>
        <p:spPr>
          <a:xfrm>
            <a:off x="5976522" y="3629569"/>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Take Action</a:t>
            </a:r>
            <a:endParaRPr sz="2200" b="1">
              <a:solidFill>
                <a:srgbClr val="112441"/>
              </a:solidFill>
              <a:latin typeface="Nunito"/>
              <a:ea typeface="Nunito"/>
              <a:cs typeface="Nunito"/>
              <a:sym typeface="Nunito"/>
            </a:endParaRPr>
          </a:p>
        </p:txBody>
      </p:sp>
      <p:sp>
        <p:nvSpPr>
          <p:cNvPr id="884" name="Google Shape;884;p115"/>
          <p:cNvSpPr txBox="1"/>
          <p:nvPr/>
        </p:nvSpPr>
        <p:spPr>
          <a:xfrm>
            <a:off x="0" y="0"/>
            <a:ext cx="9144000" cy="589500"/>
          </a:xfrm>
          <a:prstGeom prst="rect">
            <a:avLst/>
          </a:prstGeom>
          <a:solidFill>
            <a:srgbClr val="65BEF4"/>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Program Description</a:t>
            </a:r>
            <a:endParaRPr sz="3200">
              <a:solidFill>
                <a:schemeClr val="lt1"/>
              </a:solidFill>
              <a:latin typeface="Nunito Black"/>
              <a:ea typeface="Nunito Black"/>
              <a:cs typeface="Nunito Black"/>
              <a:sym typeface="Nunito Black"/>
            </a:endParaRPr>
          </a:p>
        </p:txBody>
      </p:sp>
      <p:sp>
        <p:nvSpPr>
          <p:cNvPr id="885" name="Google Shape;885;p115"/>
          <p:cNvSpPr txBox="1"/>
          <p:nvPr/>
        </p:nvSpPr>
        <p:spPr>
          <a:xfrm>
            <a:off x="5428875" y="3952575"/>
            <a:ext cx="3601800" cy="626700"/>
          </a:xfrm>
          <a:prstGeom prst="rect">
            <a:avLst/>
          </a:prstGeom>
          <a:noFill/>
          <a:ln w="19050" cap="flat" cmpd="sng">
            <a:solidFill>
              <a:srgbClr val="65BEF4"/>
            </a:solidFill>
            <a:prstDash val="dot"/>
            <a:round/>
            <a:headEnd type="none" w="sm" len="sm"/>
            <a:tailEnd type="none" w="sm" len="sm"/>
          </a:ln>
        </p:spPr>
        <p:txBody>
          <a:bodyPr spcFirstLastPara="1" wrap="square" lIns="91425" tIns="45700" rIns="91425" bIns="45700" anchor="t" anchorCtr="0">
            <a:normAutofit fontScale="92500" lnSpcReduction="20000"/>
          </a:bodyPr>
          <a:lstStyle/>
          <a:p>
            <a:pPr marL="457200" lvl="0" indent="-298450" algn="l" rtl="0">
              <a:lnSpc>
                <a:spcPct val="100000"/>
              </a:lnSpc>
              <a:spcBef>
                <a:spcPts val="1200"/>
              </a:spcBef>
              <a:spcAft>
                <a:spcPts val="0"/>
              </a:spcAft>
              <a:buClr>
                <a:srgbClr val="64AEDB"/>
              </a:buClr>
              <a:buSzPts val="1100"/>
              <a:buFont typeface="Nunito"/>
              <a:buChar char="➤"/>
            </a:pPr>
            <a:r>
              <a:rPr lang="en" sz="1100">
                <a:solidFill>
                  <a:schemeClr val="dk1"/>
                </a:solidFill>
                <a:latin typeface="Nunito"/>
                <a:ea typeface="Nunito"/>
                <a:cs typeface="Nunito"/>
                <a:sym typeface="Nunito"/>
              </a:rPr>
              <a:t>Reviews results (how many classifications or data points collected), with a call to action for volunteers to continue to participate. </a:t>
            </a:r>
            <a:endParaRPr sz="1100">
              <a:solidFill>
                <a:srgbClr val="112441"/>
              </a:solidFill>
              <a:latin typeface="Nunito"/>
              <a:ea typeface="Nunito"/>
              <a:cs typeface="Nunito"/>
              <a:sym typeface="Nunito"/>
            </a:endParaRPr>
          </a:p>
        </p:txBody>
      </p:sp>
      <p:pic>
        <p:nvPicPr>
          <p:cNvPr id="886" name="Google Shape;886;p115"/>
          <p:cNvPicPr preferRelativeResize="0"/>
          <p:nvPr/>
        </p:nvPicPr>
        <p:blipFill>
          <a:blip r:embed="rId5">
            <a:alphaModFix/>
          </a:blip>
          <a:stretch>
            <a:fillRect/>
          </a:stretch>
        </p:blipFill>
        <p:spPr>
          <a:xfrm>
            <a:off x="5976528" y="4676375"/>
            <a:ext cx="1155197" cy="327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6"/>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Meteorology</a:t>
            </a:r>
            <a:endParaRPr/>
          </a:p>
        </p:txBody>
      </p:sp>
      <p:sp>
        <p:nvSpPr>
          <p:cNvPr id="892" name="Google Shape;892;p116"/>
          <p:cNvSpPr txBox="1">
            <a:spLocks noGrp="1"/>
          </p:cNvSpPr>
          <p:nvPr>
            <p:ph type="body" idx="1"/>
          </p:nvPr>
        </p:nvSpPr>
        <p:spPr>
          <a:xfrm>
            <a:off x="435900" y="1645875"/>
            <a:ext cx="4915200" cy="28101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500" b="1">
                <a:solidFill>
                  <a:srgbClr val="000000"/>
                </a:solidFill>
                <a:latin typeface="Lato"/>
                <a:ea typeface="Lato"/>
                <a:cs typeface="Lato"/>
                <a:sym typeface="Lato"/>
              </a:rPr>
              <a:t>Role of public library for these type of projects:</a:t>
            </a:r>
            <a:endParaRPr sz="1500" b="1">
              <a:solidFill>
                <a:srgbClr val="000000"/>
              </a:solidFill>
              <a:latin typeface="Lato"/>
              <a:ea typeface="Lato"/>
              <a:cs typeface="Lato"/>
              <a:sym typeface="Lato"/>
            </a:endParaRPr>
          </a:p>
          <a:p>
            <a:pPr marL="457200" lvl="0" indent="-323850" algn="l" rtl="0">
              <a:lnSpc>
                <a:spcPct val="11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Partner up with institutions that have these projects to deliver volunteer training</a:t>
            </a:r>
            <a:endParaRPr sz="1500">
              <a:solidFill>
                <a:srgbClr val="000000"/>
              </a:solidFill>
              <a:latin typeface="Lato"/>
              <a:ea typeface="Lato"/>
              <a:cs typeface="Lato"/>
              <a:sym typeface="Lato"/>
            </a:endParaRPr>
          </a:p>
          <a:p>
            <a:pPr marL="457200" lvl="0" indent="-323850" algn="l" rtl="0">
              <a:lnSpc>
                <a:spcPct val="11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Be a place where volunteers can exchange about their experience, and understand how they can get more engaged </a:t>
            </a:r>
            <a:endParaRPr sz="1500">
              <a:latin typeface="Lato"/>
              <a:ea typeface="Lato"/>
              <a:cs typeface="Lato"/>
              <a:sym typeface="Lato"/>
            </a:endParaRPr>
          </a:p>
          <a:p>
            <a:pPr marL="457200" lvl="0" indent="-323850" algn="l" rtl="0">
              <a:lnSpc>
                <a:spcPct val="11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with the project at hand. Citizen science has this effect that it informs people about a certain topic which can elicit interest in participants to bring it forward in multiple ways. </a:t>
            </a:r>
            <a:endParaRPr sz="1500">
              <a:latin typeface="Lato"/>
              <a:ea typeface="Lato"/>
              <a:cs typeface="Lato"/>
              <a:sym typeface="Lato"/>
            </a:endParaRPr>
          </a:p>
        </p:txBody>
      </p:sp>
      <p:sp>
        <p:nvSpPr>
          <p:cNvPr id="893" name="Google Shape;893;p116"/>
          <p:cNvSpPr/>
          <p:nvPr/>
        </p:nvSpPr>
        <p:spPr>
          <a:xfrm>
            <a:off x="5619550" y="1645875"/>
            <a:ext cx="3225900" cy="13173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894" name="Google Shape;894;p116"/>
          <p:cNvSpPr txBox="1"/>
          <p:nvPr/>
        </p:nvSpPr>
        <p:spPr>
          <a:xfrm>
            <a:off x="5812750" y="1849125"/>
            <a:ext cx="2839500" cy="10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a:latin typeface="Lato"/>
                <a:ea typeface="Lato"/>
                <a:cs typeface="Lato"/>
                <a:sym typeface="Lato"/>
              </a:rPr>
              <a:t>Example of projects: </a:t>
            </a:r>
            <a:endParaRPr b="1" i="1">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u="sng">
                <a:latin typeface="Lato"/>
                <a:ea typeface="Lato"/>
                <a:cs typeface="Lato"/>
                <a:sym typeface="Lato"/>
                <a:hlinkClick r:id="rId3"/>
              </a:rPr>
              <a:t>GeoSphere</a:t>
            </a:r>
            <a:r>
              <a:rPr lang="en">
                <a:latin typeface="Lato"/>
                <a:ea typeface="Lato"/>
                <a:cs typeface="Lato"/>
                <a:sym typeface="Lato"/>
              </a:rPr>
              <a:t> (Austria) </a:t>
            </a:r>
            <a:endParaRPr>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u="sng">
                <a:latin typeface="Lato"/>
                <a:ea typeface="Lato"/>
                <a:cs typeface="Lato"/>
                <a:sym typeface="Lato"/>
                <a:hlinkClick r:id="rId4"/>
              </a:rPr>
              <a:t>CoCoRaHS </a:t>
            </a:r>
            <a:r>
              <a:rPr lang="en">
                <a:latin typeface="Lato"/>
                <a:ea typeface="Lato"/>
                <a:cs typeface="Lato"/>
                <a:sym typeface="Lato"/>
              </a:rPr>
              <a:t>(US based) </a:t>
            </a:r>
            <a:endParaRPr>
              <a:latin typeface="Lato Light"/>
              <a:ea typeface="Lato Light"/>
              <a:cs typeface="Lato Light"/>
              <a:sym typeface="Lato Light"/>
            </a:endParaRPr>
          </a:p>
        </p:txBody>
      </p:sp>
      <p:pic>
        <p:nvPicPr>
          <p:cNvPr id="895" name="Google Shape;895;p116"/>
          <p:cNvPicPr preferRelativeResize="0"/>
          <p:nvPr/>
        </p:nvPicPr>
        <p:blipFill rotWithShape="1">
          <a:blip r:embed="rId5">
            <a:alphaModFix/>
          </a:blip>
          <a:srcRect t="39357"/>
          <a:stretch/>
        </p:blipFill>
        <p:spPr>
          <a:xfrm>
            <a:off x="5812759" y="3320500"/>
            <a:ext cx="2478792" cy="1070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7"/>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901" name="Google Shape;901;p117"/>
          <p:cNvSpPr txBox="1"/>
          <p:nvPr/>
        </p:nvSpPr>
        <p:spPr>
          <a:xfrm>
            <a:off x="0" y="0"/>
            <a:ext cx="9144000" cy="589500"/>
          </a:xfrm>
          <a:prstGeom prst="rect">
            <a:avLst/>
          </a:prstGeom>
          <a:solidFill>
            <a:srgbClr val="9A77B6"/>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Globe at Night Program</a:t>
            </a:r>
            <a:endParaRPr sz="3200">
              <a:solidFill>
                <a:schemeClr val="lt1"/>
              </a:solidFill>
              <a:latin typeface="Nunito Black"/>
              <a:ea typeface="Nunito Black"/>
              <a:cs typeface="Nunito Black"/>
              <a:sym typeface="Nunito Black"/>
            </a:endParaRPr>
          </a:p>
        </p:txBody>
      </p:sp>
      <p:sp>
        <p:nvSpPr>
          <p:cNvPr id="902" name="Google Shape;902;p117"/>
          <p:cNvSpPr txBox="1"/>
          <p:nvPr/>
        </p:nvSpPr>
        <p:spPr>
          <a:xfrm>
            <a:off x="70550" y="621625"/>
            <a:ext cx="4781400" cy="25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Background/Talking Points: </a:t>
            </a:r>
            <a:r>
              <a:rPr lang="en" sz="1300">
                <a:solidFill>
                  <a:srgbClr val="1A1A1A"/>
                </a:solidFill>
                <a:latin typeface="Nunito Medium"/>
                <a:ea typeface="Nunito Medium"/>
                <a:cs typeface="Nunito Medium"/>
                <a:sym typeface="Nunito Medium"/>
              </a:rPr>
              <a:t>Light pollution is intrusive artificial (usually outdoor) light. Too much light pollution can wash out starlight, interfere with astronomical research, disrupt ecosystems, and have adverse health effects. </a:t>
            </a:r>
            <a:r>
              <a:rPr lang="en" sz="1300" i="1">
                <a:solidFill>
                  <a:srgbClr val="1A1A1A"/>
                </a:solidFill>
                <a:latin typeface="Nunito Medium"/>
                <a:ea typeface="Nunito Medium"/>
                <a:cs typeface="Nunito Medium"/>
                <a:sym typeface="Nunito Medium"/>
              </a:rPr>
              <a:t>Globe at Night</a:t>
            </a:r>
            <a:r>
              <a:rPr lang="en" sz="1300">
                <a:solidFill>
                  <a:srgbClr val="1A1A1A"/>
                </a:solidFill>
                <a:latin typeface="Nunito Medium"/>
                <a:ea typeface="Nunito Medium"/>
                <a:cs typeface="Nunito Medium"/>
                <a:sym typeface="Nunito Medium"/>
              </a:rPr>
              <a:t> is an international citizen science project that involves the public in measuring and collecting night sky brightness observations to help scientists understand the impact of light pollution.</a:t>
            </a:r>
            <a:endParaRPr sz="1300">
              <a:solidFill>
                <a:srgbClr val="1A1A1A"/>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Age group:</a:t>
            </a:r>
            <a:r>
              <a:rPr lang="en" sz="1300">
                <a:solidFill>
                  <a:srgbClr val="112441"/>
                </a:solidFill>
                <a:latin typeface="Nunito Medium"/>
                <a:ea typeface="Nunito Medium"/>
                <a:cs typeface="Nunito Medium"/>
                <a:sym typeface="Nunito Medium"/>
              </a:rPr>
              <a:t> All ages, children 13 and under will need an adult to help submit data</a:t>
            </a: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Event timing and location</a:t>
            </a:r>
            <a:r>
              <a:rPr lang="en" sz="1300">
                <a:solidFill>
                  <a:srgbClr val="112441"/>
                </a:solidFill>
                <a:latin typeface="Nunito Medium"/>
                <a:ea typeface="Nunito Medium"/>
                <a:cs typeface="Nunito Medium"/>
                <a:sym typeface="Nunito Medium"/>
              </a:rPr>
              <a:t>: 30-45 min at least one hour after sunset, outdoors, preferably on a moonless night. </a:t>
            </a:r>
            <a:endParaRPr sz="1300" i="1">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p:txBody>
      </p:sp>
      <p:sp>
        <p:nvSpPr>
          <p:cNvPr id="903" name="Google Shape;903;p117"/>
          <p:cNvSpPr txBox="1"/>
          <p:nvPr/>
        </p:nvSpPr>
        <p:spPr>
          <a:xfrm>
            <a:off x="70550" y="3051600"/>
            <a:ext cx="8464500" cy="201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300" b="1">
                <a:solidFill>
                  <a:srgbClr val="112441"/>
                </a:solidFill>
                <a:latin typeface="Nunito"/>
                <a:ea typeface="Nunito"/>
                <a:cs typeface="Nunito"/>
                <a:sym typeface="Nunito"/>
              </a:rPr>
              <a:t>Preparation: </a:t>
            </a:r>
            <a:endParaRPr sz="1300" b="1">
              <a:solidFill>
                <a:srgbClr val="112441"/>
              </a:solidFill>
              <a:latin typeface="Nunito"/>
              <a:ea typeface="Nunito"/>
              <a:cs typeface="Nunito"/>
              <a:sym typeface="Nunito"/>
            </a:endParaRPr>
          </a:p>
          <a:p>
            <a:pPr marL="457200" lvl="0" indent="-304800" algn="l" rtl="0">
              <a:lnSpc>
                <a:spcPct val="90000"/>
              </a:lnSpc>
              <a:spcBef>
                <a:spcPts val="300"/>
              </a:spcBef>
              <a:spcAft>
                <a:spcPts val="0"/>
              </a:spcAft>
              <a:buClr>
                <a:srgbClr val="112441"/>
              </a:buClr>
              <a:buSzPts val="1200"/>
              <a:buFont typeface="Nunito Medium"/>
              <a:buAutoNum type="arabicPeriod"/>
            </a:pPr>
            <a:r>
              <a:rPr lang="en" sz="1200">
                <a:solidFill>
                  <a:srgbClr val="112441"/>
                </a:solidFill>
                <a:latin typeface="Nunito Medium"/>
                <a:ea typeface="Nunito Medium"/>
                <a:cs typeface="Nunito Medium"/>
                <a:sym typeface="Nunito Medium"/>
              </a:rPr>
              <a:t>Review the project protocol: </a:t>
            </a:r>
            <a:endParaRPr sz="1200">
              <a:solidFill>
                <a:srgbClr val="112441"/>
              </a:solidFill>
              <a:latin typeface="Nunito Medium"/>
              <a:ea typeface="Nunito Medium"/>
              <a:cs typeface="Nunito Medium"/>
              <a:sym typeface="Nunito Medium"/>
            </a:endParaRPr>
          </a:p>
          <a:p>
            <a:pPr marL="457200" lvl="0" indent="0" algn="l" rtl="0">
              <a:lnSpc>
                <a:spcPct val="90000"/>
              </a:lnSpc>
              <a:spcBef>
                <a:spcPts val="200"/>
              </a:spcBef>
              <a:spcAft>
                <a:spcPts val="0"/>
              </a:spcAft>
              <a:buNone/>
            </a:pPr>
            <a:r>
              <a:rPr lang="en" sz="1100" u="sng">
                <a:solidFill>
                  <a:schemeClr val="hlink"/>
                </a:solidFill>
                <a:latin typeface="Nunito Medium"/>
                <a:ea typeface="Nunito Medium"/>
                <a:cs typeface="Nunito Medium"/>
                <a:sym typeface="Nunito Medium"/>
                <a:hlinkClick r:id="rId3"/>
              </a:rPr>
              <a:t>https://scistarter.org/education/Globe-at-night-education</a:t>
            </a:r>
            <a:endParaRPr sz="1100">
              <a:solidFill>
                <a:srgbClr val="112441"/>
              </a:solidFill>
              <a:latin typeface="Nunito Medium"/>
              <a:ea typeface="Nunito Medium"/>
              <a:cs typeface="Nunito Medium"/>
              <a:sym typeface="Nunito Medium"/>
            </a:endParaRPr>
          </a:p>
          <a:p>
            <a:pPr marL="457200" lvl="0" indent="-298450" algn="l" rtl="0">
              <a:lnSpc>
                <a:spcPct val="90000"/>
              </a:lnSpc>
              <a:spcBef>
                <a:spcPts val="200"/>
              </a:spcBef>
              <a:spcAft>
                <a:spcPts val="0"/>
              </a:spcAft>
              <a:buClr>
                <a:srgbClr val="112441"/>
              </a:buClr>
              <a:buSzPts val="1100"/>
              <a:buFont typeface="Nunito Medium"/>
              <a:buAutoNum type="arabicPeriod"/>
            </a:pPr>
            <a:r>
              <a:rPr lang="en" sz="1200">
                <a:solidFill>
                  <a:srgbClr val="112441"/>
                </a:solidFill>
                <a:latin typeface="Nunito Medium"/>
                <a:ea typeface="Nunito Medium"/>
                <a:cs typeface="Nunito Medium"/>
                <a:sym typeface="Nunito Medium"/>
              </a:rPr>
              <a:t>Gather optional materials* </a:t>
            </a:r>
            <a:endParaRPr sz="1200">
              <a:solidFill>
                <a:srgbClr val="112441"/>
              </a:solidFill>
              <a:latin typeface="Nunito Medium"/>
              <a:ea typeface="Nunito Medium"/>
              <a:cs typeface="Nunito Medium"/>
              <a:sym typeface="Nunito Medium"/>
            </a:endParaRPr>
          </a:p>
          <a:p>
            <a:pPr marL="914400" lvl="0" indent="-304800" algn="l" rtl="0">
              <a:lnSpc>
                <a:spcPct val="115000"/>
              </a:lnSpc>
              <a:spcBef>
                <a:spcPts val="20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Sky Quality Meter-L (SQM-L, SQM)</a:t>
            </a:r>
            <a:endParaRPr sz="1200">
              <a:solidFill>
                <a:srgbClr val="333333"/>
              </a:solidFill>
              <a:highlight>
                <a:srgbClr val="FFFFFF"/>
              </a:highlight>
              <a:latin typeface="Nunito"/>
              <a:ea typeface="Nunito"/>
              <a:cs typeface="Nunito"/>
              <a:sym typeface="Nunito"/>
            </a:endParaRPr>
          </a:p>
          <a:p>
            <a:pPr marL="914400" lvl="0" indent="-304800" algn="l" rtl="0">
              <a:lnSpc>
                <a:spcPct val="115000"/>
              </a:lnSpc>
              <a:spcBef>
                <a:spcPts val="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Red LED light flashlight</a:t>
            </a:r>
            <a:endParaRPr sz="1200">
              <a:solidFill>
                <a:srgbClr val="333333"/>
              </a:solidFill>
              <a:highlight>
                <a:srgbClr val="FFFFFF"/>
              </a:highlight>
              <a:latin typeface="Nunito"/>
              <a:ea typeface="Nunito"/>
              <a:cs typeface="Nunito"/>
              <a:sym typeface="Nunito"/>
            </a:endParaRPr>
          </a:p>
          <a:p>
            <a:pPr marL="914400" lvl="0" indent="-304800" algn="l" rtl="0">
              <a:lnSpc>
                <a:spcPct val="115000"/>
              </a:lnSpc>
              <a:spcBef>
                <a:spcPts val="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Planisphere</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0"/>
              </a:spcBef>
              <a:spcAft>
                <a:spcPts val="0"/>
              </a:spcAft>
              <a:buClr>
                <a:srgbClr val="112441"/>
              </a:buClr>
              <a:buSzPts val="1200"/>
              <a:buFont typeface="Nunito Medium"/>
              <a:buAutoNum type="arabicPeriod"/>
            </a:pPr>
            <a:r>
              <a:rPr lang="en" sz="1200">
                <a:solidFill>
                  <a:srgbClr val="112441"/>
                </a:solidFill>
                <a:latin typeface="Nunito Medium"/>
                <a:ea typeface="Nunito Medium"/>
                <a:cs typeface="Nunito Medium"/>
                <a:sym typeface="Nunito Medium"/>
              </a:rPr>
              <a:t>Download and print the data entry sheet and Sky Quality Meter Instructions.</a:t>
            </a:r>
            <a:endParaRPr sz="1200">
              <a:solidFill>
                <a:srgbClr val="112441"/>
              </a:solidFill>
              <a:latin typeface="Nunito Medium"/>
              <a:ea typeface="Nunito Medium"/>
              <a:cs typeface="Nunito Medium"/>
              <a:sym typeface="Nunito Medium"/>
            </a:endParaRPr>
          </a:p>
          <a:p>
            <a:pPr marL="0" lvl="0" indent="0" algn="l" rtl="0">
              <a:spcBef>
                <a:spcPts val="1000"/>
              </a:spcBef>
              <a:spcAft>
                <a:spcPts val="0"/>
              </a:spcAft>
              <a:buNone/>
            </a:pPr>
            <a:endParaRPr sz="1100">
              <a:solidFill>
                <a:schemeClr val="dk2"/>
              </a:solidFill>
            </a:endParaRPr>
          </a:p>
          <a:p>
            <a:pPr marL="0" lvl="0" indent="0" algn="l" rtl="0">
              <a:lnSpc>
                <a:spcPct val="90000"/>
              </a:lnSpc>
              <a:spcBef>
                <a:spcPts val="0"/>
              </a:spcBef>
              <a:spcAft>
                <a:spcPts val="200"/>
              </a:spcAft>
              <a:buNone/>
            </a:pPr>
            <a:endParaRPr sz="1300">
              <a:solidFill>
                <a:srgbClr val="112441"/>
              </a:solidFill>
              <a:latin typeface="Nunito Medium"/>
              <a:ea typeface="Nunito Medium"/>
              <a:cs typeface="Nunito Medium"/>
              <a:sym typeface="Nunito Medium"/>
            </a:endParaRPr>
          </a:p>
        </p:txBody>
      </p:sp>
      <p:pic>
        <p:nvPicPr>
          <p:cNvPr id="904" name="Google Shape;904;p117"/>
          <p:cNvPicPr preferRelativeResize="0"/>
          <p:nvPr/>
        </p:nvPicPr>
        <p:blipFill>
          <a:blip r:embed="rId4">
            <a:alphaModFix/>
          </a:blip>
          <a:stretch>
            <a:fillRect/>
          </a:stretch>
        </p:blipFill>
        <p:spPr>
          <a:xfrm>
            <a:off x="6420653" y="4740000"/>
            <a:ext cx="1155197" cy="327300"/>
          </a:xfrm>
          <a:prstGeom prst="rect">
            <a:avLst/>
          </a:prstGeom>
          <a:noFill/>
          <a:ln>
            <a:noFill/>
          </a:ln>
        </p:spPr>
      </p:pic>
      <p:pic>
        <p:nvPicPr>
          <p:cNvPr id="905" name="Google Shape;905;p117"/>
          <p:cNvPicPr preferRelativeResize="0"/>
          <p:nvPr/>
        </p:nvPicPr>
        <p:blipFill>
          <a:blip r:embed="rId5">
            <a:alphaModFix/>
          </a:blip>
          <a:stretch>
            <a:fillRect/>
          </a:stretch>
        </p:blipFill>
        <p:spPr>
          <a:xfrm>
            <a:off x="5004406" y="741900"/>
            <a:ext cx="3635464" cy="2419925"/>
          </a:xfrm>
          <a:prstGeom prst="rect">
            <a:avLst/>
          </a:prstGeom>
          <a:noFill/>
          <a:ln>
            <a:noFill/>
          </a:ln>
        </p:spPr>
      </p:pic>
      <p:pic>
        <p:nvPicPr>
          <p:cNvPr id="906" name="Google Shape;906;p117"/>
          <p:cNvPicPr preferRelativeResize="0"/>
          <p:nvPr/>
        </p:nvPicPr>
        <p:blipFill rotWithShape="1">
          <a:blip r:embed="rId6">
            <a:alphaModFix/>
          </a:blip>
          <a:srcRect t="17131" b="14937"/>
          <a:stretch/>
        </p:blipFill>
        <p:spPr>
          <a:xfrm>
            <a:off x="6921497" y="2843850"/>
            <a:ext cx="1942602" cy="13195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8"/>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912" name="Google Shape;912;p118"/>
          <p:cNvSpPr txBox="1"/>
          <p:nvPr/>
        </p:nvSpPr>
        <p:spPr>
          <a:xfrm>
            <a:off x="234329" y="718163"/>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Set the Stage</a:t>
            </a:r>
            <a:endParaRPr sz="2200" b="1">
              <a:solidFill>
                <a:srgbClr val="112441"/>
              </a:solidFill>
              <a:latin typeface="Nunito"/>
              <a:ea typeface="Nunito"/>
              <a:cs typeface="Nunito"/>
              <a:sym typeface="Nunito"/>
            </a:endParaRPr>
          </a:p>
        </p:txBody>
      </p:sp>
      <p:sp>
        <p:nvSpPr>
          <p:cNvPr id="913" name="Google Shape;913;p118"/>
          <p:cNvSpPr txBox="1"/>
          <p:nvPr/>
        </p:nvSpPr>
        <p:spPr>
          <a:xfrm>
            <a:off x="48350" y="1053650"/>
            <a:ext cx="2894400" cy="30666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Autofit/>
          </a:bodyPr>
          <a:lstStyle/>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Introduce the concept of citizen science using Foundations of Citizen Science facilitator </a:t>
            </a:r>
            <a:r>
              <a:rPr lang="en" sz="1135" u="sng">
                <a:solidFill>
                  <a:schemeClr val="hlink"/>
                </a:solidFill>
                <a:latin typeface="Nunito Medium"/>
                <a:ea typeface="Nunito Medium"/>
                <a:cs typeface="Nunito Medium"/>
                <a:sym typeface="Nunito Medium"/>
                <a:hlinkClick r:id="rId3"/>
              </a:rPr>
              <a:t>slides</a:t>
            </a:r>
            <a:r>
              <a:rPr lang="en" sz="1135">
                <a:solidFill>
                  <a:srgbClr val="112441"/>
                </a:solidFill>
                <a:latin typeface="Nunito Medium"/>
                <a:ea typeface="Nunito Medium"/>
                <a:cs typeface="Nunito Medium"/>
                <a:sym typeface="Nunito Medium"/>
              </a:rPr>
              <a:t>  and </a:t>
            </a:r>
            <a:r>
              <a:rPr lang="en" sz="1135" u="sng">
                <a:solidFill>
                  <a:schemeClr val="hlink"/>
                </a:solidFill>
                <a:latin typeface="Nunito Medium"/>
                <a:ea typeface="Nunito Medium"/>
                <a:cs typeface="Nunito Medium"/>
                <a:sym typeface="Nunito Medium"/>
                <a:hlinkClick r:id="rId4"/>
              </a:rPr>
              <a:t>guide.</a:t>
            </a:r>
            <a:endParaRPr sz="1135">
              <a:solidFill>
                <a:srgbClr val="112441"/>
              </a:solidFill>
              <a:latin typeface="Nunito Medium"/>
              <a:ea typeface="Nunito Medium"/>
              <a:cs typeface="Nunito Medium"/>
              <a:sym typeface="Nunito Medium"/>
            </a:endParaRPr>
          </a:p>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Have participants create accounts on </a:t>
            </a:r>
            <a:r>
              <a:rPr lang="en" sz="1135" u="sng">
                <a:solidFill>
                  <a:schemeClr val="accent5"/>
                </a:solidFill>
                <a:latin typeface="Nunito Medium"/>
                <a:ea typeface="Nunito Medium"/>
                <a:cs typeface="Nunito Medium"/>
                <a:sym typeface="Nunito Medium"/>
                <a:hlinkClick r:id="rId5">
                  <a:extLst>
                    <a:ext uri="{A12FA001-AC4F-418D-AE19-62706E023703}">
                      <ahyp:hlinkClr xmlns:ahyp="http://schemas.microsoft.com/office/drawing/2018/hyperlinkcolor" val="tx"/>
                    </a:ext>
                  </a:extLst>
                </a:hlinkClick>
              </a:rPr>
              <a:t>SciStarter.org</a:t>
            </a:r>
            <a:r>
              <a:rPr lang="en" sz="1135">
                <a:solidFill>
                  <a:srgbClr val="112441"/>
                </a:solidFill>
                <a:latin typeface="Nunito Medium"/>
                <a:ea typeface="Nunito Medium"/>
                <a:cs typeface="Nunito Medium"/>
                <a:sym typeface="Nunito Medium"/>
              </a:rPr>
              <a:t>. </a:t>
            </a:r>
            <a:endParaRPr sz="1135">
              <a:solidFill>
                <a:srgbClr val="112441"/>
              </a:solidFill>
              <a:latin typeface="Nunito Medium"/>
              <a:ea typeface="Nunito Medium"/>
              <a:cs typeface="Nunito Medium"/>
              <a:sym typeface="Nunito Medium"/>
            </a:endParaRPr>
          </a:p>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Discuss the </a:t>
            </a:r>
            <a:r>
              <a:rPr lang="en" sz="1135" u="sng">
                <a:solidFill>
                  <a:schemeClr val="hlink"/>
                </a:solidFill>
                <a:latin typeface="Nunito Medium"/>
                <a:ea typeface="Nunito Medium"/>
                <a:cs typeface="Nunito Medium"/>
                <a:sym typeface="Nunito Medium"/>
                <a:hlinkClick r:id="rId6"/>
              </a:rPr>
              <a:t>problem of light pollution</a:t>
            </a:r>
            <a:r>
              <a:rPr lang="en" sz="1135">
                <a:solidFill>
                  <a:srgbClr val="112441"/>
                </a:solidFill>
                <a:latin typeface="Nunito Medium"/>
                <a:ea typeface="Nunito Medium"/>
                <a:cs typeface="Nunito Medium"/>
                <a:sym typeface="Nunito Medium"/>
              </a:rPr>
              <a:t>. Find educational materials and discussion prompts on SciStarter &amp; </a:t>
            </a:r>
            <a:r>
              <a:rPr lang="en" sz="1135" u="sng">
                <a:solidFill>
                  <a:schemeClr val="hlink"/>
                </a:solidFill>
                <a:latin typeface="Nunito Medium"/>
                <a:ea typeface="Nunito Medium"/>
                <a:cs typeface="Nunito Medium"/>
                <a:sym typeface="Nunito Medium"/>
                <a:hlinkClick r:id="rId7"/>
              </a:rPr>
              <a:t>DarkSky.org</a:t>
            </a:r>
            <a:r>
              <a:rPr lang="en" sz="1135">
                <a:solidFill>
                  <a:srgbClr val="112441"/>
                </a:solidFill>
                <a:latin typeface="Nunito Medium"/>
                <a:ea typeface="Nunito Medium"/>
                <a:cs typeface="Nunito Medium"/>
                <a:sym typeface="Nunito Medium"/>
              </a:rPr>
              <a:t> </a:t>
            </a:r>
            <a:endParaRPr sz="1135">
              <a:solidFill>
                <a:srgbClr val="112441"/>
              </a:solidFill>
              <a:latin typeface="Nunito Medium"/>
              <a:ea typeface="Nunito Medium"/>
              <a:cs typeface="Nunito Medium"/>
              <a:sym typeface="Nunito Medium"/>
            </a:endParaRPr>
          </a:p>
          <a:p>
            <a:pPr marL="457200" lvl="0" indent="-300672" algn="l" rtl="0">
              <a:lnSpc>
                <a:spcPct val="105000"/>
              </a:lnSpc>
              <a:spcBef>
                <a:spcPts val="1000"/>
              </a:spcBef>
              <a:spcAft>
                <a:spcPts val="0"/>
              </a:spcAft>
              <a:buClr>
                <a:srgbClr val="9A77B6"/>
              </a:buClr>
              <a:buSzPts val="1135"/>
              <a:buFont typeface="Nunito Medium"/>
              <a:buChar char="➤"/>
            </a:pPr>
            <a:r>
              <a:rPr lang="en" sz="1135">
                <a:solidFill>
                  <a:srgbClr val="112441"/>
                </a:solidFill>
                <a:latin typeface="Nunito Medium"/>
                <a:ea typeface="Nunito Medium"/>
                <a:cs typeface="Nunito Medium"/>
                <a:sym typeface="Nunito Medium"/>
              </a:rPr>
              <a:t>Review the data collection protocol on SciStarter: </a:t>
            </a:r>
            <a:r>
              <a:rPr lang="en" sz="1035" u="sng">
                <a:solidFill>
                  <a:schemeClr val="hlink"/>
                </a:solidFill>
                <a:latin typeface="Nunito Medium"/>
                <a:ea typeface="Nunito Medium"/>
                <a:cs typeface="Nunito Medium"/>
                <a:sym typeface="Nunito Medium"/>
                <a:hlinkClick r:id="rId8"/>
              </a:rPr>
              <a:t>https://scistarter.org/globe-at-night</a:t>
            </a:r>
            <a:endParaRPr sz="1035">
              <a:solidFill>
                <a:srgbClr val="112441"/>
              </a:solidFill>
              <a:latin typeface="Nunito Medium"/>
              <a:ea typeface="Nunito Medium"/>
              <a:cs typeface="Nunito Medium"/>
              <a:sym typeface="Nunito Medium"/>
            </a:endParaRPr>
          </a:p>
          <a:p>
            <a:pPr marL="0" lvl="0" indent="0" algn="l" rtl="0">
              <a:lnSpc>
                <a:spcPct val="105000"/>
              </a:lnSpc>
              <a:spcBef>
                <a:spcPts val="1000"/>
              </a:spcBef>
              <a:spcAft>
                <a:spcPts val="1000"/>
              </a:spcAft>
              <a:buSzPts val="935"/>
              <a:buNone/>
            </a:pPr>
            <a:endParaRPr sz="1290">
              <a:solidFill>
                <a:srgbClr val="112441"/>
              </a:solidFill>
              <a:latin typeface="Nunito Medium"/>
              <a:ea typeface="Nunito Medium"/>
              <a:cs typeface="Nunito Medium"/>
              <a:sym typeface="Nunito Medium"/>
            </a:endParaRPr>
          </a:p>
        </p:txBody>
      </p:sp>
      <p:sp>
        <p:nvSpPr>
          <p:cNvPr id="914" name="Google Shape;914;p118"/>
          <p:cNvSpPr txBox="1"/>
          <p:nvPr/>
        </p:nvSpPr>
        <p:spPr>
          <a:xfrm>
            <a:off x="3318758" y="717182"/>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Collect Data</a:t>
            </a:r>
            <a:endParaRPr sz="2200" b="1">
              <a:solidFill>
                <a:srgbClr val="112441"/>
              </a:solidFill>
              <a:latin typeface="Nunito"/>
              <a:ea typeface="Nunito"/>
              <a:cs typeface="Nunito"/>
              <a:sym typeface="Nunito"/>
            </a:endParaRPr>
          </a:p>
        </p:txBody>
      </p:sp>
      <p:sp>
        <p:nvSpPr>
          <p:cNvPr id="915" name="Google Shape;915;p118"/>
          <p:cNvSpPr txBox="1"/>
          <p:nvPr/>
        </p:nvSpPr>
        <p:spPr>
          <a:xfrm>
            <a:off x="3124800" y="1070750"/>
            <a:ext cx="2894400" cy="30666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rmAutofit lnSpcReduction="10000"/>
          </a:bodyPr>
          <a:lstStyle/>
          <a:p>
            <a:pPr marL="457200" lvl="0" indent="-298450" algn="l" rtl="0">
              <a:lnSpc>
                <a:spcPct val="100000"/>
              </a:lnSpc>
              <a:spcBef>
                <a:spcPts val="1000"/>
              </a:spcBef>
              <a:spcAft>
                <a:spcPts val="0"/>
              </a:spcAft>
              <a:buClr>
                <a:srgbClr val="9A77B6"/>
              </a:buClr>
              <a:buSzPts val="1100"/>
              <a:buFont typeface="Nunito Medium"/>
              <a:buChar char="➤"/>
            </a:pPr>
            <a:r>
              <a:rPr lang="en" sz="1100">
                <a:solidFill>
                  <a:srgbClr val="112441"/>
                </a:solidFill>
                <a:latin typeface="Nunito Medium"/>
                <a:ea typeface="Nunito Medium"/>
                <a:cs typeface="Nunito Medium"/>
                <a:sym typeface="Nunito Medium"/>
              </a:rPr>
              <a:t>Assist participants in finding the right constellation to determine level of light pollution. There are mobile apps for this, like “Night Sky.”  </a:t>
            </a:r>
            <a:endParaRPr sz="1100">
              <a:solidFill>
                <a:srgbClr val="112441"/>
              </a:solidFill>
              <a:latin typeface="Nunito Medium"/>
              <a:ea typeface="Nunito Medium"/>
              <a:cs typeface="Nunito Medium"/>
              <a:sym typeface="Nunito Medium"/>
            </a:endParaRPr>
          </a:p>
          <a:p>
            <a:pPr marL="457200" lvl="0" indent="-298450" algn="l" rtl="0">
              <a:lnSpc>
                <a:spcPct val="100000"/>
              </a:lnSpc>
              <a:spcBef>
                <a:spcPts val="1000"/>
              </a:spcBef>
              <a:spcAft>
                <a:spcPts val="0"/>
              </a:spcAft>
              <a:buClr>
                <a:srgbClr val="9A77B6"/>
              </a:buClr>
              <a:buSzPts val="1100"/>
              <a:buFont typeface="Nunito Medium"/>
              <a:buChar char="➤"/>
            </a:pPr>
            <a:r>
              <a:rPr lang="en" sz="1100">
                <a:solidFill>
                  <a:srgbClr val="112441"/>
                </a:solidFill>
                <a:latin typeface="Nunito Medium"/>
                <a:ea typeface="Nunito Medium"/>
                <a:cs typeface="Nunito Medium"/>
                <a:sym typeface="Nunito Medium"/>
              </a:rPr>
              <a:t>If you have the Measuring Light in the Night library kit, help participants use the planisphere to identify constellations and take a light meter reading with the SQM-L. </a:t>
            </a:r>
            <a:endParaRPr sz="1100">
              <a:solidFill>
                <a:srgbClr val="112441"/>
              </a:solidFill>
              <a:latin typeface="Nunito Medium"/>
              <a:ea typeface="Nunito Medium"/>
              <a:cs typeface="Nunito Medium"/>
              <a:sym typeface="Nunito Medium"/>
            </a:endParaRPr>
          </a:p>
          <a:p>
            <a:pPr marL="0" lvl="0" indent="0" algn="l" rtl="0">
              <a:lnSpc>
                <a:spcPct val="100000"/>
              </a:lnSpc>
              <a:spcBef>
                <a:spcPts val="1000"/>
              </a:spcBef>
              <a:spcAft>
                <a:spcPts val="0"/>
              </a:spcAft>
              <a:buNone/>
            </a:pPr>
            <a:r>
              <a:rPr lang="en" sz="1035" b="1">
                <a:solidFill>
                  <a:srgbClr val="112441"/>
                </a:solidFill>
                <a:latin typeface="Nunito"/>
                <a:ea typeface="Nunito"/>
                <a:cs typeface="Nunito"/>
                <a:sym typeface="Nunito"/>
              </a:rPr>
              <a:t>Tip: </a:t>
            </a:r>
            <a:r>
              <a:rPr lang="en" sz="1035">
                <a:solidFill>
                  <a:srgbClr val="112441"/>
                </a:solidFill>
                <a:latin typeface="Nunito Medium"/>
                <a:ea typeface="Nunito Medium"/>
                <a:cs typeface="Nunito Medium"/>
                <a:sym typeface="Nunito Medium"/>
              </a:rPr>
              <a:t>Night vision needs to be maintained to find an accurate reading. Use red-light flashlights instead of white light, and avoid phone screens as much as                 possible during the activity.</a:t>
            </a:r>
            <a:r>
              <a:rPr lang="en" sz="1120">
                <a:solidFill>
                  <a:srgbClr val="112441"/>
                </a:solidFill>
                <a:latin typeface="Nunito Medium"/>
                <a:ea typeface="Nunito Medium"/>
                <a:cs typeface="Nunito Medium"/>
                <a:sym typeface="Nunito Medium"/>
              </a:rPr>
              <a:t>   </a:t>
            </a:r>
            <a:endParaRPr sz="129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1000"/>
              </a:spcAft>
              <a:buNone/>
            </a:pPr>
            <a:endParaRPr sz="1100">
              <a:solidFill>
                <a:srgbClr val="112441"/>
              </a:solidFill>
              <a:latin typeface="Nunito Medium"/>
              <a:ea typeface="Nunito Medium"/>
              <a:cs typeface="Nunito Medium"/>
              <a:sym typeface="Nunito Medium"/>
            </a:endParaRPr>
          </a:p>
        </p:txBody>
      </p:sp>
      <p:sp>
        <p:nvSpPr>
          <p:cNvPr id="916" name="Google Shape;916;p118"/>
          <p:cNvSpPr txBox="1"/>
          <p:nvPr/>
        </p:nvSpPr>
        <p:spPr>
          <a:xfrm>
            <a:off x="6359572" y="717207"/>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Take Action</a:t>
            </a:r>
            <a:endParaRPr sz="2200" b="1">
              <a:solidFill>
                <a:srgbClr val="112441"/>
              </a:solidFill>
              <a:latin typeface="Nunito"/>
              <a:ea typeface="Nunito"/>
              <a:cs typeface="Nunito"/>
              <a:sym typeface="Nunito"/>
            </a:endParaRPr>
          </a:p>
        </p:txBody>
      </p:sp>
      <p:sp>
        <p:nvSpPr>
          <p:cNvPr id="917" name="Google Shape;917;p118"/>
          <p:cNvSpPr txBox="1"/>
          <p:nvPr/>
        </p:nvSpPr>
        <p:spPr>
          <a:xfrm>
            <a:off x="0" y="0"/>
            <a:ext cx="9144000" cy="589500"/>
          </a:xfrm>
          <a:prstGeom prst="rect">
            <a:avLst/>
          </a:prstGeom>
          <a:solidFill>
            <a:srgbClr val="9A77B6"/>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Program Description</a:t>
            </a:r>
            <a:endParaRPr sz="3200">
              <a:solidFill>
                <a:schemeClr val="lt1"/>
              </a:solidFill>
              <a:latin typeface="Nunito Black"/>
              <a:ea typeface="Nunito Black"/>
              <a:cs typeface="Nunito Black"/>
              <a:sym typeface="Nunito Black"/>
            </a:endParaRPr>
          </a:p>
        </p:txBody>
      </p:sp>
      <p:sp>
        <p:nvSpPr>
          <p:cNvPr id="918" name="Google Shape;918;p118"/>
          <p:cNvSpPr txBox="1"/>
          <p:nvPr/>
        </p:nvSpPr>
        <p:spPr>
          <a:xfrm>
            <a:off x="6201250" y="1070800"/>
            <a:ext cx="2894400" cy="31149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rmAutofit/>
          </a:bodyPr>
          <a:lstStyle/>
          <a:p>
            <a:pPr marL="457200" lvl="0" indent="-317500" algn="l" rtl="0">
              <a:lnSpc>
                <a:spcPct val="100000"/>
              </a:lnSpc>
              <a:spcBef>
                <a:spcPts val="1000"/>
              </a:spcBef>
              <a:spcAft>
                <a:spcPts val="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Introduce participants to practices, behaviors and lighting methods that limit light pollution. Visit </a:t>
            </a:r>
            <a:r>
              <a:rPr lang="en" sz="1100" u="sng">
                <a:solidFill>
                  <a:schemeClr val="hlink"/>
                </a:solidFill>
                <a:latin typeface="Nunito Medium"/>
                <a:ea typeface="Nunito Medium"/>
                <a:cs typeface="Nunito Medium"/>
                <a:sym typeface="Nunito Medium"/>
                <a:hlinkClick r:id="rId7"/>
              </a:rPr>
              <a:t>DarkSky.org </a:t>
            </a:r>
            <a:r>
              <a:rPr lang="en" sz="1100">
                <a:solidFill>
                  <a:srgbClr val="112441"/>
                </a:solidFill>
                <a:latin typeface="Nunito Medium"/>
                <a:ea typeface="Nunito Medium"/>
                <a:cs typeface="Nunito Medium"/>
                <a:sym typeface="Nunito Medium"/>
              </a:rPr>
              <a:t>for information on how to take action.  </a:t>
            </a:r>
            <a:endParaRPr sz="1100">
              <a:solidFill>
                <a:srgbClr val="112441"/>
              </a:solidFill>
              <a:latin typeface="Nunito Medium"/>
              <a:ea typeface="Nunito Medium"/>
              <a:cs typeface="Nunito Medium"/>
              <a:sym typeface="Nunito Medium"/>
            </a:endParaRPr>
          </a:p>
          <a:p>
            <a:pPr marL="457200" lvl="0" indent="-317500" algn="l" rtl="0">
              <a:lnSpc>
                <a:spcPct val="100000"/>
              </a:lnSpc>
              <a:spcBef>
                <a:spcPts val="1000"/>
              </a:spcBef>
              <a:spcAft>
                <a:spcPts val="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Have a discussion about what participants can do to practice these low light and intentional light design methods at home, and in the community.</a:t>
            </a:r>
            <a:endParaRPr sz="1100">
              <a:solidFill>
                <a:srgbClr val="112441"/>
              </a:solidFill>
              <a:latin typeface="Nunito Medium"/>
              <a:ea typeface="Nunito Medium"/>
              <a:cs typeface="Nunito Medium"/>
              <a:sym typeface="Nunito Medium"/>
            </a:endParaRPr>
          </a:p>
          <a:p>
            <a:pPr marL="457200" lvl="0" indent="-317500" algn="l" rtl="0">
              <a:lnSpc>
                <a:spcPct val="100000"/>
              </a:lnSpc>
              <a:spcBef>
                <a:spcPts val="1000"/>
              </a:spcBef>
              <a:spcAft>
                <a:spcPts val="100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Encourage participants to visit </a:t>
            </a:r>
            <a:r>
              <a:rPr lang="en" sz="1100" u="sng">
                <a:solidFill>
                  <a:schemeClr val="hlink"/>
                </a:solidFill>
                <a:latin typeface="Nunito Medium"/>
                <a:ea typeface="Nunito Medium"/>
                <a:cs typeface="Nunito Medium"/>
                <a:sym typeface="Nunito Medium"/>
                <a:hlinkClick r:id="rId9"/>
              </a:rPr>
              <a:t>SciStarter.org/darksky</a:t>
            </a:r>
            <a:r>
              <a:rPr lang="en" sz="1100">
                <a:solidFill>
                  <a:srgbClr val="112441"/>
                </a:solidFill>
                <a:latin typeface="Nunito Medium"/>
                <a:ea typeface="Nunito Medium"/>
                <a:cs typeface="Nunito Medium"/>
                <a:sym typeface="Nunito Medium"/>
              </a:rPr>
              <a:t> for more projects to take action against light pollution.</a:t>
            </a:r>
            <a:endParaRPr sz="1100">
              <a:solidFill>
                <a:srgbClr val="112441"/>
              </a:solidFill>
              <a:latin typeface="Nunito Medium"/>
              <a:ea typeface="Nunito Medium"/>
              <a:cs typeface="Nunito Medium"/>
              <a:sym typeface="Nunito Medium"/>
            </a:endParaRPr>
          </a:p>
        </p:txBody>
      </p:sp>
      <p:pic>
        <p:nvPicPr>
          <p:cNvPr id="919" name="Google Shape;919;p118"/>
          <p:cNvPicPr preferRelativeResize="0"/>
          <p:nvPr/>
        </p:nvPicPr>
        <p:blipFill>
          <a:blip r:embed="rId10">
            <a:alphaModFix/>
          </a:blip>
          <a:stretch>
            <a:fillRect/>
          </a:stretch>
        </p:blipFill>
        <p:spPr>
          <a:xfrm>
            <a:off x="7759503" y="4313400"/>
            <a:ext cx="1155197" cy="327300"/>
          </a:xfrm>
          <a:prstGeom prst="rect">
            <a:avLst/>
          </a:prstGeom>
          <a:noFill/>
          <a:ln>
            <a:noFill/>
          </a:ln>
        </p:spPr>
      </p:pic>
      <p:sp>
        <p:nvSpPr>
          <p:cNvPr id="920" name="Google Shape;920;p118"/>
          <p:cNvSpPr txBox="1"/>
          <p:nvPr/>
        </p:nvSpPr>
        <p:spPr>
          <a:xfrm>
            <a:off x="48350" y="4433900"/>
            <a:ext cx="7098000" cy="628200"/>
          </a:xfrm>
          <a:prstGeom prst="rect">
            <a:avLst/>
          </a:prstGeom>
          <a:solidFill>
            <a:srgbClr val="9A77B6"/>
          </a:solid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r>
              <a:rPr lang="en" sz="1000">
                <a:solidFill>
                  <a:schemeClr val="lt1"/>
                </a:solidFill>
                <a:latin typeface="Nunito Black"/>
                <a:ea typeface="Nunito Black"/>
                <a:cs typeface="Nunito Black"/>
                <a:sym typeface="Nunito Black"/>
              </a:rPr>
              <a:t>Programming tips: Make your event a star party by inviting amatuer astronomers to join! Check out </a:t>
            </a:r>
            <a:r>
              <a:rPr lang="en" sz="1000" u="sng">
                <a:solidFill>
                  <a:srgbClr val="351C75"/>
                </a:solidFill>
                <a:latin typeface="Nunito Black"/>
                <a:ea typeface="Nunito Black"/>
                <a:cs typeface="Nunito Black"/>
                <a:sym typeface="Nunito Black"/>
                <a:hlinkClick r:id="rId11">
                  <a:extLst>
                    <a:ext uri="{A12FA001-AC4F-418D-AE19-62706E023703}">
                      <ahyp:hlinkClr xmlns:ahyp="http://schemas.microsoft.com/office/drawing/2018/hyperlinkcolor" val="tx"/>
                    </a:ext>
                  </a:extLst>
                </a:hlinkClick>
              </a:rPr>
              <a:t>NASA’s Night Sky Network</a:t>
            </a:r>
            <a:r>
              <a:rPr lang="en" sz="1000">
                <a:solidFill>
                  <a:srgbClr val="351C75"/>
                </a:solidFill>
                <a:latin typeface="Nunito Black"/>
                <a:ea typeface="Nunito Black"/>
                <a:cs typeface="Nunito Black"/>
                <a:sym typeface="Nunito Black"/>
              </a:rPr>
              <a:t> </a:t>
            </a:r>
            <a:r>
              <a:rPr lang="en" sz="1000">
                <a:solidFill>
                  <a:schemeClr val="lt1"/>
                </a:solidFill>
                <a:latin typeface="Nunito Black"/>
                <a:ea typeface="Nunito Black"/>
                <a:cs typeface="Nunito Black"/>
                <a:sym typeface="Nunito Black"/>
              </a:rPr>
              <a:t>to find amateur astronomers in your area. Boost engagement with hands-on STEM activities searchable on STAR Net’s </a:t>
            </a:r>
            <a:r>
              <a:rPr lang="en" sz="1000" u="sng">
                <a:solidFill>
                  <a:srgbClr val="351C75"/>
                </a:solidFill>
                <a:latin typeface="Nunito Black"/>
                <a:ea typeface="Nunito Black"/>
                <a:cs typeface="Nunito Black"/>
                <a:sym typeface="Nunito Black"/>
                <a:hlinkClick r:id="rId12">
                  <a:extLst>
                    <a:ext uri="{A12FA001-AC4F-418D-AE19-62706E023703}">
                      <ahyp:hlinkClr xmlns:ahyp="http://schemas.microsoft.com/office/drawing/2018/hyperlinkcolor" val="tx"/>
                    </a:ext>
                  </a:extLst>
                </a:hlinkClick>
              </a:rPr>
              <a:t>STEM Activity Clearinghouse</a:t>
            </a:r>
            <a:r>
              <a:rPr lang="en" sz="1000">
                <a:solidFill>
                  <a:schemeClr val="lt1"/>
                </a:solidFill>
                <a:latin typeface="Nunito Black"/>
                <a:ea typeface="Nunito Black"/>
                <a:cs typeface="Nunito Black"/>
                <a:sym typeface="Nunito Black"/>
              </a:rPr>
              <a:t>. </a:t>
            </a:r>
            <a:endParaRPr sz="1000">
              <a:solidFill>
                <a:schemeClr val="lt1"/>
              </a:solidFill>
              <a:latin typeface="Nunito Black"/>
              <a:ea typeface="Nunito Black"/>
              <a:cs typeface="Nunito Black"/>
              <a:sym typeface="Nunito Black"/>
            </a:endParaRPr>
          </a:p>
        </p:txBody>
      </p:sp>
      <p:pic>
        <p:nvPicPr>
          <p:cNvPr id="921" name="Google Shape;921;p118"/>
          <p:cNvPicPr preferRelativeResize="0"/>
          <p:nvPr/>
        </p:nvPicPr>
        <p:blipFill>
          <a:blip r:embed="rId13">
            <a:alphaModFix/>
          </a:blip>
          <a:stretch>
            <a:fillRect/>
          </a:stretch>
        </p:blipFill>
        <p:spPr>
          <a:xfrm>
            <a:off x="5067950" y="3478400"/>
            <a:ext cx="951250" cy="955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119"/>
          <p:cNvPicPr preferRelativeResize="0"/>
          <p:nvPr/>
        </p:nvPicPr>
        <p:blipFill rotWithShape="1">
          <a:blip r:embed="rId3">
            <a:alphaModFix/>
          </a:blip>
          <a:srcRect t="7995"/>
          <a:stretch/>
        </p:blipFill>
        <p:spPr>
          <a:xfrm>
            <a:off x="4433241" y="327018"/>
            <a:ext cx="4552951" cy="4489464"/>
          </a:xfrm>
          <a:prstGeom prst="rect">
            <a:avLst/>
          </a:prstGeom>
          <a:noFill/>
          <a:ln>
            <a:noFill/>
          </a:ln>
        </p:spPr>
      </p:pic>
      <p:sp>
        <p:nvSpPr>
          <p:cNvPr id="927" name="Google Shape;927;p119"/>
          <p:cNvSpPr txBox="1">
            <a:spLocks noGrp="1"/>
          </p:cNvSpPr>
          <p:nvPr>
            <p:ph type="body" idx="4294967295"/>
          </p:nvPr>
        </p:nvSpPr>
        <p:spPr>
          <a:xfrm>
            <a:off x="399881" y="1375875"/>
            <a:ext cx="3789600" cy="3263400"/>
          </a:xfrm>
          <a:prstGeom prst="rect">
            <a:avLst/>
          </a:prstGeom>
          <a:noFill/>
          <a:ln>
            <a:noFill/>
          </a:ln>
        </p:spPr>
        <p:txBody>
          <a:bodyPr spcFirstLastPara="1" wrap="square" lIns="68575" tIns="34275" rIns="68575" bIns="34275" anchor="t" anchorCtr="0">
            <a:normAutofit lnSpcReduction="10000"/>
          </a:bodyPr>
          <a:lstStyle/>
          <a:p>
            <a:pPr marL="342900" marR="0" lvl="0" indent="-317500" algn="l" rtl="0">
              <a:lnSpc>
                <a:spcPct val="100000"/>
              </a:lnSpc>
              <a:spcBef>
                <a:spcPts val="800"/>
              </a:spcBef>
              <a:spcAft>
                <a:spcPts val="0"/>
              </a:spcAft>
              <a:buClr>
                <a:srgbClr val="000000"/>
              </a:buClr>
              <a:buSzPts val="2400"/>
              <a:buFont typeface="Arial"/>
              <a:buChar char="•"/>
            </a:pPr>
            <a:r>
              <a:rPr lang="en" sz="2300" b="0" i="0" u="none" strike="noStrike" cap="none">
                <a:solidFill>
                  <a:srgbClr val="000000"/>
                </a:solidFill>
                <a:latin typeface="Arial"/>
                <a:ea typeface="Arial"/>
                <a:cs typeface="Arial"/>
                <a:sym typeface="Arial"/>
              </a:rPr>
              <a:t>Measuring Light in the Night</a:t>
            </a:r>
            <a:endParaRPr sz="2300" b="0" i="0" u="none" strike="noStrike" cap="none">
              <a:solidFill>
                <a:srgbClr val="000000"/>
              </a:solidFill>
              <a:latin typeface="Arial"/>
              <a:ea typeface="Arial"/>
              <a:cs typeface="Arial"/>
              <a:sym typeface="Arial"/>
            </a:endParaRPr>
          </a:p>
          <a:p>
            <a:pPr marL="342900" marR="0" lvl="0" indent="-317500" algn="l" rtl="0">
              <a:lnSpc>
                <a:spcPct val="100000"/>
              </a:lnSpc>
              <a:spcBef>
                <a:spcPts val="800"/>
              </a:spcBef>
              <a:spcAft>
                <a:spcPts val="0"/>
              </a:spcAft>
              <a:buClr>
                <a:srgbClr val="000000"/>
              </a:buClr>
              <a:buSzPts val="2400"/>
              <a:buFont typeface="Arial"/>
              <a:buChar char="•"/>
            </a:pPr>
            <a:r>
              <a:rPr lang="en" sz="2300" b="0" i="0" u="none" strike="noStrike" cap="none">
                <a:solidFill>
                  <a:srgbClr val="000000"/>
                </a:solidFill>
                <a:latin typeface="Arial"/>
                <a:ea typeface="Arial"/>
                <a:cs typeface="Arial"/>
                <a:sym typeface="Arial"/>
              </a:rPr>
              <a:t>Exploring Biodiversity</a:t>
            </a:r>
            <a:endParaRPr sz="2300" b="0" i="0" u="none" strike="noStrike" cap="none">
              <a:solidFill>
                <a:srgbClr val="000000"/>
              </a:solidFill>
              <a:latin typeface="Arial"/>
              <a:ea typeface="Arial"/>
              <a:cs typeface="Arial"/>
              <a:sym typeface="Arial"/>
            </a:endParaRPr>
          </a:p>
          <a:p>
            <a:pPr marL="342900" marR="0" lvl="0" indent="-317500" algn="l" rtl="0">
              <a:lnSpc>
                <a:spcPct val="100000"/>
              </a:lnSpc>
              <a:spcBef>
                <a:spcPts val="800"/>
              </a:spcBef>
              <a:spcAft>
                <a:spcPts val="0"/>
              </a:spcAft>
              <a:buClr>
                <a:srgbClr val="000000"/>
              </a:buClr>
              <a:buSzPts val="2400"/>
              <a:buFont typeface="Arial"/>
              <a:buChar char="•"/>
            </a:pPr>
            <a:r>
              <a:rPr lang="en" sz="2300" b="0" i="0" u="none" strike="noStrike" cap="none">
                <a:solidFill>
                  <a:srgbClr val="000000"/>
                </a:solidFill>
                <a:latin typeface="Arial"/>
                <a:ea typeface="Arial"/>
                <a:cs typeface="Arial"/>
                <a:sym typeface="Arial"/>
              </a:rPr>
              <a:t>Observing Pollinators</a:t>
            </a:r>
            <a:endParaRPr sz="2300" b="0" i="0" u="none" strike="noStrike" cap="none">
              <a:solidFill>
                <a:srgbClr val="000000"/>
              </a:solidFill>
              <a:latin typeface="Arial"/>
              <a:ea typeface="Arial"/>
              <a:cs typeface="Arial"/>
              <a:sym typeface="Arial"/>
            </a:endParaRPr>
          </a:p>
          <a:p>
            <a:pPr marL="342900" marR="0" lvl="0" indent="-317500" algn="l" rtl="0">
              <a:lnSpc>
                <a:spcPct val="100000"/>
              </a:lnSpc>
              <a:spcBef>
                <a:spcPts val="800"/>
              </a:spcBef>
              <a:spcAft>
                <a:spcPts val="0"/>
              </a:spcAft>
              <a:buClr>
                <a:srgbClr val="000000"/>
              </a:buClr>
              <a:buSzPts val="2400"/>
              <a:buFont typeface="Arial"/>
              <a:buChar char="•"/>
            </a:pPr>
            <a:r>
              <a:rPr lang="en" sz="2300" b="0" i="0" u="none" strike="noStrike" cap="none">
                <a:solidFill>
                  <a:srgbClr val="000000"/>
                </a:solidFill>
                <a:latin typeface="Arial"/>
                <a:ea typeface="Arial"/>
                <a:cs typeface="Arial"/>
                <a:sym typeface="Arial"/>
              </a:rPr>
              <a:t>ZomBee Hunting</a:t>
            </a:r>
            <a:endParaRPr sz="2300" b="0" i="0" u="none" strike="noStrike" cap="none">
              <a:solidFill>
                <a:srgbClr val="000000"/>
              </a:solidFill>
              <a:latin typeface="Arial"/>
              <a:ea typeface="Arial"/>
              <a:cs typeface="Arial"/>
              <a:sym typeface="Arial"/>
            </a:endParaRPr>
          </a:p>
          <a:p>
            <a:pPr marL="342900" marR="0" lvl="0" indent="-311150" algn="l" rtl="0">
              <a:lnSpc>
                <a:spcPct val="100000"/>
              </a:lnSpc>
              <a:spcBef>
                <a:spcPts val="800"/>
              </a:spcBef>
              <a:spcAft>
                <a:spcPts val="0"/>
              </a:spcAft>
              <a:buClr>
                <a:srgbClr val="000000"/>
              </a:buClr>
              <a:buSzPts val="2300"/>
              <a:buFont typeface="Arial"/>
              <a:buChar char="•"/>
            </a:pPr>
            <a:r>
              <a:rPr lang="en" sz="2300" b="0" i="0" u="none" strike="noStrike" cap="none">
                <a:solidFill>
                  <a:srgbClr val="000000"/>
                </a:solidFill>
                <a:latin typeface="Arial"/>
                <a:ea typeface="Arial"/>
                <a:cs typeface="Arial"/>
                <a:sym typeface="Arial"/>
              </a:rPr>
              <a:t>Monitoring Air Quality </a:t>
            </a:r>
            <a:r>
              <a:rPr lang="en" sz="2300" b="0" i="0" u="none" strike="noStrike" cap="none">
                <a:solidFill>
                  <a:srgbClr val="1155CC"/>
                </a:solidFill>
                <a:latin typeface="Arial"/>
                <a:ea typeface="Arial"/>
                <a:cs typeface="Arial"/>
                <a:sym typeface="Arial"/>
              </a:rPr>
              <a:t>–</a:t>
            </a:r>
            <a:endParaRPr/>
          </a:p>
          <a:p>
            <a:pPr marL="342900" marR="0" lvl="0" indent="-311150" algn="l" rtl="0">
              <a:lnSpc>
                <a:spcPct val="100000"/>
              </a:lnSpc>
              <a:spcBef>
                <a:spcPts val="800"/>
              </a:spcBef>
              <a:spcAft>
                <a:spcPts val="0"/>
              </a:spcAft>
              <a:buClr>
                <a:srgbClr val="000000"/>
              </a:buClr>
              <a:buSzPts val="2300"/>
              <a:buFont typeface="Arial"/>
              <a:buChar char="•"/>
            </a:pPr>
            <a:r>
              <a:rPr lang="en" sz="2300" b="0" i="0" u="none" strike="noStrike" cap="none">
                <a:solidFill>
                  <a:srgbClr val="000000"/>
                </a:solidFill>
                <a:latin typeface="Arial"/>
                <a:ea typeface="Arial"/>
                <a:cs typeface="Arial"/>
                <a:sym typeface="Arial"/>
              </a:rPr>
              <a:t>Mapping Mosquito Habitats</a:t>
            </a:r>
            <a:endParaRPr sz="1100" b="0" i="0" u="none" strike="noStrike" cap="none">
              <a:solidFill>
                <a:srgbClr val="000000"/>
              </a:solidFill>
              <a:latin typeface="Arial"/>
              <a:ea typeface="Arial"/>
              <a:cs typeface="Arial"/>
              <a:sym typeface="Arial"/>
            </a:endParaRPr>
          </a:p>
        </p:txBody>
      </p:sp>
      <p:sp>
        <p:nvSpPr>
          <p:cNvPr id="928" name="Google Shape;928;p119"/>
          <p:cNvSpPr txBox="1"/>
          <p:nvPr/>
        </p:nvSpPr>
        <p:spPr>
          <a:xfrm>
            <a:off x="200069" y="234319"/>
            <a:ext cx="4189200" cy="1293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chemeClr val="accent4"/>
                </a:solidFill>
                <a:latin typeface="Arial Black"/>
                <a:ea typeface="Arial Black"/>
                <a:cs typeface="Arial Black"/>
                <a:sym typeface="Arial Black"/>
              </a:rPr>
              <a:t>Library Kits Supporting Citizen Science</a:t>
            </a:r>
            <a:endParaRPr sz="700" b="0" i="0" u="none" strike="noStrike" cap="none">
              <a:solidFill>
                <a:schemeClr val="accent4"/>
              </a:solidFill>
              <a:latin typeface="Arial Black"/>
              <a:ea typeface="Arial Black"/>
              <a:cs typeface="Arial Black"/>
              <a:sym typeface="Arial Black"/>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3"/>
        <p:cNvGrpSpPr/>
        <p:nvPr/>
      </p:nvGrpSpPr>
      <p:grpSpPr>
        <a:xfrm>
          <a:off x="0" y="0"/>
          <a:ext cx="0" cy="0"/>
          <a:chOff x="0" y="0"/>
          <a:chExt cx="0" cy="0"/>
        </a:xfrm>
      </p:grpSpPr>
      <p:sp>
        <p:nvSpPr>
          <p:cNvPr id="934" name="Google Shape;934;p120"/>
          <p:cNvSpPr txBox="1">
            <a:spLocks noGrp="1"/>
          </p:cNvSpPr>
          <p:nvPr>
            <p:ph type="title" idx="4294967295"/>
          </p:nvPr>
        </p:nvSpPr>
        <p:spPr>
          <a:xfrm>
            <a:off x="791765" y="762092"/>
            <a:ext cx="3780300" cy="8775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1400"/>
              <a:buNone/>
            </a:pPr>
            <a:r>
              <a:rPr lang="en" sz="2600">
                <a:solidFill>
                  <a:schemeClr val="accent4"/>
                </a:solidFill>
                <a:latin typeface="Arial Black"/>
                <a:ea typeface="Arial Black"/>
                <a:cs typeface="Arial Black"/>
                <a:sym typeface="Arial Black"/>
              </a:rPr>
              <a:t>Why did we choose these projects?</a:t>
            </a:r>
            <a:endParaRPr>
              <a:solidFill>
                <a:schemeClr val="accent4"/>
              </a:solidFill>
            </a:endParaRPr>
          </a:p>
        </p:txBody>
      </p:sp>
      <p:sp>
        <p:nvSpPr>
          <p:cNvPr id="935" name="Google Shape;935;p120"/>
          <p:cNvSpPr txBox="1">
            <a:spLocks noGrp="1"/>
          </p:cNvSpPr>
          <p:nvPr>
            <p:ph type="body" idx="4294967295"/>
          </p:nvPr>
        </p:nvSpPr>
        <p:spPr>
          <a:xfrm>
            <a:off x="791756" y="1841400"/>
            <a:ext cx="3780300" cy="2676300"/>
          </a:xfrm>
          <a:prstGeom prst="rect">
            <a:avLst/>
          </a:prstGeom>
          <a:noFill/>
          <a:ln>
            <a:noFill/>
          </a:ln>
        </p:spPr>
        <p:txBody>
          <a:bodyPr spcFirstLastPara="1" wrap="square" lIns="68575" tIns="34275" rIns="68575" bIns="34275" anchor="ctr" anchorCtr="0">
            <a:normAutofit fontScale="92500" lnSpcReduction="10000"/>
          </a:bodyPr>
          <a:lstStyle/>
          <a:p>
            <a:pPr marL="0" marR="0" lvl="0" indent="0" algn="l" rtl="0">
              <a:lnSpc>
                <a:spcPct val="100000"/>
              </a:lnSpc>
              <a:spcBef>
                <a:spcPts val="800"/>
              </a:spcBef>
              <a:spcAft>
                <a:spcPts val="0"/>
              </a:spcAft>
              <a:buClr>
                <a:srgbClr val="000000"/>
              </a:buClr>
              <a:buSzPct val="93333"/>
              <a:buFont typeface="Arial"/>
              <a:buNone/>
            </a:pPr>
            <a:r>
              <a:rPr lang="en" sz="1500" b="0" i="1" u="none" strike="noStrike" cap="none">
                <a:solidFill>
                  <a:srgbClr val="000000"/>
                </a:solidFill>
                <a:latin typeface="Arial"/>
                <a:ea typeface="Arial"/>
                <a:cs typeface="Arial"/>
                <a:sym typeface="Arial"/>
              </a:rPr>
              <a:t>They fit the following criteria: </a:t>
            </a:r>
            <a:endParaRPr/>
          </a:p>
          <a:p>
            <a:pPr marL="342900" marR="0" lvl="0" indent="-288448" algn="l" rtl="0">
              <a:lnSpc>
                <a:spcPct val="100000"/>
              </a:lnSpc>
              <a:spcBef>
                <a:spcPts val="800"/>
              </a:spcBef>
              <a:spcAft>
                <a:spcPts val="0"/>
              </a:spcAft>
              <a:buClr>
                <a:srgbClr val="000000"/>
              </a:buClr>
              <a:buSzPct val="140000"/>
              <a:buFont typeface="Arial"/>
              <a:buChar char="•"/>
            </a:pPr>
            <a:r>
              <a:rPr lang="en" sz="1500" b="0" i="0" u="none" strike="noStrike" cap="none">
                <a:solidFill>
                  <a:srgbClr val="000000"/>
                </a:solidFill>
                <a:latin typeface="Arial"/>
                <a:ea typeface="Arial"/>
                <a:cs typeface="Arial"/>
                <a:sym typeface="Arial"/>
              </a:rPr>
              <a:t>Can be done from almost anywhere</a:t>
            </a:r>
            <a:endParaRPr/>
          </a:p>
          <a:p>
            <a:pPr marL="342900" marR="0" lvl="0" indent="-288448" algn="l" rtl="0">
              <a:lnSpc>
                <a:spcPct val="100000"/>
              </a:lnSpc>
              <a:spcBef>
                <a:spcPts val="800"/>
              </a:spcBef>
              <a:spcAft>
                <a:spcPts val="0"/>
              </a:spcAft>
              <a:buClr>
                <a:srgbClr val="000000"/>
              </a:buClr>
              <a:buSzPct val="140000"/>
              <a:buFont typeface="Arial"/>
              <a:buChar char="•"/>
            </a:pPr>
            <a:r>
              <a:rPr lang="en" sz="1500" b="0" i="0" u="none" strike="noStrike" cap="none">
                <a:solidFill>
                  <a:srgbClr val="000000"/>
                </a:solidFill>
                <a:latin typeface="Arial"/>
                <a:ea typeface="Arial"/>
                <a:cs typeface="Arial"/>
                <a:sym typeface="Arial"/>
              </a:rPr>
              <a:t>Ongoing long-term projects that still need data</a:t>
            </a:r>
            <a:endParaRPr/>
          </a:p>
          <a:p>
            <a:pPr marL="342900" marR="0" lvl="0" indent="-288448" algn="l" rtl="0">
              <a:lnSpc>
                <a:spcPct val="100000"/>
              </a:lnSpc>
              <a:spcBef>
                <a:spcPts val="800"/>
              </a:spcBef>
              <a:spcAft>
                <a:spcPts val="0"/>
              </a:spcAft>
              <a:buClr>
                <a:srgbClr val="000000"/>
              </a:buClr>
              <a:buSzPct val="140000"/>
              <a:buFont typeface="Arial"/>
              <a:buChar char="•"/>
            </a:pPr>
            <a:r>
              <a:rPr lang="en" sz="1500" b="0" i="0" u="none" strike="noStrike" cap="none">
                <a:solidFill>
                  <a:srgbClr val="000000"/>
                </a:solidFill>
                <a:latin typeface="Arial"/>
                <a:ea typeface="Arial"/>
                <a:cs typeface="Arial"/>
                <a:sym typeface="Arial"/>
              </a:rPr>
              <a:t>Projects that would benefit from kit (specialized tools, activity guides)</a:t>
            </a:r>
            <a:endParaRPr/>
          </a:p>
          <a:p>
            <a:pPr marL="342900" marR="0" lvl="0" indent="-288448" algn="l" rtl="0">
              <a:lnSpc>
                <a:spcPct val="100000"/>
              </a:lnSpc>
              <a:spcBef>
                <a:spcPts val="800"/>
              </a:spcBef>
              <a:spcAft>
                <a:spcPts val="0"/>
              </a:spcAft>
              <a:buClr>
                <a:srgbClr val="000000"/>
              </a:buClr>
              <a:buSzPct val="140000"/>
              <a:buFont typeface="Arial"/>
              <a:buChar char="•"/>
            </a:pPr>
            <a:r>
              <a:rPr lang="en" sz="1500" b="0" i="0" u="none" strike="noStrike" cap="none">
                <a:solidFill>
                  <a:srgbClr val="000000"/>
                </a:solidFill>
                <a:latin typeface="Arial"/>
                <a:ea typeface="Arial"/>
                <a:cs typeface="Arial"/>
                <a:sym typeface="Arial"/>
              </a:rPr>
              <a:t>Low cost, and not many consumable materials</a:t>
            </a:r>
            <a:endParaRPr/>
          </a:p>
          <a:p>
            <a:pPr marL="342900" marR="0" lvl="0" indent="-288448" algn="l" rtl="0">
              <a:lnSpc>
                <a:spcPct val="100000"/>
              </a:lnSpc>
              <a:spcBef>
                <a:spcPts val="800"/>
              </a:spcBef>
              <a:spcAft>
                <a:spcPts val="0"/>
              </a:spcAft>
              <a:buClr>
                <a:srgbClr val="000000"/>
              </a:buClr>
              <a:buSzPct val="140000"/>
              <a:buFont typeface="Arial"/>
              <a:buChar char="•"/>
            </a:pPr>
            <a:r>
              <a:rPr lang="en" sz="1500" b="0" i="0" u="none" strike="noStrike" cap="none">
                <a:solidFill>
                  <a:srgbClr val="000000"/>
                </a:solidFill>
                <a:latin typeface="Arial"/>
                <a:ea typeface="Arial"/>
                <a:cs typeface="Arial"/>
                <a:sym typeface="Arial"/>
              </a:rPr>
              <a:t>Global and national projects that help people act locally</a:t>
            </a:r>
            <a:endParaRPr sz="1500" b="0" i="0" u="none" strike="noStrike" cap="none">
              <a:solidFill>
                <a:srgbClr val="000000"/>
              </a:solidFill>
              <a:latin typeface="Arial"/>
              <a:ea typeface="Arial"/>
              <a:cs typeface="Arial"/>
              <a:sym typeface="Arial"/>
            </a:endParaRPr>
          </a:p>
        </p:txBody>
      </p:sp>
      <p:pic>
        <p:nvPicPr>
          <p:cNvPr id="936" name="Google Shape;936;p120"/>
          <p:cNvPicPr preferRelativeResize="0"/>
          <p:nvPr/>
        </p:nvPicPr>
        <p:blipFill rotWithShape="1">
          <a:blip r:embed="rId3">
            <a:alphaModFix/>
          </a:blip>
          <a:srcRect t="16931" b="18272"/>
          <a:stretch/>
        </p:blipFill>
        <p:spPr>
          <a:xfrm>
            <a:off x="5144844" y="948103"/>
            <a:ext cx="2895601" cy="16236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7" name="Google Shape;937;p120"/>
          <p:cNvPicPr preferRelativeResize="0"/>
          <p:nvPr/>
        </p:nvPicPr>
        <p:blipFill rotWithShape="1">
          <a:blip r:embed="rId4">
            <a:alphaModFix/>
          </a:blip>
          <a:srcRect l="5365" t="7891" r="6667" b="6704"/>
          <a:stretch/>
        </p:blipFill>
        <p:spPr>
          <a:xfrm>
            <a:off x="5144844" y="2769577"/>
            <a:ext cx="2895601" cy="16236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8" name="Google Shape;938;p120"/>
          <p:cNvPicPr preferRelativeResize="0"/>
          <p:nvPr/>
        </p:nvPicPr>
        <p:blipFill>
          <a:blip r:embed="rId5">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21"/>
          <p:cNvSpPr txBox="1"/>
          <p:nvPr/>
        </p:nvSpPr>
        <p:spPr>
          <a:xfrm>
            <a:off x="396075" y="0"/>
            <a:ext cx="7379400" cy="9141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3300"/>
              <a:buFont typeface="Arial Black"/>
              <a:buNone/>
            </a:pPr>
            <a:r>
              <a:rPr lang="en" sz="3300" b="0" i="0" u="none" strike="noStrike" cap="none">
                <a:solidFill>
                  <a:schemeClr val="accent4"/>
                </a:solidFill>
                <a:latin typeface="Arial Black"/>
                <a:ea typeface="Arial Black"/>
                <a:cs typeface="Arial Black"/>
                <a:sym typeface="Arial Black"/>
              </a:rPr>
              <a:t>Kit Building Guide Webpages</a:t>
            </a:r>
            <a:endParaRPr sz="3300" b="0" i="0" u="none" strike="noStrike" cap="none">
              <a:solidFill>
                <a:schemeClr val="accent4"/>
              </a:solidFill>
              <a:latin typeface="Arial"/>
              <a:ea typeface="Arial"/>
              <a:cs typeface="Arial"/>
              <a:sym typeface="Arial"/>
            </a:endParaRPr>
          </a:p>
        </p:txBody>
      </p:sp>
      <p:sp>
        <p:nvSpPr>
          <p:cNvPr id="944" name="Google Shape;944;p121"/>
          <p:cNvSpPr/>
          <p:nvPr/>
        </p:nvSpPr>
        <p:spPr>
          <a:xfrm>
            <a:off x="469668" y="947869"/>
            <a:ext cx="8427600" cy="3003600"/>
          </a:xfrm>
          <a:prstGeom prst="rect">
            <a:avLst/>
          </a:prstGeom>
          <a:solidFill>
            <a:srgbClr val="D6EAE7"/>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5" name="Google Shape;945;p121"/>
          <p:cNvSpPr txBox="1"/>
          <p:nvPr/>
        </p:nvSpPr>
        <p:spPr>
          <a:xfrm>
            <a:off x="396075" y="3951475"/>
            <a:ext cx="5145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sng" strike="noStrike" cap="none">
                <a:solidFill>
                  <a:srgbClr val="0070C0"/>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SciStarter.org/library-build-a-kit</a:t>
            </a:r>
            <a:endParaRPr sz="2200" b="0" i="0" u="none" strike="noStrike" cap="none">
              <a:solidFill>
                <a:srgbClr val="0070C0"/>
              </a:solidFill>
              <a:latin typeface="Arial"/>
              <a:ea typeface="Arial"/>
              <a:cs typeface="Arial"/>
              <a:sym typeface="Arial"/>
            </a:endParaRPr>
          </a:p>
        </p:txBody>
      </p:sp>
      <p:pic>
        <p:nvPicPr>
          <p:cNvPr id="946" name="Google Shape;946;p121"/>
          <p:cNvPicPr preferRelativeResize="0"/>
          <p:nvPr/>
        </p:nvPicPr>
        <p:blipFill rotWithShape="1">
          <a:blip r:embed="rId4">
            <a:alphaModFix/>
          </a:blip>
          <a:srcRect l="2901" t="8115" r="49536" b="7956"/>
          <a:stretch/>
        </p:blipFill>
        <p:spPr>
          <a:xfrm>
            <a:off x="5259587" y="1157178"/>
            <a:ext cx="3543301" cy="2466976"/>
          </a:xfrm>
          <a:prstGeom prst="rect">
            <a:avLst/>
          </a:prstGeom>
          <a:noFill/>
          <a:ln>
            <a:noFill/>
          </a:ln>
        </p:spPr>
      </p:pic>
      <p:sp>
        <p:nvSpPr>
          <p:cNvPr id="947" name="Google Shape;947;p121"/>
          <p:cNvSpPr txBox="1"/>
          <p:nvPr/>
        </p:nvSpPr>
        <p:spPr>
          <a:xfrm>
            <a:off x="565969" y="1042050"/>
            <a:ext cx="45657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Black"/>
                <a:ea typeface="Arial Black"/>
                <a:cs typeface="Arial Black"/>
                <a:sym typeface="Arial Black"/>
              </a:rPr>
              <a:t>Build a kit for your Community!</a:t>
            </a:r>
            <a:endParaRPr sz="2000" b="0" i="0" u="none" strike="noStrike" cap="none">
              <a:solidFill>
                <a:srgbClr val="000000"/>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Includes…</a:t>
            </a:r>
            <a:endParaRPr sz="1900" b="0" i="0" u="none" strike="noStrike" cap="none">
              <a:solidFill>
                <a:srgbClr val="000000"/>
              </a:solidFill>
              <a:latin typeface="Arial"/>
              <a:ea typeface="Arial"/>
              <a:cs typeface="Arial"/>
              <a:sym typeface="Arial"/>
            </a:endParaRPr>
          </a:p>
          <a:p>
            <a:pPr marL="342900" marR="0" lvl="0" indent="-2857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Arial"/>
                <a:ea typeface="Arial"/>
                <a:cs typeface="Arial"/>
                <a:sym typeface="Arial"/>
              </a:rPr>
              <a:t>Supply lists</a:t>
            </a:r>
            <a:endParaRPr sz="1900" b="0" i="0" u="none" strike="noStrike" cap="none">
              <a:solidFill>
                <a:srgbClr val="000000"/>
              </a:solidFill>
              <a:latin typeface="Arial"/>
              <a:ea typeface="Arial"/>
              <a:cs typeface="Arial"/>
              <a:sym typeface="Arial"/>
            </a:endParaRPr>
          </a:p>
          <a:p>
            <a:pPr marL="342900" marR="0" lvl="0" indent="-2857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Arial"/>
                <a:ea typeface="Arial"/>
                <a:cs typeface="Arial"/>
                <a:sym typeface="Arial"/>
              </a:rPr>
              <a:t>Free downloadable activity guides, kit labels, bookmarks, rack cards, fliers, and more!</a:t>
            </a:r>
            <a:endParaRPr sz="1900" b="0" i="0" u="none" strike="noStrike" cap="none">
              <a:solidFill>
                <a:srgbClr val="000000"/>
              </a:solidFill>
              <a:latin typeface="Arial"/>
              <a:ea typeface="Arial"/>
              <a:cs typeface="Arial"/>
              <a:sym typeface="Arial"/>
            </a:endParaRPr>
          </a:p>
          <a:p>
            <a:pPr marL="342900" marR="0" lvl="0" indent="-2857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Arial"/>
                <a:ea typeface="Arial"/>
                <a:cs typeface="Arial"/>
                <a:sym typeface="Arial"/>
              </a:rPr>
              <a:t>General promotional resources also available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Black"/>
              <a:ea typeface="Arial Black"/>
              <a:cs typeface="Arial Black"/>
              <a:sym typeface="Arial Black"/>
            </a:endParaRPr>
          </a:p>
        </p:txBody>
      </p:sp>
      <p:pic>
        <p:nvPicPr>
          <p:cNvPr id="948" name="Google Shape;948;p121"/>
          <p:cNvPicPr preferRelativeResize="0"/>
          <p:nvPr/>
        </p:nvPicPr>
        <p:blipFill>
          <a:blip r:embed="rId5">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2"/>
          <p:cNvSpPr/>
          <p:nvPr/>
        </p:nvSpPr>
        <p:spPr>
          <a:xfrm>
            <a:off x="4841875" y="1735275"/>
            <a:ext cx="4014300" cy="20418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954" name="Google Shape;954;p122"/>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Data collection events</a:t>
            </a:r>
            <a:endParaRPr/>
          </a:p>
        </p:txBody>
      </p:sp>
      <p:sp>
        <p:nvSpPr>
          <p:cNvPr id="955" name="Google Shape;955;p122"/>
          <p:cNvSpPr txBox="1">
            <a:spLocks noGrp="1"/>
          </p:cNvSpPr>
          <p:nvPr>
            <p:ph type="body" idx="1"/>
          </p:nvPr>
        </p:nvSpPr>
        <p:spPr>
          <a:xfrm>
            <a:off x="343400" y="1735275"/>
            <a:ext cx="4228500" cy="2269800"/>
          </a:xfrm>
          <a:prstGeom prst="rect">
            <a:avLst/>
          </a:prstGeom>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sz="1500" b="1">
                <a:solidFill>
                  <a:srgbClr val="000000"/>
                </a:solidFill>
                <a:latin typeface="Lato"/>
                <a:ea typeface="Lato"/>
                <a:cs typeface="Lato"/>
                <a:sym typeface="Lato"/>
              </a:rPr>
              <a:t>Role of public library for these type of projects:</a:t>
            </a:r>
            <a:endParaRPr sz="1500" b="1">
              <a:solidFill>
                <a:srgbClr val="000000"/>
              </a:solidFill>
              <a:latin typeface="Lato"/>
              <a:ea typeface="Lato"/>
              <a:cs typeface="Lato"/>
              <a:sym typeface="Lato"/>
            </a:endParaRPr>
          </a:p>
          <a:p>
            <a:pPr marL="457200" lvl="0" indent="-323850" algn="l" rtl="0">
              <a:lnSpc>
                <a:spcPct val="9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Organise the event, </a:t>
            </a:r>
            <a:endParaRPr sz="1500">
              <a:solidFill>
                <a:srgbClr val="000000"/>
              </a:solidFill>
              <a:latin typeface="Lato"/>
              <a:ea typeface="Lato"/>
              <a:cs typeface="Lato"/>
              <a:sym typeface="Lato"/>
            </a:endParaRPr>
          </a:p>
          <a:p>
            <a:pPr marL="457200" lvl="0" indent="-323850" algn="l" rtl="0">
              <a:lnSpc>
                <a:spcPct val="9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Advertise it</a:t>
            </a:r>
            <a:endParaRPr sz="1500">
              <a:solidFill>
                <a:srgbClr val="000000"/>
              </a:solidFill>
              <a:latin typeface="Lato"/>
              <a:ea typeface="Lato"/>
              <a:cs typeface="Lato"/>
              <a:sym typeface="Lato"/>
            </a:endParaRPr>
          </a:p>
          <a:p>
            <a:pPr marL="457200" lvl="0" indent="-323850" algn="l" rtl="0">
              <a:lnSpc>
                <a:spcPct val="9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Invite ornithologist to speak about local species of birds</a:t>
            </a:r>
            <a:endParaRPr sz="1500">
              <a:solidFill>
                <a:srgbClr val="000000"/>
              </a:solidFill>
              <a:latin typeface="Lato"/>
              <a:ea typeface="Lato"/>
              <a:cs typeface="Lato"/>
              <a:sym typeface="Lato"/>
            </a:endParaRPr>
          </a:p>
          <a:p>
            <a:pPr marL="457200" lvl="0" indent="-323850" algn="l" rtl="0">
              <a:lnSpc>
                <a:spcPct val="9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Invite amateurs within your patron community that are passionate. Organise the event with them. </a:t>
            </a:r>
            <a:endParaRPr sz="1500">
              <a:solidFill>
                <a:srgbClr val="000000"/>
              </a:solidFill>
              <a:latin typeface="Lato"/>
              <a:ea typeface="Lato"/>
              <a:cs typeface="Lato"/>
              <a:sym typeface="Lato"/>
            </a:endParaRPr>
          </a:p>
          <a:p>
            <a:pPr marL="457200" lvl="0" indent="-323850" algn="l" rtl="0">
              <a:lnSpc>
                <a:spcPct val="95000"/>
              </a:lnSpc>
              <a:spcBef>
                <a:spcPts val="0"/>
              </a:spcBef>
              <a:spcAft>
                <a:spcPts val="0"/>
              </a:spcAft>
              <a:buClr>
                <a:srgbClr val="000000"/>
              </a:buClr>
              <a:buSzPts val="1500"/>
              <a:buFont typeface="Lato"/>
              <a:buChar char="➔"/>
            </a:pPr>
            <a:r>
              <a:rPr lang="en" sz="1500">
                <a:solidFill>
                  <a:srgbClr val="000000"/>
                </a:solidFill>
                <a:latin typeface="Lato"/>
                <a:ea typeface="Lato"/>
                <a:cs typeface="Lato"/>
                <a:sym typeface="Lato"/>
              </a:rPr>
              <a:t>Organise outings, for children, adults etc. </a:t>
            </a:r>
            <a:endParaRPr sz="1500">
              <a:latin typeface="Lato"/>
              <a:ea typeface="Lato"/>
              <a:cs typeface="Lato"/>
              <a:sym typeface="Lato"/>
            </a:endParaRPr>
          </a:p>
        </p:txBody>
      </p:sp>
      <p:sp>
        <p:nvSpPr>
          <p:cNvPr id="956" name="Google Shape;956;p122"/>
          <p:cNvSpPr txBox="1"/>
          <p:nvPr/>
        </p:nvSpPr>
        <p:spPr>
          <a:xfrm>
            <a:off x="5044225" y="1922025"/>
            <a:ext cx="3632400" cy="17832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300" b="1" i="1">
                <a:latin typeface="Lato"/>
                <a:ea typeface="Lato"/>
                <a:cs typeface="Lato"/>
                <a:sym typeface="Lato"/>
              </a:rPr>
              <a:t>Examples</a:t>
            </a:r>
            <a:r>
              <a:rPr lang="en" sz="1300">
                <a:latin typeface="Lato"/>
                <a:ea typeface="Lato"/>
                <a:cs typeface="Lato"/>
                <a:sym typeface="Lato"/>
              </a:rPr>
              <a:t>: </a:t>
            </a:r>
            <a:endParaRPr sz="1300">
              <a:latin typeface="Lato"/>
              <a:ea typeface="Lato"/>
              <a:cs typeface="Lato"/>
              <a:sym typeface="Lato"/>
            </a:endParaRPr>
          </a:p>
          <a:p>
            <a:pPr marL="0" lvl="0" indent="0" algn="l" rtl="0">
              <a:lnSpc>
                <a:spcPct val="95000"/>
              </a:lnSpc>
              <a:spcBef>
                <a:spcPts val="0"/>
              </a:spcBef>
              <a:spcAft>
                <a:spcPts val="0"/>
              </a:spcAft>
              <a:buNone/>
            </a:pPr>
            <a:endParaRPr sz="1300">
              <a:latin typeface="Lato"/>
              <a:ea typeface="Lato"/>
              <a:cs typeface="Lato"/>
              <a:sym typeface="Lato"/>
            </a:endParaRPr>
          </a:p>
          <a:p>
            <a:pPr marL="0" lvl="0" indent="0" algn="l" rtl="0">
              <a:lnSpc>
                <a:spcPct val="95000"/>
              </a:lnSpc>
              <a:spcBef>
                <a:spcPts val="0"/>
              </a:spcBef>
              <a:spcAft>
                <a:spcPts val="0"/>
              </a:spcAft>
              <a:buNone/>
            </a:pPr>
            <a:r>
              <a:rPr lang="en" sz="1300">
                <a:latin typeface="Lato"/>
                <a:ea typeface="Lato"/>
                <a:cs typeface="Lato"/>
                <a:sym typeface="Lato"/>
              </a:rPr>
              <a:t>Birds:</a:t>
            </a:r>
            <a:endParaRPr sz="1300">
              <a:latin typeface="Lato"/>
              <a:ea typeface="Lato"/>
              <a:cs typeface="Lato"/>
              <a:sym typeface="Lato"/>
            </a:endParaRPr>
          </a:p>
          <a:p>
            <a:pPr marL="457200" lvl="0" indent="-311150" algn="l" rtl="0">
              <a:lnSpc>
                <a:spcPct val="95000"/>
              </a:lnSpc>
              <a:spcBef>
                <a:spcPts val="0"/>
              </a:spcBef>
              <a:spcAft>
                <a:spcPts val="0"/>
              </a:spcAft>
              <a:buClr>
                <a:srgbClr val="000000"/>
              </a:buClr>
              <a:buSzPts val="1300"/>
              <a:buFont typeface="Lato"/>
              <a:buChar char="●"/>
            </a:pPr>
            <a:r>
              <a:rPr lang="en" sz="1300" u="sng">
                <a:latin typeface="Lato"/>
                <a:ea typeface="Lato"/>
                <a:cs typeface="Lato"/>
                <a:sym typeface="Lato"/>
                <a:hlinkClick r:id="rId3"/>
              </a:rPr>
              <a:t>Big garden Birdwatch </a:t>
            </a:r>
            <a:r>
              <a:rPr lang="en" sz="1300">
                <a:latin typeface="Lato"/>
                <a:ea typeface="Lato"/>
                <a:cs typeface="Lato"/>
                <a:sym typeface="Lato"/>
              </a:rPr>
              <a:t> (UK-Based) </a:t>
            </a:r>
            <a:endParaRPr sz="1300">
              <a:latin typeface="Lato"/>
              <a:ea typeface="Lato"/>
              <a:cs typeface="Lato"/>
              <a:sym typeface="Lato"/>
            </a:endParaRPr>
          </a:p>
          <a:p>
            <a:pPr marL="457200" lvl="0" indent="-311150" algn="l" rtl="0">
              <a:lnSpc>
                <a:spcPct val="95000"/>
              </a:lnSpc>
              <a:spcBef>
                <a:spcPts val="0"/>
              </a:spcBef>
              <a:spcAft>
                <a:spcPts val="0"/>
              </a:spcAft>
              <a:buClr>
                <a:srgbClr val="000000"/>
              </a:buClr>
              <a:buSzPts val="1300"/>
              <a:buFont typeface="Lato"/>
              <a:buChar char="●"/>
            </a:pPr>
            <a:r>
              <a:rPr lang="en" sz="1300" u="sng">
                <a:latin typeface="Lato"/>
                <a:ea typeface="Lato"/>
                <a:cs typeface="Lato"/>
                <a:sym typeface="Lato"/>
                <a:hlinkClick r:id="rId4"/>
              </a:rPr>
              <a:t>City Nature Challenge</a:t>
            </a:r>
            <a:r>
              <a:rPr lang="en" sz="1300">
                <a:latin typeface="Lato"/>
                <a:ea typeface="Lato"/>
                <a:cs typeface="Lato"/>
                <a:sym typeface="Lato"/>
              </a:rPr>
              <a:t> (Any organisation, individual, city, country can participate) </a:t>
            </a:r>
            <a:endParaRPr sz="1300">
              <a:latin typeface="Lato"/>
              <a:ea typeface="Lato"/>
              <a:cs typeface="Lato"/>
              <a:sym typeface="Lato"/>
            </a:endParaRPr>
          </a:p>
          <a:p>
            <a:pPr marL="457200" lvl="0" indent="-311150" algn="l" rtl="0">
              <a:lnSpc>
                <a:spcPct val="95000"/>
              </a:lnSpc>
              <a:spcBef>
                <a:spcPts val="0"/>
              </a:spcBef>
              <a:spcAft>
                <a:spcPts val="0"/>
              </a:spcAft>
              <a:buClr>
                <a:srgbClr val="000000"/>
              </a:buClr>
              <a:buSzPts val="1300"/>
              <a:buFont typeface="Lato"/>
              <a:buChar char="●"/>
            </a:pPr>
            <a:r>
              <a:rPr lang="en" sz="1300" u="sng">
                <a:latin typeface="Lato"/>
                <a:ea typeface="Lato"/>
                <a:cs typeface="Lato"/>
                <a:sym typeface="Lato"/>
                <a:hlinkClick r:id="rId5"/>
              </a:rPr>
              <a:t>Christmas bird count </a:t>
            </a:r>
            <a:r>
              <a:rPr lang="en" sz="1300">
                <a:latin typeface="Lato"/>
                <a:ea typeface="Lato"/>
                <a:cs typeface="Lato"/>
                <a:sym typeface="Lato"/>
              </a:rPr>
              <a:t> (North America, Middle and expanding to South America)</a:t>
            </a:r>
            <a:endParaRPr sz="1300">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3"/>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962" name="Google Shape;962;p123"/>
          <p:cNvSpPr txBox="1"/>
          <p:nvPr/>
        </p:nvSpPr>
        <p:spPr>
          <a:xfrm>
            <a:off x="0" y="0"/>
            <a:ext cx="9144000" cy="589500"/>
          </a:xfrm>
          <a:prstGeom prst="rect">
            <a:avLst/>
          </a:prstGeom>
          <a:solidFill>
            <a:srgbClr val="E5A400"/>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iNaturalist Program</a:t>
            </a:r>
            <a:endParaRPr sz="3200">
              <a:solidFill>
                <a:schemeClr val="lt1"/>
              </a:solidFill>
              <a:latin typeface="Nunito Black"/>
              <a:ea typeface="Nunito Black"/>
              <a:cs typeface="Nunito Black"/>
              <a:sym typeface="Nunito Black"/>
            </a:endParaRPr>
          </a:p>
        </p:txBody>
      </p:sp>
      <p:sp>
        <p:nvSpPr>
          <p:cNvPr id="963" name="Google Shape;963;p123"/>
          <p:cNvSpPr txBox="1"/>
          <p:nvPr/>
        </p:nvSpPr>
        <p:spPr>
          <a:xfrm>
            <a:off x="70550" y="697825"/>
            <a:ext cx="4781400" cy="187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Background: </a:t>
            </a:r>
            <a:r>
              <a:rPr lang="en">
                <a:solidFill>
                  <a:srgbClr val="1A1A1A"/>
                </a:solidFill>
                <a:latin typeface="Nunito Medium"/>
                <a:ea typeface="Nunito Medium"/>
                <a:cs typeface="Nunito Medium"/>
                <a:sym typeface="Nunito Medium"/>
              </a:rPr>
              <a:t>Biodiversity is an important marker for an ecosystem’s health. Use your smartphone or a camera to take and share detailed pictures of nature and help create a living record of life on Earth using the iNaturalist app! </a:t>
            </a:r>
            <a:endParaRPr>
              <a:solidFill>
                <a:srgbClr val="1A1A1A"/>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Age group:</a:t>
            </a:r>
            <a:r>
              <a:rPr lang="en">
                <a:solidFill>
                  <a:srgbClr val="112441"/>
                </a:solidFill>
                <a:latin typeface="Nunito Medium"/>
                <a:ea typeface="Nunito Medium"/>
                <a:cs typeface="Nunito Medium"/>
                <a:sym typeface="Nunito Medium"/>
              </a:rPr>
              <a:t> All ages, children 13 and under will need an adult to help submit data</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Event timing and location</a:t>
            </a:r>
            <a:r>
              <a:rPr lang="en">
                <a:solidFill>
                  <a:srgbClr val="112441"/>
                </a:solidFill>
                <a:latin typeface="Nunito Medium"/>
                <a:ea typeface="Nunito Medium"/>
                <a:cs typeface="Nunito Medium"/>
                <a:sym typeface="Nunito Medium"/>
              </a:rPr>
              <a:t>: 1 hour, outdoors in parks, gardens, nature preserves, etc. </a:t>
            </a:r>
            <a:endParaRPr i="1">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p:txBody>
      </p:sp>
      <p:sp>
        <p:nvSpPr>
          <p:cNvPr id="964" name="Google Shape;964;p123"/>
          <p:cNvSpPr txBox="1"/>
          <p:nvPr/>
        </p:nvSpPr>
        <p:spPr>
          <a:xfrm>
            <a:off x="70550" y="2752225"/>
            <a:ext cx="7659300" cy="1861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b="1">
                <a:solidFill>
                  <a:srgbClr val="112441"/>
                </a:solidFill>
                <a:latin typeface="Nunito"/>
                <a:ea typeface="Nunito"/>
                <a:cs typeface="Nunito"/>
                <a:sym typeface="Nunito"/>
              </a:rPr>
              <a:t>Preparation: </a:t>
            </a:r>
            <a:endParaRPr b="1">
              <a:solidFill>
                <a:srgbClr val="112441"/>
              </a:solidFill>
              <a:latin typeface="Nunito"/>
              <a:ea typeface="Nunito"/>
              <a:cs typeface="Nunito"/>
              <a:sym typeface="Nunito"/>
            </a:endParaRPr>
          </a:p>
          <a:p>
            <a:pPr marL="457200" lvl="0" indent="-311150" algn="l" rtl="0">
              <a:lnSpc>
                <a:spcPct val="90000"/>
              </a:lnSpc>
              <a:spcBef>
                <a:spcPts val="3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Review the project protocol. </a:t>
            </a:r>
            <a:endParaRPr sz="1300">
              <a:solidFill>
                <a:srgbClr val="112441"/>
              </a:solidFill>
              <a:latin typeface="Nunito Medium"/>
              <a:ea typeface="Nunito Medium"/>
              <a:cs typeface="Nunito Medium"/>
              <a:sym typeface="Nunito Medium"/>
            </a:endParaRPr>
          </a:p>
          <a:p>
            <a:pPr marL="457200" lvl="0" indent="-311150" algn="l" rtl="0">
              <a:lnSpc>
                <a:spcPct val="90000"/>
              </a:lnSpc>
              <a:spcBef>
                <a:spcPts val="2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Gather materials.</a:t>
            </a:r>
            <a:endParaRPr sz="1300">
              <a:solidFill>
                <a:srgbClr val="112441"/>
              </a:solidFill>
              <a:latin typeface="Nunito Medium"/>
              <a:ea typeface="Nunito Medium"/>
              <a:cs typeface="Nunito Medium"/>
              <a:sym typeface="Nunito Medium"/>
            </a:endParaRPr>
          </a:p>
          <a:p>
            <a:pPr marL="914400" lvl="0" indent="-311150" algn="l" rtl="0">
              <a:lnSpc>
                <a:spcPct val="90000"/>
              </a:lnSpc>
              <a:spcBef>
                <a:spcPts val="200"/>
              </a:spcBef>
              <a:spcAft>
                <a:spcPts val="0"/>
              </a:spcAft>
              <a:buClr>
                <a:srgbClr val="E5A400"/>
              </a:buClr>
              <a:buSzPts val="1300"/>
              <a:buFont typeface="Nunito Medium"/>
              <a:buChar char="●"/>
            </a:pPr>
            <a:r>
              <a:rPr lang="en" sz="1300">
                <a:solidFill>
                  <a:srgbClr val="112441"/>
                </a:solidFill>
                <a:latin typeface="Nunito Medium"/>
                <a:ea typeface="Nunito Medium"/>
                <a:cs typeface="Nunito Medium"/>
                <a:sym typeface="Nunito Medium"/>
              </a:rPr>
              <a:t>Smartphone/camera </a:t>
            </a:r>
            <a:endParaRPr sz="1300">
              <a:solidFill>
                <a:srgbClr val="112441"/>
              </a:solidFill>
              <a:latin typeface="Nunito Medium"/>
              <a:ea typeface="Nunito Medium"/>
              <a:cs typeface="Nunito Medium"/>
              <a:sym typeface="Nunito Medium"/>
            </a:endParaRPr>
          </a:p>
          <a:p>
            <a:pPr marL="457200" lvl="0" indent="-311150" algn="l" rtl="0">
              <a:lnSpc>
                <a:spcPct val="90000"/>
              </a:lnSpc>
              <a:spcBef>
                <a:spcPts val="2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Optional Materials.*</a:t>
            </a:r>
            <a:endParaRPr sz="1300">
              <a:solidFill>
                <a:srgbClr val="112441"/>
              </a:solidFill>
              <a:latin typeface="Nunito Medium"/>
              <a:ea typeface="Nunito Medium"/>
              <a:cs typeface="Nunito Medium"/>
              <a:sym typeface="Nunito Medium"/>
            </a:endParaRPr>
          </a:p>
          <a:p>
            <a:pPr marL="914400" lvl="0" indent="-311150" algn="l" rtl="0">
              <a:lnSpc>
                <a:spcPct val="90000"/>
              </a:lnSpc>
              <a:spcBef>
                <a:spcPts val="0"/>
              </a:spcBef>
              <a:spcAft>
                <a:spcPts val="0"/>
              </a:spcAft>
              <a:buClr>
                <a:srgbClr val="E5A400"/>
              </a:buClr>
              <a:buSzPts val="1300"/>
              <a:buFont typeface="Nunito Medium"/>
              <a:buChar char="●"/>
            </a:pPr>
            <a:r>
              <a:rPr lang="en" sz="1300">
                <a:solidFill>
                  <a:srgbClr val="112441"/>
                </a:solidFill>
                <a:latin typeface="Nunito Medium"/>
                <a:ea typeface="Nunito Medium"/>
                <a:cs typeface="Nunito Medium"/>
                <a:sym typeface="Nunito Medium"/>
              </a:rPr>
              <a:t>Clip-on Lens for Smartphones</a:t>
            </a:r>
            <a:endParaRPr sz="1300">
              <a:solidFill>
                <a:srgbClr val="112441"/>
              </a:solidFill>
              <a:latin typeface="Nunito Medium"/>
              <a:ea typeface="Nunito Medium"/>
              <a:cs typeface="Nunito Medium"/>
              <a:sym typeface="Nunito Medium"/>
            </a:endParaRPr>
          </a:p>
          <a:p>
            <a:pPr marL="914400" lvl="0" indent="-311150" algn="l" rtl="0">
              <a:lnSpc>
                <a:spcPct val="90000"/>
              </a:lnSpc>
              <a:spcBef>
                <a:spcPts val="200"/>
              </a:spcBef>
              <a:spcAft>
                <a:spcPts val="0"/>
              </a:spcAft>
              <a:buClr>
                <a:srgbClr val="E5A400"/>
              </a:buClr>
              <a:buSzPts val="1300"/>
              <a:buFont typeface="Nunito Medium"/>
              <a:buChar char="●"/>
            </a:pPr>
            <a:r>
              <a:rPr lang="en" sz="1300">
                <a:solidFill>
                  <a:srgbClr val="112441"/>
                </a:solidFill>
                <a:latin typeface="Nunito Medium"/>
                <a:ea typeface="Nunito Medium"/>
                <a:cs typeface="Nunito Medium"/>
                <a:sym typeface="Nunito Medium"/>
              </a:rPr>
              <a:t>Binoculars </a:t>
            </a:r>
            <a:endParaRPr sz="1300">
              <a:solidFill>
                <a:srgbClr val="112441"/>
              </a:solidFill>
              <a:latin typeface="Nunito Medium"/>
              <a:ea typeface="Nunito Medium"/>
              <a:cs typeface="Nunito Medium"/>
              <a:sym typeface="Nunito Medium"/>
            </a:endParaRPr>
          </a:p>
          <a:p>
            <a:pPr marL="914400" lvl="0" indent="-311150" algn="l" rtl="0">
              <a:lnSpc>
                <a:spcPct val="90000"/>
              </a:lnSpc>
              <a:spcBef>
                <a:spcPts val="200"/>
              </a:spcBef>
              <a:spcAft>
                <a:spcPts val="0"/>
              </a:spcAft>
              <a:buClr>
                <a:srgbClr val="E5A400"/>
              </a:buClr>
              <a:buSzPts val="1300"/>
              <a:buFont typeface="Nunito Medium"/>
              <a:buChar char="●"/>
            </a:pPr>
            <a:r>
              <a:rPr lang="en" sz="1300">
                <a:solidFill>
                  <a:srgbClr val="112441"/>
                </a:solidFill>
                <a:latin typeface="Nunito Medium"/>
                <a:ea typeface="Nunito Medium"/>
                <a:cs typeface="Nunito Medium"/>
                <a:sym typeface="Nunito Medium"/>
              </a:rPr>
              <a:t>Local Field Guides</a:t>
            </a:r>
            <a:endParaRPr sz="1300">
              <a:solidFill>
                <a:srgbClr val="112441"/>
              </a:solidFill>
              <a:latin typeface="Nunito Medium"/>
              <a:ea typeface="Nunito Medium"/>
              <a:cs typeface="Nunito Medium"/>
              <a:sym typeface="Nunito Medium"/>
            </a:endParaRPr>
          </a:p>
          <a:p>
            <a:pPr marL="914400" lvl="0" indent="-311150" algn="l" rtl="0">
              <a:lnSpc>
                <a:spcPct val="90000"/>
              </a:lnSpc>
              <a:spcBef>
                <a:spcPts val="200"/>
              </a:spcBef>
              <a:spcAft>
                <a:spcPts val="0"/>
              </a:spcAft>
              <a:buClr>
                <a:srgbClr val="E5A400"/>
              </a:buClr>
              <a:buSzPts val="1300"/>
              <a:buFont typeface="Nunito Medium"/>
              <a:buChar char="●"/>
            </a:pPr>
            <a:r>
              <a:rPr lang="en" sz="1300">
                <a:solidFill>
                  <a:srgbClr val="112441"/>
                </a:solidFill>
                <a:latin typeface="Nunito Medium"/>
                <a:ea typeface="Nunito Medium"/>
                <a:cs typeface="Nunito Medium"/>
                <a:sym typeface="Nunito Medium"/>
              </a:rPr>
              <a:t>Field Notebooks </a:t>
            </a:r>
            <a:endParaRPr sz="1300">
              <a:solidFill>
                <a:srgbClr val="112441"/>
              </a:solidFill>
              <a:latin typeface="Nunito Medium"/>
              <a:ea typeface="Nunito Medium"/>
              <a:cs typeface="Nunito Medium"/>
              <a:sym typeface="Nunito Medium"/>
            </a:endParaRPr>
          </a:p>
          <a:p>
            <a:pPr marL="457200" lvl="0" indent="-311150" algn="l" rtl="0">
              <a:lnSpc>
                <a:spcPct val="90000"/>
              </a:lnSpc>
              <a:spcBef>
                <a:spcPts val="2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Download the iNaturalist App onto mobile devices or use the iNaturalist web browser. </a:t>
            </a:r>
            <a:endParaRPr sz="1300">
              <a:solidFill>
                <a:srgbClr val="112441"/>
              </a:solidFill>
              <a:latin typeface="Nunito Medium"/>
              <a:ea typeface="Nunito Medium"/>
              <a:cs typeface="Nunito Medium"/>
              <a:sym typeface="Nunito Medium"/>
            </a:endParaRPr>
          </a:p>
        </p:txBody>
      </p:sp>
      <p:pic>
        <p:nvPicPr>
          <p:cNvPr id="965" name="Google Shape;965;p123"/>
          <p:cNvPicPr preferRelativeResize="0"/>
          <p:nvPr/>
        </p:nvPicPr>
        <p:blipFill>
          <a:blip r:embed="rId3">
            <a:alphaModFix/>
          </a:blip>
          <a:stretch>
            <a:fillRect/>
          </a:stretch>
        </p:blipFill>
        <p:spPr>
          <a:xfrm>
            <a:off x="7981028" y="4847900"/>
            <a:ext cx="1155197" cy="327300"/>
          </a:xfrm>
          <a:prstGeom prst="rect">
            <a:avLst/>
          </a:prstGeom>
          <a:noFill/>
          <a:ln>
            <a:noFill/>
          </a:ln>
        </p:spPr>
      </p:pic>
      <p:pic>
        <p:nvPicPr>
          <p:cNvPr id="966" name="Google Shape;966;p123"/>
          <p:cNvPicPr preferRelativeResize="0"/>
          <p:nvPr/>
        </p:nvPicPr>
        <p:blipFill>
          <a:blip r:embed="rId4">
            <a:alphaModFix/>
          </a:blip>
          <a:stretch>
            <a:fillRect/>
          </a:stretch>
        </p:blipFill>
        <p:spPr>
          <a:xfrm>
            <a:off x="4916425" y="985550"/>
            <a:ext cx="3963975" cy="2649257"/>
          </a:xfrm>
          <a:prstGeom prst="rect">
            <a:avLst/>
          </a:prstGeom>
          <a:noFill/>
          <a:ln>
            <a:noFill/>
          </a:ln>
          <a:effectLst>
            <a:outerShdw blurRad="57150" dist="19050" dir="5400000" algn="bl" rotWithShape="0">
              <a:srgbClr val="000000">
                <a:alpha val="50000"/>
              </a:srgbClr>
            </a:outerShdw>
          </a:effectLst>
        </p:spPr>
      </p:pic>
      <p:pic>
        <p:nvPicPr>
          <p:cNvPr id="967" name="Google Shape;967;p123"/>
          <p:cNvPicPr preferRelativeResize="0"/>
          <p:nvPr/>
        </p:nvPicPr>
        <p:blipFill rotWithShape="1">
          <a:blip r:embed="rId5">
            <a:alphaModFix/>
          </a:blip>
          <a:srcRect t="39174" b="40085"/>
          <a:stretch/>
        </p:blipFill>
        <p:spPr>
          <a:xfrm>
            <a:off x="4759325" y="3634798"/>
            <a:ext cx="4278175" cy="887250"/>
          </a:xfrm>
          <a:prstGeom prst="rect">
            <a:avLst/>
          </a:prstGeom>
          <a:noFill/>
          <a:ln>
            <a:noFill/>
          </a:ln>
        </p:spPr>
      </p:pic>
      <p:sp>
        <p:nvSpPr>
          <p:cNvPr id="968" name="Google Shape;968;p123"/>
          <p:cNvSpPr txBox="1"/>
          <p:nvPr/>
        </p:nvSpPr>
        <p:spPr>
          <a:xfrm>
            <a:off x="0" y="4834550"/>
            <a:ext cx="7659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24"/>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974" name="Google Shape;974;p124"/>
          <p:cNvSpPr txBox="1"/>
          <p:nvPr/>
        </p:nvSpPr>
        <p:spPr>
          <a:xfrm>
            <a:off x="234329" y="718163"/>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Set the Stage</a:t>
            </a:r>
            <a:endParaRPr sz="2200" b="1">
              <a:solidFill>
                <a:srgbClr val="112441"/>
              </a:solidFill>
              <a:latin typeface="Nunito"/>
              <a:ea typeface="Nunito"/>
              <a:cs typeface="Nunito"/>
              <a:sym typeface="Nunito"/>
            </a:endParaRPr>
          </a:p>
        </p:txBody>
      </p:sp>
      <p:sp>
        <p:nvSpPr>
          <p:cNvPr id="975" name="Google Shape;975;p124"/>
          <p:cNvSpPr txBox="1"/>
          <p:nvPr/>
        </p:nvSpPr>
        <p:spPr>
          <a:xfrm>
            <a:off x="57925" y="1072700"/>
            <a:ext cx="2894400" cy="2891400"/>
          </a:xfrm>
          <a:prstGeom prst="rect">
            <a:avLst/>
          </a:prstGeom>
          <a:noFill/>
          <a:ln w="19050" cap="flat" cmpd="sng">
            <a:solidFill>
              <a:srgbClr val="E5A400"/>
            </a:solidFill>
            <a:prstDash val="dot"/>
            <a:round/>
            <a:headEnd type="none" w="sm" len="sm"/>
            <a:tailEnd type="none" w="sm" len="sm"/>
          </a:ln>
        </p:spPr>
        <p:txBody>
          <a:bodyPr spcFirstLastPara="1" wrap="square" lIns="91425" tIns="45700" rIns="91425" bIns="45700" anchor="t" anchorCtr="0">
            <a:normAutofit lnSpcReduction="10000"/>
          </a:bodyPr>
          <a:lstStyle/>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Introduce the concept of citizen science and have participants create accounts on </a:t>
            </a:r>
            <a:r>
              <a:rPr lang="en" sz="1200" u="sng">
                <a:solidFill>
                  <a:schemeClr val="accent5"/>
                </a:solidFill>
                <a:latin typeface="Nunito Medium"/>
                <a:ea typeface="Nunito Medium"/>
                <a:cs typeface="Nunito Medium"/>
                <a:sym typeface="Nunito Medium"/>
                <a:hlinkClick r:id="rId3">
                  <a:extLst>
                    <a:ext uri="{A12FA001-AC4F-418D-AE19-62706E023703}">
                      <ahyp:hlinkClr xmlns:ahyp="http://schemas.microsoft.com/office/drawing/2018/hyperlinkcolor" val="tx"/>
                    </a:ext>
                  </a:extLst>
                </a:hlinkClick>
              </a:rPr>
              <a:t>SciStarter.org</a:t>
            </a:r>
            <a:r>
              <a:rPr lang="en" sz="1200">
                <a:solidFill>
                  <a:srgbClr val="112441"/>
                </a:solidFill>
                <a:latin typeface="Nunito Medium"/>
                <a:ea typeface="Nunito Medium"/>
                <a:cs typeface="Nunito Medium"/>
                <a:sym typeface="Nunito Medium"/>
              </a:rPr>
              <a:t>. </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Discuss the importance of biodiversity. </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Have participants download the </a:t>
            </a:r>
            <a:r>
              <a:rPr lang="en" sz="1200" b="1">
                <a:solidFill>
                  <a:srgbClr val="112441"/>
                </a:solidFill>
                <a:latin typeface="Nunito"/>
                <a:ea typeface="Nunito"/>
                <a:cs typeface="Nunito"/>
                <a:sym typeface="Nunito"/>
              </a:rPr>
              <a:t>iNaturalist App</a:t>
            </a:r>
            <a:r>
              <a:rPr lang="en" sz="1200">
                <a:solidFill>
                  <a:srgbClr val="112441"/>
                </a:solidFill>
                <a:latin typeface="Nunito Medium"/>
                <a:ea typeface="Nunito Medium"/>
                <a:cs typeface="Nunito Medium"/>
                <a:sym typeface="Nunito Medium"/>
              </a:rPr>
              <a:t> and review the observation and data collection protocols. Allow time for questions. </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If you have an “Exploring Biodiversity” library kit, practice using the lenses and other materials .</a:t>
            </a:r>
            <a:endParaRPr sz="1200">
              <a:solidFill>
                <a:srgbClr val="112441"/>
              </a:solidFill>
              <a:latin typeface="Nunito Medium"/>
              <a:ea typeface="Nunito Medium"/>
              <a:cs typeface="Nunito Medium"/>
              <a:sym typeface="Nunito Medium"/>
            </a:endParaRPr>
          </a:p>
          <a:p>
            <a:pPr marL="457200" lvl="0" indent="0" algn="l" rtl="0">
              <a:lnSpc>
                <a:spcPct val="90000"/>
              </a:lnSpc>
              <a:spcBef>
                <a:spcPts val="1000"/>
              </a:spcBef>
              <a:spcAft>
                <a:spcPts val="1000"/>
              </a:spcAft>
              <a:buNone/>
            </a:pPr>
            <a:endParaRPr sz="1200">
              <a:solidFill>
                <a:srgbClr val="112441"/>
              </a:solidFill>
              <a:latin typeface="Nunito Medium"/>
              <a:ea typeface="Nunito Medium"/>
              <a:cs typeface="Nunito Medium"/>
              <a:sym typeface="Nunito Medium"/>
            </a:endParaRPr>
          </a:p>
        </p:txBody>
      </p:sp>
      <p:sp>
        <p:nvSpPr>
          <p:cNvPr id="976" name="Google Shape;976;p124"/>
          <p:cNvSpPr txBox="1"/>
          <p:nvPr/>
        </p:nvSpPr>
        <p:spPr>
          <a:xfrm>
            <a:off x="3318758" y="717182"/>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Collect Data</a:t>
            </a:r>
            <a:endParaRPr sz="2200" b="1">
              <a:solidFill>
                <a:srgbClr val="112441"/>
              </a:solidFill>
              <a:latin typeface="Nunito"/>
              <a:ea typeface="Nunito"/>
              <a:cs typeface="Nunito"/>
              <a:sym typeface="Nunito"/>
            </a:endParaRPr>
          </a:p>
        </p:txBody>
      </p:sp>
      <p:sp>
        <p:nvSpPr>
          <p:cNvPr id="977" name="Google Shape;977;p124"/>
          <p:cNvSpPr txBox="1"/>
          <p:nvPr/>
        </p:nvSpPr>
        <p:spPr>
          <a:xfrm>
            <a:off x="3124800" y="1070750"/>
            <a:ext cx="2894400" cy="2891400"/>
          </a:xfrm>
          <a:prstGeom prst="rect">
            <a:avLst/>
          </a:prstGeom>
          <a:noFill/>
          <a:ln w="19050" cap="flat" cmpd="sng">
            <a:solidFill>
              <a:srgbClr val="E5A400"/>
            </a:solidFill>
            <a:prstDash val="dot"/>
            <a:round/>
            <a:headEnd type="none" w="sm" len="sm"/>
            <a:tailEnd type="none" w="sm" len="sm"/>
          </a:ln>
        </p:spPr>
        <p:txBody>
          <a:bodyPr spcFirstLastPara="1" wrap="square" lIns="91425" tIns="45700" rIns="91425" bIns="45700" anchor="t" anchorCtr="0">
            <a:normAutofit lnSpcReduction="10000"/>
          </a:bodyPr>
          <a:lstStyle/>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Instruct participants to go outside and take photos of local flora and fauna. </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Support participants to share their data on the app by clicking the “Observe” button. On the iNaturalist website, you’ll click “Upload” to get started.</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100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Tip: For users 12 or younger, use Seek! by iNaturalist which offers species identification and nature journaling but doesn’t automatically post observations to the global database.</a:t>
            </a:r>
            <a:endParaRPr sz="1200">
              <a:solidFill>
                <a:srgbClr val="112441"/>
              </a:solidFill>
              <a:latin typeface="Nunito Medium"/>
              <a:ea typeface="Nunito Medium"/>
              <a:cs typeface="Nunito Medium"/>
              <a:sym typeface="Nunito Medium"/>
            </a:endParaRPr>
          </a:p>
        </p:txBody>
      </p:sp>
      <p:sp>
        <p:nvSpPr>
          <p:cNvPr id="978" name="Google Shape;978;p124"/>
          <p:cNvSpPr txBox="1"/>
          <p:nvPr/>
        </p:nvSpPr>
        <p:spPr>
          <a:xfrm>
            <a:off x="6359572" y="717207"/>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Take Action</a:t>
            </a:r>
            <a:endParaRPr sz="2200" b="1">
              <a:solidFill>
                <a:srgbClr val="112441"/>
              </a:solidFill>
              <a:latin typeface="Nunito"/>
              <a:ea typeface="Nunito"/>
              <a:cs typeface="Nunito"/>
              <a:sym typeface="Nunito"/>
            </a:endParaRPr>
          </a:p>
        </p:txBody>
      </p:sp>
      <p:sp>
        <p:nvSpPr>
          <p:cNvPr id="979" name="Google Shape;979;p124"/>
          <p:cNvSpPr txBox="1"/>
          <p:nvPr/>
        </p:nvSpPr>
        <p:spPr>
          <a:xfrm>
            <a:off x="0" y="0"/>
            <a:ext cx="9144000" cy="589500"/>
          </a:xfrm>
          <a:prstGeom prst="rect">
            <a:avLst/>
          </a:prstGeom>
          <a:solidFill>
            <a:srgbClr val="E5A400"/>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a:solidFill>
                  <a:schemeClr val="lt1"/>
                </a:solidFill>
                <a:latin typeface="Nunito Black"/>
                <a:ea typeface="Nunito Black"/>
                <a:cs typeface="Nunito Black"/>
                <a:sym typeface="Nunito Black"/>
              </a:rPr>
              <a:t>Program Description</a:t>
            </a:r>
            <a:endParaRPr sz="3200">
              <a:solidFill>
                <a:schemeClr val="lt1"/>
              </a:solidFill>
              <a:latin typeface="Nunito Black"/>
              <a:ea typeface="Nunito Black"/>
              <a:cs typeface="Nunito Black"/>
              <a:sym typeface="Nunito Black"/>
            </a:endParaRPr>
          </a:p>
        </p:txBody>
      </p:sp>
      <p:sp>
        <p:nvSpPr>
          <p:cNvPr id="980" name="Google Shape;980;p124"/>
          <p:cNvSpPr txBox="1"/>
          <p:nvPr/>
        </p:nvSpPr>
        <p:spPr>
          <a:xfrm>
            <a:off x="6201250" y="1070800"/>
            <a:ext cx="2894400" cy="2891400"/>
          </a:xfrm>
          <a:prstGeom prst="rect">
            <a:avLst/>
          </a:prstGeom>
          <a:noFill/>
          <a:ln w="19050" cap="flat" cmpd="sng">
            <a:solidFill>
              <a:srgbClr val="E5A400"/>
            </a:solidFill>
            <a:prstDash val="dot"/>
            <a:round/>
            <a:headEnd type="none" w="sm" len="sm"/>
            <a:tailEnd type="none" w="sm" len="sm"/>
          </a:ln>
        </p:spPr>
        <p:txBody>
          <a:bodyPr spcFirstLastPara="1" wrap="square" lIns="91425" tIns="45700" rIns="91425" bIns="45700" anchor="t" anchorCtr="0">
            <a:normAutofit/>
          </a:bodyPr>
          <a:lstStyle/>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Discuss what your noticed on your nature walk. What images did people take? Did they find anything interesting?</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Guide participants to take the next step and help identify living things through the “Identify” feature on iNaturalist. </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1000"/>
              </a:spcAft>
              <a:buClr>
                <a:srgbClr val="E5A400"/>
              </a:buClr>
              <a:buSzPts val="1200"/>
              <a:buFont typeface="Nunito Medium"/>
              <a:buChar char="➤"/>
            </a:pPr>
            <a:r>
              <a:rPr lang="en" sz="1200">
                <a:solidFill>
                  <a:srgbClr val="112441"/>
                </a:solidFill>
                <a:latin typeface="Nunito Medium"/>
                <a:ea typeface="Nunito Medium"/>
                <a:cs typeface="Nunito Medium"/>
                <a:sym typeface="Nunito Medium"/>
              </a:rPr>
              <a:t>Discuss ways to increase biodiversity in your area.</a:t>
            </a:r>
            <a:endParaRPr sz="1200">
              <a:solidFill>
                <a:srgbClr val="112441"/>
              </a:solidFill>
              <a:latin typeface="Nunito Medium"/>
              <a:ea typeface="Nunito Medium"/>
              <a:cs typeface="Nunito Medium"/>
              <a:sym typeface="Nunito Medium"/>
            </a:endParaRPr>
          </a:p>
        </p:txBody>
      </p:sp>
      <p:pic>
        <p:nvPicPr>
          <p:cNvPr id="981" name="Google Shape;981;p124"/>
          <p:cNvPicPr preferRelativeResize="0"/>
          <p:nvPr/>
        </p:nvPicPr>
        <p:blipFill>
          <a:blip r:embed="rId4">
            <a:alphaModFix/>
          </a:blip>
          <a:stretch>
            <a:fillRect/>
          </a:stretch>
        </p:blipFill>
        <p:spPr>
          <a:xfrm>
            <a:off x="6019203" y="4741425"/>
            <a:ext cx="1155197" cy="327300"/>
          </a:xfrm>
          <a:prstGeom prst="rect">
            <a:avLst/>
          </a:prstGeom>
          <a:noFill/>
          <a:ln>
            <a:noFill/>
          </a:ln>
        </p:spPr>
      </p:pic>
      <p:pic>
        <p:nvPicPr>
          <p:cNvPr id="982" name="Google Shape;982;p124"/>
          <p:cNvPicPr preferRelativeResize="0"/>
          <p:nvPr/>
        </p:nvPicPr>
        <p:blipFill>
          <a:blip r:embed="rId5">
            <a:alphaModFix/>
          </a:blip>
          <a:stretch>
            <a:fillRect/>
          </a:stretch>
        </p:blipFill>
        <p:spPr>
          <a:xfrm>
            <a:off x="3669775" y="3771200"/>
            <a:ext cx="1899875" cy="1221325"/>
          </a:xfrm>
          <a:prstGeom prst="rect">
            <a:avLst/>
          </a:prstGeom>
          <a:noFill/>
          <a:ln>
            <a:noFill/>
          </a:ln>
          <a:effectLst>
            <a:outerShdw blurRad="57150" dist="19050" dir="5400000" algn="bl" rotWithShape="0">
              <a:srgbClr val="000000">
                <a:alpha val="50000"/>
              </a:srgbClr>
            </a:outerShdw>
          </a:effectLst>
        </p:spPr>
      </p:pic>
      <p:pic>
        <p:nvPicPr>
          <p:cNvPr id="983" name="Google Shape;983;p124"/>
          <p:cNvPicPr preferRelativeResize="0"/>
          <p:nvPr/>
        </p:nvPicPr>
        <p:blipFill>
          <a:blip r:embed="rId6">
            <a:alphaModFix/>
          </a:blip>
          <a:stretch>
            <a:fillRect/>
          </a:stretch>
        </p:blipFill>
        <p:spPr>
          <a:xfrm>
            <a:off x="1507088" y="3406200"/>
            <a:ext cx="1531075" cy="1498776"/>
          </a:xfrm>
          <a:prstGeom prst="rect">
            <a:avLst/>
          </a:prstGeom>
          <a:noFill/>
          <a:ln>
            <a:noFill/>
          </a:ln>
          <a:effectLst>
            <a:outerShdw blurRad="57150" dist="19050" dir="5400000" algn="bl" rotWithShape="0">
              <a:srgbClr val="000000">
                <a:alpha val="50000"/>
              </a:srgbClr>
            </a:outerShdw>
          </a:effectLst>
        </p:spPr>
      </p:pic>
      <p:sp>
        <p:nvSpPr>
          <p:cNvPr id="984" name="Google Shape;984;p124"/>
          <p:cNvSpPr txBox="1"/>
          <p:nvPr/>
        </p:nvSpPr>
        <p:spPr>
          <a:xfrm>
            <a:off x="6287100" y="3122625"/>
            <a:ext cx="2647800" cy="1386300"/>
          </a:xfrm>
          <a:prstGeom prst="rect">
            <a:avLst/>
          </a:prstGeom>
          <a:solidFill>
            <a:srgbClr val="E5A400"/>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200" b="1">
                <a:solidFill>
                  <a:schemeClr val="lt1"/>
                </a:solidFill>
                <a:latin typeface="Nunito"/>
                <a:ea typeface="Nunito"/>
                <a:cs typeface="Nunito"/>
                <a:sym typeface="Nunito"/>
              </a:rPr>
              <a:t>Programming Tip: </a:t>
            </a:r>
            <a:r>
              <a:rPr lang="en" sz="1200">
                <a:solidFill>
                  <a:schemeClr val="lt1"/>
                </a:solidFill>
                <a:latin typeface="Nunito Light"/>
                <a:ea typeface="Nunito Light"/>
                <a:cs typeface="Nunito Light"/>
                <a:sym typeface="Nunito Light"/>
              </a:rPr>
              <a:t>Make your event a BioBlitz. A BioBlitz is an event in which teams of volunteers work together to find and identify as many living species of plants and animals as possible. Learn more </a:t>
            </a:r>
            <a:r>
              <a:rPr lang="en" sz="1200" u="sng">
                <a:solidFill>
                  <a:schemeClr val="lt1"/>
                </a:solidFill>
                <a:latin typeface="Nunito Light"/>
                <a:ea typeface="Nunito Light"/>
                <a:cs typeface="Nunito Light"/>
                <a:sym typeface="Nunito Light"/>
                <a:hlinkClick r:id="rId7">
                  <a:extLst>
                    <a:ext uri="{A12FA001-AC4F-418D-AE19-62706E023703}">
                      <ahyp:hlinkClr xmlns:ahyp="http://schemas.microsoft.com/office/drawing/2018/hyperlinkcolor" val="tx"/>
                    </a:ext>
                  </a:extLst>
                </a:hlinkClick>
              </a:rPr>
              <a:t>www.inaturalist.org</a:t>
            </a:r>
            <a:r>
              <a:rPr lang="en" sz="1200">
                <a:solidFill>
                  <a:schemeClr val="lt1"/>
                </a:solidFill>
                <a:latin typeface="Nunito Light"/>
                <a:ea typeface="Nunito Light"/>
                <a:cs typeface="Nunito Light"/>
                <a:sym typeface="Nunito Light"/>
              </a:rPr>
              <a:t>. </a:t>
            </a:r>
            <a:endParaRPr sz="1200">
              <a:solidFill>
                <a:schemeClr val="lt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3"/>
          <p:cNvSpPr txBox="1">
            <a:spLocks noGrp="1"/>
          </p:cNvSpPr>
          <p:nvPr>
            <p:ph type="ctrTitle"/>
          </p:nvPr>
        </p:nvSpPr>
        <p:spPr>
          <a:xfrm>
            <a:off x="464675" y="945600"/>
            <a:ext cx="4151100" cy="3252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0">
                <a:latin typeface="Lato"/>
                <a:ea typeface="Lato"/>
                <a:cs typeface="Lato"/>
                <a:sym typeface="Lato"/>
              </a:rPr>
              <a:t>A globally acclaimed web and mobile site that connections millions of people to thousands of citizen science projects, events and tools.</a:t>
            </a:r>
            <a:endParaRPr sz="1900" b="0">
              <a:latin typeface="Lato"/>
              <a:ea typeface="Lato"/>
              <a:cs typeface="Lato"/>
              <a:sym typeface="Lato"/>
            </a:endParaRPr>
          </a:p>
          <a:p>
            <a:pPr marL="0" lvl="0" indent="0" algn="l" rtl="0">
              <a:spcBef>
                <a:spcPts val="0"/>
              </a:spcBef>
              <a:spcAft>
                <a:spcPts val="0"/>
              </a:spcAft>
              <a:buNone/>
            </a:pPr>
            <a:endParaRPr sz="1900" b="0">
              <a:latin typeface="Lato"/>
              <a:ea typeface="Lato"/>
              <a:cs typeface="Lato"/>
              <a:sym typeface="Lato"/>
            </a:endParaRPr>
          </a:p>
          <a:p>
            <a:pPr marL="0" lvl="0" indent="0" algn="l" rtl="0">
              <a:spcBef>
                <a:spcPts val="0"/>
              </a:spcBef>
              <a:spcAft>
                <a:spcPts val="0"/>
              </a:spcAft>
              <a:buNone/>
            </a:pPr>
            <a:r>
              <a:rPr lang="en" sz="1900" b="0">
                <a:latin typeface="Lato"/>
                <a:ea typeface="Lato"/>
                <a:cs typeface="Lato"/>
                <a:sym typeface="Lato"/>
              </a:rPr>
              <a:t> Scistarter hosts field-tested, customizable resources designed for libraries and community-based organizations.</a:t>
            </a:r>
            <a:endParaRPr sz="3500" b="0">
              <a:latin typeface="Lato"/>
              <a:ea typeface="Lato"/>
              <a:cs typeface="Lato"/>
              <a:sym typeface="Lato"/>
            </a:endParaRPr>
          </a:p>
        </p:txBody>
      </p:sp>
      <p:pic>
        <p:nvPicPr>
          <p:cNvPr id="301" name="Google Shape;301;p53"/>
          <p:cNvPicPr preferRelativeResize="0"/>
          <p:nvPr/>
        </p:nvPicPr>
        <p:blipFill rotWithShape="1">
          <a:blip r:embed="rId3">
            <a:alphaModFix/>
          </a:blip>
          <a:srcRect l="35100" t="5126" r="10141" b="16607"/>
          <a:stretch/>
        </p:blipFill>
        <p:spPr>
          <a:xfrm>
            <a:off x="4572000" y="971686"/>
            <a:ext cx="4433325" cy="3015575"/>
          </a:xfrm>
          <a:prstGeom prst="rect">
            <a:avLst/>
          </a:prstGeom>
          <a:noFill/>
          <a:ln>
            <a:noFill/>
          </a:ln>
        </p:spPr>
      </p:pic>
      <p:sp>
        <p:nvSpPr>
          <p:cNvPr id="302" name="Google Shape;302;p53"/>
          <p:cNvSpPr txBox="1"/>
          <p:nvPr/>
        </p:nvSpPr>
        <p:spPr>
          <a:xfrm>
            <a:off x="464675" y="529750"/>
            <a:ext cx="3000000" cy="64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300" b="1">
                <a:solidFill>
                  <a:schemeClr val="dk1"/>
                </a:solidFill>
                <a:latin typeface="Lato Black"/>
                <a:ea typeface="Lato Black"/>
                <a:cs typeface="Lato Black"/>
                <a:sym typeface="Lato Black"/>
              </a:rPr>
              <a:t>SciStarter</a:t>
            </a:r>
            <a:endParaRPr/>
          </a:p>
        </p:txBody>
      </p:sp>
      <p:pic>
        <p:nvPicPr>
          <p:cNvPr id="303" name="Google Shape;303;p53"/>
          <p:cNvPicPr preferRelativeResize="0"/>
          <p:nvPr/>
        </p:nvPicPr>
        <p:blipFill>
          <a:blip r:embed="rId4">
            <a:alphaModFix/>
          </a:blip>
          <a:stretch>
            <a:fillRect/>
          </a:stretch>
        </p:blipFill>
        <p:spPr>
          <a:xfrm>
            <a:off x="1475875" y="4727601"/>
            <a:ext cx="991826" cy="285675"/>
          </a:xfrm>
          <a:prstGeom prst="rect">
            <a:avLst/>
          </a:prstGeom>
          <a:solidFill>
            <a:srgbClr val="FFFFFF"/>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25"/>
          <p:cNvSpPr/>
          <p:nvPr/>
        </p:nvSpPr>
        <p:spPr>
          <a:xfrm>
            <a:off x="4867850" y="1492825"/>
            <a:ext cx="3892800" cy="29778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990" name="Google Shape;990;p125"/>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Continuous monitoring</a:t>
            </a:r>
            <a:endParaRPr/>
          </a:p>
        </p:txBody>
      </p:sp>
      <p:sp>
        <p:nvSpPr>
          <p:cNvPr id="991" name="Google Shape;991;p125"/>
          <p:cNvSpPr txBox="1">
            <a:spLocks noGrp="1"/>
          </p:cNvSpPr>
          <p:nvPr>
            <p:ph type="body" idx="1"/>
          </p:nvPr>
        </p:nvSpPr>
        <p:spPr>
          <a:xfrm>
            <a:off x="5111600" y="1663525"/>
            <a:ext cx="3526800" cy="2636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100" b="1">
                <a:solidFill>
                  <a:srgbClr val="000000"/>
                </a:solidFill>
                <a:highlight>
                  <a:schemeClr val="accent5"/>
                </a:highlight>
                <a:latin typeface="Lato"/>
                <a:ea typeface="Lato"/>
                <a:cs typeface="Lato"/>
                <a:sym typeface="Lato"/>
              </a:rPr>
              <a:t>Water</a:t>
            </a:r>
            <a:r>
              <a:rPr lang="en" sz="1100">
                <a:solidFill>
                  <a:srgbClr val="000000"/>
                </a:solidFill>
                <a:highlight>
                  <a:schemeClr val="accent5"/>
                </a:highlight>
                <a:latin typeface="Lato"/>
                <a:ea typeface="Lato"/>
                <a:cs typeface="Lato"/>
                <a:sym typeface="Lato"/>
              </a:rPr>
              <a:t>:</a:t>
            </a:r>
            <a:endParaRPr sz="1100">
              <a:solidFill>
                <a:srgbClr val="000000"/>
              </a:solidFill>
              <a:highlight>
                <a:schemeClr val="accent5"/>
              </a:highlight>
              <a:latin typeface="Lato"/>
              <a:ea typeface="Lato"/>
              <a:cs typeface="Lato"/>
              <a:sym typeface="Lato"/>
            </a:endParaRPr>
          </a:p>
          <a:p>
            <a:pPr marL="457200" lvl="0" indent="-298450" algn="l" rtl="0">
              <a:lnSpc>
                <a:spcPct val="100000"/>
              </a:lnSpc>
              <a:spcBef>
                <a:spcPts val="0"/>
              </a:spcBef>
              <a:spcAft>
                <a:spcPts val="0"/>
              </a:spcAft>
              <a:buClr>
                <a:srgbClr val="000000"/>
              </a:buClr>
              <a:buSzPts val="1100"/>
              <a:buFont typeface="Lato"/>
              <a:buChar char="●"/>
            </a:pPr>
            <a:r>
              <a:rPr lang="en" sz="1100" u="sng">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FreshwaterWatch</a:t>
            </a:r>
            <a:endParaRPr sz="1100">
              <a:solidFill>
                <a:srgbClr val="000000"/>
              </a:solidFill>
              <a:latin typeface="Lato"/>
              <a:ea typeface="Lato"/>
              <a:cs typeface="Lato"/>
              <a:sym typeface="Lato"/>
            </a:endParaRPr>
          </a:p>
          <a:p>
            <a:pPr marL="457200" lvl="0" indent="-298450" algn="l" rtl="0">
              <a:lnSpc>
                <a:spcPct val="100000"/>
              </a:lnSpc>
              <a:spcBef>
                <a:spcPts val="0"/>
              </a:spcBef>
              <a:spcAft>
                <a:spcPts val="0"/>
              </a:spcAft>
              <a:buClr>
                <a:srgbClr val="000000"/>
              </a:buClr>
              <a:buSzPts val="1100"/>
              <a:buFont typeface="Lato"/>
              <a:buChar char="●"/>
            </a:pPr>
            <a:r>
              <a:rPr lang="en" sz="1100" u="sng">
                <a:solidFill>
                  <a:srgbClr val="000000"/>
                </a:solidFill>
                <a:latin typeface="Lato"/>
                <a:ea typeface="Lato"/>
                <a:cs typeface="Lato"/>
                <a:sym typeface="Lato"/>
                <a:hlinkClick r:id="rId4">
                  <a:extLst>
                    <a:ext uri="{A12FA001-AC4F-418D-AE19-62706E023703}">
                      <ahyp:hlinkClr xmlns:ahyp="http://schemas.microsoft.com/office/drawing/2018/hyperlinkcolor" val="tx"/>
                    </a:ext>
                  </a:extLst>
                </a:hlinkClick>
              </a:rPr>
              <a:t>Drinkable river </a:t>
            </a:r>
            <a:r>
              <a:rPr lang="en" sz="1100">
                <a:solidFill>
                  <a:srgbClr val="000000"/>
                </a:solidFill>
                <a:latin typeface="Lato"/>
                <a:ea typeface="Lato"/>
                <a:cs typeface="Lato"/>
                <a:sym typeface="Lato"/>
              </a:rPr>
              <a:t>(you can create a hub :))</a:t>
            </a:r>
            <a:endParaRPr sz="1100">
              <a:solidFill>
                <a:srgbClr val="000000"/>
              </a:solidFill>
              <a:latin typeface="Lato"/>
              <a:ea typeface="Lato"/>
              <a:cs typeface="Lato"/>
              <a:sym typeface="Lato"/>
            </a:endParaRPr>
          </a:p>
          <a:p>
            <a:pPr marL="457200" lvl="0" indent="-298450" algn="l" rtl="0">
              <a:lnSpc>
                <a:spcPct val="115000"/>
              </a:lnSpc>
              <a:spcBef>
                <a:spcPts val="0"/>
              </a:spcBef>
              <a:spcAft>
                <a:spcPts val="0"/>
              </a:spcAft>
              <a:buClr>
                <a:srgbClr val="000000"/>
              </a:buClr>
              <a:buSzPts val="1100"/>
              <a:buFont typeface="Lato"/>
              <a:buChar char="●"/>
            </a:pPr>
            <a:r>
              <a:rPr lang="en" sz="1100" u="sng">
                <a:solidFill>
                  <a:srgbClr val="000000"/>
                </a:solidFill>
                <a:latin typeface="Lato"/>
                <a:ea typeface="Lato"/>
                <a:cs typeface="Lato"/>
                <a:sym typeface="Lato"/>
                <a:hlinkClick r:id="rId5">
                  <a:extLst>
                    <a:ext uri="{A12FA001-AC4F-418D-AE19-62706E023703}">
                      <ahyp:hlinkClr xmlns:ahyp="http://schemas.microsoft.com/office/drawing/2018/hyperlinkcolor" val="tx"/>
                    </a:ext>
                  </a:extLst>
                </a:hlinkClick>
              </a:rPr>
              <a:t>USA Volunteer Water Monitoring Network</a:t>
            </a:r>
            <a:endParaRPr sz="1100">
              <a:solidFill>
                <a:srgbClr val="000000"/>
              </a:solidFill>
              <a:latin typeface="Lato"/>
              <a:ea typeface="Lato"/>
              <a:cs typeface="Lato"/>
              <a:sym typeface="Lato"/>
            </a:endParaRPr>
          </a:p>
          <a:p>
            <a:pPr marL="0" lvl="0" indent="0" algn="l" rtl="0">
              <a:lnSpc>
                <a:spcPct val="100000"/>
              </a:lnSpc>
              <a:spcBef>
                <a:spcPts val="0"/>
              </a:spcBef>
              <a:spcAft>
                <a:spcPts val="0"/>
              </a:spcAft>
              <a:buNone/>
            </a:pPr>
            <a:r>
              <a:rPr lang="en" sz="1100" b="1">
                <a:solidFill>
                  <a:srgbClr val="000000"/>
                </a:solidFill>
                <a:highlight>
                  <a:schemeClr val="accent5"/>
                </a:highlight>
                <a:latin typeface="Lato"/>
                <a:ea typeface="Lato"/>
                <a:cs typeface="Lato"/>
                <a:sym typeface="Lato"/>
              </a:rPr>
              <a:t>Nature</a:t>
            </a:r>
            <a:r>
              <a:rPr lang="en" sz="1100">
                <a:solidFill>
                  <a:srgbClr val="000000"/>
                </a:solidFill>
                <a:highlight>
                  <a:schemeClr val="accent5"/>
                </a:highlight>
                <a:latin typeface="Lato"/>
                <a:ea typeface="Lato"/>
                <a:cs typeface="Lato"/>
                <a:sym typeface="Lato"/>
              </a:rPr>
              <a:t>: </a:t>
            </a:r>
            <a:r>
              <a:rPr lang="en" sz="1100" u="sng">
                <a:solidFill>
                  <a:srgbClr val="000000"/>
                </a:solidFill>
                <a:latin typeface="Lato"/>
                <a:ea typeface="Lato"/>
                <a:cs typeface="Lato"/>
                <a:sym typeface="Lato"/>
                <a:hlinkClick r:id="rId6">
                  <a:extLst>
                    <a:ext uri="{A12FA001-AC4F-418D-AE19-62706E023703}">
                      <ahyp:hlinkClr xmlns:ahyp="http://schemas.microsoft.com/office/drawing/2018/hyperlinkcolor" val="tx"/>
                    </a:ext>
                  </a:extLst>
                </a:hlinkClick>
              </a:rPr>
              <a:t>iNaturalist</a:t>
            </a:r>
            <a:endParaRPr sz="1100">
              <a:solidFill>
                <a:srgbClr val="000000"/>
              </a:solidFill>
              <a:latin typeface="Lato"/>
              <a:ea typeface="Lato"/>
              <a:cs typeface="Lato"/>
              <a:sym typeface="Lato"/>
            </a:endParaRPr>
          </a:p>
          <a:p>
            <a:pPr marL="0" lvl="0" indent="0" algn="l" rtl="0">
              <a:lnSpc>
                <a:spcPct val="100000"/>
              </a:lnSpc>
              <a:spcBef>
                <a:spcPts val="0"/>
              </a:spcBef>
              <a:spcAft>
                <a:spcPts val="0"/>
              </a:spcAft>
              <a:buNone/>
            </a:pPr>
            <a:r>
              <a:rPr lang="en" sz="1100" b="1">
                <a:solidFill>
                  <a:srgbClr val="000000"/>
                </a:solidFill>
                <a:highlight>
                  <a:schemeClr val="accent5"/>
                </a:highlight>
                <a:latin typeface="Lato"/>
                <a:ea typeface="Lato"/>
                <a:cs typeface="Lato"/>
                <a:sym typeface="Lato"/>
              </a:rPr>
              <a:t>Birds</a:t>
            </a:r>
            <a:r>
              <a:rPr lang="en" sz="1100">
                <a:solidFill>
                  <a:srgbClr val="000000"/>
                </a:solidFill>
                <a:highlight>
                  <a:schemeClr val="accent5"/>
                </a:highlight>
                <a:latin typeface="Lato"/>
                <a:ea typeface="Lato"/>
                <a:cs typeface="Lato"/>
                <a:sym typeface="Lato"/>
              </a:rPr>
              <a:t>:</a:t>
            </a:r>
            <a:endParaRPr sz="1100">
              <a:solidFill>
                <a:srgbClr val="000000"/>
              </a:solidFill>
              <a:highlight>
                <a:schemeClr val="accent5"/>
              </a:highlight>
              <a:latin typeface="Lato"/>
              <a:ea typeface="Lato"/>
              <a:cs typeface="Lato"/>
              <a:sym typeface="Lato"/>
            </a:endParaRPr>
          </a:p>
          <a:p>
            <a:pPr marL="457200" lvl="0" indent="-298450" algn="l" rtl="0">
              <a:lnSpc>
                <a:spcPct val="100000"/>
              </a:lnSpc>
              <a:spcBef>
                <a:spcPts val="0"/>
              </a:spcBef>
              <a:spcAft>
                <a:spcPts val="0"/>
              </a:spcAft>
              <a:buClr>
                <a:srgbClr val="000000"/>
              </a:buClr>
              <a:buSzPts val="1100"/>
              <a:buFont typeface="Lato"/>
              <a:buChar char="●"/>
            </a:pPr>
            <a:r>
              <a:rPr lang="en" sz="1100" u="sng">
                <a:solidFill>
                  <a:srgbClr val="000000"/>
                </a:solidFill>
                <a:latin typeface="Lato"/>
                <a:ea typeface="Lato"/>
                <a:cs typeface="Lato"/>
                <a:sym typeface="Lato"/>
                <a:hlinkClick r:id="rId7">
                  <a:extLst>
                    <a:ext uri="{A12FA001-AC4F-418D-AE19-62706E023703}">
                      <ahyp:hlinkClr xmlns:ahyp="http://schemas.microsoft.com/office/drawing/2018/hyperlinkcolor" val="tx"/>
                    </a:ext>
                  </a:extLst>
                </a:hlinkClick>
              </a:rPr>
              <a:t>Southern African Bird Atlas Project 2</a:t>
            </a:r>
            <a:r>
              <a:rPr lang="en" sz="1100">
                <a:solidFill>
                  <a:srgbClr val="000000"/>
                </a:solidFill>
                <a:latin typeface="Lato"/>
                <a:ea typeface="Lato"/>
                <a:cs typeface="Lato"/>
                <a:sym typeface="Lato"/>
              </a:rPr>
              <a:t>: </a:t>
            </a:r>
            <a:endParaRPr sz="1100">
              <a:solidFill>
                <a:srgbClr val="000000"/>
              </a:solidFill>
              <a:latin typeface="Lato"/>
              <a:ea typeface="Lato"/>
              <a:cs typeface="Lato"/>
              <a:sym typeface="Lato"/>
            </a:endParaRPr>
          </a:p>
          <a:p>
            <a:pPr marL="914400" lvl="1" indent="-298450" algn="l" rtl="0">
              <a:lnSpc>
                <a:spcPct val="100000"/>
              </a:lnSpc>
              <a:spcBef>
                <a:spcPts val="0"/>
              </a:spcBef>
              <a:spcAft>
                <a:spcPts val="0"/>
              </a:spcAft>
              <a:buClr>
                <a:srgbClr val="000000"/>
              </a:buClr>
              <a:buSzPts val="1100"/>
              <a:buFont typeface="Lato"/>
              <a:buChar char="○"/>
            </a:pPr>
            <a:r>
              <a:rPr lang="en" sz="1100">
                <a:solidFill>
                  <a:srgbClr val="000000"/>
                </a:solidFill>
                <a:latin typeface="Lato"/>
                <a:ea typeface="Lato"/>
                <a:cs typeface="Lato"/>
                <a:sym typeface="Lato"/>
              </a:rPr>
              <a:t>Register as an atlaser.</a:t>
            </a:r>
            <a:endParaRPr sz="1100">
              <a:solidFill>
                <a:srgbClr val="000000"/>
              </a:solidFill>
              <a:latin typeface="Lato"/>
              <a:ea typeface="Lato"/>
              <a:cs typeface="Lato"/>
              <a:sym typeface="Lato"/>
            </a:endParaRPr>
          </a:p>
          <a:p>
            <a:pPr marL="914400" lvl="1" indent="-298450" algn="l" rtl="0">
              <a:lnSpc>
                <a:spcPct val="100000"/>
              </a:lnSpc>
              <a:spcBef>
                <a:spcPts val="0"/>
              </a:spcBef>
              <a:spcAft>
                <a:spcPts val="0"/>
              </a:spcAft>
              <a:buClr>
                <a:srgbClr val="000000"/>
              </a:buClr>
              <a:buSzPts val="1100"/>
              <a:buFont typeface="Lato"/>
              <a:buChar char="○"/>
            </a:pPr>
            <a:r>
              <a:rPr lang="en" sz="1100">
                <a:solidFill>
                  <a:srgbClr val="000000"/>
                </a:solidFill>
                <a:latin typeface="Lato"/>
                <a:ea typeface="Lato"/>
                <a:cs typeface="Lato"/>
                <a:sym typeface="Lato"/>
              </a:rPr>
              <a:t>Understand the difference between a full protocol and ad hoc protocol card.</a:t>
            </a:r>
            <a:endParaRPr sz="1100">
              <a:solidFill>
                <a:srgbClr val="000000"/>
              </a:solidFill>
              <a:latin typeface="Lato"/>
              <a:ea typeface="Lato"/>
              <a:cs typeface="Lato"/>
              <a:sym typeface="Lato"/>
            </a:endParaRPr>
          </a:p>
          <a:p>
            <a:pPr marL="914400" lvl="1" indent="-298450" algn="l" rtl="0">
              <a:lnSpc>
                <a:spcPct val="100000"/>
              </a:lnSpc>
              <a:spcBef>
                <a:spcPts val="0"/>
              </a:spcBef>
              <a:spcAft>
                <a:spcPts val="0"/>
              </a:spcAft>
              <a:buClr>
                <a:srgbClr val="000000"/>
              </a:buClr>
              <a:buSzPts val="1100"/>
              <a:buFont typeface="Lato"/>
              <a:buChar char="○"/>
            </a:pPr>
            <a:r>
              <a:rPr lang="en" sz="1100">
                <a:solidFill>
                  <a:srgbClr val="000000"/>
                </a:solidFill>
                <a:latin typeface="Lato"/>
                <a:ea typeface="Lato"/>
                <a:cs typeface="Lato"/>
                <a:sym typeface="Lato"/>
              </a:rPr>
              <a:t>Download the app BirdLasser</a:t>
            </a:r>
            <a:endParaRPr sz="1100">
              <a:solidFill>
                <a:srgbClr val="000000"/>
              </a:solidFill>
              <a:latin typeface="Lato"/>
              <a:ea typeface="Lato"/>
              <a:cs typeface="Lato"/>
              <a:sym typeface="Lato"/>
            </a:endParaRPr>
          </a:p>
          <a:p>
            <a:pPr marL="914400" lvl="1" indent="-298450" algn="l" rtl="0">
              <a:lnSpc>
                <a:spcPct val="100000"/>
              </a:lnSpc>
              <a:spcBef>
                <a:spcPts val="0"/>
              </a:spcBef>
              <a:spcAft>
                <a:spcPts val="0"/>
              </a:spcAft>
              <a:buClr>
                <a:srgbClr val="000000"/>
              </a:buClr>
              <a:buSzPts val="1100"/>
              <a:buFont typeface="Lato"/>
              <a:buChar char="○"/>
            </a:pPr>
            <a:r>
              <a:rPr lang="en" sz="1100">
                <a:solidFill>
                  <a:srgbClr val="000000"/>
                </a:solidFill>
                <a:latin typeface="Lato"/>
                <a:ea typeface="Lato"/>
                <a:cs typeface="Lato"/>
                <a:sym typeface="Lato"/>
              </a:rPr>
              <a:t>Capture your data.</a:t>
            </a:r>
            <a:endParaRPr sz="1100">
              <a:solidFill>
                <a:srgbClr val="000000"/>
              </a:solidFill>
              <a:latin typeface="Lato"/>
              <a:ea typeface="Lato"/>
              <a:cs typeface="Lato"/>
              <a:sym typeface="Lato"/>
            </a:endParaRPr>
          </a:p>
          <a:p>
            <a:pPr marL="914400" lvl="1" indent="-298450" algn="l" rtl="0">
              <a:lnSpc>
                <a:spcPct val="100000"/>
              </a:lnSpc>
              <a:spcBef>
                <a:spcPts val="0"/>
              </a:spcBef>
              <a:spcAft>
                <a:spcPts val="0"/>
              </a:spcAft>
              <a:buClr>
                <a:srgbClr val="000000"/>
              </a:buClr>
              <a:buSzPts val="1100"/>
              <a:buFont typeface="Lato"/>
              <a:buChar char="○"/>
            </a:pPr>
            <a:r>
              <a:rPr lang="en" sz="1100">
                <a:solidFill>
                  <a:srgbClr val="000000"/>
                </a:solidFill>
                <a:latin typeface="Lato"/>
                <a:ea typeface="Lato"/>
                <a:cs typeface="Lato"/>
                <a:sym typeface="Lato"/>
              </a:rPr>
              <a:t>Submit your data.</a:t>
            </a:r>
            <a:endParaRPr sz="1100">
              <a:solidFill>
                <a:srgbClr val="000000"/>
              </a:solidFill>
              <a:latin typeface="Lato"/>
              <a:ea typeface="Lato"/>
              <a:cs typeface="Lato"/>
              <a:sym typeface="Lato"/>
            </a:endParaRPr>
          </a:p>
          <a:p>
            <a:pPr marL="0" lvl="0" indent="0" algn="l" rtl="0">
              <a:lnSpc>
                <a:spcPct val="100000"/>
              </a:lnSpc>
              <a:spcBef>
                <a:spcPts val="0"/>
              </a:spcBef>
              <a:spcAft>
                <a:spcPts val="0"/>
              </a:spcAft>
              <a:buNone/>
            </a:pPr>
            <a:r>
              <a:rPr lang="en" sz="1100" b="1">
                <a:solidFill>
                  <a:srgbClr val="000000"/>
                </a:solidFill>
                <a:highlight>
                  <a:schemeClr val="accent5"/>
                </a:highlight>
                <a:latin typeface="Lato"/>
                <a:ea typeface="Lato"/>
                <a:cs typeface="Lato"/>
                <a:sym typeface="Lato"/>
              </a:rPr>
              <a:t>Health</a:t>
            </a:r>
            <a:r>
              <a:rPr lang="en" sz="1100">
                <a:solidFill>
                  <a:srgbClr val="000000"/>
                </a:solidFill>
                <a:highlight>
                  <a:schemeClr val="accent5"/>
                </a:highlight>
                <a:latin typeface="Lato"/>
                <a:ea typeface="Lato"/>
                <a:cs typeface="Lato"/>
                <a:sym typeface="Lato"/>
              </a:rPr>
              <a:t>: </a:t>
            </a:r>
            <a:r>
              <a:rPr lang="en" sz="1100" u="sng">
                <a:solidFill>
                  <a:srgbClr val="000000"/>
                </a:solidFill>
                <a:latin typeface="Lato"/>
                <a:ea typeface="Lato"/>
                <a:cs typeface="Lato"/>
                <a:sym typeface="Lato"/>
                <a:hlinkClick r:id="rId8">
                  <a:extLst>
                    <a:ext uri="{A12FA001-AC4F-418D-AE19-62706E023703}">
                      <ahyp:hlinkClr xmlns:ahyp="http://schemas.microsoft.com/office/drawing/2018/hyperlinkcolor" val="tx"/>
                    </a:ext>
                  </a:extLst>
                </a:hlinkClick>
              </a:rPr>
              <a:t>Isala project</a:t>
            </a:r>
            <a:endParaRPr sz="1100">
              <a:solidFill>
                <a:srgbClr val="000000"/>
              </a:solidFill>
              <a:latin typeface="Lato"/>
              <a:ea typeface="Lato"/>
              <a:cs typeface="Lato"/>
              <a:sym typeface="Lato"/>
            </a:endParaRPr>
          </a:p>
          <a:p>
            <a:pPr marL="0" lvl="0" indent="0" algn="l" rtl="0">
              <a:lnSpc>
                <a:spcPct val="100000"/>
              </a:lnSpc>
              <a:spcBef>
                <a:spcPts val="0"/>
              </a:spcBef>
              <a:spcAft>
                <a:spcPts val="0"/>
              </a:spcAft>
              <a:buNone/>
            </a:pPr>
            <a:r>
              <a:rPr lang="en" sz="1100" b="1">
                <a:solidFill>
                  <a:srgbClr val="000000"/>
                </a:solidFill>
                <a:highlight>
                  <a:schemeClr val="accent5"/>
                </a:highlight>
                <a:latin typeface="Lato"/>
                <a:ea typeface="Lato"/>
                <a:cs typeface="Lato"/>
                <a:sym typeface="Lato"/>
              </a:rPr>
              <a:t>Soil</a:t>
            </a:r>
            <a:r>
              <a:rPr lang="en" sz="1100">
                <a:solidFill>
                  <a:srgbClr val="000000"/>
                </a:solidFill>
                <a:highlight>
                  <a:schemeClr val="accent5"/>
                </a:highlight>
                <a:latin typeface="Lato"/>
                <a:ea typeface="Lato"/>
                <a:cs typeface="Lato"/>
                <a:sym typeface="Lato"/>
              </a:rPr>
              <a:t>: </a:t>
            </a:r>
            <a:r>
              <a:rPr lang="en" sz="1100" u="sng">
                <a:solidFill>
                  <a:srgbClr val="000000"/>
                </a:solidFill>
                <a:latin typeface="Lato"/>
                <a:ea typeface="Lato"/>
                <a:cs typeface="Lato"/>
                <a:sym typeface="Lato"/>
                <a:hlinkClick r:id="rId9">
                  <a:extLst>
                    <a:ext uri="{A12FA001-AC4F-418D-AE19-62706E023703}">
                      <ahyp:hlinkClr xmlns:ahyp="http://schemas.microsoft.com/office/drawing/2018/hyperlinkcolor" val="tx"/>
                    </a:ext>
                  </a:extLst>
                </a:hlinkClick>
              </a:rPr>
              <a:t>Science a la Pelle </a:t>
            </a:r>
            <a:endParaRPr sz="1100">
              <a:solidFill>
                <a:srgbClr val="000000"/>
              </a:solidFill>
              <a:latin typeface="Lato"/>
              <a:ea typeface="Lato"/>
              <a:cs typeface="Lato"/>
              <a:sym typeface="Lato"/>
            </a:endParaRPr>
          </a:p>
        </p:txBody>
      </p:sp>
      <p:sp>
        <p:nvSpPr>
          <p:cNvPr id="992" name="Google Shape;992;p125"/>
          <p:cNvSpPr txBox="1">
            <a:spLocks noGrp="1"/>
          </p:cNvSpPr>
          <p:nvPr>
            <p:ph type="body" idx="2"/>
          </p:nvPr>
        </p:nvSpPr>
        <p:spPr>
          <a:xfrm>
            <a:off x="334250" y="1455575"/>
            <a:ext cx="4179300" cy="29778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400" b="1">
                <a:solidFill>
                  <a:srgbClr val="000000"/>
                </a:solidFill>
                <a:latin typeface="Lato"/>
                <a:ea typeface="Lato"/>
                <a:cs typeface="Lato"/>
                <a:sym typeface="Lato"/>
              </a:rPr>
              <a:t>Role of public library for these type of projects:</a:t>
            </a:r>
            <a:endParaRPr sz="1400" b="1">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You can organise outings with your patrons to monitor the specie, environment of  interest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Contact and partner up with institution, individual that organises it etc.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You can host and lend out the kits to monitor data quality</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You can showcase the data that has been produced by some of these projects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You can talk about to your patrons about the existence of such volunteer monitoring</a:t>
            </a:r>
            <a:endParaRPr sz="1400"/>
          </a:p>
        </p:txBody>
      </p:sp>
      <p:pic>
        <p:nvPicPr>
          <p:cNvPr id="993" name="Google Shape;993;p125"/>
          <p:cNvPicPr preferRelativeResize="0"/>
          <p:nvPr/>
        </p:nvPicPr>
        <p:blipFill>
          <a:blip r:embed="rId10">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6"/>
          <p:cNvSpPr/>
          <p:nvPr/>
        </p:nvSpPr>
        <p:spPr>
          <a:xfrm>
            <a:off x="5370225" y="2207550"/>
            <a:ext cx="3394500" cy="23127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999" name="Google Shape;999;p126"/>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Passive sensing</a:t>
            </a:r>
            <a:endParaRPr/>
          </a:p>
        </p:txBody>
      </p:sp>
      <p:sp>
        <p:nvSpPr>
          <p:cNvPr id="1000" name="Google Shape;1000;p126"/>
          <p:cNvSpPr txBox="1">
            <a:spLocks noGrp="1"/>
          </p:cNvSpPr>
          <p:nvPr>
            <p:ph type="body" idx="1"/>
          </p:nvPr>
        </p:nvSpPr>
        <p:spPr>
          <a:xfrm>
            <a:off x="5601525" y="2416900"/>
            <a:ext cx="2931900" cy="20499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300">
                <a:solidFill>
                  <a:srgbClr val="000000"/>
                </a:solidFill>
                <a:latin typeface="Lato"/>
                <a:ea typeface="Lato"/>
                <a:cs typeface="Lato"/>
                <a:sym typeface="Lato"/>
              </a:rPr>
              <a:t>Example of projects: </a:t>
            </a:r>
            <a:endParaRPr sz="1300">
              <a:solidFill>
                <a:srgbClr val="000000"/>
              </a:solidFill>
              <a:latin typeface="Lato"/>
              <a:ea typeface="Lato"/>
              <a:cs typeface="Lato"/>
              <a:sym typeface="Lato"/>
            </a:endParaRPr>
          </a:p>
          <a:p>
            <a:pPr marL="0" lvl="0" indent="0" algn="l" rtl="0">
              <a:lnSpc>
                <a:spcPct val="115000"/>
              </a:lnSpc>
              <a:spcBef>
                <a:spcPts val="0"/>
              </a:spcBef>
              <a:spcAft>
                <a:spcPts val="0"/>
              </a:spcAft>
              <a:buNone/>
            </a:pPr>
            <a:r>
              <a:rPr lang="en" sz="1300" b="1">
                <a:solidFill>
                  <a:srgbClr val="000000"/>
                </a:solidFill>
                <a:latin typeface="Lato"/>
                <a:ea typeface="Lato"/>
                <a:cs typeface="Lato"/>
                <a:sym typeface="Lato"/>
              </a:rPr>
              <a:t>Air quality:</a:t>
            </a:r>
            <a:endParaRPr sz="1300" b="1">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CurieuzeNeuzen</a:t>
            </a:r>
            <a:r>
              <a:rPr lang="en" sz="1300">
                <a:solidFill>
                  <a:srgbClr val="000000"/>
                </a:solidFill>
                <a:latin typeface="Lato"/>
                <a:ea typeface="Lato"/>
                <a:cs typeface="Lato"/>
                <a:sym typeface="Lato"/>
              </a:rPr>
              <a:t> (Belgium)</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rgbClr val="000000"/>
                </a:solidFill>
                <a:latin typeface="Lato"/>
                <a:ea typeface="Lato"/>
                <a:cs typeface="Lato"/>
                <a:sym typeface="Lato"/>
                <a:hlinkClick r:id="rId4">
                  <a:extLst>
                    <a:ext uri="{A12FA001-AC4F-418D-AE19-62706E023703}">
                      <ahyp:hlinkClr xmlns:ahyp="http://schemas.microsoft.com/office/drawing/2018/hyperlinkcolor" val="tx"/>
                    </a:ext>
                  </a:extLst>
                </a:hlinkClick>
              </a:rPr>
              <a:t>Air Quality Index</a:t>
            </a:r>
            <a:r>
              <a:rPr lang="en" sz="1300">
                <a:solidFill>
                  <a:srgbClr val="000000"/>
                </a:solidFill>
                <a:latin typeface="Lato"/>
                <a:ea typeface="Lato"/>
                <a:cs typeface="Lato"/>
                <a:sym typeface="Lato"/>
              </a:rPr>
              <a:t> (Worldwide)</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rgbClr val="000000"/>
                </a:solidFill>
                <a:latin typeface="Lato"/>
                <a:ea typeface="Lato"/>
                <a:cs typeface="Lato"/>
                <a:sym typeface="Lato"/>
                <a:hlinkClick r:id="rId5">
                  <a:extLst>
                    <a:ext uri="{A12FA001-AC4F-418D-AE19-62706E023703}">
                      <ahyp:hlinkClr xmlns:ahyp="http://schemas.microsoft.com/office/drawing/2018/hyperlinkcolor" val="tx"/>
                    </a:ext>
                  </a:extLst>
                </a:hlinkClick>
              </a:rPr>
              <a:t>Biking for Science and Health</a:t>
            </a:r>
            <a:r>
              <a:rPr lang="en" sz="1300">
                <a:solidFill>
                  <a:srgbClr val="000000"/>
                </a:solidFill>
                <a:latin typeface="Lato"/>
                <a:ea typeface="Lato"/>
                <a:cs typeface="Lato"/>
                <a:sym typeface="Lato"/>
              </a:rPr>
              <a:t> </a:t>
            </a:r>
            <a:endParaRPr sz="1300">
              <a:solidFill>
                <a:srgbClr val="000000"/>
              </a:solidFill>
              <a:latin typeface="Lato"/>
              <a:ea typeface="Lato"/>
              <a:cs typeface="Lato"/>
              <a:sym typeface="Lato"/>
            </a:endParaRPr>
          </a:p>
          <a:p>
            <a:pPr marL="0" lvl="0" indent="0" algn="l" rtl="0">
              <a:lnSpc>
                <a:spcPct val="115000"/>
              </a:lnSpc>
              <a:spcBef>
                <a:spcPts val="0"/>
              </a:spcBef>
              <a:spcAft>
                <a:spcPts val="0"/>
              </a:spcAft>
              <a:buNone/>
            </a:pPr>
            <a:endParaRPr sz="1300">
              <a:solidFill>
                <a:srgbClr val="000000"/>
              </a:solidFill>
              <a:latin typeface="Lato"/>
              <a:ea typeface="Lato"/>
              <a:cs typeface="Lato"/>
              <a:sym typeface="Lato"/>
            </a:endParaRPr>
          </a:p>
          <a:p>
            <a:pPr marL="0" lvl="0" indent="0" algn="l" rtl="0">
              <a:lnSpc>
                <a:spcPct val="115000"/>
              </a:lnSpc>
              <a:spcBef>
                <a:spcPts val="0"/>
              </a:spcBef>
              <a:spcAft>
                <a:spcPts val="0"/>
              </a:spcAft>
              <a:buNone/>
            </a:pPr>
            <a:r>
              <a:rPr lang="en" sz="1300" b="1">
                <a:solidFill>
                  <a:srgbClr val="000000"/>
                </a:solidFill>
                <a:latin typeface="Lato"/>
                <a:ea typeface="Lato"/>
                <a:cs typeface="Lato"/>
                <a:sym typeface="Lato"/>
              </a:rPr>
              <a:t>Soil moisture:</a:t>
            </a:r>
            <a:endParaRPr sz="1300" b="1">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CurieuzeNeuzen</a:t>
            </a:r>
            <a:r>
              <a:rPr lang="en" sz="1300">
                <a:solidFill>
                  <a:srgbClr val="000000"/>
                </a:solidFill>
                <a:latin typeface="Lato"/>
                <a:ea typeface="Lato"/>
                <a:cs typeface="Lato"/>
                <a:sym typeface="Lato"/>
              </a:rPr>
              <a:t> (Belgium)</a:t>
            </a:r>
            <a:endParaRPr>
              <a:solidFill>
                <a:srgbClr val="000000"/>
              </a:solidFill>
              <a:latin typeface="Lato"/>
              <a:ea typeface="Lato"/>
              <a:cs typeface="Lato"/>
              <a:sym typeface="Lato"/>
            </a:endParaRPr>
          </a:p>
        </p:txBody>
      </p:sp>
      <p:sp>
        <p:nvSpPr>
          <p:cNvPr id="1001" name="Google Shape;1001;p126"/>
          <p:cNvSpPr txBox="1">
            <a:spLocks noGrp="1"/>
          </p:cNvSpPr>
          <p:nvPr>
            <p:ph type="body" idx="2"/>
          </p:nvPr>
        </p:nvSpPr>
        <p:spPr>
          <a:xfrm>
            <a:off x="311075" y="1594750"/>
            <a:ext cx="4450200" cy="18879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400" b="1">
                <a:solidFill>
                  <a:srgbClr val="000000"/>
                </a:solidFill>
                <a:latin typeface="Lato"/>
                <a:ea typeface="Lato"/>
                <a:cs typeface="Lato"/>
                <a:sym typeface="Lato"/>
              </a:rPr>
              <a:t>Role of public library for these type of projects:</a:t>
            </a:r>
            <a:endParaRPr sz="1400" b="1">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Host and lend sensors, monitors,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Help communities map out monitoring sites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Organise events with researchers and patrons to analyse data - receive answers from data </a:t>
            </a:r>
            <a:endParaRPr sz="1400">
              <a:solidFill>
                <a:srgbClr val="000000"/>
              </a:solidFill>
              <a:latin typeface="Lato"/>
              <a:ea typeface="Lato"/>
              <a:cs typeface="Lato"/>
              <a:sym typeface="Lato"/>
            </a:endParaRPr>
          </a:p>
          <a:p>
            <a:pPr marL="457200" lvl="0" indent="-317500" algn="l" rtl="0">
              <a:lnSpc>
                <a:spcPct val="115000"/>
              </a:lnSpc>
              <a:spcBef>
                <a:spcPts val="0"/>
              </a:spcBef>
              <a:spcAft>
                <a:spcPts val="0"/>
              </a:spcAft>
              <a:buClr>
                <a:srgbClr val="000000"/>
              </a:buClr>
              <a:buSzPts val="1400"/>
              <a:buFont typeface="Lato"/>
              <a:buChar char="➔"/>
            </a:pPr>
            <a:r>
              <a:rPr lang="en" sz="1400">
                <a:solidFill>
                  <a:srgbClr val="000000"/>
                </a:solidFill>
                <a:latin typeface="Lato"/>
                <a:ea typeface="Lato"/>
                <a:cs typeface="Lato"/>
                <a:sym typeface="Lato"/>
              </a:rPr>
              <a:t>Organise events where the community can self-organise to change their situation. </a:t>
            </a:r>
            <a:endParaRPr sz="1400">
              <a:latin typeface="Lato"/>
              <a:ea typeface="Lato"/>
              <a:cs typeface="Lato"/>
              <a:sym typeface="Lato"/>
            </a:endParaRPr>
          </a:p>
        </p:txBody>
      </p:sp>
      <p:pic>
        <p:nvPicPr>
          <p:cNvPr id="1002" name="Google Shape;1002;p126" descr="#mappingforchange #citizenscience #diffusiontube #airquality #airpollution #communityengagement  #howto #tutorial #wecareforourair #redbridge #london&#10;&#10;A guide on how to set up a nitrogen dioxide diffusion tube outside your home to monitor air quality and pollution.&#10;&#10;Find out more about We Care for Our Air Redbridge here: mappingforchange.org.uk/projects/care-for-our-air-redbridge" title="Setting Up a Diffusion Tube | We Care for Our Air Redbridge">
            <a:hlinkClick r:id="rId6"/>
          </p:cNvPr>
          <p:cNvPicPr preferRelativeResize="0"/>
          <p:nvPr/>
        </p:nvPicPr>
        <p:blipFill>
          <a:blip r:embed="rId7">
            <a:alphaModFix/>
          </a:blip>
          <a:stretch>
            <a:fillRect/>
          </a:stretch>
        </p:blipFill>
        <p:spPr>
          <a:xfrm>
            <a:off x="5649488" y="393825"/>
            <a:ext cx="2810625" cy="1580975"/>
          </a:xfrm>
          <a:prstGeom prst="rect">
            <a:avLst/>
          </a:prstGeom>
          <a:noFill/>
          <a:ln w="38100" cap="flat" cmpd="sng">
            <a:solidFill>
              <a:schemeClr val="accent5"/>
            </a:solidFill>
            <a:prstDash val="solid"/>
            <a:round/>
            <a:headEnd type="none" w="sm" len="sm"/>
            <a:tailEnd type="none" w="sm" len="sm"/>
          </a:ln>
        </p:spPr>
      </p:pic>
      <p:pic>
        <p:nvPicPr>
          <p:cNvPr id="1003" name="Google Shape;1003;p126"/>
          <p:cNvPicPr preferRelativeResize="0"/>
          <p:nvPr/>
        </p:nvPicPr>
        <p:blipFill>
          <a:blip r:embed="rId8">
            <a:alphaModFix/>
          </a:blip>
          <a:stretch>
            <a:fillRect/>
          </a:stretch>
        </p:blipFill>
        <p:spPr>
          <a:xfrm>
            <a:off x="468125" y="3482751"/>
            <a:ext cx="4136100" cy="961405"/>
          </a:xfrm>
          <a:prstGeom prst="rect">
            <a:avLst/>
          </a:prstGeom>
          <a:noFill/>
          <a:ln>
            <a:noFill/>
          </a:ln>
        </p:spPr>
      </p:pic>
      <p:pic>
        <p:nvPicPr>
          <p:cNvPr id="1004" name="Google Shape;1004;p126"/>
          <p:cNvPicPr preferRelativeResize="0"/>
          <p:nvPr/>
        </p:nvPicPr>
        <p:blipFill>
          <a:blip r:embed="rId9">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27"/>
          <p:cNvSpPr/>
          <p:nvPr/>
        </p:nvSpPr>
        <p:spPr>
          <a:xfrm>
            <a:off x="4801500" y="1598100"/>
            <a:ext cx="3906600" cy="1947300"/>
          </a:xfrm>
          <a:prstGeom prst="roundRect">
            <a:avLst>
              <a:gd name="adj" fmla="val 14941"/>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1010" name="Google Shape;1010;p127"/>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Participatory sensing</a:t>
            </a:r>
            <a:endParaRPr/>
          </a:p>
        </p:txBody>
      </p:sp>
      <p:sp>
        <p:nvSpPr>
          <p:cNvPr id="1011" name="Google Shape;1011;p127"/>
          <p:cNvSpPr txBox="1">
            <a:spLocks noGrp="1"/>
          </p:cNvSpPr>
          <p:nvPr>
            <p:ph type="body" idx="1"/>
          </p:nvPr>
        </p:nvSpPr>
        <p:spPr>
          <a:xfrm>
            <a:off x="5048550" y="1656100"/>
            <a:ext cx="3412500" cy="18261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200" b="1">
                <a:solidFill>
                  <a:srgbClr val="000000"/>
                </a:solidFill>
                <a:latin typeface="Lato"/>
                <a:ea typeface="Lato"/>
                <a:cs typeface="Lato"/>
                <a:sym typeface="Lato"/>
              </a:rPr>
              <a:t>Odour</a:t>
            </a:r>
            <a:endParaRPr sz="1200" b="1">
              <a:solidFill>
                <a:srgbClr val="000000"/>
              </a:solidFill>
              <a:latin typeface="Lato"/>
              <a:ea typeface="Lato"/>
              <a:cs typeface="Lato"/>
              <a:sym typeface="Lato"/>
            </a:endParaRPr>
          </a:p>
          <a:p>
            <a:pPr marL="457200" lvl="0" indent="-304800" algn="l" rtl="0">
              <a:lnSpc>
                <a:spcPct val="115000"/>
              </a:lnSpc>
              <a:spcBef>
                <a:spcPts val="0"/>
              </a:spcBef>
              <a:spcAft>
                <a:spcPts val="0"/>
              </a:spcAft>
              <a:buClr>
                <a:srgbClr val="000000"/>
              </a:buClr>
              <a:buSzPts val="1200"/>
              <a:buFont typeface="Lato"/>
              <a:buChar char="-"/>
            </a:pPr>
            <a:r>
              <a:rPr lang="en" sz="1200">
                <a:solidFill>
                  <a:srgbClr val="000000"/>
                </a:solidFill>
                <a:latin typeface="Lato"/>
                <a:ea typeface="Lato"/>
                <a:cs typeface="Lato"/>
                <a:sym typeface="Lato"/>
              </a:rPr>
              <a:t>Odour collect (an application)</a:t>
            </a: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None/>
            </a:pP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None/>
            </a:pPr>
            <a:r>
              <a:rPr lang="en" sz="1200" b="1">
                <a:solidFill>
                  <a:srgbClr val="000000"/>
                </a:solidFill>
                <a:latin typeface="Lato"/>
                <a:ea typeface="Lato"/>
                <a:cs typeface="Lato"/>
                <a:sym typeface="Lato"/>
              </a:rPr>
              <a:t>Noise</a:t>
            </a:r>
            <a:endParaRPr sz="1200" b="1">
              <a:solidFill>
                <a:srgbClr val="000000"/>
              </a:solidFill>
              <a:latin typeface="Lato"/>
              <a:ea typeface="Lato"/>
              <a:cs typeface="Lato"/>
              <a:sym typeface="Lato"/>
            </a:endParaRPr>
          </a:p>
          <a:p>
            <a:pPr marL="457200" lvl="0" indent="-304800" algn="l" rtl="0">
              <a:spcBef>
                <a:spcPts val="300"/>
              </a:spcBef>
              <a:spcAft>
                <a:spcPts val="500"/>
              </a:spcAft>
              <a:buClr>
                <a:srgbClr val="000000"/>
              </a:buClr>
              <a:buSzPts val="1200"/>
              <a:buFont typeface="Lato"/>
              <a:buChar char="-"/>
            </a:pPr>
            <a:r>
              <a:rPr lang="en" sz="1200">
                <a:solidFill>
                  <a:srgbClr val="000000"/>
                </a:solidFill>
                <a:latin typeface="Lato"/>
                <a:ea typeface="Lato"/>
                <a:cs typeface="Lato"/>
                <a:sym typeface="Lato"/>
              </a:rPr>
              <a:t>SPLnFFT: sound meter application for iPhone; includes location services (GPS), calibration features, and built-in mechanisms for data export via email and Dropbox </a:t>
            </a:r>
            <a:endParaRPr sz="1200">
              <a:latin typeface="Lato"/>
              <a:ea typeface="Lato"/>
              <a:cs typeface="Lato"/>
              <a:sym typeface="Lato"/>
            </a:endParaRPr>
          </a:p>
        </p:txBody>
      </p:sp>
      <p:pic>
        <p:nvPicPr>
          <p:cNvPr id="1012" name="Google Shape;1012;p127"/>
          <p:cNvPicPr preferRelativeResize="0"/>
          <p:nvPr/>
        </p:nvPicPr>
        <p:blipFill>
          <a:blip r:embed="rId3">
            <a:alphaModFix/>
          </a:blip>
          <a:stretch>
            <a:fillRect/>
          </a:stretch>
        </p:blipFill>
        <p:spPr>
          <a:xfrm>
            <a:off x="435900" y="3772675"/>
            <a:ext cx="5793575" cy="702050"/>
          </a:xfrm>
          <a:prstGeom prst="rect">
            <a:avLst/>
          </a:prstGeom>
          <a:noFill/>
          <a:ln w="38100" cap="flat" cmpd="sng">
            <a:solidFill>
              <a:schemeClr val="accent5"/>
            </a:solidFill>
            <a:prstDash val="solid"/>
            <a:round/>
            <a:headEnd type="none" w="sm" len="sm"/>
            <a:tailEnd type="none" w="sm" len="sm"/>
          </a:ln>
        </p:spPr>
      </p:pic>
      <p:sp>
        <p:nvSpPr>
          <p:cNvPr id="1013" name="Google Shape;1013;p127"/>
          <p:cNvSpPr txBox="1"/>
          <p:nvPr/>
        </p:nvSpPr>
        <p:spPr>
          <a:xfrm>
            <a:off x="393225" y="1598102"/>
            <a:ext cx="4055700" cy="18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Lato"/>
                <a:ea typeface="Lato"/>
                <a:cs typeface="Lato"/>
                <a:sym typeface="Lato"/>
              </a:rPr>
              <a:t>Role of public libraries:</a:t>
            </a:r>
            <a:endParaRPr sz="1500" b="1">
              <a:latin typeface="Lato"/>
              <a:ea typeface="Lato"/>
              <a:cs typeface="Lato"/>
              <a:sym typeface="Lato"/>
            </a:endParaRPr>
          </a:p>
          <a:p>
            <a:pPr marL="457200" lvl="0" indent="-323850" algn="l" rtl="0">
              <a:spcBef>
                <a:spcPts val="0"/>
              </a:spcBef>
              <a:spcAft>
                <a:spcPts val="0"/>
              </a:spcAft>
              <a:buSzPts val="1500"/>
              <a:buFont typeface="Lato"/>
              <a:buChar char="➔"/>
            </a:pPr>
            <a:r>
              <a:rPr lang="en" sz="1500">
                <a:latin typeface="Lato"/>
                <a:ea typeface="Lato"/>
                <a:cs typeface="Lato"/>
                <a:sym typeface="Lato"/>
              </a:rPr>
              <a:t>Renting equipment</a:t>
            </a:r>
            <a:endParaRPr sz="1500">
              <a:latin typeface="Lato"/>
              <a:ea typeface="Lato"/>
              <a:cs typeface="Lato"/>
              <a:sym typeface="Lato"/>
            </a:endParaRPr>
          </a:p>
          <a:p>
            <a:pPr marL="457200" lvl="0" indent="-323850" algn="l" rtl="0">
              <a:spcBef>
                <a:spcPts val="0"/>
              </a:spcBef>
              <a:spcAft>
                <a:spcPts val="0"/>
              </a:spcAft>
              <a:buSzPts val="1500"/>
              <a:buFont typeface="Lato"/>
              <a:buChar char="➔"/>
            </a:pPr>
            <a:r>
              <a:rPr lang="en" sz="1500">
                <a:latin typeface="Lato"/>
                <a:ea typeface="Lato"/>
                <a:cs typeface="Lato"/>
                <a:sym typeface="Lato"/>
              </a:rPr>
              <a:t>Connect communities to interested researchers</a:t>
            </a:r>
            <a:endParaRPr sz="1500">
              <a:latin typeface="Lato"/>
              <a:ea typeface="Lato"/>
              <a:cs typeface="Lato"/>
              <a:sym typeface="Lato"/>
            </a:endParaRPr>
          </a:p>
        </p:txBody>
      </p:sp>
      <p:pic>
        <p:nvPicPr>
          <p:cNvPr id="1014" name="Google Shape;1014;p127"/>
          <p:cNvPicPr preferRelativeResize="0"/>
          <p:nvPr/>
        </p:nvPicPr>
        <p:blipFill>
          <a:blip r:embed="rId4">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28"/>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CS community</a:t>
            </a:r>
            <a:endParaRPr/>
          </a:p>
        </p:txBody>
      </p:sp>
      <p:sp>
        <p:nvSpPr>
          <p:cNvPr id="1020" name="Google Shape;1020;p128"/>
          <p:cNvSpPr txBox="1">
            <a:spLocks noGrp="1"/>
          </p:cNvSpPr>
          <p:nvPr>
            <p:ph type="body" idx="1"/>
          </p:nvPr>
        </p:nvSpPr>
        <p:spPr>
          <a:xfrm>
            <a:off x="355025" y="1611650"/>
            <a:ext cx="4358700" cy="2649600"/>
          </a:xfrm>
          <a:prstGeom prst="rect">
            <a:avLst/>
          </a:prstGeom>
        </p:spPr>
        <p:txBody>
          <a:bodyPr spcFirstLastPara="1" wrap="square" lIns="68575" tIns="34275" rIns="68575" bIns="34275" anchor="ctr" anchorCtr="0">
            <a:noAutofit/>
          </a:bodyPr>
          <a:lstStyle/>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Become a member of the </a:t>
            </a:r>
            <a:r>
              <a:rPr lang="en" sz="1300" u="sng">
                <a:solidFill>
                  <a:schemeClr val="hlink"/>
                </a:solidFill>
                <a:latin typeface="Lato"/>
                <a:ea typeface="Lato"/>
                <a:cs typeface="Lato"/>
                <a:sym typeface="Lato"/>
                <a:hlinkClick r:id="rId3"/>
              </a:rPr>
              <a:t>European Citizen Science Association </a:t>
            </a:r>
            <a:r>
              <a:rPr lang="en" sz="1300">
                <a:solidFill>
                  <a:srgbClr val="000000"/>
                </a:solidFill>
                <a:latin typeface="Lato"/>
                <a:ea typeface="Lato"/>
                <a:cs typeface="Lato"/>
                <a:sym typeface="Lato"/>
              </a:rPr>
              <a:t>- access to the mailing list, have many various working groups, have a forum (open access).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The </a:t>
            </a:r>
            <a:r>
              <a:rPr lang="en" sz="1300" u="sng">
                <a:solidFill>
                  <a:schemeClr val="hlink"/>
                </a:solidFill>
                <a:latin typeface="Lato"/>
                <a:ea typeface="Lato"/>
                <a:cs typeface="Lato"/>
                <a:sym typeface="Lato"/>
                <a:hlinkClick r:id="rId4"/>
              </a:rPr>
              <a:t>African Citizen Science Association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The </a:t>
            </a:r>
            <a:r>
              <a:rPr lang="en" sz="1300" u="sng">
                <a:solidFill>
                  <a:schemeClr val="hlink"/>
                </a:solidFill>
                <a:latin typeface="Lato"/>
                <a:ea typeface="Lato"/>
                <a:cs typeface="Lato"/>
                <a:sym typeface="Lato"/>
                <a:hlinkClick r:id="rId5"/>
              </a:rPr>
              <a:t>Asian Citizen Science Association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The</a:t>
            </a:r>
            <a:r>
              <a:rPr lang="en" sz="1300" u="sng">
                <a:solidFill>
                  <a:schemeClr val="hlink"/>
                </a:solidFill>
                <a:latin typeface="Lato"/>
                <a:ea typeface="Lato"/>
                <a:cs typeface="Lato"/>
                <a:sym typeface="Lato"/>
                <a:hlinkClick r:id="rId6"/>
              </a:rPr>
              <a:t> Australian Citizen Science Association</a:t>
            </a:r>
            <a:r>
              <a:rPr lang="en" sz="1300">
                <a:solidFill>
                  <a:srgbClr val="000000"/>
                </a:solidFill>
                <a:latin typeface="Lato"/>
                <a:ea typeface="Lato"/>
                <a:cs typeface="Lato"/>
                <a:sym typeface="Lato"/>
              </a:rPr>
              <a:t>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Association for Advancing Participatory Sciences  (USA former citizen science association, renamed in 2023)</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chemeClr val="hlink"/>
                </a:solidFill>
                <a:latin typeface="Lato"/>
                <a:ea typeface="Lato"/>
                <a:cs typeface="Lato"/>
                <a:sym typeface="Lato"/>
                <a:hlinkClick r:id="rId7"/>
              </a:rPr>
              <a:t>Citizen and Community Science Library Network </a:t>
            </a:r>
            <a:r>
              <a:rPr lang="en" sz="1300">
                <a:solidFill>
                  <a:srgbClr val="000000"/>
                </a:solidFill>
                <a:latin typeface="Lato"/>
                <a:ea typeface="Lato"/>
                <a:cs typeface="Lato"/>
                <a:sym typeface="Lato"/>
              </a:rPr>
              <a:t>(SciStarter)</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PL2030 public library network (on Basecamp)</a:t>
            </a:r>
            <a:endParaRPr sz="1300">
              <a:latin typeface="Lato"/>
              <a:ea typeface="Lato"/>
              <a:cs typeface="Lato"/>
              <a:sym typeface="Lato"/>
            </a:endParaRPr>
          </a:p>
        </p:txBody>
      </p:sp>
      <p:sp>
        <p:nvSpPr>
          <p:cNvPr id="1021" name="Google Shape;1021;p128"/>
          <p:cNvSpPr txBox="1">
            <a:spLocks noGrp="1"/>
          </p:cNvSpPr>
          <p:nvPr>
            <p:ph type="body" idx="2"/>
          </p:nvPr>
        </p:nvSpPr>
        <p:spPr>
          <a:xfrm>
            <a:off x="5051525" y="1574000"/>
            <a:ext cx="3714900" cy="27249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300">
                <a:solidFill>
                  <a:srgbClr val="000000"/>
                </a:solidFill>
                <a:latin typeface="Lato"/>
                <a:ea typeface="Lato"/>
                <a:cs typeface="Lato"/>
                <a:sym typeface="Lato"/>
              </a:rPr>
              <a:t>Look at your </a:t>
            </a:r>
            <a:r>
              <a:rPr lang="en" sz="1300" b="1">
                <a:solidFill>
                  <a:srgbClr val="000000"/>
                </a:solidFill>
                <a:latin typeface="Lato"/>
                <a:ea typeface="Lato"/>
                <a:cs typeface="Lato"/>
                <a:sym typeface="Lato"/>
              </a:rPr>
              <a:t>city</a:t>
            </a:r>
            <a:r>
              <a:rPr lang="en" sz="1300">
                <a:solidFill>
                  <a:srgbClr val="000000"/>
                </a:solidFill>
                <a:latin typeface="Lato"/>
                <a:ea typeface="Lato"/>
                <a:cs typeface="Lato"/>
                <a:sym typeface="Lato"/>
              </a:rPr>
              <a:t>,  you may have a more direct point of contact: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E.g. Citizen Science Zurich centre</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u="sng">
                <a:solidFill>
                  <a:schemeClr val="hlink"/>
                </a:solidFill>
                <a:latin typeface="Lato"/>
                <a:ea typeface="Lato"/>
                <a:cs typeface="Lato"/>
                <a:sym typeface="Lato"/>
                <a:hlinkClick r:id="rId8"/>
              </a:rPr>
              <a:t>European Citizen Science Ambassadors</a:t>
            </a:r>
            <a:r>
              <a:rPr lang="en" sz="1300">
                <a:solidFill>
                  <a:srgbClr val="000000"/>
                </a:solidFill>
                <a:latin typeface="Lato"/>
                <a:ea typeface="Lato"/>
                <a:cs typeface="Lato"/>
                <a:sym typeface="Lato"/>
              </a:rPr>
              <a:t> (point of contact)</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Look at universities within your country </a:t>
            </a:r>
            <a:endParaRPr sz="1300">
              <a:solidFill>
                <a:srgbClr val="000000"/>
              </a:solidFill>
              <a:latin typeface="Lato"/>
              <a:ea typeface="Lato"/>
              <a:cs typeface="Lato"/>
              <a:sym typeface="Lato"/>
            </a:endParaRPr>
          </a:p>
          <a:p>
            <a:pPr marL="457200" lvl="0" indent="-311150" algn="l" rtl="0">
              <a:lnSpc>
                <a:spcPct val="115000"/>
              </a:lnSpc>
              <a:spcBef>
                <a:spcPts val="0"/>
              </a:spcBef>
              <a:spcAft>
                <a:spcPts val="0"/>
              </a:spcAft>
              <a:buClr>
                <a:srgbClr val="000000"/>
              </a:buClr>
              <a:buSzPts val="1300"/>
              <a:buFont typeface="Lato"/>
              <a:buChar char="➔"/>
            </a:pPr>
            <a:r>
              <a:rPr lang="en" sz="1300">
                <a:solidFill>
                  <a:srgbClr val="000000"/>
                </a:solidFill>
                <a:latin typeface="Lato"/>
                <a:ea typeface="Lato"/>
                <a:cs typeface="Lato"/>
                <a:sym typeface="Lato"/>
              </a:rPr>
              <a:t>Filer on the </a:t>
            </a:r>
            <a:r>
              <a:rPr lang="en" sz="1300" u="sng">
                <a:solidFill>
                  <a:srgbClr val="1155CC"/>
                </a:solidFill>
                <a:latin typeface="Lato"/>
                <a:ea typeface="Lato"/>
                <a:cs typeface="Lato"/>
                <a:sym typeface="Lato"/>
                <a:hlinkClick r:id="rId9">
                  <a:extLst>
                    <a:ext uri="{A12FA001-AC4F-418D-AE19-62706E023703}">
                      <ahyp:hlinkClr xmlns:ahyp="http://schemas.microsoft.com/office/drawing/2018/hyperlinkcolor" val="tx"/>
                    </a:ext>
                  </a:extLst>
                </a:hlinkClick>
              </a:rPr>
              <a:t>eu-citizen.science</a:t>
            </a:r>
            <a:r>
              <a:rPr lang="en" sz="1300">
                <a:solidFill>
                  <a:srgbClr val="000000"/>
                </a:solidFill>
                <a:latin typeface="Lato"/>
                <a:ea typeface="Lato"/>
                <a:cs typeface="Lato"/>
                <a:sym typeface="Lato"/>
              </a:rPr>
              <a:t> webpage for projects in your country - point of contact</a:t>
            </a:r>
            <a:endParaRPr sz="1300">
              <a:latin typeface="Lato"/>
              <a:ea typeface="Lato"/>
              <a:cs typeface="Lato"/>
              <a:sym typeface="Lato"/>
            </a:endParaRPr>
          </a:p>
        </p:txBody>
      </p:sp>
      <p:pic>
        <p:nvPicPr>
          <p:cNvPr id="1022" name="Google Shape;1022;p128"/>
          <p:cNvPicPr preferRelativeResize="0"/>
          <p:nvPr/>
        </p:nvPicPr>
        <p:blipFill>
          <a:blip r:embed="rId10">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29"/>
          <p:cNvSpPr/>
          <p:nvPr/>
        </p:nvSpPr>
        <p:spPr>
          <a:xfrm>
            <a:off x="6303494" y="637869"/>
            <a:ext cx="3813000" cy="38130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sp>
        <p:nvSpPr>
          <p:cNvPr id="1028" name="Google Shape;1028;p129"/>
          <p:cNvSpPr txBox="1">
            <a:spLocks noGrp="1"/>
          </p:cNvSpPr>
          <p:nvPr>
            <p:ph type="ctrTitle"/>
          </p:nvPr>
        </p:nvSpPr>
        <p:spPr>
          <a:xfrm>
            <a:off x="820227" y="1679475"/>
            <a:ext cx="4499700" cy="708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Lato Black"/>
              <a:buNone/>
            </a:pPr>
            <a:r>
              <a:rPr lang="en"/>
              <a:t>Break - 10 minutes</a:t>
            </a:r>
            <a:endParaRPr/>
          </a:p>
        </p:txBody>
      </p:sp>
      <p:pic>
        <p:nvPicPr>
          <p:cNvPr id="1029" name="Google Shape;1029;p129"/>
          <p:cNvPicPr preferRelativeResize="0"/>
          <p:nvPr/>
        </p:nvPicPr>
        <p:blipFill rotWithShape="1">
          <a:blip r:embed="rId3">
            <a:alphaModFix/>
          </a:blip>
          <a:srcRect l="27836" t="27573" r="24464" b="25469"/>
          <a:stretch/>
        </p:blipFill>
        <p:spPr>
          <a:xfrm>
            <a:off x="4878175" y="2496774"/>
            <a:ext cx="2457175" cy="1710325"/>
          </a:xfrm>
          <a:prstGeom prst="rect">
            <a:avLst/>
          </a:prstGeom>
          <a:noFill/>
          <a:ln>
            <a:noFill/>
          </a:ln>
        </p:spPr>
      </p:pic>
      <p:pic>
        <p:nvPicPr>
          <p:cNvPr id="1030" name="Google Shape;1030;p129"/>
          <p:cNvPicPr preferRelativeResize="0"/>
          <p:nvPr/>
        </p:nvPicPr>
        <p:blipFill>
          <a:blip r:embed="rId4">
            <a:alphaModFix/>
          </a:blip>
          <a:stretch>
            <a:fillRect/>
          </a:stretch>
        </p:blipFill>
        <p:spPr>
          <a:xfrm>
            <a:off x="894287" y="2319867"/>
            <a:ext cx="710968" cy="140251"/>
          </a:xfrm>
          <a:prstGeom prst="rect">
            <a:avLst/>
          </a:prstGeom>
          <a:noFill/>
          <a:ln>
            <a:noFill/>
          </a:ln>
        </p:spPr>
      </p:pic>
      <p:pic>
        <p:nvPicPr>
          <p:cNvPr id="1031" name="Google Shape;1031;p129"/>
          <p:cNvPicPr preferRelativeResize="0"/>
          <p:nvPr/>
        </p:nvPicPr>
        <p:blipFill>
          <a:blip r:embed="rId5">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30"/>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Invited speakers (30 mins)</a:t>
            </a:r>
            <a:endParaRPr/>
          </a:p>
        </p:txBody>
      </p:sp>
      <p:pic>
        <p:nvPicPr>
          <p:cNvPr id="1037" name="Google Shape;1037;p130"/>
          <p:cNvPicPr preferRelativeResize="0"/>
          <p:nvPr/>
        </p:nvPicPr>
        <p:blipFill>
          <a:blip r:embed="rId3">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31"/>
          <p:cNvSpPr txBox="1">
            <a:spLocks noGrp="1"/>
          </p:cNvSpPr>
          <p:nvPr>
            <p:ph type="title"/>
          </p:nvPr>
        </p:nvSpPr>
        <p:spPr>
          <a:xfrm>
            <a:off x="344275" y="467075"/>
            <a:ext cx="6563100" cy="9306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
              <a:t>Planning - 15 mins own planning / </a:t>
            </a:r>
            <a:endParaRPr/>
          </a:p>
          <a:p>
            <a:pPr marL="0" lvl="0" indent="0" algn="l" rtl="0">
              <a:spcBef>
                <a:spcPts val="0"/>
              </a:spcBef>
              <a:spcAft>
                <a:spcPts val="0"/>
              </a:spcAft>
              <a:buNone/>
            </a:pPr>
            <a:r>
              <a:rPr lang="en"/>
              <a:t>10 mins sharing</a:t>
            </a:r>
            <a:endParaRPr/>
          </a:p>
        </p:txBody>
      </p:sp>
      <p:pic>
        <p:nvPicPr>
          <p:cNvPr id="1043" name="Google Shape;1043;p131"/>
          <p:cNvPicPr preferRelativeResize="0"/>
          <p:nvPr/>
        </p:nvPicPr>
        <p:blipFill rotWithShape="1">
          <a:blip r:embed="rId3">
            <a:alphaModFix/>
          </a:blip>
          <a:srcRect b="15611"/>
          <a:stretch/>
        </p:blipFill>
        <p:spPr>
          <a:xfrm>
            <a:off x="245113" y="2212318"/>
            <a:ext cx="8653776" cy="2120857"/>
          </a:xfrm>
          <a:prstGeom prst="rect">
            <a:avLst/>
          </a:prstGeom>
          <a:noFill/>
          <a:ln>
            <a:noFill/>
          </a:ln>
        </p:spPr>
      </p:pic>
      <p:sp>
        <p:nvSpPr>
          <p:cNvPr id="1044" name="Google Shape;1044;p131"/>
          <p:cNvSpPr txBox="1"/>
          <p:nvPr/>
        </p:nvSpPr>
        <p:spPr>
          <a:xfrm>
            <a:off x="7450325" y="1683275"/>
            <a:ext cx="1626600" cy="51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2"/>
                </a:solidFill>
                <a:latin typeface="Lato Black"/>
                <a:ea typeface="Lato Black"/>
                <a:cs typeface="Lato Black"/>
                <a:sym typeface="Lato Black"/>
              </a:rPr>
              <a:t>OPEN MIC </a:t>
            </a:r>
            <a:endParaRPr sz="1800">
              <a:solidFill>
                <a:schemeClr val="accent2"/>
              </a:solidFill>
              <a:latin typeface="Lato Black"/>
              <a:ea typeface="Lato Black"/>
              <a:cs typeface="Lato Black"/>
              <a:sym typeface="Lato Black"/>
            </a:endParaRPr>
          </a:p>
        </p:txBody>
      </p:sp>
      <p:sp>
        <p:nvSpPr>
          <p:cNvPr id="1045" name="Google Shape;1045;p131"/>
          <p:cNvSpPr/>
          <p:nvPr/>
        </p:nvSpPr>
        <p:spPr>
          <a:xfrm>
            <a:off x="7512575" y="181475"/>
            <a:ext cx="1502100" cy="1501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Light"/>
              <a:ea typeface="Lato Light"/>
              <a:cs typeface="Lato Light"/>
              <a:sym typeface="Lato Light"/>
            </a:endParaRPr>
          </a:p>
        </p:txBody>
      </p:sp>
      <p:pic>
        <p:nvPicPr>
          <p:cNvPr id="1046" name="Google Shape;1046;p131"/>
          <p:cNvPicPr preferRelativeResize="0"/>
          <p:nvPr/>
        </p:nvPicPr>
        <p:blipFill rotWithShape="1">
          <a:blip r:embed="rId4">
            <a:alphaModFix/>
          </a:blip>
          <a:srcRect l="55447" t="14533" r="10215" b="14533"/>
          <a:stretch/>
        </p:blipFill>
        <p:spPr>
          <a:xfrm>
            <a:off x="7739750" y="375700"/>
            <a:ext cx="895350" cy="1307575"/>
          </a:xfrm>
          <a:prstGeom prst="rect">
            <a:avLst/>
          </a:prstGeom>
          <a:noFill/>
          <a:ln>
            <a:noFill/>
          </a:ln>
        </p:spPr>
      </p:pic>
      <p:pic>
        <p:nvPicPr>
          <p:cNvPr id="1047" name="Google Shape;1047;p131"/>
          <p:cNvPicPr preferRelativeResize="0"/>
          <p:nvPr/>
        </p:nvPicPr>
        <p:blipFill>
          <a:blip r:embed="rId5">
            <a:alphaModFix/>
          </a:blip>
          <a:stretch>
            <a:fillRect/>
          </a:stretch>
        </p:blipFill>
        <p:spPr>
          <a:xfrm>
            <a:off x="7908149" y="2072067"/>
            <a:ext cx="710968" cy="140251"/>
          </a:xfrm>
          <a:prstGeom prst="rect">
            <a:avLst/>
          </a:prstGeom>
          <a:noFill/>
          <a:ln>
            <a:noFill/>
          </a:ln>
        </p:spPr>
      </p:pic>
      <p:pic>
        <p:nvPicPr>
          <p:cNvPr id="1048" name="Google Shape;1048;p131"/>
          <p:cNvPicPr preferRelativeResize="0"/>
          <p:nvPr/>
        </p:nvPicPr>
        <p:blipFill>
          <a:blip r:embed="rId6">
            <a:alphaModFix/>
          </a:blip>
          <a:stretch>
            <a:fillRect/>
          </a:stretch>
        </p:blipFill>
        <p:spPr>
          <a:xfrm>
            <a:off x="6019203" y="4741425"/>
            <a:ext cx="1155197" cy="3273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132" title="Stack of Stars Stacking Crayons – The Red Balloon Toy Store"/>
          <p:cNvPicPr preferRelativeResize="0"/>
          <p:nvPr/>
        </p:nvPicPr>
        <p:blipFill rotWithShape="1">
          <a:blip r:embed="rId3">
            <a:alphaModFix/>
          </a:blip>
          <a:srcRect l="7244" t="6542" r="-9"/>
          <a:stretch/>
        </p:blipFill>
        <p:spPr>
          <a:xfrm rot="725090">
            <a:off x="6920129" y="1682976"/>
            <a:ext cx="1954767" cy="1969473"/>
          </a:xfrm>
          <a:prstGeom prst="rect">
            <a:avLst/>
          </a:prstGeom>
          <a:noFill/>
          <a:ln>
            <a:noFill/>
          </a:ln>
        </p:spPr>
      </p:pic>
      <p:sp>
        <p:nvSpPr>
          <p:cNvPr id="1054" name="Google Shape;1054;p132"/>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Wrap up + evaluation (15 mins)</a:t>
            </a:r>
            <a:endParaRPr/>
          </a:p>
        </p:txBody>
      </p:sp>
      <p:sp>
        <p:nvSpPr>
          <p:cNvPr id="1055" name="Google Shape;1055;p132"/>
          <p:cNvSpPr txBox="1">
            <a:spLocks noGrp="1"/>
          </p:cNvSpPr>
          <p:nvPr>
            <p:ph type="body" idx="1"/>
          </p:nvPr>
        </p:nvSpPr>
        <p:spPr>
          <a:xfrm>
            <a:off x="532850" y="3544075"/>
            <a:ext cx="8229600" cy="484800"/>
          </a:xfrm>
          <a:prstGeom prst="rect">
            <a:avLst/>
          </a:prstGeom>
        </p:spPr>
        <p:txBody>
          <a:bodyPr spcFirstLastPara="1" wrap="square" lIns="68575" tIns="34275" rIns="68575" bIns="34275" anchor="t" anchorCtr="0">
            <a:normAutofit/>
          </a:bodyPr>
          <a:lstStyle/>
          <a:p>
            <a:pPr marL="0" lvl="0" indent="0" algn="l" rtl="0">
              <a:spcBef>
                <a:spcPts val="300"/>
              </a:spcBef>
              <a:spcAft>
                <a:spcPts val="500"/>
              </a:spcAft>
              <a:buNone/>
            </a:pPr>
            <a:r>
              <a:rPr lang="en" b="1">
                <a:latin typeface="Lato"/>
                <a:ea typeface="Lato"/>
                <a:cs typeface="Lato"/>
                <a:sym typeface="Lato"/>
              </a:rPr>
              <a:t>Evaluation form link:</a:t>
            </a:r>
            <a:r>
              <a:rPr lang="en"/>
              <a:t> xx</a:t>
            </a:r>
            <a:endParaRPr/>
          </a:p>
        </p:txBody>
      </p:sp>
      <p:sp>
        <p:nvSpPr>
          <p:cNvPr id="1056" name="Google Shape;1056;p132"/>
          <p:cNvSpPr txBox="1"/>
          <p:nvPr/>
        </p:nvSpPr>
        <p:spPr>
          <a:xfrm>
            <a:off x="446550" y="2458300"/>
            <a:ext cx="48915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latin typeface="Lato"/>
                <a:ea typeface="Lato"/>
                <a:cs typeface="Lato"/>
                <a:sym typeface="Lato"/>
              </a:rPr>
              <a:t>We thank you for your participation! </a:t>
            </a:r>
            <a:endParaRPr sz="2100" b="1">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ctrTitle"/>
          </p:nvPr>
        </p:nvSpPr>
        <p:spPr>
          <a:xfrm>
            <a:off x="522475" y="1090075"/>
            <a:ext cx="4748100" cy="32523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300" b="0">
                <a:solidFill>
                  <a:srgbClr val="0D0D0D"/>
                </a:solidFill>
                <a:highlight>
                  <a:srgbClr val="FFFFFF"/>
                </a:highlight>
                <a:latin typeface="Lato"/>
                <a:ea typeface="Lato"/>
                <a:cs typeface="Lato"/>
                <a:sym typeface="Lato"/>
              </a:rPr>
              <a:t>NGCP works to bring together organizations and individuals that are committed to advancing gender equity in STEM education and careers.</a:t>
            </a:r>
            <a:endParaRPr sz="1300" b="0">
              <a:solidFill>
                <a:srgbClr val="0D0D0D"/>
              </a:solidFill>
              <a:highlight>
                <a:srgbClr val="FFFFFF"/>
              </a:highlight>
              <a:latin typeface="Lato"/>
              <a:ea typeface="Lato"/>
              <a:cs typeface="Lato"/>
              <a:sym typeface="Lato"/>
            </a:endParaRPr>
          </a:p>
          <a:p>
            <a:pPr marL="0" lvl="0" indent="0" algn="l" rtl="0">
              <a:lnSpc>
                <a:spcPct val="115000"/>
              </a:lnSpc>
              <a:spcBef>
                <a:spcPts val="1500"/>
              </a:spcBef>
              <a:spcAft>
                <a:spcPts val="0"/>
              </a:spcAft>
              <a:buNone/>
            </a:pPr>
            <a:r>
              <a:rPr lang="en" sz="1300" b="0">
                <a:solidFill>
                  <a:srgbClr val="0D0D0D"/>
                </a:solidFill>
                <a:highlight>
                  <a:srgbClr val="FFFFFF"/>
                </a:highlight>
                <a:latin typeface="Lato"/>
                <a:ea typeface="Lato"/>
                <a:cs typeface="Lato"/>
                <a:sym typeface="Lato"/>
              </a:rPr>
              <a:t>NGCP provides a platform for collaboration, information sharing, and networking among its members, which include K-12 educators, informal educators, industry representatives, non-profit organizations, government agencies, and other stakeholders. Through its various programs, resources, and events, NGCP aims to increase the number of girls pursuing STEM education and careers and to create a more inclusive and diverse STEM workforce.</a:t>
            </a:r>
            <a:endParaRPr sz="1900" b="0">
              <a:latin typeface="Lato"/>
              <a:ea typeface="Lato"/>
              <a:cs typeface="Lato"/>
              <a:sym typeface="Lato"/>
            </a:endParaRPr>
          </a:p>
        </p:txBody>
      </p:sp>
      <p:sp>
        <p:nvSpPr>
          <p:cNvPr id="309" name="Google Shape;309;p54"/>
          <p:cNvSpPr txBox="1"/>
          <p:nvPr/>
        </p:nvSpPr>
        <p:spPr>
          <a:xfrm>
            <a:off x="464675" y="529750"/>
            <a:ext cx="7175400" cy="64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300" b="1">
                <a:solidFill>
                  <a:schemeClr val="dk1"/>
                </a:solidFill>
                <a:latin typeface="Lato Black"/>
                <a:ea typeface="Lato Black"/>
                <a:cs typeface="Lato Black"/>
                <a:sym typeface="Lato Black"/>
              </a:rPr>
              <a:t>National Girls Collaborative Project</a:t>
            </a:r>
            <a:endParaRPr/>
          </a:p>
        </p:txBody>
      </p:sp>
      <p:pic>
        <p:nvPicPr>
          <p:cNvPr id="310" name="Google Shape;310;p54"/>
          <p:cNvPicPr preferRelativeResize="0"/>
          <p:nvPr/>
        </p:nvPicPr>
        <p:blipFill>
          <a:blip r:embed="rId3">
            <a:alphaModFix/>
          </a:blip>
          <a:stretch>
            <a:fillRect/>
          </a:stretch>
        </p:blipFill>
        <p:spPr>
          <a:xfrm>
            <a:off x="1475875" y="4727601"/>
            <a:ext cx="991826" cy="285675"/>
          </a:xfrm>
          <a:prstGeom prst="rect">
            <a:avLst/>
          </a:prstGeom>
          <a:solidFill>
            <a:srgbClr val="FFFFFF"/>
          </a:solidFill>
          <a:ln>
            <a:noFill/>
          </a:ln>
        </p:spPr>
      </p:pic>
      <p:pic>
        <p:nvPicPr>
          <p:cNvPr id="311" name="Google Shape;311;p54"/>
          <p:cNvPicPr preferRelativeResize="0"/>
          <p:nvPr/>
        </p:nvPicPr>
        <p:blipFill rotWithShape="1">
          <a:blip r:embed="rId4">
            <a:alphaModFix/>
          </a:blip>
          <a:srcRect r="-14077" b="-13817"/>
          <a:stretch/>
        </p:blipFill>
        <p:spPr>
          <a:xfrm>
            <a:off x="5789175" y="1285325"/>
            <a:ext cx="3237950" cy="32523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CS">
      <a:dk1>
        <a:srgbClr val="62544E"/>
      </a:dk1>
      <a:lt1>
        <a:srgbClr val="FFFFFF"/>
      </a:lt1>
      <a:dk2>
        <a:srgbClr val="90C54C"/>
      </a:dk2>
      <a:lt2>
        <a:srgbClr val="FFFFFF"/>
      </a:lt2>
      <a:accent1>
        <a:srgbClr val="90C54C"/>
      </a:accent1>
      <a:accent2>
        <a:srgbClr val="37ABE1"/>
      </a:accent2>
      <a:accent3>
        <a:srgbClr val="8869AC"/>
      </a:accent3>
      <a:accent4>
        <a:srgbClr val="70CCE5"/>
      </a:accent4>
      <a:accent5>
        <a:srgbClr val="FCD32A"/>
      </a:accent5>
      <a:accent6>
        <a:srgbClr val="D55A3A"/>
      </a:accent6>
      <a:hlink>
        <a:srgbClr val="90C54C"/>
      </a:hlink>
      <a:folHlink>
        <a:srgbClr val="6254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7638</Words>
  <Application>Microsoft Office PowerPoint</Application>
  <PresentationFormat>On-screen Show (16:9)</PresentationFormat>
  <Paragraphs>610</Paragraphs>
  <Slides>87</Slides>
  <Notes>87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87</vt:i4>
      </vt:variant>
    </vt:vector>
  </HeadingPairs>
  <TitlesOfParts>
    <vt:vector size="104" baseType="lpstr">
      <vt:lpstr>Nunito Black</vt:lpstr>
      <vt:lpstr>Arial Narrow</vt:lpstr>
      <vt:lpstr>Open Sans</vt:lpstr>
      <vt:lpstr>Nunito</vt:lpstr>
      <vt:lpstr>Nunito Medium</vt:lpstr>
      <vt:lpstr>Arial</vt:lpstr>
      <vt:lpstr>Nunito Light</vt:lpstr>
      <vt:lpstr>Arial Black</vt:lpstr>
      <vt:lpstr>Lato</vt:lpstr>
      <vt:lpstr>Lato Light</vt:lpstr>
      <vt:lpstr>Gill Sans</vt:lpstr>
      <vt:lpstr>Calibri</vt:lpstr>
      <vt:lpstr>Lato Black</vt:lpstr>
      <vt:lpstr>Roboto</vt:lpstr>
      <vt:lpstr>Verdana</vt:lpstr>
      <vt:lpstr>Simple Light</vt:lpstr>
      <vt:lpstr>Office Theme</vt:lpstr>
      <vt:lpstr>PowerPoint Presentation</vt:lpstr>
      <vt:lpstr>PowerPoint Presentation</vt:lpstr>
      <vt:lpstr>PowerPoint Presentation</vt:lpstr>
      <vt:lpstr>Course Agenda </vt:lpstr>
      <vt:lpstr>Learning Objectives </vt:lpstr>
      <vt:lpstr>Who are we?</vt:lpstr>
      <vt:lpstr>European Citizen Science project and its Academy</vt:lpstr>
      <vt:lpstr>A globally acclaimed web and mobile site that connections millions of people to thousands of citizen science projects, events and tools.   Scistarter hosts field-tested, customizable resources designed for libraries and community-based organizations.</vt:lpstr>
      <vt:lpstr>NGCP works to bring together organizations and individuals that are committed to advancing gender equity in STEM education and careers. NGCP provides a platform for collaboration, information sharing, and networking among its members, which include K-12 educators, informal educators, industry representatives, non-profit organizations, government agencies, and other stakeholders. Through its various programs, resources, and events, NGCP aims to increase the number of girls pursuing STEM education and careers and to create a more inclusive and diverse STEM workforce.</vt:lpstr>
      <vt:lpstr>PL2030</vt:lpstr>
      <vt:lpstr>What about you? </vt:lpstr>
      <vt:lpstr>Foundations of Citizen Science Refresher</vt:lpstr>
      <vt:lpstr>PowerPoint Presentation</vt:lpstr>
      <vt:lpstr>BECAUSE OF PUBLIC ENGAGEMENT IN SCIENTIFIC RESEARCH, WE KNOW THAT…</vt:lpstr>
      <vt:lpstr>PowerPoint Presentation</vt:lpstr>
      <vt:lpstr>Not your average science programming… </vt:lpstr>
      <vt:lpstr>Benefits to Science &amp; Society   Citizen science enables people from all walks of life to actively learn more about the world and address issues they are curious or concerned about.</vt:lpstr>
      <vt:lpstr>PowerPoint Presentation</vt:lpstr>
      <vt:lpstr>PowerPoint Presentation</vt:lpstr>
      <vt:lpstr>PowerPoint Presentation</vt:lpstr>
      <vt:lpstr>Range of activities </vt:lpstr>
      <vt:lpstr>Meteorology </vt:lpstr>
      <vt:lpstr>Biodiversity and ecology</vt:lpstr>
      <vt:lpstr>Water quality monitoring</vt:lpstr>
      <vt:lpstr>Volunteer computing </vt:lpstr>
      <vt:lpstr>Volunteer thinking</vt:lpstr>
      <vt:lpstr>Passive sensing </vt:lpstr>
      <vt:lpstr>Participatory sensing </vt:lpstr>
      <vt:lpstr>Contributory projects </vt:lpstr>
      <vt:lpstr>DIY science </vt:lpstr>
      <vt:lpstr>Personal science </vt:lpstr>
      <vt:lpstr>Citizen science in local history, or youth social inclusion </vt:lpstr>
      <vt:lpstr>Reflection questions </vt:lpstr>
      <vt:lpstr>Break</vt:lpstr>
      <vt:lpstr>Community Hubs for Citizen Science</vt:lpstr>
      <vt:lpstr>What is a community hub for citizen science?</vt:lpstr>
      <vt:lpstr>Science Museums</vt:lpstr>
      <vt:lpstr>Maker Spaces</vt:lpstr>
      <vt:lpstr>Community-based Organizations</vt:lpstr>
      <vt:lpstr>Universities</vt:lpstr>
      <vt:lpstr>Reflection Questions</vt:lpstr>
      <vt:lpstr>PowerPoint Presentation</vt:lpstr>
      <vt:lpstr>Citizen and Community Science Library Network</vt:lpstr>
      <vt:lpstr>PowerPoint Presentation</vt:lpstr>
      <vt:lpstr>Richmond Memorial Library</vt:lpstr>
      <vt:lpstr>Program Overview</vt:lpstr>
      <vt:lpstr>Impacts &amp; Challenges</vt:lpstr>
      <vt:lpstr>PowerPoint Presentation</vt:lpstr>
      <vt:lpstr>Grand Ledge District Library</vt:lpstr>
      <vt:lpstr>Programming Overview</vt:lpstr>
      <vt:lpstr>PowerPoint Presentation</vt:lpstr>
      <vt:lpstr>France Bevk Public Library</vt:lpstr>
      <vt:lpstr>PowerPoint Presentation</vt:lpstr>
      <vt:lpstr>Los Angeles Public Library</vt:lpstr>
      <vt:lpstr>Programming Overview</vt:lpstr>
      <vt:lpstr>PowerPoint Presentation</vt:lpstr>
      <vt:lpstr>Reflection questions </vt:lpstr>
      <vt:lpstr>Wrap up/Hw </vt:lpstr>
      <vt:lpstr>PowerPoint Presentation</vt:lpstr>
      <vt:lpstr>PowerPoint Presentation</vt:lpstr>
      <vt:lpstr>Course Agenda </vt:lpstr>
      <vt:lpstr>Learning Objectives </vt:lpstr>
      <vt:lpstr>TIME4CS intervention areas</vt:lpstr>
      <vt:lpstr>Reflection - 10 minute independent reflection   / 5 minute sharing in room</vt:lpstr>
      <vt:lpstr>Resources (30)</vt:lpstr>
      <vt:lpstr>Sparking Interest  Book Displays, Inquiry Posters, Rack Cards</vt:lpstr>
      <vt:lpstr>Host an Introductory Event  </vt:lpstr>
      <vt:lpstr>Volunteer thinking projects</vt:lpstr>
      <vt:lpstr>PowerPoint Presentation</vt:lpstr>
      <vt:lpstr>PowerPoint Presentation</vt:lpstr>
      <vt:lpstr>Meteorology</vt:lpstr>
      <vt:lpstr>PowerPoint Presentation</vt:lpstr>
      <vt:lpstr>PowerPoint Presentation</vt:lpstr>
      <vt:lpstr>PowerPoint Presentation</vt:lpstr>
      <vt:lpstr>Why did we choose these projects?</vt:lpstr>
      <vt:lpstr>PowerPoint Presentation</vt:lpstr>
      <vt:lpstr>Data collection events</vt:lpstr>
      <vt:lpstr>PowerPoint Presentation</vt:lpstr>
      <vt:lpstr>PowerPoint Presentation</vt:lpstr>
      <vt:lpstr>Continuous monitoring</vt:lpstr>
      <vt:lpstr>Passive sensing</vt:lpstr>
      <vt:lpstr>Participatory sensing</vt:lpstr>
      <vt:lpstr>CS community</vt:lpstr>
      <vt:lpstr>Break - 10 minutes</vt:lpstr>
      <vt:lpstr>Invited speakers (30 mins)</vt:lpstr>
      <vt:lpstr>Planning - 15 mins own planning /  10 mins sharing</vt:lpstr>
      <vt:lpstr>Wrap up + evaluation (15 mins)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Cléa Montanari</cp:lastModifiedBy>
  <cp:revision>5</cp:revision>
  <dcterms:modified xsi:type="dcterms:W3CDTF">2024-07-12T14:59:32Z</dcterms:modified>
</cp:coreProperties>
</file>