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926" r:id="rId2"/>
    <p:sldId id="1030" r:id="rId3"/>
    <p:sldId id="832" r:id="rId4"/>
    <p:sldId id="840" r:id="rId5"/>
    <p:sldId id="834" r:id="rId6"/>
    <p:sldId id="703" r:id="rId7"/>
    <p:sldId id="805" r:id="rId8"/>
    <p:sldId id="963" r:id="rId9"/>
    <p:sldId id="811" r:id="rId10"/>
    <p:sldId id="964" r:id="rId11"/>
    <p:sldId id="807" r:id="rId12"/>
    <p:sldId id="802" r:id="rId13"/>
    <p:sldId id="982" r:id="rId14"/>
    <p:sldId id="873" r:id="rId15"/>
    <p:sldId id="844" r:id="rId16"/>
    <p:sldId id="901" r:id="rId17"/>
    <p:sldId id="967" r:id="rId18"/>
    <p:sldId id="983" r:id="rId19"/>
    <p:sldId id="985" r:id="rId20"/>
    <p:sldId id="906" r:id="rId21"/>
    <p:sldId id="993" r:id="rId22"/>
    <p:sldId id="1025" r:id="rId23"/>
    <p:sldId id="988" r:id="rId24"/>
    <p:sldId id="836" r:id="rId25"/>
    <p:sldId id="1003" r:id="rId26"/>
    <p:sldId id="1004" r:id="rId27"/>
    <p:sldId id="1002" r:id="rId28"/>
    <p:sldId id="969" r:id="rId29"/>
    <p:sldId id="980" r:id="rId30"/>
    <p:sldId id="817" r:id="rId31"/>
    <p:sldId id="978" r:id="rId32"/>
    <p:sldId id="979" r:id="rId33"/>
    <p:sldId id="1017" r:id="rId34"/>
    <p:sldId id="1018" r:id="rId35"/>
    <p:sldId id="1019" r:id="rId36"/>
    <p:sldId id="955" r:id="rId37"/>
    <p:sldId id="956" r:id="rId38"/>
    <p:sldId id="1016" r:id="rId39"/>
    <p:sldId id="1005" r:id="rId40"/>
    <p:sldId id="835" r:id="rId41"/>
    <p:sldId id="968" r:id="rId42"/>
    <p:sldId id="850" r:id="rId43"/>
    <p:sldId id="856" r:id="rId44"/>
    <p:sldId id="857" r:id="rId45"/>
    <p:sldId id="858" r:id="rId46"/>
    <p:sldId id="855" r:id="rId47"/>
    <p:sldId id="1021" r:id="rId48"/>
    <p:sldId id="1020" r:id="rId49"/>
    <p:sldId id="1022" r:id="rId50"/>
    <p:sldId id="1031" r:id="rId51"/>
    <p:sldId id="1032" r:id="rId52"/>
    <p:sldId id="930" r:id="rId53"/>
    <p:sldId id="1009" r:id="rId54"/>
    <p:sldId id="1023" r:id="rId55"/>
    <p:sldId id="1026" r:id="rId56"/>
    <p:sldId id="1008" r:id="rId57"/>
    <p:sldId id="1010" r:id="rId58"/>
    <p:sldId id="1011" r:id="rId59"/>
    <p:sldId id="1012" r:id="rId60"/>
    <p:sldId id="1013" r:id="rId61"/>
    <p:sldId id="1014" r:id="rId62"/>
    <p:sldId id="1015" r:id="rId63"/>
    <p:sldId id="1006" r:id="rId64"/>
    <p:sldId id="863" r:id="rId65"/>
    <p:sldId id="864" r:id="rId66"/>
    <p:sldId id="865" r:id="rId67"/>
    <p:sldId id="913" r:id="rId68"/>
    <p:sldId id="1024" r:id="rId69"/>
    <p:sldId id="896" r:id="rId70"/>
    <p:sldId id="900" r:id="rId71"/>
    <p:sldId id="1028" r:id="rId72"/>
    <p:sldId id="1029" r:id="rId73"/>
    <p:sldId id="1033" r:id="rId74"/>
    <p:sldId id="1027" r:id="rId75"/>
    <p:sldId id="876" r:id="rId76"/>
    <p:sldId id="1034" r:id="rId77"/>
    <p:sldId id="877" r:id="rId78"/>
    <p:sldId id="416" r:id="rId79"/>
    <p:sldId id="923" r:id="rId80"/>
    <p:sldId id="998" r:id="rId81"/>
    <p:sldId id="995" r:id="rId82"/>
    <p:sldId id="996" r:id="rId83"/>
    <p:sldId id="997"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A1B"/>
    <a:srgbClr val="333333"/>
    <a:srgbClr val="B31B1B"/>
    <a:srgbClr val="FF5050"/>
    <a:srgbClr val="B3B3B3"/>
    <a:srgbClr val="FFFFFF"/>
    <a:srgbClr val="0BEBDE"/>
    <a:srgbClr val="FF7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81180" autoAdjust="0"/>
  </p:normalViewPr>
  <p:slideViewPr>
    <p:cSldViewPr snapToGrid="0">
      <p:cViewPr varScale="1">
        <p:scale>
          <a:sx n="93" d="100"/>
          <a:sy n="93" d="100"/>
        </p:scale>
        <p:origin x="768" y="78"/>
      </p:cViewPr>
      <p:guideLst/>
    </p:cSldViewPr>
  </p:slideViewPr>
  <p:outlineViewPr>
    <p:cViewPr>
      <p:scale>
        <a:sx n="33" d="100"/>
        <a:sy n="33" d="100"/>
      </p:scale>
      <p:origin x="0" y="-1458"/>
    </p:cViewPr>
  </p:outlineViewPr>
  <p:notesTextViewPr>
    <p:cViewPr>
      <p:scale>
        <a:sx n="1" d="1"/>
        <a:sy n="1" d="1"/>
      </p:scale>
      <p:origin x="0" y="0"/>
    </p:cViewPr>
  </p:notesTextViewPr>
  <p:sorterViewPr>
    <p:cViewPr>
      <p:scale>
        <a:sx n="55" d="100"/>
        <a:sy n="55" d="100"/>
      </p:scale>
      <p:origin x="0" y="-49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8C565-F3BF-4A84-AE07-9A89EABD0C05}" type="datetimeFigureOut">
              <a:rPr lang="en-US" smtClean="0"/>
              <a:t>2021-05-09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334D6-74E3-493C-842C-2A0D832D0681}" type="slidenum">
              <a:rPr lang="en-US" smtClean="0"/>
              <a:t>‹#›</a:t>
            </a:fld>
            <a:endParaRPr lang="en-US"/>
          </a:p>
        </p:txBody>
      </p:sp>
    </p:spTree>
    <p:extLst>
      <p:ext uri="{BB962C8B-B14F-4D97-AF65-F5344CB8AC3E}">
        <p14:creationId xmlns:p14="http://schemas.microsoft.com/office/powerpoint/2010/main" val="167404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going to </a:t>
            </a:r>
          </a:p>
          <a:p>
            <a:pPr marL="171450" indent="-171450">
              <a:buFontTx/>
              <a:buChar char="-"/>
            </a:pPr>
            <a:r>
              <a:rPr lang="en-US" baseline="0" dirty="0"/>
              <a:t>Very briefly describe the background we are coming from</a:t>
            </a:r>
          </a:p>
          <a:p>
            <a:pPr marL="171450" indent="-171450">
              <a:buFontTx/>
              <a:buChar char="-"/>
            </a:pPr>
            <a:r>
              <a:rPr lang="en-US" baseline="0" dirty="0"/>
              <a:t> Make note of the various elements of progress (and the broader picture) of open science</a:t>
            </a:r>
          </a:p>
          <a:p>
            <a:pPr marL="171450" indent="-171450">
              <a:buFontTx/>
              <a:buChar char="-"/>
            </a:pPr>
            <a:r>
              <a:rPr lang="en-US" baseline="0" dirty="0"/>
              <a:t>Describe some of the ongoing challenges</a:t>
            </a:r>
          </a:p>
          <a:p>
            <a:pPr marL="171450" indent="-171450">
              <a:buFontTx/>
              <a:buChar char="-"/>
            </a:pPr>
            <a:r>
              <a:rPr lang="en-US" baseline="0" dirty="0"/>
              <a:t>Provide some guidance based on the lessons learned </a:t>
            </a:r>
            <a:r>
              <a:rPr lang="en-US" baseline="0"/>
              <a:t>in the past year</a:t>
            </a:r>
            <a:endParaRPr lang="en-US" dirty="0"/>
          </a:p>
        </p:txBody>
      </p:sp>
      <p:sp>
        <p:nvSpPr>
          <p:cNvPr id="4" name="Slide Number Placeholder 3"/>
          <p:cNvSpPr>
            <a:spLocks noGrp="1"/>
          </p:cNvSpPr>
          <p:nvPr>
            <p:ph type="sldNum" sz="quarter" idx="10"/>
          </p:nvPr>
        </p:nvSpPr>
        <p:spPr/>
        <p:txBody>
          <a:bodyPr/>
          <a:lstStyle/>
          <a:p>
            <a:fld id="{59C334D6-74E3-493C-842C-2A0D832D0681}" type="slidenum">
              <a:rPr lang="en-US" smtClean="0"/>
              <a:t>1</a:t>
            </a:fld>
            <a:endParaRPr lang="en-US"/>
          </a:p>
        </p:txBody>
      </p:sp>
    </p:spTree>
    <p:extLst>
      <p:ext uri="{BB962C8B-B14F-4D97-AF65-F5344CB8AC3E}">
        <p14:creationId xmlns:p14="http://schemas.microsoft.com/office/powerpoint/2010/main" val="17850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5</a:t>
            </a:fld>
            <a:endParaRPr lang="en-US"/>
          </a:p>
        </p:txBody>
      </p:sp>
    </p:spTree>
    <p:extLst>
      <p:ext uri="{BB962C8B-B14F-4D97-AF65-F5344CB8AC3E}">
        <p14:creationId xmlns:p14="http://schemas.microsoft.com/office/powerpoint/2010/main" val="284334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8D1544D-F39A-4F55-BC21-9BE909A9BACC}" type="slidenum">
              <a:rPr lang="de-DE" smtClean="0"/>
              <a:t>6</a:t>
            </a:fld>
            <a:endParaRPr lang="de-DE"/>
          </a:p>
        </p:txBody>
      </p:sp>
    </p:spTree>
    <p:extLst>
      <p:ext uri="{BB962C8B-B14F-4D97-AF65-F5344CB8AC3E}">
        <p14:creationId xmlns:p14="http://schemas.microsoft.com/office/powerpoint/2010/main" val="74505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13</a:t>
            </a:fld>
            <a:endParaRPr lang="en-US"/>
          </a:p>
        </p:txBody>
      </p:sp>
    </p:spTree>
    <p:extLst>
      <p:ext uri="{BB962C8B-B14F-4D97-AF65-F5344CB8AC3E}">
        <p14:creationId xmlns:p14="http://schemas.microsoft.com/office/powerpoint/2010/main" val="268671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24</a:t>
            </a:fld>
            <a:endParaRPr lang="en-US"/>
          </a:p>
        </p:txBody>
      </p:sp>
    </p:spTree>
    <p:extLst>
      <p:ext uri="{BB962C8B-B14F-4D97-AF65-F5344CB8AC3E}">
        <p14:creationId xmlns:p14="http://schemas.microsoft.com/office/powerpoint/2010/main" val="182071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40</a:t>
            </a:fld>
            <a:endParaRPr lang="en-US"/>
          </a:p>
        </p:txBody>
      </p:sp>
    </p:spTree>
    <p:extLst>
      <p:ext uri="{BB962C8B-B14F-4D97-AF65-F5344CB8AC3E}">
        <p14:creationId xmlns:p14="http://schemas.microsoft.com/office/powerpoint/2010/main" val="126752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metadata for this page</a:t>
            </a:r>
          </a:p>
        </p:txBody>
      </p:sp>
      <p:sp>
        <p:nvSpPr>
          <p:cNvPr id="4" name="Slide Number Placeholder 3"/>
          <p:cNvSpPr>
            <a:spLocks noGrp="1"/>
          </p:cNvSpPr>
          <p:nvPr>
            <p:ph type="sldNum" sz="quarter" idx="10"/>
          </p:nvPr>
        </p:nvSpPr>
        <p:spPr/>
        <p:txBody>
          <a:bodyPr/>
          <a:lstStyle/>
          <a:p>
            <a:fld id="{59C334D6-74E3-493C-842C-2A0D832D0681}" type="slidenum">
              <a:rPr lang="en-US" smtClean="0"/>
              <a:t>42</a:t>
            </a:fld>
            <a:endParaRPr lang="en-US"/>
          </a:p>
        </p:txBody>
      </p:sp>
    </p:spTree>
    <p:extLst>
      <p:ext uri="{BB962C8B-B14F-4D97-AF65-F5344CB8AC3E}">
        <p14:creationId xmlns:p14="http://schemas.microsoft.com/office/powerpoint/2010/main" val="116357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7261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198230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2937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14395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8284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tandard">
    <p:spTree>
      <p:nvGrpSpPr>
        <p:cNvPr id="1" name=""/>
        <p:cNvGrpSpPr/>
        <p:nvPr/>
      </p:nvGrpSpPr>
      <p:grpSpPr>
        <a:xfrm>
          <a:off x="0" y="0"/>
          <a:ext cx="0" cy="0"/>
          <a:chOff x="0" y="0"/>
          <a:chExt cx="0" cy="0"/>
        </a:xfrm>
      </p:grpSpPr>
      <p:pic>
        <p:nvPicPr>
          <p:cNvPr id="4" name="Picture 3"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276801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41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31690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entered_Title">
    <p:spTree>
      <p:nvGrpSpPr>
        <p:cNvPr id="1" name=""/>
        <p:cNvGrpSpPr/>
        <p:nvPr/>
      </p:nvGrpSpPr>
      <p:grpSpPr>
        <a:xfrm>
          <a:off x="0" y="0"/>
          <a:ext cx="0" cy="0"/>
          <a:chOff x="0" y="0"/>
          <a:chExt cx="0" cy="0"/>
        </a:xfrm>
      </p:grpSpPr>
      <p:sp>
        <p:nvSpPr>
          <p:cNvPr id="2" name="Title 1"/>
          <p:cNvSpPr>
            <a:spLocks noGrp="1"/>
          </p:cNvSpPr>
          <p:nvPr>
            <p:ph type="title"/>
          </p:nvPr>
        </p:nvSpPr>
        <p:spPr>
          <a:xfrm>
            <a:off x="1203960" y="2464858"/>
            <a:ext cx="9784080" cy="1325563"/>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95609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b_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a:xfrm>
            <a:off x="2152226" y="1847850"/>
            <a:ext cx="7887547" cy="4351338"/>
          </a:xfrm>
        </p:spPr>
        <p:txBody>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75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98DA53-2AE6-479B-901D-5117A0B269E4}" type="datetimeFigureOut">
              <a:rPr lang="en-US" smtClean="0"/>
              <a:t>2021-05-09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6610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1708" y="365125"/>
            <a:ext cx="9802091"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98DA53-2AE6-479B-901D-5117A0B269E4}" type="datetimeFigureOut">
              <a:rPr lang="en-US" smtClean="0"/>
              <a:t>2021-05-09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
        <p:nvSpPr>
          <p:cNvPr id="8" name="Rectangle 7"/>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58749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98DA53-2AE6-479B-901D-5117A0B269E4}" type="datetimeFigureOut">
              <a:rPr lang="en-US" smtClean="0"/>
              <a:t>2021-05-09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C151D-353C-46B9-AA66-2AB42B8086D8}" type="slidenum">
              <a:rPr lang="en-US" smtClean="0"/>
              <a:t>‹#›</a:t>
            </a:fld>
            <a:endParaRPr lang="en-US"/>
          </a:p>
        </p:txBody>
      </p:sp>
      <p:sp>
        <p:nvSpPr>
          <p:cNvPr id="10" name="Rectangle 9"/>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64377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98DA53-2AE6-479B-901D-5117A0B269E4}" type="datetimeFigureOut">
              <a:rPr lang="en-US" smtClean="0"/>
              <a:t>2021-05-09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46060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8DA53-2AE6-479B-901D-5117A0B269E4}" type="datetimeFigureOut">
              <a:rPr lang="en-US" smtClean="0"/>
              <a:t>2021-05-09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622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DA53-2AE6-479B-901D-5117A0B269E4}" type="datetimeFigureOut">
              <a:rPr lang="en-US" smtClean="0"/>
              <a:t>2021-05-09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151D-353C-46B9-AA66-2AB42B8086D8}" type="slidenum">
              <a:rPr lang="en-US" smtClean="0"/>
              <a:t>‹#›</a:t>
            </a:fld>
            <a:endParaRPr lang="en-US"/>
          </a:p>
        </p:txBody>
      </p:sp>
    </p:spTree>
    <p:extLst>
      <p:ext uri="{BB962C8B-B14F-4D97-AF65-F5344CB8AC3E}">
        <p14:creationId xmlns:p14="http://schemas.microsoft.com/office/powerpoint/2010/main" val="123998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s://www.force11.org/group/joint-declaration-data-citation-principles-fina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hyperlink" Target="https://www.force11.org/group/joint-declaration-data-citation-principles-final" TargetMode="Externa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www.worldvaluessurvey.org/WVSDocumentationWV6.jsp"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worldvaluessurvey.org/WVSDocumentationWV6.jsp"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2.png"/><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cascad.tech/" TargetMode="Externa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social-science-data-editors.github.io/guidance/" TargetMode="External"/><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59.jpg"/><Relationship Id="rId4" Type="http://schemas.openxmlformats.org/officeDocument/2006/relationships/image" Target="../media/image5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8" Type="http://schemas.openxmlformats.org/officeDocument/2006/relationships/hyperlink" Target="https://www.casd.eu/en/le-centre-dacces-securise-aux-donnees-casd/certification-de-resultats-cascad-casd/" TargetMode="External"/><Relationship Id="rId3" Type="http://schemas.openxmlformats.org/officeDocument/2006/relationships/hyperlink" Target="https://aeadataeditor.github.io/aea-de-guidance/" TargetMode="External"/><Relationship Id="rId7" Type="http://schemas.openxmlformats.org/officeDocument/2006/relationships/hyperlink" Target="https://doi.org/10.5164/IAB.BHP7516.de.en.v1" TargetMode="External"/><Relationship Id="rId2" Type="http://schemas.openxmlformats.org/officeDocument/2006/relationships/hyperlink" Target="https://social-science-data-editors.github.io/guidance/" TargetMode="External"/><Relationship Id="rId1" Type="http://schemas.openxmlformats.org/officeDocument/2006/relationships/slideLayout" Target="../slideLayouts/slideLayout2.xml"/><Relationship Id="rId6" Type="http://schemas.openxmlformats.org/officeDocument/2006/relationships/hyperlink" Target="https://aeadataeditor.github.io/aea-de-guidance/addtl-data-citation-guidance.html" TargetMode="External"/><Relationship Id="rId5" Type="http://schemas.openxmlformats.org/officeDocument/2006/relationships/hyperlink" Target="https://social-science-data-editors.github.io/guidance/Licensing_guidance.html" TargetMode="External"/><Relationship Id="rId10" Type="http://schemas.openxmlformats.org/officeDocument/2006/relationships/image" Target="../media/image60.png"/><Relationship Id="rId4" Type="http://schemas.openxmlformats.org/officeDocument/2006/relationships/hyperlink" Target="https://aeadataeditor.github.io/aea-de-guidance/template-README.html" TargetMode="External"/><Relationship Id="rId9"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250350"/>
          </a:xfrm>
        </p:spPr>
        <p:txBody>
          <a:bodyPr>
            <a:normAutofit fontScale="90000"/>
          </a:bodyPr>
          <a:lstStyle/>
          <a:p>
            <a:r>
              <a:rPr lang="en-US" dirty="0"/>
              <a:t>Implementing Increased Transparency and Reproducibility in Economics:</a:t>
            </a:r>
            <a:br>
              <a:rPr lang="en-US" dirty="0"/>
            </a:br>
            <a:r>
              <a:rPr lang="en-US" dirty="0"/>
              <a:t>Some Lessons</a:t>
            </a:r>
          </a:p>
        </p:txBody>
      </p:sp>
      <p:sp>
        <p:nvSpPr>
          <p:cNvPr id="3" name="Subtitle 2"/>
          <p:cNvSpPr>
            <a:spLocks noGrp="1"/>
          </p:cNvSpPr>
          <p:nvPr>
            <p:ph type="subTitle" idx="1"/>
          </p:nvPr>
        </p:nvSpPr>
        <p:spPr>
          <a:xfrm>
            <a:off x="1524000" y="4531658"/>
            <a:ext cx="9144000" cy="2141857"/>
          </a:xfrm>
        </p:spPr>
        <p:txBody>
          <a:bodyPr>
            <a:normAutofit lnSpcReduction="10000"/>
          </a:bodyPr>
          <a:lstStyle/>
          <a:p>
            <a:r>
              <a:rPr lang="en-US" dirty="0"/>
              <a:t>Lars Vilhuber</a:t>
            </a:r>
          </a:p>
          <a:p>
            <a:r>
              <a:rPr lang="en-US" dirty="0"/>
              <a:t>Cornell University</a:t>
            </a:r>
          </a:p>
          <a:p>
            <a:endParaRPr lang="en-US" dirty="0"/>
          </a:p>
          <a:p>
            <a:r>
              <a:rPr lang="en-US" sz="1600" dirty="0"/>
              <a:t>The opinions expressed in this talk are solely the authors, and do not represent the views of the U.S. Census Bureau, the American Economic Association, or any of the funding agencies. </a:t>
            </a:r>
          </a:p>
          <a:p>
            <a:r>
              <a:rPr lang="en-US" sz="1600" dirty="0"/>
              <a:t>© Lars Vilhuber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333" y="6371695"/>
            <a:ext cx="762000" cy="142875"/>
          </a:xfrm>
          <a:prstGeom prst="rect">
            <a:avLst/>
          </a:prstGeom>
        </p:spPr>
      </p:pic>
      <p:sp>
        <p:nvSpPr>
          <p:cNvPr id="7" name="Rectangle 6"/>
          <p:cNvSpPr/>
          <p:nvPr/>
        </p:nvSpPr>
        <p:spPr>
          <a:xfrm>
            <a:off x="8467" y="219221"/>
            <a:ext cx="1796270" cy="171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21"/>
            <a:ext cx="4039164" cy="1209844"/>
          </a:xfrm>
          <a:prstGeom prst="rect">
            <a:avLst/>
          </a:prstGeom>
        </p:spPr>
      </p:pic>
    </p:spTree>
    <p:extLst>
      <p:ext uri="{BB962C8B-B14F-4D97-AF65-F5344CB8AC3E}">
        <p14:creationId xmlns:p14="http://schemas.microsoft.com/office/powerpoint/2010/main" val="140271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coding practices</a:t>
            </a:r>
          </a:p>
        </p:txBody>
      </p:sp>
      <p:sp>
        <p:nvSpPr>
          <p:cNvPr id="3" name="Content Placeholder 2"/>
          <p:cNvSpPr>
            <a:spLocks noGrp="1"/>
          </p:cNvSpPr>
          <p:nvPr>
            <p:ph idx="1"/>
          </p:nvPr>
        </p:nvSpPr>
        <p:spPr/>
        <p:txBody>
          <a:bodyPr/>
          <a:lstStyle/>
          <a:p>
            <a:r>
              <a:rPr lang="en-US" sz="3200" b="1" dirty="0"/>
              <a:t>Manual/non-automation</a:t>
            </a:r>
          </a:p>
          <a:p>
            <a:endParaRPr lang="en-US" sz="3200" b="1" dirty="0"/>
          </a:p>
          <a:p>
            <a:pPr marL="0" indent="0" algn="ctr">
              <a:buNone/>
            </a:pPr>
            <a:r>
              <a:rPr lang="en-US" dirty="0">
                <a:latin typeface="Century" panose="02040604050505020304" pitchFamily="18" charset="0"/>
              </a:rPr>
              <a:t>Code produces no meaningful output</a:t>
            </a:r>
          </a:p>
          <a:p>
            <a:pPr marL="0" indent="0" algn="ctr">
              <a:buNone/>
            </a:pPr>
            <a:endParaRPr lang="en-US" dirty="0"/>
          </a:p>
          <a:p>
            <a:r>
              <a:rPr lang="en-US" sz="3200" b="1" dirty="0"/>
              <a:t>Lack of robustness</a:t>
            </a:r>
            <a:r>
              <a:rPr lang="en-US" dirty="0"/>
              <a:t>:</a:t>
            </a:r>
          </a:p>
          <a:p>
            <a:endParaRPr lang="en-US" dirty="0"/>
          </a:p>
          <a:p>
            <a:pPr marL="0" indent="0" algn="ctr">
              <a:buNone/>
            </a:pPr>
            <a:r>
              <a:rPr lang="en-US" dirty="0">
                <a:latin typeface="Century" panose="02040604050505020304" pitchFamily="18" charset="0"/>
              </a:rPr>
              <a:t>Bugs in the code</a:t>
            </a:r>
          </a:p>
        </p:txBody>
      </p:sp>
    </p:spTree>
    <p:extLst>
      <p:ext uri="{BB962C8B-B14F-4D97-AF65-F5344CB8AC3E}">
        <p14:creationId xmlns:p14="http://schemas.microsoft.com/office/powerpoint/2010/main" val="259506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citation practices</a:t>
            </a:r>
          </a:p>
        </p:txBody>
      </p:sp>
      <p:sp>
        <p:nvSpPr>
          <p:cNvPr id="3" name="Content Placeholder 2"/>
          <p:cNvSpPr>
            <a:spLocks noGrp="1"/>
          </p:cNvSpPr>
          <p:nvPr>
            <p:ph idx="1"/>
          </p:nvPr>
        </p:nvSpPr>
        <p:spPr/>
        <p:txBody>
          <a:bodyPr/>
          <a:lstStyle/>
          <a:p>
            <a:r>
              <a:rPr lang="en-US" sz="3200" b="1" dirty="0" err="1"/>
              <a:t>Macrodata</a:t>
            </a:r>
            <a:r>
              <a:rPr lang="en-US" sz="3200" b="1" dirty="0"/>
              <a:t>:</a:t>
            </a:r>
          </a:p>
          <a:p>
            <a:pPr marL="0" indent="0" algn="ctr">
              <a:buNone/>
            </a:pPr>
            <a:r>
              <a:rPr lang="en-US" dirty="0">
                <a:latin typeface="Century" panose="02040604050505020304" pitchFamily="18" charset="0"/>
              </a:rPr>
              <a:t>“We use data downloaded from </a:t>
            </a:r>
            <a:br>
              <a:rPr lang="en-US" dirty="0">
                <a:latin typeface="Century" panose="02040604050505020304" pitchFamily="18" charset="0"/>
              </a:rPr>
            </a:br>
            <a:r>
              <a:rPr lang="en-US" dirty="0">
                <a:latin typeface="Century" panose="02040604050505020304" pitchFamily="18" charset="0"/>
              </a:rPr>
              <a:t>the Bureau of Economic Analysis…”</a:t>
            </a:r>
            <a:endParaRPr lang="en-US" dirty="0"/>
          </a:p>
          <a:p>
            <a:r>
              <a:rPr lang="en-US" sz="3200" b="1" dirty="0"/>
              <a:t>Microdata</a:t>
            </a:r>
            <a:r>
              <a:rPr lang="en-US" dirty="0"/>
              <a:t>:</a:t>
            </a:r>
          </a:p>
          <a:p>
            <a:endParaRPr lang="en-US" dirty="0"/>
          </a:p>
          <a:p>
            <a:pPr marL="0" indent="0" algn="ctr">
              <a:buNone/>
            </a:pPr>
            <a:r>
              <a:rPr lang="en-US" dirty="0">
                <a:latin typeface="Century" panose="02040604050505020304" pitchFamily="18" charset="0"/>
              </a:rPr>
              <a:t>“… this paper uses data from </a:t>
            </a:r>
            <a:br>
              <a:rPr lang="en-US" dirty="0">
                <a:latin typeface="Century" panose="02040604050505020304" pitchFamily="18" charset="0"/>
              </a:rPr>
            </a:br>
            <a:r>
              <a:rPr lang="en-US" dirty="0">
                <a:latin typeface="Century" panose="02040604050505020304" pitchFamily="18" charset="0"/>
              </a:rPr>
              <a:t>the Current Population Survey…”</a:t>
            </a:r>
          </a:p>
        </p:txBody>
      </p:sp>
    </p:spTree>
    <p:extLst>
      <p:ext uri="{BB962C8B-B14F-4D97-AF65-F5344CB8AC3E}">
        <p14:creationId xmlns:p14="http://schemas.microsoft.com/office/powerpoint/2010/main" val="160152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83578" y="1678259"/>
            <a:ext cx="6024844" cy="1446550"/>
          </a:xfrm>
          <a:prstGeom prst="rect">
            <a:avLst/>
          </a:prstGeom>
          <a:noFill/>
        </p:spPr>
        <p:txBody>
          <a:bodyPr wrap="square" rtlCol="0">
            <a:spAutoFit/>
          </a:bodyPr>
          <a:lstStyle/>
          <a:p>
            <a:pPr algn="ctr"/>
            <a:r>
              <a:rPr lang="en-US" sz="8800" dirty="0">
                <a:solidFill>
                  <a:schemeClr val="bg1"/>
                </a:solidFill>
              </a:rPr>
              <a:t>Actions</a:t>
            </a:r>
            <a:endParaRPr lang="en-US" dirty="0">
              <a:solidFill>
                <a:schemeClr val="bg1"/>
              </a:solidFill>
            </a:endParaRPr>
          </a:p>
        </p:txBody>
      </p:sp>
    </p:spTree>
    <p:extLst>
      <p:ext uri="{BB962C8B-B14F-4D97-AF65-F5344CB8AC3E}">
        <p14:creationId xmlns:p14="http://schemas.microsoft.com/office/powerpoint/2010/main" val="411170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6" name="Rectangle 5"/>
          <p:cNvSpPr/>
          <p:nvPr/>
        </p:nvSpPr>
        <p:spPr>
          <a:xfrm>
            <a:off x="635000" y="1564263"/>
            <a:ext cx="9601940" cy="10120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35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Reproducibility Check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80" y="1690688"/>
            <a:ext cx="7886700" cy="3513963"/>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67252" y="3957148"/>
            <a:ext cx="3742509" cy="2495006"/>
          </a:xfrm>
          <a:prstGeom prst="rect">
            <a:avLst/>
          </a:prstGeom>
        </p:spPr>
      </p:pic>
    </p:spTree>
    <p:extLst>
      <p:ext uri="{BB962C8B-B14F-4D97-AF65-F5344CB8AC3E}">
        <p14:creationId xmlns:p14="http://schemas.microsoft.com/office/powerpoint/2010/main" val="295698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Stats on reproduced articles</a:t>
            </a:r>
          </a:p>
        </p:txBody>
      </p:sp>
      <p:sp>
        <p:nvSpPr>
          <p:cNvPr id="10" name="Content Placeholder 9"/>
          <p:cNvSpPr>
            <a:spLocks noGrp="1"/>
          </p:cNvSpPr>
          <p:nvPr>
            <p:ph idx="1"/>
          </p:nvPr>
        </p:nvSpPr>
        <p:spPr/>
        <p:txBody>
          <a:bodyPr>
            <a:normAutofit/>
          </a:bodyPr>
          <a:lstStyle/>
          <a:p>
            <a:pPr marL="0" indent="0">
              <a:buNone/>
            </a:pPr>
            <a:r>
              <a:rPr lang="en-US" dirty="0"/>
              <a:t>Between Dec 1, 2019, and Nov 30, 2020, the AEA Data Editor team conducted </a:t>
            </a:r>
          </a:p>
          <a:p>
            <a:r>
              <a:rPr lang="en-US" sz="3600" b="1" dirty="0">
                <a:solidFill>
                  <a:schemeClr val="accent6">
                    <a:lumMod val="75000"/>
                  </a:schemeClr>
                </a:solidFill>
              </a:rPr>
              <a:t>~832 assessments </a:t>
            </a:r>
          </a:p>
          <a:p>
            <a:r>
              <a:rPr lang="en-US" dirty="0"/>
              <a:t>~</a:t>
            </a:r>
            <a:r>
              <a:rPr lang="en-US" sz="3600" b="1" dirty="0">
                <a:solidFill>
                  <a:schemeClr val="accent2">
                    <a:lumMod val="75000"/>
                  </a:schemeClr>
                </a:solidFill>
              </a:rPr>
              <a:t>509 manuscripts</a:t>
            </a:r>
            <a:r>
              <a:rPr lang="en-US" dirty="0"/>
              <a:t> have been “accepted”</a:t>
            </a:r>
          </a:p>
        </p:txBody>
      </p:sp>
    </p:spTree>
    <p:extLst>
      <p:ext uri="{BB962C8B-B14F-4D97-AF65-F5344CB8AC3E}">
        <p14:creationId xmlns:p14="http://schemas.microsoft.com/office/powerpoint/2010/main" val="595334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doing that?</a:t>
            </a:r>
          </a:p>
        </p:txBody>
      </p:sp>
      <p:sp>
        <p:nvSpPr>
          <p:cNvPr id="3" name="Content Placeholder 2"/>
          <p:cNvSpPr>
            <a:spLocks noGrp="1"/>
          </p:cNvSpPr>
          <p:nvPr>
            <p:ph idx="1"/>
          </p:nvPr>
        </p:nvSpPr>
        <p:spPr/>
        <p:txBody>
          <a:bodyPr>
            <a:normAutofit fontScale="77500" lnSpcReduction="20000"/>
          </a:bodyPr>
          <a:lstStyle/>
          <a:p>
            <a:r>
              <a:rPr lang="en-US" u="sng" dirty="0"/>
              <a:t>Earlier reproducibility work</a:t>
            </a:r>
            <a:r>
              <a:rPr lang="en-US" dirty="0"/>
              <a:t>: </a:t>
            </a:r>
            <a:r>
              <a:rPr lang="en-US" b="1" dirty="0"/>
              <a:t>Flavio </a:t>
            </a:r>
            <a:r>
              <a:rPr lang="en-US" b="1" dirty="0" err="1"/>
              <a:t>Stanchi</a:t>
            </a:r>
            <a:r>
              <a:rPr lang="en-US" b="1" dirty="0"/>
              <a:t> </a:t>
            </a:r>
            <a:r>
              <a:rPr lang="en-US" dirty="0"/>
              <a:t>(now at </a:t>
            </a:r>
            <a:r>
              <a:rPr lang="en-US" dirty="0" err="1"/>
              <a:t>AirBnb</a:t>
            </a:r>
            <a:r>
              <a:rPr lang="en-US" dirty="0"/>
              <a:t>), </a:t>
            </a:r>
            <a:r>
              <a:rPr lang="en-US" b="1" dirty="0" err="1"/>
              <a:t>Sylverie</a:t>
            </a:r>
            <a:r>
              <a:rPr lang="en-US" b="1" dirty="0"/>
              <a:t> Herbert</a:t>
            </a:r>
            <a:r>
              <a:rPr lang="en-US" dirty="0"/>
              <a:t> (</a:t>
            </a:r>
            <a:r>
              <a:rPr lang="en-US" dirty="0" err="1"/>
              <a:t>Banque</a:t>
            </a:r>
            <a:r>
              <a:rPr lang="en-US" dirty="0"/>
              <a:t> de France), </a:t>
            </a:r>
            <a:r>
              <a:rPr lang="en-US" b="1" dirty="0" err="1"/>
              <a:t>Hautahi</a:t>
            </a:r>
            <a:r>
              <a:rPr lang="en-US" b="1" dirty="0"/>
              <a:t> </a:t>
            </a:r>
            <a:r>
              <a:rPr lang="en-US" b="1" dirty="0" err="1"/>
              <a:t>Kingi</a:t>
            </a:r>
            <a:r>
              <a:rPr lang="en-US" dirty="0"/>
              <a:t> (</a:t>
            </a:r>
            <a:r>
              <a:rPr lang="en-US" dirty="0" err="1"/>
              <a:t>Impaq</a:t>
            </a:r>
            <a:r>
              <a:rPr lang="en-US" dirty="0"/>
              <a:t>)</a:t>
            </a:r>
          </a:p>
          <a:p>
            <a:r>
              <a:rPr lang="en-US" u="sng" dirty="0"/>
              <a:t>Assistant</a:t>
            </a:r>
            <a:r>
              <a:rPr lang="en-US" dirty="0"/>
              <a:t>: Michael </a:t>
            </a:r>
            <a:r>
              <a:rPr lang="en-US" dirty="0" err="1"/>
              <a:t>Darisse</a:t>
            </a:r>
            <a:endParaRPr lang="en-US" dirty="0"/>
          </a:p>
          <a:p>
            <a:r>
              <a:rPr lang="en-US" u="sng" dirty="0"/>
              <a:t>Current lead graduate student</a:t>
            </a:r>
            <a:r>
              <a:rPr lang="en-US" dirty="0"/>
              <a:t>: </a:t>
            </a:r>
            <a:r>
              <a:rPr lang="en-US" b="1" dirty="0"/>
              <a:t>Harry Song </a:t>
            </a:r>
            <a:r>
              <a:rPr lang="en-US" dirty="0"/>
              <a:t>(since Aug 2020)</a:t>
            </a:r>
          </a:p>
          <a:p>
            <a:r>
              <a:rPr lang="en-US" u="sng" dirty="0"/>
              <a:t>Current and past undergraduate students</a:t>
            </a:r>
            <a:r>
              <a:rPr lang="en-US" dirty="0"/>
              <a:t>: Alexia Ge, Anthony Peraza, </a:t>
            </a:r>
            <a:r>
              <a:rPr lang="en-US" dirty="0">
                <a:solidFill>
                  <a:schemeClr val="accent1"/>
                </a:solidFill>
              </a:rPr>
              <a:t>Craig Schulman</a:t>
            </a:r>
            <a:r>
              <a:rPr lang="en-US" dirty="0"/>
              <a:t>, Elijah B. Ruiz, Gabriel Bond, Jason S. Katz, </a:t>
            </a:r>
            <a:r>
              <a:rPr lang="en-US" dirty="0" err="1"/>
              <a:t>Jeong</a:t>
            </a:r>
            <a:r>
              <a:rPr lang="en-US" dirty="0"/>
              <a:t> Hyun Lee, </a:t>
            </a:r>
            <a:r>
              <a:rPr lang="en-US" dirty="0" err="1"/>
              <a:t>Jiayin</a:t>
            </a:r>
            <a:r>
              <a:rPr lang="en-US" dirty="0"/>
              <a:t> Song, John Park, </a:t>
            </a:r>
            <a:r>
              <a:rPr lang="en-US" dirty="0">
                <a:solidFill>
                  <a:schemeClr val="accent1">
                    <a:lumMod val="75000"/>
                  </a:schemeClr>
                </a:solidFill>
              </a:rPr>
              <a:t>Joshua Passel</a:t>
            </a:r>
            <a:r>
              <a:rPr lang="en-US" dirty="0"/>
              <a:t>, </a:t>
            </a:r>
            <a:r>
              <a:rPr lang="en-US" dirty="0" err="1"/>
              <a:t>Kirubeal</a:t>
            </a:r>
            <a:r>
              <a:rPr lang="en-US" dirty="0"/>
              <a:t> T. </a:t>
            </a:r>
            <a:r>
              <a:rPr lang="en-US" dirty="0" err="1"/>
              <a:t>Wondimu</a:t>
            </a:r>
            <a:r>
              <a:rPr lang="en-US" dirty="0"/>
              <a:t>, </a:t>
            </a:r>
            <a:r>
              <a:rPr lang="en-US" dirty="0" err="1"/>
              <a:t>Linchen</a:t>
            </a:r>
            <a:r>
              <a:rPr lang="en-US" dirty="0"/>
              <a:t> Zhang, </a:t>
            </a:r>
            <a:r>
              <a:rPr lang="en-US" dirty="0">
                <a:solidFill>
                  <a:schemeClr val="accent1"/>
                </a:solidFill>
              </a:rPr>
              <a:t>Louis Liu</a:t>
            </a:r>
            <a:r>
              <a:rPr lang="en-US" dirty="0">
                <a:solidFill>
                  <a:schemeClr val="accent1">
                    <a:lumMod val="75000"/>
                  </a:schemeClr>
                </a:solidFill>
              </a:rPr>
              <a:t>, </a:t>
            </a:r>
            <a:r>
              <a:rPr lang="en-US" dirty="0"/>
              <a:t>Luis Lopez Cabrera, Luke O’Leary, Mary-Jo </a:t>
            </a:r>
            <a:r>
              <a:rPr lang="en-US" dirty="0" err="1"/>
              <a:t>Ajiduah</a:t>
            </a:r>
            <a:r>
              <a:rPr lang="en-US" dirty="0"/>
              <a:t>, Naomi Li, Nicholas Swan, </a:t>
            </a:r>
            <a:r>
              <a:rPr lang="en-US" dirty="0" err="1"/>
              <a:t>Nishat</a:t>
            </a:r>
            <a:r>
              <a:rPr lang="en-US" dirty="0"/>
              <a:t> </a:t>
            </a:r>
            <a:r>
              <a:rPr lang="en-US" dirty="0" err="1"/>
              <a:t>Peuly</a:t>
            </a:r>
            <a:r>
              <a:rPr lang="en-US" dirty="0"/>
              <a:t>, </a:t>
            </a:r>
            <a:r>
              <a:rPr lang="en-US" dirty="0">
                <a:solidFill>
                  <a:schemeClr val="accent1"/>
                </a:solidFill>
              </a:rPr>
              <a:t>Ryan Ali</a:t>
            </a:r>
            <a:r>
              <a:rPr lang="en-US" dirty="0"/>
              <a:t>, Samuel Frey, </a:t>
            </a:r>
            <a:r>
              <a:rPr lang="en-US" dirty="0" err="1"/>
              <a:t>Siyang</a:t>
            </a:r>
            <a:r>
              <a:rPr lang="en-US" dirty="0"/>
              <a:t> (Elaine) Yu, </a:t>
            </a:r>
            <a:r>
              <a:rPr lang="en-US" dirty="0">
                <a:solidFill>
                  <a:schemeClr val="accent1"/>
                </a:solidFill>
              </a:rPr>
              <a:t>Steve </a:t>
            </a:r>
            <a:r>
              <a:rPr lang="en-US" dirty="0" err="1">
                <a:solidFill>
                  <a:schemeClr val="accent1"/>
                </a:solidFill>
              </a:rPr>
              <a:t>Yeh</a:t>
            </a:r>
            <a:r>
              <a:rPr lang="en-US" dirty="0"/>
              <a:t>, </a:t>
            </a:r>
            <a:r>
              <a:rPr lang="en-US" dirty="0" err="1">
                <a:solidFill>
                  <a:schemeClr val="accent1">
                    <a:lumMod val="75000"/>
                  </a:schemeClr>
                </a:solidFill>
              </a:rPr>
              <a:t>Weilun</a:t>
            </a:r>
            <a:r>
              <a:rPr lang="en-US" dirty="0">
                <a:solidFill>
                  <a:schemeClr val="accent1">
                    <a:lumMod val="75000"/>
                  </a:schemeClr>
                </a:solidFill>
              </a:rPr>
              <a:t> Shi</a:t>
            </a:r>
            <a:r>
              <a:rPr lang="en-US" dirty="0"/>
              <a:t>, William Hernandez, </a:t>
            </a:r>
            <a:r>
              <a:rPr lang="en-US" dirty="0" err="1"/>
              <a:t>Yanyun</a:t>
            </a:r>
            <a:r>
              <a:rPr lang="en-US" dirty="0"/>
              <a:t> (Iris) Chen, Yuan-</a:t>
            </a:r>
            <a:r>
              <a:rPr lang="en-US" dirty="0" err="1"/>
              <a:t>Hsuan</a:t>
            </a:r>
            <a:r>
              <a:rPr lang="en-US" dirty="0"/>
              <a:t> (Sharon) Lin, </a:t>
            </a:r>
            <a:r>
              <a:rPr lang="en-US" dirty="0" err="1">
                <a:solidFill>
                  <a:schemeClr val="accent1">
                    <a:lumMod val="75000"/>
                  </a:schemeClr>
                </a:solidFill>
              </a:rPr>
              <a:t>Zebang</a:t>
            </a:r>
            <a:r>
              <a:rPr lang="en-US" dirty="0">
                <a:solidFill>
                  <a:schemeClr val="accent1">
                    <a:lumMod val="75000"/>
                  </a:schemeClr>
                </a:solidFill>
              </a:rPr>
              <a:t> Xu</a:t>
            </a:r>
            <a:r>
              <a:rPr lang="en-US" dirty="0"/>
              <a:t>, Xing Su, </a:t>
            </a:r>
            <a:r>
              <a:rPr lang="en-US" dirty="0" err="1"/>
              <a:t>Jiazhen</a:t>
            </a:r>
            <a:r>
              <a:rPr lang="en-US" dirty="0"/>
              <a:t> Tan , </a:t>
            </a:r>
            <a:r>
              <a:rPr lang="en-US" dirty="0" err="1"/>
              <a:t>Xueshi</a:t>
            </a:r>
            <a:r>
              <a:rPr lang="en-US" dirty="0"/>
              <a:t> Su, </a:t>
            </a:r>
            <a:r>
              <a:rPr lang="en-US" dirty="0" err="1"/>
              <a:t>Vendela</a:t>
            </a:r>
            <a:r>
              <a:rPr lang="en-US" dirty="0"/>
              <a:t> Norman, Anderson Park, </a:t>
            </a:r>
            <a:r>
              <a:rPr lang="en-US" dirty="0" err="1">
                <a:solidFill>
                  <a:schemeClr val="accent1"/>
                </a:solidFill>
              </a:rPr>
              <a:t>Nehedin</a:t>
            </a:r>
            <a:r>
              <a:rPr lang="en-US" dirty="0">
                <a:solidFill>
                  <a:schemeClr val="accent1"/>
                </a:solidFill>
              </a:rPr>
              <a:t> Juarez</a:t>
            </a:r>
            <a:r>
              <a:rPr lang="en-US" dirty="0"/>
              <a:t>, </a:t>
            </a:r>
            <a:r>
              <a:rPr lang="en-US" dirty="0" err="1"/>
              <a:t>Rubal</a:t>
            </a:r>
            <a:r>
              <a:rPr lang="en-US" dirty="0"/>
              <a:t> Mistry, </a:t>
            </a:r>
            <a:r>
              <a:rPr lang="en-US" dirty="0" err="1"/>
              <a:t>Syon</a:t>
            </a:r>
            <a:r>
              <a:rPr lang="en-US" dirty="0"/>
              <a:t> </a:t>
            </a:r>
            <a:r>
              <a:rPr lang="en-US" dirty="0" err="1"/>
              <a:t>Verma</a:t>
            </a:r>
            <a:r>
              <a:rPr lang="en-US" dirty="0"/>
              <a:t>, William Silverman, </a:t>
            </a:r>
            <a:r>
              <a:rPr lang="en-US" dirty="0">
                <a:solidFill>
                  <a:schemeClr val="accent1">
                    <a:lumMod val="75000"/>
                  </a:schemeClr>
                </a:solidFill>
              </a:rPr>
              <a:t>Zechariah </a:t>
            </a:r>
            <a:r>
              <a:rPr lang="en-US" dirty="0" err="1">
                <a:solidFill>
                  <a:schemeClr val="accent1">
                    <a:lumMod val="75000"/>
                  </a:schemeClr>
                </a:solidFill>
              </a:rPr>
              <a:t>Karsana</a:t>
            </a:r>
            <a:r>
              <a:rPr lang="en-US" dirty="0">
                <a:solidFill>
                  <a:schemeClr val="accent1">
                    <a:lumMod val="75000"/>
                  </a:schemeClr>
                </a:solidFill>
              </a:rPr>
              <a:t>, </a:t>
            </a:r>
            <a:r>
              <a:rPr lang="en-US" dirty="0"/>
              <a:t>Franklin </a:t>
            </a:r>
            <a:r>
              <a:rPr lang="en-US" dirty="0" err="1"/>
              <a:t>Omullo</a:t>
            </a:r>
            <a:r>
              <a:rPr lang="en-US" dirty="0">
                <a:solidFill>
                  <a:schemeClr val="accent1">
                    <a:lumMod val="75000"/>
                  </a:schemeClr>
                </a:solidFill>
              </a:rPr>
              <a:t>, Liam P. </a:t>
            </a:r>
            <a:r>
              <a:rPr lang="en-US" dirty="0" err="1">
                <a:solidFill>
                  <a:schemeClr val="accent1">
                    <a:lumMod val="75000"/>
                  </a:schemeClr>
                </a:solidFill>
              </a:rPr>
              <a:t>Cushen</a:t>
            </a:r>
            <a:r>
              <a:rPr lang="en-US" dirty="0">
                <a:solidFill>
                  <a:schemeClr val="accent1">
                    <a:lumMod val="75000"/>
                  </a:schemeClr>
                </a:solidFill>
              </a:rPr>
              <a:t>, </a:t>
            </a:r>
            <a:r>
              <a:rPr lang="en-US" dirty="0" err="1">
                <a:solidFill>
                  <a:schemeClr val="accent1">
                    <a:lumMod val="75000"/>
                  </a:schemeClr>
                </a:solidFill>
              </a:rPr>
              <a:t>Ololade</a:t>
            </a:r>
            <a:r>
              <a:rPr lang="en-US" dirty="0">
                <a:solidFill>
                  <a:schemeClr val="accent1">
                    <a:lumMod val="75000"/>
                  </a:schemeClr>
                </a:solidFill>
              </a:rPr>
              <a:t> </a:t>
            </a:r>
            <a:r>
              <a:rPr lang="en-US" dirty="0" err="1">
                <a:solidFill>
                  <a:schemeClr val="accent1">
                    <a:lumMod val="75000"/>
                  </a:schemeClr>
                </a:solidFill>
              </a:rPr>
              <a:t>Omotoba</a:t>
            </a:r>
            <a:r>
              <a:rPr lang="en-US" dirty="0">
                <a:solidFill>
                  <a:schemeClr val="accent1">
                    <a:lumMod val="75000"/>
                  </a:schemeClr>
                </a:solidFill>
              </a:rPr>
              <a:t>, Lydia Reiner, </a:t>
            </a:r>
            <a:r>
              <a:rPr lang="en-US" dirty="0" err="1">
                <a:solidFill>
                  <a:schemeClr val="accent1">
                    <a:lumMod val="75000"/>
                  </a:schemeClr>
                </a:solidFill>
              </a:rPr>
              <a:t>Xiangru</a:t>
            </a:r>
            <a:r>
              <a:rPr lang="en-US" dirty="0">
                <a:solidFill>
                  <a:schemeClr val="accent1">
                    <a:lumMod val="75000"/>
                  </a:schemeClr>
                </a:solidFill>
              </a:rPr>
              <a:t> Li, Melanie Chen, </a:t>
            </a:r>
            <a:r>
              <a:rPr lang="en-US" dirty="0"/>
              <a:t>Peter Rafael Sanchez</a:t>
            </a:r>
            <a:r>
              <a:rPr lang="en-US" dirty="0">
                <a:solidFill>
                  <a:schemeClr val="accent1">
                    <a:lumMod val="75000"/>
                  </a:schemeClr>
                </a:solidFill>
              </a:rPr>
              <a:t>, Jill Crosby, Matthew H. Wang, </a:t>
            </a:r>
            <a:r>
              <a:rPr lang="en-US" dirty="0">
                <a:solidFill>
                  <a:schemeClr val="accent1"/>
                </a:solidFill>
              </a:rPr>
              <a:t>Daniella Pena, Julia Zimmerman, Kate Hofer, </a:t>
            </a:r>
            <a:r>
              <a:rPr lang="en-US" dirty="0" err="1">
                <a:solidFill>
                  <a:schemeClr val="accent1"/>
                </a:solidFill>
              </a:rPr>
              <a:t>Tarangana</a:t>
            </a:r>
            <a:r>
              <a:rPr lang="en-US" dirty="0">
                <a:solidFill>
                  <a:schemeClr val="accent1"/>
                </a:solidFill>
              </a:rPr>
              <a:t> </a:t>
            </a:r>
            <a:r>
              <a:rPr lang="en-US" dirty="0" err="1">
                <a:solidFill>
                  <a:schemeClr val="accent1"/>
                </a:solidFill>
              </a:rPr>
              <a:t>Thapa</a:t>
            </a:r>
            <a:endParaRPr lang="en-US" dirty="0">
              <a:solidFill>
                <a:schemeClr val="accent1"/>
              </a:solidFill>
            </a:endParaRPr>
          </a:p>
          <a:p>
            <a:r>
              <a:rPr lang="en-US" u="sng" dirty="0"/>
              <a:t>Former graduate students</a:t>
            </a:r>
            <a:r>
              <a:rPr lang="en-US" dirty="0"/>
              <a:t>: </a:t>
            </a:r>
            <a:r>
              <a:rPr lang="en-US" b="1" dirty="0"/>
              <a:t>David </a:t>
            </a:r>
            <a:r>
              <a:rPr lang="en-US" b="1" dirty="0" err="1"/>
              <a:t>Wasser</a:t>
            </a:r>
            <a:r>
              <a:rPr lang="en-US" b="1" dirty="0"/>
              <a:t>, Meredith Welch, </a:t>
            </a:r>
            <a:r>
              <a:rPr lang="en-US" dirty="0"/>
              <a:t>Aviv </a:t>
            </a:r>
            <a:r>
              <a:rPr lang="en-US" dirty="0" err="1"/>
              <a:t>Caspi</a:t>
            </a:r>
            <a:r>
              <a:rPr lang="en-US" dirty="0"/>
              <a:t>, Leah Kim</a:t>
            </a:r>
          </a:p>
        </p:txBody>
      </p:sp>
    </p:spTree>
    <p:extLst>
      <p:ext uri="{BB962C8B-B14F-4D97-AF65-F5344CB8AC3E}">
        <p14:creationId xmlns:p14="http://schemas.microsoft.com/office/powerpoint/2010/main" val="254907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little diversity in software</a:t>
            </a:r>
          </a:p>
        </p:txBody>
      </p:sp>
      <p:sp>
        <p:nvSpPr>
          <p:cNvPr id="3" name="Content Placeholder 2"/>
          <p:cNvSpPr>
            <a:spLocks noGrp="1"/>
          </p:cNvSpPr>
          <p:nvPr>
            <p:ph sz="half" idx="1"/>
          </p:nvPr>
        </p:nvSpPr>
        <p:spPr/>
        <p:txBody>
          <a:bodyPr/>
          <a:lstStyle/>
          <a:p>
            <a:r>
              <a:rPr lang="en-US" b="1" dirty="0"/>
              <a:t>Stata</a:t>
            </a:r>
            <a:r>
              <a:rPr lang="en-US" dirty="0"/>
              <a:t> is the most popular statistical software in the journals of the AEA </a:t>
            </a:r>
            <a:br>
              <a:rPr lang="en-US" dirty="0"/>
            </a:br>
            <a:r>
              <a:rPr lang="en-US" dirty="0"/>
              <a:t>(</a:t>
            </a:r>
            <a:r>
              <a:rPr lang="en-US" sz="3600" b="1" dirty="0">
                <a:solidFill>
                  <a:schemeClr val="accent1">
                    <a:lumMod val="75000"/>
                  </a:schemeClr>
                </a:solidFill>
              </a:rPr>
              <a:t>72.96%</a:t>
            </a:r>
            <a:r>
              <a:rPr lang="en-US" dirty="0"/>
              <a:t> of all supplements) </a:t>
            </a:r>
          </a:p>
          <a:p>
            <a:r>
              <a:rPr lang="en-US" dirty="0"/>
              <a:t>followed by </a:t>
            </a:r>
            <a:r>
              <a:rPr lang="en-US" b="1" dirty="0" err="1"/>
              <a:t>Matlab</a:t>
            </a:r>
            <a:r>
              <a:rPr lang="en-US" dirty="0"/>
              <a:t> (</a:t>
            </a:r>
            <a:r>
              <a:rPr lang="en-US" sz="4000" b="1" dirty="0">
                <a:solidFill>
                  <a:schemeClr val="accent2"/>
                </a:solidFill>
              </a:rPr>
              <a:t>22.45%</a:t>
            </a:r>
            <a:r>
              <a:rPr lang="en-US" dirty="0"/>
              <a:t>)</a:t>
            </a:r>
          </a:p>
        </p:txBody>
      </p:sp>
      <p:pic>
        <p:nvPicPr>
          <p:cNvPr id="10" name="Content Placeholder 9"/>
          <p:cNvPicPr>
            <a:picLocks noGrp="1" noChangeAspect="1"/>
          </p:cNvPicPr>
          <p:nvPr>
            <p:ph sz="half" idx="2"/>
          </p:nvPr>
        </p:nvPicPr>
        <p:blipFill>
          <a:blip r:embed="rId2"/>
          <a:stretch>
            <a:fillRect/>
          </a:stretch>
        </p:blipFill>
        <p:spPr>
          <a:xfrm>
            <a:off x="6172200" y="2152621"/>
            <a:ext cx="5181600" cy="3697346"/>
          </a:xfrm>
          <a:prstGeom prst="rect">
            <a:avLst/>
          </a:prstGeom>
        </p:spPr>
      </p:pic>
    </p:spTree>
    <p:extLst>
      <p:ext uri="{BB962C8B-B14F-4D97-AF65-F5344CB8AC3E}">
        <p14:creationId xmlns:p14="http://schemas.microsoft.com/office/powerpoint/2010/main" val="274141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a:t>Can we access all the data?</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citation and provenance analysis</a:t>
            </a:r>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p:cNvSpPr/>
          <p:nvPr/>
        </p:nvSpPr>
        <p:spPr>
          <a:xfrm>
            <a:off x="3357716" y="3664834"/>
            <a:ext cx="1720645" cy="786581"/>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41752" y="3664834"/>
            <a:ext cx="2115964" cy="646331"/>
          </a:xfrm>
          <a:prstGeom prst="rect">
            <a:avLst/>
          </a:prstGeom>
          <a:noFill/>
        </p:spPr>
        <p:txBody>
          <a:bodyPr wrap="none" rtlCol="0">
            <a:spAutoFit/>
          </a:bodyPr>
          <a:lstStyle/>
          <a:p>
            <a:r>
              <a:rPr lang="en-US" dirty="0"/>
              <a:t>Do we know how/</a:t>
            </a:r>
          </a:p>
          <a:p>
            <a:r>
              <a:rPr lang="en-US" dirty="0"/>
              <a:t>somebody who can?</a:t>
            </a:r>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reproducibility check</a:t>
            </a:r>
          </a:p>
        </p:txBody>
      </p:sp>
      <p:sp>
        <p:nvSpPr>
          <p:cNvPr id="31" name="Flowchart: Process 30"/>
          <p:cNvSpPr/>
          <p:nvPr/>
        </p:nvSpPr>
        <p:spPr>
          <a:xfrm>
            <a:off x="3244644" y="5513555"/>
            <a:ext cx="1946787" cy="994358"/>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a:t>
            </a:r>
          </a:p>
          <a:p>
            <a:pPr algn="ctr"/>
            <a:r>
              <a:rPr lang="en-US" dirty="0"/>
              <a:t>Code</a:t>
            </a:r>
          </a:p>
          <a:p>
            <a:pPr algn="ctr"/>
            <a:r>
              <a:rPr lang="en-US" dirty="0"/>
              <a:t>check</a:t>
            </a:r>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computational reproducibility</a:t>
            </a:r>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potential reproducibility</a:t>
            </a:r>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2"/>
            <a:endCxn id="28" idx="0"/>
          </p:cNvCxnSpPr>
          <p:nvPr/>
        </p:nvCxnSpPr>
        <p:spPr>
          <a:xfrm>
            <a:off x="4218039" y="3184352"/>
            <a:ext cx="0" cy="4804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2"/>
            <a:endCxn id="31" idx="0"/>
          </p:cNvCxnSpPr>
          <p:nvPr/>
        </p:nvCxnSpPr>
        <p:spPr>
          <a:xfrm flipH="1">
            <a:off x="4218038" y="4451415"/>
            <a:ext cx="1" cy="10621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8" idx="3"/>
            <a:endCxn id="92" idx="1"/>
          </p:cNvCxnSpPr>
          <p:nvPr/>
        </p:nvCxnSpPr>
        <p:spPr>
          <a:xfrm flipV="1">
            <a:off x="5078361" y="4053644"/>
            <a:ext cx="395319" cy="448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5561656" y="3915515"/>
            <a:ext cx="4798141" cy="14503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p:cNvCxnSpPr>
            <a:stCxn id="91" idx="3"/>
            <a:endCxn id="35" idx="3"/>
          </p:cNvCxnSpPr>
          <p:nvPr/>
        </p:nvCxnSpPr>
        <p:spPr>
          <a:xfrm flipV="1">
            <a:off x="9927588" y="2791061"/>
            <a:ext cx="1182864" cy="1849648"/>
          </a:xfrm>
          <a:prstGeom prst="bentConnector3">
            <a:avLst>
              <a:gd name="adj1" fmla="val 145953"/>
            </a:avLst>
          </a:prstGeom>
          <a:ln w="5715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Flowchart: Process 90"/>
          <p:cNvSpPr/>
          <p:nvPr/>
        </p:nvSpPr>
        <p:spPr>
          <a:xfrm>
            <a:off x="7980801" y="4143530"/>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Conducts reproducibility check</a:t>
            </a:r>
          </a:p>
        </p:txBody>
      </p:sp>
      <p:sp>
        <p:nvSpPr>
          <p:cNvPr id="92" name="Flowchart: Process 91"/>
          <p:cNvSpPr/>
          <p:nvPr/>
        </p:nvSpPr>
        <p:spPr>
          <a:xfrm>
            <a:off x="5473680" y="3720027"/>
            <a:ext cx="2001520" cy="667233"/>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Contact</a:t>
            </a:r>
          </a:p>
          <a:p>
            <a:pPr algn="ctr"/>
            <a:r>
              <a:rPr lang="en-US" dirty="0"/>
              <a:t>third party</a:t>
            </a:r>
          </a:p>
        </p:txBody>
      </p:sp>
      <p:cxnSp>
        <p:nvCxnSpPr>
          <p:cNvPr id="93" name="Elbow Connector 92"/>
          <p:cNvCxnSpPr>
            <a:stCxn id="92" idx="2"/>
            <a:endCxn id="91" idx="1"/>
          </p:cNvCxnSpPr>
          <p:nvPr/>
        </p:nvCxnSpPr>
        <p:spPr>
          <a:xfrm rot="16200000" flipH="1">
            <a:off x="7100896" y="3760803"/>
            <a:ext cx="253449" cy="1506361"/>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31" idx="3"/>
            <a:endCxn id="36" idx="1"/>
          </p:cNvCxnSpPr>
          <p:nvPr/>
        </p:nvCxnSpPr>
        <p:spPr>
          <a:xfrm>
            <a:off x="5191431" y="6010734"/>
            <a:ext cx="3952570" cy="46905"/>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7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31"/>
          <p:cNvSpPr/>
          <p:nvPr/>
        </p:nvSpPr>
        <p:spPr>
          <a:xfrm>
            <a:off x="9143997" y="4341348"/>
            <a:ext cx="1966451" cy="15521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Summary indicator of reproducibility</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36" name="Flowchart: Document 35"/>
          <p:cNvSpPr/>
          <p:nvPr/>
        </p:nvSpPr>
        <p:spPr>
          <a:xfrm>
            <a:off x="9144000" y="3116184"/>
            <a:ext cx="1966451" cy="1547576"/>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Report on</a:t>
            </a:r>
          </a:p>
          <a:p>
            <a:pPr algn="ctr"/>
            <a:r>
              <a:rPr lang="en-US" dirty="0"/>
              <a:t>potential reproducibility</a:t>
            </a:r>
          </a:p>
        </p:txBody>
      </p:sp>
      <p:cxnSp>
        <p:nvCxnSpPr>
          <p:cNvPr id="39" name="Straight Arrow Connector 38"/>
          <p:cNvCxnSpPr>
            <a:stCxn id="24" idx="3"/>
          </p:cNvCxnSpPr>
          <p:nvPr/>
        </p:nvCxnSpPr>
        <p:spPr>
          <a:xfrm flipV="1">
            <a:off x="2428567" y="1209040"/>
            <a:ext cx="793486" cy="1016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3222053" y="571028"/>
            <a:ext cx="5130800" cy="379984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840480" y="856460"/>
            <a:ext cx="3893946" cy="3223098"/>
          </a:xfrm>
          <a:prstGeom prst="rect">
            <a:avLst/>
          </a:prstGeom>
        </p:spPr>
      </p:pic>
      <p:cxnSp>
        <p:nvCxnSpPr>
          <p:cNvPr id="59" name="Straight Arrow Connector 58"/>
          <p:cNvCxnSpPr/>
          <p:nvPr/>
        </p:nvCxnSpPr>
        <p:spPr>
          <a:xfrm>
            <a:off x="8432800" y="1209040"/>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32800" y="2668299"/>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432800" y="3715588"/>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Flowchart: Document 34"/>
          <p:cNvSpPr/>
          <p:nvPr/>
        </p:nvSpPr>
        <p:spPr>
          <a:xfrm>
            <a:off x="9143998" y="2256329"/>
            <a:ext cx="1966451" cy="1309832"/>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Report on</a:t>
            </a:r>
          </a:p>
          <a:p>
            <a:pPr algn="ctr"/>
            <a:r>
              <a:rPr lang="en-US" dirty="0"/>
              <a:t>computational reproducibility</a:t>
            </a:r>
          </a:p>
        </p:txBody>
      </p:sp>
      <p:sp>
        <p:nvSpPr>
          <p:cNvPr id="25" name="Flowchart: Document 24"/>
          <p:cNvSpPr/>
          <p:nvPr/>
        </p:nvSpPr>
        <p:spPr>
          <a:xfrm>
            <a:off x="9143998" y="1297238"/>
            <a:ext cx="1966451" cy="122163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Tree>
    <p:extLst>
      <p:ext uri="{BB962C8B-B14F-4D97-AF65-F5344CB8AC3E}">
        <p14:creationId xmlns:p14="http://schemas.microsoft.com/office/powerpoint/2010/main" val="132259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20AC-18B5-4F92-B982-0731351E489E}"/>
              </a:ext>
            </a:extLst>
          </p:cNvPr>
          <p:cNvSpPr>
            <a:spLocks noGrp="1"/>
          </p:cNvSpPr>
          <p:nvPr>
            <p:ph type="title"/>
          </p:nvPr>
        </p:nvSpPr>
        <p:spPr/>
        <p:txBody>
          <a:bodyPr/>
          <a:lstStyle/>
          <a:p>
            <a:r>
              <a:rPr lang="en-US" dirty="0"/>
              <a:t>Three goals</a:t>
            </a:r>
          </a:p>
        </p:txBody>
      </p:sp>
      <p:sp>
        <p:nvSpPr>
          <p:cNvPr id="3" name="Content Placeholder 2">
            <a:extLst>
              <a:ext uri="{FF2B5EF4-FFF2-40B4-BE49-F238E27FC236}">
                <a16:creationId xmlns:a16="http://schemas.microsoft.com/office/drawing/2014/main" id="{AD69227C-CC38-4FB0-9E5D-11DBA538AF59}"/>
              </a:ext>
            </a:extLst>
          </p:cNvPr>
          <p:cNvSpPr>
            <a:spLocks noGrp="1"/>
          </p:cNvSpPr>
          <p:nvPr>
            <p:ph idx="1"/>
          </p:nvPr>
        </p:nvSpPr>
        <p:spPr/>
        <p:txBody>
          <a:bodyPr/>
          <a:lstStyle/>
          <a:p>
            <a:pPr marL="514350" indent="-514350">
              <a:buFont typeface="+mj-lt"/>
              <a:buAutoNum type="arabicPeriod"/>
            </a:pPr>
            <a:r>
              <a:rPr lang="en-US" sz="4400" dirty="0"/>
              <a:t>Where do researchers not get it right?</a:t>
            </a:r>
          </a:p>
          <a:p>
            <a:pPr marL="514350" indent="-514350">
              <a:buFont typeface="+mj-lt"/>
              <a:buAutoNum type="arabicPeriod"/>
            </a:pPr>
            <a:r>
              <a:rPr lang="en-US" sz="4400" dirty="0"/>
              <a:t>How can journals / associations assist authors?</a:t>
            </a:r>
          </a:p>
          <a:p>
            <a:pPr marL="514350" indent="-514350">
              <a:buFont typeface="+mj-lt"/>
              <a:buAutoNum type="arabicPeriod"/>
            </a:pPr>
            <a:r>
              <a:rPr lang="en-US" sz="4400" dirty="0"/>
              <a:t>How can data providers assist authors?</a:t>
            </a:r>
            <a:endParaRPr lang="en-US" dirty="0"/>
          </a:p>
        </p:txBody>
      </p:sp>
    </p:spTree>
    <p:extLst>
      <p:ext uri="{BB962C8B-B14F-4D97-AF65-F5344CB8AC3E}">
        <p14:creationId xmlns:p14="http://schemas.microsoft.com/office/powerpoint/2010/main" val="279066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work with 3</a:t>
            </a:r>
            <a:r>
              <a:rPr lang="en-US" baseline="30000" dirty="0"/>
              <a:t>rd</a:t>
            </a:r>
            <a:r>
              <a:rPr lang="en-US" dirty="0"/>
              <a:t> parties</a:t>
            </a:r>
          </a:p>
        </p:txBody>
      </p:sp>
      <p:sp>
        <p:nvSpPr>
          <p:cNvPr id="5" name="Content Placeholder 4"/>
          <p:cNvSpPr>
            <a:spLocks noGrp="1"/>
          </p:cNvSpPr>
          <p:nvPr>
            <p:ph sz="half" idx="1"/>
          </p:nvPr>
        </p:nvSpPr>
        <p:spPr/>
        <p:txBody>
          <a:bodyPr/>
          <a:lstStyle/>
          <a:p>
            <a:r>
              <a:rPr lang="en-US" dirty="0" err="1"/>
              <a:t>cascad</a:t>
            </a:r>
            <a:r>
              <a:rPr lang="en-US" dirty="0"/>
              <a:t> – Using confidential data!</a:t>
            </a:r>
          </a:p>
          <a:p>
            <a:pPr lvl="1"/>
            <a:r>
              <a:rPr lang="en-US" dirty="0"/>
              <a:t>DADS</a:t>
            </a:r>
          </a:p>
          <a:p>
            <a:pPr lvl="1"/>
            <a:r>
              <a:rPr lang="en-US" dirty="0"/>
              <a:t>French customs data</a:t>
            </a:r>
          </a:p>
          <a:p>
            <a:r>
              <a:rPr lang="en-US" dirty="0"/>
              <a:t>CISER (R-Squared)</a:t>
            </a:r>
          </a:p>
          <a:p>
            <a:r>
              <a:rPr lang="en-US" dirty="0"/>
              <a:t>Various contributors with access to confidential data</a:t>
            </a:r>
          </a:p>
          <a:p>
            <a:pPr lvl="1"/>
            <a:r>
              <a:rPr lang="en-US" dirty="0"/>
              <a:t>Authors</a:t>
            </a:r>
          </a:p>
          <a:p>
            <a:pPr lvl="1"/>
            <a:r>
              <a:rPr lang="en-US" dirty="0"/>
              <a:t>Their institutions </a:t>
            </a:r>
          </a:p>
          <a:p>
            <a:pPr lvl="1"/>
            <a:r>
              <a:rPr lang="en-US" dirty="0"/>
              <a:t>Network of known groups with access (less frequent)</a:t>
            </a:r>
          </a:p>
        </p:txBody>
      </p:sp>
      <p:pic>
        <p:nvPicPr>
          <p:cNvPr id="7" name="Content Placeholder 6"/>
          <p:cNvPicPr>
            <a:picLocks noGrp="1" noChangeAspect="1"/>
          </p:cNvPicPr>
          <p:nvPr>
            <p:ph sz="half" idx="2"/>
          </p:nvPr>
        </p:nvPicPr>
        <p:blipFill>
          <a:blip r:embed="rId2"/>
          <a:stretch>
            <a:fillRect/>
          </a:stretch>
        </p:blipFill>
        <p:spPr>
          <a:xfrm>
            <a:off x="7097731" y="1387155"/>
            <a:ext cx="3230336" cy="2293842"/>
          </a:xfrm>
          <a:prstGeom prst="rect">
            <a:avLst/>
          </a:prstGeom>
          <a:effectLst>
            <a:outerShdw blurRad="50800" dist="127000" dir="2700000" algn="tl" rotWithShape="0">
              <a:prstClr val="black">
                <a:alpha val="40000"/>
              </a:prstClr>
            </a:outerShdw>
          </a:effectLst>
        </p:spPr>
      </p:pic>
      <p:grpSp>
        <p:nvGrpSpPr>
          <p:cNvPr id="11" name="Group 10"/>
          <p:cNvGrpSpPr/>
          <p:nvPr/>
        </p:nvGrpSpPr>
        <p:grpSpPr>
          <a:xfrm>
            <a:off x="5985348" y="4008267"/>
            <a:ext cx="3697741" cy="1855372"/>
            <a:chOff x="5985348" y="4008267"/>
            <a:chExt cx="3697741" cy="1855372"/>
          </a:xfrm>
          <a:effectLst>
            <a:outerShdw blurRad="50800" dist="127000" dir="2700000" algn="tl" rotWithShape="0">
              <a:prstClr val="black">
                <a:alpha val="40000"/>
              </a:prstClr>
            </a:outerShdw>
          </a:effectLst>
        </p:grpSpPr>
        <p:pic>
          <p:nvPicPr>
            <p:cNvPr id="8" name="Picture 7"/>
            <p:cNvPicPr>
              <a:picLocks noChangeAspect="1"/>
            </p:cNvPicPr>
            <p:nvPr/>
          </p:nvPicPr>
          <p:blipFill>
            <a:blip r:embed="rId3"/>
            <a:stretch>
              <a:fillRect/>
            </a:stretch>
          </p:blipFill>
          <p:spPr>
            <a:xfrm>
              <a:off x="5985348" y="4008267"/>
              <a:ext cx="3697741" cy="654261"/>
            </a:xfrm>
            <a:prstGeom prst="rect">
              <a:avLst/>
            </a:prstGeom>
          </p:spPr>
        </p:pic>
        <p:pic>
          <p:nvPicPr>
            <p:cNvPr id="9" name="Picture 8"/>
            <p:cNvPicPr>
              <a:picLocks noChangeAspect="1"/>
            </p:cNvPicPr>
            <p:nvPr/>
          </p:nvPicPr>
          <p:blipFill>
            <a:blip r:embed="rId4"/>
            <a:stretch>
              <a:fillRect/>
            </a:stretch>
          </p:blipFill>
          <p:spPr>
            <a:xfrm>
              <a:off x="6019800" y="5109482"/>
              <a:ext cx="3101642" cy="754157"/>
            </a:xfrm>
            <a:prstGeom prst="rect">
              <a:avLst/>
            </a:prstGeom>
          </p:spPr>
        </p:pic>
        <p:pic>
          <p:nvPicPr>
            <p:cNvPr id="10" name="Picture 9"/>
            <p:cNvPicPr>
              <a:picLocks noChangeAspect="1"/>
            </p:cNvPicPr>
            <p:nvPr/>
          </p:nvPicPr>
          <p:blipFill>
            <a:blip r:embed="rId5"/>
            <a:stretch>
              <a:fillRect/>
            </a:stretch>
          </p:blipFill>
          <p:spPr>
            <a:xfrm>
              <a:off x="6019800" y="4599748"/>
              <a:ext cx="1752600" cy="509734"/>
            </a:xfrm>
            <a:prstGeom prst="rect">
              <a:avLst/>
            </a:prstGeom>
          </p:spPr>
        </p:pic>
      </p:grpSp>
    </p:spTree>
    <p:extLst>
      <p:ext uri="{BB962C8B-B14F-4D97-AF65-F5344CB8AC3E}">
        <p14:creationId xmlns:p14="http://schemas.microsoft.com/office/powerpoint/2010/main" val="884284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work with 3</a:t>
            </a:r>
            <a:r>
              <a:rPr lang="en-US" baseline="30000" dirty="0"/>
              <a:t>rd</a:t>
            </a:r>
            <a:r>
              <a:rPr lang="en-US" dirty="0"/>
              <a:t> parties</a:t>
            </a:r>
          </a:p>
        </p:txBody>
      </p:sp>
      <p:sp>
        <p:nvSpPr>
          <p:cNvPr id="5" name="Content Placeholder 4"/>
          <p:cNvSpPr>
            <a:spLocks noGrp="1"/>
          </p:cNvSpPr>
          <p:nvPr>
            <p:ph sz="half" idx="1"/>
          </p:nvPr>
        </p:nvSpPr>
        <p:spPr/>
        <p:txBody>
          <a:bodyPr>
            <a:normAutofit lnSpcReduction="10000"/>
          </a:bodyPr>
          <a:lstStyle/>
          <a:p>
            <a:r>
              <a:rPr lang="en-US" dirty="0" err="1"/>
              <a:t>cascad</a:t>
            </a:r>
            <a:r>
              <a:rPr lang="en-US" dirty="0"/>
              <a:t> – Using confidential data!</a:t>
            </a:r>
          </a:p>
          <a:p>
            <a:pPr lvl="1"/>
            <a:r>
              <a:rPr lang="en-US" dirty="0"/>
              <a:t>DADS</a:t>
            </a:r>
          </a:p>
          <a:p>
            <a:pPr lvl="1"/>
            <a:r>
              <a:rPr lang="en-US" dirty="0"/>
              <a:t>French customs data</a:t>
            </a:r>
          </a:p>
          <a:p>
            <a:r>
              <a:rPr lang="en-US" dirty="0"/>
              <a:t>CISER (R-Squared)</a:t>
            </a:r>
          </a:p>
          <a:p>
            <a:r>
              <a:rPr lang="en-US" dirty="0"/>
              <a:t>Various contributors with access to confidential data</a:t>
            </a:r>
          </a:p>
          <a:p>
            <a:pPr lvl="1"/>
            <a:r>
              <a:rPr lang="en-US" dirty="0"/>
              <a:t>Authors</a:t>
            </a:r>
          </a:p>
          <a:p>
            <a:pPr lvl="1"/>
            <a:r>
              <a:rPr lang="en-US" dirty="0"/>
              <a:t>Their institutions </a:t>
            </a:r>
          </a:p>
          <a:p>
            <a:pPr lvl="1"/>
            <a:r>
              <a:rPr lang="en-US" dirty="0"/>
              <a:t>Network of known groups with access (less frequent)</a:t>
            </a:r>
          </a:p>
        </p:txBody>
      </p:sp>
      <p:sp>
        <p:nvSpPr>
          <p:cNvPr id="3" name="Content Placeholder 2"/>
          <p:cNvSpPr>
            <a:spLocks noGrp="1"/>
          </p:cNvSpPr>
          <p:nvPr>
            <p:ph sz="half" idx="2"/>
          </p:nvPr>
        </p:nvSpPr>
        <p:spPr/>
        <p:txBody>
          <a:bodyPr>
            <a:normAutofit lnSpcReduction="10000"/>
          </a:bodyPr>
          <a:lstStyle/>
          <a:p>
            <a:pPr marL="0" indent="0">
              <a:buNone/>
            </a:pPr>
            <a:r>
              <a:rPr lang="en-US" dirty="0"/>
              <a:t>Some examples:</a:t>
            </a:r>
          </a:p>
          <a:p>
            <a:r>
              <a:rPr lang="en-US" dirty="0"/>
              <a:t>IFAU (Swedish data)</a:t>
            </a:r>
          </a:p>
          <a:p>
            <a:r>
              <a:rPr lang="en-US" dirty="0"/>
              <a:t>Fed Board (proprietary data)</a:t>
            </a:r>
          </a:p>
          <a:p>
            <a:r>
              <a:rPr lang="en-US" dirty="0"/>
              <a:t>Upjohn Institute (US admin data)</a:t>
            </a:r>
          </a:p>
          <a:p>
            <a:r>
              <a:rPr lang="en-US" dirty="0"/>
              <a:t>JCT (US tax data)</a:t>
            </a:r>
          </a:p>
          <a:p>
            <a:r>
              <a:rPr lang="en-US" dirty="0"/>
              <a:t>Banco do </a:t>
            </a:r>
            <a:r>
              <a:rPr lang="en-US" dirty="0" err="1"/>
              <a:t>Portual</a:t>
            </a:r>
            <a:r>
              <a:rPr lang="en-US" dirty="0"/>
              <a:t> (LEED)</a:t>
            </a:r>
          </a:p>
          <a:p>
            <a:r>
              <a:rPr lang="en-US" dirty="0"/>
              <a:t>IAB (German data)</a:t>
            </a:r>
          </a:p>
          <a:p>
            <a:r>
              <a:rPr lang="en-US" i="1" dirty="0"/>
              <a:t>Graduate students </a:t>
            </a:r>
            <a:r>
              <a:rPr lang="en-US" dirty="0"/>
              <a:t>at Wharton, Chicago, Yale, Wisconsin, Cornell</a:t>
            </a:r>
          </a:p>
          <a:p>
            <a:endParaRPr lang="en-US" dirty="0"/>
          </a:p>
          <a:p>
            <a:endParaRPr lang="en-US" dirty="0"/>
          </a:p>
        </p:txBody>
      </p:sp>
    </p:spTree>
    <p:extLst>
      <p:ext uri="{BB962C8B-B14F-4D97-AF65-F5344CB8AC3E}">
        <p14:creationId xmlns:p14="http://schemas.microsoft.com/office/powerpoint/2010/main" val="279759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4154984"/>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endParaRPr lang="en-US" sz="8800" dirty="0">
              <a:solidFill>
                <a:schemeClr val="bg1"/>
              </a:solidFill>
            </a:endParaRPr>
          </a:p>
          <a:p>
            <a:pPr algn="ctr"/>
            <a:r>
              <a:rPr lang="en-US" sz="8800" dirty="0">
                <a:solidFill>
                  <a:schemeClr val="bg1"/>
                </a:solidFill>
              </a:rPr>
              <a:t>Data</a:t>
            </a:r>
            <a:endParaRPr lang="en-US" sz="1400" dirty="0">
              <a:solidFill>
                <a:schemeClr val="bg1"/>
              </a:solidFill>
            </a:endParaRPr>
          </a:p>
        </p:txBody>
      </p:sp>
    </p:spTree>
    <p:extLst>
      <p:ext uri="{BB962C8B-B14F-4D97-AF65-F5344CB8AC3E}">
        <p14:creationId xmlns:p14="http://schemas.microsoft.com/office/powerpoint/2010/main" val="3781569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the reproducibility check?</a:t>
            </a:r>
          </a:p>
        </p:txBody>
      </p:sp>
      <p:sp>
        <p:nvSpPr>
          <p:cNvPr id="2" name="Content Placeholder 1"/>
          <p:cNvSpPr>
            <a:spLocks noGrp="1"/>
          </p:cNvSpPr>
          <p:nvPr>
            <p:ph sz="half" idx="2"/>
          </p:nvPr>
        </p:nvSpPr>
        <p:spPr/>
        <p:txBody>
          <a:bodyPr>
            <a:normAutofit fontScale="92500" lnSpcReduction="10000"/>
          </a:bodyPr>
          <a:lstStyle/>
          <a:p>
            <a:pPr marL="0" indent="0">
              <a:buNone/>
            </a:pPr>
            <a:r>
              <a:rPr lang="en-US" dirty="0"/>
              <a:t>INSTRUCTIONS: When data are present, run checks:</a:t>
            </a:r>
          </a:p>
          <a:p>
            <a:r>
              <a:rPr lang="en-US" sz="3200" b="1" dirty="0"/>
              <a:t>Can data be read </a:t>
            </a:r>
            <a:r>
              <a:rPr lang="en-US" dirty="0"/>
              <a:t>(using software indicated by author)?</a:t>
            </a:r>
          </a:p>
          <a:p>
            <a:r>
              <a:rPr lang="en-US" dirty="0"/>
              <a:t>Is data in </a:t>
            </a:r>
            <a:r>
              <a:rPr lang="en-US" sz="3200" b="1" dirty="0"/>
              <a:t>archive-ready formats </a:t>
            </a:r>
            <a:r>
              <a:rPr lang="en-US" dirty="0"/>
              <a:t>(CSV, TXT) or in custom formats (DTA, SAS7BDAT, </a:t>
            </a:r>
            <a:r>
              <a:rPr lang="en-US" dirty="0" err="1"/>
              <a:t>Rdata</a:t>
            </a:r>
            <a:r>
              <a:rPr lang="en-US" dirty="0"/>
              <a:t>)? </a:t>
            </a:r>
          </a:p>
          <a:p>
            <a:r>
              <a:rPr lang="en-US" dirty="0"/>
              <a:t>Does the dataset </a:t>
            </a:r>
            <a:r>
              <a:rPr lang="en-US" sz="3400" b="1" dirty="0"/>
              <a:t>have variable labels?</a:t>
            </a:r>
            <a:endParaRPr lang="en-US" dirty="0"/>
          </a:p>
          <a:p>
            <a:r>
              <a:rPr lang="en-US" dirty="0"/>
              <a:t>Run </a:t>
            </a:r>
            <a:r>
              <a:rPr lang="en-US" b="1" dirty="0"/>
              <a:t>check for PII</a:t>
            </a:r>
            <a:r>
              <a:rPr lang="en-US" dirty="0"/>
              <a:t>. Apply judgement.</a:t>
            </a:r>
          </a:p>
          <a:p>
            <a:endParaRPr lang="en-US" dirty="0"/>
          </a:p>
          <a:p>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a:t>Data checks</a:t>
            </a:r>
          </a:p>
          <a:p>
            <a:r>
              <a:rPr lang="en-US" dirty="0"/>
              <a:t>Code description</a:t>
            </a:r>
          </a:p>
          <a:p>
            <a:r>
              <a:rPr lang="en-US" dirty="0"/>
              <a:t>Requirements</a:t>
            </a:r>
          </a:p>
          <a:p>
            <a:pPr lvl="1"/>
            <a:r>
              <a:rPr lang="en-US" dirty="0"/>
              <a:t>As stated by author</a:t>
            </a:r>
          </a:p>
          <a:p>
            <a:pPr lvl="1"/>
            <a:r>
              <a:rPr lang="en-US" dirty="0"/>
              <a:t>As encountered by replicator</a:t>
            </a:r>
          </a:p>
          <a:p>
            <a:r>
              <a:rPr lang="en-US" dirty="0"/>
              <a:t>Verbose description 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6" name="Rectangle 5"/>
          <p:cNvSpPr/>
          <p:nvPr/>
        </p:nvSpPr>
        <p:spPr>
          <a:xfrm>
            <a:off x="838200" y="1765979"/>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13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p:cNvSpPr/>
          <p:nvPr/>
        </p:nvSpPr>
        <p:spPr>
          <a:xfrm>
            <a:off x="838200" y="4291846"/>
            <a:ext cx="9601940" cy="17538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5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
        <p:nvSpPr>
          <p:cNvPr id="8" name="Oval 7">
            <a:extLst>
              <a:ext uri="{FF2B5EF4-FFF2-40B4-BE49-F238E27FC236}">
                <a16:creationId xmlns:a16="http://schemas.microsoft.com/office/drawing/2014/main" id="{5E6DB632-C11E-4432-AAE7-0C06EBE8197C}"/>
              </a:ext>
            </a:extLst>
          </p:cNvPr>
          <p:cNvSpPr/>
          <p:nvPr/>
        </p:nvSpPr>
        <p:spPr>
          <a:xfrm>
            <a:off x="8056823"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does the value-added data go?</a:t>
            </a:r>
          </a:p>
        </p:txBody>
      </p:sp>
    </p:spTree>
    <p:extLst>
      <p:ext uri="{BB962C8B-B14F-4D97-AF65-F5344CB8AC3E}">
        <p14:creationId xmlns:p14="http://schemas.microsoft.com/office/powerpoint/2010/main" val="230668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Tree>
    <p:extLst>
      <p:ext uri="{BB962C8B-B14F-4D97-AF65-F5344CB8AC3E}">
        <p14:creationId xmlns:p14="http://schemas.microsoft.com/office/powerpoint/2010/main" val="2522364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509200"/>
          </a:xfrm>
          <a:prstGeom prst="rect">
            <a:avLst/>
          </a:prstGeom>
          <a:noFill/>
        </p:spPr>
        <p:txBody>
          <a:bodyPr wrap="square" rtlCol="0">
            <a:spAutoFit/>
          </a:bodyPr>
          <a:lstStyle/>
          <a:p>
            <a:pPr algn="ctr"/>
            <a:r>
              <a:rPr lang="en-US" sz="8800" dirty="0">
                <a:solidFill>
                  <a:schemeClr val="bg1"/>
                </a:solidFill>
              </a:rPr>
              <a:t>Challenge 1:</a:t>
            </a:r>
            <a:br>
              <a:rPr lang="en-US" sz="8800" dirty="0">
                <a:solidFill>
                  <a:schemeClr val="bg1"/>
                </a:solidFill>
              </a:rPr>
            </a:br>
            <a:r>
              <a:rPr lang="en-US" sz="8800" dirty="0">
                <a:solidFill>
                  <a:schemeClr val="bg1"/>
                </a:solidFill>
              </a:rPr>
              <a:t>Authors are bad</a:t>
            </a:r>
            <a:br>
              <a:rPr lang="en-US" sz="8800" dirty="0">
                <a:solidFill>
                  <a:schemeClr val="bg1"/>
                </a:solidFill>
              </a:rPr>
            </a:br>
            <a:r>
              <a:rPr lang="en-US" sz="8800" dirty="0">
                <a:solidFill>
                  <a:schemeClr val="bg1"/>
                </a:solidFill>
              </a:rPr>
              <a:t>at documenting</a:t>
            </a:r>
            <a:br>
              <a:rPr lang="en-US" sz="8800" dirty="0">
                <a:solidFill>
                  <a:schemeClr val="bg1"/>
                </a:solidFill>
              </a:rPr>
            </a:br>
            <a:r>
              <a:rPr lang="en-US" sz="8800" dirty="0">
                <a:solidFill>
                  <a:schemeClr val="bg1"/>
                </a:solidFill>
              </a:rPr>
              <a:t>provenance</a:t>
            </a:r>
            <a:endParaRPr lang="en-US" sz="1400" dirty="0">
              <a:solidFill>
                <a:schemeClr val="bg1"/>
              </a:solidFill>
            </a:endParaRPr>
          </a:p>
        </p:txBody>
      </p:sp>
    </p:spTree>
    <p:extLst>
      <p:ext uri="{BB962C8B-B14F-4D97-AF65-F5344CB8AC3E}">
        <p14:creationId xmlns:p14="http://schemas.microsoft.com/office/powerpoint/2010/main" val="281610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4"/>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1620498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6">
                    <a:lumMod val="75000"/>
                  </a:schemeClr>
                </a:solidFill>
              </a:rPr>
              <a:t>How do you document data provenance?</a:t>
            </a:r>
            <a:endParaRPr lang="en-US" dirty="0"/>
          </a:p>
        </p:txBody>
      </p:sp>
      <p:sp>
        <p:nvSpPr>
          <p:cNvPr id="4" name="Content Placeholder 3"/>
          <p:cNvSpPr>
            <a:spLocks noGrp="1"/>
          </p:cNvSpPr>
          <p:nvPr>
            <p:ph idx="1"/>
          </p:nvPr>
        </p:nvSpPr>
        <p:spPr/>
        <p:txBody>
          <a:bodyPr/>
          <a:lstStyle/>
          <a:p>
            <a:r>
              <a:rPr lang="en-US" dirty="0"/>
              <a:t>What do you need to request?</a:t>
            </a:r>
          </a:p>
          <a:p>
            <a:pPr lvl="1"/>
            <a:r>
              <a:rPr lang="en-US" dirty="0"/>
              <a:t>Name, specification, DOI, etc.</a:t>
            </a:r>
          </a:p>
          <a:p>
            <a:r>
              <a:rPr lang="en-US" dirty="0"/>
              <a:t>Where do you need to request it?</a:t>
            </a:r>
          </a:p>
          <a:p>
            <a:pPr lvl="1"/>
            <a:r>
              <a:rPr lang="en-US" dirty="0"/>
              <a:t>Website, an archive, a Freedom of Information Act officer, etc.</a:t>
            </a:r>
          </a:p>
          <a:p>
            <a:r>
              <a:rPr lang="en-US" dirty="0"/>
              <a:t> Details, details:</a:t>
            </a:r>
          </a:p>
          <a:p>
            <a:pPr lvl="1"/>
            <a:r>
              <a:rPr lang="en-US" dirty="0"/>
              <a:t>Copy of your request form?</a:t>
            </a:r>
          </a:p>
          <a:p>
            <a:pPr lvl="1"/>
            <a:r>
              <a:rPr lang="en-US" dirty="0"/>
              <a:t>Copy of your request letter?</a:t>
            </a:r>
          </a:p>
          <a:p>
            <a:pPr lvl="1"/>
            <a:r>
              <a:rPr lang="en-US" dirty="0"/>
              <a:t>Etc.</a:t>
            </a:r>
          </a:p>
          <a:p>
            <a:r>
              <a:rPr lang="en-US" dirty="0"/>
              <a:t>Don’t assume (too much) prior knowledge!</a:t>
            </a:r>
          </a:p>
          <a:p>
            <a:endParaRPr lang="en-US" dirty="0"/>
          </a:p>
        </p:txBody>
      </p:sp>
    </p:spTree>
    <p:extLst>
      <p:ext uri="{BB962C8B-B14F-4D97-AF65-F5344CB8AC3E}">
        <p14:creationId xmlns:p14="http://schemas.microsoft.com/office/powerpoint/2010/main" val="53686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369332"/>
          </a:xfrm>
          <a:prstGeom prst="rect">
            <a:avLst/>
          </a:prstGeom>
          <a:noFill/>
        </p:spPr>
        <p:txBody>
          <a:bodyPr wrap="square" rtlCol="0">
            <a:spAutoFit/>
          </a:bodyPr>
          <a:lstStyle/>
          <a:p>
            <a:pPr algn="ct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3679322" y="338816"/>
            <a:ext cx="4552950" cy="1809750"/>
          </a:xfrm>
          <a:prstGeom prst="rect">
            <a:avLst/>
          </a:prstGeom>
        </p:spPr>
      </p:pic>
      <p:pic>
        <p:nvPicPr>
          <p:cNvPr id="6" name="Picture 5"/>
          <p:cNvPicPr>
            <a:picLocks noChangeAspect="1"/>
          </p:cNvPicPr>
          <p:nvPr/>
        </p:nvPicPr>
        <p:blipFill>
          <a:blip r:embed="rId3"/>
          <a:stretch>
            <a:fillRect/>
          </a:stretch>
        </p:blipFill>
        <p:spPr>
          <a:xfrm>
            <a:off x="4147816" y="2344976"/>
            <a:ext cx="3615963" cy="4120203"/>
          </a:xfrm>
          <a:prstGeom prst="rect">
            <a:avLst/>
          </a:prstGeom>
        </p:spPr>
      </p:pic>
    </p:spTree>
    <p:extLst>
      <p:ext uri="{BB962C8B-B14F-4D97-AF65-F5344CB8AC3E}">
        <p14:creationId xmlns:p14="http://schemas.microsoft.com/office/powerpoint/2010/main" val="2544871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pic>
        <p:nvPicPr>
          <p:cNvPr id="6" name="Picture 5"/>
          <p:cNvPicPr>
            <a:picLocks noChangeAspect="1"/>
          </p:cNvPicPr>
          <p:nvPr/>
        </p:nvPicPr>
        <p:blipFill>
          <a:blip r:embed="rId4"/>
          <a:stretch>
            <a:fillRect/>
          </a:stretch>
        </p:blipFill>
        <p:spPr>
          <a:xfrm>
            <a:off x="1255939" y="3533795"/>
            <a:ext cx="10153650" cy="1190625"/>
          </a:xfrm>
          <a:prstGeom prst="rect">
            <a:avLst/>
          </a:prstGeom>
          <a:ln w="25400">
            <a:solidFill>
              <a:schemeClr val="accent1"/>
            </a:solidFill>
          </a:ln>
          <a:effectLst>
            <a:outerShdw blurRad="50800" dist="127000" dir="2700000" algn="tl" rotWithShape="0">
              <a:prstClr val="black">
                <a:alpha val="40000"/>
              </a:prstClr>
            </a:outerShdw>
          </a:effectLst>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5"/>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236175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did you get the data in first place?</a:t>
            </a:r>
          </a:p>
        </p:txBody>
      </p:sp>
      <p:sp>
        <p:nvSpPr>
          <p:cNvPr id="4" name="Content Placeholder 3"/>
          <p:cNvSpPr>
            <a:spLocks noGrp="1"/>
          </p:cNvSpPr>
          <p:nvPr>
            <p:ph sz="half" idx="1"/>
          </p:nvPr>
        </p:nvSpPr>
        <p:spPr/>
        <p:txBody>
          <a:bodyPr>
            <a:normAutofit lnSpcReduction="10000"/>
          </a:bodyPr>
          <a:lstStyle/>
          <a:p>
            <a:r>
              <a:rPr lang="en-US" dirty="0"/>
              <a:t>You </a:t>
            </a:r>
            <a:r>
              <a:rPr lang="en-US" b="1" dirty="0"/>
              <a:t>applied</a:t>
            </a:r>
            <a:r>
              <a:rPr lang="en-US" dirty="0"/>
              <a:t> for the data </a:t>
            </a:r>
            <a:br>
              <a:rPr lang="en-US" dirty="0"/>
            </a:br>
            <a:r>
              <a:rPr lang="en-US" b="1" dirty="0"/>
              <a:t>through a process</a:t>
            </a:r>
          </a:p>
          <a:p>
            <a:r>
              <a:rPr lang="en-US" dirty="0"/>
              <a:t>You </a:t>
            </a:r>
            <a:r>
              <a:rPr lang="en-US" b="1" dirty="0"/>
              <a:t>purchased</a:t>
            </a:r>
            <a:r>
              <a:rPr lang="en-US" dirty="0"/>
              <a:t> the data from a provider</a:t>
            </a:r>
          </a:p>
          <a:p>
            <a:r>
              <a:rPr lang="en-US" dirty="0"/>
              <a:t>You signed an </a:t>
            </a:r>
            <a:r>
              <a:rPr lang="en-US" b="1" dirty="0"/>
              <a:t>Non-Disclosure Agreement (NDA) </a:t>
            </a:r>
            <a:r>
              <a:rPr lang="en-US" dirty="0"/>
              <a:t>with a company</a:t>
            </a:r>
          </a:p>
          <a:p>
            <a:r>
              <a:rPr lang="en-US" dirty="0"/>
              <a:t>Your </a:t>
            </a:r>
            <a:r>
              <a:rPr lang="en-US" b="1" dirty="0"/>
              <a:t>university</a:t>
            </a:r>
            <a:r>
              <a:rPr lang="en-US" dirty="0"/>
              <a:t> has an </a:t>
            </a:r>
            <a:r>
              <a:rPr lang="en-US" b="1" dirty="0"/>
              <a:t>agreement</a:t>
            </a:r>
            <a:r>
              <a:rPr lang="en-US" dirty="0"/>
              <a:t> with a data provider</a:t>
            </a:r>
          </a:p>
          <a:p>
            <a:pPr marL="0" indent="0" algn="ctr">
              <a:buNone/>
            </a:pPr>
            <a:r>
              <a:rPr lang="en-US" dirty="0"/>
              <a:t>…</a:t>
            </a:r>
          </a:p>
        </p:txBody>
      </p:sp>
      <p:pic>
        <p:nvPicPr>
          <p:cNvPr id="6" name="Content Placeholder 5"/>
          <p:cNvPicPr>
            <a:picLocks noGrp="1" noChangeAspect="1"/>
          </p:cNvPicPr>
          <p:nvPr>
            <p:ph sz="half" idx="2"/>
          </p:nvPr>
        </p:nvPicPr>
        <p:blipFill>
          <a:blip r:embed="rId2"/>
          <a:stretch>
            <a:fillRect/>
          </a:stretch>
        </p:blipFill>
        <p:spPr>
          <a:xfrm>
            <a:off x="6953898" y="1825625"/>
            <a:ext cx="3618203" cy="4351338"/>
          </a:xfrm>
          <a:prstGeom prst="rect">
            <a:avLst/>
          </a:prstGeom>
        </p:spPr>
      </p:pic>
    </p:spTree>
    <p:extLst>
      <p:ext uri="{BB962C8B-B14F-4D97-AF65-F5344CB8AC3E}">
        <p14:creationId xmlns:p14="http://schemas.microsoft.com/office/powerpoint/2010/main" val="39194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have described the data</a:t>
            </a:r>
          </a:p>
        </p:txBody>
      </p:sp>
      <p:sp>
        <p:nvSpPr>
          <p:cNvPr id="3" name="Content Placeholder 2"/>
          <p:cNvSpPr>
            <a:spLocks noGrp="1"/>
          </p:cNvSpPr>
          <p:nvPr>
            <p:ph sz="half" idx="1"/>
          </p:nvPr>
        </p:nvSpPr>
        <p:spPr/>
        <p:txBody>
          <a:bodyPr/>
          <a:lstStyle/>
          <a:p>
            <a:r>
              <a:rPr lang="en-US" dirty="0"/>
              <a:t>You must have </a:t>
            </a:r>
            <a:r>
              <a:rPr lang="en-US" b="1" u="sng" dirty="0"/>
              <a:t>named</a:t>
            </a:r>
            <a:r>
              <a:rPr lang="en-US" dirty="0"/>
              <a:t> the dataset you wanted</a:t>
            </a:r>
          </a:p>
          <a:p>
            <a:r>
              <a:rPr lang="en-US" dirty="0"/>
              <a:t>You downloaded the data from </a:t>
            </a:r>
            <a:r>
              <a:rPr lang="en-US" dirty="0" err="1"/>
              <a:t>from</a:t>
            </a:r>
            <a:r>
              <a:rPr lang="en-US" dirty="0"/>
              <a:t> an </a:t>
            </a:r>
            <a:r>
              <a:rPr lang="en-US" b="1" u="sng" dirty="0"/>
              <a:t>online query system</a:t>
            </a:r>
          </a:p>
          <a:p>
            <a:r>
              <a:rPr lang="en-US" dirty="0"/>
              <a:t>You </a:t>
            </a:r>
            <a:r>
              <a:rPr lang="en-US" b="1" u="sng" dirty="0"/>
              <a:t>specified the extract </a:t>
            </a:r>
            <a:r>
              <a:rPr lang="en-US" dirty="0"/>
              <a:t>from a company database </a:t>
            </a:r>
            <a:br>
              <a:rPr lang="en-US" dirty="0"/>
            </a:br>
            <a:r>
              <a:rPr lang="en-US" dirty="0"/>
              <a:t>(in words, in SQL, etc.)</a:t>
            </a:r>
            <a:endParaRPr lang="en-US" b="1" u="sng" dirty="0"/>
          </a:p>
          <a:p>
            <a:pPr marL="0" indent="0" algn="ctr">
              <a:buNone/>
            </a:pPr>
            <a:r>
              <a:rPr lang="en-US" dirty="0"/>
              <a:t>…</a:t>
            </a:r>
          </a:p>
          <a:p>
            <a:endParaRPr lang="en-US" b="1" u="sng" dirty="0"/>
          </a:p>
        </p:txBody>
      </p:sp>
      <p:pic>
        <p:nvPicPr>
          <p:cNvPr id="5" name="Content Placeholder 4"/>
          <p:cNvPicPr>
            <a:picLocks noGrp="1" noChangeAspect="1"/>
          </p:cNvPicPr>
          <p:nvPr>
            <p:ph sz="half" idx="2"/>
          </p:nvPr>
        </p:nvPicPr>
        <p:blipFill>
          <a:blip r:embed="rId2"/>
          <a:stretch>
            <a:fillRect/>
          </a:stretch>
        </p:blipFill>
        <p:spPr>
          <a:xfrm>
            <a:off x="6172200" y="2083064"/>
            <a:ext cx="5181600" cy="3836460"/>
          </a:xfrm>
          <a:prstGeom prst="rect">
            <a:avLst/>
          </a:prstGeom>
        </p:spPr>
      </p:pic>
      <p:pic>
        <p:nvPicPr>
          <p:cNvPr id="6" name="Picture 5"/>
          <p:cNvPicPr>
            <a:picLocks noChangeAspect="1"/>
          </p:cNvPicPr>
          <p:nvPr/>
        </p:nvPicPr>
        <p:blipFill>
          <a:blip r:embed="rId3"/>
          <a:stretch>
            <a:fillRect/>
          </a:stretch>
        </p:blipFill>
        <p:spPr>
          <a:xfrm>
            <a:off x="5942590" y="2167949"/>
            <a:ext cx="8872538" cy="3819525"/>
          </a:xfrm>
          <a:prstGeom prst="rect">
            <a:avLst/>
          </a:prstGeom>
        </p:spPr>
      </p:pic>
    </p:spTree>
    <p:extLst>
      <p:ext uri="{BB962C8B-B14F-4D97-AF65-F5344CB8AC3E}">
        <p14:creationId xmlns:p14="http://schemas.microsoft.com/office/powerpoint/2010/main" val="7567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83578" y="1000165"/>
            <a:ext cx="6024844" cy="4154984"/>
          </a:xfrm>
          <a:prstGeom prst="rect">
            <a:avLst/>
          </a:prstGeom>
          <a:noFill/>
        </p:spPr>
        <p:txBody>
          <a:bodyPr wrap="square" rtlCol="0">
            <a:spAutoFit/>
          </a:bodyPr>
          <a:lstStyle/>
          <a:p>
            <a:pPr algn="ctr"/>
            <a:r>
              <a:rPr lang="en-US" sz="8800" dirty="0">
                <a:solidFill>
                  <a:schemeClr val="bg1"/>
                </a:solidFill>
              </a:rPr>
              <a:t>Actions:</a:t>
            </a:r>
          </a:p>
          <a:p>
            <a:pPr algn="ctr"/>
            <a:r>
              <a:rPr lang="en-US" sz="8800" dirty="0">
                <a:solidFill>
                  <a:schemeClr val="bg1"/>
                </a:solidFill>
              </a:rPr>
              <a:t>Provide guidance</a:t>
            </a:r>
            <a:endParaRPr lang="en-US" dirty="0">
              <a:solidFill>
                <a:schemeClr val="bg1"/>
              </a:solidFill>
            </a:endParaRPr>
          </a:p>
        </p:txBody>
      </p:sp>
    </p:spTree>
    <p:extLst>
      <p:ext uri="{BB962C8B-B14F-4D97-AF65-F5344CB8AC3E}">
        <p14:creationId xmlns:p14="http://schemas.microsoft.com/office/powerpoint/2010/main" val="8808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166C0-AF98-4D5C-88C8-9603D07EA356}"/>
              </a:ext>
            </a:extLst>
          </p:cNvPr>
          <p:cNvSpPr>
            <a:spLocks noGrp="1"/>
          </p:cNvSpPr>
          <p:nvPr>
            <p:ph type="title"/>
          </p:nvPr>
        </p:nvSpPr>
        <p:spPr/>
        <p:txBody>
          <a:bodyPr/>
          <a:lstStyle/>
          <a:p>
            <a:r>
              <a:rPr lang="en-US" dirty="0"/>
              <a:t>Direct guidance</a:t>
            </a:r>
          </a:p>
        </p:txBody>
      </p:sp>
      <p:pic>
        <p:nvPicPr>
          <p:cNvPr id="8" name="Content Placeholder 7">
            <a:extLst>
              <a:ext uri="{FF2B5EF4-FFF2-40B4-BE49-F238E27FC236}">
                <a16:creationId xmlns:a16="http://schemas.microsoft.com/office/drawing/2014/main" id="{A5B74813-B399-4CA7-A19A-4A31ED9B45D8}"/>
              </a:ext>
            </a:extLst>
          </p:cNvPr>
          <p:cNvPicPr>
            <a:picLocks noGrp="1" noChangeAspect="1"/>
          </p:cNvPicPr>
          <p:nvPr>
            <p:ph sz="half" idx="1"/>
          </p:nvPr>
        </p:nvPicPr>
        <p:blipFill>
          <a:blip r:embed="rId2"/>
          <a:stretch>
            <a:fillRect/>
          </a:stretch>
        </p:blipFill>
        <p:spPr>
          <a:xfrm>
            <a:off x="838200" y="2508247"/>
            <a:ext cx="5181600" cy="2986094"/>
          </a:xfrm>
        </p:spPr>
      </p:pic>
      <p:pic>
        <p:nvPicPr>
          <p:cNvPr id="10" name="Content Placeholder 9">
            <a:extLst>
              <a:ext uri="{FF2B5EF4-FFF2-40B4-BE49-F238E27FC236}">
                <a16:creationId xmlns:a16="http://schemas.microsoft.com/office/drawing/2014/main" id="{BF6F3E4B-8750-466E-96FD-9D79549FFBA9}"/>
              </a:ext>
            </a:extLst>
          </p:cNvPr>
          <p:cNvPicPr>
            <a:picLocks noGrp="1" noChangeAspect="1"/>
          </p:cNvPicPr>
          <p:nvPr>
            <p:ph sz="half" idx="2"/>
          </p:nvPr>
        </p:nvPicPr>
        <p:blipFill>
          <a:blip r:embed="rId3"/>
          <a:stretch>
            <a:fillRect/>
          </a:stretch>
        </p:blipFill>
        <p:spPr>
          <a:xfrm>
            <a:off x="6172200" y="2746791"/>
            <a:ext cx="5181600" cy="2509006"/>
          </a:xfrm>
        </p:spPr>
      </p:pic>
    </p:spTree>
    <p:extLst>
      <p:ext uri="{BB962C8B-B14F-4D97-AF65-F5344CB8AC3E}">
        <p14:creationId xmlns:p14="http://schemas.microsoft.com/office/powerpoint/2010/main" val="3755465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9B9F-E702-4238-9177-DCD5D36D92E7}"/>
              </a:ext>
            </a:extLst>
          </p:cNvPr>
          <p:cNvSpPr>
            <a:spLocks noGrp="1"/>
          </p:cNvSpPr>
          <p:nvPr>
            <p:ph type="title"/>
          </p:nvPr>
        </p:nvSpPr>
        <p:spPr/>
        <p:txBody>
          <a:bodyPr/>
          <a:lstStyle/>
          <a:p>
            <a:r>
              <a:rPr lang="en-US" dirty="0"/>
              <a:t>Enhanced guidance</a:t>
            </a:r>
          </a:p>
        </p:txBody>
      </p:sp>
      <p:pic>
        <p:nvPicPr>
          <p:cNvPr id="6" name="Content Placeholder 5">
            <a:extLst>
              <a:ext uri="{FF2B5EF4-FFF2-40B4-BE49-F238E27FC236}">
                <a16:creationId xmlns:a16="http://schemas.microsoft.com/office/drawing/2014/main" id="{80D4A90C-4B40-4BA9-9757-8F53DEDE8B35}"/>
              </a:ext>
            </a:extLst>
          </p:cNvPr>
          <p:cNvPicPr>
            <a:picLocks noGrp="1" noChangeAspect="1"/>
          </p:cNvPicPr>
          <p:nvPr>
            <p:ph sz="half" idx="1"/>
          </p:nvPr>
        </p:nvPicPr>
        <p:blipFill>
          <a:blip r:embed="rId2"/>
          <a:stretch>
            <a:fillRect/>
          </a:stretch>
        </p:blipFill>
        <p:spPr>
          <a:xfrm>
            <a:off x="838200" y="2681920"/>
            <a:ext cx="5181600" cy="2638747"/>
          </a:xfrm>
        </p:spPr>
      </p:pic>
      <p:pic>
        <p:nvPicPr>
          <p:cNvPr id="8" name="Content Placeholder 7">
            <a:extLst>
              <a:ext uri="{FF2B5EF4-FFF2-40B4-BE49-F238E27FC236}">
                <a16:creationId xmlns:a16="http://schemas.microsoft.com/office/drawing/2014/main" id="{D06D605B-FAD0-458B-98AC-018C9051CD75}"/>
              </a:ext>
            </a:extLst>
          </p:cNvPr>
          <p:cNvPicPr>
            <a:picLocks noGrp="1" noChangeAspect="1"/>
          </p:cNvPicPr>
          <p:nvPr>
            <p:ph sz="half" idx="2"/>
          </p:nvPr>
        </p:nvPicPr>
        <p:blipFill>
          <a:blip r:embed="rId3"/>
          <a:stretch>
            <a:fillRect/>
          </a:stretch>
        </p:blipFill>
        <p:spPr>
          <a:xfrm>
            <a:off x="6172200" y="2073992"/>
            <a:ext cx="5181600" cy="3854604"/>
          </a:xfrm>
        </p:spPr>
      </p:pic>
    </p:spTree>
    <p:extLst>
      <p:ext uri="{BB962C8B-B14F-4D97-AF65-F5344CB8AC3E}">
        <p14:creationId xmlns:p14="http://schemas.microsoft.com/office/powerpoint/2010/main" val="592233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we check them!</a:t>
            </a:r>
          </a:p>
        </p:txBody>
      </p:sp>
      <p:sp>
        <p:nvSpPr>
          <p:cNvPr id="3" name="Content Placeholder 2"/>
          <p:cNvSpPr>
            <a:spLocks noGrp="1"/>
          </p:cNvSpPr>
          <p:nvPr>
            <p:ph sz="half" idx="1"/>
          </p:nvPr>
        </p:nvSpPr>
        <p:spPr/>
        <p:txBody>
          <a:bodyPr>
            <a:normAutofit/>
          </a:bodyPr>
          <a:lstStyle/>
          <a:p>
            <a:r>
              <a:rPr lang="en-US" dirty="0"/>
              <a:t>If the URL does not work, we make a note.</a:t>
            </a:r>
          </a:p>
          <a:p>
            <a:r>
              <a:rPr lang="en-US" dirty="0"/>
              <a:t>If the site requires registration, we try it out.</a:t>
            </a:r>
          </a:p>
          <a:p>
            <a:pPr lvl="1"/>
            <a:r>
              <a:rPr lang="en-US" dirty="0"/>
              <a:t>How long?</a:t>
            </a:r>
          </a:p>
          <a:p>
            <a:pPr lvl="1"/>
            <a:r>
              <a:rPr lang="en-US" dirty="0"/>
              <a:t>Any requirements?</a:t>
            </a:r>
          </a:p>
        </p:txBody>
      </p:sp>
      <p:sp>
        <p:nvSpPr>
          <p:cNvPr id="4" name="Content Placeholder 3"/>
          <p:cNvSpPr>
            <a:spLocks noGrp="1"/>
          </p:cNvSpPr>
          <p:nvPr>
            <p:ph sz="half" idx="2"/>
          </p:nvPr>
        </p:nvSpPr>
        <p:spPr/>
        <p:txBody>
          <a:bodyPr>
            <a:normAutofit/>
          </a:bodyPr>
          <a:lstStyle/>
          <a:p>
            <a:r>
              <a:rPr lang="en-US" dirty="0"/>
              <a:t>What does the site say?</a:t>
            </a:r>
          </a:p>
          <a:p>
            <a:pPr marL="0" indent="0">
              <a:buNone/>
            </a:pPr>
            <a:r>
              <a:rPr lang="en-US" sz="1600" dirty="0">
                <a:solidFill>
                  <a:schemeClr val="accent5"/>
                </a:solidFill>
              </a:rPr>
              <a:t>Please use the following citation when referring to this file in the different versions:</a:t>
            </a:r>
            <a:br>
              <a:rPr lang="en-US" sz="1600" dirty="0">
                <a:solidFill>
                  <a:schemeClr val="accent5"/>
                </a:solidFill>
              </a:rPr>
            </a:br>
            <a:r>
              <a:rPr lang="en-US" sz="1600" dirty="0" err="1">
                <a:solidFill>
                  <a:schemeClr val="accent5"/>
                </a:solidFill>
              </a:rPr>
              <a:t>Inglehart</a:t>
            </a:r>
            <a:r>
              <a:rPr lang="en-US" sz="1600" dirty="0">
                <a:solidFill>
                  <a:schemeClr val="accent5"/>
                </a:solidFill>
              </a:rPr>
              <a:t>, R., C. </a:t>
            </a:r>
            <a:r>
              <a:rPr lang="en-US" sz="1600" dirty="0" err="1">
                <a:solidFill>
                  <a:schemeClr val="accent5"/>
                </a:solidFill>
              </a:rPr>
              <a:t>Haerpfer</a:t>
            </a:r>
            <a:r>
              <a:rPr lang="en-US" sz="1600" dirty="0">
                <a:solidFill>
                  <a:schemeClr val="accent5"/>
                </a:solidFill>
              </a:rPr>
              <a:t>, A. Moreno, C. </a:t>
            </a:r>
            <a:r>
              <a:rPr lang="en-US" sz="1600" dirty="0" err="1">
                <a:solidFill>
                  <a:schemeClr val="accent5"/>
                </a:solidFill>
              </a:rPr>
              <a:t>Welzel</a:t>
            </a:r>
            <a:r>
              <a:rPr lang="en-US" sz="1600" dirty="0">
                <a:solidFill>
                  <a:schemeClr val="accent5"/>
                </a:solidFill>
              </a:rPr>
              <a:t>, K. </a:t>
            </a:r>
            <a:r>
              <a:rPr lang="en-US" sz="1600" dirty="0" err="1">
                <a:solidFill>
                  <a:schemeClr val="accent5"/>
                </a:solidFill>
              </a:rPr>
              <a:t>Kizilova</a:t>
            </a:r>
            <a:r>
              <a:rPr lang="en-US" sz="1600" dirty="0">
                <a:solidFill>
                  <a:schemeClr val="accent5"/>
                </a:solidFill>
              </a:rPr>
              <a:t>, J. </a:t>
            </a:r>
            <a:r>
              <a:rPr lang="en-US" sz="1600" dirty="0" err="1">
                <a:solidFill>
                  <a:schemeClr val="accent5"/>
                </a:solidFill>
              </a:rPr>
              <a:t>Diez</a:t>
            </a:r>
            <a:r>
              <a:rPr lang="en-US" sz="1600" dirty="0">
                <a:solidFill>
                  <a:schemeClr val="accent5"/>
                </a:solidFill>
              </a:rPr>
              <a:t>-Medrano, M. Lagos, P. Norris, E. </a:t>
            </a:r>
            <a:r>
              <a:rPr lang="en-US" sz="1600" dirty="0" err="1">
                <a:solidFill>
                  <a:schemeClr val="accent5"/>
                </a:solidFill>
              </a:rPr>
              <a:t>Ponarin</a:t>
            </a:r>
            <a:r>
              <a:rPr lang="en-US" sz="1600" dirty="0">
                <a:solidFill>
                  <a:schemeClr val="accent5"/>
                </a:solidFill>
              </a:rPr>
              <a:t> &amp; B. </a:t>
            </a:r>
            <a:r>
              <a:rPr lang="en-US" sz="1600" dirty="0" err="1">
                <a:solidFill>
                  <a:schemeClr val="accent5"/>
                </a:solidFill>
              </a:rPr>
              <a:t>Puranen</a:t>
            </a:r>
            <a:r>
              <a:rPr lang="en-US" sz="1600" dirty="0">
                <a:solidFill>
                  <a:schemeClr val="accent5"/>
                </a:solidFill>
              </a:rPr>
              <a:t> et al. (eds.). 2014. World Values Survey: Round Six - Country-Pooled </a:t>
            </a:r>
            <a:r>
              <a:rPr lang="en-US" sz="1600" dirty="0" err="1">
                <a:solidFill>
                  <a:schemeClr val="accent5"/>
                </a:solidFill>
              </a:rPr>
              <a:t>Datafile</a:t>
            </a:r>
            <a:r>
              <a:rPr lang="en-US" sz="1600" dirty="0">
                <a:solidFill>
                  <a:schemeClr val="accent5"/>
                </a:solidFill>
              </a:rPr>
              <a:t> Version: </a:t>
            </a:r>
            <a:r>
              <a:rPr lang="en-US" sz="1600" dirty="0">
                <a:solidFill>
                  <a:schemeClr val="accent5"/>
                </a:solidFill>
                <a:hlinkClick r:id="rId2"/>
              </a:rPr>
              <a:t>www.worldvaluessurvey.org/WVSDocumentationWV6.jsp</a:t>
            </a:r>
            <a:r>
              <a:rPr lang="en-US" sz="1600" dirty="0">
                <a:solidFill>
                  <a:schemeClr val="accent5"/>
                </a:solidFill>
              </a:rPr>
              <a:t>. Madrid: JD Systems Institute.</a:t>
            </a:r>
          </a:p>
          <a:p>
            <a:r>
              <a:rPr lang="en-US" dirty="0"/>
              <a:t>Is that in the README / Paper/ Appendix?</a:t>
            </a:r>
          </a:p>
          <a:p>
            <a:endParaRPr lang="en-US" dirty="0"/>
          </a:p>
        </p:txBody>
      </p:sp>
    </p:spTree>
    <p:extLst>
      <p:ext uri="{BB962C8B-B14F-4D97-AF65-F5344CB8AC3E}">
        <p14:creationId xmlns:p14="http://schemas.microsoft.com/office/powerpoint/2010/main" val="2140168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we check them!</a:t>
            </a:r>
          </a:p>
        </p:txBody>
      </p:sp>
      <p:pic>
        <p:nvPicPr>
          <p:cNvPr id="5" name="Content Placeholder 4"/>
          <p:cNvPicPr>
            <a:picLocks noGrp="1" noChangeAspect="1"/>
          </p:cNvPicPr>
          <p:nvPr>
            <p:ph sz="half" idx="1"/>
          </p:nvPr>
        </p:nvPicPr>
        <p:blipFill>
          <a:blip r:embed="rId2"/>
          <a:stretch>
            <a:fillRect/>
          </a:stretch>
        </p:blipFill>
        <p:spPr>
          <a:xfrm>
            <a:off x="1384288" y="1825625"/>
            <a:ext cx="4089424" cy="4351338"/>
          </a:xfrm>
          <a:prstGeom prst="rect">
            <a:avLst/>
          </a:prstGeom>
        </p:spPr>
      </p:pic>
      <p:sp>
        <p:nvSpPr>
          <p:cNvPr id="4" name="Content Placeholder 3"/>
          <p:cNvSpPr>
            <a:spLocks noGrp="1"/>
          </p:cNvSpPr>
          <p:nvPr>
            <p:ph sz="half" idx="2"/>
          </p:nvPr>
        </p:nvSpPr>
        <p:spPr/>
        <p:txBody>
          <a:bodyPr>
            <a:normAutofit/>
          </a:bodyPr>
          <a:lstStyle/>
          <a:p>
            <a:r>
              <a:rPr lang="en-US" dirty="0"/>
              <a:t>What does the site say?</a:t>
            </a:r>
          </a:p>
          <a:p>
            <a:pPr marL="0" indent="0">
              <a:buNone/>
            </a:pPr>
            <a:r>
              <a:rPr lang="en-US" sz="1600" dirty="0">
                <a:solidFill>
                  <a:schemeClr val="accent5"/>
                </a:solidFill>
              </a:rPr>
              <a:t>Please use the following citation when referring to this file in the different versions:</a:t>
            </a:r>
            <a:br>
              <a:rPr lang="en-US" sz="1600" dirty="0">
                <a:solidFill>
                  <a:schemeClr val="accent5"/>
                </a:solidFill>
              </a:rPr>
            </a:br>
            <a:r>
              <a:rPr lang="en-US" sz="1600" dirty="0" err="1">
                <a:solidFill>
                  <a:schemeClr val="accent5"/>
                </a:solidFill>
              </a:rPr>
              <a:t>Inglehart</a:t>
            </a:r>
            <a:r>
              <a:rPr lang="en-US" sz="1600" dirty="0">
                <a:solidFill>
                  <a:schemeClr val="accent5"/>
                </a:solidFill>
              </a:rPr>
              <a:t>, R., C. </a:t>
            </a:r>
            <a:r>
              <a:rPr lang="en-US" sz="1600" dirty="0" err="1">
                <a:solidFill>
                  <a:schemeClr val="accent5"/>
                </a:solidFill>
              </a:rPr>
              <a:t>Haerpfer</a:t>
            </a:r>
            <a:r>
              <a:rPr lang="en-US" sz="1600" dirty="0">
                <a:solidFill>
                  <a:schemeClr val="accent5"/>
                </a:solidFill>
              </a:rPr>
              <a:t>, A. Moreno, C. </a:t>
            </a:r>
            <a:r>
              <a:rPr lang="en-US" sz="1600" dirty="0" err="1">
                <a:solidFill>
                  <a:schemeClr val="accent5"/>
                </a:solidFill>
              </a:rPr>
              <a:t>Welzel</a:t>
            </a:r>
            <a:r>
              <a:rPr lang="en-US" sz="1600" dirty="0">
                <a:solidFill>
                  <a:schemeClr val="accent5"/>
                </a:solidFill>
              </a:rPr>
              <a:t>, K. </a:t>
            </a:r>
            <a:r>
              <a:rPr lang="en-US" sz="1600" dirty="0" err="1">
                <a:solidFill>
                  <a:schemeClr val="accent5"/>
                </a:solidFill>
              </a:rPr>
              <a:t>Kizilova</a:t>
            </a:r>
            <a:r>
              <a:rPr lang="en-US" sz="1600" dirty="0">
                <a:solidFill>
                  <a:schemeClr val="accent5"/>
                </a:solidFill>
              </a:rPr>
              <a:t>, J. </a:t>
            </a:r>
            <a:r>
              <a:rPr lang="en-US" sz="1600" dirty="0" err="1">
                <a:solidFill>
                  <a:schemeClr val="accent5"/>
                </a:solidFill>
              </a:rPr>
              <a:t>Diez</a:t>
            </a:r>
            <a:r>
              <a:rPr lang="en-US" sz="1600" dirty="0">
                <a:solidFill>
                  <a:schemeClr val="accent5"/>
                </a:solidFill>
              </a:rPr>
              <a:t>-Medrano, M. Lagos, P. Norris, E. </a:t>
            </a:r>
            <a:r>
              <a:rPr lang="en-US" sz="1600" dirty="0" err="1">
                <a:solidFill>
                  <a:schemeClr val="accent5"/>
                </a:solidFill>
              </a:rPr>
              <a:t>Ponarin</a:t>
            </a:r>
            <a:r>
              <a:rPr lang="en-US" sz="1600" dirty="0">
                <a:solidFill>
                  <a:schemeClr val="accent5"/>
                </a:solidFill>
              </a:rPr>
              <a:t> &amp; B. </a:t>
            </a:r>
            <a:r>
              <a:rPr lang="en-US" sz="1600" dirty="0" err="1">
                <a:solidFill>
                  <a:schemeClr val="accent5"/>
                </a:solidFill>
              </a:rPr>
              <a:t>Puranen</a:t>
            </a:r>
            <a:r>
              <a:rPr lang="en-US" sz="1600" dirty="0">
                <a:solidFill>
                  <a:schemeClr val="accent5"/>
                </a:solidFill>
              </a:rPr>
              <a:t> et al. (eds.). 2014. World Values Survey: Round Six - Country-Pooled </a:t>
            </a:r>
            <a:r>
              <a:rPr lang="en-US" sz="1600" dirty="0" err="1">
                <a:solidFill>
                  <a:schemeClr val="accent5"/>
                </a:solidFill>
              </a:rPr>
              <a:t>Datafile</a:t>
            </a:r>
            <a:r>
              <a:rPr lang="en-US" sz="1600" dirty="0">
                <a:solidFill>
                  <a:schemeClr val="accent5"/>
                </a:solidFill>
              </a:rPr>
              <a:t> Version: </a:t>
            </a:r>
            <a:r>
              <a:rPr lang="en-US" sz="1600" dirty="0">
                <a:solidFill>
                  <a:schemeClr val="accent5"/>
                </a:solidFill>
                <a:hlinkClick r:id="rId3"/>
              </a:rPr>
              <a:t>www.worldvaluessurvey.org/WVSDocumentationWV6.jsp</a:t>
            </a:r>
            <a:r>
              <a:rPr lang="en-US" sz="1600" dirty="0">
                <a:solidFill>
                  <a:schemeClr val="accent5"/>
                </a:solidFill>
              </a:rPr>
              <a:t>. Madrid: JD Systems Institute.</a:t>
            </a:r>
          </a:p>
          <a:p>
            <a:r>
              <a:rPr lang="en-US" dirty="0"/>
              <a:t>Is that in the README / Paper/ Appendix?</a:t>
            </a:r>
          </a:p>
          <a:p>
            <a:r>
              <a:rPr lang="en-US" dirty="0"/>
              <a:t>Are all the conditions met/described?</a:t>
            </a:r>
          </a:p>
          <a:p>
            <a:endParaRPr lang="en-US" dirty="0"/>
          </a:p>
        </p:txBody>
      </p:sp>
      <p:sp>
        <p:nvSpPr>
          <p:cNvPr id="6" name="Oval 5"/>
          <p:cNvSpPr/>
          <p:nvPr/>
        </p:nvSpPr>
        <p:spPr>
          <a:xfrm>
            <a:off x="1094014" y="5510893"/>
            <a:ext cx="2906486" cy="66607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396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509200"/>
          </a:xfrm>
          <a:prstGeom prst="rect">
            <a:avLst/>
          </a:prstGeom>
          <a:noFill/>
        </p:spPr>
        <p:txBody>
          <a:bodyPr wrap="square" rtlCol="0">
            <a:spAutoFit/>
          </a:bodyPr>
          <a:lstStyle/>
          <a:p>
            <a:pPr algn="ctr"/>
            <a:r>
              <a:rPr lang="en-US" sz="8800" dirty="0">
                <a:solidFill>
                  <a:schemeClr val="bg1"/>
                </a:solidFill>
              </a:rPr>
              <a:t>Challenge 2:</a:t>
            </a:r>
            <a:br>
              <a:rPr lang="en-US" sz="8800" dirty="0">
                <a:solidFill>
                  <a:schemeClr val="bg1"/>
                </a:solidFill>
              </a:rPr>
            </a:br>
            <a:r>
              <a:rPr lang="en-US" sz="8800" dirty="0">
                <a:solidFill>
                  <a:schemeClr val="bg1"/>
                </a:solidFill>
              </a:rPr>
              <a:t>Authors are not trained to</a:t>
            </a:r>
            <a:br>
              <a:rPr lang="en-US" sz="8800" dirty="0">
                <a:solidFill>
                  <a:schemeClr val="bg1"/>
                </a:solidFill>
              </a:rPr>
            </a:br>
            <a:r>
              <a:rPr lang="en-US" sz="8800" dirty="0">
                <a:solidFill>
                  <a:schemeClr val="bg1"/>
                </a:solidFill>
              </a:rPr>
              <a:t>deposit data</a:t>
            </a:r>
            <a:endParaRPr lang="en-US" sz="1400" dirty="0">
              <a:solidFill>
                <a:schemeClr val="bg1"/>
              </a:solidFill>
            </a:endParaRPr>
          </a:p>
        </p:txBody>
      </p:sp>
    </p:spTree>
    <p:extLst>
      <p:ext uri="{BB962C8B-B14F-4D97-AF65-F5344CB8AC3E}">
        <p14:creationId xmlns:p14="http://schemas.microsoft.com/office/powerpoint/2010/main" val="1821924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
        <p:nvSpPr>
          <p:cNvPr id="8" name="Oval 7">
            <a:extLst>
              <a:ext uri="{FF2B5EF4-FFF2-40B4-BE49-F238E27FC236}">
                <a16:creationId xmlns:a16="http://schemas.microsoft.com/office/drawing/2014/main" id="{5E6DB632-C11E-4432-AAE7-0C06EBE8197C}"/>
              </a:ext>
            </a:extLst>
          </p:cNvPr>
          <p:cNvSpPr/>
          <p:nvPr/>
        </p:nvSpPr>
        <p:spPr>
          <a:xfrm>
            <a:off x="8056823"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does the value-added data go?</a:t>
            </a:r>
          </a:p>
        </p:txBody>
      </p:sp>
    </p:spTree>
    <p:extLst>
      <p:ext uri="{BB962C8B-B14F-4D97-AF65-F5344CB8AC3E}">
        <p14:creationId xmlns:p14="http://schemas.microsoft.com/office/powerpoint/2010/main" val="21153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965" y="3802931"/>
            <a:ext cx="2203268" cy="51743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0193" y="2954064"/>
            <a:ext cx="7241177" cy="385433"/>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94760" y="2681203"/>
            <a:ext cx="7543800" cy="386862"/>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AEA Data &amp; Code Availability Policy (2019)</a:t>
            </a:r>
          </a:p>
        </p:txBody>
      </p:sp>
      <p:sp>
        <p:nvSpPr>
          <p:cNvPr id="7" name="Rectangle 6"/>
          <p:cNvSpPr/>
          <p:nvPr/>
        </p:nvSpPr>
        <p:spPr>
          <a:xfrm>
            <a:off x="5686696" y="4857587"/>
            <a:ext cx="5129349" cy="39107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fontAlgn="base"/>
            <a:r>
              <a:rPr lang="en-US" dirty="0">
                <a:solidFill>
                  <a:schemeClr val="bg1">
                    <a:lumMod val="75000"/>
                  </a:schemeClr>
                </a:solidFill>
              </a:rPr>
              <a:t>It is the policy of the American Economic Association to publish papers only if the data used in the analysis are </a:t>
            </a:r>
            <a:r>
              <a:rPr lang="en-US" b="1" u="sng" dirty="0"/>
              <a:t>clearly and precisely </a:t>
            </a:r>
            <a:r>
              <a:rPr lang="en-US" dirty="0">
                <a:solidFill>
                  <a:schemeClr val="bg1">
                    <a:lumMod val="75000"/>
                  </a:schemeClr>
                </a:solidFill>
              </a:rPr>
              <a:t>documented and </a:t>
            </a:r>
            <a:r>
              <a:rPr lang="en-US" b="1" u="sng" dirty="0"/>
              <a:t>access to the data and code is clearly and precisely documented and is non-exclusive to the authors.</a:t>
            </a:r>
          </a:p>
          <a:p>
            <a:pPr fontAlgn="base"/>
            <a:r>
              <a:rPr lang="en-US" dirty="0">
                <a:solidFill>
                  <a:schemeClr val="bg1">
                    <a:lumMod val="75000"/>
                  </a:schemeClr>
                </a:solidFill>
              </a:rPr>
              <a:t>Authors of accepted papers that contain empirical work, simulations, or experimental work must </a:t>
            </a:r>
            <a:r>
              <a:rPr lang="en-US" sz="3200" b="1" dirty="0">
                <a:solidFill>
                  <a:schemeClr val="accent2">
                    <a:lumMod val="75000"/>
                  </a:schemeClr>
                </a:solidFill>
              </a:rPr>
              <a:t>provide</a:t>
            </a:r>
            <a:r>
              <a:rPr lang="en-US" dirty="0">
                <a:solidFill>
                  <a:schemeClr val="bg1">
                    <a:lumMod val="75000"/>
                  </a:schemeClr>
                </a:solidFill>
              </a:rPr>
              <a:t>, </a:t>
            </a:r>
            <a:r>
              <a:rPr lang="en-US" sz="3200" b="1" dirty="0">
                <a:solidFill>
                  <a:schemeClr val="accent6">
                    <a:lumMod val="75000"/>
                  </a:schemeClr>
                </a:solidFill>
              </a:rPr>
              <a:t>prior to acceptance</a:t>
            </a:r>
            <a:r>
              <a:rPr lang="en-US" dirty="0">
                <a:solidFill>
                  <a:schemeClr val="bg1">
                    <a:lumMod val="75000"/>
                  </a:schemeClr>
                </a:solidFill>
              </a:rPr>
              <a:t>, the data, programs, and other details of the computations </a:t>
            </a:r>
            <a:r>
              <a:rPr lang="en-US" sz="3200" b="1" dirty="0">
                <a:solidFill>
                  <a:schemeClr val="accent4">
                    <a:lumMod val="75000"/>
                  </a:schemeClr>
                </a:solidFill>
              </a:rPr>
              <a:t>sufficient to permit replication</a:t>
            </a:r>
            <a:r>
              <a:rPr lang="en-US" dirty="0">
                <a:solidFill>
                  <a:schemeClr val="bg1">
                    <a:lumMod val="75000"/>
                  </a:schemeClr>
                </a:solidFill>
              </a:rPr>
              <a:t>, as well as </a:t>
            </a:r>
            <a:r>
              <a:rPr lang="en-US" b="1" dirty="0">
                <a:solidFill>
                  <a:schemeClr val="accent1">
                    <a:lumMod val="75000"/>
                  </a:schemeClr>
                </a:solidFill>
              </a:rPr>
              <a:t>information about access to data and programs.</a:t>
            </a:r>
          </a:p>
          <a:p>
            <a:endParaRPr lang="en-US" dirty="0"/>
          </a:p>
        </p:txBody>
      </p:sp>
    </p:spTree>
    <p:extLst>
      <p:ext uri="{BB962C8B-B14F-4D97-AF65-F5344CB8AC3E}">
        <p14:creationId xmlns:p14="http://schemas.microsoft.com/office/powerpoint/2010/main" val="3720326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p:cNvSpPr/>
          <p:nvPr/>
        </p:nvSpPr>
        <p:spPr>
          <a:xfrm>
            <a:off x="838200" y="3346882"/>
            <a:ext cx="9601940" cy="10120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8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Data citations and metadata</a:t>
            </a:r>
          </a:p>
        </p:txBody>
      </p:sp>
      <p:sp>
        <p:nvSpPr>
          <p:cNvPr id="3" name="Content Placeholder 2"/>
          <p:cNvSpPr>
            <a:spLocks noGrp="1"/>
          </p:cNvSpPr>
          <p:nvPr>
            <p:ph idx="1"/>
          </p:nvPr>
        </p:nvSpPr>
        <p:spPr/>
        <p:txBody>
          <a:bodyPr>
            <a:normAutofit/>
          </a:bodyPr>
          <a:lstStyle/>
          <a:p>
            <a:pPr marL="457200" lvl="1" indent="0">
              <a:buNone/>
            </a:pPr>
            <a:r>
              <a:rPr lang="en-US" sz="4000" dirty="0"/>
              <a:t>What is </a:t>
            </a:r>
            <a:r>
              <a:rPr lang="en-US" sz="4000" b="1" dirty="0"/>
              <a:t>FAIR</a:t>
            </a:r>
            <a:r>
              <a:rPr lang="en-US" sz="4000" dirty="0"/>
              <a:t>?</a:t>
            </a:r>
          </a:p>
          <a:p>
            <a:pPr lvl="1"/>
            <a:r>
              <a:rPr lang="en-US" sz="4800" b="1" dirty="0"/>
              <a:t>F</a:t>
            </a:r>
            <a:r>
              <a:rPr lang="en-US" sz="4000" dirty="0"/>
              <a:t>indable, </a:t>
            </a:r>
          </a:p>
          <a:p>
            <a:pPr lvl="1"/>
            <a:r>
              <a:rPr lang="en-US" sz="4800" b="1" dirty="0"/>
              <a:t>A</a:t>
            </a:r>
            <a:r>
              <a:rPr lang="en-US" sz="4000" dirty="0"/>
              <a:t>ccessible, </a:t>
            </a:r>
          </a:p>
          <a:p>
            <a:pPr lvl="1"/>
            <a:r>
              <a:rPr lang="en-US" sz="4800" b="1" dirty="0"/>
              <a:t>I</a:t>
            </a:r>
            <a:r>
              <a:rPr lang="en-US" sz="4000" dirty="0"/>
              <a:t>nteroperable, and </a:t>
            </a:r>
          </a:p>
          <a:p>
            <a:pPr lvl="1"/>
            <a:r>
              <a:rPr lang="en-US" sz="4800" b="1" dirty="0"/>
              <a:t>R</a:t>
            </a:r>
            <a:r>
              <a:rPr lang="en-US" sz="4000" dirty="0"/>
              <a:t>e-usable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194" y="1690688"/>
            <a:ext cx="3438525" cy="4238625"/>
          </a:xfrm>
          <a:prstGeom prst="rect">
            <a:avLst/>
          </a:prstGeom>
        </p:spPr>
      </p:pic>
    </p:spTree>
    <p:extLst>
      <p:ext uri="{BB962C8B-B14F-4D97-AF65-F5344CB8AC3E}">
        <p14:creationId xmlns:p14="http://schemas.microsoft.com/office/powerpoint/2010/main" val="924341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data principles rely on metadata</a:t>
            </a:r>
          </a:p>
        </p:txBody>
      </p:sp>
      <p:pic>
        <p:nvPicPr>
          <p:cNvPr id="6" name="Content Placeholder 5"/>
          <p:cNvPicPr>
            <a:picLocks noGrp="1" noChangeAspect="1"/>
          </p:cNvPicPr>
          <p:nvPr>
            <p:ph idx="1"/>
          </p:nvPr>
        </p:nvPicPr>
        <p:blipFill>
          <a:blip r:embed="rId3"/>
          <a:stretch>
            <a:fillRect/>
          </a:stretch>
        </p:blipFill>
        <p:spPr>
          <a:xfrm>
            <a:off x="2245180" y="1331625"/>
            <a:ext cx="6627760" cy="5904427"/>
          </a:xfrm>
          <a:prstGeom prst="rect">
            <a:avLst/>
          </a:prstGeom>
        </p:spPr>
      </p:pic>
    </p:spTree>
    <p:extLst>
      <p:ext uri="{BB962C8B-B14F-4D97-AF65-F5344CB8AC3E}">
        <p14:creationId xmlns:p14="http://schemas.microsoft.com/office/powerpoint/2010/main" val="2306528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755322" y="3600450"/>
            <a:ext cx="8677275" cy="1143000"/>
          </a:xfrm>
          <a:prstGeom prst="rect">
            <a:avLst/>
          </a:prstGeom>
          <a:ln w="31750">
            <a:solidFill>
              <a:schemeClr val="tx1"/>
            </a:solidFill>
          </a:ln>
          <a:effectLst>
            <a:outerShdw blurRad="50800" dist="1270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1755322" y="788194"/>
            <a:ext cx="8877300" cy="1962150"/>
          </a:xfrm>
          <a:prstGeom prst="rect">
            <a:avLst/>
          </a:prstGeom>
          <a:ln w="31750">
            <a:solidFill>
              <a:schemeClr val="tx1"/>
            </a:solidFill>
          </a:ln>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1755322" y="5431291"/>
            <a:ext cx="8448675" cy="1057275"/>
          </a:xfrm>
          <a:prstGeom prst="rect">
            <a:avLst/>
          </a:prstGeom>
          <a:ln w="31750">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4141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278940" y="2657188"/>
            <a:ext cx="8560240" cy="1485976"/>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37385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338387" y="146957"/>
            <a:ext cx="7315200" cy="29672816"/>
          </a:xfrm>
          <a:prstGeom prst="rect">
            <a:avLst/>
          </a:prstGeom>
        </p:spPr>
      </p:pic>
      <p:sp>
        <p:nvSpPr>
          <p:cNvPr id="8" name="Rectangle 7"/>
          <p:cNvSpPr/>
          <p:nvPr/>
        </p:nvSpPr>
        <p:spPr>
          <a:xfrm>
            <a:off x="2302329" y="130629"/>
            <a:ext cx="7339692" cy="746215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16786" y="2215170"/>
            <a:ext cx="11125772" cy="2819545"/>
          </a:xfrm>
          <a:prstGeom prst="rect">
            <a:avLst/>
          </a:prstGeom>
          <a:effectLst>
            <a:outerShdw blurRad="50800" dist="469900" dir="2700000" algn="tl" rotWithShape="0">
              <a:prstClr val="black">
                <a:alpha val="40000"/>
              </a:prstClr>
            </a:outerShdw>
          </a:effectLst>
        </p:spPr>
      </p:pic>
    </p:spTree>
    <p:extLst>
      <p:ext uri="{BB962C8B-B14F-4D97-AF65-F5344CB8AC3E}">
        <p14:creationId xmlns:p14="http://schemas.microsoft.com/office/powerpoint/2010/main" val="4201484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findability relies on metadata</a:t>
            </a:r>
          </a:p>
        </p:txBody>
      </p:sp>
      <p:pic>
        <p:nvPicPr>
          <p:cNvPr id="6" name="Content Placeholder 5"/>
          <p:cNvPicPr>
            <a:picLocks noGrp="1" noChangeAspect="1"/>
          </p:cNvPicPr>
          <p:nvPr>
            <p:ph idx="1"/>
          </p:nvPr>
        </p:nvPicPr>
        <p:blipFill>
          <a:blip r:embed="rId2"/>
          <a:stretch>
            <a:fillRect/>
          </a:stretch>
        </p:blipFill>
        <p:spPr>
          <a:xfrm>
            <a:off x="659268" y="1690688"/>
            <a:ext cx="11532732" cy="5532106"/>
          </a:xfrm>
          <a:prstGeom prst="rect">
            <a:avLst/>
          </a:prstGeom>
        </p:spPr>
      </p:pic>
    </p:spTree>
    <p:extLst>
      <p:ext uri="{BB962C8B-B14F-4D97-AF65-F5344CB8AC3E}">
        <p14:creationId xmlns:p14="http://schemas.microsoft.com/office/powerpoint/2010/main" val="2496357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20575" y="1000165"/>
            <a:ext cx="9082355" cy="4154984"/>
          </a:xfrm>
          <a:prstGeom prst="rect">
            <a:avLst/>
          </a:prstGeom>
          <a:noFill/>
        </p:spPr>
        <p:txBody>
          <a:bodyPr wrap="square" rtlCol="0">
            <a:spAutoFit/>
          </a:bodyPr>
          <a:lstStyle/>
          <a:p>
            <a:pPr algn="ctr"/>
            <a:r>
              <a:rPr lang="en-US" sz="8800" dirty="0">
                <a:solidFill>
                  <a:schemeClr val="bg1"/>
                </a:solidFill>
              </a:rPr>
              <a:t>Actions:</a:t>
            </a:r>
          </a:p>
          <a:p>
            <a:pPr algn="ctr"/>
            <a:r>
              <a:rPr lang="en-US" sz="8800" dirty="0">
                <a:solidFill>
                  <a:schemeClr val="bg1"/>
                </a:solidFill>
              </a:rPr>
              <a:t>Provide guidance</a:t>
            </a:r>
            <a:br>
              <a:rPr lang="en-US" sz="8800" dirty="0">
                <a:solidFill>
                  <a:schemeClr val="bg1"/>
                </a:solidFill>
              </a:rPr>
            </a:br>
            <a:r>
              <a:rPr lang="en-US" sz="8800" dirty="0">
                <a:solidFill>
                  <a:schemeClr val="bg1"/>
                </a:solidFill>
              </a:rPr>
              <a:t>and infrastructure</a:t>
            </a:r>
          </a:p>
        </p:txBody>
      </p:sp>
    </p:spTree>
    <p:extLst>
      <p:ext uri="{BB962C8B-B14F-4D97-AF65-F5344CB8AC3E}">
        <p14:creationId xmlns:p14="http://schemas.microsoft.com/office/powerpoint/2010/main" val="264957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38A1-1908-4535-8DE7-C3BA59C622DF}"/>
              </a:ext>
            </a:extLst>
          </p:cNvPr>
          <p:cNvSpPr>
            <a:spLocks noGrp="1"/>
          </p:cNvSpPr>
          <p:nvPr>
            <p:ph type="title"/>
          </p:nvPr>
        </p:nvSpPr>
        <p:spPr/>
        <p:txBody>
          <a:bodyPr/>
          <a:lstStyle/>
          <a:p>
            <a:r>
              <a:rPr lang="en-US" dirty="0"/>
              <a:t>Guidance</a:t>
            </a:r>
          </a:p>
        </p:txBody>
      </p:sp>
      <p:pic>
        <p:nvPicPr>
          <p:cNvPr id="5" name="Content Placeholder 4">
            <a:extLst>
              <a:ext uri="{FF2B5EF4-FFF2-40B4-BE49-F238E27FC236}">
                <a16:creationId xmlns:a16="http://schemas.microsoft.com/office/drawing/2014/main" id="{07149AFB-D1DA-418D-9192-24361EA49374}"/>
              </a:ext>
            </a:extLst>
          </p:cNvPr>
          <p:cNvPicPr>
            <a:picLocks noGrp="1" noChangeAspect="1"/>
          </p:cNvPicPr>
          <p:nvPr>
            <p:ph idx="1"/>
          </p:nvPr>
        </p:nvPicPr>
        <p:blipFill>
          <a:blip r:embed="rId2"/>
          <a:stretch>
            <a:fillRect/>
          </a:stretch>
        </p:blipFill>
        <p:spPr>
          <a:xfrm>
            <a:off x="2152650" y="2114091"/>
            <a:ext cx="7886700" cy="3818855"/>
          </a:xfr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3354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74020A-9A95-461A-90BA-91B0891BC690}"/>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CC00BD3B-DC32-4EAE-A0F6-FE8D33A24277}"/>
              </a:ext>
            </a:extLst>
          </p:cNvPr>
          <p:cNvPicPr>
            <a:picLocks noGrp="1" noChangeAspect="1"/>
          </p:cNvPicPr>
          <p:nvPr>
            <p:ph sz="half" idx="1"/>
          </p:nvPr>
        </p:nvPicPr>
        <p:blipFill>
          <a:blip r:embed="rId2"/>
          <a:stretch>
            <a:fillRect/>
          </a:stretch>
        </p:blipFill>
        <p:spPr>
          <a:xfrm>
            <a:off x="427234" y="1690688"/>
            <a:ext cx="5181600" cy="2509006"/>
          </a:xfrm>
          <a:ln>
            <a:solidFill>
              <a:schemeClr val="tx1"/>
            </a:solidFill>
          </a:ln>
          <a:effectLst>
            <a:outerShdw blurRad="50800" dist="38100" dir="2700000" algn="tl" rotWithShape="0">
              <a:prstClr val="black">
                <a:alpha val="40000"/>
              </a:prstClr>
            </a:outerShdw>
          </a:effectLst>
        </p:spPr>
      </p:pic>
      <p:pic>
        <p:nvPicPr>
          <p:cNvPr id="10" name="Content Placeholder 9">
            <a:extLst>
              <a:ext uri="{FF2B5EF4-FFF2-40B4-BE49-F238E27FC236}">
                <a16:creationId xmlns:a16="http://schemas.microsoft.com/office/drawing/2014/main" id="{90985D59-6907-4B7E-9572-451E5F4E96BF}"/>
              </a:ext>
            </a:extLst>
          </p:cNvPr>
          <p:cNvPicPr>
            <a:picLocks noGrp="1" noChangeAspect="1"/>
          </p:cNvPicPr>
          <p:nvPr>
            <p:ph sz="half" idx="2"/>
          </p:nvPr>
        </p:nvPicPr>
        <p:blipFill>
          <a:blip r:embed="rId3"/>
          <a:stretch>
            <a:fillRect/>
          </a:stretch>
        </p:blipFill>
        <p:spPr>
          <a:xfrm>
            <a:off x="6172199" y="1690688"/>
            <a:ext cx="5181600" cy="2509006"/>
          </a:xfr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04BE5B4F-2BBD-4822-9DFC-96AC414EF890}"/>
              </a:ext>
            </a:extLst>
          </p:cNvPr>
          <p:cNvPicPr>
            <a:picLocks noChangeAspect="1"/>
          </p:cNvPicPr>
          <p:nvPr/>
        </p:nvPicPr>
        <p:blipFill>
          <a:blip r:embed="rId4"/>
          <a:stretch>
            <a:fillRect/>
          </a:stretch>
        </p:blipFill>
        <p:spPr>
          <a:xfrm>
            <a:off x="3298004" y="4240893"/>
            <a:ext cx="5339137" cy="2251982"/>
          </a:xfrm>
          <a:prstGeom prst="rect">
            <a:avLst/>
          </a:prstGeom>
        </p:spPr>
      </p:pic>
    </p:spTree>
    <p:extLst>
      <p:ext uri="{BB962C8B-B14F-4D97-AF65-F5344CB8AC3E}">
        <p14:creationId xmlns:p14="http://schemas.microsoft.com/office/powerpoint/2010/main" val="256005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Tree>
    <p:extLst>
      <p:ext uri="{BB962C8B-B14F-4D97-AF65-F5344CB8AC3E}">
        <p14:creationId xmlns:p14="http://schemas.microsoft.com/office/powerpoint/2010/main" val="1553534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724644"/>
          </a:xfrm>
          <a:prstGeom prst="rect">
            <a:avLst/>
          </a:prstGeom>
          <a:noFill/>
        </p:spPr>
        <p:txBody>
          <a:bodyPr wrap="square" rtlCol="0">
            <a:spAutoFit/>
          </a:bodyPr>
          <a:lstStyle/>
          <a:p>
            <a:pPr algn="ctr"/>
            <a:r>
              <a:rPr lang="en-US" sz="8800" dirty="0">
                <a:solidFill>
                  <a:schemeClr val="bg1"/>
                </a:solidFill>
              </a:rPr>
              <a:t>Challenge 3:</a:t>
            </a:r>
            <a:br>
              <a:rPr lang="en-US" sz="8800" dirty="0">
                <a:solidFill>
                  <a:schemeClr val="bg1"/>
                </a:solidFill>
              </a:rPr>
            </a:br>
            <a:r>
              <a:rPr lang="en-US" sz="8800" dirty="0">
                <a:solidFill>
                  <a:schemeClr val="bg1"/>
                </a:solidFill>
              </a:rPr>
              <a:t>Data providers are bad at helping researchers…</a:t>
            </a:r>
            <a:br>
              <a:rPr lang="en-US" sz="8800" dirty="0">
                <a:solidFill>
                  <a:schemeClr val="bg1"/>
                </a:solidFill>
              </a:rPr>
            </a:br>
            <a:endParaRPr lang="en-US" sz="1400" dirty="0">
              <a:solidFill>
                <a:schemeClr val="bg1"/>
              </a:solidFill>
            </a:endParaRPr>
          </a:p>
        </p:txBody>
      </p:sp>
    </p:spTree>
    <p:extLst>
      <p:ext uri="{BB962C8B-B14F-4D97-AF65-F5344CB8AC3E}">
        <p14:creationId xmlns:p14="http://schemas.microsoft.com/office/powerpoint/2010/main" val="2891168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869A-6E7E-499F-83A2-675028CD22ED}"/>
              </a:ext>
            </a:extLst>
          </p:cNvPr>
          <p:cNvSpPr>
            <a:spLocks noGrp="1"/>
          </p:cNvSpPr>
          <p:nvPr>
            <p:ph type="title"/>
          </p:nvPr>
        </p:nvSpPr>
        <p:spPr/>
        <p:txBody>
          <a:bodyPr/>
          <a:lstStyle/>
          <a:p>
            <a:r>
              <a:rPr lang="en-US" dirty="0"/>
              <a:t>Observation</a:t>
            </a:r>
          </a:p>
        </p:txBody>
      </p:sp>
      <p:sp>
        <p:nvSpPr>
          <p:cNvPr id="3" name="Content Placeholder 2">
            <a:extLst>
              <a:ext uri="{FF2B5EF4-FFF2-40B4-BE49-F238E27FC236}">
                <a16:creationId xmlns:a16="http://schemas.microsoft.com/office/drawing/2014/main" id="{EAAEBC4A-8C01-4AA9-BB1C-663789226DAC}"/>
              </a:ext>
            </a:extLst>
          </p:cNvPr>
          <p:cNvSpPr>
            <a:spLocks noGrp="1"/>
          </p:cNvSpPr>
          <p:nvPr>
            <p:ph idx="1"/>
          </p:nvPr>
        </p:nvSpPr>
        <p:spPr/>
        <p:txBody>
          <a:bodyPr/>
          <a:lstStyle/>
          <a:p>
            <a:r>
              <a:rPr lang="en-US" dirty="0"/>
              <a:t>Numerous examples of authors depositing data they shouldn’t</a:t>
            </a:r>
          </a:p>
          <a:p>
            <a:r>
              <a:rPr lang="en-US" dirty="0"/>
              <a:t>Almost universal difficulty in describing to others how to access the data</a:t>
            </a:r>
          </a:p>
          <a:p>
            <a:r>
              <a:rPr lang="en-US" dirty="0"/>
              <a:t>Universal inability to cite the data – even when data providers ask them to</a:t>
            </a:r>
          </a:p>
        </p:txBody>
      </p:sp>
    </p:spTree>
    <p:extLst>
      <p:ext uri="{BB962C8B-B14F-4D97-AF65-F5344CB8AC3E}">
        <p14:creationId xmlns:p14="http://schemas.microsoft.com/office/powerpoint/2010/main" val="1591492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9764" y="1582824"/>
            <a:ext cx="9282793" cy="2800767"/>
          </a:xfrm>
          <a:prstGeom prst="rect">
            <a:avLst/>
          </a:prstGeom>
          <a:noFill/>
        </p:spPr>
        <p:txBody>
          <a:bodyPr wrap="square" rtlCol="0">
            <a:spAutoFit/>
          </a:bodyPr>
          <a:lstStyle/>
          <a:p>
            <a:pPr algn="ctr"/>
            <a:r>
              <a:rPr lang="en-US" sz="8800" dirty="0">
                <a:solidFill>
                  <a:schemeClr val="bg1"/>
                </a:solidFill>
              </a:rPr>
              <a:t>Some good and bad examples</a:t>
            </a:r>
            <a:endParaRPr lang="en-US" sz="1400" dirty="0">
              <a:solidFill>
                <a:schemeClr val="bg1"/>
              </a:solidFill>
            </a:endParaRPr>
          </a:p>
        </p:txBody>
      </p:sp>
    </p:spTree>
    <p:extLst>
      <p:ext uri="{BB962C8B-B14F-4D97-AF65-F5344CB8AC3E}">
        <p14:creationId xmlns:p14="http://schemas.microsoft.com/office/powerpoint/2010/main" val="456575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
        <p:nvSpPr>
          <p:cNvPr id="8" name="Oval 7">
            <a:extLst>
              <a:ext uri="{FF2B5EF4-FFF2-40B4-BE49-F238E27FC236}">
                <a16:creationId xmlns:a16="http://schemas.microsoft.com/office/drawing/2014/main" id="{5E6DB632-C11E-4432-AAE7-0C06EBE8197C}"/>
              </a:ext>
            </a:extLst>
          </p:cNvPr>
          <p:cNvSpPr/>
          <p:nvPr/>
        </p:nvSpPr>
        <p:spPr>
          <a:xfrm>
            <a:off x="8056823"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does the value-added data go?</a:t>
            </a:r>
          </a:p>
        </p:txBody>
      </p:sp>
    </p:spTree>
    <p:extLst>
      <p:ext uri="{BB962C8B-B14F-4D97-AF65-F5344CB8AC3E}">
        <p14:creationId xmlns:p14="http://schemas.microsoft.com/office/powerpoint/2010/main" val="15560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5A61CC-870B-4202-8AA6-ECE1FEC422D1}"/>
              </a:ext>
            </a:extLst>
          </p:cNvPr>
          <p:cNvSpPr>
            <a:spLocks noGrp="1"/>
          </p:cNvSpPr>
          <p:nvPr>
            <p:ph type="title"/>
          </p:nvPr>
        </p:nvSpPr>
        <p:spPr/>
        <p:txBody>
          <a:bodyPr/>
          <a:lstStyle/>
          <a:p>
            <a:r>
              <a:rPr lang="en-US" dirty="0"/>
              <a:t>PSID user-created files</a:t>
            </a:r>
          </a:p>
        </p:txBody>
      </p:sp>
      <p:pic>
        <p:nvPicPr>
          <p:cNvPr id="5" name="Content Placeholder 4">
            <a:extLst>
              <a:ext uri="{FF2B5EF4-FFF2-40B4-BE49-F238E27FC236}">
                <a16:creationId xmlns:a16="http://schemas.microsoft.com/office/drawing/2014/main" id="{84575B03-EA5B-473E-95EA-61BAAE66C853}"/>
              </a:ext>
            </a:extLst>
          </p:cNvPr>
          <p:cNvPicPr>
            <a:picLocks noGrp="1" noChangeAspect="1"/>
          </p:cNvPicPr>
          <p:nvPr>
            <p:ph sz="half" idx="1"/>
          </p:nvPr>
        </p:nvPicPr>
        <p:blipFill>
          <a:blip r:embed="rId2"/>
          <a:stretch>
            <a:fillRect/>
          </a:stretch>
        </p:blipFill>
        <p:spPr>
          <a:xfrm>
            <a:off x="1209002" y="1825625"/>
            <a:ext cx="4439996" cy="4351338"/>
          </a:xfrm>
        </p:spPr>
      </p:pic>
      <p:pic>
        <p:nvPicPr>
          <p:cNvPr id="9" name="Content Placeholder 8">
            <a:extLst>
              <a:ext uri="{FF2B5EF4-FFF2-40B4-BE49-F238E27FC236}">
                <a16:creationId xmlns:a16="http://schemas.microsoft.com/office/drawing/2014/main" id="{A4876AF9-0996-4643-B786-57DE9CF319B6}"/>
              </a:ext>
            </a:extLst>
          </p:cNvPr>
          <p:cNvPicPr>
            <a:picLocks noGrp="1" noChangeAspect="1"/>
          </p:cNvPicPr>
          <p:nvPr>
            <p:ph sz="half" idx="2"/>
          </p:nvPr>
        </p:nvPicPr>
        <p:blipFill>
          <a:blip r:embed="rId3"/>
          <a:stretch>
            <a:fillRect/>
          </a:stretch>
        </p:blipFill>
        <p:spPr>
          <a:xfrm>
            <a:off x="6172200" y="2338700"/>
            <a:ext cx="5181600" cy="3325188"/>
          </a:xfrm>
        </p:spPr>
      </p:pic>
    </p:spTree>
    <p:extLst>
      <p:ext uri="{BB962C8B-B14F-4D97-AF65-F5344CB8AC3E}">
        <p14:creationId xmlns:p14="http://schemas.microsoft.com/office/powerpoint/2010/main" val="3425550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F538-D99E-415A-ABD5-E83DA90703DA}"/>
              </a:ext>
            </a:extLst>
          </p:cNvPr>
          <p:cNvSpPr>
            <a:spLocks noGrp="1"/>
          </p:cNvSpPr>
          <p:nvPr>
            <p:ph type="title"/>
          </p:nvPr>
        </p:nvSpPr>
        <p:spPr/>
        <p:txBody>
          <a:bodyPr/>
          <a:lstStyle/>
          <a:p>
            <a:r>
              <a:rPr lang="en-US" dirty="0"/>
              <a:t>User-generated extracts</a:t>
            </a:r>
          </a:p>
        </p:txBody>
      </p:sp>
      <p:pic>
        <p:nvPicPr>
          <p:cNvPr id="6" name="Content Placeholder 5">
            <a:extLst>
              <a:ext uri="{FF2B5EF4-FFF2-40B4-BE49-F238E27FC236}">
                <a16:creationId xmlns:a16="http://schemas.microsoft.com/office/drawing/2014/main" id="{F276AAD6-D40C-4115-8603-5F2C04FC3127}"/>
              </a:ext>
            </a:extLst>
          </p:cNvPr>
          <p:cNvPicPr>
            <a:picLocks noGrp="1" noChangeAspect="1"/>
          </p:cNvPicPr>
          <p:nvPr>
            <p:ph idx="1"/>
          </p:nvPr>
        </p:nvPicPr>
        <p:blipFill>
          <a:blip r:embed="rId2"/>
          <a:stretch>
            <a:fillRect/>
          </a:stretch>
        </p:blipFill>
        <p:spPr>
          <a:xfrm>
            <a:off x="2152650" y="2050722"/>
            <a:ext cx="7886700" cy="3945594"/>
          </a:xfrm>
        </p:spPr>
      </p:pic>
    </p:spTree>
    <p:extLst>
      <p:ext uri="{BB962C8B-B14F-4D97-AF65-F5344CB8AC3E}">
        <p14:creationId xmlns:p14="http://schemas.microsoft.com/office/powerpoint/2010/main" val="3077086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
        <p:nvSpPr>
          <p:cNvPr id="8" name="Oval 7">
            <a:extLst>
              <a:ext uri="{FF2B5EF4-FFF2-40B4-BE49-F238E27FC236}">
                <a16:creationId xmlns:a16="http://schemas.microsoft.com/office/drawing/2014/main" id="{5E6DB632-C11E-4432-AAE7-0C06EBE8197C}"/>
              </a:ext>
            </a:extLst>
          </p:cNvPr>
          <p:cNvSpPr/>
          <p:nvPr/>
        </p:nvSpPr>
        <p:spPr>
          <a:xfrm>
            <a:off x="8056823"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does the value-added data go?</a:t>
            </a:r>
          </a:p>
        </p:txBody>
      </p:sp>
    </p:spTree>
    <p:extLst>
      <p:ext uri="{BB962C8B-B14F-4D97-AF65-F5344CB8AC3E}">
        <p14:creationId xmlns:p14="http://schemas.microsoft.com/office/powerpoint/2010/main" val="18819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203A-C436-4A41-80D4-CC9610B659A5}"/>
              </a:ext>
            </a:extLst>
          </p:cNvPr>
          <p:cNvSpPr>
            <a:spLocks noGrp="1"/>
          </p:cNvSpPr>
          <p:nvPr>
            <p:ph type="title"/>
          </p:nvPr>
        </p:nvSpPr>
        <p:spPr/>
        <p:txBody>
          <a:bodyPr/>
          <a:lstStyle/>
          <a:p>
            <a:r>
              <a:rPr lang="en-US" dirty="0"/>
              <a:t>PSID on Google Dataset Search</a:t>
            </a:r>
          </a:p>
        </p:txBody>
      </p:sp>
      <p:pic>
        <p:nvPicPr>
          <p:cNvPr id="7" name="Content Placeholder 6">
            <a:extLst>
              <a:ext uri="{FF2B5EF4-FFF2-40B4-BE49-F238E27FC236}">
                <a16:creationId xmlns:a16="http://schemas.microsoft.com/office/drawing/2014/main" id="{066A8F56-5568-4069-8D62-953093642BAE}"/>
              </a:ext>
            </a:extLst>
          </p:cNvPr>
          <p:cNvPicPr>
            <a:picLocks noGrp="1" noChangeAspect="1"/>
          </p:cNvPicPr>
          <p:nvPr>
            <p:ph idx="1"/>
          </p:nvPr>
        </p:nvPicPr>
        <p:blipFill>
          <a:blip r:embed="rId2"/>
          <a:stretch>
            <a:fillRect/>
          </a:stretch>
        </p:blipFill>
        <p:spPr>
          <a:xfrm>
            <a:off x="1921366" y="1825625"/>
            <a:ext cx="8349267" cy="4351338"/>
          </a:xfrm>
        </p:spPr>
      </p:pic>
      <p:sp>
        <p:nvSpPr>
          <p:cNvPr id="8" name="Rectangle 7">
            <a:extLst>
              <a:ext uri="{FF2B5EF4-FFF2-40B4-BE49-F238E27FC236}">
                <a16:creationId xmlns:a16="http://schemas.microsoft.com/office/drawing/2014/main" id="{85DEA1D6-9018-40FF-B39E-77BD8E1B643B}"/>
              </a:ext>
            </a:extLst>
          </p:cNvPr>
          <p:cNvSpPr/>
          <p:nvPr/>
        </p:nvSpPr>
        <p:spPr>
          <a:xfrm>
            <a:off x="4582274" y="4294598"/>
            <a:ext cx="1982913" cy="47261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213124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72F-28F7-4C1F-B1D7-80DB814E9446}"/>
              </a:ext>
            </a:extLst>
          </p:cNvPr>
          <p:cNvSpPr>
            <a:spLocks noGrp="1"/>
          </p:cNvSpPr>
          <p:nvPr>
            <p:ph type="title"/>
          </p:nvPr>
        </p:nvSpPr>
        <p:spPr/>
        <p:txBody>
          <a:bodyPr/>
          <a:lstStyle/>
          <a:p>
            <a:r>
              <a:rPr lang="en-US" dirty="0"/>
              <a:t>… doesn’t lead me to the PSID website</a:t>
            </a:r>
          </a:p>
        </p:txBody>
      </p:sp>
      <p:pic>
        <p:nvPicPr>
          <p:cNvPr id="5" name="Content Placeholder 4">
            <a:extLst>
              <a:ext uri="{FF2B5EF4-FFF2-40B4-BE49-F238E27FC236}">
                <a16:creationId xmlns:a16="http://schemas.microsoft.com/office/drawing/2014/main" id="{FE570F66-65A7-4E18-9ADC-D0C0F594B0F5}"/>
              </a:ext>
            </a:extLst>
          </p:cNvPr>
          <p:cNvPicPr>
            <a:picLocks noGrp="1" noChangeAspect="1"/>
          </p:cNvPicPr>
          <p:nvPr>
            <p:ph idx="1"/>
          </p:nvPr>
        </p:nvPicPr>
        <p:blipFill>
          <a:blip r:embed="rId2"/>
          <a:stretch>
            <a:fillRect/>
          </a:stretch>
        </p:blipFill>
        <p:spPr>
          <a:xfrm>
            <a:off x="2475610" y="1825625"/>
            <a:ext cx="7240779" cy="4351338"/>
          </a:xfrm>
        </p:spPr>
      </p:pic>
    </p:spTree>
    <p:extLst>
      <p:ext uri="{BB962C8B-B14F-4D97-AF65-F5344CB8AC3E}">
        <p14:creationId xmlns:p14="http://schemas.microsoft.com/office/powerpoint/2010/main" val="1376257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C64C-76BE-406F-89EC-DFF9095DBBD8}"/>
              </a:ext>
            </a:extLst>
          </p:cNvPr>
          <p:cNvSpPr>
            <a:spLocks noGrp="1"/>
          </p:cNvSpPr>
          <p:nvPr>
            <p:ph type="title"/>
          </p:nvPr>
        </p:nvSpPr>
        <p:spPr/>
        <p:txBody>
          <a:bodyPr/>
          <a:lstStyle/>
          <a:p>
            <a:r>
              <a:rPr lang="en-US" dirty="0"/>
              <a:t>… next click doesn’t get me the data</a:t>
            </a:r>
          </a:p>
        </p:txBody>
      </p:sp>
      <p:pic>
        <p:nvPicPr>
          <p:cNvPr id="5" name="Content Placeholder 4">
            <a:extLst>
              <a:ext uri="{FF2B5EF4-FFF2-40B4-BE49-F238E27FC236}">
                <a16:creationId xmlns:a16="http://schemas.microsoft.com/office/drawing/2014/main" id="{620FFE9D-8E77-40F9-A4AB-FC2F881C60DC}"/>
              </a:ext>
            </a:extLst>
          </p:cNvPr>
          <p:cNvPicPr>
            <a:picLocks noGrp="1" noChangeAspect="1"/>
          </p:cNvPicPr>
          <p:nvPr>
            <p:ph idx="1"/>
          </p:nvPr>
        </p:nvPicPr>
        <p:blipFill>
          <a:blip r:embed="rId2"/>
          <a:stretch>
            <a:fillRect/>
          </a:stretch>
        </p:blipFill>
        <p:spPr>
          <a:xfrm>
            <a:off x="2463825" y="1825625"/>
            <a:ext cx="7264350" cy="4351338"/>
          </a:xfrm>
        </p:spPr>
      </p:pic>
    </p:spTree>
    <p:extLst>
      <p:ext uri="{BB962C8B-B14F-4D97-AF65-F5344CB8AC3E}">
        <p14:creationId xmlns:p14="http://schemas.microsoft.com/office/powerpoint/2010/main" val="81266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feld 33"/>
          <p:cNvSpPr txBox="1"/>
          <p:nvPr/>
        </p:nvSpPr>
        <p:spPr>
          <a:xfrm>
            <a:off x="209841" y="1542732"/>
            <a:ext cx="8948810" cy="553998"/>
          </a:xfrm>
          <a:prstGeom prst="rect">
            <a:avLst/>
          </a:prstGeom>
          <a:noFill/>
        </p:spPr>
        <p:txBody>
          <a:bodyPr wrap="square" rtlCol="0">
            <a:spAutoFit/>
          </a:bodyPr>
          <a:lstStyle/>
          <a:p>
            <a:r>
              <a:rPr lang="en-US" sz="3000" b="1" dirty="0">
                <a:latin typeface="Montserrat" panose="00000500000000000000" pitchFamily="50" charset="0"/>
              </a:rPr>
              <a:t>Replication continuum</a:t>
            </a:r>
            <a:endParaRPr lang="de-DE" sz="3000" dirty="0">
              <a:solidFill>
                <a:schemeClr val="accent3"/>
              </a:solidFill>
              <a:latin typeface="Montserrat" panose="00000500000000000000" pitchFamily="50" charset="0"/>
            </a:endParaRPr>
          </a:p>
        </p:txBody>
      </p:sp>
      <p:sp>
        <p:nvSpPr>
          <p:cNvPr id="102" name="Rectangle 101"/>
          <p:cNvSpPr/>
          <p:nvPr/>
        </p:nvSpPr>
        <p:spPr>
          <a:xfrm>
            <a:off x="209841" y="2038094"/>
            <a:ext cx="1031378" cy="5341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Shape 610">
            <a:extLst>
              <a:ext uri="{FF2B5EF4-FFF2-40B4-BE49-F238E27FC236}">
                <a16:creationId xmlns:a16="http://schemas.microsoft.com/office/drawing/2014/main" id="{617EA7EE-2C68-F149-AB49-BEB043A92D18}"/>
              </a:ext>
            </a:extLst>
          </p:cNvPr>
          <p:cNvSpPr/>
          <p:nvPr/>
        </p:nvSpPr>
        <p:spPr>
          <a:xfrm>
            <a:off x="467046" y="4625501"/>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Reproducibility</a:t>
            </a:r>
            <a:endParaRPr lang="id-ID" sz="1501" b="1" dirty="0">
              <a:latin typeface="Montserrat" panose="00000500000000000000" pitchFamily="50" charset="0"/>
              <a:ea typeface="Roboto"/>
              <a:cs typeface="Roboto"/>
              <a:sym typeface="Roboto"/>
            </a:endParaRPr>
          </a:p>
        </p:txBody>
      </p:sp>
      <p:sp>
        <p:nvSpPr>
          <p:cNvPr id="7" name="Textfeld 29">
            <a:extLst>
              <a:ext uri="{FF2B5EF4-FFF2-40B4-BE49-F238E27FC236}">
                <a16:creationId xmlns:a16="http://schemas.microsoft.com/office/drawing/2014/main" id="{6B716C6D-879D-4D42-89C5-D290E801F606}"/>
              </a:ext>
            </a:extLst>
          </p:cNvPr>
          <p:cNvSpPr txBox="1"/>
          <p:nvPr/>
        </p:nvSpPr>
        <p:spPr>
          <a:xfrm>
            <a:off x="450718" y="5133472"/>
            <a:ext cx="2914825" cy="13849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Narrow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Pure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Verification</a:t>
            </a:r>
            <a:r>
              <a:rPr lang="de-DE" sz="1400" dirty="0">
                <a:solidFill>
                  <a:schemeClr val="bg1">
                    <a:lumMod val="85000"/>
                  </a:schemeClr>
                </a:solidFill>
                <a:latin typeface="+mj-lt"/>
              </a:rPr>
              <a:t> (Clemens 2015)</a:t>
            </a:r>
          </a:p>
        </p:txBody>
      </p:sp>
      <p:sp>
        <p:nvSpPr>
          <p:cNvPr id="8" name="Shape 610">
            <a:extLst>
              <a:ext uri="{FF2B5EF4-FFF2-40B4-BE49-F238E27FC236}">
                <a16:creationId xmlns:a16="http://schemas.microsoft.com/office/drawing/2014/main" id="{7B401221-F159-7944-806E-71343D9B647A}"/>
              </a:ext>
            </a:extLst>
          </p:cNvPr>
          <p:cNvSpPr/>
          <p:nvPr/>
        </p:nvSpPr>
        <p:spPr>
          <a:xfrm>
            <a:off x="4720067"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Replicability</a:t>
            </a:r>
            <a:endParaRPr lang="id-ID" sz="1501" b="1" dirty="0">
              <a:latin typeface="Montserrat" panose="00000500000000000000" pitchFamily="50" charset="0"/>
              <a:ea typeface="Roboto"/>
              <a:cs typeface="Roboto"/>
              <a:sym typeface="Roboto"/>
            </a:endParaRPr>
          </a:p>
        </p:txBody>
      </p:sp>
      <p:cxnSp>
        <p:nvCxnSpPr>
          <p:cNvPr id="9" name="Straight Arrow Connector 8">
            <a:extLst>
              <a:ext uri="{FF2B5EF4-FFF2-40B4-BE49-F238E27FC236}">
                <a16:creationId xmlns:a16="http://schemas.microsoft.com/office/drawing/2014/main" id="{A286F938-EA20-1941-9966-69EAAB5F042A}"/>
              </a:ext>
            </a:extLst>
          </p:cNvPr>
          <p:cNvCxnSpPr/>
          <p:nvPr/>
        </p:nvCxnSpPr>
        <p:spPr>
          <a:xfrm>
            <a:off x="615100" y="4343409"/>
            <a:ext cx="10948259" cy="0"/>
          </a:xfrm>
          <a:prstGeom prst="straightConnector1">
            <a:avLst/>
          </a:prstGeom>
          <a:ln w="1174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Ellipse 28">
            <a:extLst>
              <a:ext uri="{FF2B5EF4-FFF2-40B4-BE49-F238E27FC236}">
                <a16:creationId xmlns:a16="http://schemas.microsoft.com/office/drawing/2014/main" id="{17ED61F6-7386-0946-A29C-5BFA0295B8DD}"/>
              </a:ext>
            </a:extLst>
          </p:cNvPr>
          <p:cNvSpPr/>
          <p:nvPr/>
        </p:nvSpPr>
        <p:spPr>
          <a:xfrm>
            <a:off x="1326276"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2" name="Ellipse 28">
            <a:extLst>
              <a:ext uri="{FF2B5EF4-FFF2-40B4-BE49-F238E27FC236}">
                <a16:creationId xmlns:a16="http://schemas.microsoft.com/office/drawing/2014/main" id="{E678D831-24B4-3441-BB77-0D88AF251CEF}"/>
              </a:ext>
            </a:extLst>
          </p:cNvPr>
          <p:cNvSpPr/>
          <p:nvPr/>
        </p:nvSpPr>
        <p:spPr>
          <a:xfrm>
            <a:off x="10252562"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3" name="Ellipse 28">
            <a:extLst>
              <a:ext uri="{FF2B5EF4-FFF2-40B4-BE49-F238E27FC236}">
                <a16:creationId xmlns:a16="http://schemas.microsoft.com/office/drawing/2014/main" id="{42383DAD-243F-4244-9C1B-9A08ABC07170}"/>
              </a:ext>
            </a:extLst>
          </p:cNvPr>
          <p:cNvSpPr/>
          <p:nvPr/>
        </p:nvSpPr>
        <p:spPr>
          <a:xfrm>
            <a:off x="5595625"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4" name="Textfeld 29">
            <a:extLst>
              <a:ext uri="{FF2B5EF4-FFF2-40B4-BE49-F238E27FC236}">
                <a16:creationId xmlns:a16="http://schemas.microsoft.com/office/drawing/2014/main" id="{31E9F3A0-088B-C042-B24C-C0F3BFC8D18E}"/>
              </a:ext>
            </a:extLst>
          </p:cNvPr>
          <p:cNvSpPr txBox="1"/>
          <p:nvPr/>
        </p:nvSpPr>
        <p:spPr>
          <a:xfrm>
            <a:off x="4720067" y="509789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Wide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Statistical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Reproduction</a:t>
            </a:r>
            <a:r>
              <a:rPr lang="de-DE" sz="1400" dirty="0">
                <a:solidFill>
                  <a:schemeClr val="bg1">
                    <a:lumMod val="85000"/>
                  </a:schemeClr>
                </a:solidFill>
                <a:latin typeface="+mj-lt"/>
              </a:rPr>
              <a:t>/</a:t>
            </a:r>
            <a:r>
              <a:rPr lang="de-DE" sz="1400" dirty="0" err="1">
                <a:solidFill>
                  <a:schemeClr val="bg1">
                    <a:lumMod val="85000"/>
                  </a:schemeClr>
                </a:solidFill>
                <a:latin typeface="+mj-lt"/>
              </a:rPr>
              <a:t>Reanalysis</a:t>
            </a:r>
            <a:r>
              <a:rPr lang="de-DE" sz="1400" dirty="0">
                <a:solidFill>
                  <a:schemeClr val="bg1">
                    <a:lumMod val="85000"/>
                  </a:schemeClr>
                </a:solidFill>
                <a:latin typeface="+mj-lt"/>
              </a:rPr>
              <a:t> (Clemens 2015)</a:t>
            </a:r>
          </a:p>
        </p:txBody>
      </p:sp>
      <p:sp>
        <p:nvSpPr>
          <p:cNvPr id="15" name="Shape 610">
            <a:extLst>
              <a:ext uri="{FF2B5EF4-FFF2-40B4-BE49-F238E27FC236}">
                <a16:creationId xmlns:a16="http://schemas.microsoft.com/office/drawing/2014/main" id="{25628DCA-B093-BD42-99CF-ED182C239EA3}"/>
              </a:ext>
            </a:extLst>
          </p:cNvPr>
          <p:cNvSpPr/>
          <p:nvPr/>
        </p:nvSpPr>
        <p:spPr>
          <a:xfrm>
            <a:off x="9377004"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Generalizability</a:t>
            </a:r>
            <a:endParaRPr lang="id-ID" sz="1501" b="1" dirty="0">
              <a:latin typeface="Montserrat" panose="00000500000000000000" pitchFamily="50" charset="0"/>
              <a:ea typeface="Roboto"/>
              <a:cs typeface="Roboto"/>
              <a:sym typeface="Roboto"/>
            </a:endParaRPr>
          </a:p>
        </p:txBody>
      </p:sp>
      <p:sp>
        <p:nvSpPr>
          <p:cNvPr id="16" name="Textfeld 29">
            <a:extLst>
              <a:ext uri="{FF2B5EF4-FFF2-40B4-BE49-F238E27FC236}">
                <a16:creationId xmlns:a16="http://schemas.microsoft.com/office/drawing/2014/main" id="{F74C0FED-F43E-664C-AD70-346213A2FBB0}"/>
              </a:ext>
            </a:extLst>
          </p:cNvPr>
          <p:cNvSpPr txBox="1"/>
          <p:nvPr/>
        </p:nvSpPr>
        <p:spPr>
          <a:xfrm>
            <a:off x="8677339" y="513347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Wider Replication (</a:t>
            </a:r>
            <a:r>
              <a:rPr lang="de-DE" sz="1400" dirty="0" err="1">
                <a:solidFill>
                  <a:schemeClr val="accent3">
                    <a:lumMod val="75000"/>
                  </a:schemeClr>
                </a:solidFill>
                <a:latin typeface="+mj-lt"/>
              </a:rPr>
              <a:t>Pesaran</a:t>
            </a:r>
            <a:r>
              <a:rPr lang="de-DE" sz="1400" dirty="0">
                <a:solidFill>
                  <a:schemeClr val="accent3">
                    <a:lumMod val="75000"/>
                  </a:schemeClr>
                </a:solidFill>
                <a:latin typeface="+mj-lt"/>
              </a:rPr>
              <a:t> 2003)</a:t>
            </a:r>
          </a:p>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Scientific Replication (</a:t>
            </a:r>
            <a:r>
              <a:rPr lang="de-DE" sz="1400" dirty="0" err="1">
                <a:solidFill>
                  <a:schemeClr val="accent3">
                    <a:lumMod val="75000"/>
                  </a:schemeClr>
                </a:solidFill>
                <a:latin typeface="+mj-lt"/>
              </a:rPr>
              <a:t>Hamermesh</a:t>
            </a:r>
            <a:r>
              <a:rPr lang="de-DE" sz="1400" dirty="0">
                <a:solidFill>
                  <a:schemeClr val="accent3">
                    <a:lumMod val="7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accent3">
                    <a:lumMod val="75000"/>
                  </a:schemeClr>
                </a:solidFill>
                <a:latin typeface="+mj-lt"/>
              </a:rPr>
              <a:t>Reanalysis</a:t>
            </a:r>
            <a:r>
              <a:rPr lang="de-DE" sz="1400" dirty="0">
                <a:solidFill>
                  <a:schemeClr val="accent3">
                    <a:lumMod val="75000"/>
                  </a:schemeClr>
                </a:solidFill>
                <a:latin typeface="+mj-lt"/>
              </a:rPr>
              <a:t>/</a:t>
            </a:r>
            <a:r>
              <a:rPr lang="de-DE" sz="1400" dirty="0" err="1">
                <a:solidFill>
                  <a:schemeClr val="accent3">
                    <a:lumMod val="75000"/>
                  </a:schemeClr>
                </a:solidFill>
                <a:latin typeface="+mj-lt"/>
              </a:rPr>
              <a:t>Robustness</a:t>
            </a:r>
            <a:r>
              <a:rPr lang="de-DE" sz="1400" dirty="0">
                <a:solidFill>
                  <a:schemeClr val="accent3">
                    <a:lumMod val="75000"/>
                  </a:schemeClr>
                </a:solidFill>
                <a:latin typeface="+mj-lt"/>
              </a:rPr>
              <a:t> (Clemens 2015)</a:t>
            </a:r>
          </a:p>
        </p:txBody>
      </p:sp>
      <p:sp>
        <p:nvSpPr>
          <p:cNvPr id="18" name="TextBox 17"/>
          <p:cNvSpPr txBox="1"/>
          <p:nvPr/>
        </p:nvSpPr>
        <p:spPr>
          <a:xfrm>
            <a:off x="861285" y="2091508"/>
            <a:ext cx="3276987" cy="369332"/>
          </a:xfrm>
          <a:prstGeom prst="rect">
            <a:avLst/>
          </a:prstGeom>
          <a:noFill/>
        </p:spPr>
        <p:txBody>
          <a:bodyPr wrap="none" rtlCol="0">
            <a:spAutoFit/>
          </a:bodyPr>
          <a:lstStyle/>
          <a:p>
            <a:r>
              <a:rPr lang="en-US" dirty="0">
                <a:solidFill>
                  <a:schemeClr val="bg2">
                    <a:lumMod val="75000"/>
                  </a:schemeClr>
                </a:solidFill>
              </a:rPr>
              <a:t>https://doi.org/10.17226/25303</a:t>
            </a:r>
          </a:p>
        </p:txBody>
      </p:sp>
      <p:cxnSp>
        <p:nvCxnSpPr>
          <p:cNvPr id="19" name="Straight Arrow Connector 18">
            <a:extLst>
              <a:ext uri="{FF2B5EF4-FFF2-40B4-BE49-F238E27FC236}">
                <a16:creationId xmlns:a16="http://schemas.microsoft.com/office/drawing/2014/main" id="{9427188A-6B3B-4C4A-98D4-E9801579F58B}"/>
              </a:ext>
            </a:extLst>
          </p:cNvPr>
          <p:cNvCxnSpPr>
            <a:cxnSpLocks/>
          </p:cNvCxnSpPr>
          <p:nvPr/>
        </p:nvCxnSpPr>
        <p:spPr>
          <a:xfrm flipH="1">
            <a:off x="1741378" y="3094850"/>
            <a:ext cx="1674802" cy="966468"/>
          </a:xfrm>
          <a:prstGeom prst="straightConnector1">
            <a:avLst/>
          </a:prstGeom>
          <a:ln w="857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B6EB5C2A-9089-4793-A6BD-325B76FBF8B6}"/>
              </a:ext>
            </a:extLst>
          </p:cNvPr>
          <p:cNvGraphicFramePr>
            <a:graphicFrameLocks noGrp="1"/>
          </p:cNvGraphicFramePr>
          <p:nvPr/>
        </p:nvGraphicFramePr>
        <p:xfrm>
          <a:off x="3102866" y="2454198"/>
          <a:ext cx="6525387" cy="1112520"/>
        </p:xfrm>
        <a:graphic>
          <a:graphicData uri="http://schemas.openxmlformats.org/drawingml/2006/table">
            <a:tbl>
              <a:tblPr bandRow="1">
                <a:tableStyleId>{21E4AEA4-8DFA-4A89-87EB-49C32662AFE0}</a:tableStyleId>
              </a:tblPr>
              <a:tblGrid>
                <a:gridCol w="1748975">
                  <a:extLst>
                    <a:ext uri="{9D8B030D-6E8A-4147-A177-3AD203B41FA5}">
                      <a16:colId xmlns:a16="http://schemas.microsoft.com/office/drawing/2014/main" val="3059663525"/>
                    </a:ext>
                  </a:extLst>
                </a:gridCol>
                <a:gridCol w="1447359">
                  <a:extLst>
                    <a:ext uri="{9D8B030D-6E8A-4147-A177-3AD203B41FA5}">
                      <a16:colId xmlns:a16="http://schemas.microsoft.com/office/drawing/2014/main" val="997961929"/>
                    </a:ext>
                  </a:extLst>
                </a:gridCol>
                <a:gridCol w="1629535">
                  <a:extLst>
                    <a:ext uri="{9D8B030D-6E8A-4147-A177-3AD203B41FA5}">
                      <a16:colId xmlns:a16="http://schemas.microsoft.com/office/drawing/2014/main" val="2093557392"/>
                    </a:ext>
                  </a:extLst>
                </a:gridCol>
                <a:gridCol w="1699518">
                  <a:extLst>
                    <a:ext uri="{9D8B030D-6E8A-4147-A177-3AD203B41FA5}">
                      <a16:colId xmlns:a16="http://schemas.microsoft.com/office/drawing/2014/main" val="767439659"/>
                    </a:ext>
                  </a:extLst>
                </a:gridCol>
              </a:tblGrid>
              <a:tr h="370840">
                <a:tc>
                  <a:txBody>
                    <a:bodyPr/>
                    <a:lstStyle/>
                    <a:p>
                      <a:r>
                        <a:rPr lang="en-US" dirty="0"/>
                        <a:t>Same data</a:t>
                      </a:r>
                    </a:p>
                  </a:txBody>
                  <a:tcPr/>
                </a:tc>
                <a:tc>
                  <a:txBody>
                    <a:bodyPr/>
                    <a:lstStyle/>
                    <a:p>
                      <a:r>
                        <a:rPr lang="en-US" dirty="0"/>
                        <a:t>Same code</a:t>
                      </a:r>
                    </a:p>
                  </a:txBody>
                  <a:tcPr/>
                </a:tc>
                <a:tc>
                  <a:txBody>
                    <a:bodyPr/>
                    <a:lstStyle/>
                    <a:p>
                      <a:r>
                        <a:rPr lang="en-US" dirty="0"/>
                        <a:t>Same methods</a:t>
                      </a:r>
                    </a:p>
                  </a:txBody>
                  <a:tcPr/>
                </a:tc>
                <a:tc>
                  <a:txBody>
                    <a:bodyPr/>
                    <a:lstStyle/>
                    <a:p>
                      <a:r>
                        <a:rPr lang="en-US" dirty="0"/>
                        <a:t>Same context</a:t>
                      </a:r>
                    </a:p>
                  </a:txBody>
                  <a:tcPr/>
                </a:tc>
                <a:extLst>
                  <a:ext uri="{0D108BD9-81ED-4DB2-BD59-A6C34878D82A}">
                    <a16:rowId xmlns:a16="http://schemas.microsoft.com/office/drawing/2014/main" val="74547416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77814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678684"/>
                  </a:ext>
                </a:extLst>
              </a:tr>
            </a:tbl>
          </a:graphicData>
        </a:graphic>
      </p:graphicFrame>
    </p:spTree>
    <p:extLst>
      <p:ext uri="{BB962C8B-B14F-4D97-AF65-F5344CB8AC3E}">
        <p14:creationId xmlns:p14="http://schemas.microsoft.com/office/powerpoint/2010/main" val="2914867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6171-FD84-41C5-A927-D774C9A84DB2}"/>
              </a:ext>
            </a:extLst>
          </p:cNvPr>
          <p:cNvSpPr>
            <a:spLocks noGrp="1"/>
          </p:cNvSpPr>
          <p:nvPr>
            <p:ph type="title"/>
          </p:nvPr>
        </p:nvSpPr>
        <p:spPr/>
        <p:txBody>
          <a:bodyPr/>
          <a:lstStyle/>
          <a:p>
            <a:r>
              <a:rPr lang="en-US" dirty="0"/>
              <a:t>.. But then I get there</a:t>
            </a:r>
          </a:p>
        </p:txBody>
      </p:sp>
      <p:pic>
        <p:nvPicPr>
          <p:cNvPr id="5" name="Content Placeholder 4">
            <a:extLst>
              <a:ext uri="{FF2B5EF4-FFF2-40B4-BE49-F238E27FC236}">
                <a16:creationId xmlns:a16="http://schemas.microsoft.com/office/drawing/2014/main" id="{77362059-ACC7-45C9-AA89-A6831BADDAF4}"/>
              </a:ext>
            </a:extLst>
          </p:cNvPr>
          <p:cNvPicPr>
            <a:picLocks noGrp="1" noChangeAspect="1"/>
          </p:cNvPicPr>
          <p:nvPr>
            <p:ph idx="1"/>
          </p:nvPr>
        </p:nvPicPr>
        <p:blipFill>
          <a:blip r:embed="rId2"/>
          <a:stretch>
            <a:fillRect/>
          </a:stretch>
        </p:blipFill>
        <p:spPr>
          <a:xfrm>
            <a:off x="2614150" y="1825625"/>
            <a:ext cx="6963700" cy="4351338"/>
          </a:xfrm>
        </p:spPr>
      </p:pic>
      <p:sp>
        <p:nvSpPr>
          <p:cNvPr id="6" name="Rectangle 5">
            <a:extLst>
              <a:ext uri="{FF2B5EF4-FFF2-40B4-BE49-F238E27FC236}">
                <a16:creationId xmlns:a16="http://schemas.microsoft.com/office/drawing/2014/main" id="{27058D0B-E5CE-4FFA-B179-6D1C3A10D459}"/>
              </a:ext>
            </a:extLst>
          </p:cNvPr>
          <p:cNvSpPr/>
          <p:nvPr/>
        </p:nvSpPr>
        <p:spPr>
          <a:xfrm>
            <a:off x="4633645" y="3226085"/>
            <a:ext cx="2794571" cy="31849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659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4CFF-61E3-47FF-9E2C-0D4FAB20AE91}"/>
              </a:ext>
            </a:extLst>
          </p:cNvPr>
          <p:cNvSpPr>
            <a:spLocks noGrp="1"/>
          </p:cNvSpPr>
          <p:nvPr>
            <p:ph type="title"/>
          </p:nvPr>
        </p:nvSpPr>
        <p:spPr/>
        <p:txBody>
          <a:bodyPr/>
          <a:lstStyle/>
          <a:p>
            <a:r>
              <a:rPr lang="en-US" dirty="0"/>
              <a:t>… two more clicks get me somewhere</a:t>
            </a:r>
          </a:p>
        </p:txBody>
      </p:sp>
      <p:pic>
        <p:nvPicPr>
          <p:cNvPr id="5" name="Content Placeholder 4">
            <a:extLst>
              <a:ext uri="{FF2B5EF4-FFF2-40B4-BE49-F238E27FC236}">
                <a16:creationId xmlns:a16="http://schemas.microsoft.com/office/drawing/2014/main" id="{E68C9319-B331-4FF7-9AFC-F02E4A47FD39}"/>
              </a:ext>
            </a:extLst>
          </p:cNvPr>
          <p:cNvPicPr>
            <a:picLocks noGrp="1" noChangeAspect="1"/>
          </p:cNvPicPr>
          <p:nvPr>
            <p:ph idx="1"/>
          </p:nvPr>
        </p:nvPicPr>
        <p:blipFill>
          <a:blip r:embed="rId2"/>
          <a:stretch>
            <a:fillRect/>
          </a:stretch>
        </p:blipFill>
        <p:spPr>
          <a:xfrm>
            <a:off x="1695046" y="1825625"/>
            <a:ext cx="5971033" cy="2951858"/>
          </a:xfr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C7BD122-1EC5-46E1-9588-4B9DC4A3C2B9}"/>
              </a:ext>
            </a:extLst>
          </p:cNvPr>
          <p:cNvPicPr>
            <a:picLocks noChangeAspect="1"/>
          </p:cNvPicPr>
          <p:nvPr/>
        </p:nvPicPr>
        <p:blipFill>
          <a:blip r:embed="rId3"/>
          <a:stretch>
            <a:fillRect/>
          </a:stretch>
        </p:blipFill>
        <p:spPr>
          <a:xfrm>
            <a:off x="4804875" y="2552283"/>
            <a:ext cx="5692079" cy="35865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2210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0055-E7E4-4D71-8B97-0B0D773E7989}"/>
              </a:ext>
            </a:extLst>
          </p:cNvPr>
          <p:cNvSpPr>
            <a:spLocks noGrp="1"/>
          </p:cNvSpPr>
          <p:nvPr>
            <p:ph type="title"/>
          </p:nvPr>
        </p:nvSpPr>
        <p:spPr/>
        <p:txBody>
          <a:bodyPr/>
          <a:lstStyle/>
          <a:p>
            <a:r>
              <a:rPr lang="en-US" dirty="0"/>
              <a:t>… but ???</a:t>
            </a:r>
          </a:p>
        </p:txBody>
      </p:sp>
      <p:pic>
        <p:nvPicPr>
          <p:cNvPr id="4" name="Content Placeholder 4">
            <a:extLst>
              <a:ext uri="{FF2B5EF4-FFF2-40B4-BE49-F238E27FC236}">
                <a16:creationId xmlns:a16="http://schemas.microsoft.com/office/drawing/2014/main" id="{5EFA49A5-325E-4655-BAAA-EEE60ACAEF98}"/>
              </a:ext>
            </a:extLst>
          </p:cNvPr>
          <p:cNvPicPr>
            <a:picLocks noChangeAspect="1"/>
          </p:cNvPicPr>
          <p:nvPr/>
        </p:nvPicPr>
        <p:blipFill>
          <a:blip r:embed="rId2"/>
          <a:stretch>
            <a:fillRect/>
          </a:stretch>
        </p:blipFill>
        <p:spPr>
          <a:xfrm>
            <a:off x="1554480" y="4115554"/>
            <a:ext cx="3770518" cy="186400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E0A5BB46-E375-485B-BA01-27DCCD074187}"/>
              </a:ext>
            </a:extLst>
          </p:cNvPr>
          <p:cNvPicPr>
            <a:picLocks noChangeAspect="1"/>
          </p:cNvPicPr>
          <p:nvPr/>
        </p:nvPicPr>
        <p:blipFill>
          <a:blip r:embed="rId3"/>
          <a:stretch>
            <a:fillRect/>
          </a:stretch>
        </p:blipFill>
        <p:spPr>
          <a:xfrm>
            <a:off x="6169857" y="4115554"/>
            <a:ext cx="3073650" cy="1936678"/>
          </a:xfrm>
          <a:prstGeom prst="rect">
            <a:avLst/>
          </a:prstGeom>
          <a:effectLst>
            <a:outerShdw blurRad="50800" dist="38100" dir="2700000" algn="tl" rotWithShape="0">
              <a:prstClr val="black">
                <a:alpha val="40000"/>
              </a:prstClr>
            </a:outerShdw>
          </a:effectLst>
        </p:spPr>
      </p:pic>
      <p:pic>
        <p:nvPicPr>
          <p:cNvPr id="6" name="Content Placeholder 4">
            <a:extLst>
              <a:ext uri="{FF2B5EF4-FFF2-40B4-BE49-F238E27FC236}">
                <a16:creationId xmlns:a16="http://schemas.microsoft.com/office/drawing/2014/main" id="{DB894022-C1EC-4738-89D0-8A61D707DA92}"/>
              </a:ext>
            </a:extLst>
          </p:cNvPr>
          <p:cNvPicPr>
            <a:picLocks noGrp="1" noChangeAspect="1"/>
          </p:cNvPicPr>
          <p:nvPr>
            <p:ph idx="1"/>
          </p:nvPr>
        </p:nvPicPr>
        <p:blipFill>
          <a:blip r:embed="rId4"/>
          <a:stretch>
            <a:fillRect/>
          </a:stretch>
        </p:blipFill>
        <p:spPr>
          <a:xfrm>
            <a:off x="5557858" y="1825625"/>
            <a:ext cx="3430974" cy="2061840"/>
          </a:xfrm>
          <a:effectLst>
            <a:outerShdw blurRad="50800" dist="38100" dir="2700000" algn="tl" rotWithShape="0">
              <a:prstClr val="black">
                <a:alpha val="40000"/>
              </a:prstClr>
            </a:outerShdw>
          </a:effectLst>
        </p:spPr>
      </p:pic>
      <p:pic>
        <p:nvPicPr>
          <p:cNvPr id="7" name="Content Placeholder 6">
            <a:extLst>
              <a:ext uri="{FF2B5EF4-FFF2-40B4-BE49-F238E27FC236}">
                <a16:creationId xmlns:a16="http://schemas.microsoft.com/office/drawing/2014/main" id="{5483F15A-A093-490F-871A-53C8C236C28E}"/>
              </a:ext>
            </a:extLst>
          </p:cNvPr>
          <p:cNvPicPr>
            <a:picLocks noChangeAspect="1"/>
          </p:cNvPicPr>
          <p:nvPr/>
        </p:nvPicPr>
        <p:blipFill>
          <a:blip r:embed="rId5"/>
          <a:stretch>
            <a:fillRect/>
          </a:stretch>
        </p:blipFill>
        <p:spPr>
          <a:xfrm>
            <a:off x="1666247" y="1825625"/>
            <a:ext cx="3770517" cy="1965058"/>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4B838E66-82F4-4297-A4D0-C51EEACB7F6E}"/>
              </a:ext>
            </a:extLst>
          </p:cNvPr>
          <p:cNvSpPr/>
          <p:nvPr/>
        </p:nvSpPr>
        <p:spPr>
          <a:xfrm>
            <a:off x="2693613" y="2887369"/>
            <a:ext cx="1344132" cy="32844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8AC0A741-F5D7-46EF-83A6-5D008750A332}"/>
              </a:ext>
            </a:extLst>
          </p:cNvPr>
          <p:cNvSpPr/>
          <p:nvPr/>
        </p:nvSpPr>
        <p:spPr>
          <a:xfrm>
            <a:off x="5929213" y="2856545"/>
            <a:ext cx="1344132" cy="32844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a:extLst>
              <a:ext uri="{FF2B5EF4-FFF2-40B4-BE49-F238E27FC236}">
                <a16:creationId xmlns:a16="http://schemas.microsoft.com/office/drawing/2014/main" id="{8CF9FD0A-B173-4CB2-8ED5-518BA386BF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2046" y="2650681"/>
            <a:ext cx="2664815" cy="2664815"/>
          </a:xfrm>
          <a:prstGeom prst="rect">
            <a:avLst/>
          </a:prstGeom>
        </p:spPr>
      </p:pic>
      <p:sp>
        <p:nvSpPr>
          <p:cNvPr id="12" name="TextBox 11">
            <a:extLst>
              <a:ext uri="{FF2B5EF4-FFF2-40B4-BE49-F238E27FC236}">
                <a16:creationId xmlns:a16="http://schemas.microsoft.com/office/drawing/2014/main" id="{472DC005-C1FD-41D7-9EAD-6F059189B14C}"/>
              </a:ext>
            </a:extLst>
          </p:cNvPr>
          <p:cNvSpPr txBox="1"/>
          <p:nvPr/>
        </p:nvSpPr>
        <p:spPr>
          <a:xfrm>
            <a:off x="2951285" y="5501179"/>
            <a:ext cx="4970957" cy="830997"/>
          </a:xfrm>
          <a:prstGeom prst="rect">
            <a:avLst/>
          </a:prstGeom>
          <a:solidFill>
            <a:schemeClr val="bg1"/>
          </a:solidFill>
        </p:spPr>
        <p:txBody>
          <a:bodyPr wrap="square" rtlCol="0">
            <a:spAutoFit/>
          </a:bodyPr>
          <a:lstStyle/>
          <a:p>
            <a:pPr algn="ctr"/>
            <a:r>
              <a:rPr lang="en-US" sz="2400" b="1" dirty="0">
                <a:solidFill>
                  <a:srgbClr val="FF0000"/>
                </a:solidFill>
              </a:rPr>
              <a:t>Where’s the DOI?</a:t>
            </a:r>
          </a:p>
          <a:p>
            <a:pPr algn="ctr"/>
            <a:r>
              <a:rPr lang="en-US" sz="2400" b="1" dirty="0">
                <a:solidFill>
                  <a:srgbClr val="FF0000"/>
                </a:solidFill>
              </a:rPr>
              <a:t>Where’s a suggested citation?</a:t>
            </a:r>
          </a:p>
        </p:txBody>
      </p:sp>
    </p:spTree>
    <p:extLst>
      <p:ext uri="{BB962C8B-B14F-4D97-AF65-F5344CB8AC3E}">
        <p14:creationId xmlns:p14="http://schemas.microsoft.com/office/powerpoint/2010/main" val="1992382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9764" y="1582824"/>
            <a:ext cx="9282793" cy="2800767"/>
          </a:xfrm>
          <a:prstGeom prst="rect">
            <a:avLst/>
          </a:prstGeom>
          <a:noFill/>
        </p:spPr>
        <p:txBody>
          <a:bodyPr wrap="square" rtlCol="0">
            <a:spAutoFit/>
          </a:bodyPr>
          <a:lstStyle/>
          <a:p>
            <a:pPr algn="ctr"/>
            <a:r>
              <a:rPr lang="en-US" sz="8800" dirty="0">
                <a:solidFill>
                  <a:schemeClr val="bg1"/>
                </a:solidFill>
              </a:rPr>
              <a:t>Some good examples</a:t>
            </a:r>
            <a:endParaRPr lang="en-US" sz="1400" dirty="0">
              <a:solidFill>
                <a:schemeClr val="bg1"/>
              </a:solidFill>
            </a:endParaRPr>
          </a:p>
        </p:txBody>
      </p:sp>
    </p:spTree>
    <p:extLst>
      <p:ext uri="{BB962C8B-B14F-4D97-AF65-F5344CB8AC3E}">
        <p14:creationId xmlns:p14="http://schemas.microsoft.com/office/powerpoint/2010/main" val="359472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290230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13954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7" name="Content Placeholder 6"/>
          <p:cNvPicPr>
            <a:picLocks noGrp="1" noChangeAspect="1"/>
          </p:cNvPicPr>
          <p:nvPr>
            <p:ph idx="1"/>
          </p:nvPr>
        </p:nvPicPr>
        <p:blipFill>
          <a:blip r:embed="rId2"/>
          <a:stretch>
            <a:fillRect/>
          </a:stretch>
        </p:blipFill>
        <p:spPr>
          <a:xfrm>
            <a:off x="2555422" y="1298155"/>
            <a:ext cx="6121431" cy="5823598"/>
          </a:xfrm>
          <a:prstGeom prst="rect">
            <a:avLst/>
          </a:prstGeom>
        </p:spPr>
      </p:pic>
      <p:pic>
        <p:nvPicPr>
          <p:cNvPr id="8" name="Picture 7"/>
          <p:cNvPicPr>
            <a:picLocks noChangeAspect="1"/>
          </p:cNvPicPr>
          <p:nvPr/>
        </p:nvPicPr>
        <p:blipFill>
          <a:blip r:embed="rId3"/>
          <a:stretch>
            <a:fillRect/>
          </a:stretch>
        </p:blipFill>
        <p:spPr>
          <a:xfrm>
            <a:off x="1876425" y="2466975"/>
            <a:ext cx="8439150" cy="1924050"/>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181407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7238" y="607836"/>
            <a:ext cx="6477333" cy="3645087"/>
          </a:xfrm>
          <a:prstGeom prst="rect">
            <a:avLst/>
          </a:prstGeom>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827840" y="2439905"/>
            <a:ext cx="6445581" cy="3626036"/>
          </a:xfrm>
          <a:prstGeom prst="rect">
            <a:avLst/>
          </a:prstGeom>
          <a:effectLst>
            <a:outerShdw blurRad="50800" dist="127000" dir="2700000" algn="tl" rotWithShape="0">
              <a:prstClr val="black">
                <a:alpha val="40000"/>
              </a:prstClr>
            </a:outerShdw>
          </a:effectLst>
        </p:spPr>
      </p:pic>
      <p:sp>
        <p:nvSpPr>
          <p:cNvPr id="2" name="TextBox 1">
            <a:extLst>
              <a:ext uri="{FF2B5EF4-FFF2-40B4-BE49-F238E27FC236}">
                <a16:creationId xmlns:a16="http://schemas.microsoft.com/office/drawing/2014/main" id="{7EA65A2A-FF28-4C4F-8B3E-E7938143ACCF}"/>
              </a:ext>
            </a:extLst>
          </p:cNvPr>
          <p:cNvSpPr txBox="1"/>
          <p:nvPr/>
        </p:nvSpPr>
        <p:spPr>
          <a:xfrm>
            <a:off x="2730321" y="607836"/>
            <a:ext cx="6877318" cy="1323439"/>
          </a:xfrm>
          <a:prstGeom prst="rect">
            <a:avLst/>
          </a:prstGeom>
          <a:solidFill>
            <a:schemeClr val="bg1"/>
          </a:solidFill>
          <a:ln>
            <a:solidFill>
              <a:schemeClr val="tx1"/>
            </a:solidFill>
          </a:ln>
        </p:spPr>
        <p:txBody>
          <a:bodyPr wrap="square" rtlCol="0">
            <a:spAutoFit/>
          </a:bodyPr>
          <a:lstStyle/>
          <a:p>
            <a:pPr algn="ctr"/>
            <a:r>
              <a:rPr lang="en-US" sz="8000" b="1" dirty="0"/>
              <a:t>Authors:</a:t>
            </a:r>
          </a:p>
        </p:txBody>
      </p:sp>
      <p:sp>
        <p:nvSpPr>
          <p:cNvPr id="6" name="TextBox 5">
            <a:extLst>
              <a:ext uri="{FF2B5EF4-FFF2-40B4-BE49-F238E27FC236}">
                <a16:creationId xmlns:a16="http://schemas.microsoft.com/office/drawing/2014/main" id="{DEA31901-B67A-45C6-841F-39C89174E54E}"/>
              </a:ext>
            </a:extLst>
          </p:cNvPr>
          <p:cNvSpPr txBox="1"/>
          <p:nvPr/>
        </p:nvSpPr>
        <p:spPr>
          <a:xfrm>
            <a:off x="3019927" y="1961148"/>
            <a:ext cx="6292516" cy="2554545"/>
          </a:xfrm>
          <a:prstGeom prst="rect">
            <a:avLst/>
          </a:prstGeom>
          <a:solidFill>
            <a:schemeClr val="bg1"/>
          </a:solidFill>
          <a:ln>
            <a:solidFill>
              <a:srgbClr val="B31B1B"/>
            </a:solidFill>
          </a:ln>
          <a:effectLst>
            <a:outerShdw blurRad="50800" dist="127000" dir="2700000" algn="tl" rotWithShape="0">
              <a:prstClr val="black">
                <a:alpha val="40000"/>
              </a:prstClr>
            </a:outerShdw>
          </a:effectLst>
        </p:spPr>
        <p:txBody>
          <a:bodyPr wrap="square" rtlCol="0">
            <a:spAutoFit/>
          </a:bodyPr>
          <a:lstStyle/>
          <a:p>
            <a:pPr algn="ctr"/>
            <a:r>
              <a:rPr lang="en-US" sz="4000" b="1" dirty="0"/>
              <a:t>Provide data citations </a:t>
            </a:r>
            <a:br>
              <a:rPr lang="en-US" sz="4000" b="1" dirty="0"/>
            </a:br>
            <a:r>
              <a:rPr lang="en-US" sz="4000" b="1" dirty="0"/>
              <a:t>and </a:t>
            </a:r>
            <a:br>
              <a:rPr lang="en-US" sz="4000" b="1" dirty="0"/>
            </a:br>
            <a:r>
              <a:rPr lang="en-US" sz="4000" b="1" dirty="0"/>
              <a:t>data availability statements</a:t>
            </a:r>
            <a:br>
              <a:rPr lang="en-US" sz="4000" b="1" dirty="0"/>
            </a:br>
            <a:r>
              <a:rPr lang="en-US" sz="4000" dirty="0"/>
              <a:t>(in manuscript and README)</a:t>
            </a:r>
          </a:p>
        </p:txBody>
      </p:sp>
    </p:spTree>
    <p:extLst>
      <p:ext uri="{BB962C8B-B14F-4D97-AF65-F5344CB8AC3E}">
        <p14:creationId xmlns:p14="http://schemas.microsoft.com/office/powerpoint/2010/main" val="2075498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7238" y="607836"/>
            <a:ext cx="6477333" cy="3645087"/>
          </a:xfrm>
          <a:prstGeom prst="rect">
            <a:avLst/>
          </a:prstGeom>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827840" y="2439905"/>
            <a:ext cx="6445581" cy="3626036"/>
          </a:xfrm>
          <a:prstGeom prst="rect">
            <a:avLst/>
          </a:prstGeom>
          <a:effectLst>
            <a:outerShdw blurRad="50800" dist="127000" dir="2700000" algn="tl" rotWithShape="0">
              <a:prstClr val="black">
                <a:alpha val="40000"/>
              </a:prstClr>
            </a:outerShdw>
          </a:effectLst>
        </p:spPr>
      </p:pic>
      <p:sp>
        <p:nvSpPr>
          <p:cNvPr id="8" name="TextBox 7"/>
          <p:cNvSpPr txBox="1"/>
          <p:nvPr/>
        </p:nvSpPr>
        <p:spPr>
          <a:xfrm>
            <a:off x="3019927" y="1961148"/>
            <a:ext cx="6292516" cy="3170099"/>
          </a:xfrm>
          <a:prstGeom prst="rect">
            <a:avLst/>
          </a:prstGeom>
          <a:solidFill>
            <a:schemeClr val="bg1"/>
          </a:solidFill>
          <a:ln>
            <a:solidFill>
              <a:srgbClr val="B31B1B"/>
            </a:solidFill>
          </a:ln>
          <a:effectLst>
            <a:outerShdw blurRad="50800" dist="127000" dir="2700000" algn="tl" rotWithShape="0">
              <a:prstClr val="black">
                <a:alpha val="40000"/>
              </a:prstClr>
            </a:outerShdw>
          </a:effectLst>
        </p:spPr>
        <p:txBody>
          <a:bodyPr wrap="square" rtlCol="0">
            <a:spAutoFit/>
          </a:bodyPr>
          <a:lstStyle/>
          <a:p>
            <a:pPr algn="ctr"/>
            <a:r>
              <a:rPr lang="en-US" sz="4000" b="1" dirty="0"/>
              <a:t>Provide data citations </a:t>
            </a:r>
            <a:br>
              <a:rPr lang="en-US" sz="4000" b="1" dirty="0"/>
            </a:br>
            <a:r>
              <a:rPr lang="en-US" sz="4000" b="1" dirty="0"/>
              <a:t>and </a:t>
            </a:r>
            <a:br>
              <a:rPr lang="en-US" sz="4000" b="1" dirty="0"/>
            </a:br>
            <a:r>
              <a:rPr lang="en-US" sz="4000" b="1" dirty="0"/>
              <a:t>data availability statements</a:t>
            </a:r>
          </a:p>
          <a:p>
            <a:pPr algn="ctr"/>
            <a:r>
              <a:rPr lang="en-US" sz="4000" b="1" dirty="0">
                <a:solidFill>
                  <a:srgbClr val="FF0000"/>
                </a:solidFill>
              </a:rPr>
              <a:t>so that authors can use them</a:t>
            </a:r>
          </a:p>
        </p:txBody>
      </p:sp>
      <p:sp>
        <p:nvSpPr>
          <p:cNvPr id="2" name="TextBox 1">
            <a:extLst>
              <a:ext uri="{FF2B5EF4-FFF2-40B4-BE49-F238E27FC236}">
                <a16:creationId xmlns:a16="http://schemas.microsoft.com/office/drawing/2014/main" id="{7EA65A2A-FF28-4C4F-8B3E-E7938143ACCF}"/>
              </a:ext>
            </a:extLst>
          </p:cNvPr>
          <p:cNvSpPr txBox="1"/>
          <p:nvPr/>
        </p:nvSpPr>
        <p:spPr>
          <a:xfrm>
            <a:off x="2730321" y="607836"/>
            <a:ext cx="6877318" cy="1323439"/>
          </a:xfrm>
          <a:prstGeom prst="rect">
            <a:avLst/>
          </a:prstGeom>
          <a:solidFill>
            <a:schemeClr val="bg1"/>
          </a:solidFill>
          <a:ln>
            <a:solidFill>
              <a:schemeClr val="tx1"/>
            </a:solidFill>
          </a:ln>
        </p:spPr>
        <p:txBody>
          <a:bodyPr wrap="square" rtlCol="0">
            <a:spAutoFit/>
          </a:bodyPr>
          <a:lstStyle/>
          <a:p>
            <a:pPr algn="ctr"/>
            <a:r>
              <a:rPr lang="en-US" sz="8000" b="1" dirty="0"/>
              <a:t>Data providers:</a:t>
            </a:r>
          </a:p>
        </p:txBody>
      </p:sp>
    </p:spTree>
    <p:extLst>
      <p:ext uri="{BB962C8B-B14F-4D97-AF65-F5344CB8AC3E}">
        <p14:creationId xmlns:p14="http://schemas.microsoft.com/office/powerpoint/2010/main" val="1061055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services</a:t>
            </a:r>
          </a:p>
        </p:txBody>
      </p:sp>
      <p:pic>
        <p:nvPicPr>
          <p:cNvPr id="6" name="Content Placeholder 5">
            <a:hlinkClick r:id="rId2"/>
          </p:cNvPr>
          <p:cNvPicPr>
            <a:picLocks noGrp="1" noChangeAspect="1"/>
          </p:cNvPicPr>
          <p:nvPr>
            <p:ph sz="half" idx="1"/>
          </p:nvPr>
        </p:nvPicPr>
        <p:blipFill>
          <a:blip r:embed="rId3"/>
          <a:stretch>
            <a:fillRect/>
          </a:stretch>
        </p:blipFill>
        <p:spPr>
          <a:xfrm>
            <a:off x="854458" y="1825625"/>
            <a:ext cx="5149083" cy="4351338"/>
          </a:xfrm>
          <a:prstGeom prst="rect">
            <a:avLst/>
          </a:prstGeom>
        </p:spPr>
      </p:pic>
      <p:pic>
        <p:nvPicPr>
          <p:cNvPr id="7" name="Content Placeholder 6"/>
          <p:cNvPicPr>
            <a:picLocks noGrp="1" noChangeAspect="1"/>
          </p:cNvPicPr>
          <p:nvPr>
            <p:ph sz="half" idx="2"/>
          </p:nvPr>
        </p:nvPicPr>
        <p:blipFill>
          <a:blip r:embed="rId4"/>
          <a:stretch>
            <a:fillRect/>
          </a:stretch>
        </p:blipFill>
        <p:spPr>
          <a:xfrm>
            <a:off x="6184429" y="1825625"/>
            <a:ext cx="5157141" cy="4351338"/>
          </a:xfrm>
          <a:prstGeom prst="rect">
            <a:avLst/>
          </a:prstGeom>
        </p:spPr>
      </p:pic>
    </p:spTree>
    <p:extLst>
      <p:ext uri="{BB962C8B-B14F-4D97-AF65-F5344CB8AC3E}">
        <p14:creationId xmlns:p14="http://schemas.microsoft.com/office/powerpoint/2010/main" val="368379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AF8F-F213-4D6A-B8D4-6C51FA80B1D2}"/>
              </a:ext>
            </a:extLst>
          </p:cNvPr>
          <p:cNvSpPr>
            <a:spLocks noGrp="1"/>
          </p:cNvSpPr>
          <p:nvPr>
            <p:ph type="title"/>
          </p:nvPr>
        </p:nvSpPr>
        <p:spPr>
          <a:xfrm>
            <a:off x="1554480" y="365125"/>
            <a:ext cx="9784080" cy="1325563"/>
          </a:xfrm>
        </p:spPr>
        <p:txBody>
          <a:bodyPr/>
          <a:lstStyle/>
          <a:p>
            <a:r>
              <a:rPr lang="en-US" dirty="0"/>
              <a:t>Some key statistics</a:t>
            </a:r>
          </a:p>
        </p:txBody>
      </p:sp>
      <p:graphicFrame>
        <p:nvGraphicFramePr>
          <p:cNvPr id="4" name="Content Placeholder 3">
            <a:extLst>
              <a:ext uri="{FF2B5EF4-FFF2-40B4-BE49-F238E27FC236}">
                <a16:creationId xmlns:a16="http://schemas.microsoft.com/office/drawing/2014/main" id="{3451F396-6739-4D9A-829C-7DA5C7C1255F}"/>
              </a:ext>
            </a:extLst>
          </p:cNvPr>
          <p:cNvGraphicFramePr>
            <a:graphicFrameLocks noGrp="1"/>
          </p:cNvGraphicFramePr>
          <p:nvPr>
            <p:ph idx="1"/>
          </p:nvPr>
        </p:nvGraphicFramePr>
        <p:xfrm>
          <a:off x="939522" y="1865598"/>
          <a:ext cx="10515601" cy="4079240"/>
        </p:xfrm>
        <a:graphic>
          <a:graphicData uri="http://schemas.openxmlformats.org/drawingml/2006/table">
            <a:tbl>
              <a:tblPr firstRow="1" bandRow="1">
                <a:tableStyleId>{5C22544A-7EE6-4342-B048-85BDC9FD1C3A}</a:tableStyleId>
              </a:tblPr>
              <a:tblGrid>
                <a:gridCol w="3928811">
                  <a:extLst>
                    <a:ext uri="{9D8B030D-6E8A-4147-A177-3AD203B41FA5}">
                      <a16:colId xmlns:a16="http://schemas.microsoft.com/office/drawing/2014/main" val="2413352468"/>
                    </a:ext>
                  </a:extLst>
                </a:gridCol>
                <a:gridCol w="465667">
                  <a:extLst>
                    <a:ext uri="{9D8B030D-6E8A-4147-A177-3AD203B41FA5}">
                      <a16:colId xmlns:a16="http://schemas.microsoft.com/office/drawing/2014/main" val="2890217199"/>
                    </a:ext>
                  </a:extLst>
                </a:gridCol>
                <a:gridCol w="372533">
                  <a:extLst>
                    <a:ext uri="{9D8B030D-6E8A-4147-A177-3AD203B41FA5}">
                      <a16:colId xmlns:a16="http://schemas.microsoft.com/office/drawing/2014/main" val="317470476"/>
                    </a:ext>
                  </a:extLst>
                </a:gridCol>
                <a:gridCol w="728134">
                  <a:extLst>
                    <a:ext uri="{9D8B030D-6E8A-4147-A177-3AD203B41FA5}">
                      <a16:colId xmlns:a16="http://schemas.microsoft.com/office/drawing/2014/main" val="1459328702"/>
                    </a:ext>
                  </a:extLst>
                </a:gridCol>
                <a:gridCol w="975265">
                  <a:extLst>
                    <a:ext uri="{9D8B030D-6E8A-4147-A177-3AD203B41FA5}">
                      <a16:colId xmlns:a16="http://schemas.microsoft.com/office/drawing/2014/main" val="1056862685"/>
                    </a:ext>
                  </a:extLst>
                </a:gridCol>
                <a:gridCol w="1294082">
                  <a:extLst>
                    <a:ext uri="{9D8B030D-6E8A-4147-A177-3AD203B41FA5}">
                      <a16:colId xmlns:a16="http://schemas.microsoft.com/office/drawing/2014/main" val="1873812096"/>
                    </a:ext>
                  </a:extLst>
                </a:gridCol>
                <a:gridCol w="424176">
                  <a:extLst>
                    <a:ext uri="{9D8B030D-6E8A-4147-A177-3AD203B41FA5}">
                      <a16:colId xmlns:a16="http://schemas.microsoft.com/office/drawing/2014/main" val="200168760"/>
                    </a:ext>
                  </a:extLst>
                </a:gridCol>
                <a:gridCol w="1440647">
                  <a:extLst>
                    <a:ext uri="{9D8B030D-6E8A-4147-A177-3AD203B41FA5}">
                      <a16:colId xmlns:a16="http://schemas.microsoft.com/office/drawing/2014/main" val="3288696754"/>
                    </a:ext>
                  </a:extLst>
                </a:gridCol>
                <a:gridCol w="886286">
                  <a:extLst>
                    <a:ext uri="{9D8B030D-6E8A-4147-A177-3AD203B41FA5}">
                      <a16:colId xmlns:a16="http://schemas.microsoft.com/office/drawing/2014/main" val="3813918256"/>
                    </a:ext>
                  </a:extLst>
                </a:gridCol>
              </a:tblGrid>
              <a:tr h="370840">
                <a:tc>
                  <a:txBody>
                    <a:bodyPr/>
                    <a:lstStyle/>
                    <a:p>
                      <a:pPr algn="l" fontAlgn="b"/>
                      <a:r>
                        <a:rPr lang="en-US" sz="2000" b="1" i="0" u="none" strike="noStrike" dirty="0">
                          <a:solidFill>
                            <a:srgbClr val="000000"/>
                          </a:solidFill>
                          <a:effectLst/>
                          <a:latin typeface="Calibri" panose="020F0502020204030204" pitchFamily="34" charset="0"/>
                        </a:rPr>
                        <a:t>Study</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Year</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N</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Success</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Type-R</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Type-Data</a:t>
                      </a:r>
                    </a:p>
                  </a:txBody>
                  <a:tcPr marL="6350" marR="6350" marT="6350" marB="0" anchor="b"/>
                </a:tc>
                <a:tc>
                  <a:txBody>
                    <a:bodyPr/>
                    <a:lstStyle/>
                    <a:p>
                      <a:pPr algn="l" fontAlgn="b"/>
                      <a:r>
                        <a:rPr lang="en-US" sz="2000" b="1" i="0" u="none" strike="noStrike" dirty="0">
                          <a:solidFill>
                            <a:srgbClr val="000000"/>
                          </a:solidFill>
                          <a:effectLst/>
                          <a:latin typeface="Calibri" panose="020F0502020204030204" pitchFamily="34" charset="0"/>
                        </a:rPr>
                        <a:t>Percent</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Field</a:t>
                      </a:r>
                    </a:p>
                  </a:txBody>
                  <a:tcPr marL="6350" marR="6350" marT="6350" marB="0" anchor="b"/>
                </a:tc>
                <a:extLst>
                  <a:ext uri="{0D108BD9-81ED-4DB2-BD59-A6C34878D82A}">
                    <a16:rowId xmlns:a16="http://schemas.microsoft.com/office/drawing/2014/main" val="198475438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Dewald</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Thursby</a:t>
                      </a:r>
                      <a:r>
                        <a:rPr lang="en-US" sz="2000" b="1" i="0" u="none" strike="noStrike" dirty="0">
                          <a:solidFill>
                            <a:srgbClr val="000000"/>
                          </a:solidFill>
                          <a:effectLst/>
                          <a:latin typeface="Calibri" panose="020F0502020204030204" pitchFamily="34" charset="0"/>
                        </a:rPr>
                        <a:t> Anderson</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1986</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54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580831559"/>
                  </a:ext>
                </a:extLst>
              </a:tr>
              <a:tr h="370840">
                <a:tc>
                  <a:txBody>
                    <a:bodyPr/>
                    <a:lstStyle/>
                    <a:p>
                      <a:pPr algn="l" fontAlgn="b"/>
                      <a:r>
                        <a:rPr lang="en-US" sz="2000" b="1" i="0" u="none" strike="noStrike" dirty="0" err="1">
                          <a:solidFill>
                            <a:srgbClr val="000000"/>
                          </a:solidFill>
                          <a:effectLst/>
                          <a:latin typeface="Calibri" panose="020F0502020204030204" pitchFamily="34" charset="0"/>
                        </a:rPr>
                        <a:t>Dewald</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Thursby</a:t>
                      </a:r>
                      <a:r>
                        <a:rPr lang="en-US" sz="2000" b="1" i="0" u="none" strike="noStrike" dirty="0">
                          <a:solidFill>
                            <a:srgbClr val="000000"/>
                          </a:solidFill>
                          <a:effectLst/>
                          <a:latin typeface="Calibri" panose="020F0502020204030204" pitchFamily="34" charset="0"/>
                        </a:rPr>
                        <a:t> Anderson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1986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54</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Partial</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13%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3976549581"/>
                  </a:ext>
                </a:extLst>
              </a:tr>
              <a:tr h="370840">
                <a:tc>
                  <a:txBody>
                    <a:bodyPr/>
                    <a:lstStyle/>
                    <a:p>
                      <a:pPr algn="l" fontAlgn="b"/>
                      <a:r>
                        <a:rPr lang="en-US" sz="2000" b="1" i="0" u="none" strike="noStrike" dirty="0">
                          <a:solidFill>
                            <a:srgbClr val="000000"/>
                          </a:solidFill>
                          <a:effectLst/>
                          <a:latin typeface="Calibri" panose="020F0502020204030204" pitchFamily="34" charset="0"/>
                        </a:rPr>
                        <a:t>McCullough </a:t>
                      </a:r>
                      <a:r>
                        <a:rPr lang="en-US" sz="2000" b="1" i="0" u="none" strike="noStrike" dirty="0" err="1">
                          <a:solidFill>
                            <a:srgbClr val="000000"/>
                          </a:solidFill>
                          <a:effectLst/>
                          <a:latin typeface="Calibri" panose="020F0502020204030204" pitchFamily="34" charset="0"/>
                        </a:rPr>
                        <a:t>McGeary</a:t>
                      </a:r>
                      <a:r>
                        <a:rPr lang="en-US" sz="2000" b="1" i="0" u="none" strike="noStrike" dirty="0">
                          <a:solidFill>
                            <a:srgbClr val="000000"/>
                          </a:solidFill>
                          <a:effectLst/>
                          <a:latin typeface="Calibri" panose="020F0502020204030204" pitchFamily="34" charset="0"/>
                        </a:rPr>
                        <a:t> Harrison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2006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186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8%</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117373902"/>
                  </a:ext>
                </a:extLst>
              </a:tr>
              <a:tr h="370840">
                <a:tc>
                  <a:txBody>
                    <a:bodyPr/>
                    <a:lstStyle/>
                    <a:p>
                      <a:pPr algn="l" fontAlgn="b"/>
                      <a:r>
                        <a:rPr lang="en-US" sz="2000" b="1" i="0" u="none" strike="noStrike" dirty="0">
                          <a:solidFill>
                            <a:srgbClr val="000000"/>
                          </a:solidFill>
                          <a:effectLst/>
                          <a:latin typeface="Calibri" panose="020F0502020204030204" pitchFamily="34" charset="0"/>
                        </a:rPr>
                        <a:t>McCullough </a:t>
                      </a:r>
                      <a:r>
                        <a:rPr lang="en-US" sz="2000" b="1" i="0" u="none" strike="noStrike" dirty="0" err="1">
                          <a:solidFill>
                            <a:srgbClr val="000000"/>
                          </a:solidFill>
                          <a:effectLst/>
                          <a:latin typeface="Calibri" panose="020F0502020204030204" pitchFamily="34" charset="0"/>
                        </a:rPr>
                        <a:t>McGeary</a:t>
                      </a:r>
                      <a:r>
                        <a:rPr lang="en-US" sz="2000" b="1" i="0" u="none" strike="noStrike" dirty="0">
                          <a:solidFill>
                            <a:srgbClr val="000000"/>
                          </a:solidFill>
                          <a:effectLst/>
                          <a:latin typeface="Calibri" panose="020F0502020204030204" pitchFamily="34" charset="0"/>
                        </a:rPr>
                        <a:t> Harrison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2006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23%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97608523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Nosek</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2015</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100</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gridSpan="2">
                  <a:txBody>
                    <a:bodyPr/>
                    <a:lstStyle/>
                    <a:p>
                      <a:pPr algn="l" fontAlgn="b"/>
                      <a:r>
                        <a:rPr lang="en-US" sz="1100" b="0" i="0" u="none" strike="noStrike" dirty="0">
                          <a:solidFill>
                            <a:srgbClr val="000000"/>
                          </a:solidFill>
                          <a:effectLst/>
                          <a:latin typeface="Calibri" panose="020F0502020204030204" pitchFamily="34" charset="0"/>
                        </a:rPr>
                        <a:t>Replication</a:t>
                      </a:r>
                    </a:p>
                  </a:txBody>
                  <a:tcPr marL="6350" marR="6350" marT="6350" marB="0" anchor="b"/>
                </a:tc>
                <a:tc hMerge="1">
                  <a:txBody>
                    <a:bodyPr/>
                    <a:lstStyle/>
                    <a:p>
                      <a:endParaRPr lang="en-US"/>
                    </a:p>
                  </a:txBody>
                  <a:tcPr/>
                </a:tc>
                <a:tc>
                  <a:txBody>
                    <a:bodyPr/>
                    <a:lstStyle/>
                    <a:p>
                      <a:pPr algn="r" fontAlgn="b"/>
                      <a:r>
                        <a:rPr lang="en-US" sz="2000" b="1" i="0" u="none" strike="noStrike" dirty="0">
                          <a:solidFill>
                            <a:srgbClr val="000000"/>
                          </a:solidFill>
                          <a:effectLst/>
                          <a:latin typeface="Calibri" panose="020F0502020204030204" pitchFamily="34" charset="0"/>
                        </a:rPr>
                        <a:t>36%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Psychology</a:t>
                      </a:r>
                    </a:p>
                  </a:txBody>
                  <a:tcPr marL="6350" marR="6350" marT="6350" marB="0" anchor="b"/>
                </a:tc>
                <a:extLst>
                  <a:ext uri="{0D108BD9-81ED-4DB2-BD59-A6C34878D82A}">
                    <a16:rowId xmlns:a16="http://schemas.microsoft.com/office/drawing/2014/main" val="230235946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Camerer</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gridSpan="2">
                  <a:txBody>
                    <a:bodyPr/>
                    <a:lstStyle/>
                    <a:p>
                      <a:pPr algn="l" fontAlgn="b"/>
                      <a:r>
                        <a:rPr lang="en-US" sz="1100" b="0" i="0" u="none" strike="noStrike">
                          <a:solidFill>
                            <a:srgbClr val="000000"/>
                          </a:solidFill>
                          <a:effectLst/>
                          <a:latin typeface="Calibri" panose="020F0502020204030204" pitchFamily="34" charset="0"/>
                        </a:rPr>
                        <a:t>Replication</a:t>
                      </a:r>
                    </a:p>
                  </a:txBody>
                  <a:tcPr marL="6350" marR="6350" marT="6350" marB="0" anchor="b"/>
                </a:tc>
                <a:tc hMerge="1">
                  <a:txBody>
                    <a:bodyPr/>
                    <a:lstStyle/>
                    <a:p>
                      <a:endParaRPr lang="en-US"/>
                    </a:p>
                  </a:txBody>
                  <a:tcPr/>
                </a:tc>
                <a:tc>
                  <a:txBody>
                    <a:bodyPr/>
                    <a:lstStyle/>
                    <a:p>
                      <a:pPr algn="r" fontAlgn="b"/>
                      <a:r>
                        <a:rPr lang="en-US" sz="2000" b="1" i="0" u="none" strike="noStrike" dirty="0">
                          <a:solidFill>
                            <a:srgbClr val="000000"/>
                          </a:solidFill>
                          <a:effectLst/>
                          <a:latin typeface="Calibri" panose="020F0502020204030204" pitchFamily="34" charset="0"/>
                        </a:rPr>
                        <a:t>61%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Experimental Econ</a:t>
                      </a:r>
                    </a:p>
                  </a:txBody>
                  <a:tcPr marL="6350" marR="6350" marT="6350" marB="0" anchor="b"/>
                </a:tc>
                <a:extLst>
                  <a:ext uri="{0D108BD9-81ED-4DB2-BD59-A6C34878D82A}">
                    <a16:rowId xmlns:a16="http://schemas.microsoft.com/office/drawing/2014/main" val="481993381"/>
                  </a:ext>
                </a:extLst>
              </a:tr>
              <a:tr h="370840">
                <a:tc>
                  <a:txBody>
                    <a:bodyPr/>
                    <a:lstStyle/>
                    <a:p>
                      <a:pPr algn="l" fontAlgn="b"/>
                      <a:r>
                        <a:rPr lang="en-US" sz="2000" b="1" i="0" u="none" strike="noStrike" dirty="0">
                          <a:solidFill>
                            <a:srgbClr val="000000"/>
                          </a:solidFill>
                          <a:effectLst/>
                          <a:latin typeface="Calibri" panose="020F0502020204030204" pitchFamily="34" charset="0"/>
                        </a:rPr>
                        <a:t>Chang Li</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33%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Macroeconomics</a:t>
                      </a:r>
                    </a:p>
                  </a:txBody>
                  <a:tcPr marL="6350" marR="6350" marT="6350" marB="0" anchor="b"/>
                </a:tc>
                <a:extLst>
                  <a:ext uri="{0D108BD9-81ED-4DB2-BD59-A6C34878D82A}">
                    <a16:rowId xmlns:a16="http://schemas.microsoft.com/office/drawing/2014/main" val="3221944619"/>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274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25%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1152551520"/>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162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43%</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50582355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162</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137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Partial</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85%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948453544"/>
                  </a:ext>
                </a:extLst>
              </a:tr>
            </a:tbl>
          </a:graphicData>
        </a:graphic>
      </p:graphicFrame>
      <p:sp>
        <p:nvSpPr>
          <p:cNvPr id="3" name="Rectangle 2"/>
          <p:cNvSpPr/>
          <p:nvPr/>
        </p:nvSpPr>
        <p:spPr>
          <a:xfrm>
            <a:off x="774700" y="4737100"/>
            <a:ext cx="10858500" cy="1333500"/>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25283" y="6239934"/>
            <a:ext cx="5757333" cy="369332"/>
          </a:xfrm>
          <a:prstGeom prst="rect">
            <a:avLst/>
          </a:prstGeom>
          <a:noFill/>
        </p:spPr>
        <p:txBody>
          <a:bodyPr wrap="square" rtlCol="0">
            <a:spAutoFit/>
          </a:bodyPr>
          <a:lstStyle/>
          <a:p>
            <a:pPr algn="ctr"/>
            <a:r>
              <a:rPr lang="en-US" dirty="0" err="1">
                <a:solidFill>
                  <a:schemeClr val="bg1">
                    <a:lumMod val="85000"/>
                  </a:schemeClr>
                </a:solidFill>
              </a:rPr>
              <a:t>Kingi</a:t>
            </a:r>
            <a:r>
              <a:rPr lang="en-US" dirty="0">
                <a:solidFill>
                  <a:schemeClr val="bg1">
                    <a:lumMod val="85000"/>
                  </a:schemeClr>
                </a:solidFill>
              </a:rPr>
              <a:t> et al numbers are preliminary. Do not cite or quote.</a:t>
            </a:r>
          </a:p>
        </p:txBody>
      </p:sp>
    </p:spTree>
    <p:extLst>
      <p:ext uri="{BB962C8B-B14F-4D97-AF65-F5344CB8AC3E}">
        <p14:creationId xmlns:p14="http://schemas.microsoft.com/office/powerpoint/2010/main" val="1796236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1200329"/>
          </a:xfrm>
          <a:prstGeom prst="rect">
            <a:avLst/>
          </a:prstGeom>
          <a:noFill/>
        </p:spPr>
        <p:txBody>
          <a:bodyPr wrap="square" rtlCol="0">
            <a:spAutoFit/>
          </a:bodyPr>
          <a:lstStyle/>
          <a:p>
            <a:pPr algn="ctr"/>
            <a:r>
              <a:rPr lang="en-US" sz="7200" dirty="0">
                <a:solidFill>
                  <a:schemeClr val="bg1"/>
                </a:solidFill>
              </a:rPr>
              <a:t>Recommendations</a:t>
            </a:r>
            <a:endParaRPr lang="en-US" sz="1400" dirty="0">
              <a:solidFill>
                <a:schemeClr val="bg1"/>
              </a:solidFill>
            </a:endParaRPr>
          </a:p>
        </p:txBody>
      </p:sp>
    </p:spTree>
    <p:extLst>
      <p:ext uri="{BB962C8B-B14F-4D97-AF65-F5344CB8AC3E}">
        <p14:creationId xmlns:p14="http://schemas.microsoft.com/office/powerpoint/2010/main" val="31220100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08F32E0C-719B-4991-BF98-EBDEABC178DD}"/>
              </a:ext>
            </a:extLst>
          </p:cNvPr>
          <p:cNvSpPr>
            <a:spLocks noGrp="1"/>
          </p:cNvSpPr>
          <p:nvPr>
            <p:ph sz="half" idx="1"/>
          </p:nvPr>
        </p:nvSpPr>
        <p:spPr/>
        <p:txBody>
          <a:bodyPr/>
          <a:lstStyle/>
          <a:p>
            <a:pPr marL="0" indent="0">
              <a:buNone/>
            </a:pPr>
            <a:r>
              <a:rPr lang="en-US" sz="3200" b="1" u="sng" dirty="0"/>
              <a:t>Clear re-usable provenance statements</a:t>
            </a:r>
          </a:p>
          <a:p>
            <a:r>
              <a:rPr lang="en-US" dirty="0"/>
              <a:t>Provide pre-written statements</a:t>
            </a:r>
          </a:p>
          <a:p>
            <a:pPr lvl="1"/>
            <a:r>
              <a:rPr lang="en-US" dirty="0"/>
              <a:t>Clear access rules</a:t>
            </a:r>
          </a:p>
          <a:p>
            <a:pPr lvl="1"/>
            <a:r>
              <a:rPr lang="en-US" dirty="0"/>
              <a:t>Clear timelines</a:t>
            </a:r>
          </a:p>
          <a:p>
            <a:pPr lvl="1"/>
            <a:r>
              <a:rPr lang="en-US" dirty="0"/>
              <a:t>Clear restrictions</a:t>
            </a:r>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marL="457200" lvl="1" indent="0">
              <a:buNone/>
            </a:pPr>
            <a:r>
              <a:rPr lang="en-US" sz="3200" b="1" u="sng" dirty="0"/>
              <a:t>Clear citation</a:t>
            </a:r>
            <a:br>
              <a:rPr lang="en-US" sz="3200" b="1" u="sng" dirty="0"/>
            </a:br>
            <a:endParaRPr lang="en-US" sz="3200" b="1" u="sng" dirty="0"/>
          </a:p>
          <a:p>
            <a:pPr lvl="1"/>
            <a:r>
              <a:rPr lang="en-US" sz="2800" dirty="0"/>
              <a:t>Use pre-written/ customizable citations</a:t>
            </a:r>
          </a:p>
          <a:p>
            <a:pPr lvl="2"/>
            <a:r>
              <a:rPr lang="en-US" sz="2400" dirty="0"/>
              <a:t>Various styles (APA, Chicago,…)</a:t>
            </a:r>
          </a:p>
          <a:p>
            <a:pPr lvl="2"/>
            <a:r>
              <a:rPr lang="en-US" sz="2400" dirty="0"/>
              <a:t>Various bibliographic managers</a:t>
            </a:r>
          </a:p>
          <a:p>
            <a:pPr lvl="1"/>
            <a:r>
              <a:rPr lang="en-US" sz="2800" dirty="0"/>
              <a:t>Make landing page citation-friendly</a:t>
            </a:r>
          </a:p>
          <a:p>
            <a:pPr lvl="2"/>
            <a:r>
              <a:rPr lang="en-US" sz="2400" dirty="0"/>
              <a:t>DC Terms!</a:t>
            </a:r>
          </a:p>
        </p:txBody>
      </p:sp>
    </p:spTree>
    <p:extLst>
      <p:ext uri="{BB962C8B-B14F-4D97-AF65-F5344CB8AC3E}">
        <p14:creationId xmlns:p14="http://schemas.microsoft.com/office/powerpoint/2010/main" val="2764291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Corollary</a:t>
            </a:r>
          </a:p>
        </p:txBody>
      </p:sp>
      <p:sp>
        <p:nvSpPr>
          <p:cNvPr id="3" name="Content Placeholder 2">
            <a:extLst>
              <a:ext uri="{FF2B5EF4-FFF2-40B4-BE49-F238E27FC236}">
                <a16:creationId xmlns:a16="http://schemas.microsoft.com/office/drawing/2014/main" id="{08F32E0C-719B-4991-BF98-EBDEABC178DD}"/>
              </a:ext>
            </a:extLst>
          </p:cNvPr>
          <p:cNvSpPr>
            <a:spLocks noGrp="1"/>
          </p:cNvSpPr>
          <p:nvPr>
            <p:ph sz="half" idx="1"/>
          </p:nvPr>
        </p:nvSpPr>
        <p:spPr/>
        <p:txBody>
          <a:bodyPr/>
          <a:lstStyle/>
          <a:p>
            <a:pPr marL="0" indent="0">
              <a:buNone/>
            </a:pPr>
            <a:r>
              <a:rPr lang="en-US" sz="3200" b="1" u="sng" dirty="0"/>
              <a:t>Stable access</a:t>
            </a:r>
          </a:p>
          <a:p>
            <a:r>
              <a:rPr lang="en-US" dirty="0"/>
              <a:t>Provide stable mechanisms</a:t>
            </a:r>
          </a:p>
          <a:p>
            <a:pPr lvl="1"/>
            <a:r>
              <a:rPr lang="en-US" dirty="0"/>
              <a:t>For static packages (URL)</a:t>
            </a:r>
          </a:p>
          <a:p>
            <a:pPr lvl="1"/>
            <a:r>
              <a:rPr lang="en-US" dirty="0"/>
              <a:t>For dynamic queries (cart!)</a:t>
            </a:r>
          </a:p>
          <a:p>
            <a:r>
              <a:rPr lang="en-US" dirty="0"/>
              <a:t>Ideally PIDs (DOIs) prominently displayed</a:t>
            </a:r>
          </a:p>
          <a:p>
            <a:r>
              <a:rPr lang="fr-CA" dirty="0"/>
              <a:t>Clear versioning (</a:t>
            </a:r>
            <a:r>
              <a:rPr lang="fr-CA" dirty="0" err="1"/>
              <a:t>even</a:t>
            </a:r>
            <a:r>
              <a:rPr lang="fr-CA" dirty="0"/>
              <a:t> if offline)</a:t>
            </a:r>
          </a:p>
          <a:p>
            <a:pPr lvl="1"/>
            <a:r>
              <a:rPr lang="fr-CA" dirty="0"/>
              <a:t>But </a:t>
            </a:r>
            <a:r>
              <a:rPr lang="fr-CA" dirty="0" err="1"/>
              <a:t>provide</a:t>
            </a:r>
            <a:r>
              <a:rPr lang="fr-CA" dirty="0"/>
              <a:t> an </a:t>
            </a:r>
            <a:r>
              <a:rPr lang="fr-CA" dirty="0" err="1"/>
              <a:t>access</a:t>
            </a:r>
            <a:r>
              <a:rPr lang="fr-CA" dirty="0"/>
              <a:t> </a:t>
            </a:r>
            <a:r>
              <a:rPr lang="fr-CA" dirty="0" err="1"/>
              <a:t>mechanism</a:t>
            </a:r>
            <a:r>
              <a:rPr lang="fr-CA" dirty="0"/>
              <a:t> </a:t>
            </a:r>
            <a:r>
              <a:rPr lang="fr-CA" dirty="0" err="1"/>
              <a:t>that</a:t>
            </a:r>
            <a:r>
              <a:rPr lang="fr-CA" dirty="0"/>
              <a:t> </a:t>
            </a:r>
            <a:r>
              <a:rPr lang="fr-CA" dirty="0" err="1"/>
              <a:t>actually</a:t>
            </a:r>
            <a:r>
              <a:rPr lang="fr-CA" dirty="0"/>
              <a:t> </a:t>
            </a:r>
            <a:r>
              <a:rPr lang="fr-CA" dirty="0" err="1"/>
              <a:t>works</a:t>
            </a:r>
            <a:r>
              <a:rPr lang="fr-CA" dirty="0"/>
              <a:t>!</a:t>
            </a:r>
            <a:endParaRPr lang="en-US" dirty="0"/>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lvl="1"/>
            <a:endParaRPr lang="en-US" dirty="0"/>
          </a:p>
        </p:txBody>
      </p:sp>
    </p:spTree>
    <p:extLst>
      <p:ext uri="{BB962C8B-B14F-4D97-AF65-F5344CB8AC3E}">
        <p14:creationId xmlns:p14="http://schemas.microsoft.com/office/powerpoint/2010/main" val="4226810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Extension</a:t>
            </a:r>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marL="457200" lvl="1" indent="0">
              <a:buNone/>
            </a:pPr>
            <a:r>
              <a:rPr lang="en-US" sz="3200" b="1" u="sng" dirty="0"/>
              <a:t>Support for researcher-generated files (data and code)</a:t>
            </a:r>
          </a:p>
          <a:p>
            <a:pPr lvl="1"/>
            <a:r>
              <a:rPr lang="en-US" sz="2800" dirty="0"/>
              <a:t>Provide a repository for both </a:t>
            </a:r>
            <a:r>
              <a:rPr lang="en-US" sz="2800" b="1" dirty="0">
                <a:solidFill>
                  <a:schemeClr val="accent6">
                    <a:lumMod val="75000"/>
                  </a:schemeClr>
                </a:solidFill>
              </a:rPr>
              <a:t>distribution-restricted public data</a:t>
            </a:r>
            <a:r>
              <a:rPr lang="en-US" sz="2800" dirty="0"/>
              <a:t> AND </a:t>
            </a:r>
            <a:br>
              <a:rPr lang="en-US" sz="2800" dirty="0"/>
            </a:br>
            <a:r>
              <a:rPr lang="en-US" sz="2800" b="1" dirty="0">
                <a:solidFill>
                  <a:srgbClr val="7030A0"/>
                </a:solidFill>
              </a:rPr>
              <a:t>restricted (confidential) data</a:t>
            </a:r>
          </a:p>
          <a:p>
            <a:pPr lvl="1"/>
            <a:r>
              <a:rPr lang="en-US" sz="2800" dirty="0"/>
              <a:t>Link to code examples in the literature (replication </a:t>
            </a:r>
            <a:r>
              <a:rPr lang="en-US" sz="2800" dirty="0" err="1"/>
              <a:t>pckgs</a:t>
            </a:r>
            <a:r>
              <a:rPr lang="en-US" sz="2800" dirty="0"/>
              <a:t>!)</a:t>
            </a:r>
          </a:p>
        </p:txBody>
      </p:sp>
      <p:sp>
        <p:nvSpPr>
          <p:cNvPr id="6" name="Content Placeholder 5">
            <a:extLst>
              <a:ext uri="{FF2B5EF4-FFF2-40B4-BE49-F238E27FC236}">
                <a16:creationId xmlns:a16="http://schemas.microsoft.com/office/drawing/2014/main" id="{A92633EE-925E-4FE7-99BF-FB7943B43AFA}"/>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4231307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2800767"/>
          </a:xfrm>
          <a:prstGeom prst="rect">
            <a:avLst/>
          </a:prstGeom>
          <a:noFill/>
        </p:spPr>
        <p:txBody>
          <a:bodyPr wrap="square" rtlCol="0">
            <a:spAutoFit/>
          </a:bodyPr>
          <a:lstStyle/>
          <a:p>
            <a:pPr algn="ctr"/>
            <a:r>
              <a:rPr lang="en-US" sz="8800" dirty="0">
                <a:solidFill>
                  <a:schemeClr val="bg1"/>
                </a:solidFill>
              </a:rPr>
              <a:t>The role for  journals</a:t>
            </a:r>
            <a:endParaRPr lang="en-US" dirty="0">
              <a:solidFill>
                <a:schemeClr val="bg1"/>
              </a:solidFill>
            </a:endParaRPr>
          </a:p>
        </p:txBody>
      </p:sp>
    </p:spTree>
    <p:extLst>
      <p:ext uri="{BB962C8B-B14F-4D97-AF65-F5344CB8AC3E}">
        <p14:creationId xmlns:p14="http://schemas.microsoft.com/office/powerpoint/2010/main" val="1142001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citations</a:t>
            </a:r>
          </a:p>
        </p:txBody>
      </p:sp>
      <p:sp>
        <p:nvSpPr>
          <p:cNvPr id="3" name="Content Placeholder 2"/>
          <p:cNvSpPr>
            <a:spLocks noGrp="1"/>
          </p:cNvSpPr>
          <p:nvPr>
            <p:ph idx="1"/>
          </p:nvPr>
        </p:nvSpPr>
        <p:spPr/>
        <p:txBody>
          <a:bodyPr>
            <a:normAutofit/>
          </a:bodyPr>
          <a:lstStyle/>
          <a:p>
            <a:pPr marL="0" indent="0" algn="ctr">
              <a:buNone/>
            </a:pPr>
            <a:r>
              <a:rPr lang="en-US" sz="4800" dirty="0"/>
              <a:t>Journals should uniformly </a:t>
            </a:r>
            <a:r>
              <a:rPr lang="en-US" sz="4800" b="1" dirty="0">
                <a:solidFill>
                  <a:schemeClr val="accent6">
                    <a:lumMod val="75000"/>
                  </a:schemeClr>
                </a:solidFill>
              </a:rPr>
              <a:t>monitor</a:t>
            </a:r>
            <a:r>
              <a:rPr lang="en-US" sz="4800" dirty="0"/>
              <a:t> </a:t>
            </a:r>
            <a:br>
              <a:rPr lang="en-US" sz="4800" dirty="0"/>
            </a:br>
            <a:r>
              <a:rPr lang="en-US" sz="4800" dirty="0"/>
              <a:t>and </a:t>
            </a:r>
            <a:br>
              <a:rPr lang="en-US" sz="4800" dirty="0"/>
            </a:br>
            <a:r>
              <a:rPr lang="en-US" sz="4800" b="1" dirty="0">
                <a:solidFill>
                  <a:schemeClr val="accent5">
                    <a:lumMod val="75000"/>
                  </a:schemeClr>
                </a:solidFill>
              </a:rPr>
              <a:t>enforce</a:t>
            </a:r>
            <a:r>
              <a:rPr lang="en-US" sz="4800" dirty="0"/>
              <a:t> </a:t>
            </a:r>
            <a:br>
              <a:rPr lang="en-US" sz="4800" dirty="0"/>
            </a:br>
            <a:r>
              <a:rPr lang="en-US" sz="5400" dirty="0">
                <a:solidFill>
                  <a:schemeClr val="accent2">
                    <a:lumMod val="75000"/>
                  </a:schemeClr>
                </a:solidFill>
              </a:rPr>
              <a:t>proper data citations</a:t>
            </a:r>
            <a:r>
              <a:rPr lang="en-US" sz="4800" dirty="0"/>
              <a:t>!</a:t>
            </a:r>
          </a:p>
        </p:txBody>
      </p:sp>
    </p:spTree>
    <p:extLst>
      <p:ext uri="{BB962C8B-B14F-4D97-AF65-F5344CB8AC3E}">
        <p14:creationId xmlns:p14="http://schemas.microsoft.com/office/powerpoint/2010/main" val="30697899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Transportability</a:t>
            </a:r>
          </a:p>
        </p:txBody>
      </p:sp>
      <p:sp>
        <p:nvSpPr>
          <p:cNvPr id="3" name="Content Placeholder 2"/>
          <p:cNvSpPr>
            <a:spLocks noGrp="1"/>
          </p:cNvSpPr>
          <p:nvPr>
            <p:ph idx="1"/>
          </p:nvPr>
        </p:nvSpPr>
        <p:spPr>
          <a:xfrm>
            <a:off x="838200" y="2578099"/>
            <a:ext cx="10515600" cy="3598863"/>
          </a:xfrm>
        </p:spPr>
        <p:txBody>
          <a:bodyPr>
            <a:normAutofit/>
          </a:bodyPr>
          <a:lstStyle/>
          <a:p>
            <a:pPr marL="0" indent="0" algn="ctr">
              <a:buNone/>
            </a:pPr>
            <a:r>
              <a:rPr lang="en-US" sz="4800" dirty="0"/>
              <a:t>Any standards, tools, methods: must be transportable across journals (no custom solutions)</a:t>
            </a:r>
          </a:p>
        </p:txBody>
      </p:sp>
    </p:spTree>
    <p:extLst>
      <p:ext uri="{BB962C8B-B14F-4D97-AF65-F5344CB8AC3E}">
        <p14:creationId xmlns:p14="http://schemas.microsoft.com/office/powerpoint/2010/main" val="39094601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science “guild”</a:t>
            </a:r>
          </a:p>
        </p:txBody>
      </p:sp>
      <p:pic>
        <p:nvPicPr>
          <p:cNvPr id="4" name="Content Placeholder 3"/>
          <p:cNvPicPr>
            <a:picLocks noGrp="1" noChangeAspect="1"/>
          </p:cNvPicPr>
          <p:nvPr>
            <p:ph sz="half" idx="1"/>
          </p:nvPr>
        </p:nvPicPr>
        <p:blipFill>
          <a:blip r:embed="rId2"/>
          <a:stretch>
            <a:fillRect/>
          </a:stretch>
        </p:blipFill>
        <p:spPr>
          <a:xfrm>
            <a:off x="838200" y="2061134"/>
            <a:ext cx="5181600" cy="3880320"/>
          </a:xfrm>
          <a:prstGeom prst="rect">
            <a:avLst/>
          </a:prstGeom>
        </p:spPr>
      </p:pic>
      <p:sp>
        <p:nvSpPr>
          <p:cNvPr id="5" name="Content Placeholder 4"/>
          <p:cNvSpPr>
            <a:spLocks noGrp="1"/>
          </p:cNvSpPr>
          <p:nvPr>
            <p:ph sz="half" idx="2"/>
          </p:nvPr>
        </p:nvSpPr>
        <p:spPr>
          <a:xfrm>
            <a:off x="6172200" y="2273299"/>
            <a:ext cx="5181600" cy="3903663"/>
          </a:xfrm>
        </p:spPr>
        <p:txBody>
          <a:bodyPr>
            <a:normAutofit/>
          </a:bodyPr>
          <a:lstStyle/>
          <a:p>
            <a:pPr marL="0" indent="0" algn="ctr">
              <a:buNone/>
            </a:pPr>
            <a:r>
              <a:rPr lang="en-US" sz="4400" dirty="0">
                <a:hlinkClick r:id="rId3"/>
              </a:rPr>
              <a:t>https://</a:t>
            </a:r>
            <a:br>
              <a:rPr lang="en-US" sz="4400" dirty="0">
                <a:hlinkClick r:id="rId3"/>
              </a:rPr>
            </a:br>
            <a:r>
              <a:rPr lang="en-US" sz="4400" dirty="0">
                <a:hlinkClick r:id="rId3"/>
              </a:rPr>
              <a:t>social-science</a:t>
            </a:r>
            <a:br>
              <a:rPr lang="en-US" sz="4400" dirty="0">
                <a:hlinkClick r:id="rId3"/>
              </a:rPr>
            </a:br>
            <a:r>
              <a:rPr lang="en-US" sz="4400" dirty="0">
                <a:hlinkClick r:id="rId3"/>
              </a:rPr>
              <a:t>-data-editors.</a:t>
            </a:r>
            <a:br>
              <a:rPr lang="en-US" sz="4400" dirty="0">
                <a:hlinkClick r:id="rId3"/>
              </a:rPr>
            </a:br>
            <a:r>
              <a:rPr lang="en-US" sz="4400" dirty="0">
                <a:hlinkClick r:id="rId3"/>
              </a:rPr>
              <a:t>github.io/</a:t>
            </a:r>
            <a:br>
              <a:rPr lang="en-US" sz="4400" dirty="0">
                <a:hlinkClick r:id="rId3"/>
              </a:rPr>
            </a:br>
            <a:r>
              <a:rPr lang="en-US" sz="4400" dirty="0">
                <a:hlinkClick r:id="rId3"/>
              </a:rPr>
              <a:t>guidance/</a:t>
            </a:r>
            <a:endParaRPr lang="en-US" sz="4400" dirty="0"/>
          </a:p>
        </p:txBody>
      </p:sp>
      <p:pic>
        <p:nvPicPr>
          <p:cNvPr id="7" name="Picture 6"/>
          <p:cNvPicPr>
            <a:picLocks noChangeAspect="1"/>
          </p:cNvPicPr>
          <p:nvPr/>
        </p:nvPicPr>
        <p:blipFill>
          <a:blip r:embed="rId4"/>
          <a:stretch>
            <a:fillRect/>
          </a:stretch>
        </p:blipFill>
        <p:spPr>
          <a:xfrm>
            <a:off x="6613236" y="365702"/>
            <a:ext cx="4740563" cy="16954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63" y="2061133"/>
            <a:ext cx="5902710" cy="3990565"/>
          </a:xfrm>
          <a:prstGeom prst="rect">
            <a:avLst/>
          </a:prstGeom>
        </p:spPr>
      </p:pic>
    </p:spTree>
    <p:extLst>
      <p:ext uri="{BB962C8B-B14F-4D97-AF65-F5344CB8AC3E}">
        <p14:creationId xmlns:p14="http://schemas.microsoft.com/office/powerpoint/2010/main" val="1722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97000" y="1981200"/>
            <a:ext cx="100711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Thank you!</a:t>
            </a:r>
          </a:p>
          <a:p>
            <a:pPr algn="ctr"/>
            <a:endParaRPr lang="en-US" sz="6600" b="1" dirty="0"/>
          </a:p>
        </p:txBody>
      </p:sp>
    </p:spTree>
    <p:extLst>
      <p:ext uri="{BB962C8B-B14F-4D97-AF65-F5344CB8AC3E}">
        <p14:creationId xmlns:p14="http://schemas.microsoft.com/office/powerpoint/2010/main" val="676275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CBF9-945C-AC4F-9904-6BB5D9ED8925}"/>
              </a:ext>
            </a:extLst>
          </p:cNvPr>
          <p:cNvSpPr>
            <a:spLocks noGrp="1"/>
          </p:cNvSpPr>
          <p:nvPr>
            <p:ph type="title"/>
          </p:nvPr>
        </p:nvSpPr>
        <p:spPr/>
        <p:txBody>
          <a:bodyPr/>
          <a:lstStyle/>
          <a:p>
            <a:r>
              <a:rPr lang="en-US" dirty="0"/>
              <a:t>Some resources</a:t>
            </a:r>
          </a:p>
        </p:txBody>
      </p:sp>
      <p:sp>
        <p:nvSpPr>
          <p:cNvPr id="3" name="Content Placeholder 2">
            <a:extLst>
              <a:ext uri="{FF2B5EF4-FFF2-40B4-BE49-F238E27FC236}">
                <a16:creationId xmlns:a16="http://schemas.microsoft.com/office/drawing/2014/main" id="{B9245957-D01A-BF49-BAB0-6B930B2DC2CC}"/>
              </a:ext>
            </a:extLst>
          </p:cNvPr>
          <p:cNvSpPr>
            <a:spLocks noGrp="1"/>
          </p:cNvSpPr>
          <p:nvPr>
            <p:ph idx="1"/>
          </p:nvPr>
        </p:nvSpPr>
        <p:spPr/>
        <p:txBody>
          <a:bodyPr/>
          <a:lstStyle/>
          <a:p>
            <a:r>
              <a:rPr lang="en-US" dirty="0">
                <a:hlinkClick r:id="rId2"/>
              </a:rPr>
              <a:t>https://social-science-data-editors.github.io/guidance/</a:t>
            </a:r>
            <a:r>
              <a:rPr lang="en-US" dirty="0"/>
              <a:t> </a:t>
            </a:r>
          </a:p>
          <a:p>
            <a:r>
              <a:rPr lang="en-US" dirty="0">
                <a:hlinkClick r:id="rId3"/>
              </a:rPr>
              <a:t>https://aeadataeditor.github.io/aea-de-guidance/</a:t>
            </a:r>
            <a:endParaRPr lang="en-US" dirty="0"/>
          </a:p>
          <a:p>
            <a:pPr lvl="1"/>
            <a:r>
              <a:rPr lang="en-US" b="1" dirty="0">
                <a:hlinkClick r:id="rId4"/>
              </a:rPr>
              <a:t>template README</a:t>
            </a:r>
            <a:r>
              <a:rPr lang="en-US" dirty="0"/>
              <a:t> </a:t>
            </a:r>
          </a:p>
          <a:p>
            <a:pPr lvl="1"/>
            <a:r>
              <a:rPr lang="en-US" dirty="0">
                <a:hlinkClick r:id="rId5"/>
              </a:rPr>
              <a:t>discussion of licensing</a:t>
            </a:r>
            <a:endParaRPr lang="en-US" dirty="0"/>
          </a:p>
          <a:p>
            <a:pPr lvl="1"/>
            <a:r>
              <a:rPr lang="en-US" dirty="0">
                <a:hlinkClick r:id="rId6"/>
              </a:rPr>
              <a:t>data citation guidance</a:t>
            </a:r>
            <a:endParaRPr lang="en-US" dirty="0"/>
          </a:p>
          <a:p>
            <a:r>
              <a:rPr lang="en-US" dirty="0"/>
              <a:t>German example:</a:t>
            </a:r>
          </a:p>
          <a:p>
            <a:pPr lvl="1"/>
            <a:r>
              <a:rPr lang="en-US" dirty="0"/>
              <a:t>Establishment History Panel (BHP)  DOI: </a:t>
            </a:r>
            <a:r>
              <a:rPr lang="en-US" dirty="0">
                <a:hlinkClick r:id="rId7"/>
              </a:rPr>
              <a:t>10.5164/IAB.BHP7516.de.en.v1</a:t>
            </a:r>
            <a:endParaRPr lang="en-US" dirty="0"/>
          </a:p>
          <a:p>
            <a:r>
              <a:rPr lang="en-US" dirty="0"/>
              <a:t>French verification service “</a:t>
            </a:r>
            <a:r>
              <a:rPr lang="en-US" dirty="0" err="1"/>
              <a:t>cascad</a:t>
            </a:r>
            <a:r>
              <a:rPr lang="en-US" dirty="0"/>
              <a:t>” within French RDC CASD</a:t>
            </a:r>
          </a:p>
          <a:p>
            <a:pPr lvl="1"/>
            <a:r>
              <a:rPr lang="en-US" dirty="0">
                <a:hlinkClick r:id="rId8"/>
              </a:rPr>
              <a:t>https://www.casd.eu/en/le-centre-dacces-securise-aux-donnees-casd/certification-de-resultats-cascad-casd/</a:t>
            </a:r>
            <a:r>
              <a:rPr lang="en-US" dirty="0"/>
              <a:t> </a:t>
            </a:r>
          </a:p>
          <a:p>
            <a:pPr lvl="1"/>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E97958D-F905-FA47-B11A-5F6EBCECBE49}"/>
              </a:ext>
            </a:extLst>
          </p:cNvPr>
          <p:cNvPicPr>
            <a:picLocks noChangeAspect="1"/>
          </p:cNvPicPr>
          <p:nvPr/>
        </p:nvPicPr>
        <p:blipFill>
          <a:blip r:embed="rId9"/>
          <a:stretch>
            <a:fillRect/>
          </a:stretch>
        </p:blipFill>
        <p:spPr>
          <a:xfrm>
            <a:off x="9259390" y="1605695"/>
            <a:ext cx="1915885" cy="685204"/>
          </a:xfrm>
          <a:prstGeom prst="rect">
            <a:avLst/>
          </a:prstGeom>
        </p:spPr>
      </p:pic>
      <p:pic>
        <p:nvPicPr>
          <p:cNvPr id="5" name="Picture 4">
            <a:extLst>
              <a:ext uri="{FF2B5EF4-FFF2-40B4-BE49-F238E27FC236}">
                <a16:creationId xmlns:a16="http://schemas.microsoft.com/office/drawing/2014/main" id="{DF2AA0D5-F1E5-E849-B719-A59C9640D71A}"/>
              </a:ext>
            </a:extLst>
          </p:cNvPr>
          <p:cNvPicPr>
            <a:picLocks noChangeAspect="1"/>
          </p:cNvPicPr>
          <p:nvPr/>
        </p:nvPicPr>
        <p:blipFill>
          <a:blip r:embed="rId10"/>
          <a:stretch>
            <a:fillRect/>
          </a:stretch>
        </p:blipFill>
        <p:spPr>
          <a:xfrm>
            <a:off x="8833757" y="2290899"/>
            <a:ext cx="1546860" cy="524730"/>
          </a:xfrm>
          <a:prstGeom prst="rect">
            <a:avLst/>
          </a:prstGeom>
        </p:spPr>
      </p:pic>
    </p:spTree>
    <p:extLst>
      <p:ext uri="{BB962C8B-B14F-4D97-AF65-F5344CB8AC3E}">
        <p14:creationId xmlns:p14="http://schemas.microsoft.com/office/powerpoint/2010/main" val="159650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Why?</a:t>
            </a:r>
            <a:endParaRPr lang="en-US" dirty="0">
              <a:solidFill>
                <a:schemeClr val="bg1"/>
              </a:solidFill>
            </a:endParaRPr>
          </a:p>
        </p:txBody>
      </p:sp>
    </p:spTree>
    <p:extLst>
      <p:ext uri="{BB962C8B-B14F-4D97-AF65-F5344CB8AC3E}">
        <p14:creationId xmlns:p14="http://schemas.microsoft.com/office/powerpoint/2010/main" val="5895511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2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chemeClr val="accent4">
                    <a:lumMod val="75000"/>
                  </a:schemeClr>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lnSpcReduction="10000"/>
          </a:bodyPr>
          <a:lstStyle/>
          <a:p>
            <a:pPr marL="0" indent="0">
              <a:buNone/>
            </a:pPr>
            <a:r>
              <a:rPr lang="en-US" b="1" dirty="0"/>
              <a:t>Suggested Citation:</a:t>
            </a:r>
          </a:p>
          <a:p>
            <a:pPr marL="0" indent="0">
              <a:buNone/>
            </a:pPr>
            <a:r>
              <a:rPr lang="en-US" sz="3600" dirty="0">
                <a:solidFill>
                  <a:schemeClr val="accent2"/>
                </a:solidFill>
              </a:rPr>
              <a:t>S&amp;P Dow Jones Indices LLC</a:t>
            </a:r>
            <a:r>
              <a:rPr lang="en-US" sz="3600" dirty="0"/>
              <a:t>, </a:t>
            </a:r>
            <a:r>
              <a:rPr lang="en-US" sz="3600" i="1" dirty="0">
                <a:solidFill>
                  <a:schemeClr val="accent6"/>
                </a:solidFill>
              </a:rPr>
              <a:t>S&amp;P 500 [SP500]</a:t>
            </a:r>
            <a:r>
              <a:rPr lang="en-US" sz="3600" dirty="0">
                <a:solidFill>
                  <a:schemeClr val="accent6"/>
                </a:solidFill>
              </a:rPr>
              <a:t>, </a:t>
            </a:r>
            <a:r>
              <a:rPr lang="en-US" sz="3600" dirty="0"/>
              <a:t>retrieved from </a:t>
            </a:r>
            <a:r>
              <a:rPr lang="en-US" sz="3600" dirty="0">
                <a:solidFill>
                  <a:schemeClr val="accent1"/>
                </a:solidFill>
              </a:rPr>
              <a:t>FRED, Federal Reserve Bank of St. Louis</a:t>
            </a:r>
            <a:r>
              <a:rPr lang="en-US" sz="3600" dirty="0"/>
              <a:t>; </a:t>
            </a:r>
            <a:r>
              <a:rPr lang="en-US" sz="3600" dirty="0">
                <a:solidFill>
                  <a:srgbClr val="C00000"/>
                </a:solidFill>
              </a:rPr>
              <a:t>https://fred.stlouisfed.org/series/SP500</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18082513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a:t>Constructed Citation:</a:t>
            </a:r>
          </a:p>
          <a:p>
            <a:pPr marL="0" indent="0">
              <a:buNone/>
            </a:pPr>
            <a:r>
              <a:rPr lang="en-US" sz="3600" dirty="0">
                <a:solidFill>
                  <a:schemeClr val="accent2"/>
                </a:solidFill>
              </a:rPr>
              <a:t>Institute for Employment Research (IAB), </a:t>
            </a:r>
            <a:r>
              <a:rPr lang="en-US" sz="3600" dirty="0">
                <a:solidFill>
                  <a:schemeClr val="accent6"/>
                </a:solidFill>
              </a:rPr>
              <a:t>Establishment History Panel 1975-2018</a:t>
            </a:r>
            <a:r>
              <a:rPr lang="en-US" sz="3600" dirty="0"/>
              <a:t>. Accessed via the </a:t>
            </a:r>
            <a:r>
              <a:rPr lang="en-US" sz="3600" dirty="0">
                <a:solidFill>
                  <a:schemeClr val="accent1"/>
                </a:solidFill>
              </a:rPr>
              <a:t>Research Data Centre (FDZ) of the German Federal Employment Agency </a:t>
            </a:r>
            <a:r>
              <a:rPr lang="en-US" sz="3600" dirty="0">
                <a:solidFill>
                  <a:srgbClr val="C00000"/>
                </a:solidFill>
              </a:rPr>
              <a:t>DOI: 10.5164/IAB.BHP7518.de.en.v1</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3037313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chemeClr val="accent2">
                    <a:lumMod val="20000"/>
                    <a:lumOff val="80000"/>
                  </a:schemeClr>
                </a:solidFill>
              </a:rPr>
              <a:t>Persistent identifier</a:t>
            </a:r>
          </a:p>
        </p:txBody>
      </p:sp>
      <p:sp>
        <p:nvSpPr>
          <p:cNvPr id="4" name="Content Placeholder 3"/>
          <p:cNvSpPr>
            <a:spLocks noGrp="1"/>
          </p:cNvSpPr>
          <p:nvPr>
            <p:ph sz="half" idx="2"/>
          </p:nvPr>
        </p:nvSpPr>
        <p:spPr/>
        <p:txBody>
          <a:bodyPr>
            <a:normAutofit/>
          </a:bodyPr>
          <a:lstStyle/>
          <a:p>
            <a:pPr marL="0" indent="0">
              <a:buNone/>
            </a:pPr>
            <a:r>
              <a:rPr lang="en-US" b="1" dirty="0"/>
              <a:t>Constructed Citation:</a:t>
            </a:r>
          </a:p>
          <a:p>
            <a:pPr marL="0" indent="0">
              <a:buNone/>
            </a:pPr>
            <a:r>
              <a:rPr lang="en-US" sz="3600" dirty="0">
                <a:solidFill>
                  <a:schemeClr val="accent2"/>
                </a:solidFill>
              </a:rPr>
              <a:t>US Census Bureau, </a:t>
            </a:r>
            <a:r>
              <a:rPr lang="en-US" sz="3600" dirty="0">
                <a:solidFill>
                  <a:schemeClr val="accent6"/>
                </a:solidFill>
              </a:rPr>
              <a:t>Longitudinal Business Database (LBD) </a:t>
            </a:r>
            <a:r>
              <a:rPr lang="en-US" sz="3600" dirty="0">
                <a:solidFill>
                  <a:srgbClr val="C00000"/>
                </a:solidFill>
              </a:rPr>
              <a:t>1975-2018</a:t>
            </a:r>
            <a:r>
              <a:rPr lang="en-US" sz="3600" dirty="0"/>
              <a:t>. Last accessed via the </a:t>
            </a:r>
            <a:r>
              <a:rPr lang="en-US" sz="3600" dirty="0">
                <a:solidFill>
                  <a:schemeClr val="accent1"/>
                </a:solidFill>
              </a:rPr>
              <a:t>Federal Statistical Research Data Centre (FSRDC)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5230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curate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00762" y="2742566"/>
            <a:ext cx="6190476" cy="2561905"/>
          </a:xfrm>
        </p:spPr>
      </p:pic>
    </p:spTree>
    <p:extLst>
      <p:ext uri="{BB962C8B-B14F-4D97-AF65-F5344CB8AC3E}">
        <p14:creationId xmlns:p14="http://schemas.microsoft.com/office/powerpoint/2010/main" val="267573075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23F4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2701</Words>
  <Application>Microsoft Office PowerPoint</Application>
  <PresentationFormat>Widescreen</PresentationFormat>
  <Paragraphs>474</Paragraphs>
  <Slides>83</Slides>
  <Notes>7</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Calibri</vt:lpstr>
      <vt:lpstr>Calibri Light</vt:lpstr>
      <vt:lpstr>Century</vt:lpstr>
      <vt:lpstr>Montserrat</vt:lpstr>
      <vt:lpstr>Office Theme</vt:lpstr>
      <vt:lpstr>Implementing Increased Transparency and Reproducibility in Economics: Some Lessons</vt:lpstr>
      <vt:lpstr>Three goals</vt:lpstr>
      <vt:lpstr>PowerPoint Presentation</vt:lpstr>
      <vt:lpstr>AEA Data &amp; Code Availability Policy (2019)</vt:lpstr>
      <vt:lpstr>Current efforts at the AEA</vt:lpstr>
      <vt:lpstr>PowerPoint Presentation</vt:lpstr>
      <vt:lpstr>Some key statistics</vt:lpstr>
      <vt:lpstr>PowerPoint Presentation</vt:lpstr>
      <vt:lpstr>Failure to curate</vt:lpstr>
      <vt:lpstr>Poor coding practices</vt:lpstr>
      <vt:lpstr>Poor citation practices</vt:lpstr>
      <vt:lpstr>PowerPoint Presentation</vt:lpstr>
      <vt:lpstr>Current efforts at the AEA</vt:lpstr>
      <vt:lpstr>Action: Reproducibility Check</vt:lpstr>
      <vt:lpstr>Stats on reproduced articles</vt:lpstr>
      <vt:lpstr>Who is doing that?</vt:lpstr>
      <vt:lpstr>Very little diversity in software</vt:lpstr>
      <vt:lpstr>PowerPoint Presentation</vt:lpstr>
      <vt:lpstr>PowerPoint Presentation</vt:lpstr>
      <vt:lpstr>Also work with 3rd parties</vt:lpstr>
      <vt:lpstr>Also work with 3rd parties</vt:lpstr>
      <vt:lpstr>PowerPoint Presentation</vt:lpstr>
      <vt:lpstr>What is the reproducibility check?</vt:lpstr>
      <vt:lpstr>Current efforts at the AEA</vt:lpstr>
      <vt:lpstr>Three pieces</vt:lpstr>
      <vt:lpstr>Three pieces</vt:lpstr>
      <vt:lpstr>PowerPoint Presentation</vt:lpstr>
      <vt:lpstr>Starts with Data Citations</vt:lpstr>
      <vt:lpstr>How do you document data provenance?</vt:lpstr>
      <vt:lpstr>Starts with Data Citations</vt:lpstr>
      <vt:lpstr>How did you get the data in first place?</vt:lpstr>
      <vt:lpstr>You must have described the data</vt:lpstr>
      <vt:lpstr>PowerPoint Presentation</vt:lpstr>
      <vt:lpstr>Direct guidance</vt:lpstr>
      <vt:lpstr>Enhanced guidance</vt:lpstr>
      <vt:lpstr>And we check them!</vt:lpstr>
      <vt:lpstr>And we check them!</vt:lpstr>
      <vt:lpstr>PowerPoint Presentation</vt:lpstr>
      <vt:lpstr>Three pieces</vt:lpstr>
      <vt:lpstr>Current efforts at the AEA</vt:lpstr>
      <vt:lpstr>Action: Data citations and metadata</vt:lpstr>
      <vt:lpstr>FAIR data principles rely on metadata</vt:lpstr>
      <vt:lpstr>PowerPoint Presentation</vt:lpstr>
      <vt:lpstr>PowerPoint Presentation</vt:lpstr>
      <vt:lpstr>PowerPoint Presentation</vt:lpstr>
      <vt:lpstr>… and findability relies on metadata</vt:lpstr>
      <vt:lpstr>PowerPoint Presentation</vt:lpstr>
      <vt:lpstr>Guidance</vt:lpstr>
      <vt:lpstr>PowerPoint Presentation</vt:lpstr>
      <vt:lpstr>PowerPoint Presentation</vt:lpstr>
      <vt:lpstr>Observation</vt:lpstr>
      <vt:lpstr>PowerPoint Presentation</vt:lpstr>
      <vt:lpstr>Three pieces</vt:lpstr>
      <vt:lpstr>PSID user-created files</vt:lpstr>
      <vt:lpstr>User-generated extracts</vt:lpstr>
      <vt:lpstr>Three pieces</vt:lpstr>
      <vt:lpstr>PSID on Google Dataset Search</vt:lpstr>
      <vt:lpstr>… doesn’t lead me to the PSID website</vt:lpstr>
      <vt:lpstr>… next click doesn’t get me the data</vt:lpstr>
      <vt:lpstr>.. But then I get there</vt:lpstr>
      <vt:lpstr>… two more clicks get me somewhere</vt:lpstr>
      <vt:lpstr>… but ???</vt:lpstr>
      <vt:lpstr>PowerPoint Presentation</vt:lpstr>
      <vt:lpstr>Example 4: German Restricted-access</vt:lpstr>
      <vt:lpstr>Example 4: German Restricted-access</vt:lpstr>
      <vt:lpstr>Example 4: German Restricted-access</vt:lpstr>
      <vt:lpstr>PowerPoint Presentation</vt:lpstr>
      <vt:lpstr>PowerPoint Presentation</vt:lpstr>
      <vt:lpstr>Verification services</vt:lpstr>
      <vt:lpstr>PowerPoint Presentation</vt:lpstr>
      <vt:lpstr>Recommendations</vt:lpstr>
      <vt:lpstr>Corollary</vt:lpstr>
      <vt:lpstr>Extension</vt:lpstr>
      <vt:lpstr>PowerPoint Presentation</vt:lpstr>
      <vt:lpstr>Data citations</vt:lpstr>
      <vt:lpstr>Goal: Transportability</vt:lpstr>
      <vt:lpstr>Social science “guild”</vt:lpstr>
      <vt:lpstr>PowerPoint Presentation</vt:lpstr>
      <vt:lpstr>Some resources</vt:lpstr>
      <vt:lpstr>PowerPoint Presentation</vt:lpstr>
      <vt:lpstr>Element of a (data) citation</vt:lpstr>
      <vt:lpstr>Element of a (data) citation</vt:lpstr>
      <vt:lpstr>Element of a (data) citation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Increased Transparency, and Reproducibility in Economics</dc:title>
  <dc:creator>Lars Vilhuber</dc:creator>
  <cp:lastModifiedBy>Lars Vilhuber</cp:lastModifiedBy>
  <cp:revision>57</cp:revision>
  <dcterms:created xsi:type="dcterms:W3CDTF">2020-03-31T02:20:35Z</dcterms:created>
  <dcterms:modified xsi:type="dcterms:W3CDTF">2021-05-10T02:10:27Z</dcterms:modified>
</cp:coreProperties>
</file>