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3" r:id="rId4"/>
    <p:sldMasterId id="2147483684" r:id="rId5"/>
    <p:sldMasterId id="2147483685" r:id="rId6"/>
    <p:sldMasterId id="214748368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</p:sldIdLst>
  <p:sldSz cy="5143500" cx="9144000"/>
  <p:notesSz cx="6858000" cy="9144000"/>
  <p:embeddedFontLst>
    <p:embeddedFont>
      <p:font typeface="Corbel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Corbel-bold.fntdata"/><Relationship Id="rId50" Type="http://schemas.openxmlformats.org/officeDocument/2006/relationships/font" Target="fonts/Corbel-regular.fntdata"/><Relationship Id="rId53" Type="http://schemas.openxmlformats.org/officeDocument/2006/relationships/font" Target="fonts/Corbel-boldItalic.fntdata"/><Relationship Id="rId52" Type="http://schemas.openxmlformats.org/officeDocument/2006/relationships/font" Target="fonts/Corbel-italic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8591d7a7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8591d7a7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8591d7a7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8591d7a7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8591d7a7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8591d7a7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18591d7a72_0_9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18591d7a72_0_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8591d7a72_0_9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18591d7a72_0_9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8591d7a72_0_10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18591d7a72_0_1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18591d7a72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18591d7a72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18591d7a72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g118591d7a72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8591d7a72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g118591d7a72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8591d7a7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8591d7a7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21fc5170a_0_1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1121fc5170a_0_1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8591d7a72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18591d7a72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8591d7a72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8591d7a72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18591d7a72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18591d7a72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18591d7a72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18591d7a72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8591d7a72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8591d7a72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18591d7a72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18591d7a72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8591d7a72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18591d7a72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18591d7a72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18591d7a7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18591d7a72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18591d7a72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8591d7a72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8591d7a72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8591d7a72_0_9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118591d7a72_0_9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8591d7a72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18591d7a72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18591d7a72_0_5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118591d7a72_0_5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18591d7a72_0_7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18591d7a72_0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18591d7a72_0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18591d7a72_0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18591d7a72_0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18591d7a72_0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18591d7a72_0_1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18591d7a72_0_1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18591d7a72_0_8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118591d7a72_0_8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18591d7a72_0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18591d7a72_0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18591d7a72_0_3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118591d7a72_0_3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18591d7a72_0_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18591d7a72_0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8591d7a72_0_10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8591d7a72_0_10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8591d7a72_0_1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18591d7a72_0_1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18591d7a72_0_4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118591d7a72_0_4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5" name="Google Shape;585;g118591d7a72_0_4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8591d7a72_0_10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8591d7a72_0_1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8591d7a72_0_10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8591d7a72_0_1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18591d7a72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18591d7a72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21fc5170a_0_3109:notes"/>
          <p:cNvSpPr txBox="1"/>
          <p:nvPr>
            <p:ph idx="1" type="body"/>
          </p:nvPr>
        </p:nvSpPr>
        <p:spPr>
          <a:xfrm>
            <a:off x="730676" y="4170988"/>
            <a:ext cx="5845200" cy="39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00" lIns="93800" spcFirstLastPara="1" rIns="93800" wrap="square" tIns="46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1121fc5170a_0_3109:notes"/>
          <p:cNvSpPr/>
          <p:nvPr>
            <p:ph idx="2" type="sldImg"/>
          </p:nvPr>
        </p:nvSpPr>
        <p:spPr>
          <a:xfrm>
            <a:off x="456672" y="659158"/>
            <a:ext cx="6393300" cy="3293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121fc5170a_0_4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121fc5170a_0_4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LIXIR_logo.jpg" id="53" name="Google Shape;5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85113" y="4307159"/>
            <a:ext cx="990600" cy="7148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>
            <p:ph type="title"/>
          </p:nvPr>
        </p:nvSpPr>
        <p:spPr>
          <a:xfrm>
            <a:off x="539552" y="249492"/>
            <a:ext cx="81534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533400" y="1144192"/>
            <a:ext cx="81534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rbe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539750" y="4650583"/>
            <a:ext cx="397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">
  <p:cSld name="0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ctrTitle"/>
          </p:nvPr>
        </p:nvSpPr>
        <p:spPr>
          <a:xfrm>
            <a:off x="576000" y="321299"/>
            <a:ext cx="7992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83"/>
              </a:buClr>
              <a:buSzPts val="2100"/>
              <a:buFont typeface="Verdana"/>
              <a:buNone/>
              <a:defRPr b="1" i="0" sz="2100" u="none" cap="none" strike="noStrike">
                <a:solidFill>
                  <a:srgbClr val="00318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576000" y="857250"/>
            <a:ext cx="79920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7D00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318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794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7D00"/>
              </a:buClr>
              <a:buSzPts val="800"/>
              <a:buFont typeface="Merriweather Sans"/>
              <a:buChar char="─"/>
              <a:defRPr b="0" i="0" sz="1400" u="none" cap="none" strike="noStrike">
                <a:solidFill>
                  <a:srgbClr val="00318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7D00"/>
              </a:buClr>
              <a:buSzPts val="900"/>
              <a:buFont typeface="Arial"/>
              <a:buChar char="•"/>
              <a:defRPr b="0" i="0" sz="1100" u="none" cap="none" strike="noStrike">
                <a:solidFill>
                  <a:srgbClr val="00318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6035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7D00"/>
              </a:buClr>
              <a:buSzPts val="500"/>
              <a:buFont typeface="Merriweather Sans"/>
              <a:buChar char="─"/>
              <a:defRPr b="0" i="0" sz="800" u="none" cap="none" strike="noStrike">
                <a:solidFill>
                  <a:srgbClr val="00318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2" type="body"/>
          </p:nvPr>
        </p:nvSpPr>
        <p:spPr>
          <a:xfrm>
            <a:off x="576000" y="4463101"/>
            <a:ext cx="44640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1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1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1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1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1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1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1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1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1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1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83100"/>
            <a:ext cx="91440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67816" t="0"/>
          <a:stretch/>
        </p:blipFill>
        <p:spPr>
          <a:xfrm>
            <a:off x="6494915" y="4539814"/>
            <a:ext cx="820286" cy="54697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623888" y="955560"/>
            <a:ext cx="7886700" cy="12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623888" y="2571750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A picture containing clipart&#10;&#10;Description automatically generated" id="71" name="Google Shape;7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6304" y="0"/>
            <a:ext cx="2017700" cy="4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90424" y="4415582"/>
            <a:ext cx="1845318" cy="79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0" y="4549379"/>
            <a:ext cx="9144000" cy="646500"/>
          </a:xfrm>
          <a:prstGeom prst="rect">
            <a:avLst/>
          </a:prstGeom>
          <a:solidFill>
            <a:srgbClr val="2B499A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97379" y="4674394"/>
            <a:ext cx="1113235" cy="422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16"/>
          <p:cNvGrpSpPr/>
          <p:nvPr/>
        </p:nvGrpSpPr>
        <p:grpSpPr>
          <a:xfrm>
            <a:off x="551290" y="1056085"/>
            <a:ext cx="8091873" cy="0"/>
            <a:chOff x="735048" y="1564938"/>
            <a:chExt cx="10789164" cy="0"/>
          </a:xfrm>
        </p:grpSpPr>
        <p:cxnSp>
          <p:nvCxnSpPr>
            <p:cNvPr id="77" name="Google Shape;77;p16"/>
            <p:cNvCxnSpPr/>
            <p:nvPr/>
          </p:nvCxnSpPr>
          <p:spPr>
            <a:xfrm>
              <a:off x="735048" y="1564938"/>
              <a:ext cx="3919200" cy="0"/>
            </a:xfrm>
            <a:prstGeom prst="straightConnector1">
              <a:avLst/>
            </a:prstGeom>
            <a:noFill/>
            <a:ln cap="flat" cmpd="sng" w="38100">
              <a:solidFill>
                <a:srgbClr val="0DB8E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8" name="Google Shape;78;p16"/>
            <p:cNvCxnSpPr/>
            <p:nvPr/>
          </p:nvCxnSpPr>
          <p:spPr>
            <a:xfrm>
              <a:off x="4096512" y="1564938"/>
              <a:ext cx="3721500" cy="0"/>
            </a:xfrm>
            <a:prstGeom prst="straightConnector1">
              <a:avLst/>
            </a:prstGeom>
            <a:noFill/>
            <a:ln cap="flat" cmpd="sng" w="38100">
              <a:solidFill>
                <a:srgbClr val="0070C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" name="Google Shape;79;p16"/>
            <p:cNvCxnSpPr/>
            <p:nvPr/>
          </p:nvCxnSpPr>
          <p:spPr>
            <a:xfrm>
              <a:off x="7754112" y="1564938"/>
              <a:ext cx="3770100" cy="0"/>
            </a:xfrm>
            <a:prstGeom prst="straightConnector1">
              <a:avLst/>
            </a:prstGeom>
            <a:noFill/>
            <a:ln cap="flat" cmpd="sng" w="38100">
              <a:solidFill>
                <a:srgbClr val="2B499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0" name="Google Shape;80;p16"/>
          <p:cNvSpPr txBox="1"/>
          <p:nvPr>
            <p:ph type="title"/>
          </p:nvPr>
        </p:nvSpPr>
        <p:spPr>
          <a:xfrm>
            <a:off x="551286" y="134460"/>
            <a:ext cx="79641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715B"/>
              </a:buClr>
              <a:buSzPts val="4000"/>
              <a:buFont typeface="Calibri"/>
              <a:buNone/>
              <a:defRPr b="1" sz="3000">
                <a:solidFill>
                  <a:srgbClr val="FF71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551286" y="1285391"/>
            <a:ext cx="7964100" cy="31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Calibri"/>
              <a:buNone/>
              <a:defRPr b="0" sz="1800">
                <a:solidFill>
                  <a:srgbClr val="2B499A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B499A"/>
              </a:buClr>
              <a:buSzPts val="2400"/>
              <a:buNone/>
              <a:defRPr>
                <a:solidFill>
                  <a:srgbClr val="2B499A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B499A"/>
              </a:buClr>
              <a:buSzPts val="2000"/>
              <a:buFont typeface="Calibri"/>
              <a:buNone/>
              <a:defRPr sz="1500">
                <a:solidFill>
                  <a:srgbClr val="2B499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1" type="ftr"/>
          </p:nvPr>
        </p:nvSpPr>
        <p:spPr>
          <a:xfrm>
            <a:off x="1825229" y="4767262"/>
            <a:ext cx="54864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628650" y="4767263"/>
            <a:ext cx="8943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3" name="Google Shape;93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306550"/>
            <a:ext cx="8520600" cy="39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31781" l="0" r="0" t="22616"/>
          <a:stretch/>
        </p:blipFill>
        <p:spPr>
          <a:xfrm>
            <a:off x="311700" y="4418725"/>
            <a:ext cx="1129850" cy="5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18" name="Google Shape;118;p22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0" name="Google Shape;120;p22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1" name="Google Shape;121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36" name="Google Shape;136;p25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37" name="Google Shape;137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6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4" name="Google Shape;144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0" name="Google Shape;15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6" name="Google Shape;156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Small Header)">
  <p:cSld name="Title and Content (Small Header)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TL" id="160" name="Google Shape;16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>
            <p:ph type="title"/>
          </p:nvPr>
        </p:nvSpPr>
        <p:spPr>
          <a:xfrm>
            <a:off x="540000" y="756000"/>
            <a:ext cx="80640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539750" y="1201500"/>
            <a:ext cx="8064600" cy="3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69696"/>
              </a:buClr>
              <a:buSzPts val="1200"/>
              <a:buFont typeface="Noto Sans Symbols"/>
              <a:buChar char="■"/>
              <a:defRPr/>
            </a:lvl1pPr>
            <a:lvl2pPr indent="-2984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69696"/>
              </a:buClr>
              <a:buSzPts val="1100"/>
              <a:buFont typeface="Noto Sans Symbols"/>
              <a:buChar char="■"/>
              <a:defRPr/>
            </a:lvl2pPr>
            <a:lvl3pPr indent="-3175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Noto Sans Symbols"/>
              <a:buChar char="▪"/>
              <a:defRPr/>
            </a:lvl3pPr>
            <a:lvl4pPr indent="-3175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C008C"/>
              </a:buClr>
              <a:buSzPts val="1400"/>
              <a:buFont typeface="Century Gothic"/>
              <a:buChar char="•"/>
              <a:defRPr/>
            </a:lvl4pPr>
            <a:lvl5pPr indent="-2984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entury Gothic"/>
              <a:buChar char="•"/>
              <a:defRPr/>
            </a:lvl5pPr>
            <a:lvl6pPr indent="-298450" lvl="5" marL="2743200" rtl="0" algn="l"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6pPr>
            <a:lvl7pPr indent="-298450" lvl="6" marL="3200400" rtl="0" algn="l"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7pPr>
            <a:lvl8pPr indent="-298450" lvl="7" marL="3657600" rtl="0" algn="l"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8pPr>
            <a:lvl9pPr indent="-298450" lvl="8" marL="4114800" rtl="0" algn="l"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descr="CC BY DTL_Style-01.png" id="170" name="Google Shape;17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40" y="4684962"/>
            <a:ext cx="1638573" cy="43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4" name="Google Shape;174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descr="CC BY DTL_Style-01.png" id="175" name="Google Shape;17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40" y="4684962"/>
            <a:ext cx="1638573" cy="43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33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descr="CC BY DTL_Style-01.png" id="181" name="Google Shape;18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40" y="4684962"/>
            <a:ext cx="1638573" cy="43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C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3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9" name="Google Shape;189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descr="CC BY DTL_Style-01.png" id="190" name="Google Shape;19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40" y="4684962"/>
            <a:ext cx="1638573" cy="43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C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descr="CC BY DTL_Style-01.png" id="194" name="Google Shape;19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40" y="4684962"/>
            <a:ext cx="1638573" cy="43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C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p3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8" name="Google Shape;198;p3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9" name="Google Shape;199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descr="CC BY DTL_Style-01.png" id="200" name="Google Shape;20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40" y="4684962"/>
            <a:ext cx="1638573" cy="43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3" name="Google Shape;203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4" name="Google Shape;20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OBJECT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/>
          <p:nvPr>
            <p:ph type="title"/>
          </p:nvPr>
        </p:nvSpPr>
        <p:spPr>
          <a:xfrm>
            <a:off x="539552" y="249492"/>
            <a:ext cx="81534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39"/>
          <p:cNvSpPr txBox="1"/>
          <p:nvPr>
            <p:ph idx="1" type="body"/>
          </p:nvPr>
        </p:nvSpPr>
        <p:spPr>
          <a:xfrm>
            <a:off x="539550" y="889873"/>
            <a:ext cx="81534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rbe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24250" y="4520688"/>
            <a:ext cx="1789850" cy="449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C"/>
              </a:buClr>
              <a:buSzPts val="3300"/>
              <a:buFont typeface="Calibri"/>
              <a:buNone/>
              <a:defRPr b="1" i="0" sz="33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65" name="Google Shape;165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D4D4C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C"/>
              </a:buClr>
              <a:buSzPts val="3300"/>
              <a:buFont typeface="Calibri"/>
              <a:buNone/>
              <a:defRPr b="1" i="0" sz="33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D4D4C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D4D4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23.png"/><Relationship Id="rId8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0.png"/><Relationship Id="rId5" Type="http://schemas.openxmlformats.org/officeDocument/2006/relationships/image" Target="../media/image43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hyperlink" Target="https://doi.org/10.5281/zenodo.4320504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Relationship Id="rId4" Type="http://schemas.openxmlformats.org/officeDocument/2006/relationships/hyperlink" Target="https://competency.ebi.ac.uk/" TargetMode="External"/><Relationship Id="rId5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Relationship Id="rId4" Type="http://schemas.openxmlformats.org/officeDocument/2006/relationships/hyperlink" Target="https://competency.ebi.ac.uk/" TargetMode="External"/><Relationship Id="rId5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png"/><Relationship Id="rId4" Type="http://schemas.openxmlformats.org/officeDocument/2006/relationships/image" Target="../media/image46.png"/><Relationship Id="rId5" Type="http://schemas.openxmlformats.org/officeDocument/2006/relationships/image" Target="../media/image56.png"/><Relationship Id="rId6" Type="http://schemas.openxmlformats.org/officeDocument/2006/relationships/hyperlink" Target="https://rdmkit.elixir-europe.org" TargetMode="External"/><Relationship Id="rId7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3.png"/><Relationship Id="rId6" Type="http://schemas.openxmlformats.org/officeDocument/2006/relationships/image" Target="../media/image48.png"/><Relationship Id="rId7" Type="http://schemas.openxmlformats.org/officeDocument/2006/relationships/hyperlink" Target="https://rdmkit.elixir-europe.org" TargetMode="External"/><Relationship Id="rId8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Relationship Id="rId4" Type="http://schemas.openxmlformats.org/officeDocument/2006/relationships/image" Target="../media/image50.png"/><Relationship Id="rId5" Type="http://schemas.openxmlformats.org/officeDocument/2006/relationships/hyperlink" Target="https://www.lcrdm.nl/en/23things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hyperlink" Target="https://tess.elixir-europe.org/events/helis-course-fair-data-stewardship" TargetMode="External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1.png"/><Relationship Id="rId8" Type="http://schemas.openxmlformats.org/officeDocument/2006/relationships/hyperlink" Target="https://www.aanmelder.nl/fair-data-stewardship-2021/part_program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Relationship Id="rId4" Type="http://schemas.openxmlformats.org/officeDocument/2006/relationships/image" Target="../media/image67.png"/><Relationship Id="rId5" Type="http://schemas.openxmlformats.org/officeDocument/2006/relationships/image" Target="../media/image62.png"/><Relationship Id="rId6" Type="http://schemas.openxmlformats.org/officeDocument/2006/relationships/hyperlink" Target="https://doi.org/10.5281/zenodo.5704716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png"/><Relationship Id="rId4" Type="http://schemas.openxmlformats.org/officeDocument/2006/relationships/hyperlink" Target="https://fairaware.dans.knaw.nl/" TargetMode="External"/><Relationship Id="rId5" Type="http://schemas.openxmlformats.org/officeDocument/2006/relationships/hyperlink" Target="https://doi.org/10.5281/zenodo.5704716" TargetMode="External"/><Relationship Id="rId6" Type="http://schemas.openxmlformats.org/officeDocument/2006/relationships/image" Target="../media/image67.png"/><Relationship Id="rId7" Type="http://schemas.openxmlformats.org/officeDocument/2006/relationships/image" Target="../media/image6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i.org/10.5281/zenodo.6334297" TargetMode="External"/><Relationship Id="rId4" Type="http://schemas.openxmlformats.org/officeDocument/2006/relationships/hyperlink" Target="https://doi.org/10.5281/zenodo.6334297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8.png"/><Relationship Id="rId4" Type="http://schemas.openxmlformats.org/officeDocument/2006/relationships/hyperlink" Target="https://fairaware.dans.knaw.nl/" TargetMode="External"/><Relationship Id="rId5" Type="http://schemas.openxmlformats.org/officeDocument/2006/relationships/hyperlink" Target="https://doi.org/10.5281/zenodo.5704716" TargetMode="External"/><Relationship Id="rId6" Type="http://schemas.openxmlformats.org/officeDocument/2006/relationships/image" Target="../media/image67.png"/><Relationship Id="rId7" Type="http://schemas.openxmlformats.org/officeDocument/2006/relationships/image" Target="../media/image6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png"/><Relationship Id="rId4" Type="http://schemas.openxmlformats.org/officeDocument/2006/relationships/hyperlink" Target="https://fairaware.dans.knaw.nl/" TargetMode="External"/><Relationship Id="rId5" Type="http://schemas.openxmlformats.org/officeDocument/2006/relationships/hyperlink" Target="https://doi.org/10.5281/zenodo.5704716" TargetMode="External"/><Relationship Id="rId6" Type="http://schemas.openxmlformats.org/officeDocument/2006/relationships/image" Target="../media/image67.png"/><Relationship Id="rId7" Type="http://schemas.openxmlformats.org/officeDocument/2006/relationships/image" Target="../media/image6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png"/><Relationship Id="rId4" Type="http://schemas.openxmlformats.org/officeDocument/2006/relationships/hyperlink" Target="https://fairaware.dans.knaw.nl/" TargetMode="External"/><Relationship Id="rId5" Type="http://schemas.openxmlformats.org/officeDocument/2006/relationships/hyperlink" Target="https://doi.org/10.5281/zenodo.5704716" TargetMode="External"/><Relationship Id="rId6" Type="http://schemas.openxmlformats.org/officeDocument/2006/relationships/image" Target="../media/image67.png"/><Relationship Id="rId7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3.png"/><Relationship Id="rId4" Type="http://schemas.openxmlformats.org/officeDocument/2006/relationships/image" Target="../media/image67.png"/><Relationship Id="rId5" Type="http://schemas.openxmlformats.org/officeDocument/2006/relationships/image" Target="../media/image62.png"/><Relationship Id="rId6" Type="http://schemas.openxmlformats.org/officeDocument/2006/relationships/hyperlink" Target="https://doi.org/10.5281/zenodo.5704716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4.png"/><Relationship Id="rId4" Type="http://schemas.openxmlformats.org/officeDocument/2006/relationships/image" Target="../media/image67.png"/><Relationship Id="rId5" Type="http://schemas.openxmlformats.org/officeDocument/2006/relationships/image" Target="../media/image62.png"/><Relationship Id="rId6" Type="http://schemas.openxmlformats.org/officeDocument/2006/relationships/hyperlink" Target="https://doi.org/10.5281/zenodo.5704716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8.png"/><Relationship Id="rId4" Type="http://schemas.openxmlformats.org/officeDocument/2006/relationships/image" Target="../media/image67.png"/><Relationship Id="rId5" Type="http://schemas.openxmlformats.org/officeDocument/2006/relationships/image" Target="../media/image62.png"/><Relationship Id="rId6" Type="http://schemas.openxmlformats.org/officeDocument/2006/relationships/hyperlink" Target="https://doi.org/10.5281/zenodo.5704716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7.png"/><Relationship Id="rId4" Type="http://schemas.openxmlformats.org/officeDocument/2006/relationships/image" Target="../media/image67.png"/><Relationship Id="rId5" Type="http://schemas.openxmlformats.org/officeDocument/2006/relationships/image" Target="../media/image62.png"/><Relationship Id="rId6" Type="http://schemas.openxmlformats.org/officeDocument/2006/relationships/hyperlink" Target="https://doi.org/10.5281/zenodo.5704716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5.png"/><Relationship Id="rId4" Type="http://schemas.openxmlformats.org/officeDocument/2006/relationships/hyperlink" Target="https://www.gofairfoundation.org/m4m/" TargetMode="External"/><Relationship Id="rId5" Type="http://schemas.openxmlformats.org/officeDocument/2006/relationships/image" Target="../media/image79.png"/><Relationship Id="rId6" Type="http://schemas.openxmlformats.org/officeDocument/2006/relationships/image" Target="../media/image7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4.png"/><Relationship Id="rId4" Type="http://schemas.openxmlformats.org/officeDocument/2006/relationships/image" Target="../media/image76.png"/><Relationship Id="rId5" Type="http://schemas.openxmlformats.org/officeDocument/2006/relationships/image" Target="../media/image79.png"/><Relationship Id="rId6" Type="http://schemas.openxmlformats.org/officeDocument/2006/relationships/image" Target="../media/image70.png"/><Relationship Id="rId7" Type="http://schemas.openxmlformats.org/officeDocument/2006/relationships/hyperlink" Target="https://www.gofairfoundation.org/m4m/" TargetMode="External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gofairfoundation.org/m4m/" TargetMode="External"/><Relationship Id="rId10" Type="http://schemas.openxmlformats.org/officeDocument/2006/relationships/hyperlink" Target="https://covid19initiatives.health-ri.nl/p/ProjectOverview" TargetMode="External"/><Relationship Id="rId12" Type="http://schemas.openxmlformats.org/officeDocument/2006/relationships/hyperlink" Target="https://www.gofairfoundation.org/m4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70.png"/><Relationship Id="rId5" Type="http://schemas.openxmlformats.org/officeDocument/2006/relationships/image" Target="../media/image72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7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nwo.nl/en/researchprogrammes/implementation-plan-investments-digital-research-infrastructure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5.png"/><Relationship Id="rId5" Type="http://schemas.openxmlformats.org/officeDocument/2006/relationships/image" Target="../media/image89.png"/><Relationship Id="rId6" Type="http://schemas.openxmlformats.org/officeDocument/2006/relationships/image" Target="../media/image98.png"/><Relationship Id="rId7" Type="http://schemas.openxmlformats.org/officeDocument/2006/relationships/image" Target="../media/image86.png"/><Relationship Id="rId8" Type="http://schemas.openxmlformats.org/officeDocument/2006/relationships/image" Target="../media/image96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0.png"/><Relationship Id="rId10" Type="http://schemas.openxmlformats.org/officeDocument/2006/relationships/image" Target="../media/image91.png"/><Relationship Id="rId13" Type="http://schemas.openxmlformats.org/officeDocument/2006/relationships/image" Target="../media/image92.png"/><Relationship Id="rId12" Type="http://schemas.openxmlformats.org/officeDocument/2006/relationships/image" Target="../media/image97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nwo.nl/en/researchprogrammes/implementation-plan-investments-digital-research-infrastructure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94.png"/><Relationship Id="rId15" Type="http://schemas.openxmlformats.org/officeDocument/2006/relationships/image" Target="../media/image95.png"/><Relationship Id="rId14" Type="http://schemas.openxmlformats.org/officeDocument/2006/relationships/image" Target="../media/image93.png"/><Relationship Id="rId17" Type="http://schemas.openxmlformats.org/officeDocument/2006/relationships/image" Target="../media/image100.png"/><Relationship Id="rId16" Type="http://schemas.openxmlformats.org/officeDocument/2006/relationships/image" Target="../media/image99.png"/><Relationship Id="rId5" Type="http://schemas.openxmlformats.org/officeDocument/2006/relationships/image" Target="../media/image98.png"/><Relationship Id="rId6" Type="http://schemas.openxmlformats.org/officeDocument/2006/relationships/image" Target="../media/image101.png"/><Relationship Id="rId7" Type="http://schemas.openxmlformats.org/officeDocument/2006/relationships/image" Target="../media/image85.png"/><Relationship Id="rId8" Type="http://schemas.openxmlformats.org/officeDocument/2006/relationships/image" Target="../media/image88.png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health-ri.nl/data-stewardship-community" TargetMode="External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4.png"/><Relationship Id="rId4" Type="http://schemas.openxmlformats.org/officeDocument/2006/relationships/image" Target="../media/image109.png"/><Relationship Id="rId9" Type="http://schemas.openxmlformats.org/officeDocument/2006/relationships/image" Target="../media/image88.png"/><Relationship Id="rId5" Type="http://schemas.openxmlformats.org/officeDocument/2006/relationships/image" Target="../media/image108.png"/><Relationship Id="rId6" Type="http://schemas.openxmlformats.org/officeDocument/2006/relationships/image" Target="../media/image103.png"/><Relationship Id="rId7" Type="http://schemas.openxmlformats.org/officeDocument/2006/relationships/hyperlink" Target="https://www.health-ri.nl/" TargetMode="External"/><Relationship Id="rId8" Type="http://schemas.openxmlformats.org/officeDocument/2006/relationships/image" Target="../media/image10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3.png"/><Relationship Id="rId4" Type="http://schemas.openxmlformats.org/officeDocument/2006/relationships/image" Target="../media/image115.png"/><Relationship Id="rId5" Type="http://schemas.openxmlformats.org/officeDocument/2006/relationships/image" Target="../media/image107.png"/><Relationship Id="rId6" Type="http://schemas.openxmlformats.org/officeDocument/2006/relationships/image" Target="../media/image106.png"/><Relationship Id="rId7" Type="http://schemas.openxmlformats.org/officeDocument/2006/relationships/hyperlink" Target="https://www.dtls.nl/community/interest-groups/data-stewards-interest-group" TargetMode="External"/><Relationship Id="rId8" Type="http://schemas.openxmlformats.org/officeDocument/2006/relationships/hyperlink" Target="https://join.slack.com/t/dtl-dsig/shared_invite/zt-krwq991u-6PczI7~fxokJuLOpnI3u0A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doi.org/10.5281/zenodo.4320504" TargetMode="External"/><Relationship Id="rId4" Type="http://schemas.openxmlformats.org/officeDocument/2006/relationships/hyperlink" Target="https://www.openscience.nl/en/projects/project-e-exploring-the-dutch-data-landscape" TargetMode="External"/><Relationship Id="rId5" Type="http://schemas.openxmlformats.org/officeDocument/2006/relationships/image" Target="../media/image105.png"/><Relationship Id="rId6" Type="http://schemas.openxmlformats.org/officeDocument/2006/relationships/image" Target="../media/image117.png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crdm.nl/en" TargetMode="External"/><Relationship Id="rId10" Type="http://schemas.openxmlformats.org/officeDocument/2006/relationships/image" Target="../media/image129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9" Type="http://schemas.openxmlformats.org/officeDocument/2006/relationships/image" Target="../media/image120.png"/><Relationship Id="rId5" Type="http://schemas.openxmlformats.org/officeDocument/2006/relationships/image" Target="../media/image112.png"/><Relationship Id="rId6" Type="http://schemas.openxmlformats.org/officeDocument/2006/relationships/image" Target="../media/image114.png"/><Relationship Id="rId7" Type="http://schemas.openxmlformats.org/officeDocument/2006/relationships/image" Target="../media/image116.png"/><Relationship Id="rId8" Type="http://schemas.openxmlformats.org/officeDocument/2006/relationships/image" Target="../media/image118.png"/></Relationships>
</file>

<file path=ppt/slides/_rels/slide38.xml.rels><?xml version="1.0" encoding="UTF-8" standalone="yes"?><Relationships xmlns="http://schemas.openxmlformats.org/package/2006/relationships"><Relationship Id="rId10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8.png"/><Relationship Id="rId4" Type="http://schemas.openxmlformats.org/officeDocument/2006/relationships/image" Target="../media/image119.png"/><Relationship Id="rId9" Type="http://schemas.openxmlformats.org/officeDocument/2006/relationships/image" Target="../media/image125.png"/><Relationship Id="rId5" Type="http://schemas.openxmlformats.org/officeDocument/2006/relationships/image" Target="../media/image123.png"/><Relationship Id="rId6" Type="http://schemas.openxmlformats.org/officeDocument/2006/relationships/image" Target="../media/image121.png"/><Relationship Id="rId7" Type="http://schemas.openxmlformats.org/officeDocument/2006/relationships/image" Target="../media/image131.png"/><Relationship Id="rId8" Type="http://schemas.openxmlformats.org/officeDocument/2006/relationships/image" Target="../media/image9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2.png"/><Relationship Id="rId4" Type="http://schemas.openxmlformats.org/officeDocument/2006/relationships/image" Target="../media/image126.png"/><Relationship Id="rId5" Type="http://schemas.openxmlformats.org/officeDocument/2006/relationships/image" Target="../media/image124.png"/><Relationship Id="rId6" Type="http://schemas.openxmlformats.org/officeDocument/2006/relationships/image" Target="../media/image127.png"/><Relationship Id="rId7" Type="http://schemas.openxmlformats.org/officeDocument/2006/relationships/image" Target="../media/image1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8.png"/><Relationship Id="rId4" Type="http://schemas.openxmlformats.org/officeDocument/2006/relationships/image" Target="../media/image119.png"/><Relationship Id="rId5" Type="http://schemas.openxmlformats.org/officeDocument/2006/relationships/image" Target="../media/image128.png"/><Relationship Id="rId6" Type="http://schemas.openxmlformats.org/officeDocument/2006/relationships/image" Target="../media/image1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3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hyperlink" Target="https://zenodo.org/communities/nl-ds-pd-ls/" TargetMode="External"/><Relationship Id="rId9" Type="http://schemas.openxmlformats.org/officeDocument/2006/relationships/image" Target="../media/image19.png"/><Relationship Id="rId15" Type="http://schemas.openxmlformats.org/officeDocument/2006/relationships/image" Target="../media/image26.png"/><Relationship Id="rId14" Type="http://schemas.openxmlformats.org/officeDocument/2006/relationships/image" Target="../media/image28.png"/><Relationship Id="rId17" Type="http://schemas.openxmlformats.org/officeDocument/2006/relationships/hyperlink" Target="https://doi.org/10.5281/zenodo.4320504" TargetMode="External"/><Relationship Id="rId16" Type="http://schemas.openxmlformats.org/officeDocument/2006/relationships/image" Target="../media/image27.png"/><Relationship Id="rId5" Type="http://schemas.openxmlformats.org/officeDocument/2006/relationships/hyperlink" Target="https://doi.org/10.5281/zenodo.3471707" TargetMode="External"/><Relationship Id="rId6" Type="http://schemas.openxmlformats.org/officeDocument/2006/relationships/hyperlink" Target="https://doi.org/10.5281/zenodo.3239079" TargetMode="External"/><Relationship Id="rId18" Type="http://schemas.openxmlformats.org/officeDocument/2006/relationships/image" Target="../media/image10.png"/><Relationship Id="rId7" Type="http://schemas.openxmlformats.org/officeDocument/2006/relationships/hyperlink" Target="https://competency.ebi.ac.uk/" TargetMode="External"/><Relationship Id="rId8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44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i.org/10.5281/zenodo.4320504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550" y="182125"/>
            <a:ext cx="3101850" cy="10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0"/>
          <p:cNvSpPr txBox="1"/>
          <p:nvPr>
            <p:ph idx="1" type="body"/>
          </p:nvPr>
        </p:nvSpPr>
        <p:spPr>
          <a:xfrm>
            <a:off x="311700" y="13866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200">
                <a:solidFill>
                  <a:schemeClr val="dk1"/>
                </a:solidFill>
              </a:rPr>
              <a:t>Presentation 1</a:t>
            </a:r>
            <a:r>
              <a:rPr lang="pt-PT" sz="2200">
                <a:solidFill>
                  <a:schemeClr val="dk1"/>
                </a:solidFill>
              </a:rPr>
              <a:t>: </a:t>
            </a:r>
            <a:r>
              <a:rPr lang="pt-PT" sz="2200">
                <a:solidFill>
                  <a:schemeClr val="dk1"/>
                </a:solidFill>
              </a:rPr>
              <a:t>Landscape overview of data stewardship in the Netherlands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200">
                <a:solidFill>
                  <a:schemeClr val="dk1"/>
                </a:solidFill>
              </a:rPr>
              <a:t>Presentation 2</a:t>
            </a:r>
            <a:r>
              <a:rPr lang="pt-PT" sz="2200">
                <a:solidFill>
                  <a:schemeClr val="dk1"/>
                </a:solidFill>
              </a:rPr>
              <a:t>: Community building among data stewards: the Dutch experience</a:t>
            </a:r>
            <a:endParaRPr i="1"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300">
                <a:solidFill>
                  <a:schemeClr val="dk1"/>
                </a:solidFill>
              </a:rPr>
              <a:t>Mijke Jetten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300">
                <a:solidFill>
                  <a:schemeClr val="dk1"/>
                </a:solidFill>
              </a:rPr>
              <a:t>Community Manager Data Stewardship (DTL)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300">
                <a:solidFill>
                  <a:schemeClr val="dk1"/>
                </a:solidFill>
              </a:rPr>
              <a:t>Programme Manager FAIR Data (Health-RI)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80"/>
              <a:buFont typeface="Arial"/>
              <a:buNone/>
            </a:pPr>
            <a:r>
              <a:rPr i="1" lang="pt-PT" sz="1300">
                <a:solidFill>
                  <a:schemeClr val="dk1"/>
                </a:solidFill>
              </a:rPr>
              <a:t>March 7, 2022</a:t>
            </a:r>
            <a:endParaRPr i="1" sz="1300">
              <a:solidFill>
                <a:schemeClr val="dk1"/>
              </a:solidFill>
            </a:endParaRPr>
          </a:p>
        </p:txBody>
      </p:sp>
      <p:grpSp>
        <p:nvGrpSpPr>
          <p:cNvPr id="215" name="Google Shape;215;p40"/>
          <p:cNvGrpSpPr/>
          <p:nvPr/>
        </p:nvGrpSpPr>
        <p:grpSpPr>
          <a:xfrm>
            <a:off x="3588301" y="4342920"/>
            <a:ext cx="5416296" cy="703730"/>
            <a:chOff x="1785651" y="5447395"/>
            <a:chExt cx="5416296" cy="703730"/>
          </a:xfrm>
        </p:grpSpPr>
        <p:pic>
          <p:nvPicPr>
            <p:cNvPr id="216" name="Google Shape;216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93671" y="5447395"/>
              <a:ext cx="708276" cy="703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17229" y="5573201"/>
              <a:ext cx="982131" cy="46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26473" y="5531378"/>
              <a:ext cx="708288" cy="467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4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08576" y="5616775"/>
              <a:ext cx="1141074" cy="36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4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785651" y="5616726"/>
              <a:ext cx="1324700" cy="369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586" y="2922170"/>
            <a:ext cx="2916971" cy="178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340" y="2922170"/>
            <a:ext cx="2873170" cy="178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9140" y="1034668"/>
            <a:ext cx="2873159" cy="174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5985" y="1017725"/>
            <a:ext cx="2813147" cy="178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8050" y="1038235"/>
            <a:ext cx="2707330" cy="169010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9"/>
          <p:cNvSpPr txBox="1"/>
          <p:nvPr/>
        </p:nvSpPr>
        <p:spPr>
          <a:xfrm>
            <a:off x="5819875" y="4702325"/>
            <a:ext cx="270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pt-PT" sz="1100" u="sng" cap="none" strike="noStrike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https://doi.org/10.5281/zenodo.4320504</a:t>
            </a:r>
            <a:endParaRPr i="0" sz="1100" u="none" cap="none" strike="noStrike">
              <a:solidFill>
                <a:srgbClr val="0563C1"/>
              </a:solidFill>
            </a:endParaRPr>
          </a:p>
        </p:txBody>
      </p:sp>
      <p:sp>
        <p:nvSpPr>
          <p:cNvPr id="304" name="Google Shape;30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PT" sz="2950"/>
              <a:t>Data steward personas</a:t>
            </a:r>
            <a:endParaRPr sz="2950"/>
          </a:p>
        </p:txBody>
      </p:sp>
      <p:pic>
        <p:nvPicPr>
          <p:cNvPr id="305" name="Google Shape;305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617686" y="4627585"/>
            <a:ext cx="466576" cy="46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73" y="1082525"/>
            <a:ext cx="7551249" cy="38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0"/>
          <p:cNvSpPr txBox="1"/>
          <p:nvPr/>
        </p:nvSpPr>
        <p:spPr>
          <a:xfrm>
            <a:off x="7088475" y="4698125"/>
            <a:ext cx="205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pt-PT" sz="11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https://competency.ebi.ac.uk</a:t>
            </a:r>
            <a:r>
              <a:rPr lang="pt-PT" sz="11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312" name="Google Shape;31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5525" y="4214500"/>
            <a:ext cx="1466600" cy="53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PT" sz="2950"/>
              <a:t>Data steward competences</a:t>
            </a:r>
            <a:endParaRPr sz="29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1"/>
          <p:cNvPicPr preferRelativeResize="0"/>
          <p:nvPr/>
        </p:nvPicPr>
        <p:blipFill rotWithShape="1">
          <a:blip r:embed="rId3">
            <a:alphaModFix/>
          </a:blip>
          <a:srcRect b="28678" l="0" r="0" t="0"/>
          <a:stretch/>
        </p:blipFill>
        <p:spPr>
          <a:xfrm>
            <a:off x="304800" y="1066800"/>
            <a:ext cx="6540931" cy="398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1"/>
          <p:cNvSpPr txBox="1"/>
          <p:nvPr/>
        </p:nvSpPr>
        <p:spPr>
          <a:xfrm>
            <a:off x="7088475" y="4698125"/>
            <a:ext cx="205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pt-PT" sz="11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https://competency.ebi.ac.uk</a:t>
            </a:r>
            <a:r>
              <a:rPr lang="pt-PT" sz="11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320" name="Google Shape;32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5525" y="4214500"/>
            <a:ext cx="1466600" cy="53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PT" sz="2950"/>
              <a:t>Data steward competences</a:t>
            </a:r>
            <a:endParaRPr sz="295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450" y="1098025"/>
            <a:ext cx="3933820" cy="3586451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" name="Google Shape;32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525" y="1405500"/>
            <a:ext cx="873275" cy="15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1600" y="445025"/>
            <a:ext cx="3124336" cy="4382549"/>
          </a:xfrm>
          <a:prstGeom prst="rect">
            <a:avLst/>
          </a:prstGeom>
          <a:noFill/>
          <a:ln cap="flat" cmpd="sng" w="19050">
            <a:solidFill>
              <a:srgbClr val="EC008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9" name="Google Shape;329;p52"/>
          <p:cNvSpPr txBox="1"/>
          <p:nvPr/>
        </p:nvSpPr>
        <p:spPr>
          <a:xfrm>
            <a:off x="-6350" y="4753050"/>
            <a:ext cx="203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u="sng">
                <a:solidFill>
                  <a:schemeClr val="hlink"/>
                </a:solidFill>
                <a:hlinkClick r:id="rId6"/>
              </a:rPr>
              <a:t>https://rdmkit.elixir-europe.org</a:t>
            </a:r>
            <a:endParaRPr sz="1100">
              <a:solidFill>
                <a:srgbClr val="0563C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563C1"/>
              </a:solidFill>
            </a:endParaRPr>
          </a:p>
        </p:txBody>
      </p:sp>
      <p:pic>
        <p:nvPicPr>
          <p:cNvPr id="330" name="Google Shape;330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4975" y="4783662"/>
            <a:ext cx="1166276" cy="2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PT" sz="2950"/>
              <a:t>Data steward tools</a:t>
            </a:r>
            <a:endParaRPr sz="29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0" y="1092725"/>
            <a:ext cx="1998075" cy="3276000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450" y="837075"/>
            <a:ext cx="3975674" cy="3470600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8" name="Google Shape;338;p53"/>
          <p:cNvPicPr preferRelativeResize="0"/>
          <p:nvPr/>
        </p:nvPicPr>
        <p:blipFill rotWithShape="1">
          <a:blip r:embed="rId5">
            <a:alphaModFix/>
          </a:blip>
          <a:srcRect b="0" l="6759" r="0" t="0"/>
          <a:stretch/>
        </p:blipFill>
        <p:spPr>
          <a:xfrm>
            <a:off x="2495000" y="2497500"/>
            <a:ext cx="1847275" cy="2188926"/>
          </a:xfrm>
          <a:prstGeom prst="rect">
            <a:avLst/>
          </a:prstGeom>
          <a:noFill/>
          <a:ln cap="flat" cmpd="sng" w="19050">
            <a:solidFill>
              <a:srgbClr val="EC00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9" name="Google Shape;339;p53"/>
          <p:cNvPicPr preferRelativeResize="0"/>
          <p:nvPr/>
        </p:nvPicPr>
        <p:blipFill rotWithShape="1">
          <a:blip r:embed="rId6">
            <a:alphaModFix/>
          </a:blip>
          <a:srcRect b="0" l="0" r="21494" t="0"/>
          <a:stretch/>
        </p:blipFill>
        <p:spPr>
          <a:xfrm>
            <a:off x="2464900" y="1017725"/>
            <a:ext cx="2183300" cy="13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PT" sz="2950"/>
              <a:t>Data steward tools</a:t>
            </a:r>
            <a:endParaRPr sz="2950"/>
          </a:p>
        </p:txBody>
      </p:sp>
      <p:sp>
        <p:nvSpPr>
          <p:cNvPr id="341" name="Google Shape;341;p53"/>
          <p:cNvSpPr txBox="1"/>
          <p:nvPr/>
        </p:nvSpPr>
        <p:spPr>
          <a:xfrm>
            <a:off x="-6350" y="4753050"/>
            <a:ext cx="203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u="sng">
                <a:solidFill>
                  <a:schemeClr val="hlink"/>
                </a:solidFill>
                <a:hlinkClick r:id="rId7"/>
              </a:rPr>
              <a:t>https://rdmkit.elixir-europe.org</a:t>
            </a:r>
            <a:r>
              <a:rPr lang="pt-PT" sz="1100">
                <a:solidFill>
                  <a:srgbClr val="0563C1"/>
                </a:solidFill>
              </a:rPr>
              <a:t> </a:t>
            </a:r>
            <a:endParaRPr sz="1100">
              <a:solidFill>
                <a:srgbClr val="0563C1"/>
              </a:solidFill>
            </a:endParaRPr>
          </a:p>
        </p:txBody>
      </p:sp>
      <p:pic>
        <p:nvPicPr>
          <p:cNvPr id="342" name="Google Shape;342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54975" y="4783662"/>
            <a:ext cx="1166276" cy="2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4"/>
          <p:cNvPicPr preferRelativeResize="0"/>
          <p:nvPr/>
        </p:nvPicPr>
        <p:blipFill rotWithShape="1">
          <a:blip r:embed="rId3">
            <a:alphaModFix/>
          </a:blip>
          <a:srcRect b="8700" l="0" r="2969" t="0"/>
          <a:stretch/>
        </p:blipFill>
        <p:spPr>
          <a:xfrm>
            <a:off x="152400" y="1222575"/>
            <a:ext cx="6283025" cy="331837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PT" sz="2950"/>
              <a:t>Data steward tools</a:t>
            </a:r>
            <a:endParaRPr sz="2950"/>
          </a:p>
        </p:txBody>
      </p:sp>
      <p:pic>
        <p:nvPicPr>
          <p:cNvPr id="349" name="Google Shape;34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496" y="1439852"/>
            <a:ext cx="1779344" cy="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4"/>
          <p:cNvSpPr txBox="1"/>
          <p:nvPr/>
        </p:nvSpPr>
        <p:spPr>
          <a:xfrm>
            <a:off x="6545925" y="4683175"/>
            <a:ext cx="2494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u="sng">
                <a:solidFill>
                  <a:schemeClr val="hlink"/>
                </a:solidFill>
                <a:hlinkClick r:id="rId5"/>
              </a:rPr>
              <a:t>https://www.lcrdm.nl/en/23things</a:t>
            </a:r>
            <a:r>
              <a:rPr lang="pt-PT" sz="1100">
                <a:solidFill>
                  <a:srgbClr val="0563C1"/>
                </a:solidFill>
              </a:rPr>
              <a:t> </a:t>
            </a:r>
            <a:endParaRPr sz="11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5"/>
          <p:cNvSpPr txBox="1"/>
          <p:nvPr>
            <p:ph type="title"/>
          </p:nvPr>
        </p:nvSpPr>
        <p:spPr>
          <a:xfrm>
            <a:off x="311700" y="306550"/>
            <a:ext cx="8520600" cy="39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PT" sz="4000">
                <a:solidFill>
                  <a:srgbClr val="0563C1"/>
                </a:solidFill>
              </a:rPr>
              <a:t>Data stewardship training</a:t>
            </a:r>
            <a:endParaRPr sz="25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7316" y="92076"/>
            <a:ext cx="1895309" cy="4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7049" y="92075"/>
            <a:ext cx="1635477" cy="4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079" y="202000"/>
            <a:ext cx="4214769" cy="22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2442325"/>
            <a:ext cx="3415132" cy="25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0900" y="1730625"/>
            <a:ext cx="4274075" cy="295005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6"/>
          <p:cNvSpPr txBox="1"/>
          <p:nvPr/>
        </p:nvSpPr>
        <p:spPr>
          <a:xfrm>
            <a:off x="5233375" y="534525"/>
            <a:ext cx="3771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u="sng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https://www.aanmelder.nl/fair-data-stewardship-2021/part_program</a:t>
            </a:r>
            <a:endParaRPr sz="900">
              <a:solidFill>
                <a:srgbClr val="0563C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00">
                <a:solidFill>
                  <a:srgbClr val="0563C1"/>
                </a:solidFill>
              </a:rPr>
            </a:br>
            <a:r>
              <a:rPr lang="pt-PT" sz="900" u="sng">
                <a:solidFill>
                  <a:srgbClr val="0563C1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https://tess.elixir-europe.org/events/helis-course-fair-data-stewardship</a:t>
            </a:r>
            <a:br>
              <a:rPr lang="pt-PT" sz="900">
                <a:solidFill>
                  <a:srgbClr val="0563C1"/>
                </a:solidFill>
              </a:rPr>
            </a:br>
            <a:endParaRPr sz="900">
              <a:solidFill>
                <a:srgbClr val="0563C1"/>
              </a:solidFill>
            </a:endParaRPr>
          </a:p>
        </p:txBody>
      </p:sp>
      <p:pic>
        <p:nvPicPr>
          <p:cNvPr id="366" name="Google Shape;366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32925" y="3821200"/>
            <a:ext cx="92970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900" y="1222275"/>
            <a:ext cx="5913925" cy="39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800" y="213500"/>
            <a:ext cx="2862949" cy="9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5850" y="213500"/>
            <a:ext cx="2480100" cy="127763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7"/>
          <p:cNvSpPr txBox="1"/>
          <p:nvPr/>
        </p:nvSpPr>
        <p:spPr>
          <a:xfrm>
            <a:off x="6566900" y="126200"/>
            <a:ext cx="244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https://doi.org/10.5281/zenodo.5704716</a:t>
            </a:r>
            <a:endParaRPr sz="1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48" y="994475"/>
            <a:ext cx="6432276" cy="410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8"/>
          <p:cNvSpPr txBox="1"/>
          <p:nvPr/>
        </p:nvSpPr>
        <p:spPr>
          <a:xfrm>
            <a:off x="6566900" y="126200"/>
            <a:ext cx="244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https://fairaware.dans.knaw.nl/</a:t>
            </a:r>
            <a:endParaRPr sz="1000">
              <a:solidFill>
                <a:srgbClr val="0563C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https://doi.org/10.5281/zenodo.5704716</a:t>
            </a:r>
            <a:endParaRPr sz="1000">
              <a:solidFill>
                <a:srgbClr val="0563C1"/>
              </a:solidFill>
            </a:endParaRPr>
          </a:p>
        </p:txBody>
      </p:sp>
      <p:pic>
        <p:nvPicPr>
          <p:cNvPr id="381" name="Google Shape;381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600" y="213500"/>
            <a:ext cx="2196974" cy="7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9325" y="213500"/>
            <a:ext cx="1111249" cy="57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PT"/>
              <a:t>Outline</a:t>
            </a:r>
            <a:endParaRPr/>
          </a:p>
        </p:txBody>
      </p:sp>
      <p:sp>
        <p:nvSpPr>
          <p:cNvPr id="226" name="Google Shape;226;p41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Getting to know each other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Learning goals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Data stewardship roles and responsibilities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Data stewardship training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Local, disciplinary, national and international communities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PT"/>
              <a:t>T</a:t>
            </a:r>
            <a:r>
              <a:rPr lang="pt-PT"/>
              <a:t>akeaways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/>
              <a:t>Slides:  </a:t>
            </a:r>
            <a:r>
              <a:rPr lang="pt-PT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</a:t>
            </a:r>
            <a:r>
              <a:rPr lang="pt-PT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10.5281/zenodo.6334297</a:t>
            </a:r>
            <a:r>
              <a:rPr lang="pt-PT"/>
              <a:t>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36" y="1085625"/>
            <a:ext cx="6219124" cy="405787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9"/>
          <p:cNvSpPr txBox="1"/>
          <p:nvPr/>
        </p:nvSpPr>
        <p:spPr>
          <a:xfrm>
            <a:off x="6566900" y="126200"/>
            <a:ext cx="244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https://fairaware.dans.knaw.nl/</a:t>
            </a:r>
            <a:endParaRPr sz="1000">
              <a:solidFill>
                <a:srgbClr val="0563C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https://doi.org/10.5281/zenodo.5704716</a:t>
            </a:r>
            <a:endParaRPr sz="1000">
              <a:solidFill>
                <a:srgbClr val="0563C1"/>
              </a:solidFill>
            </a:endParaRPr>
          </a:p>
        </p:txBody>
      </p:sp>
      <p:pic>
        <p:nvPicPr>
          <p:cNvPr id="389" name="Google Shape;389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600" y="213500"/>
            <a:ext cx="2196974" cy="7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9325" y="213500"/>
            <a:ext cx="1111249" cy="57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0"/>
          <p:cNvPicPr preferRelativeResize="0"/>
          <p:nvPr/>
        </p:nvPicPr>
        <p:blipFill rotWithShape="1">
          <a:blip r:embed="rId3">
            <a:alphaModFix/>
          </a:blip>
          <a:srcRect b="0" l="0" r="675" t="0"/>
          <a:stretch/>
        </p:blipFill>
        <p:spPr>
          <a:xfrm>
            <a:off x="228600" y="849250"/>
            <a:ext cx="6306499" cy="42942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0"/>
          <p:cNvSpPr txBox="1"/>
          <p:nvPr/>
        </p:nvSpPr>
        <p:spPr>
          <a:xfrm>
            <a:off x="6566900" y="126200"/>
            <a:ext cx="244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https://fairaware.dans.knaw.nl/</a:t>
            </a:r>
            <a:endParaRPr sz="1000">
              <a:solidFill>
                <a:srgbClr val="0563C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https://doi.org/10.5281/zenodo.5704716</a:t>
            </a:r>
            <a:endParaRPr sz="1000">
              <a:solidFill>
                <a:srgbClr val="0563C1"/>
              </a:solidFill>
            </a:endParaRPr>
          </a:p>
        </p:txBody>
      </p:sp>
      <p:pic>
        <p:nvPicPr>
          <p:cNvPr id="397" name="Google Shape;397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600" y="213500"/>
            <a:ext cx="2196974" cy="7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9325" y="213500"/>
            <a:ext cx="1111249" cy="57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978550"/>
            <a:ext cx="6154266" cy="416495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1"/>
          <p:cNvSpPr txBox="1"/>
          <p:nvPr/>
        </p:nvSpPr>
        <p:spPr>
          <a:xfrm>
            <a:off x="6566900" y="126200"/>
            <a:ext cx="244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https://fairaware.dans.knaw.nl/</a:t>
            </a:r>
            <a:endParaRPr sz="1000">
              <a:solidFill>
                <a:srgbClr val="0563C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https://doi.org/10.5281/zenodo.5704716</a:t>
            </a:r>
            <a:endParaRPr sz="1000">
              <a:solidFill>
                <a:srgbClr val="0563C1"/>
              </a:solidFill>
            </a:endParaRPr>
          </a:p>
        </p:txBody>
      </p:sp>
      <p:pic>
        <p:nvPicPr>
          <p:cNvPr id="405" name="Google Shape;405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600" y="213500"/>
            <a:ext cx="2196974" cy="7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9325" y="213500"/>
            <a:ext cx="1111249" cy="57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2" y="1092500"/>
            <a:ext cx="6246523" cy="40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00" y="213500"/>
            <a:ext cx="2196974" cy="7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325" y="213500"/>
            <a:ext cx="1111249" cy="57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2"/>
          <p:cNvSpPr txBox="1"/>
          <p:nvPr/>
        </p:nvSpPr>
        <p:spPr>
          <a:xfrm>
            <a:off x="6566900" y="126200"/>
            <a:ext cx="244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https://doi.org/10.5281/zenodo.5704716</a:t>
            </a:r>
            <a:endParaRPr sz="1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74" y="887675"/>
            <a:ext cx="6535725" cy="42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00" y="213500"/>
            <a:ext cx="2196974" cy="7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325" y="213500"/>
            <a:ext cx="1111249" cy="57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3"/>
          <p:cNvSpPr txBox="1"/>
          <p:nvPr/>
        </p:nvSpPr>
        <p:spPr>
          <a:xfrm>
            <a:off x="6566900" y="126200"/>
            <a:ext cx="244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https://doi.org/10.5281/zenodo.5704716</a:t>
            </a:r>
            <a:endParaRPr sz="1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99" y="1008700"/>
            <a:ext cx="6352025" cy="41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00" y="213500"/>
            <a:ext cx="2196974" cy="7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325" y="213500"/>
            <a:ext cx="1111249" cy="57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4"/>
          <p:cNvSpPr txBox="1"/>
          <p:nvPr/>
        </p:nvSpPr>
        <p:spPr>
          <a:xfrm>
            <a:off x="6566900" y="126200"/>
            <a:ext cx="244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https://doi.org/10.5281/zenodo.5704716</a:t>
            </a:r>
            <a:endParaRPr sz="1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475" y="1072825"/>
            <a:ext cx="6027748" cy="399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00" y="213500"/>
            <a:ext cx="2196974" cy="7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325" y="213500"/>
            <a:ext cx="1111249" cy="57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5"/>
          <p:cNvSpPr txBox="1"/>
          <p:nvPr/>
        </p:nvSpPr>
        <p:spPr>
          <a:xfrm>
            <a:off x="6566900" y="126200"/>
            <a:ext cx="244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https://doi.org/10.5281/zenodo.5704716</a:t>
            </a:r>
            <a:endParaRPr sz="1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66"/>
          <p:cNvPicPr preferRelativeResize="0"/>
          <p:nvPr/>
        </p:nvPicPr>
        <p:blipFill rotWithShape="1">
          <a:blip r:embed="rId3">
            <a:alphaModFix/>
          </a:blip>
          <a:srcRect b="0" l="0" r="0" t="19133"/>
          <a:stretch/>
        </p:blipFill>
        <p:spPr>
          <a:xfrm>
            <a:off x="199600" y="1556575"/>
            <a:ext cx="8006325" cy="343222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6"/>
          <p:cNvSpPr txBox="1"/>
          <p:nvPr/>
        </p:nvSpPr>
        <p:spPr>
          <a:xfrm>
            <a:off x="6514825" y="4496200"/>
            <a:ext cx="245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https://www.gofairfoundation.org/m4m/</a:t>
            </a:r>
            <a:endParaRPr sz="1000">
              <a:solidFill>
                <a:srgbClr val="0563C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563C1"/>
              </a:solidFill>
            </a:endParaRPr>
          </a:p>
        </p:txBody>
      </p:sp>
      <p:pic>
        <p:nvPicPr>
          <p:cNvPr id="445" name="Google Shape;44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475" y="193375"/>
            <a:ext cx="1818224" cy="11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4150" y="399950"/>
            <a:ext cx="3940756" cy="4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67"/>
          <p:cNvPicPr preferRelativeResize="0"/>
          <p:nvPr/>
        </p:nvPicPr>
        <p:blipFill rotWithShape="1">
          <a:blip r:embed="rId3">
            <a:alphaModFix/>
          </a:blip>
          <a:srcRect b="0" l="0" r="0" t="27745"/>
          <a:stretch/>
        </p:blipFill>
        <p:spPr>
          <a:xfrm>
            <a:off x="381000" y="1461050"/>
            <a:ext cx="5782701" cy="36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250" y="1553925"/>
            <a:ext cx="5416599" cy="14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475" y="193375"/>
            <a:ext cx="1818224" cy="11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4150" y="399950"/>
            <a:ext cx="3940756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7"/>
          <p:cNvSpPr txBox="1"/>
          <p:nvPr/>
        </p:nvSpPr>
        <p:spPr>
          <a:xfrm>
            <a:off x="6514825" y="4496200"/>
            <a:ext cx="245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https://www.gofairfoundation.org/m4m/</a:t>
            </a:r>
            <a:endParaRPr sz="1000">
              <a:solidFill>
                <a:srgbClr val="0563C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100" y="1417854"/>
            <a:ext cx="3886900" cy="315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325" y="2631420"/>
            <a:ext cx="2189175" cy="132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075" y="4008150"/>
            <a:ext cx="2341576" cy="10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0800" y="1528722"/>
            <a:ext cx="2031417" cy="10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1125" y="1114423"/>
            <a:ext cx="1535974" cy="395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475" y="193375"/>
            <a:ext cx="1818224" cy="11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4150" y="399950"/>
            <a:ext cx="3940756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8"/>
          <p:cNvSpPr txBox="1"/>
          <p:nvPr/>
        </p:nvSpPr>
        <p:spPr>
          <a:xfrm>
            <a:off x="6003975" y="156775"/>
            <a:ext cx="3041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900" u="sng">
                <a:solidFill>
                  <a:srgbClr val="D8117D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https://covid19initiatives.health-ri.nl/p/ProjectOverview</a:t>
            </a:r>
            <a:endParaRPr sz="900">
              <a:solidFill>
                <a:srgbClr val="D8117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u="sng">
                <a:solidFill>
                  <a:srgbClr val="D8117D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https://www.gofairfoundation.org/m4m/</a:t>
            </a:r>
            <a:endParaRPr sz="900">
              <a:solidFill>
                <a:srgbClr val="D8117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D8117D"/>
              </a:solidFill>
            </a:endParaRPr>
          </a:p>
        </p:txBody>
      </p:sp>
      <p:sp>
        <p:nvSpPr>
          <p:cNvPr id="468" name="Google Shape;468;p68"/>
          <p:cNvSpPr txBox="1"/>
          <p:nvPr/>
        </p:nvSpPr>
        <p:spPr>
          <a:xfrm>
            <a:off x="6514825" y="4496200"/>
            <a:ext cx="245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https://www.gofairfoundation.org/m4m/</a:t>
            </a:r>
            <a:endParaRPr sz="1000">
              <a:solidFill>
                <a:srgbClr val="0563C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2"/>
          <p:cNvSpPr txBox="1"/>
          <p:nvPr>
            <p:ph idx="4294967295" type="body"/>
          </p:nvPr>
        </p:nvSpPr>
        <p:spPr>
          <a:xfrm>
            <a:off x="4462350" y="1117775"/>
            <a:ext cx="4436100" cy="3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t-PT" sz="1000"/>
              <a:t>Do you recognize your current and/or future role in the diagram?</a:t>
            </a:r>
            <a:r>
              <a:rPr b="1" lang="pt-PT" sz="1000"/>
              <a:t> Where are you in the diagram?</a:t>
            </a:r>
            <a:endParaRPr b="1"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pt-PT" sz="1000"/>
              <a:t>Where are your colleagues in the diagram</a:t>
            </a:r>
            <a:r>
              <a:rPr lang="pt-PT" sz="1000"/>
              <a:t>? Does your current and/or future team cover all the roles needed?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t-PT" sz="1000"/>
              <a:t>What is </a:t>
            </a:r>
            <a:r>
              <a:rPr b="1" lang="pt-PT" sz="1000"/>
              <a:t>your biggest challenge</a:t>
            </a:r>
            <a:r>
              <a:rPr lang="pt-PT" sz="1000"/>
              <a:t>?</a:t>
            </a:r>
            <a:endParaRPr sz="1000"/>
          </a:p>
        </p:txBody>
      </p:sp>
      <p:pic>
        <p:nvPicPr>
          <p:cNvPr descr="A picture containing text&#10;&#10;Description automatically generated" id="232" name="Google Shape;23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4325" y="2420191"/>
            <a:ext cx="3561322" cy="264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675" y="1253975"/>
            <a:ext cx="3269673" cy="174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875" y="3219650"/>
            <a:ext cx="3561327" cy="17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PT"/>
              <a:t>Getting to know each other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9"/>
          <p:cNvSpPr txBox="1"/>
          <p:nvPr>
            <p:ph type="title"/>
          </p:nvPr>
        </p:nvSpPr>
        <p:spPr>
          <a:xfrm>
            <a:off x="311700" y="306550"/>
            <a:ext cx="8520600" cy="39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>
                <a:solidFill>
                  <a:srgbClr val="0563C1"/>
                </a:solidFill>
              </a:rPr>
              <a:t>Data stewardship </a:t>
            </a:r>
            <a:endParaRPr sz="4000">
              <a:solidFill>
                <a:srgbClr val="0563C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 sz="4000">
                <a:solidFill>
                  <a:srgbClr val="0563C1"/>
                </a:solidFill>
              </a:rPr>
              <a:t>community building</a:t>
            </a:r>
            <a:endParaRPr sz="4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0"/>
          <p:cNvSpPr txBox="1"/>
          <p:nvPr>
            <p:ph idx="1" type="body"/>
          </p:nvPr>
        </p:nvSpPr>
        <p:spPr>
          <a:xfrm>
            <a:off x="571500" y="1140619"/>
            <a:ext cx="7886700" cy="3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600"/>
              <a:buChar char="•"/>
            </a:pPr>
            <a:r>
              <a:rPr lang="pt-PT" sz="1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Local (universities, universities of applied sciences, university medical </a:t>
            </a:r>
            <a:endParaRPr sz="16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centres)</a:t>
            </a:r>
            <a:br>
              <a:rPr lang="pt-PT" sz="1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600"/>
              <a:buChar char="•"/>
            </a:pPr>
            <a:r>
              <a:rPr lang="pt-PT" sz="1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Disciplinary (for example Health-RI, Odissei, Clariah)</a:t>
            </a:r>
            <a:br>
              <a:rPr lang="pt-PT" sz="1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600"/>
              <a:buChar char="•"/>
            </a:pPr>
            <a:r>
              <a:rPr lang="pt-PT" sz="1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National (for example LCRDM, DSIG, GO FAIR)</a:t>
            </a:r>
            <a:br>
              <a:rPr lang="pt-PT" sz="1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600"/>
              <a:buChar char="•"/>
            </a:pPr>
            <a:r>
              <a:rPr lang="pt-PT" sz="1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International (for instance RDA)</a:t>
            </a:r>
            <a:endParaRPr sz="16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681" y="4733719"/>
            <a:ext cx="1191075" cy="33228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t-PT" sz="27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</a:t>
            </a:r>
            <a:r>
              <a:rPr lang="pt-PT" sz="275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pt-PT" sz="27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levels of community building in the Netherlands</a:t>
            </a:r>
            <a:endParaRPr sz="275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1"/>
          <p:cNvSpPr txBox="1"/>
          <p:nvPr/>
        </p:nvSpPr>
        <p:spPr>
          <a:xfrm>
            <a:off x="449350" y="4750525"/>
            <a:ext cx="63381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u="sng">
                <a:solidFill>
                  <a:schemeClr val="hlink"/>
                </a:solidFill>
                <a:hlinkClick r:id="rId3"/>
              </a:rPr>
              <a:t>https://www.nwo.nl/en/researchprogrammes/implementation-plan-investments-digital-research-infrastructure</a:t>
            </a:r>
            <a:r>
              <a:rPr lang="pt-PT" sz="900">
                <a:solidFill>
                  <a:srgbClr val="0563C1"/>
                </a:solidFill>
              </a:rPr>
              <a:t> </a:t>
            </a:r>
            <a:endParaRPr sz="900">
              <a:solidFill>
                <a:srgbClr val="0563C1"/>
              </a:solidFill>
            </a:endParaRPr>
          </a:p>
        </p:txBody>
      </p:sp>
      <p:pic>
        <p:nvPicPr>
          <p:cNvPr id="486" name="Google Shape;48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75" y="151390"/>
            <a:ext cx="4140127" cy="156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275" y="887900"/>
            <a:ext cx="4100352" cy="174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350" y="2765750"/>
            <a:ext cx="3200898" cy="19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8975" y="555777"/>
            <a:ext cx="3676573" cy="10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1"/>
          <p:cNvPicPr preferRelativeResize="0"/>
          <p:nvPr/>
        </p:nvPicPr>
        <p:blipFill rotWithShape="1">
          <a:blip r:embed="rId8">
            <a:alphaModFix/>
          </a:blip>
          <a:srcRect b="22899" l="0" r="0" t="0"/>
          <a:stretch/>
        </p:blipFill>
        <p:spPr>
          <a:xfrm>
            <a:off x="5068975" y="1597625"/>
            <a:ext cx="3812074" cy="31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83310" y="-998"/>
            <a:ext cx="377375" cy="99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2"/>
          <p:cNvSpPr txBox="1"/>
          <p:nvPr/>
        </p:nvSpPr>
        <p:spPr>
          <a:xfrm>
            <a:off x="449350" y="4750525"/>
            <a:ext cx="63381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u="sng">
                <a:solidFill>
                  <a:schemeClr val="hlink"/>
                </a:solidFill>
                <a:hlinkClick r:id="rId3"/>
              </a:rPr>
              <a:t>https://www.nwo.nl/en/researchprogrammes/implementation-plan-investments-digital-research-infrastructure</a:t>
            </a:r>
            <a:r>
              <a:rPr lang="pt-PT" sz="900">
                <a:solidFill>
                  <a:srgbClr val="0563C1"/>
                </a:solidFill>
              </a:rPr>
              <a:t> </a:t>
            </a:r>
            <a:endParaRPr sz="900">
              <a:solidFill>
                <a:srgbClr val="0563C1"/>
              </a:solidFill>
            </a:endParaRPr>
          </a:p>
        </p:txBody>
      </p:sp>
      <p:pic>
        <p:nvPicPr>
          <p:cNvPr id="497" name="Google Shape;497;p72"/>
          <p:cNvPicPr preferRelativeResize="0"/>
          <p:nvPr/>
        </p:nvPicPr>
        <p:blipFill rotWithShape="1">
          <a:blip r:embed="rId4">
            <a:alphaModFix/>
          </a:blip>
          <a:srcRect b="52707" l="0" r="0" t="0"/>
          <a:stretch/>
        </p:blipFill>
        <p:spPr>
          <a:xfrm>
            <a:off x="353275" y="151395"/>
            <a:ext cx="4140127" cy="7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950" y="936950"/>
            <a:ext cx="3200898" cy="19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3702" y="304800"/>
            <a:ext cx="3658337" cy="444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83310" y="-998"/>
            <a:ext cx="377375" cy="9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07431" y="4440600"/>
            <a:ext cx="1191075" cy="33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7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9276" y="3799649"/>
            <a:ext cx="1149700" cy="5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88594" y="3960581"/>
            <a:ext cx="1428750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50281" y="3605988"/>
            <a:ext cx="1191075" cy="38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7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7701" y="3179990"/>
            <a:ext cx="741000" cy="156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7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31231" y="3112214"/>
            <a:ext cx="741000" cy="44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7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32077" y="4389113"/>
            <a:ext cx="1477327" cy="33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7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43148" y="3395616"/>
            <a:ext cx="1428750" cy="43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08588" y="2935784"/>
            <a:ext cx="1191075" cy="50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7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448425" y="3097300"/>
            <a:ext cx="741000" cy="4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73"/>
          <p:cNvPicPr preferRelativeResize="0"/>
          <p:nvPr/>
        </p:nvPicPr>
        <p:blipFill rotWithShape="1">
          <a:blip r:embed="rId3">
            <a:alphaModFix/>
          </a:blip>
          <a:srcRect b="0" l="4196" r="0" t="0"/>
          <a:stretch/>
        </p:blipFill>
        <p:spPr>
          <a:xfrm>
            <a:off x="192125" y="147500"/>
            <a:ext cx="5516476" cy="21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73"/>
          <p:cNvPicPr preferRelativeResize="0"/>
          <p:nvPr/>
        </p:nvPicPr>
        <p:blipFill rotWithShape="1">
          <a:blip r:embed="rId4">
            <a:alphaModFix/>
          </a:blip>
          <a:srcRect b="0" l="3166" r="5593" t="0"/>
          <a:stretch/>
        </p:blipFill>
        <p:spPr>
          <a:xfrm>
            <a:off x="188175" y="2399225"/>
            <a:ext cx="3855025" cy="17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2800" y="2517940"/>
            <a:ext cx="4278976" cy="138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3650" y="240775"/>
            <a:ext cx="3742374" cy="8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3"/>
          <p:cNvSpPr txBox="1"/>
          <p:nvPr/>
        </p:nvSpPr>
        <p:spPr>
          <a:xfrm>
            <a:off x="5803050" y="1520850"/>
            <a:ext cx="1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chemeClr val="hlink"/>
                </a:solidFill>
                <a:hlinkClick r:id="rId7"/>
              </a:rPr>
              <a:t>https://www.health-ri.nl/</a:t>
            </a:r>
            <a:r>
              <a:rPr lang="pt-PT" sz="1000">
                <a:solidFill>
                  <a:srgbClr val="0563C1"/>
                </a:solidFill>
              </a:rPr>
              <a:t> </a:t>
            </a:r>
            <a:endParaRPr sz="1000">
              <a:solidFill>
                <a:srgbClr val="0563C1"/>
              </a:solidFill>
            </a:endParaRPr>
          </a:p>
        </p:txBody>
      </p:sp>
      <p:pic>
        <p:nvPicPr>
          <p:cNvPr id="520" name="Google Shape;520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150" y="4310100"/>
            <a:ext cx="2407191" cy="63205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1" name="Google Shape;521;p7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79250" y="1234201"/>
            <a:ext cx="1043570" cy="29113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73"/>
          <p:cNvSpPr txBox="1"/>
          <p:nvPr/>
        </p:nvSpPr>
        <p:spPr>
          <a:xfrm>
            <a:off x="2839500" y="4295650"/>
            <a:ext cx="4278900" cy="6465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Health-RI, the </a:t>
            </a:r>
            <a:r>
              <a:rPr lang="pt-PT" sz="1000" u="sng">
                <a:solidFill>
                  <a:srgbClr val="0097A7"/>
                </a:solidFill>
                <a:latin typeface="Corbel"/>
                <a:ea typeface="Corbel"/>
                <a:cs typeface="Corbel"/>
                <a:sym typeface="Corbe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 Stewardship Community</a:t>
            </a:r>
            <a:r>
              <a:rPr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(DSC) unites healthcare data stewards in national collaborations, so each institute does not have to reinvent the wheel locally</a:t>
            </a:r>
            <a:endParaRPr sz="1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25" y="513049"/>
            <a:ext cx="4712126" cy="19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125" y="2654200"/>
            <a:ext cx="4570943" cy="19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3888" y="231525"/>
            <a:ext cx="3837712" cy="271516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4"/>
          <p:cNvSpPr txBox="1"/>
          <p:nvPr/>
        </p:nvSpPr>
        <p:spPr>
          <a:xfrm>
            <a:off x="5147756" y="1157194"/>
            <a:ext cx="1191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>
                <a:solidFill>
                  <a:srgbClr val="51247F"/>
                </a:solidFill>
                <a:latin typeface="Corbel"/>
                <a:ea typeface="Corbel"/>
                <a:cs typeface="Corbel"/>
                <a:sym typeface="Corbel"/>
              </a:rPr>
              <a:t>625</a:t>
            </a:r>
            <a:r>
              <a:rPr b="1" lang="pt-PT" sz="1400">
                <a:solidFill>
                  <a:srgbClr val="51247F"/>
                </a:solidFill>
                <a:latin typeface="Corbel"/>
                <a:ea typeface="Corbel"/>
                <a:cs typeface="Corbel"/>
                <a:sym typeface="Corbel"/>
              </a:rPr>
              <a:t> members</a:t>
            </a:r>
            <a:endParaRPr b="1" sz="1400">
              <a:solidFill>
                <a:srgbClr val="51247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31" name="Google Shape;531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6279" y="810919"/>
            <a:ext cx="1043568" cy="3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74"/>
          <p:cNvSpPr txBox="1"/>
          <p:nvPr>
            <p:ph idx="4294967295" type="body"/>
          </p:nvPr>
        </p:nvSpPr>
        <p:spPr>
          <a:xfrm>
            <a:off x="5119450" y="3073725"/>
            <a:ext cx="3837600" cy="1665600"/>
          </a:xfrm>
          <a:prstGeom prst="rect">
            <a:avLst/>
          </a:prstGeom>
          <a:noFill/>
          <a:ln cap="flat" cmpd="sng" w="19050">
            <a:solidFill>
              <a:srgbClr val="EF63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Facilitating communities is an essential element of professionalising data stewardship and capacity building</a:t>
            </a:r>
            <a:endParaRPr sz="1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rbel"/>
              <a:buChar char="•"/>
            </a:pPr>
            <a:r>
              <a:rPr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Exchange experiences and good practices</a:t>
            </a:r>
            <a:endParaRPr sz="1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rbel"/>
              <a:buChar char="•"/>
            </a:pPr>
            <a:r>
              <a:rPr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Jointly tackle data challenges</a:t>
            </a:r>
            <a:endParaRPr sz="1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For many years, DTL facilitates the</a:t>
            </a:r>
            <a:r>
              <a:rPr lang="pt-PT" sz="100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pt-PT" sz="10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7"/>
              </a:rPr>
              <a:t>Data Stewards Interest Group</a:t>
            </a:r>
            <a:r>
              <a:rPr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(DSIG), with regular meetings (next one in September) and a vibrant </a:t>
            </a:r>
            <a:r>
              <a:rPr lang="pt-PT" sz="100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pt-PT" sz="10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8"/>
              </a:rPr>
              <a:t>slack channel</a:t>
            </a:r>
            <a:r>
              <a:rPr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 community for data stewards and like-minded in the Netherlands </a:t>
            </a:r>
            <a:r>
              <a:rPr b="1"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 beyond (welcome to join!)</a:t>
            </a:r>
            <a:r>
              <a:rPr lang="pt-PT" sz="1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to share experiences and foster the (Dutch) national implementation of data stewardship</a:t>
            </a:r>
            <a:endParaRPr sz="1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5"/>
          <p:cNvSpPr txBox="1"/>
          <p:nvPr>
            <p:ph idx="1" type="body"/>
          </p:nvPr>
        </p:nvSpPr>
        <p:spPr>
          <a:xfrm>
            <a:off x="400050" y="969174"/>
            <a:ext cx="3421500" cy="3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 sz="1300">
                <a:solidFill>
                  <a:srgbClr val="EC008C"/>
                </a:solidFill>
                <a:latin typeface="Corbel"/>
                <a:ea typeface="Corbel"/>
                <a:cs typeface="Corbel"/>
                <a:sym typeface="Corbel"/>
              </a:rPr>
              <a:t>Creating FAIR data implies</a:t>
            </a:r>
            <a:r>
              <a:rPr lang="pt-PT" sz="1300">
                <a:solidFill>
                  <a:srgbClr val="51247F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300">
              <a:solidFill>
                <a:srgbClr val="51247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Making well informed choices about 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… the number of data stewards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... where in the organisation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… and with what competences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… including training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300">
              <a:solidFill>
                <a:srgbClr val="EC008C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PT" sz="1300">
                <a:solidFill>
                  <a:srgbClr val="EC008C"/>
                </a:solidFill>
                <a:latin typeface="Corbel"/>
                <a:ea typeface="Corbel"/>
                <a:cs typeface="Corbel"/>
                <a:sym typeface="Corbel"/>
              </a:rPr>
              <a:t>Realising data steward capacity implies</a:t>
            </a:r>
            <a:endParaRPr sz="1300">
              <a:solidFill>
                <a:srgbClr val="EC008C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Changes in research-performing organisations, including HR management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National funds for science and institutional budgets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highlight>
                  <a:schemeClr val="lt1"/>
                </a:highlight>
                <a:latin typeface="Corbel"/>
                <a:ea typeface="Corbel"/>
                <a:cs typeface="Corbel"/>
                <a:sym typeface="Corbel"/>
              </a:rPr>
              <a:t>Coordinated action of research institutes, policy makers and research-funding organisations for the required changes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8" name="Google Shape;538;p75"/>
          <p:cNvSpPr txBox="1"/>
          <p:nvPr>
            <p:ph idx="1" type="body"/>
          </p:nvPr>
        </p:nvSpPr>
        <p:spPr>
          <a:xfrm>
            <a:off x="4063106" y="938250"/>
            <a:ext cx="4647000" cy="3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rgbClr val="EC008C"/>
                </a:solidFill>
                <a:latin typeface="Corbel"/>
                <a:ea typeface="Corbel"/>
                <a:cs typeface="Corbel"/>
                <a:sym typeface="Corbel"/>
              </a:rPr>
              <a:t>Dutch National Programme Open Science (NPOS)</a:t>
            </a:r>
            <a:endParaRPr sz="1300">
              <a:solidFill>
                <a:srgbClr val="EC008C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Three key areas: 100% Open Access publishing, optimal reuse (FAIR) of research data, and corresponding evaluation and valuation systems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pt-PT" sz="130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pt-PT" sz="13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3"/>
              </a:rPr>
              <a:t>data stewardship report</a:t>
            </a: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(NPOS F) links to the second key area, together with a</a:t>
            </a:r>
            <a:r>
              <a:rPr lang="pt-PT" sz="130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pt-PT" sz="13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4"/>
              </a:rPr>
              <a:t>report on the Dutch data infrastructure and services landscape</a:t>
            </a:r>
            <a:r>
              <a:rPr lang="pt-PT" sz="130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(NPOS E)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47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•"/>
            </a:pPr>
            <a:r>
              <a:rPr lang="pt-P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NPOS F: for a quick overview, we advise to read the preambule, executive summary and Chapter 7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39" name="Google Shape;539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2074" y="2843200"/>
            <a:ext cx="2217275" cy="22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5"/>
          <p:cNvPicPr preferRelativeResize="0"/>
          <p:nvPr/>
        </p:nvPicPr>
        <p:blipFill rotWithShape="1">
          <a:blip r:embed="rId6">
            <a:alphaModFix/>
          </a:blip>
          <a:srcRect b="0" l="4888" r="0" t="9494"/>
          <a:stretch/>
        </p:blipFill>
        <p:spPr>
          <a:xfrm>
            <a:off x="3821553" y="3034546"/>
            <a:ext cx="2880850" cy="12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Dutch roadmap towards professionalising data stewardship</a:t>
            </a:r>
            <a:endParaRPr sz="245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76"/>
          <p:cNvPicPr preferRelativeResize="0"/>
          <p:nvPr/>
        </p:nvPicPr>
        <p:blipFill rotWithShape="1">
          <a:blip r:embed="rId3">
            <a:alphaModFix/>
          </a:blip>
          <a:srcRect b="25866" l="32235" r="55158" t="46920"/>
          <a:stretch/>
        </p:blipFill>
        <p:spPr>
          <a:xfrm>
            <a:off x="132800" y="994325"/>
            <a:ext cx="2602624" cy="351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76"/>
          <p:cNvPicPr preferRelativeResize="0"/>
          <p:nvPr/>
        </p:nvPicPr>
        <p:blipFill rotWithShape="1">
          <a:blip r:embed="rId4">
            <a:alphaModFix/>
          </a:blip>
          <a:srcRect b="50471" l="57627" r="31560" t="41135"/>
          <a:stretch/>
        </p:blipFill>
        <p:spPr>
          <a:xfrm>
            <a:off x="4901125" y="-13471"/>
            <a:ext cx="1882502" cy="91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76"/>
          <p:cNvPicPr preferRelativeResize="0"/>
          <p:nvPr/>
        </p:nvPicPr>
        <p:blipFill rotWithShape="1">
          <a:blip r:embed="rId5">
            <a:alphaModFix/>
          </a:blip>
          <a:srcRect b="45828" l="57506" r="31278" t="38292"/>
          <a:stretch/>
        </p:blipFill>
        <p:spPr>
          <a:xfrm>
            <a:off x="2895225" y="844800"/>
            <a:ext cx="1929638" cy="170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802" y="128950"/>
            <a:ext cx="2855125" cy="6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6"/>
          <p:cNvPicPr preferRelativeResize="0"/>
          <p:nvPr/>
        </p:nvPicPr>
        <p:blipFill rotWithShape="1">
          <a:blip r:embed="rId7">
            <a:alphaModFix/>
          </a:blip>
          <a:srcRect b="9331" l="45249" r="43636" t="68592"/>
          <a:stretch/>
        </p:blipFill>
        <p:spPr>
          <a:xfrm>
            <a:off x="2822874" y="2552438"/>
            <a:ext cx="2026547" cy="25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76"/>
          <p:cNvPicPr preferRelativeResize="0"/>
          <p:nvPr/>
        </p:nvPicPr>
        <p:blipFill rotWithShape="1">
          <a:blip r:embed="rId8">
            <a:alphaModFix/>
          </a:blip>
          <a:srcRect b="20595" l="33320" r="56043" t="63967"/>
          <a:stretch/>
        </p:blipFill>
        <p:spPr>
          <a:xfrm>
            <a:off x="4936850" y="914400"/>
            <a:ext cx="1882502" cy="170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6"/>
          <p:cNvPicPr preferRelativeResize="0"/>
          <p:nvPr/>
        </p:nvPicPr>
        <p:blipFill rotWithShape="1">
          <a:blip r:embed="rId9">
            <a:alphaModFix/>
          </a:blip>
          <a:srcRect b="5385" l="40002" r="38123" t="21047"/>
          <a:stretch/>
        </p:blipFill>
        <p:spPr>
          <a:xfrm>
            <a:off x="6690951" y="-21375"/>
            <a:ext cx="24471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6"/>
          <p:cNvPicPr preferRelativeResize="0"/>
          <p:nvPr/>
        </p:nvPicPr>
        <p:blipFill rotWithShape="1">
          <a:blip r:embed="rId10">
            <a:alphaModFix/>
          </a:blip>
          <a:srcRect b="7787" l="39375" r="37749" t="39311"/>
          <a:stretch/>
        </p:blipFill>
        <p:spPr>
          <a:xfrm>
            <a:off x="4950481" y="2674950"/>
            <a:ext cx="1740467" cy="25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6"/>
          <p:cNvSpPr txBox="1"/>
          <p:nvPr/>
        </p:nvSpPr>
        <p:spPr>
          <a:xfrm>
            <a:off x="282850" y="4667850"/>
            <a:ext cx="24471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rgbClr val="0563C1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https://www.lcrdm.nl/en</a:t>
            </a:r>
            <a:r>
              <a:rPr lang="pt-PT" sz="1000">
                <a:solidFill>
                  <a:srgbClr val="0563C1"/>
                </a:solidFill>
              </a:rPr>
              <a:t> </a:t>
            </a:r>
            <a:endParaRPr sz="1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681" y="4733719"/>
            <a:ext cx="1191075" cy="33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9500" y="4715269"/>
            <a:ext cx="738563" cy="33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8806" y="4672866"/>
            <a:ext cx="741008" cy="41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8063" y="3333056"/>
            <a:ext cx="5068632" cy="5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-590"/>
            <a:ext cx="9143998" cy="514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77"/>
          <p:cNvPicPr preferRelativeResize="0"/>
          <p:nvPr/>
        </p:nvPicPr>
        <p:blipFill rotWithShape="1">
          <a:blip r:embed="rId8">
            <a:alphaModFix/>
          </a:blip>
          <a:srcRect b="0" l="0" r="0" t="16846"/>
          <a:stretch/>
        </p:blipFill>
        <p:spPr>
          <a:xfrm>
            <a:off x="7199738" y="2430019"/>
            <a:ext cx="1840631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7"/>
          <p:cNvPicPr preferRelativeResize="0"/>
          <p:nvPr/>
        </p:nvPicPr>
        <p:blipFill rotWithShape="1">
          <a:blip r:embed="rId9">
            <a:alphaModFix/>
          </a:blip>
          <a:srcRect b="0" l="0" r="2467" t="0"/>
          <a:stretch/>
        </p:blipFill>
        <p:spPr>
          <a:xfrm>
            <a:off x="4096594" y="3214894"/>
            <a:ext cx="4943774" cy="5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99475" y="2750550"/>
            <a:ext cx="2043112" cy="464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78"/>
          <p:cNvPicPr preferRelativeResize="0"/>
          <p:nvPr/>
        </p:nvPicPr>
        <p:blipFill rotWithShape="1">
          <a:blip r:embed="rId3">
            <a:alphaModFix/>
          </a:blip>
          <a:srcRect b="0" l="10750" r="29189" t="16694"/>
          <a:stretch/>
        </p:blipFill>
        <p:spPr>
          <a:xfrm>
            <a:off x="124650" y="128726"/>
            <a:ext cx="3495949" cy="303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8"/>
          <p:cNvPicPr preferRelativeResize="0"/>
          <p:nvPr/>
        </p:nvPicPr>
        <p:blipFill rotWithShape="1">
          <a:blip r:embed="rId4">
            <a:alphaModFix/>
          </a:blip>
          <a:srcRect b="0" l="9373" r="29122" t="21630"/>
          <a:stretch/>
        </p:blipFill>
        <p:spPr>
          <a:xfrm>
            <a:off x="3995599" y="128725"/>
            <a:ext cx="4204762" cy="334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8"/>
          <p:cNvPicPr preferRelativeResize="0"/>
          <p:nvPr/>
        </p:nvPicPr>
        <p:blipFill rotWithShape="1">
          <a:blip r:embed="rId5">
            <a:alphaModFix/>
          </a:blip>
          <a:srcRect b="0" l="10960" r="28620" t="22414"/>
          <a:stretch/>
        </p:blipFill>
        <p:spPr>
          <a:xfrm>
            <a:off x="353325" y="1765555"/>
            <a:ext cx="2784902" cy="22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8"/>
          <p:cNvPicPr preferRelativeResize="0"/>
          <p:nvPr/>
        </p:nvPicPr>
        <p:blipFill rotWithShape="1">
          <a:blip r:embed="rId6">
            <a:alphaModFix/>
          </a:blip>
          <a:srcRect b="0" l="9198" r="36144" t="29809"/>
          <a:stretch/>
        </p:blipFill>
        <p:spPr>
          <a:xfrm>
            <a:off x="805607" y="2733775"/>
            <a:ext cx="3002144" cy="24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7400" y="2502768"/>
            <a:ext cx="3854368" cy="21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3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</a:pPr>
            <a:r>
              <a:rPr b="1" lang="pt-PT" sz="1200"/>
              <a:t>Where are you in the diagram?</a:t>
            </a:r>
            <a:endParaRPr b="1" sz="1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Current: </a:t>
            </a:r>
            <a:endParaRPr sz="1200"/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pt-PT" sz="1200"/>
              <a:t>Mainly researchers and/or research data stewards (workflow/pipelines, data analysis, stimulate data management, project management, data deposit, metadata)</a:t>
            </a:r>
            <a:endParaRPr sz="1200"/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pt-PT" sz="1200"/>
              <a:t>Some (also) infrastructure data stewards (hardware purchases, technical support, data management plans) </a:t>
            </a:r>
            <a:endParaRPr sz="1200"/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pt-PT" sz="1200"/>
              <a:t>Some (also) policy data stewards (writing policy, promote FAIR and Open Science)</a:t>
            </a:r>
            <a:endParaRPr sz="1200"/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pt-PT" sz="1200"/>
              <a:t>Some are in the centre of the diagram, having all three roles (in one person)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Future: wish/need to perform other roles as well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 startAt="2"/>
            </a:pPr>
            <a:r>
              <a:rPr b="1" lang="pt-PT" sz="1200"/>
              <a:t>Where are your colleagues in the diagram? Does your current and/or future team cover all the roles needed?</a:t>
            </a:r>
            <a:endParaRPr b="1" sz="1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Mainly researchers and/or research data stewards (disadvantage: not all roles covered in team)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Combination of researchers/research data stewards and policy data stewards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Combination of researchers/research data stewards and infrastructure data stewards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Particularly lack of policy data stewards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All roles covered but too small team (to truly promote/realise FAIR data and Open Science among researchers)</a:t>
            </a:r>
            <a:endParaRPr sz="1200"/>
          </a:p>
        </p:txBody>
      </p:sp>
      <p:sp>
        <p:nvSpPr>
          <p:cNvPr id="241" name="Google Shape;24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PT"/>
              <a:t>Getting to know each other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9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400"/>
              <a:t>After this presentation …</a:t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pt-PT" sz="1400"/>
              <a:t>take time to dive into the resources in this presentation: look at the reports, tools and training resources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PT" sz="1400"/>
              <a:t>keep discussing your current/future roles, responsibilities and tasks in your local teams and organisations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PT" sz="1400"/>
              <a:t>start/participate in data steward communities yourself</a:t>
            </a:r>
            <a:endParaRPr b="1" sz="1400"/>
          </a:p>
        </p:txBody>
      </p:sp>
      <p:sp>
        <p:nvSpPr>
          <p:cNvPr id="581" name="Google Shape;581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PT"/>
              <a:t>Takeaways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681" y="4733719"/>
            <a:ext cx="1191075" cy="33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9500" y="4715269"/>
            <a:ext cx="738563" cy="33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00" y="2376844"/>
            <a:ext cx="3049145" cy="178059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80"/>
          <p:cNvSpPr txBox="1"/>
          <p:nvPr>
            <p:ph idx="1" type="body"/>
          </p:nvPr>
        </p:nvSpPr>
        <p:spPr>
          <a:xfrm>
            <a:off x="628650" y="969169"/>
            <a:ext cx="7886700" cy="3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•"/>
            </a:pPr>
            <a:r>
              <a:rPr lang="pt-P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ELIXIR-NL, DTL and Health-RI team, particularly Celia van Gelder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•"/>
            </a:pPr>
            <a:r>
              <a:rPr lang="pt-P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ELIXIR-CONVERGE members 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•"/>
            </a:pPr>
            <a:r>
              <a:rPr lang="pt-P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NPOS-F team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•"/>
            </a:pPr>
            <a:r>
              <a:rPr lang="pt-P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DTL Data Stewards Interest Group (DSIG) and the Health-RI Data Stewardship Community (DSC)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•"/>
            </a:pPr>
            <a:r>
              <a:rPr lang="pt-P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RDA Professionalising Data Stewardship Interest Group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342900" lvl="0" marL="3086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PT" sz="2400">
                <a:solidFill>
                  <a:srgbClr val="F7029E"/>
                </a:solidFill>
                <a:latin typeface="Corbel"/>
                <a:ea typeface="Corbel"/>
                <a:cs typeface="Corbel"/>
                <a:sym typeface="Corbel"/>
              </a:rPr>
              <a:t>Thank you for listening! </a:t>
            </a:r>
            <a:endParaRPr sz="2400">
              <a:solidFill>
                <a:srgbClr val="F7029E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51247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3429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P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Interested to learn more about DTL, Health-RI, ELIXIR-NL and NPOS activities? Contact me via mijke.jetten@dtls.nl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91" name="Google Shape;591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8806" y="4672866"/>
            <a:ext cx="741008" cy="417094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t-PT">
                <a:solidFill>
                  <a:schemeClr val="dk1"/>
                </a:solidFill>
              </a:rPr>
              <a:t>Acknowledgements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 startAt="3"/>
            </a:pPr>
            <a:r>
              <a:rPr b="1" lang="pt-PT" sz="1200"/>
              <a:t>What is your biggest challenge?</a:t>
            </a:r>
            <a:endParaRPr b="1" sz="1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Awareness of the importance of Open Data for scientific research (progress is slow)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Effective data management in the institution (align that with the needs of each researcher)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Engage researchers (time constraints; ‘administrative tasks’)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Identify people with the required competences (data steward as a profession; too many tasks/roles for one person; lack of resources)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From policy to implementation (implementing FAIR and Open Science)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Structured approach to data management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pt-PT" sz="1200"/>
              <a:t>Alignment with policy makers and funders (DMPs)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247" name="Google Shape;24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PT"/>
              <a:t>Getting to know each other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5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400"/>
              <a:t>After</a:t>
            </a:r>
            <a:r>
              <a:rPr b="1" lang="pt-PT" sz="1400"/>
              <a:t> this presentation …</a:t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pt-PT" sz="1400"/>
              <a:t>you are able to position yourself in the data steward landscape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pt-PT" sz="1400"/>
              <a:t>you </a:t>
            </a:r>
            <a:r>
              <a:rPr lang="pt-PT" sz="1400"/>
              <a:t>are</a:t>
            </a:r>
            <a:r>
              <a:rPr lang="pt-PT" sz="1400"/>
              <a:t> aware of tools with information on the required </a:t>
            </a:r>
            <a:r>
              <a:rPr lang="pt-PT" sz="1400"/>
              <a:t>knowledge</a:t>
            </a:r>
            <a:r>
              <a:rPr lang="pt-PT" sz="1400"/>
              <a:t>, skills and abilities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pt-PT" sz="1400"/>
              <a:t>you are aware of training </a:t>
            </a:r>
            <a:r>
              <a:rPr lang="pt-PT" sz="1400"/>
              <a:t>resources</a:t>
            </a:r>
            <a:r>
              <a:rPr lang="pt-PT" sz="1400"/>
              <a:t> that help you acquire this </a:t>
            </a:r>
            <a:r>
              <a:rPr lang="pt-PT" sz="1400"/>
              <a:t>knowledge, skills and abilities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PT" sz="1400"/>
              <a:t>you understand how community building may help you to become a better data steward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PT" sz="1400"/>
              <a:t>and you might even be inspired to start/participate in similar communities yourself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sp>
        <p:nvSpPr>
          <p:cNvPr id="253" name="Google Shape;25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PT"/>
              <a:t>Learning goals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/>
          <p:nvPr>
            <p:ph type="title"/>
          </p:nvPr>
        </p:nvSpPr>
        <p:spPr>
          <a:xfrm>
            <a:off x="311700" y="306550"/>
            <a:ext cx="8520600" cy="39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PT" sz="4000">
                <a:solidFill>
                  <a:srgbClr val="0563C1"/>
                </a:solidFill>
              </a:rPr>
              <a:t>Data stewardship roles and responsibilities</a:t>
            </a:r>
            <a:endParaRPr sz="4000">
              <a:solidFill>
                <a:srgbClr val="0563C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63" name="Google Shape;26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675" y="1017725"/>
            <a:ext cx="3963213" cy="294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7"/>
          <p:cNvSpPr/>
          <p:nvPr/>
        </p:nvSpPr>
        <p:spPr>
          <a:xfrm>
            <a:off x="109650" y="3921775"/>
            <a:ext cx="49440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pt-PT" sz="800" u="none" cap="none" strike="noStrike">
                <a:solidFill>
                  <a:srgbClr val="002060"/>
                </a:solidFill>
              </a:rPr>
              <a:t>ZonMw</a:t>
            </a:r>
            <a:r>
              <a:rPr lang="pt-PT" sz="800">
                <a:solidFill>
                  <a:srgbClr val="002060"/>
                </a:solidFill>
              </a:rPr>
              <a:t>/E</a:t>
            </a:r>
            <a:r>
              <a:rPr i="0" lang="pt-PT" sz="800" u="none" cap="none" strike="noStrike">
                <a:solidFill>
                  <a:srgbClr val="002060"/>
                </a:solidFill>
              </a:rPr>
              <a:t>LIXIR-NL funded project “Towards FAIR Data Steward as profession for the Life Sciences”</a:t>
            </a:r>
            <a:endParaRPr i="0" sz="800" u="none" cap="none" strike="noStrike">
              <a:solidFill>
                <a:srgbClr val="002060"/>
              </a:solidFill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i="0" lang="pt-PT" sz="800" u="none" cap="none" strike="noStrike">
                <a:solidFill>
                  <a:srgbClr val="002060"/>
                </a:solidFill>
              </a:rPr>
              <a:t>All project output: </a:t>
            </a:r>
            <a:r>
              <a:rPr i="0" lang="pt-PT" sz="800" u="sng" cap="none" strike="noStrike">
                <a:solidFill>
                  <a:schemeClr val="hlink"/>
                </a:solidFill>
                <a:hlinkClick r:id="rId4"/>
              </a:rPr>
              <a:t>https://zenodo.org/communities/nl-ds-pd-ls</a:t>
            </a:r>
            <a:r>
              <a:rPr i="0" lang="pt-PT" sz="800" u="none" cap="none" strike="noStrike">
                <a:solidFill>
                  <a:srgbClr val="002060"/>
                </a:solidFill>
              </a:rPr>
              <a:t>  </a:t>
            </a:r>
            <a:endParaRPr sz="800"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i="0" lang="pt-PT" sz="800" u="none" cap="none" strike="noStrike">
                <a:solidFill>
                  <a:srgbClr val="002060"/>
                </a:solidFill>
              </a:rPr>
              <a:t>Final report (2019): </a:t>
            </a:r>
            <a:r>
              <a:rPr i="0" lang="pt-PT" sz="800" u="sng" cap="none" strike="noStrike">
                <a:solidFill>
                  <a:schemeClr val="hlink"/>
                </a:solidFill>
                <a:hlinkClick r:id="rId5"/>
              </a:rPr>
              <a:t>https://doi.org/10.5281/zenodo.3471707</a:t>
            </a:r>
            <a:endParaRPr sz="800"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pt-PT" sz="800"/>
              <a:t>Matrices: </a:t>
            </a:r>
            <a:r>
              <a:rPr lang="pt-PT" sz="800" u="sng">
                <a:solidFill>
                  <a:schemeClr val="hlink"/>
                </a:solidFill>
                <a:hlinkClick r:id="rId6"/>
              </a:rPr>
              <a:t>https://doi.org/10.5281/zenodo.3239079</a:t>
            </a:r>
            <a:r>
              <a:rPr lang="pt-PT" sz="800"/>
              <a:t> </a:t>
            </a:r>
            <a:endParaRPr sz="800"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pt-PT" sz="800"/>
              <a:t>Since 2019 also in the</a:t>
            </a:r>
            <a:r>
              <a:rPr lang="pt-PT" sz="800">
                <a:solidFill>
                  <a:schemeClr val="hlink"/>
                </a:solidFill>
              </a:rPr>
              <a:t> </a:t>
            </a:r>
            <a:r>
              <a:rPr lang="pt-PT" sz="800" u="sng">
                <a:solidFill>
                  <a:schemeClr val="hlink"/>
                </a:solidFill>
                <a:hlinkClick r:id="rId7"/>
              </a:rPr>
              <a:t>https://competency.ebi.ac.uk</a:t>
            </a:r>
            <a:r>
              <a:rPr lang="pt-PT" sz="800">
                <a:solidFill>
                  <a:schemeClr val="dk1"/>
                </a:solidFill>
              </a:rPr>
              <a:t> </a:t>
            </a:r>
            <a:endParaRPr sz="800"/>
          </a:p>
        </p:txBody>
      </p:sp>
      <p:grpSp>
        <p:nvGrpSpPr>
          <p:cNvPr id="265" name="Google Shape;265;p47"/>
          <p:cNvGrpSpPr/>
          <p:nvPr/>
        </p:nvGrpSpPr>
        <p:grpSpPr>
          <a:xfrm>
            <a:off x="43757" y="4542439"/>
            <a:ext cx="6701472" cy="652698"/>
            <a:chOff x="0" y="0"/>
            <a:chExt cx="7512019" cy="773430"/>
          </a:xfrm>
        </p:grpSpPr>
        <p:pic>
          <p:nvPicPr>
            <p:cNvPr id="266" name="Google Shape;266;p4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55577" y="226032"/>
              <a:ext cx="1025525" cy="334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4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0" y="236306"/>
              <a:ext cx="1162684" cy="27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4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342508" y="174661"/>
              <a:ext cx="1821179" cy="384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4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626831" y="143839"/>
              <a:ext cx="885188" cy="421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4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181582" y="0"/>
              <a:ext cx="1162685" cy="773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4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160979" y="154113"/>
              <a:ext cx="1094105" cy="5289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2" name="Google Shape;272;p4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874897" y="4634281"/>
            <a:ext cx="913203" cy="4019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choltenss\Dropbox\Salome\WERK\Presentaties\Pictures\zonmw-logo.png" id="273" name="Google Shape;273;p4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886566" y="4766588"/>
            <a:ext cx="1177060" cy="31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52200" y="1058775"/>
            <a:ext cx="3081250" cy="29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7"/>
          <p:cNvSpPr txBox="1"/>
          <p:nvPr/>
        </p:nvSpPr>
        <p:spPr>
          <a:xfrm>
            <a:off x="5659000" y="3758725"/>
            <a:ext cx="3345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76" name="Google Shape;276;p47"/>
          <p:cNvSpPr/>
          <p:nvPr/>
        </p:nvSpPr>
        <p:spPr>
          <a:xfrm>
            <a:off x="5129850" y="4004575"/>
            <a:ext cx="38988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">
                <a:solidFill>
                  <a:srgbClr val="002060"/>
                </a:solidFill>
              </a:rPr>
              <a:t>NPOS project “</a:t>
            </a:r>
            <a:r>
              <a:rPr lang="pt-PT" sz="800">
                <a:solidFill>
                  <a:srgbClr val="002060"/>
                </a:solidFill>
              </a:rPr>
              <a:t>Professionalising data stewardship in the Netherlands. Competences, training and education. Dutch roadmap towards national implementation of FAIR data stewardship”</a:t>
            </a:r>
            <a:endParaRPr sz="800">
              <a:solidFill>
                <a:srgbClr val="002060"/>
              </a:solidFill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pt-PT" sz="800">
                <a:solidFill>
                  <a:srgbClr val="002060"/>
                </a:solidFill>
              </a:rPr>
              <a:t>Final report (2021): </a:t>
            </a:r>
            <a:r>
              <a:rPr lang="pt-PT" sz="800" u="sng">
                <a:solidFill>
                  <a:srgbClr val="0563C1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https://doi.org/10.5281/zenodo.4320504</a:t>
            </a:r>
            <a:endParaRPr sz="800">
              <a:solidFill>
                <a:srgbClr val="0563C1"/>
              </a:solidFill>
            </a:endParaRPr>
          </a:p>
        </p:txBody>
      </p:sp>
      <p:pic>
        <p:nvPicPr>
          <p:cNvPr id="277" name="Google Shape;277;p4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033746" y="3054995"/>
            <a:ext cx="708276" cy="70373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PT" sz="2950">
                <a:latin typeface="Arial"/>
                <a:ea typeface="Arial"/>
                <a:cs typeface="Arial"/>
                <a:sym typeface="Arial"/>
              </a:rPr>
              <a:t>Data stewardship roles and responsibilities</a:t>
            </a:r>
            <a:endParaRPr sz="29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/>
          <p:nvPr/>
        </p:nvSpPr>
        <p:spPr>
          <a:xfrm>
            <a:off x="3388950" y="4745200"/>
            <a:ext cx="519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100">
                <a:solidFill>
                  <a:schemeClr val="dk2"/>
                </a:solidFill>
              </a:rPr>
              <a:t>Read these data stewards’ full stories at</a:t>
            </a:r>
            <a:r>
              <a:rPr lang="pt-PT" sz="1100"/>
              <a:t> </a:t>
            </a:r>
            <a:r>
              <a:rPr i="0" lang="pt-PT" sz="1100" u="sng" cap="none" strike="noStrike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https://doi.org/10.5281/zenodo.4320504</a:t>
            </a:r>
            <a:endParaRPr i="0" sz="1100" u="none" cap="none" strike="noStrike">
              <a:solidFill>
                <a:srgbClr val="0563C1"/>
              </a:solidFill>
            </a:endParaRPr>
          </a:p>
        </p:txBody>
      </p:sp>
      <p:pic>
        <p:nvPicPr>
          <p:cNvPr id="284" name="Google Shape;284;p48"/>
          <p:cNvPicPr preferRelativeResize="0"/>
          <p:nvPr/>
        </p:nvPicPr>
        <p:blipFill rotWithShape="1">
          <a:blip r:embed="rId4">
            <a:alphaModFix/>
          </a:blip>
          <a:srcRect b="52996" l="0" r="0" t="0"/>
          <a:stretch/>
        </p:blipFill>
        <p:spPr>
          <a:xfrm>
            <a:off x="173125" y="1124025"/>
            <a:ext cx="2359303" cy="14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7900" y="1070289"/>
            <a:ext cx="2097975" cy="157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5599" y="2778389"/>
            <a:ext cx="2016550" cy="173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3050" y="2790499"/>
            <a:ext cx="2016550" cy="174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07427" y="2763452"/>
            <a:ext cx="2220762" cy="17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7775" y="2763442"/>
            <a:ext cx="2016549" cy="168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95600" y="1042900"/>
            <a:ext cx="1943506" cy="16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93050" y="1034501"/>
            <a:ext cx="1818582" cy="16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617686" y="4627585"/>
            <a:ext cx="466576" cy="46357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PT" sz="2950"/>
              <a:t>What does a data steward do?</a:t>
            </a:r>
            <a:endParaRPr sz="29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