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80" r:id="rId3"/>
    <p:sldId id="302" r:id="rId4"/>
    <p:sldId id="288" r:id="rId5"/>
    <p:sldId id="292" r:id="rId6"/>
    <p:sldId id="289" r:id="rId7"/>
    <p:sldId id="293" r:id="rId8"/>
    <p:sldId id="303" r:id="rId9"/>
    <p:sldId id="281" r:id="rId10"/>
    <p:sldId id="290" r:id="rId11"/>
    <p:sldId id="294" r:id="rId12"/>
    <p:sldId id="282" r:id="rId13"/>
    <p:sldId id="295" r:id="rId14"/>
    <p:sldId id="296" r:id="rId15"/>
    <p:sldId id="297" r:id="rId16"/>
    <p:sldId id="298" r:id="rId17"/>
    <p:sldId id="299" r:id="rId18"/>
    <p:sldId id="312" r:id="rId19"/>
    <p:sldId id="306" r:id="rId20"/>
    <p:sldId id="307" r:id="rId21"/>
    <p:sldId id="308" r:id="rId22"/>
    <p:sldId id="309" r:id="rId23"/>
    <p:sldId id="310" r:id="rId24"/>
    <p:sldId id="311" r:id="rId25"/>
    <p:sldId id="283" r:id="rId26"/>
    <p:sldId id="267" r:id="rId27"/>
    <p:sldId id="271" r:id="rId28"/>
    <p:sldId id="323" r:id="rId29"/>
    <p:sldId id="300" r:id="rId30"/>
    <p:sldId id="257" r:id="rId31"/>
    <p:sldId id="274" r:id="rId32"/>
    <p:sldId id="301" r:id="rId33"/>
    <p:sldId id="305" r:id="rId34"/>
    <p:sldId id="304" r:id="rId35"/>
    <p:sldId id="319" r:id="rId36"/>
    <p:sldId id="314" r:id="rId37"/>
    <p:sldId id="315" r:id="rId38"/>
    <p:sldId id="316" r:id="rId39"/>
    <p:sldId id="317" r:id="rId40"/>
    <p:sldId id="320" r:id="rId41"/>
    <p:sldId id="318" r:id="rId42"/>
    <p:sldId id="324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FE9"/>
    <a:srgbClr val="FFFAE6"/>
    <a:srgbClr val="2E75B6"/>
    <a:srgbClr val="253494"/>
    <a:srgbClr val="2C7FB8"/>
    <a:srgbClr val="7FCDBB"/>
    <a:srgbClr val="FFFADC"/>
    <a:srgbClr val="FFF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C0569-0ED3-4821-ACB8-9E249A22C92E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490BE-CBA4-4A17-A399-067A5F772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8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Viewing</a:t>
            </a:r>
            <a:r>
              <a:rPr lang="en-US" baseline="0" dirty="0" smtClean="0"/>
              <a:t> the</a:t>
            </a:r>
            <a:r>
              <a:rPr lang="en-US" dirty="0" smtClean="0"/>
              <a:t> relationships</a:t>
            </a:r>
            <a:r>
              <a:rPr lang="en-US" baseline="0" dirty="0" smtClean="0"/>
              <a:t> in a collection in a diagram may reveal insights that are not immediately apparent in a textual description. </a:t>
            </a:r>
          </a:p>
          <a:p>
            <a:r>
              <a:rPr lang="en-US" baseline="0" dirty="0" smtClean="0"/>
              <a:t>Topic modeling allows applying a structure to unstructured text. It could be used to compute distances among objects like questions. See https://en.wikipedia.org/wiki/Topic_model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490BE-CBA4-4A17-A399-067A5F7726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19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relationship of the cat to then family is much more apparent in the diagram.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490BE-CBA4-4A17-A399-067A5F77263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92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node in the BSBPM diagram is assigned a “rank” by its sequence index. Two sequences could be compared with something like Spearman’s rank order correlation</a:t>
            </a:r>
            <a:r>
              <a:rPr lang="en-US" baseline="0" dirty="0" smtClean="0"/>
              <a:t> to give a measure of similarity.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490BE-CBA4-4A17-A399-067A5F77263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9420" y="6616700"/>
            <a:ext cx="6385560" cy="241300"/>
          </a:xfrm>
        </p:spPr>
        <p:txBody>
          <a:bodyPr/>
          <a:lstStyle/>
          <a:p>
            <a:r>
              <a:rPr lang="en-US" dirty="0" smtClean="0"/>
              <a:t>North American Data Documentation Initiative Conference (NADDI2019), Ottawa , On, Canada</a:t>
            </a:r>
          </a:p>
          <a:p>
            <a:r>
              <a:rPr lang="en-US" dirty="0" smtClean="0"/>
              <a:t>This work is licensed under the Creative Commons </a:t>
            </a:r>
            <a:r>
              <a:rPr lang="en-US" b="1" dirty="0" smtClean="0"/>
              <a:t>Attribution 4.0 International (CC BY 4.0) </a:t>
            </a:r>
            <a:r>
              <a:rPr lang="en-US" dirty="0" smtClean="0"/>
              <a:t> License.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5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1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4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008563"/>
          </a:xfrm>
          <a:solidFill>
            <a:srgbClr val="D5EFE9"/>
          </a:solidFill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9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8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8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8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2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3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2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9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52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rgbClr val="D5EFE9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16700"/>
            <a:ext cx="2743200" cy="24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4/26/2019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3300" y="6502400"/>
            <a:ext cx="5168900" cy="35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North American Data Documentation Initiative Conference (NADDI2019), Ottawa , On, Canada</a:t>
            </a:r>
          </a:p>
          <a:p>
            <a:r>
              <a:rPr lang="en-US" dirty="0" smtClean="0"/>
              <a:t>This work is licensed under the Creative Commons </a:t>
            </a:r>
            <a:r>
              <a:rPr lang="en-US" b="1" dirty="0" smtClean="0"/>
              <a:t>Attribution 4.0 International (CC BY 4.0) </a:t>
            </a:r>
            <a:r>
              <a:rPr lang="en-US" dirty="0" smtClean="0"/>
              <a:t> License.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616700"/>
            <a:ext cx="2743200" cy="24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C406B-711C-45E6-B8BF-BA5F559CAF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82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25349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ick_and_Jane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ephi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statswiki.unece.org/display/GSBPM/GSBPM+v5.0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clipse.org/Acceleo/OCL_Operations_Reference#Ocl_operations_for_type_.2ACollection.2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Joachim.Wackerow@gesis.org" TargetMode="External"/><Relationship Id="rId2" Type="http://schemas.openxmlformats.org/officeDocument/2006/relationships/hyperlink" Target="mailto:LarryHoyle@ku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esign_patter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DDI4 in R – New </a:t>
            </a:r>
            <a:r>
              <a:rPr lang="en-US" dirty="0" smtClean="0"/>
              <a:t>Possibilities</a:t>
            </a:r>
            <a:br>
              <a:rPr lang="en-US" dirty="0" smtClean="0"/>
            </a:br>
            <a:r>
              <a:rPr lang="en-US" sz="5300" dirty="0" smtClean="0"/>
              <a:t>Operations on Metadata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3602038"/>
            <a:ext cx="9537700" cy="16557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2C7FB8"/>
                </a:solidFill>
              </a:rPr>
              <a:t>Larry </a:t>
            </a:r>
            <a:r>
              <a:rPr lang="en-US" dirty="0" smtClean="0">
                <a:solidFill>
                  <a:srgbClr val="2C7FB8"/>
                </a:solidFill>
              </a:rPr>
              <a:t>Hoyle (IPSR, University of Kansas) </a:t>
            </a:r>
            <a:r>
              <a:rPr lang="en-US" dirty="0">
                <a:solidFill>
                  <a:srgbClr val="2C7FB8"/>
                </a:solidFill>
              </a:rPr>
              <a:t>and </a:t>
            </a:r>
            <a:endParaRPr lang="en-US" dirty="0" smtClean="0">
              <a:solidFill>
                <a:srgbClr val="2C7FB8"/>
              </a:solidFill>
            </a:endParaRPr>
          </a:p>
          <a:p>
            <a:r>
              <a:rPr lang="en-US" dirty="0" smtClean="0">
                <a:solidFill>
                  <a:srgbClr val="2C7FB8"/>
                </a:solidFill>
              </a:rPr>
              <a:t>Joachim Wackerow (GESIS - Leibniz Institute for the Social Sciences)</a:t>
            </a:r>
          </a:p>
          <a:p>
            <a:r>
              <a:rPr lang="en-US" dirty="0" smtClean="0">
                <a:solidFill>
                  <a:srgbClr val="2C7FB8"/>
                </a:solidFill>
              </a:rPr>
              <a:t>North American Data Documentation Initiative Conference (NADDI 2019)</a:t>
            </a:r>
          </a:p>
          <a:p>
            <a:r>
              <a:rPr lang="en-US" dirty="0" smtClean="0">
                <a:solidFill>
                  <a:srgbClr val="2C7FB8"/>
                </a:solidFill>
              </a:rPr>
              <a:t>Ottawa, Ontario, Canada, April 2019</a:t>
            </a:r>
            <a:endParaRPr lang="en-US" dirty="0">
              <a:solidFill>
                <a:srgbClr val="2C7FB8"/>
              </a:solidFill>
            </a:endParaRP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4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DDI4R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been developing an R package that implements DDI4 as R6 classes.</a:t>
            </a:r>
          </a:p>
          <a:p>
            <a:pPr lvl="1"/>
            <a:r>
              <a:rPr lang="en-US" dirty="0" smtClean="0"/>
              <a:t>Class definition code written programmatically from the Model XMI file.</a:t>
            </a:r>
          </a:p>
          <a:p>
            <a:pPr lvl="1"/>
            <a:r>
              <a:rPr lang="en-US" dirty="0" smtClean="0"/>
              <a:t>Functions to </a:t>
            </a:r>
          </a:p>
          <a:p>
            <a:pPr lvl="2"/>
            <a:r>
              <a:rPr lang="en-US" dirty="0" smtClean="0"/>
              <a:t>Validate objects on creation</a:t>
            </a:r>
          </a:p>
          <a:p>
            <a:pPr lvl="2"/>
            <a:r>
              <a:rPr lang="en-US" dirty="0" smtClean="0"/>
              <a:t>Print objects</a:t>
            </a:r>
          </a:p>
          <a:p>
            <a:pPr lvl="2"/>
            <a:r>
              <a:rPr lang="en-US" dirty="0" smtClean="0"/>
              <a:t>Manage a session level registry of identifiable objects (DDI URN lookup)</a:t>
            </a:r>
          </a:p>
          <a:p>
            <a:pPr lvl="2"/>
            <a:r>
              <a:rPr lang="en-US" dirty="0" smtClean="0"/>
              <a:t>Manage a </a:t>
            </a:r>
            <a:r>
              <a:rPr lang="en-US" dirty="0"/>
              <a:t>session level reverse </a:t>
            </a:r>
            <a:r>
              <a:rPr lang="en-US" dirty="0" smtClean="0"/>
              <a:t>registry of references to objects</a:t>
            </a:r>
          </a:p>
          <a:p>
            <a:pPr lvl="2"/>
            <a:r>
              <a:rPr lang="en-US" dirty="0" smtClean="0"/>
              <a:t>Import DDI4 XML</a:t>
            </a:r>
          </a:p>
          <a:p>
            <a:pPr lvl="2"/>
            <a:r>
              <a:rPr lang="en-US" dirty="0" smtClean="0"/>
              <a:t>Export DDI4 XML</a:t>
            </a:r>
          </a:p>
          <a:p>
            <a:pPr lvl="2"/>
            <a:r>
              <a:rPr lang="en-US" dirty="0" smtClean="0"/>
              <a:t>Import DDI2 XML</a:t>
            </a:r>
          </a:p>
          <a:p>
            <a:pPr lvl="2"/>
            <a:r>
              <a:rPr lang="en-US" dirty="0" smtClean="0"/>
              <a:t>Test equality of content of complex objects (Boolean)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8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DDI4R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</a:t>
            </a:r>
            <a:r>
              <a:rPr lang="en-US" dirty="0"/>
              <a:t>a function “</a:t>
            </a:r>
            <a:r>
              <a:rPr lang="en-US" dirty="0" smtClean="0"/>
              <a:t>DDI4ObjectContentsEqual” that compares complex objects, like a </a:t>
            </a:r>
            <a:r>
              <a:rPr lang="en-US" dirty="0" err="1" smtClean="0"/>
              <a:t>codelist</a:t>
            </a:r>
            <a:r>
              <a:rPr lang="en-US" dirty="0" smtClean="0"/>
              <a:t>, for equality down to the leaf level, even across referenced objects.</a:t>
            </a:r>
          </a:p>
          <a:p>
            <a:r>
              <a:rPr lang="en-US" dirty="0" smtClean="0"/>
              <a:t>We’re using it in importing DDI2 content into DDI4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Diagrams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Structured Collections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Many classes in DDI4 are </a:t>
            </a:r>
            <a:r>
              <a:rPr lang="en-US" i="1" dirty="0" smtClean="0"/>
              <a:t>structured collections</a:t>
            </a:r>
            <a:r>
              <a:rPr lang="en-US" dirty="0" smtClean="0"/>
              <a:t>. A structured collection has an associated </a:t>
            </a:r>
            <a:r>
              <a:rPr lang="en-US" dirty="0" smtClean="0"/>
              <a:t>description </a:t>
            </a:r>
            <a:r>
              <a:rPr lang="en-US" dirty="0" smtClean="0"/>
              <a:t>of all of the relationships among the objects in the collection.  This is done through a CollectionStructureDefinition that directly corresponds to a network adjacency list.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 function could transform this CollectionStructureDefinition into a </a:t>
            </a:r>
            <a:r>
              <a:rPr lang="en-US" i="1" dirty="0" smtClean="0"/>
              <a:t>CSV compatible </a:t>
            </a:r>
            <a:r>
              <a:rPr lang="en-US" dirty="0" smtClean="0"/>
              <a:t>with network visualization software like </a:t>
            </a:r>
            <a:r>
              <a:rPr lang="en-US" dirty="0" err="1" smtClean="0"/>
              <a:t>Gephi</a:t>
            </a:r>
            <a:r>
              <a:rPr lang="en-US" dirty="0" smtClean="0"/>
              <a:t> (a well known network analysis tool).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This would allow </a:t>
            </a:r>
            <a:r>
              <a:rPr lang="en-US" i="1" dirty="0" smtClean="0"/>
              <a:t>visualization</a:t>
            </a:r>
            <a:r>
              <a:rPr lang="en-US" dirty="0" smtClean="0"/>
              <a:t> of all of the relationships among the objects in the collection.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Example: </a:t>
            </a:r>
            <a:r>
              <a:rPr lang="en-US" dirty="0" err="1" smtClean="0"/>
              <a:t>AgentListing</a:t>
            </a:r>
            <a:r>
              <a:rPr lang="en-US" dirty="0" smtClean="0"/>
              <a:t> (a Collection)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7500" y="584200"/>
            <a:ext cx="1017477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AgentListing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  &lt;Agency&gt;example.org&lt;/Agency&gt; </a:t>
            </a:r>
            <a:br>
              <a:rPr lang="en-US" dirty="0"/>
            </a:br>
            <a:r>
              <a:rPr lang="en-US" dirty="0"/>
              <a:t>    &lt;Id&gt;</a:t>
            </a:r>
            <a:r>
              <a:rPr lang="en-US" dirty="0" err="1"/>
              <a:t>TheFamily</a:t>
            </a:r>
            <a:r>
              <a:rPr lang="en-US" dirty="0"/>
              <a:t>&lt;/Id&gt;</a:t>
            </a:r>
            <a:br>
              <a:rPr lang="en-US" dirty="0"/>
            </a:br>
            <a:r>
              <a:rPr lang="en-US" dirty="0"/>
              <a:t>    &lt;Version&gt;1&lt;/Version&gt;</a:t>
            </a:r>
            <a:br>
              <a:rPr lang="en-US" dirty="0"/>
            </a:br>
            <a:r>
              <a:rPr lang="en-US" dirty="0"/>
              <a:t>    &lt;Contains&gt;&lt;Member </a:t>
            </a:r>
            <a:r>
              <a:rPr lang="en-US" dirty="0" err="1"/>
              <a:t>typeOfClass</a:t>
            </a:r>
            <a:r>
              <a:rPr lang="en-US" dirty="0"/>
              <a:t>="Individual"&gt;urn:ddi:example.org:Id</a:t>
            </a:r>
            <a:r>
              <a:rPr lang="en-US" b="1" dirty="0">
                <a:solidFill>
                  <a:srgbClr val="2E75B6"/>
                </a:solidFill>
              </a:rPr>
              <a:t>Spot</a:t>
            </a:r>
            <a:r>
              <a:rPr lang="en-US" dirty="0"/>
              <a:t>:1&lt;/Member&gt;&lt;/Contains&gt;</a:t>
            </a:r>
            <a:br>
              <a:rPr lang="en-US" dirty="0"/>
            </a:br>
            <a:r>
              <a:rPr lang="en-US" dirty="0"/>
              <a:t>    &lt;Contains&gt;&lt;Member </a:t>
            </a:r>
            <a:r>
              <a:rPr lang="en-US" dirty="0" err="1"/>
              <a:t>typeOfClass</a:t>
            </a:r>
            <a:r>
              <a:rPr lang="en-US" dirty="0"/>
              <a:t>="Individual"&gt;urn:ddi:example.org:Id</a:t>
            </a:r>
            <a:r>
              <a:rPr lang="en-US" b="1" dirty="0">
                <a:solidFill>
                  <a:srgbClr val="0070C0"/>
                </a:solidFill>
              </a:rPr>
              <a:t>Sally</a:t>
            </a:r>
            <a:r>
              <a:rPr lang="en-US" dirty="0"/>
              <a:t>:1&lt;/Member&gt;&lt;/Contains&gt;</a:t>
            </a:r>
            <a:br>
              <a:rPr lang="en-US" dirty="0"/>
            </a:br>
            <a:r>
              <a:rPr lang="en-US" dirty="0"/>
              <a:t>    &lt;Contains&gt;&lt;Member </a:t>
            </a:r>
            <a:r>
              <a:rPr lang="en-US" dirty="0" err="1"/>
              <a:t>typeOfClass</a:t>
            </a:r>
            <a:r>
              <a:rPr lang="en-US" dirty="0"/>
              <a:t>="Individual"&gt;urn:ddi:example.org:Id</a:t>
            </a:r>
            <a:r>
              <a:rPr lang="en-US" b="1" dirty="0">
                <a:solidFill>
                  <a:srgbClr val="0070C0"/>
                </a:solidFill>
              </a:rPr>
              <a:t>Dick</a:t>
            </a:r>
            <a:r>
              <a:rPr lang="en-US" dirty="0"/>
              <a:t>:1&lt;/Member&gt;&lt;/Contains&gt;</a:t>
            </a:r>
            <a:br>
              <a:rPr lang="en-US" dirty="0"/>
            </a:br>
            <a:r>
              <a:rPr lang="en-US" dirty="0"/>
              <a:t>    &lt;Contains&gt;&lt;Member </a:t>
            </a:r>
            <a:r>
              <a:rPr lang="en-US" dirty="0" err="1"/>
              <a:t>typeOfClass</a:t>
            </a:r>
            <a:r>
              <a:rPr lang="en-US" dirty="0"/>
              <a:t>="Individual"&gt;urn:ddi:example.org:Id</a:t>
            </a:r>
            <a:r>
              <a:rPr lang="en-US" b="1" dirty="0">
                <a:solidFill>
                  <a:srgbClr val="0070C0"/>
                </a:solidFill>
              </a:rPr>
              <a:t>Jane</a:t>
            </a:r>
            <a:r>
              <a:rPr lang="en-US" dirty="0"/>
              <a:t>:1&lt;/Member&gt;&lt;/Contains&gt;</a:t>
            </a:r>
            <a:br>
              <a:rPr lang="en-US" dirty="0"/>
            </a:br>
            <a:r>
              <a:rPr lang="en-US" dirty="0"/>
              <a:t>    &lt;Contains&gt;&lt;Member </a:t>
            </a:r>
            <a:r>
              <a:rPr lang="en-US" dirty="0" err="1"/>
              <a:t>typeOfClass</a:t>
            </a:r>
            <a:r>
              <a:rPr lang="en-US" dirty="0"/>
              <a:t>="Individual"&gt;urn:ddi:example.org:Id</a:t>
            </a:r>
            <a:r>
              <a:rPr lang="en-US" b="1" dirty="0">
                <a:solidFill>
                  <a:srgbClr val="0070C0"/>
                </a:solidFill>
              </a:rPr>
              <a:t>Puf</a:t>
            </a:r>
            <a:r>
              <a:rPr lang="en-US" dirty="0">
                <a:solidFill>
                  <a:srgbClr val="0070C0"/>
                </a:solidFill>
              </a:rPr>
              <a:t>f</a:t>
            </a:r>
            <a:r>
              <a:rPr lang="en-US" dirty="0"/>
              <a:t>:1&lt;/Member&gt;&lt;/Contains&gt;</a:t>
            </a:r>
            <a:br>
              <a:rPr lang="en-US" dirty="0"/>
            </a:br>
            <a:r>
              <a:rPr lang="en-US" dirty="0"/>
              <a:t>    &lt;Contains&gt;&lt;Member </a:t>
            </a:r>
            <a:r>
              <a:rPr lang="en-US" dirty="0" err="1"/>
              <a:t>typeOfClass</a:t>
            </a:r>
            <a:r>
              <a:rPr lang="en-US" dirty="0"/>
              <a:t>="Individual"&gt;urn:ddi:example.org:Id</a:t>
            </a:r>
            <a:r>
              <a:rPr lang="en-US" b="1" dirty="0">
                <a:solidFill>
                  <a:srgbClr val="0070C0"/>
                </a:solidFill>
              </a:rPr>
              <a:t>Mother</a:t>
            </a:r>
            <a:r>
              <a:rPr lang="en-US" dirty="0"/>
              <a:t>:1&lt;/Member&gt;&lt;/Contains&gt;</a:t>
            </a:r>
            <a:br>
              <a:rPr lang="en-US" dirty="0"/>
            </a:br>
            <a:r>
              <a:rPr lang="en-US" dirty="0"/>
              <a:t>    &lt;Contains&gt;&lt;Member </a:t>
            </a:r>
            <a:r>
              <a:rPr lang="en-US" dirty="0" err="1"/>
              <a:t>typeOfClass</a:t>
            </a:r>
            <a:r>
              <a:rPr lang="en-US" dirty="0"/>
              <a:t>="Individual"&gt;urn:ddi:example.org:Id</a:t>
            </a:r>
            <a:r>
              <a:rPr lang="en-US" b="1" dirty="0">
                <a:solidFill>
                  <a:srgbClr val="0070C0"/>
                </a:solidFill>
              </a:rPr>
              <a:t>Father</a:t>
            </a:r>
            <a:r>
              <a:rPr lang="en-US" dirty="0"/>
              <a:t>:1&lt;/Member&gt;&lt;/Contains&gt;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AgentListing</a:t>
            </a:r>
            <a:r>
              <a:rPr lang="en-US" dirty="0"/>
              <a:t>&gt;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4339729"/>
            <a:ext cx="5558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A Function: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NodeList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(Collection)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875625" y="4339729"/>
            <a:ext cx="868075" cy="6767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393708" y="3997076"/>
            <a:ext cx="2447529" cy="230832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/>
              <a:t>Id,Label</a:t>
            </a:r>
            <a:endParaRPr lang="en-US" b="1" dirty="0"/>
          </a:p>
          <a:p>
            <a:r>
              <a:rPr lang="en-US" dirty="0" err="1"/>
              <a:t>IdSally</a:t>
            </a:r>
            <a:r>
              <a:rPr lang="en-US" dirty="0"/>
              <a:t>,"Sally Doe"</a:t>
            </a:r>
          </a:p>
          <a:p>
            <a:r>
              <a:rPr lang="en-US" dirty="0" err="1"/>
              <a:t>IdDick</a:t>
            </a:r>
            <a:r>
              <a:rPr lang="en-US" dirty="0"/>
              <a:t>,"Dick Doe"</a:t>
            </a:r>
          </a:p>
          <a:p>
            <a:r>
              <a:rPr lang="en-US" dirty="0" err="1"/>
              <a:t>IdJane</a:t>
            </a:r>
            <a:r>
              <a:rPr lang="en-US" dirty="0"/>
              <a:t>,"Jane Doe"</a:t>
            </a:r>
          </a:p>
          <a:p>
            <a:r>
              <a:rPr lang="en-US" dirty="0" err="1"/>
              <a:t>IdMother</a:t>
            </a:r>
            <a:r>
              <a:rPr lang="en-US" dirty="0"/>
              <a:t>,"Mother Doe"</a:t>
            </a:r>
          </a:p>
          <a:p>
            <a:r>
              <a:rPr lang="en-US" dirty="0" err="1"/>
              <a:t>IdFather</a:t>
            </a:r>
            <a:r>
              <a:rPr lang="en-US" dirty="0"/>
              <a:t>,"Father Doe"</a:t>
            </a:r>
          </a:p>
          <a:p>
            <a:r>
              <a:rPr lang="en-US" dirty="0" err="1"/>
              <a:t>IdSpot</a:t>
            </a:r>
            <a:r>
              <a:rPr lang="en-US" dirty="0"/>
              <a:t>,"Spot </a:t>
            </a:r>
            <a:r>
              <a:rPr lang="en-US" dirty="0" err="1"/>
              <a:t>TheDog</a:t>
            </a:r>
            <a:r>
              <a:rPr lang="en-US" dirty="0"/>
              <a:t>"</a:t>
            </a:r>
          </a:p>
          <a:p>
            <a:r>
              <a:rPr lang="en-US" dirty="0" err="1"/>
              <a:t>IdPuff</a:t>
            </a:r>
            <a:r>
              <a:rPr lang="en-US" dirty="0"/>
              <a:t>,"Puff </a:t>
            </a:r>
            <a:r>
              <a:rPr lang="en-US" dirty="0" err="1"/>
              <a:t>LeChat</a:t>
            </a:r>
            <a:r>
              <a:rPr lang="en-US" dirty="0"/>
              <a:t>"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4878" y="4431725"/>
            <a:ext cx="24276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Node CSV file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500" y="5756856"/>
            <a:ext cx="511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those of you who don’t know Dick and Jane see: 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en.wikipedia.org/wiki/Dick_and_Jane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DDI4 </a:t>
            </a:r>
            <a:r>
              <a:rPr lang="en-US" dirty="0" err="1" smtClean="0"/>
              <a:t>RelationStructure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7000" y="584200"/>
            <a:ext cx="7737952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AgentRelationStructure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  &lt;Agency&gt;example.org&lt;/Agency&gt;</a:t>
            </a:r>
            <a:br>
              <a:rPr lang="en-US" dirty="0"/>
            </a:br>
            <a:r>
              <a:rPr lang="en-US" dirty="0"/>
              <a:t>    &lt;Id&gt;</a:t>
            </a:r>
            <a:r>
              <a:rPr lang="en-US" dirty="0" err="1"/>
              <a:t>FamilyStucture</a:t>
            </a:r>
            <a:r>
              <a:rPr lang="en-US" dirty="0"/>
              <a:t>&lt;/Id&gt;</a:t>
            </a:r>
            <a:br>
              <a:rPr lang="en-US" dirty="0"/>
            </a:br>
            <a:r>
              <a:rPr lang="en-US" dirty="0"/>
              <a:t>    &lt;Version&gt;1&lt;/Version&gt;</a:t>
            </a:r>
            <a:br>
              <a:rPr lang="en-US" dirty="0"/>
            </a:br>
            <a:r>
              <a:rPr lang="en-US" dirty="0"/>
              <a:t>    &lt;</a:t>
            </a:r>
            <a:r>
              <a:rPr lang="en-US" dirty="0" err="1"/>
              <a:t>HasMemberRelation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      &lt;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Semantic</a:t>
            </a:r>
            <a:r>
              <a:rPr lang="en-US" dirty="0"/>
              <a:t>&gt;&lt;Content&gt;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hasBrother</a:t>
            </a:r>
            <a:r>
              <a:rPr lang="en-US" dirty="0"/>
              <a:t>&lt;/Content&gt;&lt;/Semantic&gt;</a:t>
            </a:r>
            <a:br>
              <a:rPr lang="en-US" dirty="0"/>
            </a:br>
            <a:r>
              <a:rPr lang="en-US" dirty="0"/>
              <a:t>        &lt;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Source</a:t>
            </a:r>
            <a:r>
              <a:rPr lang="en-US" dirty="0"/>
              <a:t> </a:t>
            </a:r>
            <a:r>
              <a:rPr lang="en-US" dirty="0" err="1"/>
              <a:t>typeOfClass</a:t>
            </a:r>
            <a:r>
              <a:rPr lang="en-US" dirty="0"/>
              <a:t>="Individual"&gt;urn:ddi:example.org: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IdSally</a:t>
            </a:r>
            <a:r>
              <a:rPr lang="en-US" dirty="0"/>
              <a:t>:1&lt;/Source&gt;</a:t>
            </a:r>
            <a:br>
              <a:rPr lang="en-US" dirty="0"/>
            </a:br>
            <a:r>
              <a:rPr lang="en-US" dirty="0"/>
              <a:t>        &lt;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Target</a:t>
            </a:r>
            <a:r>
              <a:rPr lang="en-US" dirty="0"/>
              <a:t> </a:t>
            </a:r>
            <a:r>
              <a:rPr lang="en-US" dirty="0" err="1"/>
              <a:t>typeOfClass</a:t>
            </a:r>
            <a:r>
              <a:rPr lang="en-US" dirty="0"/>
              <a:t>="Individual"&gt;urn:ddi:example.org: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IdDick</a:t>
            </a:r>
            <a:r>
              <a:rPr lang="en-US" dirty="0"/>
              <a:t>:1&lt;/Target&gt;</a:t>
            </a:r>
            <a:br>
              <a:rPr lang="en-US" dirty="0"/>
            </a:br>
            <a:r>
              <a:rPr lang="en-US" dirty="0"/>
              <a:t>    &lt;/</a:t>
            </a:r>
            <a:r>
              <a:rPr lang="en-US" dirty="0" err="1"/>
              <a:t>HasMemberRelation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   &lt;</a:t>
            </a:r>
            <a:r>
              <a:rPr lang="en-US" dirty="0" err="1"/>
              <a:t>HasMemberRelation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      &lt;</a:t>
            </a:r>
            <a:r>
              <a:rPr lang="en-US" b="1" dirty="0">
                <a:solidFill>
                  <a:srgbClr val="2E75B6"/>
                </a:solidFill>
              </a:rPr>
              <a:t>Semantic</a:t>
            </a:r>
            <a:r>
              <a:rPr lang="en-US" dirty="0"/>
              <a:t>&gt;&lt;Content&gt;</a:t>
            </a:r>
            <a:r>
              <a:rPr lang="en-US" b="1" dirty="0" err="1">
                <a:solidFill>
                  <a:srgbClr val="2E75B6"/>
                </a:solidFill>
              </a:rPr>
              <a:t>OwnedBy</a:t>
            </a:r>
            <a:r>
              <a:rPr lang="en-US" dirty="0"/>
              <a:t>&lt;/Content&gt;&lt;/Semantic&gt;</a:t>
            </a:r>
            <a:br>
              <a:rPr lang="en-US" dirty="0"/>
            </a:br>
            <a:r>
              <a:rPr lang="en-US" dirty="0"/>
              <a:t>        &lt;</a:t>
            </a:r>
            <a:r>
              <a:rPr lang="en-US" b="1" dirty="0">
                <a:solidFill>
                  <a:srgbClr val="0070C0"/>
                </a:solidFill>
              </a:rPr>
              <a:t>Source</a:t>
            </a:r>
            <a:r>
              <a:rPr lang="en-US" dirty="0"/>
              <a:t> </a:t>
            </a:r>
            <a:r>
              <a:rPr lang="en-US" dirty="0" err="1"/>
              <a:t>typeOfClass</a:t>
            </a:r>
            <a:r>
              <a:rPr lang="en-US" dirty="0"/>
              <a:t>="Individual"&gt;urn:ddi:example.org:</a:t>
            </a:r>
            <a:r>
              <a:rPr lang="en-US" b="1" dirty="0">
                <a:solidFill>
                  <a:srgbClr val="0070C0"/>
                </a:solidFill>
              </a:rPr>
              <a:t>IDSpot</a:t>
            </a:r>
            <a:r>
              <a:rPr lang="en-US" dirty="0"/>
              <a:t>:1&lt;/Source&gt;</a:t>
            </a:r>
            <a:br>
              <a:rPr lang="en-US" dirty="0"/>
            </a:br>
            <a:r>
              <a:rPr lang="en-US" dirty="0"/>
              <a:t>        &lt;</a:t>
            </a:r>
            <a:r>
              <a:rPr lang="en-US" b="1" dirty="0">
                <a:solidFill>
                  <a:srgbClr val="0070C0"/>
                </a:solidFill>
              </a:rPr>
              <a:t>Target</a:t>
            </a:r>
            <a:r>
              <a:rPr lang="en-US" dirty="0"/>
              <a:t> </a:t>
            </a:r>
            <a:r>
              <a:rPr lang="en-US" dirty="0" err="1"/>
              <a:t>typeOfClass</a:t>
            </a:r>
            <a:r>
              <a:rPr lang="en-US" dirty="0"/>
              <a:t>="Individual"&gt;urn:ddi:example.org:</a:t>
            </a:r>
            <a:r>
              <a:rPr lang="en-US" b="1" dirty="0">
                <a:solidFill>
                  <a:srgbClr val="0070C0"/>
                </a:solidFill>
              </a:rPr>
              <a:t>IdFather</a:t>
            </a:r>
            <a:r>
              <a:rPr lang="en-US" dirty="0"/>
              <a:t>:1&lt;/Target&gt;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smtClean="0"/>
              <a:t>&lt;</a:t>
            </a:r>
            <a:r>
              <a:rPr lang="en-US" b="1" dirty="0" smtClean="0">
                <a:solidFill>
                  <a:srgbClr val="0070C0"/>
                </a:solidFill>
              </a:rPr>
              <a:t>Target</a:t>
            </a:r>
            <a:r>
              <a:rPr lang="en-US" dirty="0" smtClean="0"/>
              <a:t> </a:t>
            </a:r>
            <a:r>
              <a:rPr lang="en-US" dirty="0" err="1"/>
              <a:t>typeOfClass</a:t>
            </a:r>
            <a:r>
              <a:rPr lang="en-US" dirty="0"/>
              <a:t>="Individual"&gt;urn:ddi:example.org:</a:t>
            </a:r>
            <a:r>
              <a:rPr lang="en-US" b="1" dirty="0">
                <a:solidFill>
                  <a:srgbClr val="0070C0"/>
                </a:solidFill>
              </a:rPr>
              <a:t>IdMother</a:t>
            </a:r>
            <a:r>
              <a:rPr lang="en-US" dirty="0"/>
              <a:t>:1&lt;/Target&gt;</a:t>
            </a:r>
            <a:br>
              <a:rPr lang="en-US" dirty="0"/>
            </a:br>
            <a:r>
              <a:rPr lang="en-US" dirty="0"/>
              <a:t>        &lt;</a:t>
            </a:r>
            <a:r>
              <a:rPr lang="en-US" b="1" dirty="0" smtClean="0">
                <a:solidFill>
                  <a:srgbClr val="0070C0"/>
                </a:solidFill>
              </a:rPr>
              <a:t>Target</a:t>
            </a:r>
            <a:r>
              <a:rPr lang="en-US" dirty="0" smtClean="0"/>
              <a:t> </a:t>
            </a:r>
            <a:r>
              <a:rPr lang="en-US" dirty="0" err="1"/>
              <a:t>typeOfClass</a:t>
            </a:r>
            <a:r>
              <a:rPr lang="en-US" dirty="0"/>
              <a:t>="Individual"&gt;urn:ddi:example.org:</a:t>
            </a:r>
            <a:r>
              <a:rPr lang="en-US" b="1" dirty="0">
                <a:solidFill>
                  <a:srgbClr val="0070C0"/>
                </a:solidFill>
              </a:rPr>
              <a:t>IdSally</a:t>
            </a:r>
            <a:r>
              <a:rPr lang="en-US" dirty="0"/>
              <a:t>:1&lt;/Target&gt;</a:t>
            </a:r>
            <a:br>
              <a:rPr lang="en-US" dirty="0"/>
            </a:br>
            <a:r>
              <a:rPr lang="en-US" dirty="0"/>
              <a:t>        &lt;</a:t>
            </a:r>
            <a:r>
              <a:rPr lang="en-US" b="1" dirty="0">
                <a:solidFill>
                  <a:srgbClr val="0070C0"/>
                </a:solidFill>
              </a:rPr>
              <a:t>Target</a:t>
            </a:r>
            <a:r>
              <a:rPr lang="en-US" dirty="0"/>
              <a:t> </a:t>
            </a:r>
            <a:r>
              <a:rPr lang="en-US" dirty="0" err="1"/>
              <a:t>typeOfClass</a:t>
            </a:r>
            <a:r>
              <a:rPr lang="en-US" dirty="0"/>
              <a:t>="Individual"&gt;urn:ddi:example.org:</a:t>
            </a:r>
            <a:r>
              <a:rPr lang="en-US" b="1" dirty="0">
                <a:solidFill>
                  <a:srgbClr val="0070C0"/>
                </a:solidFill>
              </a:rPr>
              <a:t>IdDick</a:t>
            </a:r>
            <a:r>
              <a:rPr lang="en-US" dirty="0"/>
              <a:t>:1&lt;/Target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</a:t>
            </a:r>
            <a:r>
              <a:rPr lang="en-US" dirty="0"/>
              <a:t>&lt;/</a:t>
            </a:r>
            <a:r>
              <a:rPr lang="en-US" dirty="0" err="1"/>
              <a:t>HasMemberRelation</a:t>
            </a:r>
            <a:r>
              <a:rPr lang="en-US" dirty="0" smtClean="0"/>
              <a:t>&gt;</a:t>
            </a:r>
          </a:p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51307" y="5701632"/>
            <a:ext cx="6160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A Function: Edge(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RelationStructure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996877" y="5651554"/>
            <a:ext cx="868075" cy="6767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033354" y="-46325"/>
            <a:ext cx="2331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Edge CSV file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98324" y="431800"/>
            <a:ext cx="3758145" cy="590931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Source,Target,Label,Type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/>
              <a:t>IdSally,IdDick,hasBrother,Directed</a:t>
            </a:r>
            <a:endParaRPr lang="en-US" dirty="0"/>
          </a:p>
          <a:p>
            <a:r>
              <a:rPr lang="en-US" dirty="0" err="1"/>
              <a:t>IdJane,IdDick,hasBrother,Directed</a:t>
            </a:r>
            <a:endParaRPr lang="en-US" dirty="0"/>
          </a:p>
          <a:p>
            <a:r>
              <a:rPr lang="en-US" dirty="0" err="1"/>
              <a:t>IdDick,IdSally,hasSister,Directed</a:t>
            </a:r>
            <a:endParaRPr lang="en-US" dirty="0"/>
          </a:p>
          <a:p>
            <a:r>
              <a:rPr lang="en-US" dirty="0" err="1"/>
              <a:t>IdDick,IdJane,hasSister,Directed</a:t>
            </a:r>
            <a:endParaRPr lang="en-US" dirty="0"/>
          </a:p>
          <a:p>
            <a:r>
              <a:rPr lang="en-US" dirty="0" err="1"/>
              <a:t>IdSally,IdJane,hasSister,Directed</a:t>
            </a:r>
            <a:endParaRPr lang="en-US" dirty="0"/>
          </a:p>
          <a:p>
            <a:r>
              <a:rPr lang="en-US" dirty="0" err="1"/>
              <a:t>IdJane,IdSally,hasSister,Directed</a:t>
            </a:r>
            <a:endParaRPr lang="en-US" dirty="0"/>
          </a:p>
          <a:p>
            <a:r>
              <a:rPr lang="en-US" dirty="0" err="1"/>
              <a:t>IdMother,IdSally,MotherOf,Directed</a:t>
            </a:r>
            <a:endParaRPr lang="en-US" dirty="0"/>
          </a:p>
          <a:p>
            <a:r>
              <a:rPr lang="en-US" dirty="0" err="1"/>
              <a:t>IdMother,IdJane,MotherOf,Directed</a:t>
            </a:r>
            <a:endParaRPr lang="en-US" dirty="0"/>
          </a:p>
          <a:p>
            <a:r>
              <a:rPr lang="en-US" dirty="0" err="1"/>
              <a:t>IdMother,IdDick,MotherOf,Directed</a:t>
            </a:r>
            <a:endParaRPr lang="en-US" dirty="0"/>
          </a:p>
          <a:p>
            <a:r>
              <a:rPr lang="en-US" dirty="0" err="1"/>
              <a:t>IdFather,IdSally,FatherOf,Directed</a:t>
            </a:r>
            <a:endParaRPr lang="en-US" dirty="0"/>
          </a:p>
          <a:p>
            <a:r>
              <a:rPr lang="en-US" dirty="0" err="1"/>
              <a:t>IdFather,IdJane,FatherOf,Directed</a:t>
            </a:r>
            <a:endParaRPr lang="en-US" dirty="0"/>
          </a:p>
          <a:p>
            <a:r>
              <a:rPr lang="en-US" dirty="0" err="1"/>
              <a:t>IdFather,IdDick,FatherOf,Directed</a:t>
            </a:r>
            <a:endParaRPr lang="en-US" dirty="0"/>
          </a:p>
          <a:p>
            <a:r>
              <a:rPr lang="en-US" dirty="0" err="1"/>
              <a:t>IdMother,IdFather,MarriedTo,Directed</a:t>
            </a:r>
            <a:endParaRPr lang="en-US" dirty="0"/>
          </a:p>
          <a:p>
            <a:r>
              <a:rPr lang="en-US" dirty="0" err="1"/>
              <a:t>IdFather,IdMother,MarriedTo,Directed</a:t>
            </a:r>
            <a:endParaRPr lang="en-US" dirty="0"/>
          </a:p>
          <a:p>
            <a:r>
              <a:rPr lang="en-US" dirty="0" err="1"/>
              <a:t>IdSpot,IdMother,OwnedBy,Directed</a:t>
            </a:r>
            <a:endParaRPr lang="en-US" dirty="0"/>
          </a:p>
          <a:p>
            <a:r>
              <a:rPr lang="en-US" dirty="0" err="1"/>
              <a:t>IdSpot,IdFather,OwnedBy,Directed</a:t>
            </a:r>
            <a:endParaRPr lang="en-US" dirty="0"/>
          </a:p>
          <a:p>
            <a:r>
              <a:rPr lang="en-US" dirty="0" err="1"/>
              <a:t>IdSpot,IdJane,OwnedBy,Directed</a:t>
            </a:r>
            <a:endParaRPr lang="en-US" dirty="0"/>
          </a:p>
          <a:p>
            <a:r>
              <a:rPr lang="en-US" dirty="0" err="1"/>
              <a:t>IdSpot,IdSally,OwnedBy,Directed</a:t>
            </a:r>
            <a:endParaRPr lang="en-US" dirty="0"/>
          </a:p>
          <a:p>
            <a:r>
              <a:rPr lang="en-US" dirty="0" err="1"/>
              <a:t>IdSpot,IdDick,OwnedBy,Directed</a:t>
            </a:r>
            <a:endParaRPr lang="en-US" dirty="0"/>
          </a:p>
          <a:p>
            <a:r>
              <a:rPr lang="en-US" dirty="0" err="1"/>
              <a:t>IdSpot,IdPuff,OwnedBy,Directed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4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/>
        </p:blipFill>
        <p:spPr>
          <a:xfrm>
            <a:off x="103909" y="609600"/>
            <a:ext cx="6116782" cy="5892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Imported Into </a:t>
            </a:r>
            <a:r>
              <a:rPr lang="en-US" dirty="0" err="1" smtClean="0"/>
              <a:t>Gephi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67601" y="1676400"/>
            <a:ext cx="4229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can see the relationships among the individuals and filter by type of relationship as needed.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9351466" y="5665563"/>
            <a:ext cx="2391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See: https</a:t>
            </a:r>
            <a:r>
              <a:rPr lang="en-US" dirty="0">
                <a:hlinkClick r:id="rId3"/>
              </a:rPr>
              <a:t>://gephi.org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5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Imported Into </a:t>
            </a:r>
            <a:r>
              <a:rPr lang="en-US" dirty="0" err="1" smtClean="0"/>
              <a:t>Gephi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22750" y="702941"/>
            <a:ext cx="36189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Here we can quickly see that Puff </a:t>
            </a:r>
            <a:r>
              <a:rPr lang="en-US" sz="2400" dirty="0" err="1" smtClean="0"/>
              <a:t>leChat</a:t>
            </a:r>
            <a:r>
              <a:rPr lang="en-US" sz="2400" dirty="0" smtClean="0"/>
              <a:t> owns Spot </a:t>
            </a:r>
            <a:r>
              <a:rPr lang="en-US" sz="2400" dirty="0" err="1" smtClean="0"/>
              <a:t>TheDog</a:t>
            </a:r>
            <a:r>
              <a:rPr lang="en-US" sz="2400" dirty="0" smtClean="0"/>
              <a:t>, but has no other relationship to the family.  </a:t>
            </a:r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40" r="62515" b="22943"/>
          <a:stretch/>
        </p:blipFill>
        <p:spPr>
          <a:xfrm>
            <a:off x="155864" y="541770"/>
            <a:ext cx="3806537" cy="60030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25" r="69798" b="18991"/>
          <a:stretch/>
        </p:blipFill>
        <p:spPr>
          <a:xfrm>
            <a:off x="8451850" y="2122574"/>
            <a:ext cx="3352800" cy="42610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712199" y="1349271"/>
            <a:ext cx="3893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Unfortunately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Gephi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doesn’t show arrowheads with curved lines.</a:t>
            </a:r>
          </a:p>
        </p:txBody>
      </p:sp>
    </p:spTree>
    <p:extLst>
      <p:ext uri="{BB962C8B-B14F-4D97-AF65-F5344CB8AC3E}">
        <p14:creationId xmlns:p14="http://schemas.microsoft.com/office/powerpoint/2010/main" val="157919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Codelists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Codelists</a:t>
            </a:r>
            <a:r>
              <a:rPr lang="en-US" dirty="0" smtClean="0"/>
              <a:t> – are These Equal?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B0F0"/>
                </a:solidFill>
              </a:rPr>
              <a:t>CodelistA</a:t>
            </a:r>
            <a:endParaRPr lang="en-US" dirty="0" smtClean="0"/>
          </a:p>
          <a:p>
            <a:r>
              <a:rPr lang="en-US" dirty="0" smtClean="0"/>
              <a:t>1 denotes “Very unhappy”</a:t>
            </a:r>
          </a:p>
          <a:p>
            <a:r>
              <a:rPr lang="en-US" dirty="0" smtClean="0"/>
              <a:t>2 denotes “Somewhat unhappy”</a:t>
            </a:r>
          </a:p>
          <a:p>
            <a:r>
              <a:rPr lang="en-US" dirty="0" smtClean="0"/>
              <a:t>3 denotes "Neither”</a:t>
            </a:r>
          </a:p>
          <a:p>
            <a:r>
              <a:rPr lang="en-US" dirty="0" smtClean="0"/>
              <a:t>4 denotes "Somewhat happy”</a:t>
            </a:r>
          </a:p>
          <a:p>
            <a:r>
              <a:rPr lang="en-US" dirty="0" smtClean="0"/>
              <a:t>5 denotes "Very happy”</a:t>
            </a:r>
            <a:endParaRPr lang="en-US" dirty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CodelistB</a:t>
            </a:r>
            <a:endParaRPr lang="en-US" dirty="0" smtClean="0"/>
          </a:p>
          <a:p>
            <a:r>
              <a:rPr lang="en-US" dirty="0" smtClean="0"/>
              <a:t>1 denotes "Very unhappy”</a:t>
            </a:r>
            <a:endParaRPr lang="en-US" dirty="0"/>
          </a:p>
          <a:p>
            <a:r>
              <a:rPr lang="en-US" dirty="0" smtClean="0"/>
              <a:t>2 denotes "Somewhat unhappy”</a:t>
            </a:r>
            <a:endParaRPr lang="en-US" dirty="0"/>
          </a:p>
          <a:p>
            <a:r>
              <a:rPr lang="en-US" dirty="0" smtClean="0"/>
              <a:t>3 denotes "Neither</a:t>
            </a:r>
            <a:r>
              <a:rPr lang="en-US" dirty="0"/>
              <a:t>”</a:t>
            </a:r>
          </a:p>
          <a:p>
            <a:r>
              <a:rPr lang="en-US" dirty="0" smtClean="0"/>
              <a:t>4 denotes "Somewhat happy”</a:t>
            </a:r>
            <a:endParaRPr lang="en-US" dirty="0"/>
          </a:p>
          <a:p>
            <a:r>
              <a:rPr lang="en-US" dirty="0" smtClean="0"/>
              <a:t>5 denotes "Very happy”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19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87882" y="739557"/>
            <a:ext cx="4465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CodelistA</a:t>
            </a:r>
            <a:r>
              <a:rPr lang="en-US" sz="3600" dirty="0" smtClean="0">
                <a:solidFill>
                  <a:srgbClr val="00B0F0"/>
                </a:solidFill>
              </a:rPr>
              <a:t> == </a:t>
            </a:r>
            <a:r>
              <a:rPr lang="en-US" sz="3600" dirty="0" err="1" smtClean="0">
                <a:solidFill>
                  <a:srgbClr val="00B0F0"/>
                </a:solidFill>
              </a:rPr>
              <a:t>CodeListB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48800" y="739557"/>
            <a:ext cx="1181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TRUE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4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Codelists</a:t>
            </a:r>
            <a:r>
              <a:rPr lang="en-US" dirty="0" smtClean="0"/>
              <a:t> – are These Equal?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66700" y="1797050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B0F0"/>
                </a:solidFill>
              </a:rPr>
              <a:t>CodelistA</a:t>
            </a:r>
            <a:endParaRPr lang="en-US" dirty="0" smtClean="0"/>
          </a:p>
          <a:p>
            <a:r>
              <a:rPr lang="en-US" dirty="0" smtClean="0"/>
              <a:t>1 denotes "Very unhappy”</a:t>
            </a:r>
          </a:p>
          <a:p>
            <a:r>
              <a:rPr lang="en-US" dirty="0" smtClean="0"/>
              <a:t>2 denotes "Somewhat unhappy”</a:t>
            </a:r>
          </a:p>
          <a:p>
            <a:r>
              <a:rPr lang="en-US" dirty="0" smtClean="0"/>
              <a:t>3 denotes "Neither”</a:t>
            </a:r>
          </a:p>
          <a:p>
            <a:r>
              <a:rPr lang="en-US" dirty="0" smtClean="0"/>
              <a:t>4 denotes "Somewhat happy”</a:t>
            </a:r>
          </a:p>
          <a:p>
            <a:r>
              <a:rPr lang="en-US" dirty="0" smtClean="0"/>
              <a:t>5 denotes "Very happy”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 denotes </a:t>
            </a:r>
            <a:r>
              <a:rPr lang="en-US" dirty="0">
                <a:solidFill>
                  <a:srgbClr val="FF0000"/>
                </a:solidFill>
              </a:rPr>
              <a:t>“Ecstatic”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CodelistB</a:t>
            </a:r>
            <a:endParaRPr lang="en-US" dirty="0" smtClean="0"/>
          </a:p>
          <a:p>
            <a:r>
              <a:rPr lang="en-US" dirty="0" smtClean="0"/>
              <a:t>1 denotes "Very unhappy”</a:t>
            </a:r>
            <a:endParaRPr lang="en-US" dirty="0"/>
          </a:p>
          <a:p>
            <a:r>
              <a:rPr lang="en-US" dirty="0" smtClean="0"/>
              <a:t>2 denotes "Somewhat unhappy”</a:t>
            </a:r>
            <a:endParaRPr lang="en-US" dirty="0"/>
          </a:p>
          <a:p>
            <a:r>
              <a:rPr lang="en-US" dirty="0" smtClean="0"/>
              <a:t>3 denotes "Neither</a:t>
            </a:r>
            <a:r>
              <a:rPr lang="en-US" dirty="0"/>
              <a:t>”</a:t>
            </a:r>
          </a:p>
          <a:p>
            <a:r>
              <a:rPr lang="en-US" dirty="0" smtClean="0"/>
              <a:t>4 denotes "Somewhat happy”</a:t>
            </a:r>
            <a:endParaRPr lang="en-US" dirty="0"/>
          </a:p>
          <a:p>
            <a:r>
              <a:rPr lang="en-US" dirty="0" smtClean="0"/>
              <a:t>5 denotes "Very happy”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87882" y="739557"/>
            <a:ext cx="4465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CodelistA</a:t>
            </a:r>
            <a:r>
              <a:rPr lang="en-US" sz="3600" dirty="0" smtClean="0">
                <a:solidFill>
                  <a:srgbClr val="00B0F0"/>
                </a:solidFill>
              </a:rPr>
              <a:t> == </a:t>
            </a:r>
            <a:r>
              <a:rPr lang="en-US" sz="3600" dirty="0" err="1" smtClean="0">
                <a:solidFill>
                  <a:srgbClr val="00B0F0"/>
                </a:solidFill>
              </a:rPr>
              <a:t>CodeListB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48800" y="739557"/>
            <a:ext cx="1269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FALSE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0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Codelists</a:t>
            </a:r>
            <a:r>
              <a:rPr lang="en-US" dirty="0" smtClean="0"/>
              <a:t> – What is the Difference Between A and B?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52400" y="1647825"/>
            <a:ext cx="42291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B0F0"/>
                </a:solidFill>
              </a:rPr>
              <a:t>CodelistA</a:t>
            </a:r>
            <a:endParaRPr lang="en-US" dirty="0" smtClean="0"/>
          </a:p>
          <a:p>
            <a:r>
              <a:rPr lang="en-US" sz="2400" dirty="0" smtClean="0"/>
              <a:t>1 denotes "Very unhappy”</a:t>
            </a:r>
          </a:p>
          <a:p>
            <a:r>
              <a:rPr lang="en-US" sz="2400" dirty="0" smtClean="0"/>
              <a:t>2 denotes "Somewhat unhappy”</a:t>
            </a:r>
          </a:p>
          <a:p>
            <a:r>
              <a:rPr lang="en-US" sz="2400" dirty="0" smtClean="0"/>
              <a:t>3 denotes "Neither”</a:t>
            </a:r>
          </a:p>
          <a:p>
            <a:r>
              <a:rPr lang="en-US" sz="2400" dirty="0" smtClean="0"/>
              <a:t>4 denotes "Somewhat happy”</a:t>
            </a:r>
          </a:p>
          <a:p>
            <a:r>
              <a:rPr lang="en-US" sz="2400" dirty="0" smtClean="0"/>
              <a:t>5 denotes "Very happy”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6 denotes “Ecstatic”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95800" y="1647825"/>
            <a:ext cx="4142086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CodelistB</a:t>
            </a:r>
            <a:endParaRPr lang="en-US" dirty="0" smtClean="0"/>
          </a:p>
          <a:p>
            <a:r>
              <a:rPr lang="en-US" sz="2400" dirty="0" smtClean="0"/>
              <a:t>1 denotes "Very unhappy”</a:t>
            </a:r>
            <a:endParaRPr lang="en-US" sz="2400" dirty="0"/>
          </a:p>
          <a:p>
            <a:r>
              <a:rPr lang="en-US" sz="2400" dirty="0" smtClean="0"/>
              <a:t>2 denotes "Somewhat unhappy”</a:t>
            </a:r>
            <a:endParaRPr lang="en-US" sz="2400" dirty="0"/>
          </a:p>
          <a:p>
            <a:r>
              <a:rPr lang="en-US" sz="2400" dirty="0" smtClean="0"/>
              <a:t>3 denotes "Neither</a:t>
            </a:r>
            <a:r>
              <a:rPr lang="en-US" sz="2400" dirty="0"/>
              <a:t>”</a:t>
            </a:r>
          </a:p>
          <a:p>
            <a:r>
              <a:rPr lang="en-US" sz="2400" dirty="0" smtClean="0"/>
              <a:t>4 denotes "Somewhat happy”</a:t>
            </a:r>
            <a:endParaRPr lang="en-US" sz="2400" dirty="0"/>
          </a:p>
          <a:p>
            <a:r>
              <a:rPr lang="en-US" sz="2400" dirty="0" smtClean="0"/>
              <a:t>5 denotes "Very happy”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020842" y="1647825"/>
            <a:ext cx="3069558" cy="892552"/>
          </a:xfrm>
          <a:prstGeom prst="rect">
            <a:avLst/>
          </a:prstGeom>
          <a:noFill/>
          <a:ln>
            <a:solidFill>
              <a:srgbClr val="253494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(</a:t>
            </a:r>
            <a:r>
              <a:rPr lang="en-US" sz="2400" dirty="0" err="1" smtClean="0">
                <a:solidFill>
                  <a:srgbClr val="00B0F0"/>
                </a:solidFill>
              </a:rPr>
              <a:t>CodelistA</a:t>
            </a:r>
            <a:r>
              <a:rPr lang="en-US" sz="2400" dirty="0" smtClean="0">
                <a:solidFill>
                  <a:srgbClr val="00B0F0"/>
                </a:solidFill>
              </a:rPr>
              <a:t> – </a:t>
            </a:r>
            <a:r>
              <a:rPr lang="en-US" sz="2400" dirty="0" err="1" smtClean="0">
                <a:solidFill>
                  <a:srgbClr val="00B0F0"/>
                </a:solidFill>
              </a:rPr>
              <a:t>CodeListB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</a:p>
          <a:p>
            <a:r>
              <a:rPr lang="en-US" sz="2400" dirty="0" smtClean="0"/>
              <a:t>6 denotes “Ecstatic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712200" y="3502025"/>
            <a:ext cx="3378200" cy="830997"/>
          </a:xfrm>
          <a:prstGeom prst="rect">
            <a:avLst/>
          </a:prstGeom>
          <a:noFill/>
          <a:ln>
            <a:solidFill>
              <a:srgbClr val="253494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(</a:t>
            </a:r>
            <a:r>
              <a:rPr lang="en-US" sz="2400" dirty="0" err="1" smtClean="0">
                <a:solidFill>
                  <a:srgbClr val="00B0F0"/>
                </a:solidFill>
              </a:rPr>
              <a:t>CodelistB</a:t>
            </a:r>
            <a:r>
              <a:rPr lang="en-US" sz="2400" dirty="0" smtClean="0">
                <a:solidFill>
                  <a:srgbClr val="00B0F0"/>
                </a:solidFill>
              </a:rPr>
              <a:t> – </a:t>
            </a:r>
            <a:r>
              <a:rPr lang="en-US" sz="2400" dirty="0" err="1" smtClean="0">
                <a:solidFill>
                  <a:srgbClr val="00B0F0"/>
                </a:solidFill>
              </a:rPr>
              <a:t>CodeListA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</a:p>
          <a:p>
            <a:r>
              <a:rPr lang="en-US" sz="2400" dirty="0" smtClean="0"/>
              <a:t>NULL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814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Codelists</a:t>
            </a:r>
            <a:r>
              <a:rPr lang="en-US" dirty="0" smtClean="0"/>
              <a:t> – is one a Subset?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B0F0"/>
                </a:solidFill>
              </a:rPr>
              <a:t>CodelistA</a:t>
            </a:r>
            <a:endParaRPr lang="en-US" dirty="0" smtClean="0"/>
          </a:p>
          <a:p>
            <a:r>
              <a:rPr lang="en-US" dirty="0" smtClean="0"/>
              <a:t>1 denotes "Very unhappy”</a:t>
            </a:r>
          </a:p>
          <a:p>
            <a:r>
              <a:rPr lang="en-US" dirty="0" smtClean="0"/>
              <a:t>2 denotes "Somewhat unhappy”</a:t>
            </a:r>
          </a:p>
          <a:p>
            <a:r>
              <a:rPr lang="en-US" dirty="0" smtClean="0"/>
              <a:t>3 denotes "Neither”</a:t>
            </a:r>
          </a:p>
          <a:p>
            <a:r>
              <a:rPr lang="en-US" dirty="0" smtClean="0"/>
              <a:t>4 denotes "Somewhat happy”</a:t>
            </a:r>
          </a:p>
          <a:p>
            <a:r>
              <a:rPr lang="en-US" dirty="0" smtClean="0"/>
              <a:t>5 denotes "Very happy”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 denotes </a:t>
            </a:r>
            <a:r>
              <a:rPr lang="en-US" dirty="0">
                <a:solidFill>
                  <a:srgbClr val="FF0000"/>
                </a:solidFill>
              </a:rPr>
              <a:t>“Ecstatic”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CodelistB</a:t>
            </a:r>
            <a:endParaRPr lang="en-US" dirty="0" smtClean="0"/>
          </a:p>
          <a:p>
            <a:r>
              <a:rPr lang="en-US" dirty="0" smtClean="0"/>
              <a:t>1 denotes "Very unhappy”</a:t>
            </a:r>
            <a:endParaRPr lang="en-US" dirty="0"/>
          </a:p>
          <a:p>
            <a:r>
              <a:rPr lang="en-US" dirty="0" smtClean="0"/>
              <a:t>2 denotes "Somewhat unhappy”</a:t>
            </a:r>
            <a:endParaRPr lang="en-US" dirty="0"/>
          </a:p>
          <a:p>
            <a:r>
              <a:rPr lang="en-US" dirty="0" smtClean="0"/>
              <a:t>3 denotes "Neither</a:t>
            </a:r>
            <a:r>
              <a:rPr lang="en-US" dirty="0"/>
              <a:t>”</a:t>
            </a:r>
          </a:p>
          <a:p>
            <a:r>
              <a:rPr lang="en-US" dirty="0" smtClean="0"/>
              <a:t>4 denotes "Somewhat happy”</a:t>
            </a:r>
            <a:endParaRPr lang="en-US" dirty="0"/>
          </a:p>
          <a:p>
            <a:r>
              <a:rPr lang="en-US" dirty="0" smtClean="0"/>
              <a:t>5 denotes "Very happy”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43200" y="700771"/>
            <a:ext cx="5927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Contains(</a:t>
            </a:r>
            <a:r>
              <a:rPr lang="en-US" sz="3600" dirty="0" err="1" smtClean="0">
                <a:solidFill>
                  <a:srgbClr val="00B0F0"/>
                </a:solidFill>
              </a:rPr>
              <a:t>CodelistA</a:t>
            </a:r>
            <a:r>
              <a:rPr lang="en-US" sz="3600" dirty="0" smtClean="0">
                <a:solidFill>
                  <a:srgbClr val="00B0F0"/>
                </a:solidFill>
              </a:rPr>
              <a:t>, </a:t>
            </a:r>
            <a:r>
              <a:rPr lang="en-US" sz="3600" dirty="0" err="1" smtClean="0">
                <a:solidFill>
                  <a:srgbClr val="00B0F0"/>
                </a:solidFill>
              </a:rPr>
              <a:t>CodeListB</a:t>
            </a:r>
            <a:r>
              <a:rPr lang="en-US" sz="3600" dirty="0" smtClean="0">
                <a:solidFill>
                  <a:srgbClr val="00B0F0"/>
                </a:solidFill>
              </a:rPr>
              <a:t>)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48800" y="739557"/>
            <a:ext cx="1181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TRUE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71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Properties are Different?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66700" y="2110838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takesSubstantiveValuesFrom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1 denotes "Very unhappy”</a:t>
            </a:r>
          </a:p>
          <a:p>
            <a:r>
              <a:rPr lang="en-US" dirty="0" smtClean="0"/>
              <a:t>2 denotes "Somewhat unhappy”</a:t>
            </a:r>
          </a:p>
          <a:p>
            <a:r>
              <a:rPr lang="en-US" dirty="0" smtClean="0"/>
              <a:t>3 denotes "Neither”</a:t>
            </a:r>
          </a:p>
          <a:p>
            <a:r>
              <a:rPr lang="en-US" dirty="0" smtClean="0"/>
              <a:t>4 denotes "Somewhat happy”</a:t>
            </a:r>
          </a:p>
          <a:p>
            <a:r>
              <a:rPr lang="en-US" dirty="0" smtClean="0"/>
              <a:t>5 denotes "Very happy”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     </a:t>
            </a:r>
            <a:r>
              <a:rPr lang="en-US" dirty="0" err="1" smtClean="0">
                <a:solidFill>
                  <a:srgbClr val="00B0F0"/>
                </a:solidFill>
              </a:rPr>
              <a:t>takesSentinalValuesFrom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99 denotes “missing-refused”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172200" y="2139413"/>
            <a:ext cx="5181600" cy="4351338"/>
          </a:xfrm>
          <a:solidFill>
            <a:srgbClr val="D5EFE9"/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B0F0"/>
                </a:solidFill>
              </a:rPr>
              <a:t>takesSubstantiveValuesFrom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/>
              <a:t>1 denotes "Very unhappy”</a:t>
            </a:r>
            <a:endParaRPr lang="en-US" dirty="0"/>
          </a:p>
          <a:p>
            <a:r>
              <a:rPr lang="en-US" dirty="0" smtClean="0"/>
              <a:t>2 denotes "Somewhat unhappy”</a:t>
            </a:r>
            <a:endParaRPr lang="en-US" dirty="0"/>
          </a:p>
          <a:p>
            <a:r>
              <a:rPr lang="en-US" dirty="0" smtClean="0"/>
              <a:t>3 denotes "Neither</a:t>
            </a:r>
            <a:r>
              <a:rPr lang="en-US" dirty="0"/>
              <a:t>”</a:t>
            </a:r>
          </a:p>
          <a:p>
            <a:r>
              <a:rPr lang="en-US" dirty="0" smtClean="0"/>
              <a:t>4 denotes "Somewhat happy”</a:t>
            </a:r>
            <a:endParaRPr lang="en-US" dirty="0"/>
          </a:p>
          <a:p>
            <a:r>
              <a:rPr lang="en-US" dirty="0" smtClean="0"/>
              <a:t>5 denotes "Very happy”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423753"/>
            <a:ext cx="8612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PropertyDifference</a:t>
            </a:r>
            <a:r>
              <a:rPr lang="en-US" sz="2800" dirty="0" smtClean="0">
                <a:solidFill>
                  <a:srgbClr val="00B0F0"/>
                </a:solidFill>
              </a:rPr>
              <a:t>(InstanceVariable1, InstanceVariable2)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04488" y="1571911"/>
            <a:ext cx="3985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253494"/>
                </a:solidFill>
              </a:rPr>
              <a:t>InstanceVariable1 associations</a:t>
            </a:r>
            <a:endParaRPr lang="en-US" sz="2400" dirty="0">
              <a:solidFill>
                <a:srgbClr val="25349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014" y="1571911"/>
            <a:ext cx="3985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253494"/>
                </a:solidFill>
              </a:rPr>
              <a:t>InstanceVariable2 associations</a:t>
            </a:r>
            <a:endParaRPr lang="en-US" sz="2400" dirty="0">
              <a:solidFill>
                <a:srgbClr val="253494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28813" y="890110"/>
            <a:ext cx="2582182" cy="36933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2E75B6"/>
                </a:solidFill>
              </a:rPr>
              <a:t>takesSentinalValuesFrom</a:t>
            </a:r>
            <a:endParaRPr lang="en-US" b="1" dirty="0">
              <a:solidFill>
                <a:srgbClr val="2E75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9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840220"/>
          </a:xfrm>
        </p:spPr>
        <p:txBody>
          <a:bodyPr>
            <a:normAutofit fontScale="90000"/>
          </a:bodyPr>
          <a:lstStyle/>
          <a:p>
            <a:r>
              <a:rPr lang="en-US" dirty="0"/>
              <a:t>Complexities-</a:t>
            </a:r>
            <a:br>
              <a:rPr lang="en-US" dirty="0"/>
            </a:br>
            <a:r>
              <a:rPr lang="en-US" dirty="0"/>
              <a:t>How </a:t>
            </a:r>
            <a:r>
              <a:rPr lang="en-US" dirty="0" smtClean="0"/>
              <a:t>do we deal with “Other”?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1=“age 0 to 18”</a:t>
            </a:r>
          </a:p>
          <a:p>
            <a:r>
              <a:rPr lang="en-US" dirty="0" smtClean="0"/>
              <a:t>2=“age 19 to 30”</a:t>
            </a:r>
          </a:p>
          <a:p>
            <a:r>
              <a:rPr lang="en-US" dirty="0" smtClean="0"/>
              <a:t>9=“other”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1=“age 0 to 18”</a:t>
            </a:r>
          </a:p>
          <a:p>
            <a:r>
              <a:rPr lang="en-US" dirty="0"/>
              <a:t>2=“age 19 to 30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3=“</a:t>
            </a:r>
            <a:r>
              <a:rPr lang="en-US" dirty="0"/>
              <a:t>age </a:t>
            </a:r>
            <a:r>
              <a:rPr lang="en-US" dirty="0" smtClean="0"/>
              <a:t>31 </a:t>
            </a:r>
            <a:r>
              <a:rPr lang="en-US" dirty="0"/>
              <a:t>to </a:t>
            </a:r>
            <a:r>
              <a:rPr lang="en-US" dirty="0" smtClean="0"/>
              <a:t>65”</a:t>
            </a:r>
            <a:endParaRPr lang="en-US" dirty="0"/>
          </a:p>
          <a:p>
            <a:r>
              <a:rPr lang="en-US" dirty="0"/>
              <a:t>9=“other”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8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Generic Approach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What </a:t>
            </a:r>
            <a:r>
              <a:rPr lang="en-US" dirty="0"/>
              <a:t>K</a:t>
            </a:r>
            <a:r>
              <a:rPr lang="en-US" dirty="0" smtClean="0"/>
              <a:t>inds of Metadata Objects Might We Operate?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4200"/>
            <a:ext cx="10515600" cy="5918200"/>
          </a:xfrm>
        </p:spPr>
        <p:txBody>
          <a:bodyPr/>
          <a:lstStyle/>
          <a:p>
            <a:r>
              <a:rPr lang="en-US" dirty="0"/>
              <a:t>Complex objects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InstanceVariable</a:t>
            </a:r>
            <a:r>
              <a:rPr lang="en-US" dirty="0"/>
              <a:t>, </a:t>
            </a:r>
            <a:r>
              <a:rPr lang="en-US" dirty="0" err="1"/>
              <a:t>Codelist</a:t>
            </a:r>
            <a:r>
              <a:rPr lang="en-US" dirty="0"/>
              <a:t>, Question (Capture), Questionnaire (Instrument)</a:t>
            </a:r>
          </a:p>
          <a:p>
            <a:pPr lvl="1"/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What does it mean if two objects are different? What tools can help explore that?</a:t>
            </a:r>
          </a:p>
          <a:p>
            <a:pPr lvl="2">
              <a:spcBef>
                <a:spcPts val="0"/>
              </a:spcBef>
            </a:pPr>
            <a:r>
              <a:rPr lang="en-US" sz="2400" dirty="0"/>
              <a:t>Shared references</a:t>
            </a:r>
          </a:p>
          <a:p>
            <a:pPr lvl="3">
              <a:spcAft>
                <a:spcPts val="600"/>
              </a:spcAft>
            </a:pPr>
            <a:r>
              <a:rPr lang="en-US" sz="2400" dirty="0"/>
              <a:t> For an </a:t>
            </a:r>
            <a:r>
              <a:rPr lang="en-US" sz="2400" dirty="0" err="1"/>
              <a:t>InstanceVariable</a:t>
            </a:r>
            <a:r>
              <a:rPr lang="en-US" sz="2400" dirty="0"/>
              <a:t>: </a:t>
            </a:r>
            <a:r>
              <a:rPr lang="en-US" sz="2400" dirty="0" err="1"/>
              <a:t>RepresentedVariable</a:t>
            </a:r>
            <a:r>
              <a:rPr lang="en-US" sz="2400" dirty="0"/>
              <a:t>, </a:t>
            </a:r>
            <a:r>
              <a:rPr lang="en-US" sz="2400" dirty="0" err="1" smtClean="0"/>
              <a:t>ConceptualVariable</a:t>
            </a:r>
            <a:endParaRPr lang="en-US" sz="2400" dirty="0"/>
          </a:p>
          <a:p>
            <a:pPr lvl="2">
              <a:spcAft>
                <a:spcPts val="600"/>
              </a:spcAft>
            </a:pPr>
            <a:r>
              <a:rPr lang="en-US" sz="2400" dirty="0"/>
              <a:t> Semantic similarity (based on structure derived from  topic modeling</a:t>
            </a:r>
            <a:r>
              <a:rPr lang="en-US" sz="2400" dirty="0" smtClean="0"/>
              <a:t>)</a:t>
            </a:r>
          </a:p>
          <a:p>
            <a:pPr lvl="2">
              <a:spcAft>
                <a:spcPts val="600"/>
              </a:spcAft>
            </a:pP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What proportion of properties have entries</a:t>
            </a:r>
            <a:r>
              <a:rPr lang="en-US" dirty="0" smtClean="0"/>
              <a:t>?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 smtClean="0"/>
              <a:t>Weighting </a:t>
            </a:r>
            <a:r>
              <a:rPr lang="en-US" dirty="0"/>
              <a:t>of properties?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8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Kinds of Operations and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04452"/>
            <a:ext cx="5181600" cy="4931804"/>
          </a:xfrm>
        </p:spPr>
        <p:txBody>
          <a:bodyPr>
            <a:normAutofit/>
          </a:bodyPr>
          <a:lstStyle/>
          <a:p>
            <a:r>
              <a:rPr lang="en-US" dirty="0" smtClean="0"/>
              <a:t>Transformation</a:t>
            </a:r>
          </a:p>
          <a:p>
            <a:endParaRPr lang="en-US" dirty="0" smtClean="0"/>
          </a:p>
          <a:p>
            <a:r>
              <a:rPr lang="en-US" dirty="0" smtClean="0"/>
              <a:t>Comparison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Visualization</a:t>
            </a:r>
          </a:p>
          <a:p>
            <a:pPr lvl="1"/>
            <a:r>
              <a:rPr lang="en-US" dirty="0" smtClean="0"/>
              <a:t>“print” to various formats or with selected language</a:t>
            </a:r>
          </a:p>
          <a:p>
            <a:pPr lvl="1"/>
            <a:r>
              <a:rPr lang="en-US" dirty="0" smtClean="0"/>
              <a:t>Structure of collections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Combination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72200" y="904452"/>
            <a:ext cx="5181600" cy="4931804"/>
          </a:xfrm>
        </p:spPr>
        <p:txBody>
          <a:bodyPr>
            <a:normAutofit/>
          </a:bodyPr>
          <a:lstStyle/>
          <a:p>
            <a:r>
              <a:rPr lang="en-US" dirty="0" smtClean="0"/>
              <a:t>Complex Single Objects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Collections</a:t>
            </a:r>
          </a:p>
          <a:p>
            <a:pPr lvl="1"/>
            <a:r>
              <a:rPr lang="en-US" dirty="0"/>
              <a:t>Code and Category lists</a:t>
            </a:r>
          </a:p>
          <a:p>
            <a:pPr lvl="1"/>
            <a:r>
              <a:rPr lang="en-US" dirty="0"/>
              <a:t>Processes like GSBPM nodes</a:t>
            </a:r>
          </a:p>
          <a:p>
            <a:pPr lvl="1"/>
            <a:r>
              <a:rPr lang="en-US" dirty="0"/>
              <a:t>Concepts</a:t>
            </a:r>
          </a:p>
          <a:p>
            <a:pPr lvl="1"/>
            <a:r>
              <a:rPr lang="en-US" dirty="0"/>
              <a:t>Agents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54280" y="535120"/>
            <a:ext cx="122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Operations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19007" y="444261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Objects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29000" y="1110466"/>
            <a:ext cx="2628900" cy="56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051463" y="1302626"/>
            <a:ext cx="2968337" cy="8620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017103" y="3196243"/>
            <a:ext cx="3002697" cy="133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164960" y="3535057"/>
            <a:ext cx="3007240" cy="196635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051463" y="2214793"/>
            <a:ext cx="3006437" cy="8301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070512" y="1480365"/>
            <a:ext cx="2949288" cy="16600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429000" y="1273784"/>
            <a:ext cx="2590800" cy="16459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64960" y="5977102"/>
            <a:ext cx="5165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would combining two </a:t>
            </a:r>
            <a:r>
              <a:rPr lang="en-US" dirty="0" err="1" smtClean="0"/>
              <a:t>InstanceVariables</a:t>
            </a:r>
            <a:r>
              <a:rPr lang="en-US" dirty="0" smtClean="0"/>
              <a:t>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7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Sequences Like This Could be Compared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" y="6404293"/>
            <a:ext cx="2743200" cy="241300"/>
          </a:xfrm>
        </p:spPr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43301" y="6289993"/>
            <a:ext cx="5168900" cy="355600"/>
          </a:xfrm>
        </p:spPr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48801" y="6404293"/>
            <a:ext cx="2743200" cy="241300"/>
          </a:xfrm>
        </p:spPr>
        <p:txBody>
          <a:bodyPr/>
          <a:lstStyle/>
          <a:p>
            <a:fld id="{0ECC406B-711C-45E6-B8BF-BA5F559CAF69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 descr="GSBPM-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24407" y="-1100967"/>
            <a:ext cx="3925455" cy="72467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Curved Connector 7"/>
          <p:cNvCxnSpPr/>
          <p:nvPr/>
        </p:nvCxnSpPr>
        <p:spPr>
          <a:xfrm rot="5400000">
            <a:off x="4143211" y="1725588"/>
            <a:ext cx="1276694" cy="536864"/>
          </a:xfrm>
          <a:prstGeom prst="curvedConnector3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 flipH="1" flipV="1">
            <a:off x="4554236" y="1742667"/>
            <a:ext cx="1275519" cy="284007"/>
          </a:xfrm>
          <a:prstGeom prst="curvedConnector3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5735780" y="1566016"/>
            <a:ext cx="526472" cy="110839"/>
          </a:xfrm>
          <a:prstGeom prst="curvedConnector3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5400000">
            <a:off x="5248337" y="2025751"/>
            <a:ext cx="836342" cy="554184"/>
          </a:xfrm>
          <a:prstGeom prst="curvedConnector3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3541971"/>
            <a:ext cx="11501162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DataPipeline</a:t>
            </a:r>
            <a:r>
              <a:rPr lang="en-US" sz="1600" dirty="0"/>
              <a:t>&gt;</a:t>
            </a:r>
            <a:br>
              <a:rPr lang="en-US" sz="1600" dirty="0"/>
            </a:br>
            <a:r>
              <a:rPr lang="en-US" sz="1600" dirty="0"/>
              <a:t>    &lt;Agency&gt;example.org&lt;/Agency&gt;</a:t>
            </a:r>
            <a:br>
              <a:rPr lang="en-US" sz="1600" dirty="0"/>
            </a:br>
            <a:r>
              <a:rPr lang="en-US" sz="1600" dirty="0"/>
              <a:t>    &lt;Id&gt;</a:t>
            </a:r>
            <a:r>
              <a:rPr lang="en-US" sz="1600" dirty="0" err="1"/>
              <a:t>GSBPMseq</a:t>
            </a:r>
            <a:r>
              <a:rPr lang="en-US" sz="1600" dirty="0"/>
              <a:t>&lt;/Id&gt;</a:t>
            </a:r>
            <a:br>
              <a:rPr lang="en-US" sz="1600" dirty="0"/>
            </a:br>
            <a:r>
              <a:rPr lang="en-US" sz="1600" dirty="0"/>
              <a:t>    &lt;Version&gt;1&lt;/Version&gt;</a:t>
            </a:r>
            <a:br>
              <a:rPr lang="en-US" sz="1600" dirty="0"/>
            </a:br>
            <a:r>
              <a:rPr lang="en-US" sz="1600" dirty="0"/>
              <a:t>    &lt;Contains&gt;&lt;Index&gt;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1600" dirty="0"/>
              <a:t>&lt;/Index&gt;&lt;Member </a:t>
            </a:r>
            <a:r>
              <a:rPr lang="en-US" sz="1600" dirty="0" err="1"/>
              <a:t>typeOfClass</a:t>
            </a:r>
            <a:r>
              <a:rPr lang="en-US" sz="1600" dirty="0"/>
              <a:t>="</a:t>
            </a:r>
            <a:r>
              <a:rPr lang="en-US" sz="1600" dirty="0" err="1"/>
              <a:t>BusinessProcess</a:t>
            </a:r>
            <a:r>
              <a:rPr lang="en-US" sz="1600" dirty="0"/>
              <a:t>"&gt;urn:ddi:example.org: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GSBPM1.1</a:t>
            </a:r>
            <a:r>
              <a:rPr lang="en-US" sz="1600" dirty="0"/>
              <a:t>:1&lt;/Member&gt;&lt;/Contains&gt;</a:t>
            </a:r>
            <a:br>
              <a:rPr lang="en-US" sz="1600" dirty="0"/>
            </a:br>
            <a:r>
              <a:rPr lang="en-US" sz="1600" dirty="0"/>
              <a:t>    &lt;Contains&gt;&lt;</a:t>
            </a:r>
            <a:r>
              <a:rPr lang="en-US" sz="1600" dirty="0" smtClean="0"/>
              <a:t>Index&gt;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1600" dirty="0" smtClean="0"/>
              <a:t>&lt;/</a:t>
            </a:r>
            <a:r>
              <a:rPr lang="en-US" sz="1600" dirty="0"/>
              <a:t>Index&gt;&lt;Member </a:t>
            </a:r>
            <a:r>
              <a:rPr lang="en-US" sz="1600" dirty="0" err="1"/>
              <a:t>typeOfClass</a:t>
            </a:r>
            <a:r>
              <a:rPr lang="en-US" sz="1600" dirty="0"/>
              <a:t>="</a:t>
            </a:r>
            <a:r>
              <a:rPr lang="en-US" sz="1600" dirty="0" err="1"/>
              <a:t>BusinessProcess</a:t>
            </a:r>
            <a:r>
              <a:rPr lang="en-US" sz="1600" dirty="0"/>
              <a:t>"&gt;urn:ddi:example.org: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GSBPM1.4</a:t>
            </a:r>
            <a:r>
              <a:rPr lang="en-US" sz="1600" dirty="0"/>
              <a:t>:1&lt;/Member&gt;&lt;/Contains&gt;</a:t>
            </a:r>
            <a:br>
              <a:rPr lang="en-US" sz="1600" dirty="0"/>
            </a:br>
            <a:r>
              <a:rPr lang="en-US" sz="1600" dirty="0"/>
              <a:t>    &lt;Contains&gt;&lt;</a:t>
            </a:r>
            <a:r>
              <a:rPr lang="en-US" sz="1600" dirty="0" smtClean="0"/>
              <a:t>Index&gt;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US" sz="1600" dirty="0" smtClean="0"/>
              <a:t>&lt;/</a:t>
            </a:r>
            <a:r>
              <a:rPr lang="en-US" sz="1600" dirty="0"/>
              <a:t>Index&gt;&lt;Member </a:t>
            </a:r>
            <a:r>
              <a:rPr lang="en-US" sz="1600" dirty="0" err="1"/>
              <a:t>typeOfClass</a:t>
            </a:r>
            <a:r>
              <a:rPr lang="en-US" sz="1600" dirty="0"/>
              <a:t>="</a:t>
            </a:r>
            <a:r>
              <a:rPr lang="en-US" sz="1600" dirty="0" err="1"/>
              <a:t>BusinessProcess</a:t>
            </a:r>
            <a:r>
              <a:rPr lang="en-US" sz="1600" dirty="0"/>
              <a:t>"&gt;urn:ddi:example.org: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GSBPM2.1</a:t>
            </a:r>
            <a:r>
              <a:rPr lang="en-US" sz="1600" dirty="0"/>
              <a:t>:1&lt;/Member&gt;&lt;/Contains&gt;</a:t>
            </a:r>
            <a:br>
              <a:rPr lang="en-US" sz="1600" dirty="0"/>
            </a:br>
            <a:r>
              <a:rPr lang="en-US" sz="1600" dirty="0"/>
              <a:t>    &lt;Contains&gt;&lt;</a:t>
            </a:r>
            <a:r>
              <a:rPr lang="en-US" sz="1600" dirty="0" smtClean="0"/>
              <a:t>Index&gt;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en-US" sz="1600" dirty="0" smtClean="0"/>
              <a:t>&lt;/</a:t>
            </a:r>
            <a:r>
              <a:rPr lang="en-US" sz="1600" dirty="0"/>
              <a:t>Index&gt;&lt;Member </a:t>
            </a:r>
            <a:r>
              <a:rPr lang="en-US" sz="1600" dirty="0" err="1"/>
              <a:t>typeOfClass</a:t>
            </a:r>
            <a:r>
              <a:rPr lang="en-US" sz="1600" dirty="0"/>
              <a:t>="</a:t>
            </a:r>
            <a:r>
              <a:rPr lang="en-US" sz="1600" dirty="0" err="1"/>
              <a:t>BusinessProcess</a:t>
            </a:r>
            <a:r>
              <a:rPr lang="en-US" sz="1600" dirty="0"/>
              <a:t>"&gt;</a:t>
            </a:r>
            <a:r>
              <a:rPr lang="en-US" sz="1600" dirty="0" smtClean="0"/>
              <a:t>urn:ddi:example.org: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GSBPM2.2</a:t>
            </a:r>
            <a:r>
              <a:rPr lang="en-US" sz="1600" dirty="0" smtClean="0"/>
              <a:t>:1</a:t>
            </a:r>
            <a:r>
              <a:rPr lang="en-US" sz="1600" dirty="0"/>
              <a:t>&lt;/Member&gt;&lt;/Contains&gt;</a:t>
            </a:r>
            <a:br>
              <a:rPr lang="en-US" sz="1600" dirty="0"/>
            </a:br>
            <a:r>
              <a:rPr lang="en-US" sz="1600" dirty="0"/>
              <a:t>    &lt;Contains&gt;&lt;</a:t>
            </a:r>
            <a:r>
              <a:rPr lang="en-US" sz="1600" dirty="0" smtClean="0"/>
              <a:t>Index&gt;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en-US" sz="1600" dirty="0" smtClean="0"/>
              <a:t>&lt;/</a:t>
            </a:r>
            <a:r>
              <a:rPr lang="en-US" sz="1600" dirty="0"/>
              <a:t>Index&gt;&lt;Member </a:t>
            </a:r>
            <a:r>
              <a:rPr lang="en-US" sz="1600" dirty="0" err="1"/>
              <a:t>typeOfClass</a:t>
            </a:r>
            <a:r>
              <a:rPr lang="en-US" sz="1600" dirty="0"/>
              <a:t>="</a:t>
            </a:r>
            <a:r>
              <a:rPr lang="en-US" sz="1600" dirty="0" err="1"/>
              <a:t>BusinessProcess</a:t>
            </a:r>
            <a:r>
              <a:rPr lang="en-US" sz="1600" dirty="0"/>
              <a:t>"&gt;urn:ddi:example.org: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GSBPM2.4</a:t>
            </a:r>
            <a:r>
              <a:rPr lang="en-US" sz="1600" dirty="0"/>
              <a:t>:1&lt;/Member&gt;&lt;/Contains&gt;    </a:t>
            </a:r>
            <a:br>
              <a:rPr lang="en-US" sz="1600" dirty="0"/>
            </a:br>
            <a:r>
              <a:rPr lang="en-US" sz="1600" dirty="0"/>
              <a:t>&lt;/</a:t>
            </a:r>
            <a:r>
              <a:rPr lang="en-US" sz="1600" dirty="0" err="1"/>
              <a:t>DataPipeline</a:t>
            </a:r>
            <a:r>
              <a:rPr lang="en-US" sz="1600" dirty="0"/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1351" y="840400"/>
            <a:ext cx="362798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Same?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Subset of?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 except B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B except A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Rank order correlation?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60873" y="3636311"/>
            <a:ext cx="289469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statswiki.unece.org/display/GSBPM/GSBPM+v5.0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Operators Have Others Already Suggested?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operators for objects in a specific platform, </a:t>
            </a:r>
          </a:p>
          <a:p>
            <a:pPr lvl="1"/>
            <a:r>
              <a:rPr lang="en-US" dirty="0" smtClean="0"/>
              <a:t>e.g. in R the operators that apply to R6 </a:t>
            </a:r>
            <a:r>
              <a:rPr lang="en-US" dirty="0" smtClean="0"/>
              <a:t>classes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Generic Operators for objects</a:t>
            </a:r>
          </a:p>
          <a:p>
            <a:pPr lvl="1"/>
            <a:r>
              <a:rPr lang="en-US" dirty="0" smtClean="0"/>
              <a:t>See, for example, the </a:t>
            </a:r>
            <a:r>
              <a:rPr lang="en-US" b="1" dirty="0"/>
              <a:t>Object Constraint Language </a:t>
            </a:r>
            <a:r>
              <a:rPr lang="en-US" b="1" dirty="0" smtClean="0"/>
              <a:t>(</a:t>
            </a:r>
            <a:r>
              <a:rPr lang="en-US" dirty="0" smtClean="0"/>
              <a:t>OCL) Operations Reference </a:t>
            </a:r>
            <a:r>
              <a:rPr lang="en-US" dirty="0"/>
              <a:t>(</a:t>
            </a:r>
            <a:r>
              <a:rPr lang="en-US" dirty="0" err="1" smtClean="0"/>
              <a:t>Acceleo</a:t>
            </a:r>
            <a:r>
              <a:rPr lang="en-US" dirty="0" smtClean="0"/>
              <a:t>)</a:t>
            </a:r>
          </a:p>
          <a:p>
            <a:pPr lvl="1"/>
            <a:r>
              <a:rPr lang="en-US" sz="1200" dirty="0" smtClean="0">
                <a:hlinkClick r:id="rId2"/>
              </a:rPr>
              <a:t>https://wiki.eclipse.org/Acceleo/OCL_Operations_Reference#Ocl_operations_for_type_.2ACollection.2A</a:t>
            </a:r>
            <a:r>
              <a:rPr lang="en-US" sz="1200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Specific possibilities are listed at the end of this presentation</a:t>
            </a:r>
          </a:p>
          <a:p>
            <a:pPr lvl="1"/>
            <a:endParaRPr lang="en-US" sz="2800" dirty="0" smtClean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5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Idea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727200"/>
            <a:ext cx="10515600" cy="4449763"/>
          </a:xfrm>
        </p:spPr>
        <p:txBody>
          <a:bodyPr/>
          <a:lstStyle/>
          <a:p>
            <a:r>
              <a:rPr lang="en-US" dirty="0" smtClean="0"/>
              <a:t>Operate on metadata as </a:t>
            </a:r>
            <a:r>
              <a:rPr lang="en-US" b="1" dirty="0" smtClean="0"/>
              <a:t>data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What could be done with </a:t>
            </a:r>
            <a:r>
              <a:rPr lang="en-US" dirty="0" smtClean="0"/>
              <a:t>metadata functions and operators </a:t>
            </a:r>
            <a:r>
              <a:rPr lang="en-US" dirty="0"/>
              <a:t>to </a:t>
            </a:r>
            <a:r>
              <a:rPr lang="en-US" dirty="0" smtClean="0"/>
              <a:t>facilitate better documentation, comparison, </a:t>
            </a:r>
            <a:r>
              <a:rPr lang="en-US" dirty="0"/>
              <a:t>and harmonization?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what ways could the metadata be visualized?</a:t>
            </a:r>
          </a:p>
          <a:p>
            <a:endParaRPr lang="en-US" dirty="0" smtClean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9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DDI4 in an Object Oriented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Model classes and </a:t>
            </a:r>
            <a:r>
              <a:rPr lang="en-US" dirty="0" err="1" smtClean="0"/>
              <a:t>StructuredDatatypes</a:t>
            </a:r>
            <a:r>
              <a:rPr lang="en-US" dirty="0" smtClean="0"/>
              <a:t> can become implementation classes. For example DDI4 UML to R R6 classes or Python classes.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Implementation classes can be instantiated as objects.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Functions can operate on objects.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Operators can be implemented as functions.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2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Would a Semantic Structure Look Like?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7000" y="584200"/>
            <a:ext cx="7590796" cy="4601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AgentRelationStructure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  &lt;Agency&gt;example.org&lt;/Agency&gt;</a:t>
            </a:r>
            <a:br>
              <a:rPr lang="en-US" dirty="0"/>
            </a:br>
            <a:r>
              <a:rPr lang="en-US" dirty="0"/>
              <a:t>    &lt;Id&gt;</a:t>
            </a:r>
            <a:r>
              <a:rPr lang="en-US" dirty="0" err="1"/>
              <a:t>FamilyStucture</a:t>
            </a:r>
            <a:r>
              <a:rPr lang="en-US" dirty="0"/>
              <a:t>&lt;/Id&gt;</a:t>
            </a:r>
            <a:br>
              <a:rPr lang="en-US" dirty="0"/>
            </a:br>
            <a:r>
              <a:rPr lang="en-US" dirty="0"/>
              <a:t>    &lt;Version&gt;1&lt;/Version&gt;</a:t>
            </a:r>
            <a:br>
              <a:rPr lang="en-US" dirty="0"/>
            </a:br>
            <a:r>
              <a:rPr lang="en-US" dirty="0"/>
              <a:t>    &lt;</a:t>
            </a:r>
            <a:r>
              <a:rPr lang="en-US" dirty="0" err="1" smtClean="0"/>
              <a:t>HasWeightedMemberRelation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      &lt;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Semantic</a:t>
            </a:r>
            <a:r>
              <a:rPr lang="en-US" dirty="0"/>
              <a:t>&gt;&lt;</a:t>
            </a:r>
            <a:r>
              <a:rPr lang="en-US" dirty="0" smtClean="0"/>
              <a:t>Content&gt;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similarity</a:t>
            </a:r>
            <a:r>
              <a:rPr lang="en-US" dirty="0" smtClean="0"/>
              <a:t>&lt;/</a:t>
            </a:r>
            <a:r>
              <a:rPr lang="en-US" dirty="0"/>
              <a:t>Content&gt;&lt;/Semantic</a:t>
            </a:r>
            <a:r>
              <a:rPr lang="en-US" dirty="0" smtClean="0"/>
              <a:t>&gt;</a:t>
            </a:r>
          </a:p>
          <a:p>
            <a:r>
              <a:rPr lang="en-US" dirty="0"/>
              <a:t> </a:t>
            </a:r>
            <a:r>
              <a:rPr lang="en-US" dirty="0" smtClean="0"/>
              <a:t>       &lt;</a:t>
            </a:r>
            <a:r>
              <a:rPr lang="en-US" b="1" dirty="0" smtClean="0">
                <a:solidFill>
                  <a:srgbClr val="2E75B6"/>
                </a:solidFill>
              </a:rPr>
              <a:t>Weight</a:t>
            </a:r>
            <a:r>
              <a:rPr lang="en-US" dirty="0" smtClean="0"/>
              <a:t>&gt;</a:t>
            </a:r>
            <a:r>
              <a:rPr lang="en-US" sz="2000" b="1" dirty="0" smtClean="0">
                <a:solidFill>
                  <a:srgbClr val="2E75B6"/>
                </a:solidFill>
              </a:rPr>
              <a:t>2.5</a:t>
            </a:r>
            <a:r>
              <a:rPr lang="en-US" dirty="0" smtClean="0"/>
              <a:t>&lt;/Weight&gt;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&lt;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Source</a:t>
            </a:r>
            <a:r>
              <a:rPr lang="en-US" dirty="0"/>
              <a:t> </a:t>
            </a:r>
            <a:r>
              <a:rPr lang="en-US" dirty="0" err="1"/>
              <a:t>typeOfClass</a:t>
            </a:r>
            <a:r>
              <a:rPr lang="en-US" dirty="0"/>
              <a:t>="Individual"&gt;</a:t>
            </a:r>
            <a:r>
              <a:rPr lang="en-US" dirty="0" smtClean="0"/>
              <a:t>urn:ddi:example.org: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IdVar1</a:t>
            </a:r>
            <a:r>
              <a:rPr lang="en-US" dirty="0" smtClean="0"/>
              <a:t>:1</a:t>
            </a:r>
            <a:r>
              <a:rPr lang="en-US" dirty="0"/>
              <a:t>&lt;/Source&gt;</a:t>
            </a:r>
            <a:br>
              <a:rPr lang="en-US" dirty="0"/>
            </a:br>
            <a:r>
              <a:rPr lang="en-US" dirty="0"/>
              <a:t>        &lt;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Target</a:t>
            </a:r>
            <a:r>
              <a:rPr lang="en-US" dirty="0"/>
              <a:t> </a:t>
            </a:r>
            <a:r>
              <a:rPr lang="en-US" dirty="0" err="1"/>
              <a:t>typeOfClass</a:t>
            </a:r>
            <a:r>
              <a:rPr lang="en-US" dirty="0"/>
              <a:t>="Individual"&gt;</a:t>
            </a:r>
            <a:r>
              <a:rPr lang="en-US" dirty="0" smtClean="0"/>
              <a:t>urn:ddi:example.org: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IdVar2</a:t>
            </a:r>
            <a:r>
              <a:rPr lang="en-US" dirty="0" smtClean="0"/>
              <a:t>:1</a:t>
            </a:r>
            <a:r>
              <a:rPr lang="en-US" dirty="0"/>
              <a:t>&lt;/Target&gt;</a:t>
            </a:r>
            <a:br>
              <a:rPr lang="en-US" dirty="0"/>
            </a:br>
            <a:r>
              <a:rPr lang="en-US" dirty="0"/>
              <a:t>    &lt;/ </a:t>
            </a:r>
            <a:r>
              <a:rPr lang="en-US" dirty="0" err="1"/>
              <a:t>HasWeightedMemberRelation</a:t>
            </a:r>
            <a:r>
              <a:rPr lang="en-US" dirty="0"/>
              <a:t> </a:t>
            </a:r>
            <a:r>
              <a:rPr lang="en-US" dirty="0" smtClean="0"/>
              <a:t>&gt;</a:t>
            </a:r>
          </a:p>
          <a:p>
            <a:r>
              <a:rPr lang="en-US" sz="1100" dirty="0"/>
              <a:t> </a:t>
            </a:r>
            <a:r>
              <a:rPr lang="en-US" sz="1100" dirty="0" smtClean="0"/>
              <a:t>   &lt;</a:t>
            </a:r>
            <a:r>
              <a:rPr lang="en-US" sz="1100" dirty="0" err="1"/>
              <a:t>HasWeightedMemberRelation</a:t>
            </a:r>
            <a:r>
              <a:rPr lang="en-US" sz="1100" dirty="0"/>
              <a:t>&gt;</a:t>
            </a:r>
            <a:br>
              <a:rPr lang="en-US" sz="1100" dirty="0"/>
            </a:br>
            <a:r>
              <a:rPr lang="en-US" sz="1100" dirty="0"/>
              <a:t>        &lt;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Semantic</a:t>
            </a:r>
            <a:r>
              <a:rPr lang="en-US" sz="1100" dirty="0"/>
              <a:t>&gt;&lt;Content&gt;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similarity</a:t>
            </a:r>
            <a:r>
              <a:rPr lang="en-US" sz="1100" dirty="0"/>
              <a:t>&lt;/Content&gt;&lt;/Semantic&gt;</a:t>
            </a:r>
          </a:p>
          <a:p>
            <a:r>
              <a:rPr lang="en-US" sz="1100" dirty="0"/>
              <a:t>        &lt;</a:t>
            </a:r>
            <a:r>
              <a:rPr lang="en-US" sz="1100" b="1" dirty="0" smtClean="0">
                <a:solidFill>
                  <a:srgbClr val="2E75B6"/>
                </a:solidFill>
              </a:rPr>
              <a:t>Weight</a:t>
            </a:r>
            <a:r>
              <a:rPr lang="en-US" sz="1100" dirty="0" smtClean="0"/>
              <a:t>&gt;</a:t>
            </a:r>
            <a:r>
              <a:rPr lang="en-US" sz="2000" b="1" dirty="0" smtClean="0">
                <a:solidFill>
                  <a:srgbClr val="2E75B6"/>
                </a:solidFill>
              </a:rPr>
              <a:t>1.5</a:t>
            </a:r>
            <a:r>
              <a:rPr lang="en-US" sz="1100" dirty="0"/>
              <a:t>&lt;/Weight</a:t>
            </a:r>
            <a:br>
              <a:rPr lang="en-US" sz="1100" dirty="0"/>
            </a:br>
            <a:r>
              <a:rPr lang="en-US" sz="1100" dirty="0"/>
              <a:t>        &lt;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Source</a:t>
            </a:r>
            <a:r>
              <a:rPr lang="en-US" sz="1100" dirty="0"/>
              <a:t> </a:t>
            </a:r>
            <a:r>
              <a:rPr lang="en-US" sz="1100" dirty="0" err="1"/>
              <a:t>typeOfClass</a:t>
            </a:r>
            <a:r>
              <a:rPr lang="en-US" sz="1100" dirty="0"/>
              <a:t>="Individual"&gt;urn:ddi:example.org: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IdVar1</a:t>
            </a:r>
            <a:r>
              <a:rPr lang="en-US" sz="1100" dirty="0"/>
              <a:t>:1&lt;/Source&gt;</a:t>
            </a:r>
            <a:br>
              <a:rPr lang="en-US" sz="1100" dirty="0"/>
            </a:br>
            <a:r>
              <a:rPr lang="en-US" sz="1100" dirty="0"/>
              <a:t>        &lt;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Target</a:t>
            </a:r>
            <a:r>
              <a:rPr lang="en-US" sz="1100" dirty="0"/>
              <a:t> </a:t>
            </a:r>
            <a:r>
              <a:rPr lang="en-US" sz="1100" dirty="0" err="1"/>
              <a:t>typeOfClass</a:t>
            </a:r>
            <a:r>
              <a:rPr lang="en-US" sz="1100" dirty="0"/>
              <a:t>="Individual"&gt;</a:t>
            </a:r>
            <a:r>
              <a:rPr lang="en-US" sz="1100" dirty="0" smtClean="0"/>
              <a:t>urn:ddi:example.org: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IdVar3</a:t>
            </a:r>
            <a:r>
              <a:rPr lang="en-US" sz="1100" dirty="0" smtClean="0"/>
              <a:t>:1</a:t>
            </a:r>
            <a:r>
              <a:rPr lang="en-US" sz="1100" dirty="0"/>
              <a:t>&lt;/Target&gt;</a:t>
            </a:r>
            <a:br>
              <a:rPr lang="en-US" sz="1100" dirty="0"/>
            </a:br>
            <a:r>
              <a:rPr lang="en-US" sz="1100" dirty="0"/>
              <a:t>    &lt;/ </a:t>
            </a:r>
            <a:r>
              <a:rPr lang="en-US" sz="1100" dirty="0" err="1"/>
              <a:t>HasWeightedMemberRelation</a:t>
            </a:r>
            <a:r>
              <a:rPr lang="en-US" sz="1100" dirty="0"/>
              <a:t> &gt;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007122" y="4723834"/>
            <a:ext cx="2331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Edge CSV file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38977" y="5293220"/>
            <a:ext cx="4049180" cy="120032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Source,Target,Label,Type,Weight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idVar1,idVar2,Similarity,Undirected,2.5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idVar1,idVar3,Similarity,Undirected,1.5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idVar2,idVar3,Similarity,Undirected,0.5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902" y="4723834"/>
            <a:ext cx="24276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Node CSV file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036" y="5293221"/>
            <a:ext cx="2934855" cy="120032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accent1">
                    <a:lumMod val="75000"/>
                  </a:schemeClr>
                </a:solidFill>
              </a:rPr>
              <a:t>Id,Label</a:t>
            </a:r>
          </a:p>
          <a:p>
            <a:r>
              <a:rPr lang="en-US" b="1">
                <a:solidFill>
                  <a:schemeClr val="accent1">
                    <a:lumMod val="75000"/>
                  </a:schemeClr>
                </a:solidFill>
              </a:rPr>
              <a:t>idVar1,"Age in years today"</a:t>
            </a:r>
          </a:p>
          <a:p>
            <a:r>
              <a:rPr lang="en-US" b="1">
                <a:solidFill>
                  <a:schemeClr val="accent1">
                    <a:lumMod val="75000"/>
                  </a:schemeClr>
                </a:solidFill>
              </a:rPr>
              <a:t>idVar2,"Age today"</a:t>
            </a:r>
          </a:p>
          <a:p>
            <a:r>
              <a:rPr lang="en-US" b="1">
                <a:solidFill>
                  <a:schemeClr val="accent1">
                    <a:lumMod val="75000"/>
                  </a:schemeClr>
                </a:solidFill>
              </a:rPr>
              <a:t>idVar3,"Years old"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54657" y="1000781"/>
            <a:ext cx="2810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One could navigate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via the stronger links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3603" y="643889"/>
            <a:ext cx="4308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Note: A DDI4 class could add the Weight property to an extension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MemberRelation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here named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WeightedMemberRelation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843" y="2016158"/>
            <a:ext cx="4533157" cy="453315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535903" y="516455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297592" y="474893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4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Model of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it be useful to create official operator definitions parallel to the DDI4 Model for operations?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2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4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Operators Might be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D5EFE9"/>
          </a:solidFill>
        </p:spPr>
        <p:txBody>
          <a:bodyPr/>
          <a:lstStyle/>
          <a:p>
            <a:pPr lvl="1">
              <a:spcAft>
                <a:spcPts val="1200"/>
              </a:spcAft>
            </a:pPr>
            <a:r>
              <a:rPr lang="en-US" sz="2800" dirty="0" smtClean="0"/>
              <a:t>Exact Equality – e.g. same </a:t>
            </a:r>
            <a:r>
              <a:rPr lang="en-US" sz="2800" dirty="0" err="1" smtClean="0"/>
              <a:t>DdiUrn</a:t>
            </a:r>
            <a:endParaRPr lang="en-US" sz="2800" dirty="0" smtClean="0"/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Content Equality – TRUE if all content equal, ignoring identification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&lt; or &gt; – Boolean, (based on index) two objects in an ordered collection  </a:t>
            </a:r>
            <a:r>
              <a:rPr lang="en-US" sz="2800" dirty="0" err="1" smtClean="0"/>
              <a:t>lessThan</a:t>
            </a:r>
            <a:r>
              <a:rPr lang="en-US" sz="2800" dirty="0" smtClean="0"/>
              <a:t>(</a:t>
            </a:r>
            <a:r>
              <a:rPr lang="en-US" sz="2800" dirty="0" err="1" smtClean="0"/>
              <a:t>objectA</a:t>
            </a:r>
            <a:r>
              <a:rPr lang="en-US" sz="2800" dirty="0" smtClean="0"/>
              <a:t>, object, </a:t>
            </a:r>
            <a:r>
              <a:rPr lang="en-US" sz="2800" dirty="0" err="1" smtClean="0"/>
              <a:t>orderDefinition</a:t>
            </a:r>
            <a:r>
              <a:rPr lang="en-US" sz="2800" dirty="0" smtClean="0"/>
              <a:t>) 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/>
              <a:t>(e.g. Seniority Order Definition)</a:t>
            </a:r>
          </a:p>
          <a:p>
            <a:pPr lvl="1">
              <a:spcAft>
                <a:spcPts val="1200"/>
              </a:spcAft>
            </a:pPr>
            <a:r>
              <a:rPr lang="en-US" sz="2800" dirty="0" smtClean="0"/>
              <a:t>Distance between (order, network hops)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36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0" y="67880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Comparison Operators on Objects</a:t>
            </a:r>
          </a:p>
        </p:txBody>
      </p:sp>
    </p:spTree>
    <p:extLst>
      <p:ext uri="{BB962C8B-B14F-4D97-AF65-F5344CB8AC3E}">
        <p14:creationId xmlns:p14="http://schemas.microsoft.com/office/powerpoint/2010/main" val="184960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Operators Might be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25625"/>
            <a:ext cx="11518900" cy="4351338"/>
          </a:xfrm>
          <a:solidFill>
            <a:srgbClr val="D5EFE9"/>
          </a:solidFill>
        </p:spPr>
        <p:txBody>
          <a:bodyPr numCol="2">
            <a:normAutofit fontScale="85000" lnSpcReduction="20000"/>
          </a:bodyPr>
          <a:lstStyle/>
          <a:p>
            <a:pPr lvl="1"/>
            <a:r>
              <a:rPr lang="en-US" sz="2800" dirty="0" err="1" smtClean="0"/>
              <a:t>AsOrdered</a:t>
            </a:r>
            <a:r>
              <a:rPr lang="en-US" sz="2800" dirty="0" smtClean="0"/>
              <a:t> – </a:t>
            </a:r>
          </a:p>
          <a:p>
            <a:pPr lvl="2"/>
            <a:r>
              <a:rPr lang="en-US" sz="2400" dirty="0" smtClean="0"/>
              <a:t>converts collection</a:t>
            </a:r>
          </a:p>
          <a:p>
            <a:pPr lvl="1"/>
            <a:r>
              <a:rPr lang="en-US" sz="2800" dirty="0" err="1" smtClean="0"/>
              <a:t>AsBag</a:t>
            </a:r>
            <a:r>
              <a:rPr lang="en-US" sz="2800" dirty="0" smtClean="0"/>
              <a:t> – </a:t>
            </a:r>
          </a:p>
          <a:p>
            <a:pPr lvl="2"/>
            <a:r>
              <a:rPr lang="en-US" sz="2400" dirty="0" smtClean="0"/>
              <a:t>converts collection</a:t>
            </a:r>
          </a:p>
          <a:p>
            <a:pPr lvl="1"/>
            <a:r>
              <a:rPr lang="en-US" sz="2800" dirty="0" err="1" smtClean="0"/>
              <a:t>AsSet</a:t>
            </a:r>
            <a:r>
              <a:rPr lang="en-US" sz="2800" dirty="0" smtClean="0"/>
              <a:t> – </a:t>
            </a:r>
          </a:p>
          <a:p>
            <a:pPr lvl="2"/>
            <a:r>
              <a:rPr lang="en-US" sz="2400" dirty="0" smtClean="0"/>
              <a:t>converts collection</a:t>
            </a:r>
          </a:p>
          <a:p>
            <a:pPr lvl="1"/>
            <a:r>
              <a:rPr lang="en-US" sz="2800" dirty="0" smtClean="0"/>
              <a:t>Count – </a:t>
            </a:r>
          </a:p>
          <a:p>
            <a:pPr lvl="2"/>
            <a:r>
              <a:rPr lang="en-US" sz="2400" dirty="0" smtClean="0"/>
              <a:t># of objects in collection</a:t>
            </a:r>
          </a:p>
          <a:p>
            <a:pPr lvl="1"/>
            <a:r>
              <a:rPr lang="en-US" sz="2800" dirty="0" smtClean="0"/>
              <a:t>First – </a:t>
            </a:r>
          </a:p>
          <a:p>
            <a:pPr lvl="2"/>
            <a:r>
              <a:rPr lang="en-US" sz="2400" dirty="0" smtClean="0"/>
              <a:t>first object in collection</a:t>
            </a:r>
          </a:p>
          <a:p>
            <a:pPr lvl="1"/>
            <a:r>
              <a:rPr lang="en-US" sz="2800" dirty="0" err="1"/>
              <a:t>F</a:t>
            </a:r>
            <a:r>
              <a:rPr lang="en-US" sz="2800" dirty="0" err="1" smtClean="0"/>
              <a:t>orAll</a:t>
            </a:r>
            <a:r>
              <a:rPr lang="en-US" sz="2800" dirty="0" smtClean="0"/>
              <a:t> (Boolean) </a:t>
            </a:r>
          </a:p>
          <a:p>
            <a:pPr lvl="2"/>
            <a:r>
              <a:rPr lang="en-US" sz="2400" dirty="0" smtClean="0"/>
              <a:t>(every element satisfies a condition)</a:t>
            </a:r>
            <a:endParaRPr lang="en-US" sz="2800" dirty="0" smtClean="0"/>
          </a:p>
          <a:p>
            <a:pPr lvl="1"/>
            <a:r>
              <a:rPr lang="en-US" sz="2800" dirty="0" err="1" smtClean="0"/>
              <a:t>IndexOf</a:t>
            </a:r>
            <a:r>
              <a:rPr lang="en-US" sz="2800" dirty="0" smtClean="0"/>
              <a:t> </a:t>
            </a:r>
          </a:p>
          <a:p>
            <a:pPr lvl="2"/>
            <a:r>
              <a:rPr lang="en-US" sz="2400" dirty="0" smtClean="0"/>
              <a:t> index of object in ordered collection</a:t>
            </a:r>
          </a:p>
          <a:p>
            <a:pPr lvl="1"/>
            <a:r>
              <a:rPr lang="en-US" sz="2800" dirty="0" err="1" smtClean="0"/>
              <a:t>IsEmpty</a:t>
            </a:r>
            <a:r>
              <a:rPr lang="en-US" sz="2800" dirty="0" smtClean="0"/>
              <a:t> / </a:t>
            </a:r>
            <a:r>
              <a:rPr lang="en-US" sz="2800" dirty="0" err="1" smtClean="0"/>
              <a:t>notEmpty</a:t>
            </a:r>
            <a:r>
              <a:rPr lang="en-US" sz="2800" dirty="0" smtClean="0"/>
              <a:t> – </a:t>
            </a:r>
          </a:p>
          <a:p>
            <a:pPr lvl="2"/>
            <a:r>
              <a:rPr lang="en-US" sz="2400" dirty="0" smtClean="0"/>
              <a:t>TRUE if no content</a:t>
            </a:r>
          </a:p>
          <a:p>
            <a:pPr lvl="1"/>
            <a:r>
              <a:rPr lang="en-US" sz="2800" dirty="0" smtClean="0"/>
              <a:t>Last</a:t>
            </a:r>
          </a:p>
          <a:p>
            <a:pPr lvl="2"/>
            <a:r>
              <a:rPr lang="en-US" sz="2400" dirty="0" smtClean="0"/>
              <a:t>Last object in the collection</a:t>
            </a:r>
          </a:p>
          <a:p>
            <a:pPr lvl="1"/>
            <a:r>
              <a:rPr lang="en-US" sz="2800" dirty="0" err="1" smtClean="0"/>
              <a:t>SortedBy</a:t>
            </a:r>
            <a:endParaRPr lang="en-US" sz="2800" dirty="0" smtClean="0"/>
          </a:p>
          <a:p>
            <a:pPr lvl="2"/>
            <a:r>
              <a:rPr lang="en-US" sz="2400" dirty="0" smtClean="0"/>
              <a:t>Create index on some property</a:t>
            </a:r>
          </a:p>
          <a:p>
            <a:pPr lvl="1"/>
            <a:r>
              <a:rPr lang="en-US" sz="2800" dirty="0" smtClean="0"/>
              <a:t>Sub (Bag, Set)</a:t>
            </a:r>
          </a:p>
          <a:p>
            <a:pPr lvl="2"/>
            <a:r>
              <a:rPr lang="en-US" sz="2400" dirty="0" smtClean="0"/>
              <a:t>All </a:t>
            </a:r>
            <a:r>
              <a:rPr lang="en-US" sz="2400" dirty="0" err="1" smtClean="0"/>
              <a:t>obkects</a:t>
            </a:r>
            <a:r>
              <a:rPr lang="en-US" sz="2400" dirty="0" smtClean="0"/>
              <a:t> 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37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36900" y="101655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Single Collection Oriented Operators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02801" y="812800"/>
            <a:ext cx="165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Only show things with examples?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Operators Might be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63673"/>
            <a:ext cx="12039600" cy="4713290"/>
          </a:xfrm>
          <a:solidFill>
            <a:srgbClr val="D5EFE9"/>
          </a:solidFill>
        </p:spPr>
        <p:txBody>
          <a:bodyPr numCol="2">
            <a:normAutofit fontScale="85000" lnSpcReduction="20000"/>
          </a:bodyPr>
          <a:lstStyle/>
          <a:p>
            <a:pPr lvl="1"/>
            <a:r>
              <a:rPr lang="en-US" sz="2800" dirty="0" smtClean="0"/>
              <a:t>Append</a:t>
            </a:r>
          </a:p>
          <a:p>
            <a:pPr lvl="2"/>
            <a:r>
              <a:rPr lang="en-US" dirty="0" smtClean="0"/>
              <a:t>All of A followed by all of B</a:t>
            </a:r>
          </a:p>
          <a:p>
            <a:pPr lvl="1"/>
            <a:r>
              <a:rPr lang="en-US" sz="2800" dirty="0" smtClean="0"/>
              <a:t>Difference (“-”)</a:t>
            </a:r>
          </a:p>
          <a:p>
            <a:pPr lvl="2"/>
            <a:r>
              <a:rPr lang="en-US" sz="2400" dirty="0" smtClean="0"/>
              <a:t>Objects in A not in B</a:t>
            </a:r>
          </a:p>
          <a:p>
            <a:pPr lvl="1"/>
            <a:r>
              <a:rPr lang="en-US" sz="2800" dirty="0" smtClean="0"/>
              <a:t>Excludes (Boolean)</a:t>
            </a:r>
          </a:p>
          <a:p>
            <a:pPr lvl="2"/>
            <a:r>
              <a:rPr lang="en-US" sz="2400" dirty="0" smtClean="0"/>
              <a:t>TRUE if B not in A</a:t>
            </a:r>
          </a:p>
          <a:p>
            <a:pPr lvl="1"/>
            <a:r>
              <a:rPr lang="en-US" sz="2800" dirty="0" err="1" smtClean="0"/>
              <a:t>IncludesAll</a:t>
            </a:r>
            <a:r>
              <a:rPr lang="en-US" sz="2800" dirty="0" smtClean="0"/>
              <a:t> (Boolean)</a:t>
            </a:r>
          </a:p>
          <a:p>
            <a:pPr lvl="2"/>
            <a:r>
              <a:rPr lang="en-US" sz="2400" dirty="0" smtClean="0"/>
              <a:t>All in B are in A</a:t>
            </a:r>
          </a:p>
          <a:p>
            <a:pPr lvl="1"/>
            <a:r>
              <a:rPr lang="en-US" sz="2800" dirty="0" smtClean="0"/>
              <a:t>Inner Join</a:t>
            </a:r>
          </a:p>
          <a:p>
            <a:pPr lvl="2"/>
            <a:r>
              <a:rPr lang="en-US" sz="2400" dirty="0" smtClean="0"/>
              <a:t>All objects in both collections meeting a condition</a:t>
            </a:r>
            <a:endParaRPr lang="en-US" sz="2800" dirty="0" smtClean="0"/>
          </a:p>
          <a:p>
            <a:pPr lvl="1"/>
            <a:r>
              <a:rPr lang="en-US" sz="2800" dirty="0" err="1" smtClean="0"/>
              <a:t>InsertAt</a:t>
            </a:r>
            <a:r>
              <a:rPr lang="en-US" sz="2800" dirty="0" smtClean="0"/>
              <a:t> </a:t>
            </a:r>
          </a:p>
          <a:p>
            <a:pPr lvl="2"/>
            <a:r>
              <a:rPr lang="en-US" sz="2400" dirty="0" smtClean="0"/>
              <a:t>B inserted in A after a specific element of A</a:t>
            </a:r>
          </a:p>
          <a:p>
            <a:pPr lvl="1"/>
            <a:r>
              <a:rPr lang="en-US" sz="2800" dirty="0" smtClean="0"/>
              <a:t>Intersection</a:t>
            </a:r>
          </a:p>
          <a:p>
            <a:pPr lvl="2"/>
            <a:r>
              <a:rPr lang="en-US" sz="2400" dirty="0" smtClean="0"/>
              <a:t>Objects in both A and B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err="1" smtClean="0"/>
              <a:t>OuterJoin</a:t>
            </a:r>
            <a:endParaRPr lang="en-US" sz="2800" dirty="0" smtClean="0"/>
          </a:p>
          <a:p>
            <a:pPr lvl="2"/>
            <a:r>
              <a:rPr lang="en-US" sz="2400" dirty="0" smtClean="0"/>
              <a:t>All objects in both collections meeting a condition</a:t>
            </a:r>
          </a:p>
          <a:p>
            <a:pPr lvl="2"/>
            <a:r>
              <a:rPr lang="en-US" sz="2400" dirty="0" smtClean="0"/>
              <a:t>Plus any other objects in one (left) or both (full) collections</a:t>
            </a:r>
            <a:endParaRPr lang="en-US" sz="2800" dirty="0" smtClean="0"/>
          </a:p>
          <a:p>
            <a:pPr lvl="1"/>
            <a:r>
              <a:rPr lang="en-US" sz="2800" dirty="0" err="1" smtClean="0"/>
              <a:t>SameOrder</a:t>
            </a:r>
            <a:endParaRPr lang="en-US" sz="2800" dirty="0" smtClean="0"/>
          </a:p>
          <a:p>
            <a:pPr lvl="2"/>
            <a:r>
              <a:rPr lang="en-US" sz="2400" dirty="0" smtClean="0"/>
              <a:t>A and B contain the same objects in the same order</a:t>
            </a:r>
          </a:p>
          <a:p>
            <a:pPr lvl="1"/>
            <a:r>
              <a:rPr lang="en-US" sz="2800" dirty="0" smtClean="0"/>
              <a:t>Union</a:t>
            </a:r>
          </a:p>
          <a:p>
            <a:pPr lvl="2"/>
            <a:r>
              <a:rPr lang="en-US" sz="2400" dirty="0" smtClean="0"/>
              <a:t>Objects in both collections, duplicated not included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38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60843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Collection Comparison Operators</a:t>
            </a:r>
          </a:p>
          <a:p>
            <a:pPr algn="ctr"/>
            <a:r>
              <a:rPr lang="en-US" sz="2400" b="1" dirty="0" smtClean="0"/>
              <a:t>Collection A and Collection B</a:t>
            </a:r>
          </a:p>
        </p:txBody>
      </p:sp>
    </p:spTree>
    <p:extLst>
      <p:ext uri="{BB962C8B-B14F-4D97-AF65-F5344CB8AC3E}">
        <p14:creationId xmlns:p14="http://schemas.microsoft.com/office/powerpoint/2010/main" val="62096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Operators Might be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825625"/>
            <a:ext cx="10655300" cy="2566235"/>
          </a:xfrm>
          <a:solidFill>
            <a:srgbClr val="D5EFE9"/>
          </a:solidFill>
        </p:spPr>
        <p:txBody>
          <a:bodyPr/>
          <a:lstStyle/>
          <a:p>
            <a:pPr lvl="1"/>
            <a:r>
              <a:rPr lang="en-US" sz="2800" dirty="0" err="1" smtClean="0"/>
              <a:t>EmptyObject</a:t>
            </a:r>
            <a:endParaRPr lang="en-US" sz="2800" dirty="0" smtClean="0"/>
          </a:p>
          <a:p>
            <a:pPr lvl="2"/>
            <a:r>
              <a:rPr lang="en-US" sz="2400" dirty="0" smtClean="0"/>
              <a:t>TRUE if no property or relationship </a:t>
            </a:r>
            <a:endParaRPr lang="en-US" sz="2200" dirty="0" smtClean="0"/>
          </a:p>
          <a:p>
            <a:pPr lvl="1"/>
            <a:r>
              <a:rPr lang="en-US" sz="2800" dirty="0" err="1" smtClean="0"/>
              <a:t>CommonProperties</a:t>
            </a:r>
            <a:endParaRPr lang="en-US" sz="2800" dirty="0" smtClean="0"/>
          </a:p>
          <a:p>
            <a:pPr lvl="2"/>
            <a:r>
              <a:rPr lang="en-US" sz="2400" dirty="0" smtClean="0"/>
              <a:t>Could be used to find </a:t>
            </a:r>
            <a:r>
              <a:rPr lang="en-US" sz="2400" dirty="0"/>
              <a:t>shared properties </a:t>
            </a:r>
            <a:endParaRPr lang="en-US" sz="2400" dirty="0" smtClean="0"/>
          </a:p>
          <a:p>
            <a:pPr lvl="1"/>
            <a:r>
              <a:rPr lang="en-US" sz="2800" dirty="0" err="1" smtClean="0"/>
              <a:t>CommonRelationships</a:t>
            </a:r>
            <a:endParaRPr lang="en-US" sz="2800" dirty="0" smtClean="0"/>
          </a:p>
          <a:p>
            <a:pPr lvl="2"/>
            <a:r>
              <a:rPr lang="en-US" sz="2400" dirty="0" smtClean="0"/>
              <a:t>Could be used to find </a:t>
            </a:r>
            <a:r>
              <a:rPr lang="en-US" sz="2400" dirty="0"/>
              <a:t>shared associations</a:t>
            </a:r>
          </a:p>
          <a:p>
            <a:pPr lvl="2"/>
            <a:endParaRPr lang="en-US" sz="24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39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36900" y="101655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C7FB8"/>
                </a:solidFill>
              </a:rPr>
              <a:t>Network Oriented Operators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4596339"/>
            <a:ext cx="8394700" cy="1815882"/>
          </a:xfrm>
          <a:prstGeom prst="rect">
            <a:avLst/>
          </a:prstGeom>
          <a:solidFill>
            <a:srgbClr val="FFFAE6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C7FB8"/>
                </a:solidFill>
              </a:rPr>
              <a:t>These operators could be used to build network diagrams of a set of DDI4 objects. Examples: diagram of variables sharing code lists; </a:t>
            </a:r>
            <a:r>
              <a:rPr lang="en-US" sz="2800" dirty="0">
                <a:solidFill>
                  <a:srgbClr val="2C7FB8"/>
                </a:solidFill>
              </a:rPr>
              <a:t>s</a:t>
            </a:r>
            <a:r>
              <a:rPr lang="en-US" sz="2800" dirty="0" smtClean="0">
                <a:solidFill>
                  <a:srgbClr val="2C7FB8"/>
                </a:solidFill>
              </a:rPr>
              <a:t>tudies sharing individuals Variables with the same units of measurement.</a:t>
            </a:r>
            <a:endParaRPr lang="en-US" sz="2800" dirty="0">
              <a:solidFill>
                <a:srgbClr val="2C7FB8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13737" y="532389"/>
            <a:ext cx="271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Iassist</a:t>
            </a:r>
            <a:r>
              <a:rPr lang="en-US" dirty="0" smtClean="0">
                <a:solidFill>
                  <a:srgbClr val="FF0000"/>
                </a:solidFill>
              </a:rPr>
              <a:t> Example: cuisine around the world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Individuals?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WorkflowSteps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4638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Some Remarks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727200"/>
            <a:ext cx="10515600" cy="4449763"/>
          </a:xfrm>
        </p:spPr>
        <p:txBody>
          <a:bodyPr/>
          <a:lstStyle/>
          <a:p>
            <a:r>
              <a:rPr lang="en-US" dirty="0"/>
              <a:t>In this presentation  we would like to explore some ideas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Note that the DDI4 model is still in development</a:t>
            </a:r>
          </a:p>
          <a:p>
            <a:r>
              <a:rPr lang="en-US" i="1" dirty="0" smtClean="0"/>
              <a:t>Note the DDI4R package is also a prototype in development</a:t>
            </a: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6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Operators Might be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D5EFE9"/>
          </a:solidFill>
        </p:spPr>
        <p:txBody>
          <a:bodyPr/>
          <a:lstStyle/>
          <a:p>
            <a:pPr lvl="1"/>
            <a:r>
              <a:rPr lang="en-US" sz="2800" dirty="0" smtClean="0"/>
              <a:t>Class – returns class of object</a:t>
            </a:r>
          </a:p>
          <a:p>
            <a:pPr lvl="1"/>
            <a:r>
              <a:rPr lang="en-US" sz="2800" dirty="0" smtClean="0"/>
              <a:t>Size – returns size of object</a:t>
            </a:r>
          </a:p>
          <a:p>
            <a:pPr lvl="1"/>
            <a:r>
              <a:rPr lang="en-US" sz="2800" dirty="0" err="1" smtClean="0"/>
              <a:t>EmptyObject</a:t>
            </a:r>
            <a:r>
              <a:rPr lang="en-US" sz="2800" dirty="0" smtClean="0"/>
              <a:t> – TRUE If no content</a:t>
            </a:r>
          </a:p>
          <a:p>
            <a:pPr lvl="1"/>
            <a:r>
              <a:rPr lang="en-US" sz="2800" dirty="0" smtClean="0"/>
              <a:t>Properties – Lists properties names</a:t>
            </a:r>
          </a:p>
          <a:p>
            <a:pPr lvl="1"/>
            <a:r>
              <a:rPr lang="en-US" sz="2800" dirty="0" err="1" smtClean="0"/>
              <a:t>FilledProperties</a:t>
            </a:r>
            <a:r>
              <a:rPr lang="en-US" sz="2800" dirty="0" smtClean="0"/>
              <a:t> (count)</a:t>
            </a:r>
          </a:p>
          <a:p>
            <a:pPr lvl="1"/>
            <a:r>
              <a:rPr lang="en-US" sz="2800" dirty="0" smtClean="0"/>
              <a:t>Relationships  - Lists relationship names</a:t>
            </a:r>
          </a:p>
          <a:p>
            <a:pPr lvl="1"/>
            <a:r>
              <a:rPr lang="en-US" sz="2800" dirty="0" smtClean="0"/>
              <a:t>Fingerprint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40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73663" y="645467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Utility Operators on Objects</a:t>
            </a:r>
          </a:p>
        </p:txBody>
      </p:sp>
    </p:spTree>
    <p:extLst>
      <p:ext uri="{BB962C8B-B14F-4D97-AF65-F5344CB8AC3E}">
        <p14:creationId xmlns:p14="http://schemas.microsoft.com/office/powerpoint/2010/main" val="20175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 Equality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37881"/>
            <a:ext cx="10515600" cy="38390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Compares property value list to property value list</a:t>
            </a:r>
          </a:p>
          <a:p>
            <a:pPr lvl="1"/>
            <a:r>
              <a:rPr lang="en-US" dirty="0" smtClean="0"/>
              <a:t>Finds all matching pairs of values exclusive of order</a:t>
            </a:r>
          </a:p>
          <a:p>
            <a:pPr lvl="2"/>
            <a:r>
              <a:rPr lang="en-US" dirty="0" smtClean="0"/>
              <a:t>True if for each value in A there is a unique matched value in B</a:t>
            </a:r>
          </a:p>
          <a:p>
            <a:pPr lvl="2"/>
            <a:r>
              <a:rPr lang="en-US" dirty="0" smtClean="0"/>
              <a:t>And A and B have the same number of values in each list</a:t>
            </a:r>
          </a:p>
          <a:p>
            <a:pPr lvl="1"/>
            <a:r>
              <a:rPr lang="en-US" dirty="0" smtClean="0"/>
              <a:t>Uses recursion to compare complex objects to full depth</a:t>
            </a:r>
          </a:p>
          <a:p>
            <a:pPr lvl="1"/>
            <a:r>
              <a:rPr lang="en-US" dirty="0" smtClean="0"/>
              <a:t>Including finding referenced objects</a:t>
            </a:r>
          </a:p>
          <a:p>
            <a:endParaRPr lang="en-US" dirty="0"/>
          </a:p>
          <a:p>
            <a:r>
              <a:rPr lang="en-US" dirty="0" smtClean="0"/>
              <a:t>Example usage:</a:t>
            </a:r>
          </a:p>
          <a:p>
            <a:pPr lvl="1"/>
            <a:r>
              <a:rPr lang="en-US" dirty="0" smtClean="0"/>
              <a:t>Find all DDI2 </a:t>
            </a:r>
            <a:r>
              <a:rPr lang="en-US" dirty="0" err="1" smtClean="0"/>
              <a:t>codelists</a:t>
            </a:r>
            <a:r>
              <a:rPr lang="en-US" dirty="0" smtClean="0"/>
              <a:t> that have the same exact content in a codebook</a:t>
            </a:r>
          </a:p>
          <a:p>
            <a:pPr lvl="2"/>
            <a:r>
              <a:rPr lang="en-US" dirty="0" smtClean="0"/>
              <a:t>Code, Categories pairs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41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51000" y="651649"/>
            <a:ext cx="8394700" cy="954107"/>
          </a:xfrm>
          <a:prstGeom prst="rect">
            <a:avLst/>
          </a:prstGeom>
          <a:solidFill>
            <a:srgbClr val="D5EFE9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have an R function that compares two classes for equal content (ignoring their agency, id, and version)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0" y="167320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DDI4ObjectContentsEqual &lt;- function(ddiObject1, ddiObject2)</a:t>
            </a:r>
          </a:p>
        </p:txBody>
      </p:sp>
    </p:spTree>
    <p:extLst>
      <p:ext uri="{BB962C8B-B14F-4D97-AF65-F5344CB8AC3E}">
        <p14:creationId xmlns:p14="http://schemas.microsoft.com/office/powerpoint/2010/main" val="46687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Larry Hoyle</a:t>
            </a:r>
          </a:p>
          <a:p>
            <a:pPr lvl="1"/>
            <a:r>
              <a:rPr lang="en-US" dirty="0" smtClean="0"/>
              <a:t>Institute For Policy &amp; Social Research, Univ. of Kansas</a:t>
            </a:r>
          </a:p>
          <a:p>
            <a:pPr lvl="1"/>
            <a:r>
              <a:rPr lang="en-US" dirty="0" smtClean="0">
                <a:hlinkClick r:id="rId2"/>
              </a:rPr>
              <a:t>LarryHoyle@ku.edu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Joachim </a:t>
            </a:r>
            <a:r>
              <a:rPr lang="en-US" dirty="0" err="1" smtClean="0"/>
              <a:t>Wackerow</a:t>
            </a:r>
            <a:endParaRPr lang="en-US" dirty="0" smtClean="0"/>
          </a:p>
          <a:p>
            <a:pPr lvl="1"/>
            <a:r>
              <a:rPr lang="en-US" dirty="0"/>
              <a:t>GESIS - Leibniz Institute for the Social </a:t>
            </a:r>
            <a:r>
              <a:rPr lang="en-US" dirty="0" smtClean="0"/>
              <a:t>Sciences</a:t>
            </a:r>
          </a:p>
          <a:p>
            <a:pPr lvl="1"/>
            <a:r>
              <a:rPr lang="en-US" dirty="0" smtClean="0">
                <a:hlinkClick r:id="rId3"/>
              </a:rPr>
              <a:t>Joachim.Wackerow@gesis.org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NADDI2019, Ottawa , On, CanadaThis work is licensed under the Creative Commons Attribution 4.0 International (CC BY 4.0).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42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11681"/>
            <a:ext cx="3548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89148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Reminder: Metadata are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Much of the metadata structured by DDI can be of direct interest as data for processing and analysis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This work could be enhanced by having </a:t>
            </a:r>
            <a:r>
              <a:rPr lang="en-US" b="1" dirty="0" smtClean="0"/>
              <a:t>tools</a:t>
            </a:r>
            <a:r>
              <a:rPr lang="en-US" dirty="0" smtClean="0"/>
              <a:t> to operate directly on complex metadata objects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b="1" dirty="0" smtClean="0"/>
              <a:t>Functions</a:t>
            </a:r>
            <a:r>
              <a:rPr lang="en-US" dirty="0" smtClean="0"/>
              <a:t> and </a:t>
            </a:r>
            <a:r>
              <a:rPr lang="en-US" b="1" dirty="0" smtClean="0"/>
              <a:t>operators</a:t>
            </a:r>
            <a:r>
              <a:rPr lang="en-US" dirty="0" smtClean="0"/>
              <a:t> could be defined as an adjunct to the model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These functions and operators could be implemented in an object-oriented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6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Audiences and a Few Possible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7900"/>
            <a:ext cx="10515600" cy="51990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Individual data creators</a:t>
            </a:r>
          </a:p>
          <a:p>
            <a:pPr lvl="1"/>
            <a:r>
              <a:rPr lang="en-US" dirty="0" smtClean="0"/>
              <a:t> Functions to evaluate completeness of metadata (% of </a:t>
            </a:r>
            <a:r>
              <a:rPr lang="en-US" dirty="0" err="1" smtClean="0"/>
              <a:t>InstanceVariable</a:t>
            </a:r>
            <a:r>
              <a:rPr lang="en-US" dirty="0" smtClean="0"/>
              <a:t> properties filled?)</a:t>
            </a:r>
          </a:p>
          <a:p>
            <a:r>
              <a:rPr lang="en-US" dirty="0" smtClean="0"/>
              <a:t>Institutional data creators</a:t>
            </a:r>
          </a:p>
          <a:p>
            <a:pPr lvl="1"/>
            <a:r>
              <a:rPr lang="en-US" dirty="0" smtClean="0"/>
              <a:t>Synchronization and harmonization of data capture elements</a:t>
            </a:r>
          </a:p>
          <a:p>
            <a:pPr lvl="1"/>
            <a:r>
              <a:rPr lang="en-US" dirty="0" smtClean="0"/>
              <a:t>Workflow comparison and visualization (e.g. flow through GSBPM)</a:t>
            </a:r>
          </a:p>
          <a:p>
            <a:r>
              <a:rPr lang="en-US" dirty="0" smtClean="0"/>
              <a:t>Archives</a:t>
            </a:r>
          </a:p>
          <a:p>
            <a:pPr lvl="1"/>
            <a:r>
              <a:rPr lang="en-US" dirty="0" smtClean="0"/>
              <a:t>Navigation tools, structure definition as a traversable network</a:t>
            </a:r>
          </a:p>
          <a:p>
            <a:pPr lvl="1"/>
            <a:r>
              <a:rPr lang="en-US" dirty="0" smtClean="0"/>
              <a:t>Harmonization</a:t>
            </a:r>
          </a:p>
          <a:p>
            <a:pPr lvl="1"/>
            <a:r>
              <a:rPr lang="en-US" dirty="0" smtClean="0"/>
              <a:t>Structure definitions based on topic modeling</a:t>
            </a:r>
            <a:endParaRPr lang="en-US" dirty="0"/>
          </a:p>
          <a:p>
            <a:r>
              <a:rPr lang="en-US" dirty="0" smtClean="0"/>
              <a:t>Research community</a:t>
            </a:r>
          </a:p>
          <a:p>
            <a:pPr lvl="1"/>
            <a:r>
              <a:rPr lang="en-US" dirty="0" smtClean="0"/>
              <a:t>Global metadata repository vision</a:t>
            </a:r>
          </a:p>
          <a:p>
            <a:pPr lvl="2"/>
            <a:r>
              <a:rPr lang="en-US" dirty="0" smtClean="0"/>
              <a:t>Synchronization of research instruments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1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DDI4 has a </a:t>
            </a:r>
            <a:r>
              <a:rPr lang="en-US" dirty="0" err="1" smtClean="0"/>
              <a:t>CollectionsPattern</a:t>
            </a:r>
            <a:r>
              <a:rPr lang="en-US" dirty="0" smtClean="0"/>
              <a:t> that is reused in many places in the model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E.g. </a:t>
            </a:r>
            <a:r>
              <a:rPr lang="en-US" dirty="0" err="1" smtClean="0"/>
              <a:t>CodeList</a:t>
            </a:r>
            <a:r>
              <a:rPr lang="en-US" dirty="0" smtClean="0"/>
              <a:t>, </a:t>
            </a:r>
            <a:r>
              <a:rPr lang="en-US" dirty="0" err="1" smtClean="0"/>
              <a:t>ConceptSystem</a:t>
            </a:r>
            <a:r>
              <a:rPr lang="en-US" dirty="0" smtClean="0"/>
              <a:t>, </a:t>
            </a:r>
            <a:r>
              <a:rPr lang="en-US" dirty="0" err="1" smtClean="0"/>
              <a:t>AgentListing</a:t>
            </a:r>
            <a:r>
              <a:rPr lang="en-US" dirty="0" smtClean="0"/>
              <a:t>, </a:t>
            </a:r>
            <a:r>
              <a:rPr lang="en-US" dirty="0" err="1" smtClean="0"/>
              <a:t>VariableCollection</a:t>
            </a:r>
            <a:endParaRPr lang="en-US" dirty="0" smtClean="0"/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r>
              <a:rPr lang="en-US" dirty="0" smtClean="0"/>
              <a:t>A number of operators could apply to any type of collection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Intersection, union, difference, inner and outer joins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Collections and their structure are a prime candidate for visualization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Collection structures could be used with metadata mining like topic modeling to yield new ways of navigation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3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4200"/>
            <a:ext cx="10515600" cy="55927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The DDI4 model adopted the notion of a design pattern. From Wikipedia: “A </a:t>
            </a:r>
            <a:r>
              <a:rPr lang="en-US" dirty="0"/>
              <a:t>design pattern is the re-usable form of a solution to a design problem</a:t>
            </a:r>
            <a:r>
              <a:rPr lang="en-US" dirty="0" smtClean="0"/>
              <a:t>.”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en.wikipedia.org/wiki/Design_pattern</a:t>
            </a:r>
            <a:endParaRPr lang="en-US" sz="1800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The </a:t>
            </a:r>
            <a:r>
              <a:rPr lang="en-US" dirty="0" err="1" smtClean="0"/>
              <a:t>CollectionsPattern</a:t>
            </a:r>
            <a:r>
              <a:rPr lang="en-US" dirty="0" smtClean="0"/>
              <a:t>, one of these, describes a generic structure which can be applied to different types of collections. Classes that people will use, like </a:t>
            </a:r>
            <a:r>
              <a:rPr lang="en-US" dirty="0" err="1"/>
              <a:t>Codelists</a:t>
            </a:r>
            <a:r>
              <a:rPr lang="en-US" dirty="0"/>
              <a:t>, </a:t>
            </a:r>
            <a:r>
              <a:rPr lang="en-US" dirty="0" err="1"/>
              <a:t>VariableCollections</a:t>
            </a:r>
            <a:r>
              <a:rPr lang="en-US" dirty="0"/>
              <a:t>, and </a:t>
            </a:r>
            <a:r>
              <a:rPr lang="en-US" dirty="0" err="1" smtClean="0"/>
              <a:t>DataPipeline</a:t>
            </a:r>
            <a:r>
              <a:rPr lang="en-US" dirty="0" smtClean="0"/>
              <a:t>, </a:t>
            </a:r>
            <a:r>
              <a:rPr lang="en-US" b="1" dirty="0" smtClean="0"/>
              <a:t>copy</a:t>
            </a:r>
            <a:r>
              <a:rPr lang="en-US" dirty="0" smtClean="0"/>
              <a:t> the structure from the pattern.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This ensures consistency in the model where possible.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This also allows tools to be developed that operate on multiple classes. All can be managed by the same tool.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in DDI4R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American Data Documentation Initiative Conference (NADDI2019), Ottawa , On, Canada This work is licensed under the Creative Commons Attribution 4.0 International (CC BY 4.0)  License.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406B-711C-45E6-B8BF-BA5F559CAF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3647</Words>
  <Application>Microsoft Office PowerPoint</Application>
  <PresentationFormat>Widescreen</PresentationFormat>
  <Paragraphs>547</Paragraphs>
  <Slides>42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DDI4 in R – New Possibilities Operations on Metadata </vt:lpstr>
      <vt:lpstr>Introduction</vt:lpstr>
      <vt:lpstr>The Idea</vt:lpstr>
      <vt:lpstr>First Some Remarks</vt:lpstr>
      <vt:lpstr>Reminder: Metadata are Data</vt:lpstr>
      <vt:lpstr>Audiences and a Few Possible Uses</vt:lpstr>
      <vt:lpstr>Collections</vt:lpstr>
      <vt:lpstr>Design Patterns</vt:lpstr>
      <vt:lpstr>Tools in DDI4R</vt:lpstr>
      <vt:lpstr>DDI4R</vt:lpstr>
      <vt:lpstr>DDI4R Functions</vt:lpstr>
      <vt:lpstr>Network Diagrams</vt:lpstr>
      <vt:lpstr>Structured Collections</vt:lpstr>
      <vt:lpstr>Network Example: AgentListing (a Collection)</vt:lpstr>
      <vt:lpstr>DDI4 RelationStructure</vt:lpstr>
      <vt:lpstr>Imported Into Gephi </vt:lpstr>
      <vt:lpstr>Imported Into Gephi</vt:lpstr>
      <vt:lpstr>Codelists</vt:lpstr>
      <vt:lpstr>Codelists – are These Equal?</vt:lpstr>
      <vt:lpstr>Codelists – are These Equal?</vt:lpstr>
      <vt:lpstr>Codelists – What is the Difference Between A and B?</vt:lpstr>
      <vt:lpstr>Codelists – is one a Subset?</vt:lpstr>
      <vt:lpstr>What Properties are Different?</vt:lpstr>
      <vt:lpstr>Complexities- How do we deal with “Other”?</vt:lpstr>
      <vt:lpstr>A Generic Approach</vt:lpstr>
      <vt:lpstr>On What Kinds of Metadata Objects Might We Operate?</vt:lpstr>
      <vt:lpstr>What Kinds of Operations and Objects?</vt:lpstr>
      <vt:lpstr>Sequences Like This Could be Compared</vt:lpstr>
      <vt:lpstr>What Operators Have Others Already Suggested?</vt:lpstr>
      <vt:lpstr>DDI4 in an Object Oriented Platform</vt:lpstr>
      <vt:lpstr>Visualization</vt:lpstr>
      <vt:lpstr>What Would a Semantic Structure Look Like?</vt:lpstr>
      <vt:lpstr>Future Directions</vt:lpstr>
      <vt:lpstr>A Model of Operators</vt:lpstr>
      <vt:lpstr>Possible Operations</vt:lpstr>
      <vt:lpstr>What Operators Might be Useful?</vt:lpstr>
      <vt:lpstr>What Operators Might be Useful?</vt:lpstr>
      <vt:lpstr>What Operators Might be Useful?</vt:lpstr>
      <vt:lpstr>What Operators Might be Useful?</vt:lpstr>
      <vt:lpstr>What Operators Might be Useful?</vt:lpstr>
      <vt:lpstr>Content Equality Example</vt:lpstr>
      <vt:lpstr>Questions?</vt:lpstr>
    </vt:vector>
  </TitlesOfParts>
  <Company>The University of 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DDI4 in R – New possibilities</dc:title>
  <dc:creator>Hoyle, Larry</dc:creator>
  <cp:lastModifiedBy>Hoyle, Larry</cp:lastModifiedBy>
  <cp:revision>122</cp:revision>
  <dcterms:created xsi:type="dcterms:W3CDTF">2019-04-03T18:25:01Z</dcterms:created>
  <dcterms:modified xsi:type="dcterms:W3CDTF">2019-04-17T13:43:20Z</dcterms:modified>
</cp:coreProperties>
</file>