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8" r:id="rId4"/>
    <p:sldId id="270" r:id="rId5"/>
    <p:sldId id="276" r:id="rId6"/>
    <p:sldId id="264" r:id="rId7"/>
    <p:sldId id="279" r:id="rId8"/>
    <p:sldId id="280" r:id="rId9"/>
    <p:sldId id="286" r:id="rId10"/>
    <p:sldId id="265" r:id="rId11"/>
    <p:sldId id="263" r:id="rId12"/>
    <p:sldId id="272" r:id="rId13"/>
    <p:sldId id="290" r:id="rId14"/>
    <p:sldId id="287" r:id="rId15"/>
    <p:sldId id="273" r:id="rId16"/>
    <p:sldId id="282" r:id="rId17"/>
    <p:sldId id="283" r:id="rId18"/>
    <p:sldId id="291" r:id="rId19"/>
    <p:sldId id="289" r:id="rId20"/>
    <p:sldId id="285" r:id="rId21"/>
    <p:sldId id="292" r:id="rId22"/>
  </p:sldIdLst>
  <p:sldSz cx="12192000" cy="6858000"/>
  <p:notesSz cx="6858000" cy="931386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/>
    <p:restoredTop sz="94650"/>
  </p:normalViewPr>
  <p:slideViewPr>
    <p:cSldViewPr snapToGrid="0" snapToObjects="1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28C4E7-33FB-CA41-ACE5-EBB66937585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7B8B14-E9F9-DA43-B75B-4CE9504D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 spc="0" baseline="0" dirty="0">
                <a:latin typeface="+mn-lt"/>
              </a:rPr>
              <a:t>Delivering insight through data for a better Canada</a:t>
            </a:r>
            <a:endParaRPr lang="en-US" sz="1700" b="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2380"/>
            <a:ext cx="12192000" cy="1058953"/>
          </a:xfrm>
        </p:spPr>
        <p:txBody>
          <a:bodyPr/>
          <a:lstStyle/>
          <a:p>
            <a:r>
              <a:rPr lang="en-US" sz="3600" dirty="0"/>
              <a:t>Achieving Privacy and the Production of Quality Statistics When Using Alternative Data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707F7-BC74-7A48-A8B4-5834787C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5666"/>
            <a:ext cx="9144000" cy="852532"/>
          </a:xfrm>
        </p:spPr>
        <p:txBody>
          <a:bodyPr>
            <a:noAutofit/>
          </a:bodyPr>
          <a:lstStyle/>
          <a:p>
            <a:r>
              <a:rPr lang="en-CA" sz="1800" dirty="0"/>
              <a:t>Joint Statistical Meetings 2020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CA" sz="1800" dirty="0"/>
              <a:t>Eric Rancourt, </a:t>
            </a:r>
            <a:r>
              <a:rPr lang="en-CA" sz="1800"/>
              <a:t>Statistics Canada</a:t>
            </a:r>
            <a:endParaRPr lang="en-CA" sz="18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/>
              <a:t>August 6, 2020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67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Issues and Challenges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399" y="2176518"/>
            <a:ext cx="10515600" cy="36567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CA" sz="2800" dirty="0">
                <a:sym typeface="Wingdings" panose="05000000000000000000" pitchFamily="2" charset="2"/>
              </a:rPr>
              <a:t> Data quality is still needed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CA" sz="2800" dirty="0">
                <a:sym typeface="Wingdings" panose="05000000000000000000" pitchFamily="2" charset="2"/>
              </a:rPr>
              <a:t> Transparency must be maintained / enhanced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CA" sz="2800" dirty="0">
                <a:sym typeface="Wingdings" panose="05000000000000000000" pitchFamily="2" charset="2"/>
              </a:rPr>
              <a:t> Data sensitivity is an important factor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CA" sz="2800" dirty="0">
                <a:sym typeface="Wingdings" panose="05000000000000000000" pitchFamily="2" charset="2"/>
              </a:rPr>
              <a:t> Social (ethical) issues must be considered more explicitly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CA" sz="2800" dirty="0"/>
              <a:t> </a:t>
            </a:r>
            <a:r>
              <a:rPr lang="en-CA" sz="2800" b="1" dirty="0">
                <a:sym typeface="Wingdings" panose="05000000000000000000" pitchFamily="2" charset="2"/>
              </a:rPr>
              <a:t>Privacy issues arise even before data are collected or acquired </a:t>
            </a:r>
            <a:endParaRPr lang="en-CA" sz="2800" b="1" dirty="0"/>
          </a:p>
          <a:p>
            <a:pPr>
              <a:spcAft>
                <a:spcPts val="400"/>
              </a:spcAft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9472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117"/>
          <p:cNvSpPr/>
          <p:nvPr/>
        </p:nvSpPr>
        <p:spPr>
          <a:xfrm>
            <a:off x="2265387" y="4038359"/>
            <a:ext cx="7779039" cy="98180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lang="en-CA" sz="1500" dirty="0"/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CA" dirty="0"/>
              <a:t>Meta Data - Driven</a:t>
            </a:r>
          </a:p>
        </p:txBody>
      </p:sp>
      <p:grpSp>
        <p:nvGrpSpPr>
          <p:cNvPr id="8" name="Group 215"/>
          <p:cNvGrpSpPr/>
          <p:nvPr/>
        </p:nvGrpSpPr>
        <p:grpSpPr>
          <a:xfrm>
            <a:off x="2420333" y="3292346"/>
            <a:ext cx="1623043" cy="542923"/>
            <a:chOff x="-7402836" y="521790"/>
            <a:chExt cx="6609528" cy="1330807"/>
          </a:xfrm>
        </p:grpSpPr>
        <p:sp>
          <p:nvSpPr>
            <p:cNvPr id="13" name="Shape 212"/>
            <p:cNvSpPr/>
            <p:nvPr/>
          </p:nvSpPr>
          <p:spPr>
            <a:xfrm>
              <a:off x="-7382621" y="521790"/>
              <a:ext cx="6589313" cy="1330807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635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45" name="Shape 213"/>
            <p:cNvSpPr/>
            <p:nvPr/>
          </p:nvSpPr>
          <p:spPr>
            <a:xfrm>
              <a:off x="-7402836" y="679286"/>
              <a:ext cx="6589317" cy="974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l">
                <a:spcBef>
                  <a:spcPts val="4500"/>
                </a:spcBef>
                <a:defRPr sz="45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Bebas"/>
                </a:defRPr>
              </a:lvl1pPr>
            </a:lstStyle>
            <a:p>
              <a:pPr algn="ctr"/>
              <a:r>
                <a:rPr lang="en-CA" sz="2250" dirty="0">
                  <a:latin typeface="Calibri" panose="020F0502020204030204" pitchFamily="34" charset="0"/>
                </a:rPr>
                <a:t>Gather</a:t>
              </a:r>
              <a:endParaRPr sz="2250" dirty="0"/>
            </a:p>
          </p:txBody>
        </p:sp>
      </p:grpSp>
      <p:sp>
        <p:nvSpPr>
          <p:cNvPr id="23" name="Shape 223"/>
          <p:cNvSpPr/>
          <p:nvPr/>
        </p:nvSpPr>
        <p:spPr>
          <a:xfrm>
            <a:off x="4440834" y="3292346"/>
            <a:ext cx="1618080" cy="542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0" cap="flat">
            <a:solidFill>
              <a:schemeClr val="accent2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4" name="Shape 234"/>
          <p:cNvSpPr/>
          <p:nvPr/>
        </p:nvSpPr>
        <p:spPr>
          <a:xfrm>
            <a:off x="6314061" y="3283910"/>
            <a:ext cx="1618080" cy="54292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63500" cap="flat">
            <a:solidFill>
              <a:schemeClr val="accent4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9" name="Shape 234"/>
          <p:cNvSpPr/>
          <p:nvPr/>
        </p:nvSpPr>
        <p:spPr>
          <a:xfrm>
            <a:off x="8218283" y="3301232"/>
            <a:ext cx="1692389" cy="52515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 w="63500" cap="flat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1" name="TextBox 50"/>
          <p:cNvSpPr txBox="1"/>
          <p:nvPr/>
        </p:nvSpPr>
        <p:spPr>
          <a:xfrm>
            <a:off x="10406624" y="3271218"/>
            <a:ext cx="1833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Information</a:t>
            </a:r>
          </a:p>
        </p:txBody>
      </p:sp>
      <p:sp>
        <p:nvSpPr>
          <p:cNvPr id="52" name="Shape 65"/>
          <p:cNvSpPr/>
          <p:nvPr/>
        </p:nvSpPr>
        <p:spPr>
          <a:xfrm>
            <a:off x="10608107" y="2839890"/>
            <a:ext cx="1442379" cy="1449340"/>
          </a:xfrm>
          <a:prstGeom prst="ellipse">
            <a:avLst/>
          </a:prstGeom>
          <a:noFill/>
          <a:ln w="762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54" name="Shape 213"/>
          <p:cNvSpPr/>
          <p:nvPr/>
        </p:nvSpPr>
        <p:spPr>
          <a:xfrm>
            <a:off x="4412345" y="3390153"/>
            <a:ext cx="1618080" cy="397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spcBef>
                <a:spcPts val="4500"/>
              </a:spcBef>
              <a:defRPr sz="45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Bebas"/>
              </a:defRPr>
            </a:lvl1pPr>
          </a:lstStyle>
          <a:p>
            <a:pPr algn="ctr"/>
            <a:r>
              <a:rPr lang="en-CA" sz="2250" dirty="0">
                <a:latin typeface="Calibri" panose="020F0502020204030204" pitchFamily="34" charset="0"/>
              </a:rPr>
              <a:t>Guard</a:t>
            </a:r>
            <a:endParaRPr sz="2250" dirty="0"/>
          </a:p>
        </p:txBody>
      </p:sp>
      <p:sp>
        <p:nvSpPr>
          <p:cNvPr id="55" name="Shape 213"/>
          <p:cNvSpPr/>
          <p:nvPr/>
        </p:nvSpPr>
        <p:spPr>
          <a:xfrm>
            <a:off x="6259471" y="3367876"/>
            <a:ext cx="1618080" cy="397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spcBef>
                <a:spcPts val="4500"/>
              </a:spcBef>
              <a:defRPr sz="45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Bebas"/>
              </a:defRPr>
            </a:lvl1pPr>
          </a:lstStyle>
          <a:p>
            <a:pPr algn="ctr"/>
            <a:r>
              <a:rPr lang="en-CA" sz="2250" dirty="0">
                <a:latin typeface="Calibri" panose="020F0502020204030204" pitchFamily="34" charset="0"/>
              </a:rPr>
              <a:t>Grow</a:t>
            </a:r>
            <a:endParaRPr sz="2250" dirty="0"/>
          </a:p>
        </p:txBody>
      </p:sp>
      <p:sp>
        <p:nvSpPr>
          <p:cNvPr id="56" name="Shape 213"/>
          <p:cNvSpPr/>
          <p:nvPr/>
        </p:nvSpPr>
        <p:spPr>
          <a:xfrm>
            <a:off x="8285906" y="3367876"/>
            <a:ext cx="1618080" cy="397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spcBef>
                <a:spcPts val="4500"/>
              </a:spcBef>
              <a:defRPr sz="45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Bebas"/>
              </a:defRPr>
            </a:lvl1pPr>
          </a:lstStyle>
          <a:p>
            <a:pPr algn="ctr"/>
            <a:r>
              <a:rPr lang="en-CA" sz="2250" dirty="0">
                <a:latin typeface="Calibri" panose="020F0502020204030204" pitchFamily="34" charset="0"/>
              </a:rPr>
              <a:t>Give</a:t>
            </a:r>
            <a:endParaRPr sz="225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361561" y="5036888"/>
            <a:ext cx="0" cy="420758"/>
          </a:xfrm>
          <a:prstGeom prst="straightConnector1">
            <a:avLst/>
          </a:prstGeom>
          <a:noFill/>
          <a:ln w="57150" cap="flat">
            <a:solidFill>
              <a:schemeClr val="accent3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Shape 116"/>
          <p:cNvSpPr/>
          <p:nvPr/>
        </p:nvSpPr>
        <p:spPr>
          <a:xfrm>
            <a:off x="2301278" y="5475807"/>
            <a:ext cx="7779040" cy="59749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CA" sz="2000" dirty="0"/>
              <a:t>Quality framework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CA" sz="2000" dirty="0"/>
              <a:t>Privacy, Access and Security Rules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244969" y="5036888"/>
            <a:ext cx="2757" cy="420758"/>
          </a:xfrm>
          <a:prstGeom prst="straightConnector1">
            <a:avLst/>
          </a:prstGeom>
          <a:noFill/>
          <a:ln w="57150" cap="flat">
            <a:solidFill>
              <a:schemeClr val="accent3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/>
          <p:cNvCxnSpPr/>
          <p:nvPr/>
        </p:nvCxnSpPr>
        <p:spPr>
          <a:xfrm>
            <a:off x="7151859" y="5031672"/>
            <a:ext cx="1" cy="420758"/>
          </a:xfrm>
          <a:prstGeom prst="straightConnector1">
            <a:avLst/>
          </a:prstGeom>
          <a:noFill/>
          <a:ln w="57150" cap="flat">
            <a:solidFill>
              <a:schemeClr val="accent3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Arrow Connector 73"/>
          <p:cNvCxnSpPr/>
          <p:nvPr/>
        </p:nvCxnSpPr>
        <p:spPr>
          <a:xfrm>
            <a:off x="9064477" y="5031672"/>
            <a:ext cx="0" cy="427413"/>
          </a:xfrm>
          <a:prstGeom prst="straightConnector1">
            <a:avLst/>
          </a:prstGeom>
          <a:noFill/>
          <a:ln w="57150" cap="flat">
            <a:solidFill>
              <a:schemeClr val="accent3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Chevron 76"/>
          <p:cNvSpPr/>
          <p:nvPr/>
        </p:nvSpPr>
        <p:spPr>
          <a:xfrm>
            <a:off x="1974971" y="3378782"/>
            <a:ext cx="326307" cy="297517"/>
          </a:xfrm>
          <a:prstGeom prst="chevron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CA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10080317" y="3341641"/>
            <a:ext cx="326307" cy="297517"/>
          </a:xfrm>
          <a:prstGeom prst="chevron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CA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4222886" y="3375622"/>
            <a:ext cx="134964" cy="297517"/>
          </a:xfrm>
          <a:prstGeom prst="chevro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CA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2" name="Chevron 81"/>
          <p:cNvSpPr/>
          <p:nvPr/>
        </p:nvSpPr>
        <p:spPr>
          <a:xfrm>
            <a:off x="6087425" y="3341640"/>
            <a:ext cx="134964" cy="297517"/>
          </a:xfrm>
          <a:prstGeom prst="chevro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CA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3" name="Chevron 82"/>
          <p:cNvSpPr/>
          <p:nvPr/>
        </p:nvSpPr>
        <p:spPr>
          <a:xfrm>
            <a:off x="7949459" y="3317771"/>
            <a:ext cx="134964" cy="297517"/>
          </a:xfrm>
          <a:prstGeom prst="chevro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CA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 65"/>
          <p:cNvSpPr/>
          <p:nvPr/>
        </p:nvSpPr>
        <p:spPr>
          <a:xfrm>
            <a:off x="303400" y="2839890"/>
            <a:ext cx="1508434" cy="1368981"/>
          </a:xfrm>
          <a:prstGeom prst="ellipse">
            <a:avLst/>
          </a:prstGeom>
          <a:noFill/>
          <a:ln w="762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CA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Data</a:t>
            </a:r>
            <a:endParaRPr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0" name="Block Arc 39"/>
          <p:cNvSpPr/>
          <p:nvPr/>
        </p:nvSpPr>
        <p:spPr>
          <a:xfrm>
            <a:off x="919251" y="1973039"/>
            <a:ext cx="10222302" cy="1477328"/>
          </a:xfrm>
          <a:prstGeom prst="blockArc">
            <a:avLst/>
          </a:prstGeom>
          <a:solidFill>
            <a:srgbClr val="CC66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CA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5672" y="1958940"/>
            <a:ext cx="6090249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CA" sz="2400" b="1" dirty="0">
                <a:solidFill>
                  <a:schemeClr val="bg1"/>
                </a:solidFill>
                <a:sym typeface="Helvetica Light"/>
              </a:rPr>
              <a:t>Governance</a:t>
            </a:r>
            <a:endParaRPr lang="en-CA" sz="6600" b="1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05142" y="1038652"/>
            <a:ext cx="10969316" cy="8950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u="sng" dirty="0">
                <a:latin typeface="Arial MT Std"/>
              </a:rPr>
              <a:t>A Data Life-Cycle View of Statistical Production</a:t>
            </a:r>
          </a:p>
        </p:txBody>
      </p:sp>
      <p:sp>
        <p:nvSpPr>
          <p:cNvPr id="29" name="Slide Number Placeholder 3"/>
          <p:cNvSpPr>
            <a:spLocks noGrp="1"/>
          </p:cNvSpPr>
          <p:nvPr/>
        </p:nvSpPr>
        <p:spPr>
          <a:xfrm>
            <a:off x="11584742" y="5946002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9049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134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Privacy Focus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399" y="2040466"/>
            <a:ext cx="10515600" cy="365672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CA" sz="2800" dirty="0"/>
              <a:t>Privacy has always been of utmost importance for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CA" sz="2800" dirty="0"/>
              <a:t>National Statistical Offices</a:t>
            </a:r>
          </a:p>
          <a:p>
            <a:pPr>
              <a:spcAft>
                <a:spcPts val="400"/>
              </a:spcAft>
            </a:pPr>
            <a:endParaRPr lang="en-CA" sz="2800" dirty="0"/>
          </a:p>
          <a:p>
            <a:pPr>
              <a:spcAft>
                <a:spcPts val="400"/>
              </a:spcAft>
            </a:pPr>
            <a:r>
              <a:rPr lang="en-CA" sz="2800" dirty="0"/>
              <a:t>Gather:	Security of transfer protocols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Guard:	Data security (IT) and Information Management rules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Grow:	Aggregation of information</a:t>
            </a:r>
          </a:p>
          <a:p>
            <a:pPr>
              <a:spcAft>
                <a:spcPts val="400"/>
              </a:spcAft>
            </a:pPr>
            <a:r>
              <a:rPr lang="en-CA" sz="2800" b="1" dirty="0"/>
              <a:t>Give:	Confidentiality and very controlled access</a:t>
            </a:r>
          </a:p>
        </p:txBody>
      </p:sp>
    </p:spTree>
    <p:extLst>
      <p:ext uri="{BB962C8B-B14F-4D97-AF65-F5344CB8AC3E}">
        <p14:creationId xmlns:p14="http://schemas.microsoft.com/office/powerpoint/2010/main" val="252053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134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Privacy Focus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13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399" y="2040466"/>
            <a:ext cx="10515600" cy="3656720"/>
          </a:xfrm>
        </p:spPr>
        <p:txBody>
          <a:bodyPr>
            <a:norm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CA" sz="2800" dirty="0"/>
              <a:t>But not on whether the NSO would gather the data or not</a:t>
            </a:r>
          </a:p>
          <a:p>
            <a:pPr>
              <a:spcAft>
                <a:spcPts val="400"/>
              </a:spcAft>
            </a:pPr>
            <a:endParaRPr lang="en-CA" sz="2800" dirty="0"/>
          </a:p>
          <a:p>
            <a:pPr>
              <a:spcAft>
                <a:spcPts val="400"/>
              </a:spcAft>
            </a:pPr>
            <a:r>
              <a:rPr lang="en-CA" sz="2800" b="1" dirty="0">
                <a:solidFill>
                  <a:srgbClr val="FF0000"/>
                </a:solidFill>
              </a:rPr>
              <a:t>Gather:	Which data and how the NSO acquires them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Guard:	Data security (IT) and Information Management rules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Grow:	Aggregation of information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Give:	Confidentiality and very controlled access</a:t>
            </a:r>
          </a:p>
        </p:txBody>
      </p:sp>
    </p:spTree>
    <p:extLst>
      <p:ext uri="{BB962C8B-B14F-4D97-AF65-F5344CB8AC3E}">
        <p14:creationId xmlns:p14="http://schemas.microsoft.com/office/powerpoint/2010/main" val="334360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67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Need to Optimize</a:t>
            </a:r>
            <a:br>
              <a:rPr lang="en-US" sz="3600" b="1" u="sng" dirty="0">
                <a:latin typeface="Arial MT Std"/>
              </a:rPr>
            </a:br>
            <a:r>
              <a:rPr lang="en-US" sz="3600" b="1" u="sng" dirty="0">
                <a:latin typeface="Arial MT Std"/>
              </a:rPr>
              <a:t>Data Production and Privacy Protection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14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987" y="2431108"/>
            <a:ext cx="10515600" cy="365672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2900" u="sng" dirty="0"/>
              <a:t>Using the scientific approach as an anchor point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900" dirty="0"/>
              <a:t> Build a privacy framework that:</a:t>
            </a:r>
          </a:p>
          <a:p>
            <a:pPr lvl="2">
              <a:spcAft>
                <a:spcPts val="800"/>
              </a:spcAft>
            </a:pPr>
            <a:r>
              <a:rPr lang="en-CA" sz="2500" dirty="0"/>
              <a:t>Includes privacy principles</a:t>
            </a:r>
          </a:p>
          <a:p>
            <a:pPr lvl="2">
              <a:spcAft>
                <a:spcPts val="800"/>
              </a:spcAft>
            </a:pPr>
            <a:r>
              <a:rPr lang="en-CA" sz="2500" dirty="0"/>
              <a:t>Accounts for data sensitivity</a:t>
            </a:r>
          </a:p>
          <a:p>
            <a:pPr lvl="2">
              <a:spcAft>
                <a:spcPts val="800"/>
              </a:spcAft>
            </a:pPr>
            <a:r>
              <a:rPr lang="en-CA" sz="2500" dirty="0"/>
              <a:t>Allows for an ethical review</a:t>
            </a:r>
          </a:p>
          <a:p>
            <a:pPr lvl="2">
              <a:spcAft>
                <a:spcPts val="800"/>
              </a:spcAft>
            </a:pPr>
            <a:r>
              <a:rPr lang="en-CA" sz="2500" dirty="0"/>
              <a:t>Respects statistical principles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900" dirty="0"/>
              <a:t> Establish enhanced governance (ethics committee)</a:t>
            </a:r>
          </a:p>
          <a:p>
            <a:pPr lvl="2">
              <a:spcAft>
                <a:spcPts val="800"/>
              </a:spcAft>
            </a:pPr>
            <a:endParaRPr lang="en-CA" sz="2500" dirty="0"/>
          </a:p>
          <a:p>
            <a:pPr>
              <a:spcAft>
                <a:spcPts val="800"/>
              </a:spcAft>
            </a:pPr>
            <a:endParaRPr lang="en-CA" sz="2900" dirty="0"/>
          </a:p>
          <a:p>
            <a:pPr>
              <a:spcAft>
                <a:spcPts val="800"/>
              </a:spcAft>
            </a:pPr>
            <a:endParaRPr lang="en-CA" sz="2900" dirty="0"/>
          </a:p>
          <a:p>
            <a:pPr>
              <a:spcAft>
                <a:spcPts val="400"/>
              </a:spcAft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4122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2179"/>
            <a:ext cx="10515600" cy="895042"/>
          </a:xfrm>
        </p:spPr>
        <p:txBody>
          <a:bodyPr>
            <a:normAutofit/>
          </a:bodyPr>
          <a:lstStyle/>
          <a:p>
            <a:pPr algn="ctr"/>
            <a:r>
              <a:rPr lang="en-CA" sz="3600" b="1" u="sng" dirty="0">
                <a:latin typeface="Arial MT Std" panose="020B0402020200020204"/>
              </a:rPr>
              <a:t>The Necessity and Proportionality Framework</a:t>
            </a:r>
            <a:endParaRPr lang="en-CA" sz="3600" dirty="0">
              <a:latin typeface="Arial MT Std" panose="020B0402020200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87" y="2330867"/>
            <a:ext cx="10515600" cy="3656720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6449" y="5831415"/>
            <a:ext cx="333982" cy="312344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455705-45FE-4F56-AB53-23307391971C}"/>
              </a:ext>
            </a:extLst>
          </p:cNvPr>
          <p:cNvGrpSpPr/>
          <p:nvPr/>
        </p:nvGrpSpPr>
        <p:grpSpPr>
          <a:xfrm>
            <a:off x="1122248" y="2110758"/>
            <a:ext cx="10043709" cy="3104344"/>
            <a:chOff x="1150374" y="2479250"/>
            <a:chExt cx="10043709" cy="3104344"/>
          </a:xfrm>
        </p:grpSpPr>
        <p:sp>
          <p:nvSpPr>
            <p:cNvPr id="5" name="Rectangle 4"/>
            <p:cNvSpPr/>
            <p:nvPr/>
          </p:nvSpPr>
          <p:spPr>
            <a:xfrm>
              <a:off x="5299435" y="2479250"/>
              <a:ext cx="2469822" cy="5844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59690" y="2483509"/>
              <a:ext cx="2149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 b="1" dirty="0">
                  <a:solidFill>
                    <a:schemeClr val="bg1"/>
                  </a:solidFill>
                </a:rPr>
                <a:t>Necessity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49558" y="3524718"/>
              <a:ext cx="2469822" cy="5844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66854" y="4922364"/>
              <a:ext cx="1952919" cy="5844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0374" y="3931310"/>
              <a:ext cx="2728452" cy="5844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16404" y="2940256"/>
              <a:ext cx="2469822" cy="5844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74854" y="3622269"/>
              <a:ext cx="30192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00" dirty="0"/>
                <a:t>Working</a:t>
              </a:r>
              <a:r>
                <a:rPr lang="en-CA" sz="2200" dirty="0"/>
                <a:t> </a:t>
              </a:r>
              <a:r>
                <a:rPr lang="en-CA" sz="2100" dirty="0"/>
                <a:t>assumptions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25123" y="4922031"/>
              <a:ext cx="1952919" cy="5844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20261" y="4922364"/>
              <a:ext cx="1952919" cy="5844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61428" y="5037847"/>
              <a:ext cx="23351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00" dirty="0"/>
                <a:t>Sensitivity of 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72692" y="4922364"/>
              <a:ext cx="1952919" cy="5844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72691" y="4975288"/>
              <a:ext cx="19529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00" dirty="0"/>
                <a:t>Ethics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80383" y="4844930"/>
              <a:ext cx="26010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00" dirty="0"/>
                <a:t>Flexibility of assumptions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66854" y="4994165"/>
              <a:ext cx="19529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00" dirty="0"/>
                <a:t>Iterations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34997" y="4015557"/>
              <a:ext cx="21521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00" dirty="0"/>
                <a:t>Test / Implement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16405" y="3047821"/>
              <a:ext cx="246982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00" dirty="0"/>
                <a:t>Draw conclusions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838387" y="2771481"/>
              <a:ext cx="1846082" cy="645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9035591" y="4223541"/>
              <a:ext cx="648878" cy="584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296926" y="4600019"/>
              <a:ext cx="653701" cy="615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586909" y="3622269"/>
              <a:ext cx="363718" cy="2619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2" idx="3"/>
            </p:cNvCxnSpPr>
            <p:nvPr/>
          </p:nvCxnSpPr>
          <p:spPr>
            <a:xfrm>
              <a:off x="4886226" y="3232487"/>
              <a:ext cx="3432928" cy="584462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C773DB2-DF94-4371-8DBB-CB4CE71622E6}"/>
              </a:ext>
            </a:extLst>
          </p:cNvPr>
          <p:cNvSpPr txBox="1"/>
          <p:nvPr/>
        </p:nvSpPr>
        <p:spPr>
          <a:xfrm rot="16200000">
            <a:off x="-1450269" y="3417523"/>
            <a:ext cx="39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Transparency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E4F23-BD69-4397-9FB3-D7CCABE81AFA}"/>
              </a:ext>
            </a:extLst>
          </p:cNvPr>
          <p:cNvSpPr txBox="1"/>
          <p:nvPr/>
        </p:nvSpPr>
        <p:spPr>
          <a:xfrm>
            <a:off x="4015187" y="5588481"/>
            <a:ext cx="60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Proportionality</a:t>
            </a:r>
            <a:endParaRPr lang="en-CA" sz="3200" b="1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0974D4BC-DCBC-4694-8A3C-27A7969E2E1B}"/>
              </a:ext>
            </a:extLst>
          </p:cNvPr>
          <p:cNvSpPr/>
          <p:nvPr/>
        </p:nvSpPr>
        <p:spPr>
          <a:xfrm rot="5400000">
            <a:off x="6751530" y="1478126"/>
            <a:ext cx="380721" cy="78063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37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90541" y="1173468"/>
            <a:ext cx="7886700" cy="14199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r>
              <a:rPr lang="en-CA" sz="3600" b="1" u="sng" dirty="0"/>
              <a:t>Traditional Framework</a:t>
            </a:r>
          </a:p>
          <a:p>
            <a:endParaRPr lang="en-CA" sz="2400" dirty="0"/>
          </a:p>
          <a:p>
            <a:r>
              <a:rPr lang="en-CA" sz="2400" dirty="0"/>
              <a:t>   (Some flexibility of assumptions)</a:t>
            </a:r>
            <a:endParaRPr lang="en-CA" sz="3600" dirty="0"/>
          </a:p>
        </p:txBody>
      </p:sp>
      <p:sp>
        <p:nvSpPr>
          <p:cNvPr id="9" name="Rectangle 8"/>
          <p:cNvSpPr/>
          <p:nvPr/>
        </p:nvSpPr>
        <p:spPr>
          <a:xfrm>
            <a:off x="4232148" y="4921248"/>
            <a:ext cx="4044696" cy="49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5264657" y="4961363"/>
            <a:ext cx="193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Necessity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2445" y="4425394"/>
            <a:ext cx="9902952" cy="47548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Moon 21"/>
          <p:cNvSpPr/>
          <p:nvPr/>
        </p:nvSpPr>
        <p:spPr>
          <a:xfrm rot="16200000">
            <a:off x="1245869" y="3145234"/>
            <a:ext cx="667512" cy="1892808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Moon 22"/>
          <p:cNvSpPr/>
          <p:nvPr/>
        </p:nvSpPr>
        <p:spPr>
          <a:xfrm rot="16200000">
            <a:off x="10240517" y="3136089"/>
            <a:ext cx="667512" cy="1892808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9785303" y="3294191"/>
            <a:ext cx="147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Informing Society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0396" y="3293799"/>
            <a:ext cx="137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Privacy Protection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0964" y="4149085"/>
            <a:ext cx="676274" cy="252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6458" y="4173335"/>
            <a:ext cx="676274" cy="252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62296" y="4163301"/>
            <a:ext cx="676274" cy="2529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15021" y="4158732"/>
            <a:ext cx="676274" cy="252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70401" y="4165589"/>
            <a:ext cx="676274" cy="252948"/>
          </a:xfrm>
          <a:prstGeom prst="rect">
            <a:avLst/>
          </a:prstGeom>
          <a:solidFill>
            <a:srgbClr val="F094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93620" y="4139250"/>
            <a:ext cx="19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Risks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0541" y="4148395"/>
            <a:ext cx="19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Quality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0233" y="4143822"/>
            <a:ext cx="19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Sampling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59738" y="4154950"/>
            <a:ext cx="19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Content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67375" y="4154950"/>
            <a:ext cx="19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Methods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6460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2168" y="833966"/>
            <a:ext cx="10232922" cy="1342591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CA" sz="3900" b="1" u="sng" dirty="0"/>
              <a:t>The Necessity</a:t>
            </a:r>
            <a:r>
              <a:rPr lang="en-CA" sz="3600" b="1" u="sng" dirty="0"/>
              <a:t> and Proportionality Framework</a:t>
            </a:r>
          </a:p>
          <a:p>
            <a:pPr algn="ctr"/>
            <a:endParaRPr lang="en-CA" sz="3600" b="1" u="sng" dirty="0"/>
          </a:p>
          <a:p>
            <a:pPr algn="ctr"/>
            <a:r>
              <a:rPr lang="en-CA" sz="2600" dirty="0"/>
              <a:t>(Increased flexibility of assumptions)</a:t>
            </a:r>
            <a:endParaRPr lang="en-CA" sz="26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1271016" y="3497579"/>
            <a:ext cx="9902952" cy="47548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Moon 5"/>
          <p:cNvSpPr/>
          <p:nvPr/>
        </p:nvSpPr>
        <p:spPr>
          <a:xfrm rot="16200000">
            <a:off x="1234440" y="2217419"/>
            <a:ext cx="667512" cy="1892808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Moon 7"/>
          <p:cNvSpPr/>
          <p:nvPr/>
        </p:nvSpPr>
        <p:spPr>
          <a:xfrm rot="16200000">
            <a:off x="10317790" y="2226577"/>
            <a:ext cx="667512" cy="1892808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150614" y="5591555"/>
            <a:ext cx="4044696" cy="41022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5253228" y="5601672"/>
            <a:ext cx="193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Necessity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2488045" y="3085847"/>
            <a:ext cx="1333499" cy="402587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Left-Right Arrow 14"/>
          <p:cNvSpPr/>
          <p:nvPr/>
        </p:nvSpPr>
        <p:spPr>
          <a:xfrm>
            <a:off x="4056286" y="3076221"/>
            <a:ext cx="1318260" cy="402587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Left-Right Arrow 16"/>
          <p:cNvSpPr/>
          <p:nvPr/>
        </p:nvSpPr>
        <p:spPr>
          <a:xfrm>
            <a:off x="6995694" y="3085607"/>
            <a:ext cx="1293194" cy="402587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Left-Right Arrow 18"/>
          <p:cNvSpPr/>
          <p:nvPr/>
        </p:nvSpPr>
        <p:spPr>
          <a:xfrm>
            <a:off x="5524000" y="3063700"/>
            <a:ext cx="1347837" cy="402587"/>
          </a:xfrm>
          <a:prstGeom prst="leftRight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2185172" y="3105403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Risks</a:t>
            </a:r>
          </a:p>
        </p:txBody>
      </p:sp>
      <p:sp>
        <p:nvSpPr>
          <p:cNvPr id="22" name="Isosceles Triangle 21"/>
          <p:cNvSpPr/>
          <p:nvPr/>
        </p:nvSpPr>
        <p:spPr>
          <a:xfrm>
            <a:off x="4150995" y="3980846"/>
            <a:ext cx="4044315" cy="1583690"/>
          </a:xfrm>
          <a:prstGeom prst="triangle">
            <a:avLst>
              <a:gd name="adj" fmla="val 48726"/>
            </a:avLst>
          </a:prstGeom>
          <a:solidFill>
            <a:srgbClr val="FFE2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/>
          </a:p>
        </p:txBody>
      </p:sp>
      <p:sp>
        <p:nvSpPr>
          <p:cNvPr id="23" name="Isosceles Triangle 22"/>
          <p:cNvSpPr/>
          <p:nvPr/>
        </p:nvSpPr>
        <p:spPr>
          <a:xfrm>
            <a:off x="4531995" y="4009421"/>
            <a:ext cx="3238500" cy="1247775"/>
          </a:xfrm>
          <a:prstGeom prst="triangle">
            <a:avLst/>
          </a:prstGeom>
          <a:solidFill>
            <a:srgbClr val="FFCE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4836795" y="4028471"/>
            <a:ext cx="2628900" cy="990600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5236210" y="3989736"/>
            <a:ext cx="1819275" cy="733425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5655945" y="3971321"/>
            <a:ext cx="971550" cy="400050"/>
          </a:xfrm>
          <a:prstGeom prst="triangl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 rot="19272679">
            <a:off x="3842131" y="4452381"/>
            <a:ext cx="193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 rot="2319539">
            <a:off x="6617589" y="4490868"/>
            <a:ext cx="193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Sensitivity</a:t>
            </a:r>
            <a:endParaRPr lang="en-CA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871347" y="2368335"/>
            <a:ext cx="137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Privacy Protection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55950" y="2460516"/>
            <a:ext cx="147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Informing Society</a:t>
            </a:r>
          </a:p>
        </p:txBody>
      </p:sp>
      <p:sp>
        <p:nvSpPr>
          <p:cNvPr id="31" name="Left-Right Arrow 30"/>
          <p:cNvSpPr/>
          <p:nvPr/>
        </p:nvSpPr>
        <p:spPr>
          <a:xfrm>
            <a:off x="8446671" y="3063700"/>
            <a:ext cx="1347837" cy="402587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/>
          <p:cNvSpPr txBox="1"/>
          <p:nvPr/>
        </p:nvSpPr>
        <p:spPr>
          <a:xfrm>
            <a:off x="5218637" y="3070398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Methods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9650" y="3072764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Quality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8582" y="3083029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4480" y="3093720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Sampling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</p:spPr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0103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67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Concluding Remarks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987" y="2431108"/>
            <a:ext cx="10515600" cy="365672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en-CA" sz="2900" dirty="0"/>
              <a:t>Statistics Canada adopted the N&amp;P framework (Oct 2019)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Provides a process to support harvesting of alternative data sources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Changes mindsets about data gathering (and provides documentation)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Better informs society about statistical activities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Solidly equips Statistics Canda to face new situations such as COVID-19</a:t>
            </a:r>
          </a:p>
          <a:p>
            <a:pPr>
              <a:spcAft>
                <a:spcPts val="400"/>
              </a:spcAft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3275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134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Outline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399" y="2040466"/>
            <a:ext cx="10515600" cy="365672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CA" sz="2800" dirty="0"/>
              <a:t>Context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Canadian Response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New Issues and Challenges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A Useful Framework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305556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134" y="663145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COVID-19 Context – New &amp; Accelerated Activities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399" y="1483874"/>
            <a:ext cx="4968462" cy="434936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400"/>
              </a:spcAft>
            </a:pPr>
            <a:r>
              <a:rPr lang="en-CA" sz="2800" dirty="0"/>
              <a:t>Hosting data services for Health Agency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Canadian economic dashboard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Canadian geospatial explorer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Flash economic indicators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Fast-track surveys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Increased number of analytical insights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Creation of a protected cloud environment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Privacy and ethical reviews of data acquisitions</a:t>
            </a:r>
          </a:p>
          <a:p>
            <a:pPr marL="0" indent="0">
              <a:spcAft>
                <a:spcPts val="400"/>
              </a:spcAft>
              <a:buNone/>
            </a:pPr>
            <a:endParaRPr lang="en-CA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AA5C0B-9584-4E2D-B861-B0E3C8F090C9}"/>
              </a:ext>
            </a:extLst>
          </p:cNvPr>
          <p:cNvSpPr txBox="1">
            <a:spLocks/>
          </p:cNvSpPr>
          <p:nvPr/>
        </p:nvSpPr>
        <p:spPr>
          <a:xfrm>
            <a:off x="5851938" y="1483874"/>
            <a:ext cx="4968462" cy="43493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CA" sz="2200" dirty="0"/>
              <a:t>Increased use of data science</a:t>
            </a:r>
          </a:p>
          <a:p>
            <a:pPr>
              <a:spcAft>
                <a:spcPts val="400"/>
              </a:spcAft>
            </a:pPr>
            <a:r>
              <a:rPr lang="en-CA" sz="2200" dirty="0"/>
              <a:t>Use of new data sources</a:t>
            </a:r>
          </a:p>
          <a:p>
            <a:pPr>
              <a:spcAft>
                <a:spcPts val="400"/>
              </a:spcAft>
            </a:pPr>
            <a:r>
              <a:rPr lang="en-CA" sz="2200" dirty="0"/>
              <a:t>Now-casting</a:t>
            </a:r>
          </a:p>
          <a:p>
            <a:pPr>
              <a:spcAft>
                <a:spcPts val="400"/>
              </a:spcAft>
            </a:pPr>
            <a:r>
              <a:rPr lang="en-CA" sz="2200" dirty="0"/>
              <a:t>More modeling and simulations</a:t>
            </a:r>
          </a:p>
          <a:p>
            <a:pPr>
              <a:spcAft>
                <a:spcPts val="400"/>
              </a:spcAft>
            </a:pPr>
            <a:r>
              <a:rPr lang="en-CA" sz="2200" dirty="0"/>
              <a:t>Hackathons</a:t>
            </a:r>
          </a:p>
          <a:p>
            <a:pPr>
              <a:spcAft>
                <a:spcPts val="400"/>
              </a:spcAft>
            </a:pPr>
            <a:r>
              <a:rPr lang="en-CA" sz="2200" dirty="0"/>
              <a:t>Web panel</a:t>
            </a:r>
          </a:p>
          <a:p>
            <a:pPr>
              <a:spcAft>
                <a:spcPts val="400"/>
              </a:spcAft>
            </a:pPr>
            <a:r>
              <a:rPr lang="en-CA" sz="2200" dirty="0"/>
              <a:t>Web scraping</a:t>
            </a:r>
          </a:p>
          <a:p>
            <a:pPr>
              <a:spcAft>
                <a:spcPts val="400"/>
              </a:spcAft>
            </a:pPr>
            <a:r>
              <a:rPr lang="en-CA" sz="2200" dirty="0"/>
              <a:t>Crowdsourcing</a:t>
            </a:r>
          </a:p>
        </p:txBody>
      </p:sp>
    </p:spTree>
    <p:extLst>
      <p:ext uri="{BB962C8B-B14F-4D97-AF65-F5344CB8AC3E}">
        <p14:creationId xmlns:p14="http://schemas.microsoft.com/office/powerpoint/2010/main" val="151397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7200" b="1" dirty="0"/>
              <a:t>Thank you!</a:t>
            </a:r>
          </a:p>
          <a:p>
            <a:pPr marL="0" indent="0" algn="ctr">
              <a:buNone/>
            </a:pPr>
            <a:endParaRPr lang="en-CA" sz="3600" b="1" dirty="0"/>
          </a:p>
          <a:p>
            <a:pPr marL="0" indent="0" algn="ctr">
              <a:buNone/>
            </a:pPr>
            <a:r>
              <a:rPr lang="en-CA" sz="3600" b="1" dirty="0"/>
              <a:t>Eric.Rancourt@Canada.ca</a:t>
            </a:r>
          </a:p>
          <a:p>
            <a:pPr marL="0" indent="0" algn="ctr">
              <a:buNone/>
            </a:pPr>
            <a:endParaRPr lang="en-CA" sz="3200" b="1" dirty="0"/>
          </a:p>
          <a:p>
            <a:pPr marL="0" indent="0" algn="ctr">
              <a:buNone/>
            </a:pPr>
            <a:r>
              <a:rPr lang="en-CA" sz="1800" b="1" dirty="0" err="1"/>
              <a:t>Cette</a:t>
            </a:r>
            <a:r>
              <a:rPr lang="en-CA" sz="1800" b="1" dirty="0"/>
              <a:t> </a:t>
            </a:r>
            <a:r>
              <a:rPr lang="en-CA" sz="1800" b="1" dirty="0" err="1"/>
              <a:t>présentation</a:t>
            </a:r>
            <a:r>
              <a:rPr lang="en-CA" sz="1800" b="1" dirty="0"/>
              <a:t> </a:t>
            </a:r>
            <a:r>
              <a:rPr lang="en-CA" sz="1800" b="1" dirty="0" err="1"/>
              <a:t>est</a:t>
            </a:r>
            <a:r>
              <a:rPr lang="en-CA" sz="1800" b="1" dirty="0"/>
              <a:t> disponible </a:t>
            </a:r>
            <a:r>
              <a:rPr lang="en-CA" sz="1800" b="1" dirty="0" err="1"/>
              <a:t>en</a:t>
            </a:r>
            <a:r>
              <a:rPr lang="en-CA" sz="1800" b="1" dirty="0"/>
              <a:t> </a:t>
            </a:r>
            <a:r>
              <a:rPr lang="en-CA" sz="1800" b="1" dirty="0" err="1"/>
              <a:t>français</a:t>
            </a:r>
            <a:r>
              <a:rPr lang="en-CA" sz="1800" b="1" dirty="0"/>
              <a:t> sur </a:t>
            </a:r>
            <a:r>
              <a:rPr lang="en-CA" sz="1800" b="1" dirty="0" err="1"/>
              <a:t>demande</a:t>
            </a:r>
            <a:endParaRPr lang="en-CA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134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COVID-19 Context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399" y="2040466"/>
            <a:ext cx="10515600" cy="3656720"/>
          </a:xfrm>
        </p:spPr>
        <p:txBody>
          <a:bodyPr>
            <a:normAutofit fontScale="92500"/>
          </a:bodyPr>
          <a:lstStyle/>
          <a:p>
            <a:pPr>
              <a:spcAft>
                <a:spcPts val="400"/>
              </a:spcAft>
            </a:pPr>
            <a:r>
              <a:rPr lang="en-CA" sz="2800" dirty="0"/>
              <a:t>The pandemic, lockdown and the economic halt created a totally new context in all data dimensions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Demands for health information skyrocketed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All hands got on deck and numerous actors started producing data and data interpretations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National Statistical Offices (NSO)  / Statistics Canada</a:t>
            </a:r>
          </a:p>
          <a:p>
            <a:pPr marL="971550" lvl="1" indent="-514350">
              <a:spcAft>
                <a:spcPts val="400"/>
              </a:spcAft>
              <a:buFont typeface="+mj-lt"/>
              <a:buAutoNum type="arabicPeriod"/>
            </a:pPr>
            <a:r>
              <a:rPr lang="en-CA" sz="2600" dirty="0"/>
              <a:t>Had to adjust themselves to the new reality</a:t>
            </a:r>
          </a:p>
          <a:p>
            <a:pPr marL="971550" lvl="1" indent="-514350">
              <a:spcAft>
                <a:spcPts val="400"/>
              </a:spcAft>
              <a:buFont typeface="+mj-lt"/>
              <a:buAutoNum type="arabicPeriod"/>
            </a:pPr>
            <a:r>
              <a:rPr lang="en-CA" sz="2600" dirty="0"/>
              <a:t>Started harvesting new data sources and producing new statistics</a:t>
            </a:r>
          </a:p>
        </p:txBody>
      </p:sp>
    </p:spTree>
    <p:extLst>
      <p:ext uri="{BB962C8B-B14F-4D97-AF65-F5344CB8AC3E}">
        <p14:creationId xmlns:p14="http://schemas.microsoft.com/office/powerpoint/2010/main" val="49507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134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Pre-Existing Context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399" y="2040466"/>
            <a:ext cx="10515600" cy="3656720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CA" sz="2800" dirty="0"/>
              <a:t>The World had been changing and getting more complex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The data revolution had arrived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Needs/ demands for data were increasing</a:t>
            </a:r>
          </a:p>
          <a:p>
            <a:pPr>
              <a:spcAft>
                <a:spcPts val="400"/>
              </a:spcAft>
            </a:pPr>
            <a:r>
              <a:rPr lang="en-CA" sz="2800" dirty="0"/>
              <a:t>New data sources were emerging </a:t>
            </a:r>
            <a:r>
              <a:rPr lang="en-US" sz="2800" dirty="0"/>
              <a:t>“everywhere”</a:t>
            </a:r>
          </a:p>
          <a:p>
            <a:pPr>
              <a:spcAft>
                <a:spcPts val="400"/>
              </a:spcAft>
            </a:pPr>
            <a:r>
              <a:rPr lang="en-US" sz="2800" dirty="0"/>
              <a:t>Technology had been shaping society</a:t>
            </a:r>
          </a:p>
          <a:p>
            <a:pPr>
              <a:spcAft>
                <a:spcPts val="400"/>
              </a:spcAft>
            </a:pPr>
            <a:r>
              <a:rPr lang="en-US" sz="2800" dirty="0"/>
              <a:t>The economy and social interactions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800" dirty="0"/>
              <a:t>	had been permanently altered</a:t>
            </a:r>
            <a:endParaRPr lang="en-CA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B09F5-EDBE-47DE-887D-0DA9B8C4B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746" y="2623930"/>
            <a:ext cx="3908924" cy="292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62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8767"/>
            <a:ext cx="10515600" cy="895042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Statistics Canada’s Response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u="sng" dirty="0"/>
              <a:t>A modernization Agenda</a:t>
            </a:r>
            <a:endParaRPr lang="en-CA" sz="2800" dirty="0"/>
          </a:p>
          <a:p>
            <a:pPr marL="1079500" lvl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1079500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/>
              <a:t>User-centric service delivery</a:t>
            </a:r>
          </a:p>
          <a:p>
            <a:pPr marL="1079500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/>
              <a:t>Leading-edge methods and data integration</a:t>
            </a:r>
          </a:p>
          <a:p>
            <a:pPr marL="1079500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/>
              <a:t>Capacity building and leadership</a:t>
            </a:r>
          </a:p>
          <a:p>
            <a:pPr marL="1079500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/>
              <a:t>Sharing and collaboration</a:t>
            </a:r>
          </a:p>
          <a:p>
            <a:pPr marL="1079500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/>
              <a:t>Modern workforce and flexible workplace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 txBox="1">
            <a:spLocks/>
          </p:cNvSpPr>
          <p:nvPr/>
        </p:nvSpPr>
        <p:spPr>
          <a:xfrm>
            <a:off x="11515390" y="5763469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latin typeface="Arial MT Std" panose="020B040202020002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7420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67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Modernizing the Production of Information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987" y="2431108"/>
            <a:ext cx="10515600" cy="365672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CA" sz="2900" dirty="0"/>
              <a:t>Evolving, responsive approach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Shifting paradigm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Using administrative and alternative data in greater proportion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Adopting new technologies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Moving into unchartered land</a:t>
            </a:r>
          </a:p>
          <a:p>
            <a:pPr>
              <a:spcAft>
                <a:spcPts val="400"/>
              </a:spcAft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9570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3600" b="1" dirty="0"/>
              <a:t>From Integration</a:t>
            </a:r>
            <a:r>
              <a:rPr lang="en-CA" sz="3200" b="1" dirty="0"/>
              <a:t> of Administrative Data with Surveys…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 txBox="1">
            <a:spLocks/>
          </p:cNvSpPr>
          <p:nvPr/>
        </p:nvSpPr>
        <p:spPr>
          <a:xfrm>
            <a:off x="11515390" y="5763469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latin typeface="Arial MT Std" panose="020B0402020200020204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85057" y="3846744"/>
            <a:ext cx="940799" cy="157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 txBox="1">
            <a:spLocks/>
          </p:cNvSpPr>
          <p:nvPr/>
        </p:nvSpPr>
        <p:spPr>
          <a:xfrm>
            <a:off x="646467" y="2342001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u="sng" dirty="0"/>
              <a:t>Survey-First Paradigm</a:t>
            </a:r>
          </a:p>
          <a:p>
            <a:endParaRPr lang="en-US" dirty="0"/>
          </a:p>
        </p:txBody>
      </p:sp>
      <p:grpSp>
        <p:nvGrpSpPr>
          <p:cNvPr id="7" name="Groupe 9"/>
          <p:cNvGrpSpPr/>
          <p:nvPr/>
        </p:nvGrpSpPr>
        <p:grpSpPr>
          <a:xfrm>
            <a:off x="1862658" y="2892594"/>
            <a:ext cx="2366656" cy="2479157"/>
            <a:chOff x="4050783" y="2557988"/>
            <a:chExt cx="1452326" cy="2326237"/>
          </a:xfrm>
        </p:grpSpPr>
        <p:sp>
          <p:nvSpPr>
            <p:cNvPr id="8" name="Flèche vers le bas 1"/>
            <p:cNvSpPr/>
            <p:nvPr/>
          </p:nvSpPr>
          <p:spPr>
            <a:xfrm>
              <a:off x="4447068" y="3174227"/>
              <a:ext cx="216024" cy="3240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" name="ZoneTexte 2"/>
            <p:cNvSpPr txBox="1"/>
            <p:nvPr/>
          </p:nvSpPr>
          <p:spPr>
            <a:xfrm>
              <a:off x="4134957" y="2557988"/>
              <a:ext cx="1368152" cy="43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Concept</a:t>
              </a:r>
            </a:p>
          </p:txBody>
        </p:sp>
        <p:sp>
          <p:nvSpPr>
            <p:cNvPr id="10" name="ZoneTexte 5"/>
            <p:cNvSpPr txBox="1"/>
            <p:nvPr/>
          </p:nvSpPr>
          <p:spPr>
            <a:xfrm>
              <a:off x="4050783" y="3491265"/>
              <a:ext cx="1008112" cy="43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Tools</a:t>
              </a:r>
            </a:p>
          </p:txBody>
        </p:sp>
        <p:sp>
          <p:nvSpPr>
            <p:cNvPr id="11" name="Flèche vers le bas 6"/>
            <p:cNvSpPr/>
            <p:nvPr/>
          </p:nvSpPr>
          <p:spPr>
            <a:xfrm>
              <a:off x="4446827" y="3983434"/>
              <a:ext cx="216024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2" name="ZoneTexte 7"/>
            <p:cNvSpPr txBox="1"/>
            <p:nvPr/>
          </p:nvSpPr>
          <p:spPr>
            <a:xfrm>
              <a:off x="4059765" y="4451036"/>
              <a:ext cx="990145" cy="43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Inference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28347" y="3118209"/>
            <a:ext cx="1875732" cy="2334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273333" y="4072243"/>
            <a:ext cx="601741" cy="5527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77293" y="3292569"/>
            <a:ext cx="0" cy="706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65014" y="4730023"/>
            <a:ext cx="8013" cy="618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7660818" y="3210476"/>
            <a:ext cx="845414" cy="2253542"/>
          </a:xfrm>
          <a:prstGeom prst="leftBrace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961796" y="4336964"/>
            <a:ext cx="1636293" cy="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039360" y="3173185"/>
            <a:ext cx="1018124" cy="169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9262754" y="4458954"/>
            <a:ext cx="1249033" cy="71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485072" y="3533752"/>
            <a:ext cx="1423989" cy="636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ZoneTexte 2"/>
          <p:cNvSpPr txBox="1"/>
          <p:nvPr/>
        </p:nvSpPr>
        <p:spPr>
          <a:xfrm>
            <a:off x="8990107" y="2752051"/>
            <a:ext cx="222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Admin</a:t>
            </a:r>
          </a:p>
        </p:txBody>
      </p:sp>
      <p:sp>
        <p:nvSpPr>
          <p:cNvPr id="24" name="ZoneTexte 2"/>
          <p:cNvSpPr txBox="1"/>
          <p:nvPr/>
        </p:nvSpPr>
        <p:spPr>
          <a:xfrm>
            <a:off x="5077508" y="2724301"/>
            <a:ext cx="222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31852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u="sng" dirty="0"/>
              <a:t>Admin-First Paradigm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 txBox="1">
            <a:spLocks/>
          </p:cNvSpPr>
          <p:nvPr/>
        </p:nvSpPr>
        <p:spPr>
          <a:xfrm>
            <a:off x="11515390" y="5763469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latin typeface="Arial MT Std" panose="020B0402020200020204"/>
              </a:rPr>
              <a:t>8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3600" b="1" dirty="0"/>
              <a:t> … to Starting with Administrative Data and Possibly Integrating Surveys</a:t>
            </a:r>
          </a:p>
        </p:txBody>
      </p:sp>
      <p:grpSp>
        <p:nvGrpSpPr>
          <p:cNvPr id="7" name="Groupe 11"/>
          <p:cNvGrpSpPr/>
          <p:nvPr/>
        </p:nvGrpSpPr>
        <p:grpSpPr>
          <a:xfrm>
            <a:off x="1894930" y="2842906"/>
            <a:ext cx="2736304" cy="2381487"/>
            <a:chOff x="4473218" y="1980805"/>
            <a:chExt cx="1944216" cy="2381487"/>
          </a:xfrm>
        </p:grpSpPr>
        <p:sp>
          <p:nvSpPr>
            <p:cNvPr id="8" name="ZoneTexte 5"/>
            <p:cNvSpPr txBox="1"/>
            <p:nvPr/>
          </p:nvSpPr>
          <p:spPr>
            <a:xfrm>
              <a:off x="4684645" y="198080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Data</a:t>
              </a:r>
            </a:p>
          </p:txBody>
        </p:sp>
        <p:sp>
          <p:nvSpPr>
            <p:cNvPr id="9" name="ZoneTexte 6"/>
            <p:cNvSpPr txBox="1"/>
            <p:nvPr/>
          </p:nvSpPr>
          <p:spPr>
            <a:xfrm>
              <a:off x="4684645" y="2940716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Tools</a:t>
              </a:r>
            </a:p>
          </p:txBody>
        </p:sp>
        <p:sp>
          <p:nvSpPr>
            <p:cNvPr id="10" name="ZoneTexte 7"/>
            <p:cNvSpPr txBox="1"/>
            <p:nvPr/>
          </p:nvSpPr>
          <p:spPr>
            <a:xfrm>
              <a:off x="4473218" y="3900627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Conclusions</a:t>
              </a:r>
            </a:p>
          </p:txBody>
        </p:sp>
        <p:sp>
          <p:nvSpPr>
            <p:cNvPr id="11" name="Flèche vers le bas 9"/>
            <p:cNvSpPr/>
            <p:nvPr/>
          </p:nvSpPr>
          <p:spPr>
            <a:xfrm>
              <a:off x="4897070" y="2474949"/>
              <a:ext cx="198996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2" name="Flèche vers le bas 10"/>
            <p:cNvSpPr/>
            <p:nvPr/>
          </p:nvSpPr>
          <p:spPr>
            <a:xfrm>
              <a:off x="4887649" y="3470055"/>
              <a:ext cx="216024" cy="4381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72184" y="3022334"/>
            <a:ext cx="2500767" cy="25538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199011" y="4193736"/>
            <a:ext cx="702534" cy="119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663106" y="3534820"/>
            <a:ext cx="760274" cy="1288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915740" y="4701913"/>
            <a:ext cx="932704" cy="544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160213" y="3766808"/>
            <a:ext cx="1063350" cy="482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43243" y="5304301"/>
            <a:ext cx="308" cy="271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2"/>
          <p:cNvSpPr txBox="1"/>
          <p:nvPr/>
        </p:nvSpPr>
        <p:spPr>
          <a:xfrm>
            <a:off x="5593661" y="2622223"/>
            <a:ext cx="166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Admin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043243" y="3146166"/>
            <a:ext cx="0" cy="316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40294" y="3022334"/>
            <a:ext cx="1875732" cy="2553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9585280" y="4143410"/>
            <a:ext cx="601741" cy="6045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876962" y="4795063"/>
            <a:ext cx="8012" cy="676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863948" y="3292231"/>
            <a:ext cx="8012" cy="804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"/>
          <p:cNvSpPr txBox="1"/>
          <p:nvPr/>
        </p:nvSpPr>
        <p:spPr>
          <a:xfrm>
            <a:off x="9462898" y="2637938"/>
            <a:ext cx="222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Survey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8008421" y="3210476"/>
            <a:ext cx="845414" cy="2253542"/>
          </a:xfrm>
          <a:prstGeom prst="leftBrace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223563" y="4337247"/>
            <a:ext cx="72213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7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67" y="1015008"/>
            <a:ext cx="12225867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Leading to New Approaches and Methods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987" y="2431108"/>
            <a:ext cx="10515600" cy="3656720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CA" sz="2900" dirty="0"/>
              <a:t>Web panel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Web scraping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Crowdsourcing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Credit data and banking data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Cell phone data, scanner data, satellite data, sensors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Other types of data</a:t>
            </a:r>
          </a:p>
          <a:p>
            <a:pPr>
              <a:spcAft>
                <a:spcPts val="400"/>
              </a:spcAft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91805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2418859|-7487713|-3590342|-8882056|-11579569|Statistics Canada&quot;,&quot;Id&quot;:&quot;5e39a2cc39463318c460e19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d-20_029_02-eng.potx" id="{34967923-EB6E-4830-B50E-1D33803BA617}" vid="{9528EFDA-0A54-401B-A941-DCA0DA2394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31d-20_029_02-eng</Template>
  <TotalTime>472</TotalTime>
  <Words>697</Words>
  <Application>Microsoft Office PowerPoint</Application>
  <PresentationFormat>Widescreen</PresentationFormat>
  <Paragraphs>188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MT Std</vt:lpstr>
      <vt:lpstr>Arial Narrow</vt:lpstr>
      <vt:lpstr>Calibri</vt:lpstr>
      <vt:lpstr>Calibri Light</vt:lpstr>
      <vt:lpstr>Helvetica Light</vt:lpstr>
      <vt:lpstr>Wingdings</vt:lpstr>
      <vt:lpstr>Office Theme</vt:lpstr>
      <vt:lpstr>Achieving Privacy and the Production of Quality Statistics When Using Alternative Data Sources</vt:lpstr>
      <vt:lpstr>Outline</vt:lpstr>
      <vt:lpstr>COVID-19 Context</vt:lpstr>
      <vt:lpstr>Pre-Existing Context</vt:lpstr>
      <vt:lpstr>Statistics Canada’s Response</vt:lpstr>
      <vt:lpstr>Modernizing the Production of Information</vt:lpstr>
      <vt:lpstr>From Integration of Administrative Data with Surveys…</vt:lpstr>
      <vt:lpstr> … to Starting with Administrative Data and Possibly Integrating Surveys</vt:lpstr>
      <vt:lpstr>Leading to New Approaches and Methods</vt:lpstr>
      <vt:lpstr>Issues and Challenges</vt:lpstr>
      <vt:lpstr>PowerPoint Presentation</vt:lpstr>
      <vt:lpstr>Privacy Focus</vt:lpstr>
      <vt:lpstr>Privacy Focus</vt:lpstr>
      <vt:lpstr>Need to Optimize Data Production and Privacy Protection</vt:lpstr>
      <vt:lpstr>The Necessity and Proportionality Framework</vt:lpstr>
      <vt:lpstr>PowerPoint Presentation</vt:lpstr>
      <vt:lpstr>PowerPoint Presentation</vt:lpstr>
      <vt:lpstr>PowerPoint Presentation</vt:lpstr>
      <vt:lpstr>Concluding Remarks</vt:lpstr>
      <vt:lpstr>COVID-19 Context – New &amp; Accelerated Activities</vt:lpstr>
      <vt:lpstr>PowerPoint Presentation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Henri, Claudia - FASD/DSFA</dc:creator>
  <cp:lastModifiedBy>Eric Rancourt</cp:lastModifiedBy>
  <cp:revision>68</cp:revision>
  <cp:lastPrinted>2020-08-06T13:35:23Z</cp:lastPrinted>
  <dcterms:created xsi:type="dcterms:W3CDTF">2020-02-03T19:00:38Z</dcterms:created>
  <dcterms:modified xsi:type="dcterms:W3CDTF">2020-08-06T15:04:16Z</dcterms:modified>
</cp:coreProperties>
</file>