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926" r:id="rId2"/>
    <p:sldId id="1002" r:id="rId3"/>
    <p:sldId id="1006" r:id="rId4"/>
    <p:sldId id="1003" r:id="rId5"/>
    <p:sldId id="1005" r:id="rId6"/>
    <p:sldId id="1004" r:id="rId7"/>
    <p:sldId id="1056" r:id="rId8"/>
    <p:sldId id="805" r:id="rId9"/>
    <p:sldId id="806" r:id="rId10"/>
    <p:sldId id="963" r:id="rId11"/>
    <p:sldId id="811" r:id="rId12"/>
    <p:sldId id="964" r:id="rId13"/>
    <p:sldId id="807" r:id="rId14"/>
    <p:sldId id="802" r:id="rId15"/>
    <p:sldId id="1009" r:id="rId16"/>
    <p:sldId id="982" r:id="rId17"/>
    <p:sldId id="1011" r:id="rId18"/>
    <p:sldId id="1012" r:id="rId19"/>
    <p:sldId id="846" r:id="rId20"/>
    <p:sldId id="873" r:id="rId21"/>
    <p:sldId id="901" r:id="rId22"/>
    <p:sldId id="967" r:id="rId23"/>
    <p:sldId id="848" r:id="rId24"/>
    <p:sldId id="844" r:id="rId25"/>
    <p:sldId id="1021" r:id="rId26"/>
    <p:sldId id="983" r:id="rId27"/>
    <p:sldId id="1037" r:id="rId28"/>
    <p:sldId id="1036" r:id="rId29"/>
    <p:sldId id="984" r:id="rId30"/>
    <p:sldId id="985" r:id="rId31"/>
    <p:sldId id="986" r:id="rId32"/>
    <p:sldId id="987" r:id="rId33"/>
    <p:sldId id="1038" r:id="rId34"/>
    <p:sldId id="906" r:id="rId35"/>
    <p:sldId id="1039" r:id="rId36"/>
    <p:sldId id="993" r:id="rId37"/>
    <p:sldId id="835" r:id="rId38"/>
    <p:sldId id="1057" r:id="rId39"/>
    <p:sldId id="968" r:id="rId40"/>
    <p:sldId id="1055" r:id="rId41"/>
    <p:sldId id="849" r:id="rId42"/>
    <p:sldId id="850" r:id="rId43"/>
    <p:sldId id="857" r:id="rId44"/>
    <p:sldId id="856" r:id="rId45"/>
    <p:sldId id="1040" r:id="rId46"/>
    <p:sldId id="858" r:id="rId47"/>
    <p:sldId id="855" r:id="rId48"/>
    <p:sldId id="1044" r:id="rId49"/>
    <p:sldId id="1045" r:id="rId50"/>
    <p:sldId id="1046" r:id="rId51"/>
    <p:sldId id="1047" r:id="rId52"/>
    <p:sldId id="1049" r:id="rId53"/>
    <p:sldId id="1050" r:id="rId54"/>
    <p:sldId id="1051" r:id="rId55"/>
    <p:sldId id="1052" r:id="rId56"/>
    <p:sldId id="836" r:id="rId57"/>
    <p:sldId id="1058" r:id="rId58"/>
    <p:sldId id="969" r:id="rId59"/>
    <p:sldId id="817" r:id="rId60"/>
    <p:sldId id="1042" r:id="rId61"/>
    <p:sldId id="1043" r:id="rId62"/>
    <p:sldId id="970" r:id="rId63"/>
    <p:sldId id="1053" r:id="rId64"/>
    <p:sldId id="945" r:id="rId65"/>
    <p:sldId id="1028" r:id="rId66"/>
    <p:sldId id="1054" r:id="rId67"/>
    <p:sldId id="1029" r:id="rId68"/>
    <p:sldId id="1030" r:id="rId69"/>
    <p:sldId id="1031" r:id="rId70"/>
    <p:sldId id="1032" r:id="rId71"/>
    <p:sldId id="1059" r:id="rId72"/>
    <p:sldId id="885" r:id="rId73"/>
    <p:sldId id="879" r:id="rId74"/>
    <p:sldId id="886" r:id="rId75"/>
    <p:sldId id="869" r:id="rId76"/>
    <p:sldId id="871" r:id="rId77"/>
    <p:sldId id="870" r:id="rId78"/>
    <p:sldId id="955" r:id="rId79"/>
    <p:sldId id="956" r:id="rId80"/>
    <p:sldId id="913" r:id="rId81"/>
    <p:sldId id="894" r:id="rId82"/>
    <p:sldId id="925" r:id="rId83"/>
    <p:sldId id="962" r:id="rId84"/>
    <p:sldId id="1061" r:id="rId85"/>
    <p:sldId id="1062" r:id="rId86"/>
    <p:sldId id="896" r:id="rId87"/>
    <p:sldId id="900" r:id="rId88"/>
    <p:sldId id="876" r:id="rId89"/>
    <p:sldId id="877" r:id="rId90"/>
    <p:sldId id="416" r:id="rId91"/>
    <p:sldId id="923" r:id="rId92"/>
    <p:sldId id="998" r:id="rId93"/>
    <p:sldId id="1060" r:id="rId94"/>
    <p:sldId id="995" r:id="rId95"/>
    <p:sldId id="996" r:id="rId96"/>
    <p:sldId id="997" r:id="rId97"/>
    <p:sldId id="1027" r:id="rId98"/>
    <p:sldId id="1022" r:id="rId99"/>
    <p:sldId id="1023" r:id="rId100"/>
    <p:sldId id="1024" r:id="rId101"/>
    <p:sldId id="1025" r:id="rId102"/>
    <p:sldId id="1026" r:id="rId103"/>
    <p:sldId id="845" r:id="rId104"/>
    <p:sldId id="909" r:id="rId105"/>
    <p:sldId id="999" r:id="rId106"/>
    <p:sldId id="1000" r:id="rId107"/>
    <p:sldId id="1001" r:id="rId108"/>
    <p:sldId id="958" r:id="rId109"/>
    <p:sldId id="960" r:id="rId110"/>
    <p:sldId id="961" r:id="rId111"/>
    <p:sldId id="966"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A1B"/>
    <a:srgbClr val="333333"/>
    <a:srgbClr val="B31B1B"/>
    <a:srgbClr val="FF5050"/>
    <a:srgbClr val="B3B3B3"/>
    <a:srgbClr val="FFFFFF"/>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varScale="1">
        <p:scale>
          <a:sx n="78" d="100"/>
          <a:sy n="78" d="100"/>
        </p:scale>
        <p:origin x="856" y="52"/>
      </p:cViewPr>
      <p:guideLst/>
    </p:cSldViewPr>
  </p:slideViewPr>
  <p:outlineViewPr>
    <p:cViewPr>
      <p:scale>
        <a:sx n="33" d="100"/>
        <a:sy n="33" d="100"/>
      </p:scale>
      <p:origin x="0" y="-20604"/>
    </p:cViewPr>
  </p:outlineViewPr>
  <p:notesTextViewPr>
    <p:cViewPr>
      <p:scale>
        <a:sx n="1" d="1"/>
        <a:sy n="1" d="1"/>
      </p:scale>
      <p:origin x="0" y="0"/>
    </p:cViewPr>
  </p:notesTextViewPr>
  <p:sorterViewPr>
    <p:cViewPr>
      <p:scale>
        <a:sx n="70" d="100"/>
        <a:sy n="70" d="100"/>
      </p:scale>
      <p:origin x="0" y="-20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2020-11-19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smtClean="0"/>
              <a:t>Provide some guidance based on the lessons learned </a:t>
            </a:r>
            <a:r>
              <a:rPr lang="en-US" baseline="0" smtClean="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35</a:t>
            </a:fld>
            <a:endParaRPr lang="en-US"/>
          </a:p>
        </p:txBody>
      </p:sp>
    </p:spTree>
    <p:extLst>
      <p:ext uri="{BB962C8B-B14F-4D97-AF65-F5344CB8AC3E}">
        <p14:creationId xmlns:p14="http://schemas.microsoft.com/office/powerpoint/2010/main" val="251924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37</a:t>
            </a:fld>
            <a:endParaRPr lang="en-US"/>
          </a:p>
        </p:txBody>
      </p:sp>
    </p:spTree>
    <p:extLst>
      <p:ext uri="{BB962C8B-B14F-4D97-AF65-F5344CB8AC3E}">
        <p14:creationId xmlns:p14="http://schemas.microsoft.com/office/powerpoint/2010/main" val="126752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metadata for this page</a:t>
            </a:r>
          </a:p>
        </p:txBody>
      </p:sp>
      <p:sp>
        <p:nvSpPr>
          <p:cNvPr id="4" name="Slide Number Placeholder 3"/>
          <p:cNvSpPr>
            <a:spLocks noGrp="1"/>
          </p:cNvSpPr>
          <p:nvPr>
            <p:ph type="sldNum" sz="quarter" idx="10"/>
          </p:nvPr>
        </p:nvSpPr>
        <p:spPr/>
        <p:txBody>
          <a:bodyPr/>
          <a:lstStyle/>
          <a:p>
            <a:fld id="{59C334D6-74E3-493C-842C-2A0D832D0681}" type="slidenum">
              <a:rPr lang="en-US" smtClean="0"/>
              <a:t>42</a:t>
            </a:fld>
            <a:endParaRPr lang="en-US"/>
          </a:p>
        </p:txBody>
      </p:sp>
    </p:spTree>
    <p:extLst>
      <p:ext uri="{BB962C8B-B14F-4D97-AF65-F5344CB8AC3E}">
        <p14:creationId xmlns:p14="http://schemas.microsoft.com/office/powerpoint/2010/main" val="11635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48</a:t>
            </a:fld>
            <a:endParaRPr lang="en-US"/>
          </a:p>
        </p:txBody>
      </p:sp>
    </p:spTree>
    <p:extLst>
      <p:ext uri="{BB962C8B-B14F-4D97-AF65-F5344CB8AC3E}">
        <p14:creationId xmlns:p14="http://schemas.microsoft.com/office/powerpoint/2010/main" val="19242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49</a:t>
            </a:fld>
            <a:endParaRPr lang="en-US"/>
          </a:p>
        </p:txBody>
      </p:sp>
    </p:spTree>
    <p:extLst>
      <p:ext uri="{BB962C8B-B14F-4D97-AF65-F5344CB8AC3E}">
        <p14:creationId xmlns:p14="http://schemas.microsoft.com/office/powerpoint/2010/main" val="81536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56</a:t>
            </a:fld>
            <a:endParaRPr lang="en-US"/>
          </a:p>
        </p:txBody>
      </p:sp>
    </p:spTree>
    <p:extLst>
      <p:ext uri="{BB962C8B-B14F-4D97-AF65-F5344CB8AC3E}">
        <p14:creationId xmlns:p14="http://schemas.microsoft.com/office/powerpoint/2010/main" val="182071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63</a:t>
            </a:fld>
            <a:endParaRPr lang="en-US"/>
          </a:p>
        </p:txBody>
      </p:sp>
    </p:spTree>
    <p:extLst>
      <p:ext uri="{BB962C8B-B14F-4D97-AF65-F5344CB8AC3E}">
        <p14:creationId xmlns:p14="http://schemas.microsoft.com/office/powerpoint/2010/main" val="134583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66</a:t>
            </a:fld>
            <a:endParaRPr lang="en-US"/>
          </a:p>
        </p:txBody>
      </p:sp>
    </p:spTree>
    <p:extLst>
      <p:ext uri="{BB962C8B-B14F-4D97-AF65-F5344CB8AC3E}">
        <p14:creationId xmlns:p14="http://schemas.microsoft.com/office/powerpoint/2010/main" val="1262317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71</a:t>
            </a:fld>
            <a:endParaRPr lang="en-US"/>
          </a:p>
        </p:txBody>
      </p:sp>
    </p:spTree>
    <p:extLst>
      <p:ext uri="{BB962C8B-B14F-4D97-AF65-F5344CB8AC3E}">
        <p14:creationId xmlns:p14="http://schemas.microsoft.com/office/powerpoint/2010/main" val="387220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a:t>
            </a:fld>
            <a:endParaRPr lang="en-US"/>
          </a:p>
        </p:txBody>
      </p:sp>
    </p:spTree>
    <p:extLst>
      <p:ext uri="{BB962C8B-B14F-4D97-AF65-F5344CB8AC3E}">
        <p14:creationId xmlns:p14="http://schemas.microsoft.com/office/powerpoint/2010/main" val="29207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15</a:t>
            </a:fld>
            <a:endParaRPr lang="en-US"/>
          </a:p>
        </p:txBody>
      </p:sp>
    </p:spTree>
    <p:extLst>
      <p:ext uri="{BB962C8B-B14F-4D97-AF65-F5344CB8AC3E}">
        <p14:creationId xmlns:p14="http://schemas.microsoft.com/office/powerpoint/2010/main" val="409875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16</a:t>
            </a:fld>
            <a:endParaRPr lang="en-US"/>
          </a:p>
        </p:txBody>
      </p:sp>
    </p:spTree>
    <p:extLst>
      <p:ext uri="{BB962C8B-B14F-4D97-AF65-F5344CB8AC3E}">
        <p14:creationId xmlns:p14="http://schemas.microsoft.com/office/powerpoint/2010/main" val="268671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17</a:t>
            </a:fld>
            <a:endParaRPr lang="de-DE"/>
          </a:p>
        </p:txBody>
      </p:sp>
    </p:spTree>
    <p:extLst>
      <p:ext uri="{BB962C8B-B14F-4D97-AF65-F5344CB8AC3E}">
        <p14:creationId xmlns:p14="http://schemas.microsoft.com/office/powerpoint/2010/main" val="1391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18</a:t>
            </a:fld>
            <a:endParaRPr lang="de-DE"/>
          </a:p>
        </p:txBody>
      </p:sp>
    </p:spTree>
    <p:extLst>
      <p:ext uri="{BB962C8B-B14F-4D97-AF65-F5344CB8AC3E}">
        <p14:creationId xmlns:p14="http://schemas.microsoft.com/office/powerpoint/2010/main" val="294200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25</a:t>
            </a:fld>
            <a:endParaRPr lang="en-US"/>
          </a:p>
        </p:txBody>
      </p:sp>
    </p:spTree>
    <p:extLst>
      <p:ext uri="{BB962C8B-B14F-4D97-AF65-F5344CB8AC3E}">
        <p14:creationId xmlns:p14="http://schemas.microsoft.com/office/powerpoint/2010/main" val="385518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27</a:t>
            </a:fld>
            <a:endParaRPr lang="en-US"/>
          </a:p>
        </p:txBody>
      </p:sp>
    </p:spTree>
    <p:extLst>
      <p:ext uri="{BB962C8B-B14F-4D97-AF65-F5344CB8AC3E}">
        <p14:creationId xmlns:p14="http://schemas.microsoft.com/office/powerpoint/2010/main" val="393151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33</a:t>
            </a:fld>
            <a:endParaRPr lang="en-US"/>
          </a:p>
        </p:txBody>
      </p:sp>
    </p:spTree>
    <p:extLst>
      <p:ext uri="{BB962C8B-B14F-4D97-AF65-F5344CB8AC3E}">
        <p14:creationId xmlns:p14="http://schemas.microsoft.com/office/powerpoint/2010/main" val="1891734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4" name="Picture 3"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733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2020-11-19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2020-11-19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2020-11-19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2020-11-19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https://aeadataeditor.github.io/aea-de-guidance/protocol-3rd-party-replication.html" TargetMode="External"/><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thub.com/AEADataEditor/replication-template/"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social-science-data-editors.github.io/guidance/addtl-data-citation-guidance.html"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facebook.com/guillaume.beck.realisateur/"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www.worldvaluessurvey.org/WVSDocumentationWV6.jsp"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worldvaluessurvey.org/WVSDocumentationWV6.jsp" TargetMode="External"/><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cascad.tech/" TargetMode="Externa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0.jp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hyperlink" Target="https://doi.org/10.5281/zenodo.4281633" TargetMode="Externa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8" Type="http://schemas.openxmlformats.org/officeDocument/2006/relationships/hyperlink" Target="https://www.casd.eu/en/le-centre-dacces-securise-aux-donnees-casd/certification-de-resultats-cascad-casd/" TargetMode="External"/><Relationship Id="rId3" Type="http://schemas.openxmlformats.org/officeDocument/2006/relationships/hyperlink" Target="https://aeadataeditor.github.io/aea-de-guidance/" TargetMode="External"/><Relationship Id="rId7" Type="http://schemas.openxmlformats.org/officeDocument/2006/relationships/hyperlink" Target="https://doi.org/10.5164/IAB.BHP7516.de.en.v1" TargetMode="External"/><Relationship Id="rId2" Type="http://schemas.openxmlformats.org/officeDocument/2006/relationships/hyperlink" Target="https://social-science-data-editors.github.io/guidance/" TargetMode="External"/><Relationship Id="rId1" Type="http://schemas.openxmlformats.org/officeDocument/2006/relationships/slideLayout" Target="../slideLayouts/slideLayout2.xml"/><Relationship Id="rId6" Type="http://schemas.openxmlformats.org/officeDocument/2006/relationships/hyperlink" Target="https://aeadataeditor.github.io/aea-de-guidance/addtl-data-citation-guidance.html" TargetMode="External"/><Relationship Id="rId5" Type="http://schemas.openxmlformats.org/officeDocument/2006/relationships/hyperlink" Target="https://social-science-data-editors.github.io/guidance/Licensing_guidance.html" TargetMode="External"/><Relationship Id="rId10" Type="http://schemas.openxmlformats.org/officeDocument/2006/relationships/image" Target="../media/image61.png"/><Relationship Id="rId4" Type="http://schemas.openxmlformats.org/officeDocument/2006/relationships/hyperlink" Target="https://aeadataeditor.github.io/aea-de-guidance/template-README.html" TargetMode="External"/><Relationship Id="rId9" Type="http://schemas.openxmlformats.org/officeDocument/2006/relationships/image" Target="../media/image5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fontScale="90000"/>
          </a:bodyPr>
          <a:lstStyle/>
          <a:p>
            <a:r>
              <a:rPr lang="en-US" dirty="0"/>
              <a:t>Data Provenance in the Research Lifecycle: Report from the </a:t>
            </a:r>
            <a:r>
              <a:rPr lang="en-US" dirty="0" smtClean="0"/>
              <a:t>Trenches</a:t>
            </a:r>
            <a:br>
              <a:rPr lang="en-US" dirty="0" smtClean="0"/>
            </a:br>
            <a:r>
              <a:rPr lang="en-US" sz="2700" dirty="0" smtClean="0"/>
              <a:t>+ some thoughts on reproducibility when data are not publishable</a:t>
            </a:r>
            <a:endParaRPr lang="en-US" dirty="0"/>
          </a:p>
        </p:txBody>
      </p:sp>
      <p:sp>
        <p:nvSpPr>
          <p:cNvPr id="3" name="Subtitle 2"/>
          <p:cNvSpPr>
            <a:spLocks noGrp="1"/>
          </p:cNvSpPr>
          <p:nvPr>
            <p:ph type="subTitle" idx="1"/>
          </p:nvPr>
        </p:nvSpPr>
        <p:spPr>
          <a:xfrm>
            <a:off x="1524000" y="4531658"/>
            <a:ext cx="9144000" cy="2141857"/>
          </a:xfrm>
        </p:spPr>
        <p:txBody>
          <a:bodyPr>
            <a:normAutofit lnSpcReduction="10000"/>
          </a:bodyPr>
          <a:lstStyle/>
          <a:p>
            <a:r>
              <a:rPr lang="en-US" dirty="0"/>
              <a:t>Lars Vilhuber</a:t>
            </a:r>
          </a:p>
          <a:p>
            <a:r>
              <a:rPr lang="en-US" dirty="0"/>
              <a:t>Cornell </a:t>
            </a:r>
            <a:r>
              <a:rPr lang="en-US" dirty="0" smtClean="0"/>
              <a:t>University</a:t>
            </a:r>
          </a:p>
          <a:p>
            <a:r>
              <a:rPr lang="en-US" dirty="0" smtClean="0"/>
              <a:t>Presentation at </a:t>
            </a:r>
            <a:r>
              <a:rPr lang="en-US" b="1" dirty="0" smtClean="0"/>
              <a:t>Beyond 2020</a:t>
            </a:r>
            <a:r>
              <a:rPr lang="en-US" dirty="0" smtClean="0"/>
              <a:t>, November 2020</a:t>
            </a:r>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21"/>
            <a:ext cx="4039164" cy="1209844"/>
          </a:xfrm>
          <a:prstGeom prst="rect">
            <a:avLst/>
          </a:prstGeom>
        </p:spPr>
      </p:pic>
    </p:spTree>
    <p:extLst>
      <p:ext uri="{BB962C8B-B14F-4D97-AF65-F5344CB8AC3E}">
        <p14:creationId xmlns:p14="http://schemas.microsoft.com/office/powerpoint/2010/main" val="140271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smtClean="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val="58955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r>
              <a:rPr lang="en-US" dirty="0"/>
              <a:t>Software </a:t>
            </a:r>
            <a:r>
              <a:rPr lang="en-US" dirty="0" smtClean="0"/>
              <a:t>Requirements</a:t>
            </a:r>
          </a:p>
          <a:p>
            <a:pPr lvl="1"/>
            <a:r>
              <a:rPr lang="en-US" dirty="0" smtClean="0"/>
              <a:t>Version of software (Stata 15, </a:t>
            </a:r>
            <a:r>
              <a:rPr lang="en-US" dirty="0" err="1" smtClean="0"/>
              <a:t>Matlab</a:t>
            </a:r>
            <a:r>
              <a:rPr lang="en-US" dirty="0" smtClean="0"/>
              <a:t> R2019b, etc.)</a:t>
            </a:r>
          </a:p>
          <a:p>
            <a:pPr lvl="1"/>
            <a:r>
              <a:rPr lang="en-US" dirty="0" smtClean="0"/>
              <a:t>Complete list and version of packages!</a:t>
            </a:r>
            <a:endParaRPr lang="en-US" dirty="0"/>
          </a:p>
          <a:p>
            <a:r>
              <a:rPr lang="en-US" dirty="0"/>
              <a:t>Computational </a:t>
            </a:r>
            <a:r>
              <a:rPr lang="en-US" dirty="0" smtClean="0"/>
              <a:t>Requirements</a:t>
            </a:r>
          </a:p>
          <a:p>
            <a:pPr lvl="1"/>
            <a:r>
              <a:rPr lang="en-US" dirty="0" smtClean="0"/>
              <a:t>Type, vintage, memory size, speed of computer</a:t>
            </a:r>
          </a:p>
          <a:p>
            <a:pPr lvl="1"/>
            <a:r>
              <a:rPr lang="en-US" dirty="0" smtClean="0"/>
              <a:t>Disk space!</a:t>
            </a:r>
            <a:endParaRPr lang="en-US" dirty="0"/>
          </a:p>
          <a:p>
            <a:r>
              <a:rPr lang="en-US" dirty="0"/>
              <a:t>Time </a:t>
            </a:r>
            <a:r>
              <a:rPr lang="en-US" dirty="0" smtClean="0"/>
              <a:t>Requirements</a:t>
            </a:r>
          </a:p>
          <a:p>
            <a:pPr lvl="1"/>
            <a:r>
              <a:rPr lang="en-US" dirty="0" smtClean="0"/>
              <a:t>Minutes, hours, days, weeks, months?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Data checks</a:t>
            </a:r>
          </a:p>
          <a:p>
            <a:r>
              <a:rPr lang="en-US" dirty="0"/>
              <a:t>Code description</a:t>
            </a:r>
          </a:p>
          <a:p>
            <a:r>
              <a:rPr lang="en-US" b="1"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5" name="Rectangle 4"/>
          <p:cNvSpPr/>
          <p:nvPr/>
        </p:nvSpPr>
        <p:spPr>
          <a:xfrm>
            <a:off x="838200" y="221270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4.07407E-6 L 0.00066 0.06851 " pathEditMode="relative" rAng="0" ptsTypes="AA">
                                      <p:cBhvr>
                                        <p:cTn id="6" dur="1000" fill="hold"/>
                                        <p:tgtEl>
                                          <p:spTgt spid="5"/>
                                        </p:tgtEl>
                                        <p:attrNameLst>
                                          <p:attrName>ppt_x</p:attrName>
                                          <p:attrName>ppt_y</p:attrName>
                                        </p:attrNameLst>
                                      </p:cBhvr>
                                      <p:rCtr x="26"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smtClean="0"/>
              <a:t>INSTRUCTIONS</a:t>
            </a:r>
          </a:p>
          <a:p>
            <a:r>
              <a:rPr lang="en-US" dirty="0" smtClean="0"/>
              <a:t>Provide </a:t>
            </a:r>
            <a:r>
              <a:rPr lang="en-US" dirty="0"/>
              <a:t>details about your process of accessing the code and data. </a:t>
            </a:r>
            <a:endParaRPr lang="en-US" dirty="0" smtClean="0"/>
          </a:p>
          <a:p>
            <a:r>
              <a:rPr lang="en-US" dirty="0" smtClean="0"/>
              <a:t>DO </a:t>
            </a:r>
            <a:r>
              <a:rPr lang="en-US" dirty="0"/>
              <a:t>describe actions that you did as per </a:t>
            </a:r>
            <a:r>
              <a:rPr lang="en-US" dirty="0" smtClean="0"/>
              <a:t>instructions</a:t>
            </a:r>
          </a:p>
          <a:p>
            <a:r>
              <a:rPr lang="en-US" dirty="0" smtClean="0"/>
              <a:t>DO </a:t>
            </a:r>
            <a:r>
              <a:rPr lang="en-US" dirty="0"/>
              <a:t>describe any other actions you needed to do ("I had to make changes in multiple </a:t>
            </a:r>
            <a:r>
              <a:rPr lang="en-US" dirty="0" smtClean="0"/>
              <a:t>programs”)</a:t>
            </a:r>
          </a:p>
          <a:p>
            <a:r>
              <a:rPr lang="en-US" dirty="0" smtClean="0"/>
              <a:t>Findings come later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b="1" dirty="0"/>
              <a:t>Verbose description </a:t>
            </a:r>
            <a:r>
              <a:rPr lang="en-US" dirty="0"/>
              <a:t>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5" name="Rectangle 4"/>
          <p:cNvSpPr/>
          <p:nvPr/>
        </p:nvSpPr>
        <p:spPr>
          <a:xfrm>
            <a:off x="838200" y="2652458"/>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7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3.7037E-6 L 0.00508 0.15509 " pathEditMode="relative" rAng="0" ptsTypes="AA">
                                      <p:cBhvr>
                                        <p:cTn id="6" dur="1000" fill="hold"/>
                                        <p:tgtEl>
                                          <p:spTgt spid="5"/>
                                        </p:tgtEl>
                                        <p:attrNameLst>
                                          <p:attrName>ppt_x</p:attrName>
                                          <p:attrName>ppt_y</p:attrName>
                                        </p:attrNameLst>
                                      </p:cBhvr>
                                      <p:rCtr x="247"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85000" lnSpcReduction="20000"/>
          </a:bodyPr>
          <a:lstStyle/>
          <a:p>
            <a:pPr marL="0" indent="0">
              <a:buNone/>
            </a:pPr>
            <a:r>
              <a:rPr lang="en-US" dirty="0"/>
              <a:t>INSTRUCTIONS: </a:t>
            </a:r>
            <a:endParaRPr lang="en-US" dirty="0" smtClean="0"/>
          </a:p>
          <a:p>
            <a:r>
              <a:rPr lang="en-US" dirty="0" smtClean="0"/>
              <a:t>Describe </a:t>
            </a:r>
            <a:r>
              <a:rPr lang="en-US" dirty="0"/>
              <a:t>your findings both positive and negative in some detail, for each </a:t>
            </a:r>
            <a:r>
              <a:rPr lang="en-US" b="1" dirty="0"/>
              <a:t>Data Preparation Code, Figure, Table, and any in-text numbers</a:t>
            </a:r>
            <a:r>
              <a:rPr lang="en-US" dirty="0"/>
              <a:t>. </a:t>
            </a:r>
            <a:endParaRPr lang="en-US" dirty="0" smtClean="0"/>
          </a:p>
          <a:p>
            <a:r>
              <a:rPr lang="en-US" dirty="0" smtClean="0"/>
              <a:t>When </a:t>
            </a:r>
            <a:r>
              <a:rPr lang="en-US" dirty="0"/>
              <a:t>errors happen, be as precise as possible. </a:t>
            </a:r>
            <a:endParaRPr lang="en-US" dirty="0" smtClean="0"/>
          </a:p>
          <a:p>
            <a:pPr lvl="1"/>
            <a:r>
              <a:rPr lang="en-US" dirty="0" smtClean="0"/>
              <a:t>For </a:t>
            </a:r>
            <a:r>
              <a:rPr lang="en-US" dirty="0"/>
              <a:t>differences in figures, provide </a:t>
            </a:r>
            <a:r>
              <a:rPr lang="en-US" dirty="0" smtClean="0"/>
              <a:t>screenshot </a:t>
            </a:r>
            <a:r>
              <a:rPr lang="en-US" dirty="0"/>
              <a:t>of </a:t>
            </a:r>
            <a:r>
              <a:rPr lang="en-US" dirty="0" smtClean="0"/>
              <a:t>manuscript figure, </a:t>
            </a:r>
            <a:r>
              <a:rPr lang="en-US" dirty="0"/>
              <a:t>as well as the figure produced by the code you ran. </a:t>
            </a:r>
            <a:endParaRPr lang="en-US" dirty="0" smtClean="0"/>
          </a:p>
          <a:p>
            <a:pPr lvl="1"/>
            <a:r>
              <a:rPr lang="en-US" dirty="0" smtClean="0"/>
              <a:t>For </a:t>
            </a:r>
            <a:r>
              <a:rPr lang="en-US" dirty="0"/>
              <a:t>differences in numbers, provide both the number as reported in the manuscript, as well as the number replicated. </a:t>
            </a:r>
          </a:p>
        </p:txBody>
      </p:sp>
      <p:sp>
        <p:nvSpPr>
          <p:cNvPr id="3" name="Content Placeholder 2"/>
          <p:cNvSpPr>
            <a:spLocks noGrp="1"/>
          </p:cNvSpPr>
          <p:nvPr>
            <p:ph sz="half" idx="1"/>
          </p:nvPr>
        </p:nvSpPr>
        <p:spPr/>
        <p:txBody>
          <a:bodyPr>
            <a:normAutofit fontScale="85000" lnSpcReduction="20000"/>
          </a:bodyPr>
          <a:lstStyle/>
          <a:p>
            <a:r>
              <a:rPr lang="en-US"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b="1"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5" name="Rectangle 4"/>
          <p:cNvSpPr/>
          <p:nvPr/>
        </p:nvSpPr>
        <p:spPr>
          <a:xfrm>
            <a:off x="1012767" y="3764475"/>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8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08333E-6 -3.33333E-6 L -0.00104 0.1125 " pathEditMode="relative" rAng="0" ptsTypes="AA">
                                      <p:cBhvr>
                                        <p:cTn id="6" dur="1000" fill="hold"/>
                                        <p:tgtEl>
                                          <p:spTgt spid="5"/>
                                        </p:tgtEl>
                                        <p:attrNameLst>
                                          <p:attrName>ppt_x</p:attrName>
                                          <p:attrName>ppt_y</p:attrName>
                                        </p:attrNameLst>
                                      </p:cBhvr>
                                      <p:rCtr x="-52"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0920" y="1582824"/>
            <a:ext cx="11860567" cy="2800767"/>
          </a:xfrm>
          <a:prstGeom prst="rect">
            <a:avLst/>
          </a:prstGeom>
          <a:noFill/>
        </p:spPr>
        <p:txBody>
          <a:bodyPr wrap="square" rtlCol="0">
            <a:spAutoFit/>
          </a:bodyPr>
          <a:lstStyle/>
          <a:p>
            <a:pPr algn="ctr"/>
            <a:r>
              <a:rPr lang="en-US" sz="8800" dirty="0" smtClean="0">
                <a:solidFill>
                  <a:schemeClr val="bg1"/>
                </a:solidFill>
              </a:rPr>
              <a:t>Coding for Reproducibility</a:t>
            </a:r>
            <a:endParaRPr lang="en-US" dirty="0">
              <a:solidFill>
                <a:schemeClr val="bg1"/>
              </a:solidFill>
            </a:endParaRPr>
          </a:p>
        </p:txBody>
      </p:sp>
    </p:spTree>
    <p:extLst>
      <p:ext uri="{BB962C8B-B14F-4D97-AF65-F5344CB8AC3E}">
        <p14:creationId xmlns:p14="http://schemas.microsoft.com/office/powerpoint/2010/main" val="12711387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replication packages</a:t>
            </a:r>
          </a:p>
        </p:txBody>
      </p:sp>
      <p:sp>
        <p:nvSpPr>
          <p:cNvPr id="3" name="Content Placeholder 2"/>
          <p:cNvSpPr>
            <a:spLocks noGrp="1"/>
          </p:cNvSpPr>
          <p:nvPr>
            <p:ph sz="half" idx="1"/>
          </p:nvPr>
        </p:nvSpPr>
        <p:spPr/>
        <p:txBody>
          <a:bodyPr/>
          <a:lstStyle/>
          <a:p>
            <a:r>
              <a:rPr lang="en-US" dirty="0"/>
              <a:t>Master script preferred</a:t>
            </a:r>
          </a:p>
          <a:p>
            <a:pPr lvl="1"/>
            <a:r>
              <a:rPr lang="en-US" dirty="0"/>
              <a:t>Least amount of manual effort</a:t>
            </a:r>
          </a:p>
          <a:p>
            <a:r>
              <a:rPr lang="en-US" dirty="0"/>
              <a:t>No manual manipulation </a:t>
            </a:r>
          </a:p>
          <a:p>
            <a:pPr lvl="1"/>
            <a:r>
              <a:rPr lang="en-US" dirty="0"/>
              <a:t>“Change the parameter to 0.2, then run the code again”</a:t>
            </a:r>
          </a:p>
          <a:p>
            <a:r>
              <a:rPr lang="en-US" dirty="0"/>
              <a:t>No manual copying of results</a:t>
            </a:r>
          </a:p>
          <a:p>
            <a:pPr lvl="1"/>
            <a:r>
              <a:rPr lang="en-US" dirty="0"/>
              <a:t>Write out/save tables and figures using packages</a:t>
            </a:r>
          </a:p>
          <a:p>
            <a:pPr lvl="1"/>
            <a:r>
              <a:rPr lang="en-US" dirty="0"/>
              <a:t>Compute all numbers in package</a:t>
            </a:r>
          </a:p>
        </p:txBody>
      </p:sp>
      <p:sp>
        <p:nvSpPr>
          <p:cNvPr id="4" name="Content Placeholder 3"/>
          <p:cNvSpPr>
            <a:spLocks noGrp="1"/>
          </p:cNvSpPr>
          <p:nvPr>
            <p:ph sz="half" idx="2"/>
          </p:nvPr>
        </p:nvSpPr>
        <p:spPr/>
        <p:txBody>
          <a:bodyPr/>
          <a:lstStyle/>
          <a:p>
            <a:r>
              <a:rPr lang="en-US" dirty="0"/>
              <a:t>No manual install of packages</a:t>
            </a:r>
          </a:p>
          <a:p>
            <a:pPr lvl="1"/>
            <a:r>
              <a:rPr lang="en-US" dirty="0"/>
              <a:t>Use a script to create all directories, install all necessary packages/requirements/etc.</a:t>
            </a:r>
          </a:p>
          <a:p>
            <a:r>
              <a:rPr lang="en-US" dirty="0"/>
              <a:t>Clear instructions!</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96077" y="3320257"/>
            <a:ext cx="681037" cy="681037"/>
          </a:xfrm>
          <a:prstGeom prst="rect">
            <a:avLst/>
          </a:prstGeom>
        </p:spPr>
      </p:pic>
    </p:spTree>
    <p:extLst>
      <p:ext uri="{BB962C8B-B14F-4D97-AF65-F5344CB8AC3E}">
        <p14:creationId xmlns:p14="http://schemas.microsoft.com/office/powerpoint/2010/main" val="945191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from the “frequently gotten wrong” bin</a:t>
            </a:r>
            <a:endParaRPr lang="en-US" dirty="0"/>
          </a:p>
        </p:txBody>
      </p:sp>
      <p:sp>
        <p:nvSpPr>
          <p:cNvPr id="3" name="Content Placeholder 2"/>
          <p:cNvSpPr>
            <a:spLocks noGrp="1"/>
          </p:cNvSpPr>
          <p:nvPr>
            <p:ph sz="half" idx="1"/>
          </p:nvPr>
        </p:nvSpPr>
        <p:spPr/>
        <p:txBody>
          <a:bodyPr/>
          <a:lstStyle/>
          <a:p>
            <a:r>
              <a:rPr lang="en-US" dirty="0" smtClean="0"/>
              <a:t>Set the project directory </a:t>
            </a:r>
            <a:r>
              <a:rPr lang="en-US" b="1" u="sng" dirty="0" smtClean="0"/>
              <a:t>ONCE</a:t>
            </a:r>
            <a:r>
              <a:rPr lang="en-US" dirty="0" smtClean="0"/>
              <a:t> in code, or </a:t>
            </a:r>
            <a:r>
              <a:rPr lang="en-US" b="1" u="sng" dirty="0" smtClean="0"/>
              <a:t>NEVER</a:t>
            </a:r>
            <a:r>
              <a:rPr lang="en-US" dirty="0" smtClean="0"/>
              <a:t> </a:t>
            </a:r>
            <a:br>
              <a:rPr lang="en-US" dirty="0" smtClean="0"/>
            </a:br>
            <a:r>
              <a:rPr lang="en-US" sz="2000" dirty="0" smtClean="0">
                <a:solidFill>
                  <a:schemeClr val="accent1"/>
                </a:solidFill>
              </a:rPr>
              <a:t>(Stata, </a:t>
            </a:r>
            <a:r>
              <a:rPr lang="en-US" sz="2000" dirty="0" smtClean="0">
                <a:solidFill>
                  <a:schemeClr val="accent2"/>
                </a:solidFill>
              </a:rPr>
              <a:t>R</a:t>
            </a:r>
            <a:r>
              <a:rPr lang="en-US" sz="2000" dirty="0" smtClean="0">
                <a:solidFill>
                  <a:schemeClr val="accent1"/>
                </a:solidFill>
              </a:rPr>
              <a:t>, </a:t>
            </a:r>
            <a:r>
              <a:rPr lang="en-US" sz="2000" dirty="0" smtClean="0">
                <a:solidFill>
                  <a:schemeClr val="accent6"/>
                </a:solidFill>
              </a:rPr>
              <a:t>Python</a:t>
            </a:r>
            <a:r>
              <a:rPr lang="en-US" sz="2000" dirty="0" smtClean="0">
                <a:solidFill>
                  <a:schemeClr val="accent1"/>
                </a:solidFill>
              </a:rPr>
              <a:t>)</a:t>
            </a:r>
          </a:p>
          <a:p>
            <a:r>
              <a:rPr lang="en-US" dirty="0" smtClean="0"/>
              <a:t>Use </a:t>
            </a:r>
            <a:r>
              <a:rPr lang="en-US" b="1" u="sng" dirty="0" smtClean="0"/>
              <a:t>placeholders</a:t>
            </a:r>
            <a:r>
              <a:rPr lang="en-US" dirty="0" smtClean="0"/>
              <a:t> (</a:t>
            </a:r>
            <a:r>
              <a:rPr lang="en-US" dirty="0" err="1" smtClean="0"/>
              <a:t>globals</a:t>
            </a:r>
            <a:r>
              <a:rPr lang="en-US" dirty="0" smtClean="0"/>
              <a:t>, </a:t>
            </a:r>
            <a:r>
              <a:rPr lang="en-US" dirty="0" err="1" smtClean="0"/>
              <a:t>libnames</a:t>
            </a:r>
            <a:r>
              <a:rPr lang="en-US" dirty="0" smtClean="0"/>
              <a:t>, etc.) for common locations ($CONFDATA, $TABLES, $CODE) </a:t>
            </a:r>
            <a:r>
              <a:rPr lang="en-US" sz="1800" dirty="0">
                <a:solidFill>
                  <a:schemeClr val="accent1"/>
                </a:solidFill>
              </a:rPr>
              <a:t>(Stata, </a:t>
            </a:r>
            <a:r>
              <a:rPr lang="en-US" sz="1800" dirty="0">
                <a:solidFill>
                  <a:schemeClr val="accent2"/>
                </a:solidFill>
              </a:rPr>
              <a:t>R</a:t>
            </a:r>
            <a:r>
              <a:rPr lang="en-US" sz="1800" dirty="0">
                <a:solidFill>
                  <a:schemeClr val="accent1"/>
                </a:solidFill>
              </a:rPr>
              <a:t>, </a:t>
            </a:r>
            <a:r>
              <a:rPr lang="en-US" sz="1800" dirty="0" smtClean="0">
                <a:solidFill>
                  <a:schemeClr val="accent6"/>
                </a:solidFill>
              </a:rPr>
              <a:t>Python, </a:t>
            </a:r>
            <a:r>
              <a:rPr lang="en-US" sz="1800" dirty="0" smtClean="0">
                <a:solidFill>
                  <a:schemeClr val="accent4"/>
                </a:solidFill>
              </a:rPr>
              <a:t>SAS</a:t>
            </a:r>
            <a:r>
              <a:rPr lang="en-US" sz="1800" dirty="0" smtClean="0">
                <a:solidFill>
                  <a:schemeClr val="accent1"/>
                </a:solidFill>
              </a:rPr>
              <a:t>)</a:t>
            </a:r>
            <a:endParaRPr lang="en-US" sz="1800" dirty="0">
              <a:solidFill>
                <a:schemeClr val="accent1"/>
              </a:solidFill>
            </a:endParaRPr>
          </a:p>
          <a:p>
            <a:r>
              <a:rPr lang="en-US" b="1" u="sng" dirty="0" smtClean="0"/>
              <a:t>Write out all tables, figures</a:t>
            </a:r>
            <a:r>
              <a:rPr lang="en-US" dirty="0" smtClean="0"/>
              <a:t>, and in-text numbers into separate files</a:t>
            </a:r>
          </a:p>
          <a:p>
            <a:endParaRPr lang="en-US" dirty="0"/>
          </a:p>
        </p:txBody>
      </p:sp>
      <p:sp>
        <p:nvSpPr>
          <p:cNvPr id="4" name="Content Placeholder 3"/>
          <p:cNvSpPr>
            <a:spLocks noGrp="1"/>
          </p:cNvSpPr>
          <p:nvPr>
            <p:ph sz="half" idx="2"/>
          </p:nvPr>
        </p:nvSpPr>
        <p:spPr/>
        <p:txBody>
          <a:bodyPr/>
          <a:lstStyle/>
          <a:p>
            <a:pPr marL="0" indent="0">
              <a:buNone/>
            </a:pPr>
            <a:r>
              <a:rPr lang="en-US" dirty="0" smtClean="0"/>
              <a:t>If you need to </a:t>
            </a:r>
            <a:r>
              <a:rPr lang="en-US" dirty="0" smtClean="0">
                <a:solidFill>
                  <a:srgbClr val="FF0000"/>
                </a:solidFill>
              </a:rPr>
              <a:t>manually</a:t>
            </a:r>
            <a:r>
              <a:rPr lang="en-US" dirty="0" smtClean="0"/>
              <a:t> modify the code to obtain a series of tables/figures/columns, you’re doing something wrong:</a:t>
            </a:r>
          </a:p>
          <a:p>
            <a:r>
              <a:rPr lang="en-US" dirty="0" smtClean="0"/>
              <a:t>Use </a:t>
            </a:r>
            <a:r>
              <a:rPr lang="en-US" b="1" dirty="0" smtClean="0">
                <a:solidFill>
                  <a:schemeClr val="accent2"/>
                </a:solidFill>
              </a:rPr>
              <a:t>functions</a:t>
            </a:r>
            <a:r>
              <a:rPr lang="en-US" b="1" dirty="0" smtClean="0"/>
              <a:t>, </a:t>
            </a:r>
            <a:r>
              <a:rPr lang="en-US" b="1" dirty="0" smtClean="0">
                <a:solidFill>
                  <a:schemeClr val="accent1"/>
                </a:solidFill>
              </a:rPr>
              <a:t>ado files, programs</a:t>
            </a:r>
            <a:r>
              <a:rPr lang="en-US" b="1" dirty="0" smtClean="0"/>
              <a:t>, </a:t>
            </a:r>
            <a:r>
              <a:rPr lang="en-US" b="1" dirty="0" smtClean="0">
                <a:solidFill>
                  <a:schemeClr val="accent4"/>
                </a:solidFill>
              </a:rPr>
              <a:t>macros</a:t>
            </a:r>
            <a:r>
              <a:rPr lang="en-US" b="1" dirty="0" smtClean="0"/>
              <a:t>, </a:t>
            </a:r>
            <a:r>
              <a:rPr lang="en-US" b="1" dirty="0" smtClean="0">
                <a:solidFill>
                  <a:schemeClr val="accent6"/>
                </a:solidFill>
              </a:rPr>
              <a:t>subroutines</a:t>
            </a:r>
          </a:p>
          <a:p>
            <a:r>
              <a:rPr lang="en-US" dirty="0" smtClean="0"/>
              <a:t>Use </a:t>
            </a:r>
            <a:r>
              <a:rPr lang="en-US" b="1" dirty="0" smtClean="0"/>
              <a:t>loops, parameters, parameter files </a:t>
            </a:r>
            <a:r>
              <a:rPr lang="en-US" dirty="0" smtClean="0"/>
              <a:t>to call those subroutines</a:t>
            </a:r>
            <a:endParaRPr lang="en-US" dirty="0"/>
          </a:p>
        </p:txBody>
      </p:sp>
    </p:spTree>
    <p:extLst>
      <p:ext uri="{BB962C8B-B14F-4D97-AF65-F5344CB8AC3E}">
        <p14:creationId xmlns:p14="http://schemas.microsoft.com/office/powerpoint/2010/main" val="41155866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from the “frequently gotten wrong” bin</a:t>
            </a:r>
            <a:endParaRPr lang="en-US" dirty="0"/>
          </a:p>
        </p:txBody>
      </p:sp>
      <p:sp>
        <p:nvSpPr>
          <p:cNvPr id="3" name="Content Placeholder 2"/>
          <p:cNvSpPr>
            <a:spLocks noGrp="1"/>
          </p:cNvSpPr>
          <p:nvPr>
            <p:ph sz="half" idx="1"/>
          </p:nvPr>
        </p:nvSpPr>
        <p:spPr/>
        <p:txBody>
          <a:bodyPr/>
          <a:lstStyle/>
          <a:p>
            <a:pPr marL="0" indent="0">
              <a:buNone/>
            </a:pPr>
            <a:r>
              <a:rPr lang="en-US" dirty="0" smtClean="0"/>
              <a:t>Cleanly </a:t>
            </a:r>
            <a:r>
              <a:rPr lang="en-US" b="1" u="sng" dirty="0" smtClean="0"/>
              <a:t>separate</a:t>
            </a:r>
          </a:p>
          <a:p>
            <a:r>
              <a:rPr lang="en-US" dirty="0" smtClean="0">
                <a:solidFill>
                  <a:schemeClr val="accent2"/>
                </a:solidFill>
              </a:rPr>
              <a:t>Confidential data </a:t>
            </a:r>
            <a:r>
              <a:rPr lang="en-US" dirty="0" smtClean="0"/>
              <a:t>and </a:t>
            </a:r>
            <a:r>
              <a:rPr lang="en-US" dirty="0" smtClean="0">
                <a:solidFill>
                  <a:schemeClr val="accent6"/>
                </a:solidFill>
              </a:rPr>
              <a:t>public use </a:t>
            </a:r>
            <a:r>
              <a:rPr lang="en-US" dirty="0" smtClean="0"/>
              <a:t>data</a:t>
            </a:r>
          </a:p>
          <a:p>
            <a:pPr lvl="1"/>
            <a:r>
              <a:rPr lang="en-US" dirty="0" smtClean="0"/>
              <a:t>You are going to have to provide copies of the public use data without compromising confidentiality</a:t>
            </a:r>
          </a:p>
          <a:p>
            <a:r>
              <a:rPr lang="en-US" dirty="0" smtClean="0">
                <a:solidFill>
                  <a:schemeClr val="accent2"/>
                </a:solidFill>
              </a:rPr>
              <a:t>Confidential parameters </a:t>
            </a:r>
            <a:r>
              <a:rPr lang="en-US" dirty="0" smtClean="0"/>
              <a:t>and the </a:t>
            </a:r>
            <a:r>
              <a:rPr lang="en-US" dirty="0" smtClean="0">
                <a:solidFill>
                  <a:schemeClr val="accent6"/>
                </a:solidFill>
              </a:rPr>
              <a:t>rest of the code</a:t>
            </a:r>
          </a:p>
          <a:p>
            <a:pPr lvl="1"/>
            <a:r>
              <a:rPr lang="en-US" dirty="0" smtClean="0"/>
              <a:t>Reduces need to redact programs</a:t>
            </a:r>
            <a:endParaRPr lang="en-US" dirty="0"/>
          </a:p>
        </p:txBody>
      </p:sp>
      <p:pic>
        <p:nvPicPr>
          <p:cNvPr id="5" name="Content Placeholder 4"/>
          <p:cNvPicPr>
            <a:picLocks noGrp="1" noChangeAspect="1"/>
          </p:cNvPicPr>
          <p:nvPr>
            <p:ph sz="half" idx="2"/>
          </p:nvPr>
        </p:nvPicPr>
        <p:blipFill>
          <a:blip r:embed="rId2"/>
          <a:stretch>
            <a:fillRect/>
          </a:stretch>
        </p:blipFill>
        <p:spPr>
          <a:xfrm>
            <a:off x="6921405" y="3439290"/>
            <a:ext cx="3683189" cy="1124008"/>
          </a:xfrm>
          <a:prstGeom prst="rect">
            <a:avLst/>
          </a:prstGeom>
          <a:ln>
            <a:solidFill>
              <a:schemeClr val="accent1">
                <a:shade val="50000"/>
              </a:schemeClr>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8379407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smtClean="0"/>
              <a:t>Have “</a:t>
            </a:r>
            <a:r>
              <a:rPr lang="en-US" b="1" u="sng" dirty="0" smtClean="0"/>
              <a:t>computational empathy</a:t>
            </a:r>
            <a:r>
              <a:rPr lang="en-US" dirty="0" smtClean="0"/>
              <a:t>”</a:t>
            </a:r>
          </a:p>
          <a:p>
            <a:r>
              <a:rPr lang="en-US" dirty="0" smtClean="0"/>
              <a:t>Consider cross-platform </a:t>
            </a:r>
            <a:r>
              <a:rPr lang="en-US" dirty="0" err="1" smtClean="0"/>
              <a:t>programmng</a:t>
            </a:r>
            <a:r>
              <a:rPr lang="en-US" dirty="0" smtClean="0"/>
              <a:t> practices</a:t>
            </a:r>
          </a:p>
          <a:p>
            <a:r>
              <a:rPr lang="en-US" dirty="0" smtClean="0"/>
              <a:t>Consider that the replicator can learn from the process</a:t>
            </a:r>
          </a:p>
          <a:p>
            <a:pPr lvl="1"/>
            <a:r>
              <a:rPr lang="en-US" dirty="0" smtClean="0"/>
              <a:t>They probably don’t have the same knowledge</a:t>
            </a:r>
          </a:p>
          <a:p>
            <a:r>
              <a:rPr lang="en-US" dirty="0" smtClean="0"/>
              <a:t>Consider that the replicator might not have the same modules/packages/etc.</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Path and filenames:</a:t>
            </a:r>
          </a:p>
          <a:p>
            <a:pPr lvl="1"/>
            <a:r>
              <a:rPr lang="en-US" dirty="0" smtClean="0">
                <a:solidFill>
                  <a:schemeClr val="accent1"/>
                </a:solidFill>
              </a:rPr>
              <a:t>Stata: always use forward slashes, even on Windows</a:t>
            </a:r>
            <a:br>
              <a:rPr lang="en-US" dirty="0" smtClean="0">
                <a:solidFill>
                  <a:schemeClr val="accent1"/>
                </a:solidFill>
              </a:rPr>
            </a:br>
            <a:r>
              <a:rPr lang="en-US" sz="1800" b="1" dirty="0" smtClean="0">
                <a:solidFill>
                  <a:schemeClr val="accent1"/>
                </a:solidFill>
                <a:latin typeface="Source Code Pro" panose="020B0509030403020204" pitchFamily="49" charset="0"/>
                <a:ea typeface="Source Code Pro" panose="020B0509030403020204" pitchFamily="49" charset="0"/>
              </a:rPr>
              <a:t>use “$data/path/</a:t>
            </a:r>
            <a:r>
              <a:rPr lang="en-US" sz="1800" b="1" dirty="0" err="1" smtClean="0">
                <a:solidFill>
                  <a:schemeClr val="accent1"/>
                </a:solidFill>
                <a:latin typeface="Source Code Pro" panose="020B0509030403020204" pitchFamily="49" charset="0"/>
                <a:ea typeface="Source Code Pro" panose="020B0509030403020204" pitchFamily="49" charset="0"/>
              </a:rPr>
              <a:t>data.dta</a:t>
            </a:r>
            <a:r>
              <a:rPr lang="en-US" sz="1800" b="1" dirty="0" smtClean="0">
                <a:solidFill>
                  <a:schemeClr val="accent1"/>
                </a:solidFill>
                <a:latin typeface="Source Code Pro" panose="020B0509030403020204" pitchFamily="49" charset="0"/>
                <a:ea typeface="Source Code Pro" panose="020B0509030403020204" pitchFamily="49" charset="0"/>
              </a:rPr>
              <a:t>”</a:t>
            </a:r>
          </a:p>
          <a:p>
            <a:pPr lvl="1"/>
            <a:r>
              <a:rPr lang="en-US" dirty="0" smtClean="0">
                <a:solidFill>
                  <a:schemeClr val="accent2"/>
                </a:solidFill>
              </a:rPr>
              <a:t>R: use “</a:t>
            </a:r>
            <a:r>
              <a:rPr lang="en-US" sz="2000" dirty="0" err="1" smtClean="0">
                <a:solidFill>
                  <a:schemeClr val="accent2"/>
                </a:solidFill>
                <a:latin typeface="Source Code Pro" panose="020B0509030403020204" pitchFamily="49" charset="0"/>
                <a:ea typeface="Source Code Pro" panose="020B0509030403020204" pitchFamily="49" charset="0"/>
              </a:rPr>
              <a:t>file.path</a:t>
            </a:r>
            <a:r>
              <a:rPr lang="en-US" sz="2000" dirty="0" smtClean="0">
                <a:solidFill>
                  <a:schemeClr val="accent2"/>
                </a:solidFill>
                <a:latin typeface="Source Code Pro" panose="020B0509030403020204" pitchFamily="49" charset="0"/>
                <a:ea typeface="Source Code Pro" panose="020B0509030403020204" pitchFamily="49" charset="0"/>
              </a:rPr>
              <a:t>()</a:t>
            </a:r>
            <a:r>
              <a:rPr lang="en-US" dirty="0" smtClean="0">
                <a:solidFill>
                  <a:schemeClr val="accent2"/>
                </a:solidFill>
              </a:rPr>
              <a:t>”</a:t>
            </a:r>
            <a:br>
              <a:rPr lang="en-US" dirty="0" smtClean="0">
                <a:solidFill>
                  <a:schemeClr val="accent2"/>
                </a:solidFill>
              </a:rPr>
            </a:br>
            <a:r>
              <a:rPr lang="en-US" sz="1600" b="1" dirty="0" smtClean="0">
                <a:solidFill>
                  <a:schemeClr val="accent2"/>
                </a:solidFill>
                <a:latin typeface="Source Code Pro" panose="020B0509030403020204" pitchFamily="49" charset="0"/>
                <a:ea typeface="Source Code Pro" panose="020B0509030403020204" pitchFamily="49" charset="0"/>
              </a:rPr>
              <a:t>x &lt;- read(</a:t>
            </a:r>
            <a:r>
              <a:rPr lang="en-US" sz="1600" b="1" dirty="0" err="1" smtClean="0">
                <a:solidFill>
                  <a:schemeClr val="accent2"/>
                </a:solidFill>
                <a:latin typeface="Source Code Pro" panose="020B0509030403020204" pitchFamily="49" charset="0"/>
                <a:ea typeface="Source Code Pro" panose="020B0509030403020204" pitchFamily="49" charset="0"/>
              </a:rPr>
              <a:t>file.path</a:t>
            </a:r>
            <a:r>
              <a:rPr lang="en-US" sz="1600" b="1" dirty="0" smtClean="0">
                <a:solidFill>
                  <a:schemeClr val="accent2"/>
                </a:solidFill>
                <a:latin typeface="Source Code Pro" panose="020B0509030403020204" pitchFamily="49" charset="0"/>
                <a:ea typeface="Source Code Pro" panose="020B0509030403020204" pitchFamily="49" charset="0"/>
              </a:rPr>
              <a:t>(data,”</a:t>
            </a:r>
            <a:r>
              <a:rPr lang="en-US" sz="1600" b="1" dirty="0" err="1" smtClean="0">
                <a:solidFill>
                  <a:schemeClr val="accent2"/>
                </a:solidFill>
                <a:latin typeface="Source Code Pro" panose="020B0509030403020204" pitchFamily="49" charset="0"/>
                <a:ea typeface="Source Code Pro" panose="020B0509030403020204" pitchFamily="49" charset="0"/>
              </a:rPr>
              <a:t>data.dta</a:t>
            </a:r>
            <a:r>
              <a:rPr lang="en-US" sz="1600" b="1" dirty="0" smtClean="0">
                <a:solidFill>
                  <a:schemeClr val="accent2"/>
                </a:solidFill>
                <a:latin typeface="Source Code Pro" panose="020B0509030403020204" pitchFamily="49" charset="0"/>
                <a:ea typeface="Source Code Pro" panose="020B0509030403020204" pitchFamily="49" charset="0"/>
              </a:rPr>
              <a:t>”)</a:t>
            </a:r>
          </a:p>
          <a:p>
            <a:pPr lvl="1"/>
            <a:r>
              <a:rPr lang="en-US" dirty="0" smtClean="0">
                <a:solidFill>
                  <a:schemeClr val="accent4"/>
                </a:solidFill>
              </a:rPr>
              <a:t>SAS: use </a:t>
            </a:r>
            <a:r>
              <a:rPr lang="en-US" sz="2000" dirty="0" smtClean="0">
                <a:solidFill>
                  <a:schemeClr val="accent4"/>
                </a:solidFill>
                <a:latin typeface="Source Code Pro" panose="020B0509030403020204" pitchFamily="49" charset="0"/>
                <a:ea typeface="Source Code Pro" panose="020B0509030403020204" pitchFamily="49" charset="0"/>
              </a:rPr>
              <a:t>filename</a:t>
            </a:r>
            <a:r>
              <a:rPr lang="en-US" dirty="0" smtClean="0">
                <a:solidFill>
                  <a:schemeClr val="accent4"/>
                </a:solidFill>
              </a:rPr>
              <a:t> and </a:t>
            </a:r>
            <a:r>
              <a:rPr lang="en-US" sz="2000" dirty="0" err="1" smtClean="0">
                <a:solidFill>
                  <a:schemeClr val="accent4"/>
                </a:solidFill>
                <a:latin typeface="Source Code Pro" panose="020B0509030403020204" pitchFamily="49" charset="0"/>
                <a:ea typeface="Source Code Pro" panose="020B0509030403020204" pitchFamily="49" charset="0"/>
              </a:rPr>
              <a:t>libname</a:t>
            </a:r>
            <a:r>
              <a:rPr lang="en-US" dirty="0" smtClean="0">
                <a:solidFill>
                  <a:schemeClr val="accent4"/>
                </a:solidFill>
              </a:rPr>
              <a:t> to abstract</a:t>
            </a:r>
            <a:br>
              <a:rPr lang="en-US" dirty="0" smtClean="0">
                <a:solidFill>
                  <a:schemeClr val="accent4"/>
                </a:solidFill>
              </a:rPr>
            </a:br>
            <a:r>
              <a:rPr lang="en-US" sz="2000" b="1" dirty="0" smtClean="0">
                <a:solidFill>
                  <a:schemeClr val="accent4"/>
                </a:solidFill>
                <a:latin typeface="Source Code Pro" panose="020B0509030403020204" pitchFamily="49" charset="0"/>
                <a:ea typeface="Source Code Pro" panose="020B0509030403020204" pitchFamily="49" charset="0"/>
              </a:rPr>
              <a:t>data DATALIB.step1;</a:t>
            </a:r>
            <a:br>
              <a:rPr lang="en-US" sz="2000" b="1" dirty="0" smtClean="0">
                <a:solidFill>
                  <a:schemeClr val="accent4"/>
                </a:solidFill>
                <a:latin typeface="Source Code Pro" panose="020B0509030403020204" pitchFamily="49" charset="0"/>
                <a:ea typeface="Source Code Pro" panose="020B0509030403020204" pitchFamily="49" charset="0"/>
              </a:rPr>
            </a:br>
            <a:r>
              <a:rPr lang="en-US" sz="2000" b="1" dirty="0" smtClean="0">
                <a:solidFill>
                  <a:schemeClr val="accent4"/>
                </a:solidFill>
                <a:latin typeface="Source Code Pro" panose="020B0509030403020204" pitchFamily="49" charset="0"/>
                <a:ea typeface="Source Code Pro" panose="020B0509030403020204" pitchFamily="49" charset="0"/>
              </a:rPr>
              <a:t>set CONFLIB.slid_1996;</a:t>
            </a:r>
            <a:endParaRPr lang="en-US" sz="2000" b="1" dirty="0">
              <a:solidFill>
                <a:schemeClr val="accent1"/>
              </a:solidFill>
              <a:latin typeface="Source Code Pro" panose="020B0509030403020204" pitchFamily="49" charset="0"/>
              <a:ea typeface="Source Code Pro" panose="020B0509030403020204" pitchFamily="49" charset="0"/>
            </a:endParaRPr>
          </a:p>
          <a:p>
            <a:pPr lvl="1"/>
            <a:endParaRPr lang="en-US" dirty="0"/>
          </a:p>
        </p:txBody>
      </p:sp>
    </p:spTree>
    <p:extLst>
      <p:ext uri="{BB962C8B-B14F-4D97-AF65-F5344CB8AC3E}">
        <p14:creationId xmlns:p14="http://schemas.microsoft.com/office/powerpoint/2010/main" val="24901184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examples</a:t>
            </a:r>
            <a:endParaRPr lang="en-US" dirty="0"/>
          </a:p>
        </p:txBody>
      </p:sp>
      <p:sp>
        <p:nvSpPr>
          <p:cNvPr id="3" name="Content Placeholder 2"/>
          <p:cNvSpPr>
            <a:spLocks noGrp="1"/>
          </p:cNvSpPr>
          <p:nvPr>
            <p:ph sz="half" idx="1"/>
          </p:nvPr>
        </p:nvSpPr>
        <p:spPr/>
        <p:txBody>
          <a:bodyPr/>
          <a:lstStyle/>
          <a:p>
            <a:r>
              <a:rPr lang="en-US" dirty="0" err="1" smtClean="0"/>
              <a:t>Matlab</a:t>
            </a:r>
            <a:r>
              <a:rPr lang="en-US" dirty="0" smtClean="0"/>
              <a:t>-based simulation</a:t>
            </a:r>
          </a:p>
          <a:p>
            <a:r>
              <a:rPr lang="en-US" dirty="0" smtClean="0"/>
              <a:t>Real example, 10 figures, 4 panels each</a:t>
            </a:r>
            <a:endParaRPr lang="en-US" dirty="0"/>
          </a:p>
        </p:txBody>
      </p:sp>
      <p:sp>
        <p:nvSpPr>
          <p:cNvPr id="4" name="Content Placeholder 3"/>
          <p:cNvSpPr>
            <a:spLocks noGrp="1"/>
          </p:cNvSpPr>
          <p:nvPr>
            <p:ph sz="half" idx="2"/>
          </p:nvPr>
        </p:nvSpPr>
        <p:spPr/>
        <p:txBody>
          <a:bodyPr/>
          <a:lstStyle/>
          <a:p>
            <a:r>
              <a:rPr lang="en-US" dirty="0" smtClean="0">
                <a:solidFill>
                  <a:schemeClr val="accent5"/>
                </a:solidFill>
              </a:rPr>
              <a:t>For Figure 5a, comment line 52, uncomment line 151, run the code, then copy the figure into your document.</a:t>
            </a:r>
          </a:p>
          <a:p>
            <a:r>
              <a:rPr lang="en-US" dirty="0" smtClean="0">
                <a:solidFill>
                  <a:schemeClr val="accent5"/>
                </a:solidFill>
              </a:rPr>
              <a:t>For Figure 5b, comment line 151 again, leave line 52 commented, and change the parameter on line 75 to “3”</a:t>
            </a:r>
          </a:p>
          <a:p>
            <a:r>
              <a:rPr lang="en-US" dirty="0" smtClean="0">
                <a:solidFill>
                  <a:schemeClr val="accent5"/>
                </a:solidFill>
              </a:rPr>
              <a:t>…. </a:t>
            </a:r>
            <a:endParaRPr lang="en-US" dirty="0">
              <a:solidFill>
                <a:schemeClr val="accent5"/>
              </a:solidFill>
            </a:endParaRPr>
          </a:p>
        </p:txBody>
      </p:sp>
    </p:spTree>
    <p:extLst>
      <p:ext uri="{BB962C8B-B14F-4D97-AF65-F5344CB8AC3E}">
        <p14:creationId xmlns:p14="http://schemas.microsoft.com/office/powerpoint/2010/main" val="42272954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examples</a:t>
            </a:r>
            <a:endParaRPr lang="en-US" dirty="0"/>
          </a:p>
        </p:txBody>
      </p:sp>
      <p:sp>
        <p:nvSpPr>
          <p:cNvPr id="3" name="Content Placeholder 2"/>
          <p:cNvSpPr>
            <a:spLocks noGrp="1"/>
          </p:cNvSpPr>
          <p:nvPr>
            <p:ph sz="half" idx="1"/>
          </p:nvPr>
        </p:nvSpPr>
        <p:spPr/>
        <p:txBody>
          <a:bodyPr/>
          <a:lstStyle/>
          <a:p>
            <a:r>
              <a:rPr lang="en-US" dirty="0" smtClean="0"/>
              <a:t>Stata-based estimation</a:t>
            </a:r>
          </a:p>
          <a:p>
            <a:r>
              <a:rPr lang="en-US" dirty="0" smtClean="0"/>
              <a:t>4 variants</a:t>
            </a:r>
            <a:endParaRPr lang="en-US" dirty="0"/>
          </a:p>
        </p:txBody>
      </p:sp>
      <p:sp>
        <p:nvSpPr>
          <p:cNvPr id="4" name="Content Placeholder 3"/>
          <p:cNvSpPr>
            <a:spLocks noGrp="1"/>
          </p:cNvSpPr>
          <p:nvPr>
            <p:ph sz="half" idx="2"/>
          </p:nvPr>
        </p:nvSpPr>
        <p:spPr/>
        <p:txBody>
          <a:bodyPr/>
          <a:lstStyle/>
          <a:p>
            <a:r>
              <a:rPr lang="en-US" dirty="0" smtClean="0">
                <a:solidFill>
                  <a:schemeClr val="accent5"/>
                </a:solidFill>
              </a:rPr>
              <a:t>Run the data creation programs, then copy the data to Folder A</a:t>
            </a:r>
          </a:p>
          <a:p>
            <a:r>
              <a:rPr lang="en-US" dirty="0" smtClean="0">
                <a:solidFill>
                  <a:schemeClr val="accent5"/>
                </a:solidFill>
              </a:rPr>
              <a:t>Copy programs “b.do” and “c.do” from Folder A to Folder B, but modify “c.do” on line 20</a:t>
            </a:r>
          </a:p>
          <a:p>
            <a:r>
              <a:rPr lang="en-US" dirty="0" smtClean="0">
                <a:solidFill>
                  <a:schemeClr val="accent5"/>
                </a:solidFill>
              </a:rPr>
              <a:t>Once done, convert the output from “d.do” to a </a:t>
            </a:r>
            <a:r>
              <a:rPr lang="en-US" dirty="0" err="1" smtClean="0">
                <a:solidFill>
                  <a:schemeClr val="accent5"/>
                </a:solidFill>
              </a:rPr>
              <a:t>Matlab</a:t>
            </a:r>
            <a:r>
              <a:rPr lang="en-US" dirty="0" smtClean="0">
                <a:solidFill>
                  <a:schemeClr val="accent5"/>
                </a:solidFill>
              </a:rPr>
              <a:t> file, and run the simulation in Folder B/C</a:t>
            </a:r>
          </a:p>
          <a:p>
            <a:r>
              <a:rPr lang="en-US" dirty="0" smtClean="0">
                <a:solidFill>
                  <a:schemeClr val="accent5"/>
                </a:solidFill>
              </a:rPr>
              <a:t>…. </a:t>
            </a:r>
            <a:endParaRPr lang="en-US" dirty="0">
              <a:solidFill>
                <a:schemeClr val="accent5"/>
              </a:solidFill>
            </a:endParaRPr>
          </a:p>
        </p:txBody>
      </p:sp>
    </p:spTree>
    <p:extLst>
      <p:ext uri="{BB962C8B-B14F-4D97-AF65-F5344CB8AC3E}">
        <p14:creationId xmlns:p14="http://schemas.microsoft.com/office/powerpoint/2010/main" val="350969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curate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00762" y="2742566"/>
            <a:ext cx="6190476" cy="2561905"/>
          </a:xfrm>
        </p:spPr>
      </p:pic>
    </p:spTree>
    <p:extLst>
      <p:ext uri="{BB962C8B-B14F-4D97-AF65-F5344CB8AC3E}">
        <p14:creationId xmlns:p14="http://schemas.microsoft.com/office/powerpoint/2010/main" val="26757307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setup</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 program to prepare the setup</a:t>
            </a:r>
          </a:p>
          <a:p>
            <a:pPr lvl="1"/>
            <a:r>
              <a:rPr lang="en-US" dirty="0" smtClean="0"/>
              <a:t>Installs all packages</a:t>
            </a:r>
          </a:p>
          <a:p>
            <a:pPr lvl="1"/>
            <a:r>
              <a:rPr lang="en-US" dirty="0" smtClean="0"/>
              <a:t>Creates all directories</a:t>
            </a:r>
          </a:p>
          <a:p>
            <a:r>
              <a:rPr lang="en-US" dirty="0" smtClean="0"/>
              <a:t>1 program (or a very small number) that creates the rest</a:t>
            </a:r>
          </a:p>
          <a:p>
            <a:pPr lvl="1"/>
            <a:r>
              <a:rPr lang="en-US" dirty="0" smtClean="0"/>
              <a:t>Possibly with macros/ ado files/ subroutines</a:t>
            </a:r>
          </a:p>
          <a:p>
            <a:pPr lvl="1"/>
            <a:r>
              <a:rPr lang="en-US" dirty="0" smtClean="0"/>
              <a:t>Possibly with parameter files that might differ per directory</a:t>
            </a:r>
          </a:p>
          <a:p>
            <a:r>
              <a:rPr lang="en-US" dirty="0" smtClean="0"/>
              <a:t>All tables and figures are output programmatically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solidFill>
                  <a:schemeClr val="accent6">
                    <a:lumMod val="50000"/>
                  </a:schemeClr>
                </a:solidFill>
              </a:rPr>
              <a:t>Setting up can be done in all languages</a:t>
            </a:r>
          </a:p>
          <a:p>
            <a:pPr lvl="1"/>
            <a:r>
              <a:rPr lang="en-US" dirty="0" err="1" smtClean="0">
                <a:solidFill>
                  <a:schemeClr val="accent6">
                    <a:lumMod val="50000"/>
                  </a:schemeClr>
                </a:solidFill>
              </a:rPr>
              <a:t>Matlab</a:t>
            </a:r>
            <a:r>
              <a:rPr lang="en-US" dirty="0" smtClean="0">
                <a:solidFill>
                  <a:schemeClr val="accent6">
                    <a:lumMod val="50000"/>
                  </a:schemeClr>
                </a:solidFill>
              </a:rPr>
              <a:t>, Stata, R, Python, Fortran</a:t>
            </a:r>
          </a:p>
          <a:p>
            <a:r>
              <a:rPr lang="en-US" dirty="0" smtClean="0">
                <a:solidFill>
                  <a:schemeClr val="accent6">
                    <a:lumMod val="50000"/>
                  </a:schemeClr>
                </a:solidFill>
              </a:rPr>
              <a:t>Subroutines exist in all languages</a:t>
            </a:r>
          </a:p>
          <a:p>
            <a:pPr lvl="1"/>
            <a:r>
              <a:rPr lang="en-US" dirty="0" smtClean="0">
                <a:solidFill>
                  <a:schemeClr val="accent6">
                    <a:lumMod val="50000"/>
                  </a:schemeClr>
                </a:solidFill>
              </a:rPr>
              <a:t>You might need to learn how!</a:t>
            </a:r>
          </a:p>
          <a:p>
            <a:r>
              <a:rPr lang="en-US" dirty="0" smtClean="0">
                <a:solidFill>
                  <a:schemeClr val="accent6">
                    <a:lumMod val="50000"/>
                  </a:schemeClr>
                </a:solidFill>
              </a:rPr>
              <a:t>Ability to output figures and tables (Excel, </a:t>
            </a:r>
            <a:r>
              <a:rPr lang="en-US" dirty="0" err="1" smtClean="0">
                <a:solidFill>
                  <a:schemeClr val="accent6">
                    <a:lumMod val="50000"/>
                  </a:schemeClr>
                </a:solidFill>
              </a:rPr>
              <a:t>LaTeX</a:t>
            </a:r>
            <a:r>
              <a:rPr lang="en-US" dirty="0" smtClean="0">
                <a:solidFill>
                  <a:schemeClr val="accent6">
                    <a:lumMod val="50000"/>
                  </a:schemeClr>
                </a:solidFill>
              </a:rPr>
              <a:t>) exist in all languages</a:t>
            </a:r>
            <a:endParaRPr lang="en-US" dirty="0">
              <a:solidFill>
                <a:schemeClr val="accent6">
                  <a:lumMod val="50000"/>
                </a:schemeClr>
              </a:solidFill>
            </a:endParaRPr>
          </a:p>
        </p:txBody>
      </p:sp>
    </p:spTree>
    <p:extLst>
      <p:ext uri="{BB962C8B-B14F-4D97-AF65-F5344CB8AC3E}">
        <p14:creationId xmlns:p14="http://schemas.microsoft.com/office/powerpoint/2010/main" val="5618020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the replication package</a:t>
            </a:r>
            <a:endParaRPr lang="en-US" dirty="0"/>
          </a:p>
        </p:txBody>
      </p:sp>
      <p:sp>
        <p:nvSpPr>
          <p:cNvPr id="3" name="Content Placeholder 2"/>
          <p:cNvSpPr>
            <a:spLocks noGrp="1"/>
          </p:cNvSpPr>
          <p:nvPr>
            <p:ph sz="half" idx="1"/>
          </p:nvPr>
        </p:nvSpPr>
        <p:spPr/>
        <p:txBody>
          <a:bodyPr/>
          <a:lstStyle/>
          <a:p>
            <a:r>
              <a:rPr lang="en-US" dirty="0" smtClean="0"/>
              <a:t>README</a:t>
            </a:r>
          </a:p>
          <a:p>
            <a:r>
              <a:rPr lang="en-US" dirty="0" smtClean="0"/>
              <a:t>Full package of all programs, data you intend to provide</a:t>
            </a:r>
          </a:p>
          <a:p>
            <a:r>
              <a:rPr lang="en-US" dirty="0" smtClean="0"/>
              <a:t>ZIP it up</a:t>
            </a:r>
            <a:endParaRPr lang="en-US" dirty="0"/>
          </a:p>
        </p:txBody>
      </p:sp>
      <p:sp>
        <p:nvSpPr>
          <p:cNvPr id="4" name="Content Placeholder 3"/>
          <p:cNvSpPr>
            <a:spLocks noGrp="1"/>
          </p:cNvSpPr>
          <p:nvPr>
            <p:ph sz="half" idx="2"/>
          </p:nvPr>
        </p:nvSpPr>
        <p:spPr/>
        <p:txBody>
          <a:bodyPr/>
          <a:lstStyle/>
          <a:p>
            <a:r>
              <a:rPr lang="en-US" dirty="0" smtClean="0"/>
              <a:t>Now ask an </a:t>
            </a:r>
            <a:r>
              <a:rPr lang="en-US" dirty="0" smtClean="0">
                <a:solidFill>
                  <a:schemeClr val="accent5"/>
                </a:solidFill>
              </a:rPr>
              <a:t>RA/ colleague/ friend/ grandma/ daughter </a:t>
            </a:r>
            <a:r>
              <a:rPr lang="en-US" dirty="0" smtClean="0"/>
              <a:t>not previously involved to</a:t>
            </a:r>
          </a:p>
          <a:p>
            <a:pPr lvl="1"/>
            <a:r>
              <a:rPr lang="en-US" dirty="0" smtClean="0">
                <a:solidFill>
                  <a:schemeClr val="accent6"/>
                </a:solidFill>
              </a:rPr>
              <a:t>Download the package</a:t>
            </a:r>
          </a:p>
          <a:p>
            <a:pPr lvl="1"/>
            <a:r>
              <a:rPr lang="en-US" dirty="0" smtClean="0">
                <a:solidFill>
                  <a:schemeClr val="accent6"/>
                </a:solidFill>
              </a:rPr>
              <a:t>Follow the instructions in the README </a:t>
            </a:r>
            <a:r>
              <a:rPr lang="en-US" dirty="0" smtClean="0">
                <a:solidFill>
                  <a:srgbClr val="C00000"/>
                </a:solidFill>
              </a:rPr>
              <a:t>without talking to you</a:t>
            </a:r>
            <a:r>
              <a:rPr lang="en-US" dirty="0" smtClean="0">
                <a:solidFill>
                  <a:schemeClr val="accent6"/>
                </a:solidFill>
              </a:rPr>
              <a:t>!</a:t>
            </a:r>
          </a:p>
          <a:p>
            <a:pPr lvl="1"/>
            <a:r>
              <a:rPr lang="en-US" dirty="0" smtClean="0">
                <a:solidFill>
                  <a:schemeClr val="accent6"/>
                </a:solidFill>
              </a:rPr>
              <a:t>Compare the results to the paper</a:t>
            </a:r>
          </a:p>
          <a:p>
            <a:pPr lvl="1"/>
            <a:endParaRPr lang="en-US" dirty="0">
              <a:solidFill>
                <a:schemeClr val="accent6"/>
              </a:solidFill>
            </a:endParaRPr>
          </a:p>
        </p:txBody>
      </p:sp>
      <p:grpSp>
        <p:nvGrpSpPr>
          <p:cNvPr id="7" name="Group 6"/>
          <p:cNvGrpSpPr/>
          <p:nvPr/>
        </p:nvGrpSpPr>
        <p:grpSpPr>
          <a:xfrm>
            <a:off x="747712" y="2337878"/>
            <a:ext cx="10606087" cy="4081971"/>
            <a:chOff x="747712" y="2337878"/>
            <a:chExt cx="10606087" cy="4081971"/>
          </a:xfrm>
        </p:grpSpPr>
        <p:pic>
          <p:nvPicPr>
            <p:cNvPr id="5" name="Picture 4"/>
            <p:cNvPicPr>
              <a:picLocks noChangeAspect="1"/>
            </p:cNvPicPr>
            <p:nvPr/>
          </p:nvPicPr>
          <p:blipFill>
            <a:blip r:embed="rId2"/>
            <a:stretch>
              <a:fillRect/>
            </a:stretch>
          </p:blipFill>
          <p:spPr>
            <a:xfrm>
              <a:off x="747712" y="2337878"/>
              <a:ext cx="10606087" cy="4081971"/>
            </a:xfrm>
            <a:prstGeom prst="rect">
              <a:avLst/>
            </a:prstGeom>
            <a:ln w="38100">
              <a:solidFill>
                <a:schemeClr val="tx1"/>
              </a:solidFill>
            </a:ln>
            <a:effectLst>
              <a:outerShdw blurRad="50800" dist="127000" dir="2700000" algn="tl" rotWithShape="0">
                <a:prstClr val="black">
                  <a:alpha val="40000"/>
                </a:prstClr>
              </a:outerShdw>
            </a:effectLst>
          </p:spPr>
        </p:pic>
        <p:sp>
          <p:nvSpPr>
            <p:cNvPr id="6" name="TextBox 5"/>
            <p:cNvSpPr txBox="1"/>
            <p:nvPr/>
          </p:nvSpPr>
          <p:spPr>
            <a:xfrm>
              <a:off x="2824842" y="4120718"/>
              <a:ext cx="5633357" cy="830997"/>
            </a:xfrm>
            <a:prstGeom prst="rect">
              <a:avLst/>
            </a:prstGeom>
            <a:solidFill>
              <a:schemeClr val="bg1"/>
            </a:solidFill>
            <a:ln w="25400">
              <a:solidFill>
                <a:schemeClr val="tx1"/>
              </a:solidFill>
            </a:ln>
          </p:spPr>
          <p:txBody>
            <a:bodyPr wrap="square" rtlCol="0">
              <a:spAutoFit/>
            </a:bodyPr>
            <a:lstStyle/>
            <a:p>
              <a:pPr algn="ctr"/>
              <a:r>
                <a:rPr lang="en-US" sz="4800" dirty="0" smtClean="0"/>
                <a:t>That’s our </a:t>
              </a:r>
              <a:r>
                <a:rPr lang="en-US" sz="4800" dirty="0" smtClean="0">
                  <a:hlinkClick r:id="rId3"/>
                </a:rPr>
                <a:t>Protocol</a:t>
              </a:r>
              <a:r>
                <a:rPr lang="en-US" sz="4800" dirty="0" smtClean="0"/>
                <a:t>!</a:t>
              </a:r>
              <a:endParaRPr lang="en-US" sz="4800" dirty="0"/>
            </a:p>
          </p:txBody>
        </p:sp>
      </p:grpSp>
    </p:spTree>
    <p:extLst>
      <p:ext uri="{BB962C8B-B14F-4D97-AF65-F5344CB8AC3E}">
        <p14:creationId xmlns:p14="http://schemas.microsoft.com/office/powerpoint/2010/main" val="34954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a:t>
            </a:r>
            <a:r>
              <a:rPr lang="en-US" dirty="0" smtClean="0"/>
              <a:t>coding </a:t>
            </a:r>
            <a:r>
              <a:rPr lang="en-US" dirty="0"/>
              <a:t>practices</a:t>
            </a:r>
          </a:p>
        </p:txBody>
      </p:sp>
      <p:sp>
        <p:nvSpPr>
          <p:cNvPr id="3" name="Content Placeholder 2"/>
          <p:cNvSpPr>
            <a:spLocks noGrp="1"/>
          </p:cNvSpPr>
          <p:nvPr>
            <p:ph idx="1"/>
          </p:nvPr>
        </p:nvSpPr>
        <p:spPr/>
        <p:txBody>
          <a:bodyPr/>
          <a:lstStyle/>
          <a:p>
            <a:r>
              <a:rPr lang="en-US" sz="3200" b="1" dirty="0" smtClean="0"/>
              <a:t>Manual/non-automation</a:t>
            </a:r>
          </a:p>
          <a:p>
            <a:endParaRPr lang="en-US" sz="3200" b="1" dirty="0"/>
          </a:p>
          <a:p>
            <a:pPr marL="0" indent="0" algn="ctr">
              <a:buNone/>
            </a:pPr>
            <a:r>
              <a:rPr lang="en-US" dirty="0" smtClean="0">
                <a:latin typeface="Century" panose="02040604050505020304" pitchFamily="18" charset="0"/>
              </a:rPr>
              <a:t>Code produces no meaningful output</a:t>
            </a:r>
          </a:p>
          <a:p>
            <a:pPr marL="0" indent="0" algn="ctr">
              <a:buNone/>
            </a:pPr>
            <a:endParaRPr lang="en-US" dirty="0"/>
          </a:p>
          <a:p>
            <a:r>
              <a:rPr lang="en-US" sz="3200" b="1" dirty="0" smtClean="0"/>
              <a:t>Lack of robustness</a:t>
            </a:r>
            <a:r>
              <a:rPr lang="en-US" dirty="0" smtClean="0"/>
              <a:t>:</a:t>
            </a:r>
            <a:endParaRPr lang="en-US" dirty="0"/>
          </a:p>
          <a:p>
            <a:endParaRPr lang="en-US" dirty="0"/>
          </a:p>
          <a:p>
            <a:pPr marL="0" indent="0" algn="ctr">
              <a:buNone/>
            </a:pPr>
            <a:r>
              <a:rPr lang="en-US" dirty="0" smtClean="0">
                <a:latin typeface="Century" panose="02040604050505020304" pitchFamily="18" charset="0"/>
              </a:rPr>
              <a:t>Bugs in the code</a:t>
            </a:r>
            <a:endParaRPr lang="en-US" dirty="0">
              <a:latin typeface="Century" panose="02040604050505020304" pitchFamily="18" charset="0"/>
            </a:endParaRPr>
          </a:p>
        </p:txBody>
      </p:sp>
    </p:spTree>
    <p:extLst>
      <p:ext uri="{BB962C8B-B14F-4D97-AF65-F5344CB8AC3E}">
        <p14:creationId xmlns:p14="http://schemas.microsoft.com/office/powerpoint/2010/main" val="259506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citation practices</a:t>
            </a:r>
          </a:p>
        </p:txBody>
      </p:sp>
      <p:sp>
        <p:nvSpPr>
          <p:cNvPr id="3" name="Content Placeholder 2"/>
          <p:cNvSpPr>
            <a:spLocks noGrp="1"/>
          </p:cNvSpPr>
          <p:nvPr>
            <p:ph idx="1"/>
          </p:nvPr>
        </p:nvSpPr>
        <p:spPr/>
        <p:txBody>
          <a:bodyPr/>
          <a:lstStyle/>
          <a:p>
            <a:r>
              <a:rPr lang="en-US" sz="3200" b="1" dirty="0" err="1"/>
              <a:t>Macrodata</a:t>
            </a:r>
            <a:r>
              <a:rPr lang="en-US" sz="3200" b="1" dirty="0"/>
              <a:t>:</a:t>
            </a:r>
          </a:p>
          <a:p>
            <a:pPr marL="0" indent="0" algn="ctr">
              <a:buNone/>
            </a:pPr>
            <a:r>
              <a:rPr lang="en-US" dirty="0">
                <a:latin typeface="Century" panose="02040604050505020304" pitchFamily="18" charset="0"/>
              </a:rPr>
              <a:t>“We use data downloaded from </a:t>
            </a:r>
            <a:br>
              <a:rPr lang="en-US" dirty="0">
                <a:latin typeface="Century" panose="02040604050505020304" pitchFamily="18" charset="0"/>
              </a:rPr>
            </a:br>
            <a:r>
              <a:rPr lang="en-US" dirty="0">
                <a:latin typeface="Century" panose="02040604050505020304" pitchFamily="18" charset="0"/>
              </a:rPr>
              <a:t>the Bureau of Economic Analysis…”</a:t>
            </a:r>
            <a:endParaRPr lang="en-US" dirty="0"/>
          </a:p>
          <a:p>
            <a:r>
              <a:rPr lang="en-US" sz="3200" b="1" dirty="0"/>
              <a:t>Microdata</a:t>
            </a:r>
            <a:r>
              <a:rPr lang="en-US" dirty="0"/>
              <a:t>:</a:t>
            </a:r>
          </a:p>
          <a:p>
            <a:endParaRPr lang="en-US" dirty="0"/>
          </a:p>
          <a:p>
            <a:pPr marL="0" indent="0" algn="ctr">
              <a:buNone/>
            </a:pPr>
            <a:r>
              <a:rPr lang="en-US" dirty="0">
                <a:latin typeface="Century" panose="02040604050505020304" pitchFamily="18" charset="0"/>
              </a:rPr>
              <a:t>“… this paper uses data from </a:t>
            </a:r>
            <a:br>
              <a:rPr lang="en-US" dirty="0">
                <a:latin typeface="Century" panose="02040604050505020304" pitchFamily="18" charset="0"/>
              </a:rPr>
            </a:br>
            <a:r>
              <a:rPr lang="en-US" dirty="0">
                <a:latin typeface="Century" panose="02040604050505020304" pitchFamily="18" charset="0"/>
              </a:rPr>
              <a:t>the Current Population Survey…”</a:t>
            </a:r>
          </a:p>
        </p:txBody>
      </p:sp>
    </p:spTree>
    <p:extLst>
      <p:ext uri="{BB962C8B-B14F-4D97-AF65-F5344CB8AC3E}">
        <p14:creationId xmlns:p14="http://schemas.microsoft.com/office/powerpoint/2010/main" val="160152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678259"/>
            <a:ext cx="6024844" cy="1446550"/>
          </a:xfrm>
          <a:prstGeom prst="rect">
            <a:avLst/>
          </a:prstGeom>
          <a:noFill/>
        </p:spPr>
        <p:txBody>
          <a:bodyPr wrap="square" rtlCol="0">
            <a:spAutoFit/>
          </a:bodyPr>
          <a:lstStyle/>
          <a:p>
            <a:pPr algn="ctr"/>
            <a:r>
              <a:rPr lang="en-US" sz="8800" dirty="0" smtClean="0">
                <a:solidFill>
                  <a:schemeClr val="bg1"/>
                </a:solidFill>
              </a:rPr>
              <a:t>Actions</a:t>
            </a:r>
            <a:endParaRPr lang="en-US" dirty="0">
              <a:solidFill>
                <a:schemeClr val="bg1"/>
              </a:solidFill>
            </a:endParaRPr>
          </a:p>
        </p:txBody>
      </p:sp>
    </p:spTree>
    <p:extLst>
      <p:ext uri="{BB962C8B-B14F-4D97-AF65-F5344CB8AC3E}">
        <p14:creationId xmlns:p14="http://schemas.microsoft.com/office/powerpoint/2010/main" val="41117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Tree>
    <p:extLst>
      <p:ext uri="{BB962C8B-B14F-4D97-AF65-F5344CB8AC3E}">
        <p14:creationId xmlns:p14="http://schemas.microsoft.com/office/powerpoint/2010/main" val="1499576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6" name="Rectangle 5"/>
          <p:cNvSpPr/>
          <p:nvPr/>
        </p:nvSpPr>
        <p:spPr>
          <a:xfrm>
            <a:off x="635000" y="1564263"/>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35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sp>
        <p:nvSpPr>
          <p:cNvPr id="8" name="Shape 610">
            <a:extLst>
              <a:ext uri="{FF2B5EF4-FFF2-40B4-BE49-F238E27FC236}">
                <a16:creationId xmlns:a16="http://schemas.microsoft.com/office/drawing/2014/main" id="{7B401221-F159-7944-806E-71343D9B647A}"/>
              </a:ext>
            </a:extLst>
          </p:cNvPr>
          <p:cNvSpPr/>
          <p:nvPr/>
        </p:nvSpPr>
        <p:spPr>
          <a:xfrm>
            <a:off x="4720067"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Replicability</a:t>
            </a:r>
            <a:endParaRPr lang="id-ID" sz="1501" b="1" dirty="0">
              <a:latin typeface="Montserrat" panose="00000500000000000000" pitchFamily="50" charset="0"/>
              <a:ea typeface="Roboto"/>
              <a:cs typeface="Roboto"/>
              <a:sym typeface="Roboto"/>
            </a:endParaRP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2" name="Ellipse 28">
            <a:extLst>
              <a:ext uri="{FF2B5EF4-FFF2-40B4-BE49-F238E27FC236}">
                <a16:creationId xmlns:a16="http://schemas.microsoft.com/office/drawing/2014/main" id="{E678D831-24B4-3441-BB77-0D88AF251CEF}"/>
              </a:ext>
            </a:extLst>
          </p:cNvPr>
          <p:cNvSpPr/>
          <p:nvPr/>
        </p:nvSpPr>
        <p:spPr>
          <a:xfrm>
            <a:off x="10252562"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3" name="Ellipse 28">
            <a:extLst>
              <a:ext uri="{FF2B5EF4-FFF2-40B4-BE49-F238E27FC236}">
                <a16:creationId xmlns:a16="http://schemas.microsoft.com/office/drawing/2014/main" id="{42383DAD-243F-4244-9C1B-9A08ABC07170}"/>
              </a:ext>
            </a:extLst>
          </p:cNvPr>
          <p:cNvSpPr/>
          <p:nvPr/>
        </p:nvSpPr>
        <p:spPr>
          <a:xfrm>
            <a:off x="5595625"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4" name="Textfeld 29">
            <a:extLst>
              <a:ext uri="{FF2B5EF4-FFF2-40B4-BE49-F238E27FC236}">
                <a16:creationId xmlns:a16="http://schemas.microsoft.com/office/drawing/2014/main" id="{31E9F3A0-088B-C042-B24C-C0F3BFC8D18E}"/>
              </a:ext>
            </a:extLst>
          </p:cNvPr>
          <p:cNvSpPr txBox="1"/>
          <p:nvPr/>
        </p:nvSpPr>
        <p:spPr>
          <a:xfrm>
            <a:off x="4720067" y="509789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Wide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Statistical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Reproduction</a:t>
            </a:r>
            <a:r>
              <a:rPr lang="de-DE" sz="1400" dirty="0">
                <a:solidFill>
                  <a:schemeClr val="bg1">
                    <a:lumMod val="85000"/>
                  </a:schemeClr>
                </a:solidFill>
                <a:latin typeface="+mj-lt"/>
              </a:rPr>
              <a:t>/</a:t>
            </a:r>
            <a:r>
              <a:rPr lang="de-DE" sz="1400" dirty="0" err="1">
                <a:solidFill>
                  <a:schemeClr val="bg1">
                    <a:lumMod val="85000"/>
                  </a:schemeClr>
                </a:solidFill>
                <a:latin typeface="+mj-lt"/>
              </a:rPr>
              <a:t>Reanalysis</a:t>
            </a:r>
            <a:r>
              <a:rPr lang="de-DE" sz="1400" dirty="0">
                <a:solidFill>
                  <a:schemeClr val="bg1">
                    <a:lumMod val="85000"/>
                  </a:schemeClr>
                </a:solidFill>
                <a:latin typeface="+mj-lt"/>
              </a:rPr>
              <a:t> (Clemens 2015)</a:t>
            </a:r>
          </a:p>
        </p:txBody>
      </p:sp>
      <p:sp>
        <p:nvSpPr>
          <p:cNvPr id="15" name="Shape 610">
            <a:extLst>
              <a:ext uri="{FF2B5EF4-FFF2-40B4-BE49-F238E27FC236}">
                <a16:creationId xmlns:a16="http://schemas.microsoft.com/office/drawing/2014/main" id="{25628DCA-B093-BD42-99CF-ED182C239EA3}"/>
              </a:ext>
            </a:extLst>
          </p:cNvPr>
          <p:cNvSpPr/>
          <p:nvPr/>
        </p:nvSpPr>
        <p:spPr>
          <a:xfrm>
            <a:off x="9377004"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Generalizability</a:t>
            </a:r>
            <a:endParaRPr lang="id-ID" sz="1501" b="1" dirty="0">
              <a:latin typeface="Montserrat" panose="00000500000000000000" pitchFamily="50" charset="0"/>
              <a:ea typeface="Roboto"/>
              <a:cs typeface="Roboto"/>
              <a:sym typeface="Roboto"/>
            </a:endParaRPr>
          </a:p>
        </p:txBody>
      </p:sp>
      <p:sp>
        <p:nvSpPr>
          <p:cNvPr id="16" name="Textfeld 29">
            <a:extLst>
              <a:ext uri="{FF2B5EF4-FFF2-40B4-BE49-F238E27FC236}">
                <a16:creationId xmlns:a16="http://schemas.microsoft.com/office/drawing/2014/main" id="{F74C0FED-F43E-664C-AD70-346213A2FBB0}"/>
              </a:ext>
            </a:extLst>
          </p:cNvPr>
          <p:cNvSpPr txBox="1"/>
          <p:nvPr/>
        </p:nvSpPr>
        <p:spPr>
          <a:xfrm>
            <a:off x="8677339" y="513347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Wider Replication (</a:t>
            </a:r>
            <a:r>
              <a:rPr lang="de-DE" sz="1400" dirty="0" err="1">
                <a:solidFill>
                  <a:schemeClr val="accent3">
                    <a:lumMod val="75000"/>
                  </a:schemeClr>
                </a:solidFill>
                <a:latin typeface="+mj-lt"/>
              </a:rPr>
              <a:t>Pesaran</a:t>
            </a:r>
            <a:r>
              <a:rPr lang="de-DE" sz="1400" dirty="0">
                <a:solidFill>
                  <a:schemeClr val="accent3">
                    <a:lumMod val="75000"/>
                  </a:schemeClr>
                </a:solidFill>
                <a:latin typeface="+mj-lt"/>
              </a:rPr>
              <a:t> 2003)</a:t>
            </a:r>
          </a:p>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Scientific Replication (</a:t>
            </a:r>
            <a:r>
              <a:rPr lang="de-DE" sz="1400" dirty="0" err="1">
                <a:solidFill>
                  <a:schemeClr val="accent3">
                    <a:lumMod val="75000"/>
                  </a:schemeClr>
                </a:solidFill>
                <a:latin typeface="+mj-lt"/>
              </a:rPr>
              <a:t>Hamermesh</a:t>
            </a:r>
            <a:r>
              <a:rPr lang="de-DE" sz="1400" dirty="0">
                <a:solidFill>
                  <a:schemeClr val="accent3">
                    <a:lumMod val="7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accent3">
                    <a:lumMod val="75000"/>
                  </a:schemeClr>
                </a:solidFill>
                <a:latin typeface="+mj-lt"/>
              </a:rPr>
              <a:t>Reanalysis</a:t>
            </a:r>
            <a:r>
              <a:rPr lang="de-DE" sz="1400" dirty="0">
                <a:solidFill>
                  <a:schemeClr val="accent3">
                    <a:lumMod val="75000"/>
                  </a:schemeClr>
                </a:solidFill>
                <a:latin typeface="+mj-lt"/>
              </a:rPr>
              <a:t>/</a:t>
            </a:r>
            <a:r>
              <a:rPr lang="de-DE" sz="1400" dirty="0" err="1">
                <a:solidFill>
                  <a:schemeClr val="accent3">
                    <a:lumMod val="75000"/>
                  </a:schemeClr>
                </a:solidFill>
                <a:latin typeface="+mj-lt"/>
              </a:rPr>
              <a:t>Robustness</a:t>
            </a:r>
            <a:r>
              <a:rPr lang="de-DE" sz="1400" dirty="0">
                <a:solidFill>
                  <a:schemeClr val="accent3">
                    <a:lumMod val="75000"/>
                  </a:schemeClr>
                </a:solidFill>
                <a:latin typeface="+mj-lt"/>
              </a:rPr>
              <a:t> (Clemens 2015)</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229" y="240067"/>
            <a:ext cx="2397369" cy="3596054"/>
          </a:xfrm>
          <a:prstGeom prst="rect">
            <a:avLst/>
          </a:prstGeom>
        </p:spPr>
      </p:pic>
      <p:sp>
        <p:nvSpPr>
          <p:cNvPr id="18" name="TextBox 17"/>
          <p:cNvSpPr txBox="1"/>
          <p:nvPr/>
        </p:nvSpPr>
        <p:spPr>
          <a:xfrm>
            <a:off x="861285" y="2091508"/>
            <a:ext cx="3276987" cy="369332"/>
          </a:xfrm>
          <a:prstGeom prst="rect">
            <a:avLst/>
          </a:prstGeom>
          <a:noFill/>
        </p:spPr>
        <p:txBody>
          <a:bodyPr wrap="none" rtlCol="0">
            <a:spAutoFit/>
          </a:bodyPr>
          <a:lstStyle/>
          <a:p>
            <a:r>
              <a:rPr lang="en-US" dirty="0">
                <a:solidFill>
                  <a:schemeClr val="bg2">
                    <a:lumMod val="75000"/>
                  </a:schemeClr>
                </a:solidFill>
              </a:rPr>
              <a:t>https://doi.org/10.17226/25303</a:t>
            </a:r>
          </a:p>
        </p:txBody>
      </p:sp>
    </p:spTree>
    <p:extLst>
      <p:ext uri="{BB962C8B-B14F-4D97-AF65-F5344CB8AC3E}">
        <p14:creationId xmlns:p14="http://schemas.microsoft.com/office/powerpoint/2010/main" val="7844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cxnSp>
        <p:nvCxnSpPr>
          <p:cNvPr id="18" name="Straight Arrow Connector 17">
            <a:extLst>
              <a:ext uri="{FF2B5EF4-FFF2-40B4-BE49-F238E27FC236}">
                <a16:creationId xmlns:a16="http://schemas.microsoft.com/office/drawing/2014/main" id="{9853D58C-613D-D243-A9B2-88AE15222990}"/>
              </a:ext>
            </a:extLst>
          </p:cNvPr>
          <p:cNvCxnSpPr>
            <a:cxnSpLocks/>
          </p:cNvCxnSpPr>
          <p:nvPr/>
        </p:nvCxnSpPr>
        <p:spPr>
          <a:xfrm flipH="1">
            <a:off x="1741378" y="3094850"/>
            <a:ext cx="1674802" cy="966468"/>
          </a:xfrm>
          <a:prstGeom prst="straightConnector1">
            <a:avLst/>
          </a:prstGeom>
          <a:ln w="857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nvGraphicFramePr>
        <p:xfrm>
          <a:off x="3102866" y="2454198"/>
          <a:ext cx="6525387" cy="1112520"/>
        </p:xfrm>
        <a:graphic>
          <a:graphicData uri="http://schemas.openxmlformats.org/drawingml/2006/table">
            <a:tbl>
              <a:tblPr bandRow="1">
                <a:tableStyleId>{21E4AEA4-8DFA-4A89-87EB-49C32662AFE0}</a:tableStyleId>
              </a:tblPr>
              <a:tblGrid>
                <a:gridCol w="1748975">
                  <a:extLst>
                    <a:ext uri="{9D8B030D-6E8A-4147-A177-3AD203B41FA5}">
                      <a16:colId xmlns:a16="http://schemas.microsoft.com/office/drawing/2014/main" val="3059663525"/>
                    </a:ext>
                  </a:extLst>
                </a:gridCol>
                <a:gridCol w="1447359">
                  <a:extLst>
                    <a:ext uri="{9D8B030D-6E8A-4147-A177-3AD203B41FA5}">
                      <a16:colId xmlns:a16="http://schemas.microsoft.com/office/drawing/2014/main" val="997961929"/>
                    </a:ext>
                  </a:extLst>
                </a:gridCol>
                <a:gridCol w="1629535">
                  <a:extLst>
                    <a:ext uri="{9D8B030D-6E8A-4147-A177-3AD203B41FA5}">
                      <a16:colId xmlns:a16="http://schemas.microsoft.com/office/drawing/2014/main" val="2093557392"/>
                    </a:ext>
                  </a:extLst>
                </a:gridCol>
                <a:gridCol w="1699518">
                  <a:extLst>
                    <a:ext uri="{9D8B030D-6E8A-4147-A177-3AD203B41FA5}">
                      <a16:colId xmlns:a16="http://schemas.microsoft.com/office/drawing/2014/main" val="767439659"/>
                    </a:ext>
                  </a:extLst>
                </a:gridCol>
              </a:tblGrid>
              <a:tr h="370840">
                <a:tc>
                  <a:txBody>
                    <a:bodyPr/>
                    <a:lstStyle/>
                    <a:p>
                      <a:r>
                        <a:rPr lang="en-US" dirty="0"/>
                        <a:t>Same data</a:t>
                      </a:r>
                    </a:p>
                  </a:txBody>
                  <a:tcPr/>
                </a:tc>
                <a:tc>
                  <a:txBody>
                    <a:bodyPr/>
                    <a:lstStyle/>
                    <a:p>
                      <a:r>
                        <a:rPr lang="en-US" dirty="0"/>
                        <a:t>Same code</a:t>
                      </a:r>
                    </a:p>
                  </a:txBody>
                  <a:tcPr/>
                </a:tc>
                <a:tc>
                  <a:txBody>
                    <a:bodyPr/>
                    <a:lstStyle/>
                    <a:p>
                      <a:r>
                        <a:rPr lang="en-US" dirty="0"/>
                        <a:t>Same methods</a:t>
                      </a:r>
                    </a:p>
                  </a:txBody>
                  <a:tcPr/>
                </a:tc>
                <a:tc>
                  <a:txBody>
                    <a:bodyPr/>
                    <a:lstStyle/>
                    <a:p>
                      <a:r>
                        <a:rPr lang="en-US" dirty="0"/>
                        <a:t>Same context</a:t>
                      </a:r>
                    </a:p>
                  </a:txBody>
                  <a:tcPr/>
                </a:tc>
                <a:extLst>
                  <a:ext uri="{0D108BD9-81ED-4DB2-BD59-A6C34878D82A}">
                    <a16:rowId xmlns:a16="http://schemas.microsoft.com/office/drawing/2014/main" val="7454741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77814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678684"/>
                  </a:ext>
                </a:extLst>
              </a:tr>
            </a:tbl>
          </a:graphicData>
        </a:graphic>
      </p:graphicFrame>
    </p:spTree>
    <p:extLst>
      <p:ext uri="{BB962C8B-B14F-4D97-AF65-F5344CB8AC3E}">
        <p14:creationId xmlns:p14="http://schemas.microsoft.com/office/powerpoint/2010/main" val="184036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AEA Pre-Publication Verification</a:t>
            </a:r>
          </a:p>
        </p:txBody>
      </p:sp>
      <p:sp>
        <p:nvSpPr>
          <p:cNvPr id="3" name="Content Placeholder 2"/>
          <p:cNvSpPr>
            <a:spLocks noGrp="1"/>
          </p:cNvSpPr>
          <p:nvPr>
            <p:ph idx="1"/>
          </p:nvPr>
        </p:nvSpPr>
        <p:spPr/>
        <p:txBody>
          <a:bodyPr/>
          <a:lstStyle/>
          <a:p>
            <a:r>
              <a:rPr lang="en-US" dirty="0"/>
              <a:t>Every paper that receives a “conditional acceptance” is verified</a:t>
            </a:r>
          </a:p>
          <a:p>
            <a:pPr lvl="1"/>
            <a:r>
              <a:rPr lang="en-US" i="1" dirty="0"/>
              <a:t>Data citations</a:t>
            </a:r>
          </a:p>
          <a:p>
            <a:pPr lvl="1"/>
            <a:r>
              <a:rPr lang="en-US" i="1" dirty="0"/>
              <a:t>Quality of </a:t>
            </a:r>
            <a:r>
              <a:rPr lang="en-US" i="1" dirty="0" smtClean="0"/>
              <a:t>README </a:t>
            </a:r>
            <a:br>
              <a:rPr lang="en-US" i="1" dirty="0" smtClean="0"/>
            </a:br>
            <a:r>
              <a:rPr lang="en-US" i="1" dirty="0" smtClean="0"/>
              <a:t>(Data Availability Statement)</a:t>
            </a:r>
            <a:endParaRPr lang="en-US" i="1" dirty="0"/>
          </a:p>
          <a:p>
            <a:pPr lvl="1"/>
            <a:r>
              <a:rPr lang="en-US" i="1" dirty="0"/>
              <a:t>Quality of code</a:t>
            </a:r>
          </a:p>
          <a:p>
            <a:pPr lvl="1"/>
            <a:r>
              <a:rPr lang="en-US" i="1" dirty="0"/>
              <a:t>Reproducibility of code</a:t>
            </a:r>
          </a:p>
          <a:p>
            <a:pPr lvl="1"/>
            <a:r>
              <a:rPr lang="en-US" i="1" dirty="0"/>
              <a:t>Quality of metadata in the repository</a:t>
            </a:r>
          </a:p>
          <a:p>
            <a:pPr lvl="1"/>
            <a:endParaRPr lang="en-US" i="1" dirty="0"/>
          </a:p>
          <a:p>
            <a:pPr lvl="1"/>
            <a:endParaRPr lang="en-US" i="1" dirty="0">
              <a:solidFill>
                <a:schemeClr val="bg2">
                  <a:lumMod val="75000"/>
                </a:schemeClr>
              </a:solidFill>
            </a:endParaRPr>
          </a:p>
        </p:txBody>
      </p:sp>
    </p:spTree>
    <p:extLst>
      <p:ext uri="{BB962C8B-B14F-4D97-AF65-F5344CB8AC3E}">
        <p14:creationId xmlns:p14="http://schemas.microsoft.com/office/powerpoint/2010/main" val="157430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Themes in today’s talk</a:t>
            </a:r>
            <a:endParaRPr lang="en-US" dirty="0"/>
          </a:p>
        </p:txBody>
      </p:sp>
      <p:sp>
        <p:nvSpPr>
          <p:cNvPr id="6" name="Content Placeholder 5"/>
          <p:cNvSpPr>
            <a:spLocks noGrp="1"/>
          </p:cNvSpPr>
          <p:nvPr>
            <p:ph sz="half" idx="1"/>
          </p:nvPr>
        </p:nvSpPr>
        <p:spPr/>
        <p:txBody>
          <a:bodyPr/>
          <a:lstStyle/>
          <a:p>
            <a:r>
              <a:rPr lang="en-US" dirty="0" smtClean="0"/>
              <a:t>What we do at the AEA</a:t>
            </a:r>
          </a:p>
          <a:p>
            <a:pPr lvl="1"/>
            <a:r>
              <a:rPr lang="en-US" dirty="0" smtClean="0"/>
              <a:t>Pre-publication verification of reproducibility</a:t>
            </a:r>
          </a:p>
          <a:p>
            <a:pPr lvl="1"/>
            <a:r>
              <a:rPr lang="en-US" dirty="0" smtClean="0"/>
              <a:t>Archiving </a:t>
            </a:r>
          </a:p>
          <a:p>
            <a:pPr lvl="1"/>
            <a:r>
              <a:rPr lang="en-US" dirty="0" smtClean="0"/>
              <a:t>Provenance documentation</a:t>
            </a:r>
          </a:p>
          <a:p>
            <a:r>
              <a:rPr lang="en-US" dirty="0" smtClean="0"/>
              <a:t>Why we do what we do</a:t>
            </a:r>
          </a:p>
          <a:p>
            <a:r>
              <a:rPr lang="en-US" dirty="0"/>
              <a:t>Impediments to reproducibility</a:t>
            </a:r>
          </a:p>
          <a:p>
            <a:pPr lvl="1"/>
            <a:r>
              <a:rPr lang="en-US" dirty="0"/>
              <a:t>Focus on data </a:t>
            </a:r>
            <a:r>
              <a:rPr lang="en-US" dirty="0" smtClean="0"/>
              <a:t>access</a:t>
            </a:r>
          </a:p>
          <a:p>
            <a:pPr lvl="1"/>
            <a:r>
              <a:rPr lang="en-US" dirty="0" smtClean="0"/>
              <a:t>Documenting provenance</a:t>
            </a:r>
          </a:p>
        </p:txBody>
      </p:sp>
      <p:sp>
        <p:nvSpPr>
          <p:cNvPr id="7" name="Content Placeholder 6"/>
          <p:cNvSpPr>
            <a:spLocks noGrp="1"/>
          </p:cNvSpPr>
          <p:nvPr>
            <p:ph sz="half" idx="2"/>
          </p:nvPr>
        </p:nvSpPr>
        <p:spPr/>
        <p:txBody>
          <a:bodyPr anchor="ctr"/>
          <a:lstStyle/>
          <a:p>
            <a:pPr marL="0" indent="0" algn="ctr">
              <a:buNone/>
            </a:pPr>
            <a:r>
              <a:rPr lang="en-US" i="1" dirty="0"/>
              <a:t>Possible role for institutions</a:t>
            </a:r>
          </a:p>
          <a:p>
            <a:endParaRPr lang="en-US" dirty="0"/>
          </a:p>
        </p:txBody>
      </p:sp>
    </p:spTree>
    <p:extLst>
      <p:ext uri="{BB962C8B-B14F-4D97-AF65-F5344CB8AC3E}">
        <p14:creationId xmlns:p14="http://schemas.microsoft.com/office/powerpoint/2010/main" val="194007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Reproducibility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690688"/>
            <a:ext cx="7886700" cy="351396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7252" y="3957148"/>
            <a:ext cx="3742509" cy="2495006"/>
          </a:xfrm>
          <a:prstGeom prst="rect">
            <a:avLst/>
          </a:prstGeom>
        </p:spPr>
      </p:pic>
    </p:spTree>
    <p:extLst>
      <p:ext uri="{BB962C8B-B14F-4D97-AF65-F5344CB8AC3E}">
        <p14:creationId xmlns:p14="http://schemas.microsoft.com/office/powerpoint/2010/main" val="295698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doing that?</a:t>
            </a:r>
          </a:p>
        </p:txBody>
      </p:sp>
      <p:sp>
        <p:nvSpPr>
          <p:cNvPr id="3" name="Content Placeholder 2"/>
          <p:cNvSpPr>
            <a:spLocks noGrp="1"/>
          </p:cNvSpPr>
          <p:nvPr>
            <p:ph idx="1"/>
          </p:nvPr>
        </p:nvSpPr>
        <p:spPr/>
        <p:txBody>
          <a:bodyPr>
            <a:normAutofit fontScale="77500" lnSpcReduction="20000"/>
          </a:bodyPr>
          <a:lstStyle/>
          <a:p>
            <a:r>
              <a:rPr lang="en-US" u="sng" dirty="0"/>
              <a:t>Earlier reproducibility work</a:t>
            </a:r>
            <a:r>
              <a:rPr lang="en-US" dirty="0"/>
              <a:t>: </a:t>
            </a:r>
            <a:r>
              <a:rPr lang="en-US" b="1" dirty="0"/>
              <a:t>Flavio </a:t>
            </a:r>
            <a:r>
              <a:rPr lang="en-US" b="1" dirty="0" err="1"/>
              <a:t>Stanchi</a:t>
            </a:r>
            <a:r>
              <a:rPr lang="en-US" b="1" dirty="0"/>
              <a:t> </a:t>
            </a:r>
            <a:r>
              <a:rPr lang="en-US" dirty="0"/>
              <a:t>(now at </a:t>
            </a:r>
            <a:r>
              <a:rPr lang="en-US" dirty="0" err="1"/>
              <a:t>AirBnb</a:t>
            </a:r>
            <a:r>
              <a:rPr lang="en-US" dirty="0"/>
              <a:t>), </a:t>
            </a:r>
            <a:r>
              <a:rPr lang="en-US" b="1" dirty="0" err="1"/>
              <a:t>Sylverie</a:t>
            </a:r>
            <a:r>
              <a:rPr lang="en-US" b="1" dirty="0"/>
              <a:t> Herbert</a:t>
            </a:r>
            <a:r>
              <a:rPr lang="en-US" dirty="0"/>
              <a:t> </a:t>
            </a:r>
            <a:r>
              <a:rPr lang="en-US" dirty="0" smtClean="0"/>
              <a:t>(</a:t>
            </a:r>
            <a:r>
              <a:rPr lang="en-US" dirty="0" err="1" smtClean="0"/>
              <a:t>Banque</a:t>
            </a:r>
            <a:r>
              <a:rPr lang="en-US" dirty="0" smtClean="0"/>
              <a:t> de France), </a:t>
            </a:r>
            <a:r>
              <a:rPr lang="en-US" b="1" dirty="0" err="1"/>
              <a:t>Hautahi</a:t>
            </a:r>
            <a:r>
              <a:rPr lang="en-US" b="1" dirty="0"/>
              <a:t> </a:t>
            </a:r>
            <a:r>
              <a:rPr lang="en-US" b="1" dirty="0" err="1"/>
              <a:t>Kingi</a:t>
            </a:r>
            <a:r>
              <a:rPr lang="en-US" dirty="0"/>
              <a:t> (</a:t>
            </a:r>
            <a:r>
              <a:rPr lang="en-US" dirty="0" err="1"/>
              <a:t>Impaq</a:t>
            </a:r>
            <a:r>
              <a:rPr lang="en-US" dirty="0" smtClean="0"/>
              <a:t>)</a:t>
            </a:r>
          </a:p>
          <a:p>
            <a:r>
              <a:rPr lang="en-US" u="sng" dirty="0" smtClean="0"/>
              <a:t>Assistant</a:t>
            </a:r>
            <a:r>
              <a:rPr lang="en-US" dirty="0" smtClean="0"/>
              <a:t>: </a:t>
            </a:r>
            <a:r>
              <a:rPr lang="en-US" b="1" dirty="0" smtClean="0"/>
              <a:t>Michael </a:t>
            </a:r>
            <a:r>
              <a:rPr lang="en-US" b="1" dirty="0" err="1" smtClean="0"/>
              <a:t>Darisse</a:t>
            </a:r>
            <a:endParaRPr lang="en-US" b="1" dirty="0"/>
          </a:p>
          <a:p>
            <a:r>
              <a:rPr lang="en-US" u="sng" dirty="0"/>
              <a:t>Current lead graduate </a:t>
            </a:r>
            <a:r>
              <a:rPr lang="en-US" u="sng" dirty="0" smtClean="0"/>
              <a:t>student</a:t>
            </a:r>
            <a:r>
              <a:rPr lang="en-US" dirty="0" smtClean="0"/>
              <a:t>: </a:t>
            </a:r>
            <a:r>
              <a:rPr lang="en-US" b="1" dirty="0" smtClean="0"/>
              <a:t>Harry Son </a:t>
            </a:r>
            <a:r>
              <a:rPr lang="en-US" dirty="0" smtClean="0"/>
              <a:t>(since Aug </a:t>
            </a:r>
            <a:r>
              <a:rPr lang="en-US" dirty="0"/>
              <a:t>2020)</a:t>
            </a:r>
          </a:p>
          <a:p>
            <a:r>
              <a:rPr lang="en-US" u="sng" dirty="0"/>
              <a:t>Current and past undergraduate students</a:t>
            </a:r>
            <a:r>
              <a:rPr lang="en-US" dirty="0"/>
              <a:t>: Alexia Ge, Anthony Peraza, </a:t>
            </a:r>
            <a:r>
              <a:rPr lang="en-US" dirty="0">
                <a:solidFill>
                  <a:schemeClr val="accent1"/>
                </a:solidFill>
              </a:rPr>
              <a:t>Craig Schulman</a:t>
            </a:r>
            <a:r>
              <a:rPr lang="en-US" dirty="0"/>
              <a:t>, Elijah B. Ruiz, Gabriel Bond, Jason S. Katz, </a:t>
            </a:r>
            <a:r>
              <a:rPr lang="en-US" dirty="0" err="1"/>
              <a:t>Jeong</a:t>
            </a:r>
            <a:r>
              <a:rPr lang="en-US" dirty="0"/>
              <a:t> Hyun Lee, </a:t>
            </a:r>
            <a:r>
              <a:rPr lang="en-US" dirty="0" err="1"/>
              <a:t>Jiayin</a:t>
            </a:r>
            <a:r>
              <a:rPr lang="en-US" dirty="0"/>
              <a:t> Song, John Park, </a:t>
            </a:r>
            <a:r>
              <a:rPr lang="en-US" dirty="0">
                <a:solidFill>
                  <a:schemeClr val="accent1">
                    <a:lumMod val="75000"/>
                  </a:schemeClr>
                </a:solidFill>
              </a:rPr>
              <a:t>Joshua Passel</a:t>
            </a:r>
            <a:r>
              <a:rPr lang="en-US" dirty="0"/>
              <a:t>, </a:t>
            </a:r>
            <a:r>
              <a:rPr lang="en-US" dirty="0" err="1"/>
              <a:t>Kirubeal</a:t>
            </a:r>
            <a:r>
              <a:rPr lang="en-US" dirty="0"/>
              <a:t> T. </a:t>
            </a:r>
            <a:r>
              <a:rPr lang="en-US" dirty="0" err="1"/>
              <a:t>Wondimu</a:t>
            </a:r>
            <a:r>
              <a:rPr lang="en-US" dirty="0"/>
              <a:t>, </a:t>
            </a:r>
            <a:r>
              <a:rPr lang="en-US" dirty="0" err="1"/>
              <a:t>Linchen</a:t>
            </a:r>
            <a:r>
              <a:rPr lang="en-US" dirty="0"/>
              <a:t> Zhang, </a:t>
            </a:r>
            <a:r>
              <a:rPr lang="en-US" dirty="0">
                <a:solidFill>
                  <a:schemeClr val="accent1"/>
                </a:solidFill>
              </a:rPr>
              <a:t>Louis Liu</a:t>
            </a:r>
            <a:r>
              <a:rPr lang="en-US" dirty="0">
                <a:solidFill>
                  <a:schemeClr val="accent1">
                    <a:lumMod val="75000"/>
                  </a:schemeClr>
                </a:solidFill>
              </a:rPr>
              <a:t>, </a:t>
            </a:r>
            <a:r>
              <a:rPr lang="en-US" dirty="0"/>
              <a:t>Luis Lopez Cabrera, Luke O’Leary, Mary-Jo </a:t>
            </a:r>
            <a:r>
              <a:rPr lang="en-US" dirty="0" err="1"/>
              <a:t>Ajiduah</a:t>
            </a:r>
            <a:r>
              <a:rPr lang="en-US" dirty="0"/>
              <a:t>, Naomi Li, Nicholas Swan, </a:t>
            </a:r>
            <a:r>
              <a:rPr lang="en-US" dirty="0" err="1"/>
              <a:t>Nishat</a:t>
            </a:r>
            <a:r>
              <a:rPr lang="en-US" dirty="0"/>
              <a:t> </a:t>
            </a:r>
            <a:r>
              <a:rPr lang="en-US" dirty="0" err="1"/>
              <a:t>Peuly</a:t>
            </a:r>
            <a:r>
              <a:rPr lang="en-US" dirty="0"/>
              <a:t>, </a:t>
            </a:r>
            <a:r>
              <a:rPr lang="en-US" dirty="0">
                <a:solidFill>
                  <a:schemeClr val="accent1"/>
                </a:solidFill>
              </a:rPr>
              <a:t>Ryan Ali</a:t>
            </a:r>
            <a:r>
              <a:rPr lang="en-US" dirty="0"/>
              <a:t>, Samuel Frey, </a:t>
            </a:r>
            <a:r>
              <a:rPr lang="en-US" dirty="0" err="1"/>
              <a:t>Siyang</a:t>
            </a:r>
            <a:r>
              <a:rPr lang="en-US" dirty="0"/>
              <a:t> (Elaine) Yu, </a:t>
            </a:r>
            <a:r>
              <a:rPr lang="en-US" dirty="0">
                <a:solidFill>
                  <a:schemeClr val="accent1"/>
                </a:solidFill>
              </a:rPr>
              <a:t>Steve </a:t>
            </a:r>
            <a:r>
              <a:rPr lang="en-US" dirty="0" err="1">
                <a:solidFill>
                  <a:schemeClr val="accent1"/>
                </a:solidFill>
              </a:rPr>
              <a:t>Yeh</a:t>
            </a:r>
            <a:r>
              <a:rPr lang="en-US" dirty="0"/>
              <a:t>, </a:t>
            </a:r>
            <a:r>
              <a:rPr lang="en-US" dirty="0" err="1">
                <a:solidFill>
                  <a:schemeClr val="accent1">
                    <a:lumMod val="75000"/>
                  </a:schemeClr>
                </a:solidFill>
              </a:rPr>
              <a:t>Weilun</a:t>
            </a:r>
            <a:r>
              <a:rPr lang="en-US" dirty="0">
                <a:solidFill>
                  <a:schemeClr val="accent1">
                    <a:lumMod val="75000"/>
                  </a:schemeClr>
                </a:solidFill>
              </a:rPr>
              <a:t> Shi</a:t>
            </a:r>
            <a:r>
              <a:rPr lang="en-US" dirty="0"/>
              <a:t>, William Hernandez, </a:t>
            </a:r>
            <a:r>
              <a:rPr lang="en-US" dirty="0" err="1"/>
              <a:t>Yanyun</a:t>
            </a:r>
            <a:r>
              <a:rPr lang="en-US" dirty="0"/>
              <a:t> (Iris) Chen, Yuan-</a:t>
            </a:r>
            <a:r>
              <a:rPr lang="en-US" dirty="0" err="1"/>
              <a:t>Hsuan</a:t>
            </a:r>
            <a:r>
              <a:rPr lang="en-US" dirty="0"/>
              <a:t> (Sharon) Lin, </a:t>
            </a:r>
            <a:r>
              <a:rPr lang="en-US" dirty="0" err="1">
                <a:solidFill>
                  <a:schemeClr val="accent1">
                    <a:lumMod val="75000"/>
                  </a:schemeClr>
                </a:solidFill>
              </a:rPr>
              <a:t>Zebang</a:t>
            </a:r>
            <a:r>
              <a:rPr lang="en-US" dirty="0">
                <a:solidFill>
                  <a:schemeClr val="accent1">
                    <a:lumMod val="75000"/>
                  </a:schemeClr>
                </a:solidFill>
              </a:rPr>
              <a:t> Xu</a:t>
            </a:r>
            <a:r>
              <a:rPr lang="en-US" dirty="0"/>
              <a:t>, Xing Su, </a:t>
            </a:r>
            <a:r>
              <a:rPr lang="en-US" dirty="0" err="1"/>
              <a:t>Jiazhen</a:t>
            </a:r>
            <a:r>
              <a:rPr lang="en-US" dirty="0"/>
              <a:t> Tan , </a:t>
            </a:r>
            <a:r>
              <a:rPr lang="en-US" dirty="0" err="1"/>
              <a:t>Xueshi</a:t>
            </a:r>
            <a:r>
              <a:rPr lang="en-US" dirty="0"/>
              <a:t> Su, </a:t>
            </a:r>
            <a:r>
              <a:rPr lang="en-US" dirty="0" err="1"/>
              <a:t>Vendela</a:t>
            </a:r>
            <a:r>
              <a:rPr lang="en-US" dirty="0"/>
              <a:t> Norman, Anderson Park, </a:t>
            </a:r>
            <a:r>
              <a:rPr lang="en-US" dirty="0" err="1">
                <a:solidFill>
                  <a:schemeClr val="accent1"/>
                </a:solidFill>
              </a:rPr>
              <a:t>Nehedin</a:t>
            </a:r>
            <a:r>
              <a:rPr lang="en-US" dirty="0">
                <a:solidFill>
                  <a:schemeClr val="accent1"/>
                </a:solidFill>
              </a:rPr>
              <a:t> Juarez</a:t>
            </a:r>
            <a:r>
              <a:rPr lang="en-US" dirty="0"/>
              <a:t>, </a:t>
            </a:r>
            <a:r>
              <a:rPr lang="en-US" dirty="0" err="1"/>
              <a:t>Rubal</a:t>
            </a:r>
            <a:r>
              <a:rPr lang="en-US" dirty="0"/>
              <a:t> Mistry, </a:t>
            </a:r>
            <a:r>
              <a:rPr lang="en-US" dirty="0" err="1"/>
              <a:t>Syon</a:t>
            </a:r>
            <a:r>
              <a:rPr lang="en-US" dirty="0"/>
              <a:t> </a:t>
            </a:r>
            <a:r>
              <a:rPr lang="en-US" dirty="0" err="1"/>
              <a:t>Verma</a:t>
            </a:r>
            <a:r>
              <a:rPr lang="en-US" dirty="0"/>
              <a:t>, William Silverman, </a:t>
            </a:r>
            <a:r>
              <a:rPr lang="en-US" dirty="0">
                <a:solidFill>
                  <a:schemeClr val="accent1">
                    <a:lumMod val="75000"/>
                  </a:schemeClr>
                </a:solidFill>
              </a:rPr>
              <a:t>Zechariah </a:t>
            </a:r>
            <a:r>
              <a:rPr lang="en-US" dirty="0" err="1" smtClean="0">
                <a:solidFill>
                  <a:schemeClr val="accent1">
                    <a:lumMod val="75000"/>
                  </a:schemeClr>
                </a:solidFill>
              </a:rPr>
              <a:t>Karsana</a:t>
            </a:r>
            <a:r>
              <a:rPr lang="en-US" dirty="0">
                <a:solidFill>
                  <a:schemeClr val="accent1">
                    <a:lumMod val="75000"/>
                  </a:schemeClr>
                </a:solidFill>
              </a:rPr>
              <a:t>, </a:t>
            </a:r>
            <a:r>
              <a:rPr lang="en-US" dirty="0"/>
              <a:t>Franklin </a:t>
            </a:r>
            <a:r>
              <a:rPr lang="en-US" dirty="0" err="1" smtClean="0"/>
              <a:t>Omullo</a:t>
            </a:r>
            <a:r>
              <a:rPr lang="en-US" dirty="0" smtClean="0">
                <a:solidFill>
                  <a:schemeClr val="accent1">
                    <a:lumMod val="75000"/>
                  </a:schemeClr>
                </a:solidFill>
              </a:rPr>
              <a:t>, Liam </a:t>
            </a:r>
            <a:r>
              <a:rPr lang="en-US" dirty="0">
                <a:solidFill>
                  <a:schemeClr val="accent1">
                    <a:lumMod val="75000"/>
                  </a:schemeClr>
                </a:solidFill>
              </a:rPr>
              <a:t>P. </a:t>
            </a:r>
            <a:r>
              <a:rPr lang="en-US" dirty="0" err="1" smtClean="0">
                <a:solidFill>
                  <a:schemeClr val="accent1">
                    <a:lumMod val="75000"/>
                  </a:schemeClr>
                </a:solidFill>
              </a:rPr>
              <a:t>Cushen</a:t>
            </a:r>
            <a:r>
              <a:rPr lang="en-US" dirty="0" smtClean="0">
                <a:solidFill>
                  <a:schemeClr val="accent1">
                    <a:lumMod val="75000"/>
                  </a:schemeClr>
                </a:solidFill>
              </a:rPr>
              <a:t>, </a:t>
            </a:r>
            <a:r>
              <a:rPr lang="en-US" dirty="0" err="1" smtClean="0">
                <a:solidFill>
                  <a:schemeClr val="accent1">
                    <a:lumMod val="75000"/>
                  </a:schemeClr>
                </a:solidFill>
              </a:rPr>
              <a:t>Ololade</a:t>
            </a:r>
            <a:r>
              <a:rPr lang="en-US" dirty="0" smtClean="0">
                <a:solidFill>
                  <a:schemeClr val="accent1">
                    <a:lumMod val="75000"/>
                  </a:schemeClr>
                </a:solidFill>
              </a:rPr>
              <a:t> </a:t>
            </a:r>
            <a:r>
              <a:rPr lang="en-US" dirty="0" err="1" smtClean="0">
                <a:solidFill>
                  <a:schemeClr val="accent1">
                    <a:lumMod val="75000"/>
                  </a:schemeClr>
                </a:solidFill>
              </a:rPr>
              <a:t>Omotoba</a:t>
            </a:r>
            <a:r>
              <a:rPr lang="en-US" dirty="0" smtClean="0">
                <a:solidFill>
                  <a:schemeClr val="accent1">
                    <a:lumMod val="75000"/>
                  </a:schemeClr>
                </a:solidFill>
              </a:rPr>
              <a:t>, Lydia Reiner, </a:t>
            </a:r>
            <a:r>
              <a:rPr lang="en-US" dirty="0" err="1" smtClean="0">
                <a:solidFill>
                  <a:schemeClr val="accent1">
                    <a:lumMod val="75000"/>
                  </a:schemeClr>
                </a:solidFill>
              </a:rPr>
              <a:t>Xiangru</a:t>
            </a:r>
            <a:r>
              <a:rPr lang="en-US" dirty="0" smtClean="0">
                <a:solidFill>
                  <a:schemeClr val="accent1">
                    <a:lumMod val="75000"/>
                  </a:schemeClr>
                </a:solidFill>
              </a:rPr>
              <a:t> Li, Melanie Chen, </a:t>
            </a:r>
            <a:r>
              <a:rPr lang="en-US" dirty="0" smtClean="0"/>
              <a:t>Peter </a:t>
            </a:r>
            <a:r>
              <a:rPr lang="en-US" dirty="0"/>
              <a:t>Rafael </a:t>
            </a:r>
            <a:r>
              <a:rPr lang="en-US" dirty="0" smtClean="0"/>
              <a:t>Sanchez</a:t>
            </a:r>
            <a:r>
              <a:rPr lang="en-US" dirty="0" smtClean="0">
                <a:solidFill>
                  <a:schemeClr val="accent1">
                    <a:lumMod val="75000"/>
                  </a:schemeClr>
                </a:solidFill>
              </a:rPr>
              <a:t>, Jill Crosby, Matthew </a:t>
            </a:r>
            <a:r>
              <a:rPr lang="en-US" dirty="0">
                <a:solidFill>
                  <a:schemeClr val="accent1">
                    <a:lumMod val="75000"/>
                  </a:schemeClr>
                </a:solidFill>
              </a:rPr>
              <a:t>H. </a:t>
            </a:r>
            <a:r>
              <a:rPr lang="en-US" dirty="0" smtClean="0">
                <a:solidFill>
                  <a:schemeClr val="accent1">
                    <a:lumMod val="75000"/>
                  </a:schemeClr>
                </a:solidFill>
              </a:rPr>
              <a:t>Wang, </a:t>
            </a:r>
            <a:r>
              <a:rPr lang="en-US" dirty="0">
                <a:solidFill>
                  <a:schemeClr val="accent1"/>
                </a:solidFill>
              </a:rPr>
              <a:t>Daniella </a:t>
            </a:r>
            <a:r>
              <a:rPr lang="en-US" dirty="0" smtClean="0">
                <a:solidFill>
                  <a:schemeClr val="accent1"/>
                </a:solidFill>
              </a:rPr>
              <a:t>Pena</a:t>
            </a:r>
            <a:r>
              <a:rPr lang="en-US" dirty="0">
                <a:solidFill>
                  <a:schemeClr val="accent1"/>
                </a:solidFill>
              </a:rPr>
              <a:t>, Julia </a:t>
            </a:r>
            <a:r>
              <a:rPr lang="en-US" dirty="0" smtClean="0">
                <a:solidFill>
                  <a:schemeClr val="accent1"/>
                </a:solidFill>
              </a:rPr>
              <a:t>Zimmerman, Kate Hofer</a:t>
            </a:r>
            <a:r>
              <a:rPr lang="en-US" dirty="0">
                <a:solidFill>
                  <a:schemeClr val="accent1"/>
                </a:solidFill>
              </a:rPr>
              <a:t>, </a:t>
            </a:r>
            <a:r>
              <a:rPr lang="en-US" dirty="0" err="1">
                <a:solidFill>
                  <a:schemeClr val="accent1"/>
                </a:solidFill>
              </a:rPr>
              <a:t>Tarangana</a:t>
            </a:r>
            <a:r>
              <a:rPr lang="en-US" dirty="0">
                <a:solidFill>
                  <a:schemeClr val="accent1"/>
                </a:solidFill>
              </a:rPr>
              <a:t> </a:t>
            </a:r>
            <a:r>
              <a:rPr lang="en-US" dirty="0" err="1">
                <a:solidFill>
                  <a:schemeClr val="accent1"/>
                </a:solidFill>
              </a:rPr>
              <a:t>Thapa</a:t>
            </a:r>
            <a:endParaRPr lang="en-US" dirty="0">
              <a:solidFill>
                <a:schemeClr val="accent1"/>
              </a:solidFill>
            </a:endParaRPr>
          </a:p>
          <a:p>
            <a:r>
              <a:rPr lang="en-US" u="sng" dirty="0" smtClean="0"/>
              <a:t>Former </a:t>
            </a:r>
            <a:r>
              <a:rPr lang="en-US" u="sng" dirty="0"/>
              <a:t>graduate students</a:t>
            </a:r>
            <a:r>
              <a:rPr lang="en-US" dirty="0"/>
              <a:t>: </a:t>
            </a:r>
            <a:r>
              <a:rPr lang="en-US" b="1" dirty="0"/>
              <a:t>David </a:t>
            </a:r>
            <a:r>
              <a:rPr lang="en-US" b="1" dirty="0" err="1"/>
              <a:t>Wasser</a:t>
            </a:r>
            <a:r>
              <a:rPr lang="en-US" b="1" dirty="0"/>
              <a:t>, Meredith Welch, </a:t>
            </a:r>
            <a:r>
              <a:rPr lang="en-US" dirty="0" smtClean="0"/>
              <a:t>Aviv </a:t>
            </a:r>
            <a:r>
              <a:rPr lang="en-US" dirty="0" err="1"/>
              <a:t>Caspi</a:t>
            </a:r>
            <a:r>
              <a:rPr lang="en-US" dirty="0"/>
              <a:t>, Leah Kim</a:t>
            </a:r>
          </a:p>
        </p:txBody>
      </p:sp>
    </p:spTree>
    <p:extLst>
      <p:ext uri="{BB962C8B-B14F-4D97-AF65-F5344CB8AC3E}">
        <p14:creationId xmlns:p14="http://schemas.microsoft.com/office/powerpoint/2010/main" val="254907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little diversity in software</a:t>
            </a:r>
            <a:endParaRPr lang="en-US" dirty="0"/>
          </a:p>
        </p:txBody>
      </p:sp>
      <p:sp>
        <p:nvSpPr>
          <p:cNvPr id="3" name="Content Placeholder 2"/>
          <p:cNvSpPr>
            <a:spLocks noGrp="1"/>
          </p:cNvSpPr>
          <p:nvPr>
            <p:ph sz="half" idx="1"/>
          </p:nvPr>
        </p:nvSpPr>
        <p:spPr/>
        <p:txBody>
          <a:bodyPr/>
          <a:lstStyle/>
          <a:p>
            <a:r>
              <a:rPr lang="en-US" b="1" dirty="0"/>
              <a:t>Stata</a:t>
            </a:r>
            <a:r>
              <a:rPr lang="en-US" dirty="0"/>
              <a:t> is the most popular statistical software in the journals of the AEA </a:t>
            </a:r>
            <a:br>
              <a:rPr lang="en-US" dirty="0"/>
            </a:br>
            <a:r>
              <a:rPr lang="en-US" dirty="0"/>
              <a:t>(</a:t>
            </a:r>
            <a:r>
              <a:rPr lang="en-US" sz="3600" b="1" dirty="0">
                <a:solidFill>
                  <a:schemeClr val="accent1">
                    <a:lumMod val="75000"/>
                  </a:schemeClr>
                </a:solidFill>
              </a:rPr>
              <a:t>72.96%</a:t>
            </a:r>
            <a:r>
              <a:rPr lang="en-US" dirty="0"/>
              <a:t> of all supplements) </a:t>
            </a:r>
          </a:p>
          <a:p>
            <a:r>
              <a:rPr lang="en-US" dirty="0"/>
              <a:t>followed by </a:t>
            </a:r>
            <a:r>
              <a:rPr lang="en-US" b="1" dirty="0" err="1"/>
              <a:t>Matlab</a:t>
            </a:r>
            <a:r>
              <a:rPr lang="en-US" dirty="0"/>
              <a:t> (</a:t>
            </a:r>
            <a:r>
              <a:rPr lang="en-US" sz="4000" b="1" dirty="0">
                <a:solidFill>
                  <a:schemeClr val="accent2"/>
                </a:solidFill>
              </a:rPr>
              <a:t>22.45%</a:t>
            </a:r>
            <a:r>
              <a:rPr lang="en-US" dirty="0"/>
              <a:t>)</a:t>
            </a:r>
          </a:p>
        </p:txBody>
      </p:sp>
      <p:pic>
        <p:nvPicPr>
          <p:cNvPr id="10" name="Content Placeholder 9"/>
          <p:cNvPicPr>
            <a:picLocks noGrp="1" noChangeAspect="1"/>
          </p:cNvPicPr>
          <p:nvPr>
            <p:ph sz="half" idx="2"/>
          </p:nvPr>
        </p:nvPicPr>
        <p:blipFill>
          <a:blip r:embed="rId2"/>
          <a:stretch>
            <a:fillRect/>
          </a:stretch>
        </p:blipFill>
        <p:spPr>
          <a:xfrm>
            <a:off x="6172200" y="2152621"/>
            <a:ext cx="5181600" cy="3697346"/>
          </a:xfrm>
          <a:prstGeom prst="rect">
            <a:avLst/>
          </a:prstGeom>
        </p:spPr>
      </p:pic>
    </p:spTree>
    <p:extLst>
      <p:ext uri="{BB962C8B-B14F-4D97-AF65-F5344CB8AC3E}">
        <p14:creationId xmlns:p14="http://schemas.microsoft.com/office/powerpoint/2010/main" val="2741418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4294967295"/>
          </p:nvPr>
        </p:nvPicPr>
        <p:blipFill>
          <a:blip r:embed="rId3"/>
          <a:stretch>
            <a:fillRect/>
          </a:stretch>
        </p:blipFill>
        <p:spPr>
          <a:xfrm>
            <a:off x="216816" y="17463"/>
            <a:ext cx="11717338" cy="6840537"/>
          </a:xfrm>
          <a:prstGeom prst="rect">
            <a:avLst/>
          </a:prstGeom>
        </p:spPr>
      </p:pic>
    </p:spTree>
    <p:extLst>
      <p:ext uri="{BB962C8B-B14F-4D97-AF65-F5344CB8AC3E}">
        <p14:creationId xmlns:p14="http://schemas.microsoft.com/office/powerpoint/2010/main" val="4080185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 on reproduced articles</a:t>
            </a:r>
          </a:p>
        </p:txBody>
      </p:sp>
      <p:sp>
        <p:nvSpPr>
          <p:cNvPr id="10" name="Content Placeholder 9"/>
          <p:cNvSpPr>
            <a:spLocks noGrp="1"/>
          </p:cNvSpPr>
          <p:nvPr>
            <p:ph sz="half" idx="1"/>
          </p:nvPr>
        </p:nvSpPr>
        <p:spPr/>
        <p:txBody>
          <a:bodyPr>
            <a:normAutofit/>
          </a:bodyPr>
          <a:lstStyle/>
          <a:p>
            <a:pPr marL="0" indent="0">
              <a:buNone/>
            </a:pPr>
            <a:r>
              <a:rPr lang="en-US" dirty="0"/>
              <a:t>Between July 16, 2019, and </a:t>
            </a:r>
            <a:r>
              <a:rPr lang="en-US" dirty="0" smtClean="0"/>
              <a:t>yesterday, </a:t>
            </a:r>
            <a:r>
              <a:rPr lang="en-US" dirty="0"/>
              <a:t>the AEA Data Editor team conducted </a:t>
            </a:r>
          </a:p>
          <a:p>
            <a:r>
              <a:rPr lang="en-US" sz="3600" b="1" dirty="0" smtClean="0">
                <a:solidFill>
                  <a:schemeClr val="accent6">
                    <a:lumMod val="75000"/>
                  </a:schemeClr>
                </a:solidFill>
              </a:rPr>
              <a:t>~1000 </a:t>
            </a:r>
            <a:r>
              <a:rPr lang="en-US" sz="3600" b="1" dirty="0">
                <a:solidFill>
                  <a:schemeClr val="accent6">
                    <a:lumMod val="75000"/>
                  </a:schemeClr>
                </a:solidFill>
              </a:rPr>
              <a:t>assessments </a:t>
            </a:r>
          </a:p>
          <a:p>
            <a:r>
              <a:rPr lang="en-US" dirty="0" smtClean="0"/>
              <a:t>Of which ~</a:t>
            </a:r>
            <a:r>
              <a:rPr lang="en-US" sz="3600" b="1" dirty="0" smtClean="0">
                <a:solidFill>
                  <a:schemeClr val="accent2">
                    <a:lumMod val="75000"/>
                  </a:schemeClr>
                </a:solidFill>
              </a:rPr>
              <a:t>445 manuscripts</a:t>
            </a:r>
            <a:r>
              <a:rPr lang="en-US" dirty="0"/>
              <a:t> </a:t>
            </a:r>
            <a:r>
              <a:rPr lang="en-US" dirty="0" smtClean="0"/>
              <a:t>have been “accepted”</a:t>
            </a:r>
            <a:endParaRPr lang="en-US" dirty="0"/>
          </a:p>
        </p:txBody>
      </p:sp>
      <p:sp>
        <p:nvSpPr>
          <p:cNvPr id="3" name="Content Placeholder 2"/>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59533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Tree>
    <p:extLst>
      <p:ext uri="{BB962C8B-B14F-4D97-AF65-F5344CB8AC3E}">
        <p14:creationId xmlns:p14="http://schemas.microsoft.com/office/powerpoint/2010/main" val="3943019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smtClean="0"/>
              <a:t>Can we access all the data?</a:t>
            </a:r>
            <a:endParaRPr lang="en-US" dirty="0"/>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citation and provenance analysis</a:t>
            </a:r>
            <a:endParaRPr lang="en-US" dirty="0"/>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 reproducibility check</a:t>
            </a:r>
            <a:endParaRPr lang="en-US" dirty="0"/>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computational reproducibility</a:t>
            </a:r>
            <a:endParaRPr lang="en-US" dirty="0"/>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animBg="1"/>
      <p:bldP spid="30"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smtClean="0">
                <a:solidFill>
                  <a:schemeClr val="accent6">
                    <a:lumMod val="75000"/>
                  </a:schemeClr>
                </a:solidFill>
              </a:rPr>
              <a:t>How do you document data provenance when you cannot provide the data?</a:t>
            </a:r>
            <a:endParaRPr lang="en-US" sz="2000" b="1" dirty="0">
              <a:solidFill>
                <a:schemeClr val="accent6">
                  <a:lumMod val="75000"/>
                </a:schemeClr>
              </a:solidFill>
            </a:endParaRPr>
          </a:p>
        </p:txBody>
      </p:sp>
    </p:spTree>
    <p:extLst>
      <p:ext uri="{BB962C8B-B14F-4D97-AF65-F5344CB8AC3E}">
        <p14:creationId xmlns:p14="http://schemas.microsoft.com/office/powerpoint/2010/main" val="36054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smtClean="0"/>
              <a:t>Can we access all the data?</a:t>
            </a:r>
            <a:endParaRPr lang="en-US" dirty="0"/>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citation and provenance analysis</a:t>
            </a:r>
            <a:endParaRPr lang="en-US" dirty="0"/>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smtClean="0"/>
              <a:t>Do we know how/</a:t>
            </a:r>
          </a:p>
          <a:p>
            <a:r>
              <a:rPr lang="en-US" dirty="0" smtClean="0"/>
              <a:t>somebody who can?</a:t>
            </a:r>
            <a:endParaRPr lang="en-US" dirty="0"/>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 reproducibility check</a:t>
            </a:r>
            <a:endParaRPr lang="en-US" dirty="0"/>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a:t>
            </a:r>
          </a:p>
          <a:p>
            <a:pPr algn="ctr"/>
            <a:r>
              <a:rPr lang="en-US" dirty="0" smtClean="0"/>
              <a:t>Code</a:t>
            </a:r>
          </a:p>
          <a:p>
            <a:pPr algn="ctr"/>
            <a:r>
              <a:rPr lang="en-US" dirty="0" smtClean="0"/>
              <a:t>check</a:t>
            </a:r>
            <a:endParaRPr lang="en-US" dirty="0"/>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computational reproducibility</a:t>
            </a:r>
            <a:endParaRPr lang="en-US" dirty="0"/>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potential reproducibility</a:t>
            </a:r>
            <a:endParaRPr lang="en-US" dirty="0"/>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Conducts reproducibility check</a:t>
            </a:r>
            <a:endParaRPr lang="en-US" dirty="0"/>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Contact</a:t>
            </a:r>
          </a:p>
          <a:p>
            <a:pPr algn="ctr"/>
            <a:r>
              <a:rPr lang="en-US" dirty="0" smtClean="0"/>
              <a:t>third party</a:t>
            </a:r>
            <a:endParaRPr lang="en-US" dirty="0"/>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left)">
                                      <p:cBhvr>
                                        <p:cTn id="21" dur="500"/>
                                        <p:tgtEl>
                                          <p:spTgt spid="10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9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animBg="1"/>
      <p:bldP spid="36" grpId="0" animBg="1"/>
      <p:bldP spid="90" grpId="0" animBg="1"/>
      <p:bldP spid="91" grpId="0" animBg="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computational reproducibility</a:t>
            </a:r>
            <a:endParaRPr lang="en-US" dirty="0"/>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smtClean="0"/>
              <a:t>potential reproducibility</a:t>
            </a:r>
            <a:endParaRPr lang="en-US" dirty="0"/>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392826" y="4033043"/>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40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0 0 L 0 -0.25 E" pathEditMode="relative" ptsTypes="">
                                      <p:cBhvr>
                                        <p:cTn id="6" dur="2000" fill="hold"/>
                                        <p:tgtEl>
                                          <p:spTgt spid="3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What we do at the AEA</a:t>
            </a:r>
            <a:endParaRPr lang="en-US" dirty="0"/>
          </a:p>
        </p:txBody>
      </p:sp>
    </p:spTree>
    <p:extLst>
      <p:ext uri="{BB962C8B-B14F-4D97-AF65-F5344CB8AC3E}">
        <p14:creationId xmlns:p14="http://schemas.microsoft.com/office/powerpoint/2010/main" val="210771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31"/>
          <p:cNvSpPr/>
          <p:nvPr/>
        </p:nvSpPr>
        <p:spPr>
          <a:xfrm>
            <a:off x="9143997" y="4341348"/>
            <a:ext cx="1966451" cy="1552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Summary indicator of reproducibility</a:t>
            </a:r>
            <a:endParaRPr lang="en-US" dirty="0">
              <a:solidFill>
                <a:schemeClr val="tx1"/>
              </a:solidFill>
            </a:endParaRP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for evaluation</a:t>
            </a:r>
            <a:endParaRPr lang="en-US" dirty="0"/>
          </a:p>
        </p:txBody>
      </p:sp>
      <p:sp>
        <p:nvSpPr>
          <p:cNvPr id="36" name="Flowchart: Document 35"/>
          <p:cNvSpPr/>
          <p:nvPr/>
        </p:nvSpPr>
        <p:spPr>
          <a:xfrm>
            <a:off x="9144000" y="3116184"/>
            <a:ext cx="1966451" cy="1547576"/>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dirty="0" smtClean="0"/>
              <a:t>Report on</a:t>
            </a:r>
          </a:p>
          <a:p>
            <a:pPr algn="ctr"/>
            <a:r>
              <a:rPr lang="en-US" dirty="0" smtClean="0"/>
              <a:t>potential reproducibility</a:t>
            </a:r>
            <a:endParaRPr lang="en-US" dirty="0"/>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432800" y="3715588"/>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9143998" y="2256329"/>
            <a:ext cx="1966451" cy="130983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Report on</a:t>
            </a:r>
          </a:p>
          <a:p>
            <a:pPr algn="ctr"/>
            <a:r>
              <a:rPr lang="en-US" dirty="0" smtClean="0"/>
              <a:t>computational reproducibility</a:t>
            </a:r>
            <a:endParaRPr lang="en-US" dirty="0"/>
          </a:p>
        </p:txBody>
      </p:sp>
      <p:sp>
        <p:nvSpPr>
          <p:cNvPr id="25" name="Flowchart: Document 24"/>
          <p:cNvSpPr/>
          <p:nvPr/>
        </p:nvSpPr>
        <p:spPr>
          <a:xfrm>
            <a:off x="9143998" y="1297238"/>
            <a:ext cx="1966451" cy="12216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on</a:t>
            </a:r>
          </a:p>
          <a:p>
            <a:pPr algn="ctr"/>
            <a:r>
              <a:rPr lang="en-US" dirty="0"/>
              <a:t>p</a:t>
            </a:r>
            <a:r>
              <a:rPr lang="en-US" dirty="0" smtClean="0"/>
              <a:t>rovenance and data citations</a:t>
            </a:r>
            <a:endParaRPr lang="en-US" dirty="0"/>
          </a:p>
        </p:txBody>
      </p:sp>
    </p:spTree>
    <p:extLst>
      <p:ext uri="{BB962C8B-B14F-4D97-AF65-F5344CB8AC3E}">
        <p14:creationId xmlns:p14="http://schemas.microsoft.com/office/powerpoint/2010/main" val="13225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pic>
        <p:nvPicPr>
          <p:cNvPr id="7" name="Content Placeholder 6"/>
          <p:cNvPicPr>
            <a:picLocks noGrp="1" noChangeAspect="1"/>
          </p:cNvPicPr>
          <p:nvPr>
            <p:ph sz="half" idx="1"/>
          </p:nvPr>
        </p:nvPicPr>
        <p:blipFill>
          <a:blip r:embed="rId2"/>
          <a:stretch>
            <a:fillRect/>
          </a:stretch>
        </p:blipFill>
        <p:spPr>
          <a:xfrm>
            <a:off x="838200" y="3230668"/>
            <a:ext cx="5181600" cy="1541252"/>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72200" y="2731093"/>
            <a:ext cx="5181600" cy="2500646"/>
          </a:xfrm>
          <a:prstGeom prst="rect">
            <a:avLst/>
          </a:prstGeom>
        </p:spPr>
      </p:pic>
    </p:spTree>
    <p:extLst>
      <p:ext uri="{BB962C8B-B14F-4D97-AF65-F5344CB8AC3E}">
        <p14:creationId xmlns:p14="http://schemas.microsoft.com/office/powerpoint/2010/main" val="18911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pic>
        <p:nvPicPr>
          <p:cNvPr id="7" name="Content Placeholder 6"/>
          <p:cNvPicPr>
            <a:picLocks noGrp="1" noChangeAspect="1"/>
          </p:cNvPicPr>
          <p:nvPr>
            <p:ph sz="half" idx="1"/>
          </p:nvPr>
        </p:nvPicPr>
        <p:blipFill>
          <a:blip r:embed="rId2"/>
          <a:stretch>
            <a:fillRect/>
          </a:stretch>
        </p:blipFill>
        <p:spPr>
          <a:xfrm>
            <a:off x="838200" y="3230668"/>
            <a:ext cx="5181600" cy="1541252"/>
          </a:xfrm>
          <a:prstGeom prst="rect">
            <a:avLst/>
          </a:prstGeom>
        </p:spPr>
      </p:pic>
      <p:sp>
        <p:nvSpPr>
          <p:cNvPr id="2" name="Content Placeholder 1"/>
          <p:cNvSpPr>
            <a:spLocks noGrp="1"/>
          </p:cNvSpPr>
          <p:nvPr>
            <p:ph sz="half" idx="2"/>
          </p:nvPr>
        </p:nvSpPr>
        <p:spPr/>
        <p:txBody>
          <a:bodyPr>
            <a:normAutofit fontScale="92500" lnSpcReduction="10000"/>
          </a:bodyPr>
          <a:lstStyle/>
          <a:p>
            <a:r>
              <a:rPr lang="en-US" dirty="0" smtClean="0"/>
              <a:t>Data checks</a:t>
            </a:r>
          </a:p>
          <a:p>
            <a:r>
              <a:rPr lang="en-US" dirty="0" smtClean="0"/>
              <a:t>Code description</a:t>
            </a:r>
          </a:p>
          <a:p>
            <a:r>
              <a:rPr lang="en-US" dirty="0" smtClean="0"/>
              <a:t>Requirements</a:t>
            </a:r>
          </a:p>
          <a:p>
            <a:pPr lvl="1"/>
            <a:r>
              <a:rPr lang="en-US" dirty="0" smtClean="0"/>
              <a:t>As stated by author</a:t>
            </a:r>
          </a:p>
          <a:p>
            <a:pPr lvl="1"/>
            <a:r>
              <a:rPr lang="en-US" dirty="0" smtClean="0"/>
              <a:t>As encountered by replicator</a:t>
            </a:r>
          </a:p>
          <a:p>
            <a:r>
              <a:rPr lang="en-US" dirty="0" smtClean="0"/>
              <a:t>Verbose description of steps to replicate</a:t>
            </a:r>
          </a:p>
          <a:p>
            <a:r>
              <a:rPr lang="en-US" dirty="0" smtClean="0"/>
              <a:t>Findings</a:t>
            </a:r>
          </a:p>
          <a:p>
            <a:pPr lvl="1"/>
            <a:r>
              <a:rPr lang="en-US" dirty="0" smtClean="0"/>
              <a:t>Compare tables</a:t>
            </a:r>
          </a:p>
          <a:p>
            <a:pPr lvl="1"/>
            <a:r>
              <a:rPr lang="en-US" dirty="0" smtClean="0"/>
              <a:t>Compare figures</a:t>
            </a:r>
          </a:p>
          <a:p>
            <a:pPr lvl="1"/>
            <a:r>
              <a:rPr lang="en-US" dirty="0" smtClean="0"/>
              <a:t>Compare in-text numbers</a:t>
            </a:r>
            <a:endParaRPr lang="en-US" dirty="0"/>
          </a:p>
        </p:txBody>
      </p:sp>
    </p:spTree>
    <p:extLst>
      <p:ext uri="{BB962C8B-B14F-4D97-AF65-F5344CB8AC3E}">
        <p14:creationId xmlns:p14="http://schemas.microsoft.com/office/powerpoint/2010/main" val="3730787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a:solidFill>
                  <a:schemeClr val="accent6">
                    <a:lumMod val="75000"/>
                  </a:schemeClr>
                </a:solidFill>
              </a:rPr>
              <a:t>How do you document data provenance when you cannot provide the data?</a:t>
            </a:r>
          </a:p>
        </p:txBody>
      </p:sp>
      <p:sp>
        <p:nvSpPr>
          <p:cNvPr id="8" name="Rectangle 7"/>
          <p:cNvSpPr/>
          <p:nvPr/>
        </p:nvSpPr>
        <p:spPr>
          <a:xfrm>
            <a:off x="764309" y="1675067"/>
            <a:ext cx="5255491" cy="19722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8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work with 3</a:t>
            </a:r>
            <a:r>
              <a:rPr lang="en-US" baseline="30000" dirty="0" smtClean="0"/>
              <a:t>rd</a:t>
            </a:r>
            <a:r>
              <a:rPr lang="en-US" dirty="0" smtClean="0"/>
              <a:t> parties</a:t>
            </a:r>
            <a:endParaRPr lang="en-US" dirty="0"/>
          </a:p>
        </p:txBody>
      </p:sp>
      <p:sp>
        <p:nvSpPr>
          <p:cNvPr id="5" name="Content Placeholder 4"/>
          <p:cNvSpPr>
            <a:spLocks noGrp="1"/>
          </p:cNvSpPr>
          <p:nvPr>
            <p:ph sz="half" idx="1"/>
          </p:nvPr>
        </p:nvSpPr>
        <p:spPr/>
        <p:txBody>
          <a:bodyPr/>
          <a:lstStyle/>
          <a:p>
            <a:r>
              <a:rPr lang="en-US" dirty="0" err="1"/>
              <a:t>c</a:t>
            </a:r>
            <a:r>
              <a:rPr lang="en-US" dirty="0" err="1" smtClean="0"/>
              <a:t>ascad</a:t>
            </a:r>
            <a:r>
              <a:rPr lang="en-US" dirty="0" smtClean="0"/>
              <a:t> – Using confidential data!</a:t>
            </a:r>
          </a:p>
          <a:p>
            <a:pPr lvl="1"/>
            <a:r>
              <a:rPr lang="en-US" dirty="0" smtClean="0"/>
              <a:t>DADS</a:t>
            </a:r>
          </a:p>
          <a:p>
            <a:pPr lvl="1"/>
            <a:r>
              <a:rPr lang="en-US" dirty="0" smtClean="0"/>
              <a:t>French customs data</a:t>
            </a:r>
            <a:endParaRPr lang="en-US" dirty="0"/>
          </a:p>
          <a:p>
            <a:r>
              <a:rPr lang="en-US" dirty="0" smtClean="0"/>
              <a:t>CISER (R-Squared)</a:t>
            </a:r>
          </a:p>
          <a:p>
            <a:r>
              <a:rPr lang="en-US" dirty="0" smtClean="0"/>
              <a:t>Various contributors with access to confidential data</a:t>
            </a:r>
          </a:p>
          <a:p>
            <a:pPr lvl="1"/>
            <a:r>
              <a:rPr lang="en-US" dirty="0" smtClean="0"/>
              <a:t>Authors</a:t>
            </a:r>
          </a:p>
          <a:p>
            <a:pPr lvl="1"/>
            <a:r>
              <a:rPr lang="en-US" dirty="0" smtClean="0"/>
              <a:t>Their institutions </a:t>
            </a:r>
          </a:p>
          <a:p>
            <a:pPr lvl="1"/>
            <a:r>
              <a:rPr lang="en-US" dirty="0" smtClean="0"/>
              <a:t>Network of known groups with access (less frequent)</a:t>
            </a:r>
            <a:endParaRPr lang="en-US" dirty="0"/>
          </a:p>
        </p:txBody>
      </p:sp>
      <p:pic>
        <p:nvPicPr>
          <p:cNvPr id="7" name="Content Placeholder 6"/>
          <p:cNvPicPr>
            <a:picLocks noGrp="1" noChangeAspect="1"/>
          </p:cNvPicPr>
          <p:nvPr>
            <p:ph sz="half" idx="2"/>
          </p:nvPr>
        </p:nvPicPr>
        <p:blipFill>
          <a:blip r:embed="rId2"/>
          <a:stretch>
            <a:fillRect/>
          </a:stretch>
        </p:blipFill>
        <p:spPr>
          <a:xfrm>
            <a:off x="7097731" y="1387155"/>
            <a:ext cx="3230336" cy="2293842"/>
          </a:xfrm>
          <a:prstGeom prst="rect">
            <a:avLst/>
          </a:prstGeom>
          <a:effectLst>
            <a:outerShdw blurRad="50800" dist="127000" dir="2700000" algn="tl" rotWithShape="0">
              <a:prstClr val="black">
                <a:alpha val="40000"/>
              </a:prstClr>
            </a:outerShdw>
          </a:effectLst>
        </p:spPr>
      </p:pic>
      <p:grpSp>
        <p:nvGrpSpPr>
          <p:cNvPr id="11" name="Group 10"/>
          <p:cNvGrpSpPr/>
          <p:nvPr/>
        </p:nvGrpSpPr>
        <p:grpSpPr>
          <a:xfrm>
            <a:off x="5985348" y="4008267"/>
            <a:ext cx="3697741" cy="1855372"/>
            <a:chOff x="5985348" y="4008267"/>
            <a:chExt cx="3697741" cy="1855372"/>
          </a:xfrm>
          <a:effectLst>
            <a:outerShdw blurRad="50800" dist="127000" dir="2700000" algn="tl" rotWithShape="0">
              <a:prstClr val="black">
                <a:alpha val="40000"/>
              </a:prstClr>
            </a:outerShdw>
          </a:effectLst>
        </p:grpSpPr>
        <p:pic>
          <p:nvPicPr>
            <p:cNvPr id="8" name="Picture 7"/>
            <p:cNvPicPr>
              <a:picLocks noChangeAspect="1"/>
            </p:cNvPicPr>
            <p:nvPr/>
          </p:nvPicPr>
          <p:blipFill>
            <a:blip r:embed="rId3"/>
            <a:stretch>
              <a:fillRect/>
            </a:stretch>
          </p:blipFill>
          <p:spPr>
            <a:xfrm>
              <a:off x="5985348" y="4008267"/>
              <a:ext cx="3697741" cy="654261"/>
            </a:xfrm>
            <a:prstGeom prst="rect">
              <a:avLst/>
            </a:prstGeom>
          </p:spPr>
        </p:pic>
        <p:pic>
          <p:nvPicPr>
            <p:cNvPr id="9" name="Picture 8"/>
            <p:cNvPicPr>
              <a:picLocks noChangeAspect="1"/>
            </p:cNvPicPr>
            <p:nvPr/>
          </p:nvPicPr>
          <p:blipFill>
            <a:blip r:embed="rId4"/>
            <a:stretch>
              <a:fillRect/>
            </a:stretch>
          </p:blipFill>
          <p:spPr>
            <a:xfrm>
              <a:off x="6019800" y="5109482"/>
              <a:ext cx="3101642" cy="754157"/>
            </a:xfrm>
            <a:prstGeom prst="rect">
              <a:avLst/>
            </a:prstGeom>
          </p:spPr>
        </p:pic>
        <p:pic>
          <p:nvPicPr>
            <p:cNvPr id="10" name="Picture 9"/>
            <p:cNvPicPr>
              <a:picLocks noChangeAspect="1"/>
            </p:cNvPicPr>
            <p:nvPr/>
          </p:nvPicPr>
          <p:blipFill>
            <a:blip r:embed="rId5"/>
            <a:stretch>
              <a:fillRect/>
            </a:stretch>
          </p:blipFill>
          <p:spPr>
            <a:xfrm>
              <a:off x="6019800" y="4599748"/>
              <a:ext cx="1752600" cy="509734"/>
            </a:xfrm>
            <a:prstGeom prst="rect">
              <a:avLst/>
            </a:prstGeom>
          </p:spPr>
        </p:pic>
      </p:grpSp>
    </p:spTree>
    <p:extLst>
      <p:ext uri="{BB962C8B-B14F-4D97-AF65-F5344CB8AC3E}">
        <p14:creationId xmlns:p14="http://schemas.microsoft.com/office/powerpoint/2010/main" val="8842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2"/>
                </a:solidFill>
              </a:rPr>
              <a:t>A role for institutions?</a:t>
            </a:r>
            <a:endParaRPr lang="en-US" sz="5400" b="1"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8" name="Rectangle 7"/>
          <p:cNvSpPr/>
          <p:nvPr/>
        </p:nvSpPr>
        <p:spPr>
          <a:xfrm>
            <a:off x="764309" y="1675067"/>
            <a:ext cx="5255491" cy="19722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2"/>
          </p:nvPr>
        </p:nvSpPr>
        <p:spPr/>
        <p:txBody>
          <a:bodyPr/>
          <a:lstStyle/>
          <a:p>
            <a:r>
              <a:rPr lang="en-US" dirty="0" smtClean="0">
                <a:solidFill>
                  <a:schemeClr val="accent2"/>
                </a:solidFill>
              </a:rPr>
              <a:t>Institutions can have their own reproducibility teams</a:t>
            </a:r>
          </a:p>
          <a:p>
            <a:r>
              <a:rPr lang="en-US" dirty="0" smtClean="0">
                <a:solidFill>
                  <a:schemeClr val="accent2"/>
                </a:solidFill>
              </a:rPr>
              <a:t>Checks can be part of due diligence checks</a:t>
            </a:r>
          </a:p>
          <a:p>
            <a:r>
              <a:rPr lang="en-US" dirty="0" smtClean="0">
                <a:solidFill>
                  <a:schemeClr val="accent2"/>
                </a:solidFill>
              </a:rPr>
              <a:t>Checks should be conducted when results are to be used in critical publications</a:t>
            </a:r>
          </a:p>
          <a:p>
            <a:r>
              <a:rPr lang="en-US" dirty="0" smtClean="0">
                <a:solidFill>
                  <a:schemeClr val="accent2"/>
                </a:solidFill>
              </a:rPr>
              <a:t>Institution-specific workflows can incorporate reproducible practices</a:t>
            </a:r>
            <a:endParaRPr lang="en-US" dirty="0">
              <a:solidFill>
                <a:schemeClr val="accent2"/>
              </a:solidFill>
            </a:endParaRPr>
          </a:p>
        </p:txBody>
      </p:sp>
    </p:spTree>
    <p:extLst>
      <p:ext uri="{BB962C8B-B14F-4D97-AF65-F5344CB8AC3E}">
        <p14:creationId xmlns:p14="http://schemas.microsoft.com/office/powerpoint/2010/main" val="2436137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work with 3</a:t>
            </a:r>
            <a:r>
              <a:rPr lang="en-US" baseline="30000" dirty="0" smtClean="0"/>
              <a:t>rd</a:t>
            </a:r>
            <a:r>
              <a:rPr lang="en-US" dirty="0" smtClean="0"/>
              <a:t> parties</a:t>
            </a:r>
            <a:endParaRPr lang="en-US" dirty="0"/>
          </a:p>
        </p:txBody>
      </p:sp>
      <p:sp>
        <p:nvSpPr>
          <p:cNvPr id="5" name="Content Placeholder 4"/>
          <p:cNvSpPr>
            <a:spLocks noGrp="1"/>
          </p:cNvSpPr>
          <p:nvPr>
            <p:ph sz="half" idx="1"/>
          </p:nvPr>
        </p:nvSpPr>
        <p:spPr/>
        <p:txBody>
          <a:bodyPr>
            <a:normAutofit lnSpcReduction="10000"/>
          </a:bodyPr>
          <a:lstStyle/>
          <a:p>
            <a:r>
              <a:rPr lang="en-US" dirty="0" err="1"/>
              <a:t>cascad</a:t>
            </a:r>
            <a:r>
              <a:rPr lang="en-US" dirty="0"/>
              <a:t> – Using confidential data!</a:t>
            </a:r>
          </a:p>
          <a:p>
            <a:pPr lvl="1"/>
            <a:r>
              <a:rPr lang="en-US" dirty="0"/>
              <a:t>DADS</a:t>
            </a:r>
          </a:p>
          <a:p>
            <a:pPr lvl="1"/>
            <a:r>
              <a:rPr lang="en-US" dirty="0"/>
              <a:t>French customs data</a:t>
            </a:r>
          </a:p>
          <a:p>
            <a:r>
              <a:rPr lang="en-US" dirty="0" smtClean="0"/>
              <a:t>CISER (R-Squared)</a:t>
            </a:r>
          </a:p>
          <a:p>
            <a:r>
              <a:rPr lang="en-US" dirty="0" smtClean="0"/>
              <a:t>Various contributors with access to confidential data</a:t>
            </a:r>
          </a:p>
          <a:p>
            <a:pPr lvl="1"/>
            <a:r>
              <a:rPr lang="en-US" dirty="0" smtClean="0"/>
              <a:t>Authors</a:t>
            </a:r>
          </a:p>
          <a:p>
            <a:pPr lvl="1"/>
            <a:r>
              <a:rPr lang="en-US" dirty="0" smtClean="0"/>
              <a:t>Their institutions </a:t>
            </a:r>
          </a:p>
          <a:p>
            <a:pPr lvl="1"/>
            <a:r>
              <a:rPr lang="en-US" dirty="0" smtClean="0"/>
              <a:t>Network of known groups with access (less frequent)</a:t>
            </a:r>
            <a:endParaRPr lang="en-US" dirty="0"/>
          </a:p>
        </p:txBody>
      </p:sp>
      <p:sp>
        <p:nvSpPr>
          <p:cNvPr id="3" name="Content Placeholder 2"/>
          <p:cNvSpPr>
            <a:spLocks noGrp="1"/>
          </p:cNvSpPr>
          <p:nvPr>
            <p:ph sz="half" idx="2"/>
          </p:nvPr>
        </p:nvSpPr>
        <p:spPr/>
        <p:txBody>
          <a:bodyPr>
            <a:normAutofit lnSpcReduction="10000"/>
          </a:bodyPr>
          <a:lstStyle/>
          <a:p>
            <a:pPr marL="0" indent="0">
              <a:buNone/>
            </a:pPr>
            <a:r>
              <a:rPr lang="en-US" dirty="0" smtClean="0"/>
              <a:t>Some examples:</a:t>
            </a:r>
          </a:p>
          <a:p>
            <a:r>
              <a:rPr lang="en-US" dirty="0" smtClean="0"/>
              <a:t>IFAU (Swedish data)</a:t>
            </a:r>
          </a:p>
          <a:p>
            <a:r>
              <a:rPr lang="en-US" b="1" dirty="0" smtClean="0"/>
              <a:t>Fed Board (proprietary data)</a:t>
            </a:r>
          </a:p>
          <a:p>
            <a:r>
              <a:rPr lang="en-US" dirty="0" smtClean="0"/>
              <a:t>Upjohn Institute (US admin data)</a:t>
            </a:r>
          </a:p>
          <a:p>
            <a:r>
              <a:rPr lang="en-US" dirty="0" smtClean="0"/>
              <a:t>JCT (US tax data)</a:t>
            </a:r>
          </a:p>
          <a:p>
            <a:r>
              <a:rPr lang="en-US" dirty="0" smtClean="0"/>
              <a:t>Banco do </a:t>
            </a:r>
            <a:r>
              <a:rPr lang="en-US" dirty="0" err="1" smtClean="0"/>
              <a:t>Portual</a:t>
            </a:r>
            <a:r>
              <a:rPr lang="en-US" dirty="0" smtClean="0"/>
              <a:t> (LEED)</a:t>
            </a:r>
          </a:p>
          <a:p>
            <a:r>
              <a:rPr lang="en-US" dirty="0" smtClean="0"/>
              <a:t>IAB (German data)</a:t>
            </a:r>
          </a:p>
          <a:p>
            <a:r>
              <a:rPr lang="en-US" i="1" dirty="0" smtClean="0"/>
              <a:t>Graduate students </a:t>
            </a:r>
            <a:r>
              <a:rPr lang="en-US" dirty="0" smtClean="0"/>
              <a:t>at Wharton, Chicago, Yale, Wisconsin, Cornell</a:t>
            </a:r>
          </a:p>
          <a:p>
            <a:endParaRPr lang="en-US" dirty="0" smtClean="0"/>
          </a:p>
          <a:p>
            <a:endParaRPr lang="en-US" dirty="0"/>
          </a:p>
        </p:txBody>
      </p:sp>
    </p:spTree>
    <p:extLst>
      <p:ext uri="{BB962C8B-B14F-4D97-AF65-F5344CB8AC3E}">
        <p14:creationId xmlns:p14="http://schemas.microsoft.com/office/powerpoint/2010/main" val="2797592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3346882"/>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8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smtClean="0">
                <a:solidFill>
                  <a:schemeClr val="bg1"/>
                </a:solidFill>
              </a:rPr>
              <a:t>Why we do what we do</a:t>
            </a:r>
            <a:endParaRPr lang="en-US" dirty="0">
              <a:solidFill>
                <a:schemeClr val="bg1"/>
              </a:solidFill>
            </a:endParaRPr>
          </a:p>
        </p:txBody>
      </p:sp>
    </p:spTree>
    <p:extLst>
      <p:ext uri="{BB962C8B-B14F-4D97-AF65-F5344CB8AC3E}">
        <p14:creationId xmlns:p14="http://schemas.microsoft.com/office/powerpoint/2010/main" val="283248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Data citations and metadata</a:t>
            </a:r>
          </a:p>
        </p:txBody>
      </p:sp>
      <p:sp>
        <p:nvSpPr>
          <p:cNvPr id="3" name="Content Placeholder 2"/>
          <p:cNvSpPr>
            <a:spLocks noGrp="1"/>
          </p:cNvSpPr>
          <p:nvPr>
            <p:ph idx="1"/>
          </p:nvPr>
        </p:nvSpPr>
        <p:spPr/>
        <p:txBody>
          <a:bodyPr>
            <a:normAutofit/>
          </a:bodyPr>
          <a:lstStyle/>
          <a:p>
            <a:pPr marL="457200" lvl="1" indent="0">
              <a:buNone/>
            </a:pPr>
            <a:r>
              <a:rPr lang="en-US" sz="4000" dirty="0"/>
              <a:t>What is </a:t>
            </a:r>
            <a:r>
              <a:rPr lang="en-US" sz="4000" b="1" dirty="0"/>
              <a:t>FAIR</a:t>
            </a:r>
            <a:r>
              <a:rPr lang="en-US" sz="4000" dirty="0"/>
              <a:t>?</a:t>
            </a:r>
          </a:p>
          <a:p>
            <a:pPr lvl="1"/>
            <a:r>
              <a:rPr lang="en-US" sz="4800" b="1" dirty="0"/>
              <a:t>F</a:t>
            </a:r>
            <a:r>
              <a:rPr lang="en-US" sz="4000" dirty="0"/>
              <a:t>indable, </a:t>
            </a:r>
          </a:p>
          <a:p>
            <a:pPr lvl="1"/>
            <a:r>
              <a:rPr lang="en-US" sz="4800" b="1" dirty="0"/>
              <a:t>A</a:t>
            </a:r>
            <a:r>
              <a:rPr lang="en-US" sz="4000" dirty="0"/>
              <a:t>ccessible, </a:t>
            </a:r>
          </a:p>
          <a:p>
            <a:pPr lvl="1"/>
            <a:r>
              <a:rPr lang="en-US" sz="4800" b="1" dirty="0"/>
              <a:t>I</a:t>
            </a:r>
            <a:r>
              <a:rPr lang="en-US" sz="4000" dirty="0"/>
              <a:t>nteroperable, and </a:t>
            </a:r>
          </a:p>
          <a:p>
            <a:pPr lvl="1"/>
            <a:r>
              <a:rPr lang="en-US" sz="4800" b="1" dirty="0"/>
              <a:t>R</a:t>
            </a:r>
            <a:r>
              <a:rPr lang="en-US" sz="4000" dirty="0"/>
              <a:t>e-usable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94" y="1690688"/>
            <a:ext cx="3438525" cy="4238625"/>
          </a:xfrm>
          <a:prstGeom prst="rect">
            <a:avLst/>
          </a:prstGeom>
        </p:spPr>
      </p:pic>
      <p:sp>
        <p:nvSpPr>
          <p:cNvPr id="5" name="Rectangle 4"/>
          <p:cNvSpPr/>
          <p:nvPr/>
        </p:nvSpPr>
        <p:spPr>
          <a:xfrm>
            <a:off x="2152226" y="2490107"/>
            <a:ext cx="4134274" cy="734786"/>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34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1265229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Opacity of traditional journal replication packages</a:t>
            </a:r>
            <a:endParaRPr lang="en-US" dirty="0"/>
          </a:p>
        </p:txBody>
      </p:sp>
      <p:pic>
        <p:nvPicPr>
          <p:cNvPr id="8" name="Content Placeholder 7"/>
          <p:cNvPicPr>
            <a:picLocks noGrp="1" noChangeAspect="1"/>
          </p:cNvPicPr>
          <p:nvPr>
            <p:ph sz="half" idx="1"/>
          </p:nvPr>
        </p:nvPicPr>
        <p:blipFill>
          <a:blip r:embed="rId2"/>
          <a:stretch>
            <a:fillRect/>
          </a:stretch>
        </p:blipFill>
        <p:spPr>
          <a:xfrm>
            <a:off x="838200" y="2263316"/>
            <a:ext cx="4003221" cy="2685468"/>
          </a:xfrm>
          <a:prstGeom prst="rect">
            <a:avLst/>
          </a:prstGeom>
        </p:spPr>
      </p:pic>
      <p:pic>
        <p:nvPicPr>
          <p:cNvPr id="9" name="Content Placeholder 8"/>
          <p:cNvPicPr>
            <a:picLocks noGrp="1" noChangeAspect="1"/>
          </p:cNvPicPr>
          <p:nvPr>
            <p:ph sz="half" idx="2"/>
          </p:nvPr>
        </p:nvPicPr>
        <p:blipFill>
          <a:blip r:embed="rId3"/>
          <a:stretch>
            <a:fillRect/>
          </a:stretch>
        </p:blipFill>
        <p:spPr>
          <a:xfrm>
            <a:off x="5208814" y="3147100"/>
            <a:ext cx="5181600" cy="3044382"/>
          </a:xfrm>
          <a:prstGeom prst="rect">
            <a:avLst/>
          </a:prstGeom>
        </p:spPr>
      </p:pic>
      <p:sp>
        <p:nvSpPr>
          <p:cNvPr id="10" name="Oval 9"/>
          <p:cNvSpPr/>
          <p:nvPr/>
        </p:nvSpPr>
        <p:spPr>
          <a:xfrm>
            <a:off x="5021036" y="3630543"/>
            <a:ext cx="1657350" cy="432707"/>
          </a:xfrm>
          <a:prstGeom prst="ellipse">
            <a:avLst/>
          </a:prstGeom>
          <a:noFill/>
          <a:ln w="857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8585" y="4516077"/>
            <a:ext cx="1657350" cy="432707"/>
          </a:xfrm>
          <a:prstGeom prst="ellipse">
            <a:avLst/>
          </a:prstGeom>
          <a:noFill/>
          <a:ln w="857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5208814" y="1115943"/>
            <a:ext cx="5194935" cy="2514600"/>
          </a:xfrm>
          <a:prstGeom prst="rect">
            <a:avLst/>
          </a:prstGeom>
        </p:spPr>
      </p:pic>
      <p:sp>
        <p:nvSpPr>
          <p:cNvPr id="14" name="TextBox 13"/>
          <p:cNvSpPr txBox="1"/>
          <p:nvPr/>
        </p:nvSpPr>
        <p:spPr>
          <a:xfrm>
            <a:off x="3089068" y="4516077"/>
            <a:ext cx="3363685" cy="1446550"/>
          </a:xfrm>
          <a:prstGeom prst="rect">
            <a:avLst/>
          </a:prstGeom>
          <a:solidFill>
            <a:schemeClr val="bg1"/>
          </a:solidFill>
          <a:ln w="31750">
            <a:solidFill>
              <a:schemeClr val="tx1"/>
            </a:solidFill>
          </a:ln>
        </p:spPr>
        <p:txBody>
          <a:bodyPr wrap="square" rtlCol="0">
            <a:spAutoFit/>
          </a:bodyPr>
          <a:lstStyle/>
          <a:p>
            <a:pPr algn="ctr"/>
            <a:r>
              <a:rPr lang="en-US" sz="4400" dirty="0" smtClean="0"/>
              <a:t>Zip files or </a:t>
            </a:r>
            <a:br>
              <a:rPr lang="en-US" sz="4400" dirty="0" smtClean="0"/>
            </a:br>
            <a:r>
              <a:rPr lang="en-US" sz="4400" dirty="0" smtClean="0"/>
              <a:t>no files</a:t>
            </a:r>
            <a:endParaRPr lang="en-US" sz="4400" dirty="0"/>
          </a:p>
        </p:txBody>
      </p:sp>
      <p:cxnSp>
        <p:nvCxnSpPr>
          <p:cNvPr id="16" name="Straight Arrow Connector 15"/>
          <p:cNvCxnSpPr/>
          <p:nvPr/>
        </p:nvCxnSpPr>
        <p:spPr>
          <a:xfrm flipV="1">
            <a:off x="4465864" y="4063250"/>
            <a:ext cx="742950" cy="54140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029196" y="4792508"/>
            <a:ext cx="1524358" cy="72890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704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Full-featured repository</a:t>
            </a:r>
          </a:p>
        </p:txBody>
      </p:sp>
      <p:pic>
        <p:nvPicPr>
          <p:cNvPr id="4" name="Content Placeholder 3"/>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395633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data principles rely on metadata</a:t>
            </a:r>
          </a:p>
        </p:txBody>
      </p:sp>
      <p:pic>
        <p:nvPicPr>
          <p:cNvPr id="6" name="Content Placeholder 5"/>
          <p:cNvPicPr>
            <a:picLocks noGrp="1" noChangeAspect="1"/>
          </p:cNvPicPr>
          <p:nvPr>
            <p:ph idx="1"/>
          </p:nvPr>
        </p:nvPicPr>
        <p:blipFill>
          <a:blip r:embed="rId3"/>
          <a:stretch>
            <a:fillRect/>
          </a:stretch>
        </p:blipFill>
        <p:spPr>
          <a:xfrm>
            <a:off x="2245180" y="1331625"/>
            <a:ext cx="6627760" cy="5904427"/>
          </a:xfrm>
          <a:prstGeom prst="rect">
            <a:avLst/>
          </a:prstGeom>
        </p:spPr>
      </p:pic>
    </p:spTree>
    <p:extLst>
      <p:ext uri="{BB962C8B-B14F-4D97-AF65-F5344CB8AC3E}">
        <p14:creationId xmlns:p14="http://schemas.microsoft.com/office/powerpoint/2010/main" val="230652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Tree>
    <p:extLst>
      <p:ext uri="{BB962C8B-B14F-4D97-AF65-F5344CB8AC3E}">
        <p14:creationId xmlns:p14="http://schemas.microsoft.com/office/powerpoint/2010/main" val="237385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755322" y="3600450"/>
            <a:ext cx="8677275" cy="1143000"/>
          </a:xfrm>
          <a:prstGeom prst="rect">
            <a:avLst/>
          </a:prstGeom>
          <a:ln w="31750">
            <a:solidFill>
              <a:schemeClr val="tx1"/>
            </a:solidFill>
          </a:ln>
          <a:effectLst>
            <a:outerShdw blurRad="50800" dist="1270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1755322" y="788194"/>
            <a:ext cx="8877300" cy="1962150"/>
          </a:xfrm>
          <a:prstGeom prst="rect">
            <a:avLst/>
          </a:prstGeom>
          <a:ln w="31750">
            <a:solidFill>
              <a:schemeClr val="tx1"/>
            </a:solidFill>
          </a:ln>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755322" y="5431291"/>
            <a:ext cx="8448675" cy="1057275"/>
          </a:xfrm>
          <a:prstGeom prst="rect">
            <a:avLst/>
          </a:prstGeom>
          <a:ln w="31750">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4141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278940" y="2657188"/>
            <a:ext cx="8560240" cy="1485976"/>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009904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16786" y="2215170"/>
            <a:ext cx="11125772" cy="2819545"/>
          </a:xfrm>
          <a:prstGeom prst="rect">
            <a:avLst/>
          </a:prstGeom>
          <a:effectLst>
            <a:outerShdw blurRad="50800" dist="469900" dir="2700000" algn="tl" rotWithShape="0">
              <a:prstClr val="black">
                <a:alpha val="40000"/>
              </a:prstClr>
            </a:outerShdw>
          </a:effectLst>
        </p:spPr>
      </p:pic>
    </p:spTree>
    <p:extLst>
      <p:ext uri="{BB962C8B-B14F-4D97-AF65-F5344CB8AC3E}">
        <p14:creationId xmlns:p14="http://schemas.microsoft.com/office/powerpoint/2010/main" val="42014842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findability relies on metadata</a:t>
            </a:r>
          </a:p>
        </p:txBody>
      </p:sp>
      <p:pic>
        <p:nvPicPr>
          <p:cNvPr id="6" name="Content Placeholder 5"/>
          <p:cNvPicPr>
            <a:picLocks noGrp="1" noChangeAspect="1"/>
          </p:cNvPicPr>
          <p:nvPr>
            <p:ph idx="1"/>
          </p:nvPr>
        </p:nvPicPr>
        <p:blipFill>
          <a:blip r:embed="rId2"/>
          <a:stretch>
            <a:fillRect/>
          </a:stretch>
        </p:blipFill>
        <p:spPr>
          <a:xfrm>
            <a:off x="659268" y="1690688"/>
            <a:ext cx="11532732" cy="5532106"/>
          </a:xfrm>
          <a:prstGeom prst="rect">
            <a:avLst/>
          </a:prstGeom>
        </p:spPr>
      </p:pic>
    </p:spTree>
    <p:extLst>
      <p:ext uri="{BB962C8B-B14F-4D97-AF65-F5344CB8AC3E}">
        <p14:creationId xmlns:p14="http://schemas.microsoft.com/office/powerpoint/2010/main" val="2496357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a:solidFill>
                  <a:schemeClr val="accent6">
                    <a:lumMod val="75000"/>
                  </a:schemeClr>
                </a:solidFill>
              </a:rPr>
              <a:t>How do you document data provenance when you cannot provide the data?</a:t>
            </a:r>
          </a:p>
        </p:txBody>
      </p:sp>
      <p:sp>
        <p:nvSpPr>
          <p:cNvPr id="8" name="Rectangle 7"/>
          <p:cNvSpPr/>
          <p:nvPr/>
        </p:nvSpPr>
        <p:spPr>
          <a:xfrm>
            <a:off x="764309" y="3627866"/>
            <a:ext cx="5255491" cy="9553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7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2"/>
                </a:solidFill>
              </a:rPr>
              <a:t>A role for institutions?</a:t>
            </a:r>
            <a:endParaRPr lang="en-US" sz="5400" b="1"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8" name="Rectangle 7"/>
          <p:cNvSpPr/>
          <p:nvPr/>
        </p:nvSpPr>
        <p:spPr>
          <a:xfrm>
            <a:off x="685800" y="3648363"/>
            <a:ext cx="5255491" cy="9503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2"/>
          </p:nvPr>
        </p:nvSpPr>
        <p:spPr/>
        <p:txBody>
          <a:bodyPr/>
          <a:lstStyle/>
          <a:p>
            <a:r>
              <a:rPr lang="en-US" dirty="0" smtClean="0">
                <a:solidFill>
                  <a:schemeClr val="accent2"/>
                </a:solidFill>
              </a:rPr>
              <a:t>Institutions can (must?) provide infrastructure for archives</a:t>
            </a:r>
          </a:p>
          <a:p>
            <a:pPr lvl="1"/>
            <a:r>
              <a:rPr lang="en-US" dirty="0" smtClean="0">
                <a:solidFill>
                  <a:schemeClr val="accent2"/>
                </a:solidFill>
              </a:rPr>
              <a:t>Internal-only (dark)</a:t>
            </a:r>
          </a:p>
          <a:p>
            <a:pPr lvl="1"/>
            <a:r>
              <a:rPr lang="en-US" dirty="0" smtClean="0">
                <a:solidFill>
                  <a:schemeClr val="accent2"/>
                </a:solidFill>
              </a:rPr>
              <a:t>Internal with public metadata (FAIR!)</a:t>
            </a:r>
          </a:p>
          <a:p>
            <a:pPr lvl="1"/>
            <a:r>
              <a:rPr lang="en-US" dirty="0" smtClean="0">
                <a:solidFill>
                  <a:schemeClr val="accent2"/>
                </a:solidFill>
              </a:rPr>
              <a:t>Public</a:t>
            </a:r>
          </a:p>
          <a:p>
            <a:pPr lvl="1"/>
            <a:r>
              <a:rPr lang="en-US" dirty="0" smtClean="0">
                <a:solidFill>
                  <a:schemeClr val="accent2"/>
                </a:solidFill>
              </a:rPr>
              <a:t>Mix of the above</a:t>
            </a:r>
          </a:p>
          <a:p>
            <a:r>
              <a:rPr lang="en-US" dirty="0" smtClean="0">
                <a:solidFill>
                  <a:schemeClr val="accent2"/>
                </a:solidFill>
              </a:rPr>
              <a:t>Institutions provide researchers with information (citation, access protocols)</a:t>
            </a:r>
          </a:p>
        </p:txBody>
      </p:sp>
    </p:spTree>
    <p:extLst>
      <p:ext uri="{BB962C8B-B14F-4D97-AF65-F5344CB8AC3E}">
        <p14:creationId xmlns:p14="http://schemas.microsoft.com/office/powerpoint/2010/main" val="2269084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775607" y="2277836"/>
            <a:ext cx="9927772" cy="1151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335" y="3881211"/>
            <a:ext cx="9927772" cy="34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5607" y="4773386"/>
            <a:ext cx="9927772" cy="1151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541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 example with documents</a:t>
            </a:r>
            <a:endParaRPr lang="en-US" dirty="0"/>
          </a:p>
        </p:txBody>
      </p:sp>
    </p:spTree>
    <p:extLst>
      <p:ext uri="{BB962C8B-B14F-4D97-AF65-F5344CB8AC3E}">
        <p14:creationId xmlns:p14="http://schemas.microsoft.com/office/powerpoint/2010/main" val="2469191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Confidential documents</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smtClean="0"/>
              <a:t>Example: Census Bureau CES Technical Notes</a:t>
            </a:r>
          </a:p>
          <a:p>
            <a:r>
              <a:rPr lang="en-US" dirty="0" smtClean="0"/>
              <a:t>Documentation on confidential data with often confidential methods</a:t>
            </a:r>
          </a:p>
          <a:p>
            <a:r>
              <a:rPr lang="en-US" dirty="0" smtClean="0"/>
              <a:t>Since 2019, a </a:t>
            </a:r>
            <a:r>
              <a:rPr lang="en-US" dirty="0" err="1" smtClean="0"/>
              <a:t>RePEc</a:t>
            </a:r>
            <a:r>
              <a:rPr lang="en-US" dirty="0" smtClean="0"/>
              <a:t>-indexed series</a:t>
            </a:r>
          </a:p>
          <a:p>
            <a:pPr lvl="1"/>
            <a:r>
              <a:rPr lang="en-US" dirty="0" smtClean="0"/>
              <a:t>Metadata (availability, authors, title, abstract) are public</a:t>
            </a:r>
          </a:p>
          <a:p>
            <a:pPr lvl="1"/>
            <a:r>
              <a:rPr lang="en-US" dirty="0" smtClean="0"/>
              <a:t>Data (actual paper) remains restricted</a:t>
            </a:r>
            <a:endParaRPr lang="en-US" dirty="0"/>
          </a:p>
        </p:txBody>
      </p:sp>
      <p:pic>
        <p:nvPicPr>
          <p:cNvPr id="6" name="Content Placeholder 5"/>
          <p:cNvPicPr>
            <a:picLocks noGrp="1" noChangeAspect="1"/>
          </p:cNvPicPr>
          <p:nvPr>
            <p:ph sz="half" idx="2"/>
          </p:nvPr>
        </p:nvPicPr>
        <p:blipFill>
          <a:blip r:embed="rId2"/>
          <a:stretch>
            <a:fillRect/>
          </a:stretch>
        </p:blipFill>
        <p:spPr>
          <a:xfrm>
            <a:off x="6436168" y="1825625"/>
            <a:ext cx="4653664" cy="4351338"/>
          </a:xfrm>
          <a:prstGeom prst="rect">
            <a:avLst/>
          </a:prstGeom>
        </p:spPr>
      </p:pic>
    </p:spTree>
    <p:extLst>
      <p:ext uri="{BB962C8B-B14F-4D97-AF65-F5344CB8AC3E}">
        <p14:creationId xmlns:p14="http://schemas.microsoft.com/office/powerpoint/2010/main" val="974148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 example with data</a:t>
            </a:r>
            <a:endParaRPr lang="en-US" dirty="0"/>
          </a:p>
        </p:txBody>
      </p:sp>
    </p:spTree>
    <p:extLst>
      <p:ext uri="{BB962C8B-B14F-4D97-AF65-F5344CB8AC3E}">
        <p14:creationId xmlns:p14="http://schemas.microsoft.com/office/powerpoint/2010/main" val="2128530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446314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909990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31842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4291846"/>
            <a:ext cx="9601940" cy="17538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smtClean="0">
                <a:solidFill>
                  <a:schemeClr val="bg1"/>
                </a:solidFill>
              </a:rPr>
              <a:t>Why we do what we do</a:t>
            </a:r>
            <a:endParaRPr lang="en-US" dirty="0">
              <a:solidFill>
                <a:schemeClr val="bg1"/>
              </a:solidFill>
            </a:endParaRPr>
          </a:p>
        </p:txBody>
      </p:sp>
    </p:spTree>
    <p:extLst>
      <p:ext uri="{BB962C8B-B14F-4D97-AF65-F5344CB8AC3E}">
        <p14:creationId xmlns:p14="http://schemas.microsoft.com/office/powerpoint/2010/main" val="386942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40774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citations are hard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72318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citations are </a:t>
            </a:r>
            <a:r>
              <a:rPr lang="en-US" b="1" u="sng" dirty="0" smtClean="0"/>
              <a:t>perceived as</a:t>
            </a:r>
            <a:r>
              <a:rPr lang="en-US" dirty="0" smtClean="0"/>
              <a:t> hard</a:t>
            </a:r>
            <a:endParaRPr lang="en-US" dirty="0"/>
          </a:p>
        </p:txBody>
      </p:sp>
      <p:sp>
        <p:nvSpPr>
          <p:cNvPr id="3" name="Content Placeholder 2"/>
          <p:cNvSpPr>
            <a:spLocks noGrp="1"/>
          </p:cNvSpPr>
          <p:nvPr>
            <p:ph sz="half" idx="1"/>
          </p:nvPr>
        </p:nvSpPr>
        <p:spPr/>
        <p:txBody>
          <a:bodyPr/>
          <a:lstStyle/>
          <a:p>
            <a:r>
              <a:rPr lang="en-US" dirty="0" smtClean="0"/>
              <a:t>Authors provide “their” data</a:t>
            </a:r>
          </a:p>
          <a:p>
            <a:r>
              <a:rPr lang="en-US" dirty="0" smtClean="0"/>
              <a:t>Authors don’t know where their data came from</a:t>
            </a:r>
          </a:p>
          <a:p>
            <a:r>
              <a:rPr lang="en-US" dirty="0" smtClean="0"/>
              <a:t>Authors describe the data provenance in generic terms</a:t>
            </a:r>
          </a:p>
          <a:p>
            <a:pPr lvl="1"/>
            <a:r>
              <a:rPr lang="en-US" dirty="0" smtClean="0"/>
              <a:t>Which may be in line with journalistic standards, but not academic</a:t>
            </a:r>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5836957" y="2037532"/>
            <a:ext cx="6096851" cy="3429479"/>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8210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citations</a:t>
            </a:r>
            <a:endParaRPr lang="en-US" dirty="0"/>
          </a:p>
        </p:txBody>
      </p:sp>
      <p:sp>
        <p:nvSpPr>
          <p:cNvPr id="3" name="Content Placeholder 2"/>
          <p:cNvSpPr>
            <a:spLocks noGrp="1"/>
          </p:cNvSpPr>
          <p:nvPr>
            <p:ph idx="1"/>
          </p:nvPr>
        </p:nvSpPr>
        <p:spPr>
          <a:xfrm>
            <a:off x="584683" y="1866900"/>
            <a:ext cx="3260695" cy="4351338"/>
          </a:xfrm>
        </p:spPr>
        <p:txBody>
          <a:bodyPr>
            <a:normAutofit/>
          </a:bodyPr>
          <a:lstStyle/>
          <a:p>
            <a:r>
              <a:rPr lang="en-US" sz="2800" dirty="0" smtClean="0"/>
              <a:t>Creating specific guidance in the absence of strong discipline-specific guidance</a:t>
            </a:r>
          </a:p>
          <a:p>
            <a:endParaRPr lang="en-US" sz="2800" dirty="0"/>
          </a:p>
        </p:txBody>
      </p:sp>
      <p:pic>
        <p:nvPicPr>
          <p:cNvPr id="5" name="Picture 4">
            <a:hlinkClick r:id="rId2"/>
          </p:cNvPr>
          <p:cNvPicPr>
            <a:picLocks noChangeAspect="1"/>
          </p:cNvPicPr>
          <p:nvPr/>
        </p:nvPicPr>
        <p:blipFill>
          <a:blip r:embed="rId3"/>
          <a:stretch>
            <a:fillRect/>
          </a:stretch>
        </p:blipFill>
        <p:spPr>
          <a:xfrm>
            <a:off x="4143076" y="1847850"/>
            <a:ext cx="7691736" cy="3810000"/>
          </a:xfrm>
          <a:prstGeom prst="rect">
            <a:avLst/>
          </a:prstGeom>
          <a:ln>
            <a:solidFill>
              <a:schemeClr val="accent1"/>
            </a:solidFill>
          </a:ln>
          <a:effectLst>
            <a:outerShdw blurRad="50800" dist="127000" dir="2700000" algn="tl" rotWithShape="0">
              <a:prstClr val="black">
                <a:alpha val="40000"/>
              </a:prstClr>
            </a:outerShdw>
          </a:effectLst>
        </p:spPr>
      </p:pic>
      <p:sp>
        <p:nvSpPr>
          <p:cNvPr id="6" name="TextBox 5"/>
          <p:cNvSpPr txBox="1"/>
          <p:nvPr/>
        </p:nvSpPr>
        <p:spPr>
          <a:xfrm>
            <a:off x="3437164" y="5848906"/>
            <a:ext cx="8686800" cy="369332"/>
          </a:xfrm>
          <a:prstGeom prst="rect">
            <a:avLst/>
          </a:prstGeom>
          <a:noFill/>
        </p:spPr>
        <p:txBody>
          <a:bodyPr wrap="square" rtlCol="0">
            <a:spAutoFit/>
          </a:bodyPr>
          <a:lstStyle/>
          <a:p>
            <a:r>
              <a:rPr lang="en-US" dirty="0">
                <a:hlinkClick r:id="rId2"/>
              </a:rPr>
              <a:t>https://</a:t>
            </a:r>
            <a:r>
              <a:rPr lang="en-US" dirty="0" smtClean="0">
                <a:hlinkClick r:id="rId2"/>
              </a:rPr>
              <a:t>social-science-data-editors.github.io/guidance/addtl-data-citation-guidance.html</a:t>
            </a:r>
            <a:r>
              <a:rPr lang="en-US" dirty="0" smtClean="0"/>
              <a:t> </a:t>
            </a:r>
            <a:endParaRPr lang="en-US" dirty="0"/>
          </a:p>
        </p:txBody>
      </p:sp>
    </p:spTree>
    <p:extLst>
      <p:ext uri="{BB962C8B-B14F-4D97-AF65-F5344CB8AC3E}">
        <p14:creationId xmlns:p14="http://schemas.microsoft.com/office/powerpoint/2010/main" val="1515515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a:solidFill>
                  <a:schemeClr val="accent6">
                    <a:lumMod val="75000"/>
                  </a:schemeClr>
                </a:solidFill>
              </a:rPr>
              <a:t>How do you document data provenance when you cannot provide the data?</a:t>
            </a:r>
          </a:p>
        </p:txBody>
      </p:sp>
      <p:sp>
        <p:nvSpPr>
          <p:cNvPr id="9" name="Rectangle 8"/>
          <p:cNvSpPr/>
          <p:nvPr/>
        </p:nvSpPr>
        <p:spPr>
          <a:xfrm>
            <a:off x="840508" y="4531179"/>
            <a:ext cx="5255491" cy="1502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9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restricted-access data</a:t>
            </a:r>
            <a:endParaRPr lang="en-US" dirty="0"/>
          </a:p>
        </p:txBody>
      </p:sp>
      <p:sp>
        <p:nvSpPr>
          <p:cNvPr id="3" name="Content Placeholder 2"/>
          <p:cNvSpPr>
            <a:spLocks noGrp="1"/>
          </p:cNvSpPr>
          <p:nvPr>
            <p:ph idx="1"/>
          </p:nvPr>
        </p:nvSpPr>
        <p:spPr>
          <a:xfrm>
            <a:off x="2144062" y="2672443"/>
            <a:ext cx="7887547" cy="1973036"/>
          </a:xfrm>
        </p:spPr>
        <p:txBody>
          <a:bodyPr>
            <a:normAutofit/>
          </a:bodyPr>
          <a:lstStyle/>
          <a:p>
            <a:pPr marL="0" indent="0" algn="ctr">
              <a:buNone/>
            </a:pPr>
            <a:r>
              <a:rPr lang="en-US" sz="4800" dirty="0" smtClean="0"/>
              <a:t>“Well, I can’t download the data, so I can’t cite it.”</a:t>
            </a:r>
            <a:endParaRPr lang="en-US" sz="4800" dirty="0"/>
          </a:p>
        </p:txBody>
      </p:sp>
    </p:spTree>
    <p:extLst>
      <p:ext uri="{BB962C8B-B14F-4D97-AF65-F5344CB8AC3E}">
        <p14:creationId xmlns:p14="http://schemas.microsoft.com/office/powerpoint/2010/main" val="329827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prstGeom prst="rect">
            <a:avLst/>
          </a:prstGeom>
          <a:noFill/>
        </p:spPr>
        <p:txBody>
          <a:bodyPr wrap="square" rtlCol="0">
            <a:spAutoFit/>
          </a:bodyPr>
          <a:lstStyle/>
          <a:p>
            <a:pPr algn="ctr"/>
            <a:r>
              <a:rPr lang="en-US" b="1" dirty="0" smtClean="0">
                <a:solidFill>
                  <a:schemeClr val="accent6">
                    <a:lumMod val="75000"/>
                  </a:schemeClr>
                </a:solidFill>
              </a:rPr>
              <a:t>How do you document data provenance when you cannot provide the data?</a:t>
            </a:r>
            <a:endParaRPr lang="en-US" b="1" dirty="0">
              <a:solidFill>
                <a:schemeClr val="accent6">
                  <a:lumMod val="75000"/>
                </a:schemeClr>
              </a:solidFill>
            </a:endParaRPr>
          </a:p>
        </p:txBody>
      </p:sp>
      <p:sp>
        <p:nvSpPr>
          <p:cNvPr id="8" name="TextBox 7"/>
          <p:cNvSpPr txBox="1"/>
          <p:nvPr/>
        </p:nvSpPr>
        <p:spPr>
          <a:xfrm rot="19611180">
            <a:off x="3454401" y="3464542"/>
            <a:ext cx="4891315" cy="923330"/>
          </a:xfrm>
          <a:prstGeom prst="rect">
            <a:avLst/>
          </a:prstGeom>
          <a:solidFill>
            <a:schemeClr val="bg1"/>
          </a:solidFill>
          <a:ln>
            <a:solidFill>
              <a:srgbClr val="FF0000"/>
            </a:solidFill>
          </a:ln>
        </p:spPr>
        <p:txBody>
          <a:bodyPr wrap="square" rtlCol="0">
            <a:spAutoFit/>
          </a:bodyPr>
          <a:lstStyle/>
          <a:p>
            <a:pPr algn="ctr"/>
            <a:r>
              <a:rPr lang="en-US" sz="5400" dirty="0" smtClean="0">
                <a:solidFill>
                  <a:srgbClr val="FF0000"/>
                </a:solidFill>
              </a:rPr>
              <a:t>Wrong question!</a:t>
            </a:r>
            <a:endParaRPr lang="en-US" sz="5400" dirty="0">
              <a:solidFill>
                <a:srgbClr val="FF0000"/>
              </a:solidFill>
            </a:endParaRPr>
          </a:p>
        </p:txBody>
      </p:sp>
    </p:spTree>
    <p:extLst>
      <p:ext uri="{BB962C8B-B14F-4D97-AF65-F5344CB8AC3E}">
        <p14:creationId xmlns:p14="http://schemas.microsoft.com/office/powerpoint/2010/main" val="7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Content Placeholder 1"/>
          <p:cNvSpPr>
            <a:spLocks noGrp="1"/>
          </p:cNvSpPr>
          <p:nvPr>
            <p:ph sz="half" idx="2"/>
          </p:nvPr>
        </p:nvSpPr>
        <p:spPr>
          <a:xfrm>
            <a:off x="6172199" y="1304862"/>
            <a:ext cx="5181600" cy="1041526"/>
          </a:xfrm>
          <a:solidFill>
            <a:schemeClr val="bg1"/>
          </a:solidFill>
          <a:ln w="63500">
            <a:solidFill>
              <a:schemeClr val="accent1">
                <a:shade val="50000"/>
              </a:schemeClr>
            </a:solidFill>
          </a:ln>
          <a:effectLst>
            <a:outerShdw blurRad="50800" dist="38100" dir="2700000" algn="tl" rotWithShape="0">
              <a:prstClr val="black">
                <a:alpha val="40000"/>
              </a:prstClr>
            </a:outerShdw>
          </a:effectLst>
        </p:spPr>
        <p:txBody>
          <a:bodyPr anchor="ctr">
            <a:normAutofit fontScale="77500" lnSpcReduction="20000"/>
          </a:bodyPr>
          <a:lstStyle/>
          <a:p>
            <a:pPr marL="0" indent="0" algn="ctr">
              <a:buNone/>
            </a:pPr>
            <a:r>
              <a:rPr lang="en-US" sz="4000" b="1" dirty="0" smtClean="0"/>
              <a:t>Restricted-access data </a:t>
            </a:r>
            <a:br>
              <a:rPr lang="en-US" sz="4000" b="1" dirty="0" smtClean="0"/>
            </a:br>
            <a:r>
              <a:rPr lang="en-US" sz="4000" b="1" dirty="0" smtClean="0"/>
              <a:t>pose a challenge</a:t>
            </a:r>
            <a:endParaRPr lang="en-US" sz="4000" b="1" dirty="0"/>
          </a:p>
        </p:txBody>
      </p:sp>
      <p:sp>
        <p:nvSpPr>
          <p:cNvPr id="3" name="TextBox 2"/>
          <p:cNvSpPr txBox="1"/>
          <p:nvPr/>
        </p:nvSpPr>
        <p:spPr>
          <a:xfrm>
            <a:off x="6366327" y="2630425"/>
            <a:ext cx="4793343" cy="707886"/>
          </a:xfrm>
          <a:prstGeom prst="rect">
            <a:avLst/>
          </a:prstGeom>
          <a:noFill/>
        </p:spPr>
        <p:txBody>
          <a:bodyPr wrap="square" rtlCol="0">
            <a:spAutoFit/>
          </a:bodyPr>
          <a:lstStyle/>
          <a:p>
            <a:pPr algn="ctr"/>
            <a:r>
              <a:rPr lang="en-US" sz="2000" b="1" dirty="0" smtClean="0">
                <a:solidFill>
                  <a:srgbClr val="C00000"/>
                </a:solidFill>
              </a:rPr>
              <a:t>How do you check code when the data access is complex?</a:t>
            </a:r>
            <a:endParaRPr lang="en-US" sz="2000" b="1" dirty="0">
              <a:solidFill>
                <a:srgbClr val="C00000"/>
              </a:solidFill>
            </a:endParaRPr>
          </a:p>
        </p:txBody>
      </p:sp>
      <p:sp>
        <p:nvSpPr>
          <p:cNvPr id="6" name="TextBox 5"/>
          <p:cNvSpPr txBox="1"/>
          <p:nvPr/>
        </p:nvSpPr>
        <p:spPr>
          <a:xfrm>
            <a:off x="6366326" y="3647351"/>
            <a:ext cx="4793343" cy="707886"/>
          </a:xfrm>
          <a:prstGeom prst="rect">
            <a:avLst/>
          </a:prstGeom>
          <a:noFill/>
        </p:spPr>
        <p:txBody>
          <a:bodyPr wrap="square" rtlCol="0">
            <a:spAutoFit/>
          </a:bodyPr>
          <a:lstStyle/>
          <a:p>
            <a:pPr algn="ctr"/>
            <a:r>
              <a:rPr lang="en-US" sz="2000" b="1" dirty="0" smtClean="0">
                <a:solidFill>
                  <a:schemeClr val="accent1">
                    <a:lumMod val="75000"/>
                  </a:schemeClr>
                </a:solidFill>
              </a:rPr>
              <a:t>How do you improve archives when you do not control data management?</a:t>
            </a:r>
            <a:endParaRPr lang="en-US" sz="2000" b="1" dirty="0">
              <a:solidFill>
                <a:schemeClr val="accent1">
                  <a:lumMod val="75000"/>
                </a:schemeClr>
              </a:solidFill>
            </a:endParaRPr>
          </a:p>
        </p:txBody>
      </p:sp>
      <p:sp>
        <p:nvSpPr>
          <p:cNvPr id="7" name="TextBox 6"/>
          <p:cNvSpPr txBox="1"/>
          <p:nvPr/>
        </p:nvSpPr>
        <p:spPr>
          <a:xfrm>
            <a:off x="6366326" y="4639274"/>
            <a:ext cx="4793343" cy="707886"/>
          </a:xfrm>
          <a:prstGeom prst="rect">
            <a:avLst/>
          </a:prstGeom>
          <a:noFill/>
        </p:spPr>
        <p:txBody>
          <a:bodyPr wrap="square" rtlCol="0">
            <a:spAutoFit/>
          </a:bodyPr>
          <a:lstStyle/>
          <a:p>
            <a:pPr algn="ctr"/>
            <a:r>
              <a:rPr lang="en-US" sz="2000" b="1" dirty="0" smtClean="0">
                <a:solidFill>
                  <a:schemeClr val="accent6">
                    <a:lumMod val="75000"/>
                  </a:schemeClr>
                </a:solidFill>
              </a:rPr>
              <a:t>How do you document data provenance when you don’t </a:t>
            </a:r>
            <a:r>
              <a:rPr lang="en-US" sz="2000" b="1" u="sng" dirty="0" smtClean="0">
                <a:solidFill>
                  <a:schemeClr val="accent6">
                    <a:lumMod val="75000"/>
                  </a:schemeClr>
                </a:solidFill>
              </a:rPr>
              <a:t>control</a:t>
            </a:r>
            <a:r>
              <a:rPr lang="en-US" sz="2000" b="1" dirty="0" smtClean="0">
                <a:solidFill>
                  <a:schemeClr val="accent6">
                    <a:lumMod val="75000"/>
                  </a:schemeClr>
                </a:solidFill>
              </a:rPr>
              <a:t> the process?</a:t>
            </a:r>
            <a:endParaRPr lang="en-US" sz="2000" b="1" dirty="0">
              <a:solidFill>
                <a:schemeClr val="accent6">
                  <a:lumMod val="75000"/>
                </a:schemeClr>
              </a:solidFill>
            </a:endParaRPr>
          </a:p>
        </p:txBody>
      </p:sp>
      <p:sp>
        <p:nvSpPr>
          <p:cNvPr id="8" name="Rectangle 7"/>
          <p:cNvSpPr/>
          <p:nvPr/>
        </p:nvSpPr>
        <p:spPr>
          <a:xfrm>
            <a:off x="840508" y="4531179"/>
            <a:ext cx="5255491" cy="1502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418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did you get the data in first place?</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You </a:t>
            </a:r>
            <a:r>
              <a:rPr lang="en-US" b="1" dirty="0" smtClean="0"/>
              <a:t>applied</a:t>
            </a:r>
            <a:r>
              <a:rPr lang="en-US" dirty="0" smtClean="0"/>
              <a:t> for the data </a:t>
            </a:r>
            <a:br>
              <a:rPr lang="en-US" dirty="0" smtClean="0"/>
            </a:br>
            <a:r>
              <a:rPr lang="en-US" b="1" dirty="0" smtClean="0"/>
              <a:t>through a process</a:t>
            </a:r>
          </a:p>
          <a:p>
            <a:r>
              <a:rPr lang="en-US" dirty="0" smtClean="0"/>
              <a:t>You </a:t>
            </a:r>
            <a:r>
              <a:rPr lang="en-US" b="1" dirty="0" smtClean="0"/>
              <a:t>purchased</a:t>
            </a:r>
            <a:r>
              <a:rPr lang="en-US" dirty="0" smtClean="0"/>
              <a:t> the data from a provider</a:t>
            </a:r>
          </a:p>
          <a:p>
            <a:r>
              <a:rPr lang="en-US" dirty="0" smtClean="0"/>
              <a:t>You signed an </a:t>
            </a:r>
            <a:r>
              <a:rPr lang="en-US" b="1" dirty="0" smtClean="0"/>
              <a:t>Non-Disclosure Agreement (NDA) </a:t>
            </a:r>
            <a:r>
              <a:rPr lang="en-US" dirty="0" smtClean="0"/>
              <a:t>with a company</a:t>
            </a:r>
          </a:p>
          <a:p>
            <a:r>
              <a:rPr lang="en-US" dirty="0" smtClean="0"/>
              <a:t>Your </a:t>
            </a:r>
            <a:r>
              <a:rPr lang="en-US" b="1" dirty="0" smtClean="0"/>
              <a:t>university</a:t>
            </a:r>
            <a:r>
              <a:rPr lang="en-US" dirty="0" smtClean="0"/>
              <a:t> has an </a:t>
            </a:r>
            <a:r>
              <a:rPr lang="en-US" b="1" dirty="0" smtClean="0"/>
              <a:t>agreement</a:t>
            </a:r>
            <a:r>
              <a:rPr lang="en-US" dirty="0" smtClean="0"/>
              <a:t> with a data provider</a:t>
            </a:r>
          </a:p>
          <a:p>
            <a:pPr marL="0" indent="0" algn="ctr">
              <a:buNone/>
            </a:pPr>
            <a:r>
              <a:rPr lang="en-US" dirty="0" smtClean="0"/>
              <a:t>…</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2310077"/>
            <a:ext cx="5181600" cy="3382433"/>
          </a:xfrm>
          <a:prstGeom prst="rect">
            <a:avLst/>
          </a:prstGeom>
        </p:spPr>
      </p:pic>
    </p:spTree>
    <p:extLst>
      <p:ext uri="{BB962C8B-B14F-4D97-AF65-F5344CB8AC3E}">
        <p14:creationId xmlns:p14="http://schemas.microsoft.com/office/powerpoint/2010/main" val="28935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have described the data</a:t>
            </a:r>
            <a:endParaRPr lang="en-US" dirty="0"/>
          </a:p>
        </p:txBody>
      </p:sp>
      <p:sp>
        <p:nvSpPr>
          <p:cNvPr id="3" name="Content Placeholder 2"/>
          <p:cNvSpPr>
            <a:spLocks noGrp="1"/>
          </p:cNvSpPr>
          <p:nvPr>
            <p:ph sz="half" idx="1"/>
          </p:nvPr>
        </p:nvSpPr>
        <p:spPr/>
        <p:txBody>
          <a:bodyPr/>
          <a:lstStyle/>
          <a:p>
            <a:r>
              <a:rPr lang="en-US" dirty="0" smtClean="0"/>
              <a:t>You must have </a:t>
            </a:r>
            <a:r>
              <a:rPr lang="en-US" b="1" u="sng" dirty="0" smtClean="0"/>
              <a:t>named</a:t>
            </a:r>
            <a:r>
              <a:rPr lang="en-US" dirty="0" smtClean="0"/>
              <a:t> the dataset you wanted</a:t>
            </a:r>
          </a:p>
          <a:p>
            <a:r>
              <a:rPr lang="en-US" dirty="0"/>
              <a:t>You downloaded the data from </a:t>
            </a:r>
            <a:r>
              <a:rPr lang="en-US" dirty="0" err="1"/>
              <a:t>from</a:t>
            </a:r>
            <a:r>
              <a:rPr lang="en-US" dirty="0"/>
              <a:t> an </a:t>
            </a:r>
            <a:r>
              <a:rPr lang="en-US" b="1" u="sng" dirty="0"/>
              <a:t>online query </a:t>
            </a:r>
            <a:r>
              <a:rPr lang="en-US" b="1" u="sng" dirty="0" smtClean="0"/>
              <a:t>system</a:t>
            </a:r>
          </a:p>
          <a:p>
            <a:r>
              <a:rPr lang="en-US" dirty="0" smtClean="0"/>
              <a:t>You </a:t>
            </a:r>
            <a:r>
              <a:rPr lang="en-US" b="1" u="sng" dirty="0" smtClean="0"/>
              <a:t>specified the extract </a:t>
            </a:r>
            <a:r>
              <a:rPr lang="en-US" dirty="0" smtClean="0"/>
              <a:t>from a company database </a:t>
            </a:r>
            <a:br>
              <a:rPr lang="en-US" dirty="0" smtClean="0"/>
            </a:br>
            <a:r>
              <a:rPr lang="en-US" dirty="0" smtClean="0"/>
              <a:t>(in words, in SQL, etc.)</a:t>
            </a:r>
            <a:endParaRPr lang="en-US" b="1" u="sng" dirty="0" smtClean="0"/>
          </a:p>
          <a:p>
            <a:pPr marL="0" indent="0" algn="ctr">
              <a:buNone/>
            </a:pPr>
            <a:r>
              <a:rPr lang="en-US" dirty="0" smtClean="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35637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1203960" y="2472075"/>
            <a:ext cx="9784080" cy="1311128"/>
          </a:xfrm>
          <a:prstGeom prst="rect">
            <a:avLst/>
          </a:prstGeom>
          <a:noFill/>
        </p:spPr>
        <p:txBody>
          <a:bodyPr wrap="square" rtlCol="0">
            <a:spAutoFit/>
          </a:bodyPr>
          <a:lstStyle/>
          <a:p>
            <a:pPr algn="ctr"/>
            <a:r>
              <a:rPr lang="en-US" b="1" dirty="0">
                <a:solidFill>
                  <a:schemeClr val="accent6">
                    <a:lumMod val="75000"/>
                  </a:schemeClr>
                </a:solidFill>
              </a:rPr>
              <a:t>How do you document data provenance when you don’t control the process?</a:t>
            </a:r>
          </a:p>
        </p:txBody>
      </p:sp>
    </p:spTree>
    <p:extLst>
      <p:ext uri="{BB962C8B-B14F-4D97-AF65-F5344CB8AC3E}">
        <p14:creationId xmlns:p14="http://schemas.microsoft.com/office/powerpoint/2010/main" val="182623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smtClean="0">
                <a:solidFill>
                  <a:schemeClr val="bg1"/>
                </a:solidFill>
              </a:rPr>
              <a:t>Why we do what we do</a:t>
            </a:r>
            <a:endParaRPr lang="en-US" dirty="0">
              <a:solidFill>
                <a:schemeClr val="bg1"/>
              </a:solidFill>
            </a:endParaRPr>
          </a:p>
        </p:txBody>
      </p:sp>
    </p:spTree>
    <p:extLst>
      <p:ext uri="{BB962C8B-B14F-4D97-AF65-F5344CB8AC3E}">
        <p14:creationId xmlns:p14="http://schemas.microsoft.com/office/powerpoint/2010/main" val="211396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a:t>
            </a:r>
            <a:r>
              <a:rPr lang="en-US" b="1" dirty="0" smtClean="0">
                <a:solidFill>
                  <a:schemeClr val="accent6">
                    <a:lumMod val="75000"/>
                  </a:schemeClr>
                </a:solidFill>
              </a:rPr>
              <a:t>provenance?</a:t>
            </a:r>
            <a:endParaRPr lang="en-US" dirty="0"/>
          </a:p>
        </p:txBody>
      </p:sp>
      <p:sp>
        <p:nvSpPr>
          <p:cNvPr id="4" name="Content Placeholder 3"/>
          <p:cNvSpPr>
            <a:spLocks noGrp="1"/>
          </p:cNvSpPr>
          <p:nvPr>
            <p:ph idx="1"/>
          </p:nvPr>
        </p:nvSpPr>
        <p:spPr/>
        <p:txBody>
          <a:bodyPr/>
          <a:lstStyle/>
          <a:p>
            <a:r>
              <a:rPr lang="en-US" dirty="0" smtClean="0"/>
              <a:t>What do you need to request?</a:t>
            </a:r>
          </a:p>
          <a:p>
            <a:pPr lvl="1"/>
            <a:r>
              <a:rPr lang="en-US" dirty="0" smtClean="0"/>
              <a:t>Name, specification, DOI, etc.</a:t>
            </a:r>
          </a:p>
          <a:p>
            <a:r>
              <a:rPr lang="en-US" dirty="0" smtClean="0"/>
              <a:t>Where do you need to request it?</a:t>
            </a:r>
          </a:p>
          <a:p>
            <a:pPr lvl="1"/>
            <a:r>
              <a:rPr lang="en-US" dirty="0" smtClean="0"/>
              <a:t>Website, your local CRDCN, a Freedom of Information Act officer, etc.</a:t>
            </a:r>
          </a:p>
          <a:p>
            <a:r>
              <a:rPr lang="en-US" dirty="0"/>
              <a:t> </a:t>
            </a:r>
            <a:r>
              <a:rPr lang="en-US" dirty="0" smtClean="0"/>
              <a:t>Details, details:</a:t>
            </a:r>
          </a:p>
          <a:p>
            <a:pPr lvl="1"/>
            <a:r>
              <a:rPr lang="en-US" dirty="0" smtClean="0"/>
              <a:t>Copy of your request form?</a:t>
            </a:r>
          </a:p>
          <a:p>
            <a:pPr lvl="1"/>
            <a:r>
              <a:rPr lang="en-US" dirty="0" smtClean="0"/>
              <a:t>Copy of your request letter?</a:t>
            </a:r>
          </a:p>
          <a:p>
            <a:pPr lvl="1"/>
            <a:r>
              <a:rPr lang="en-US" dirty="0" smtClean="0"/>
              <a:t>Etc.</a:t>
            </a:r>
          </a:p>
          <a:p>
            <a:r>
              <a:rPr lang="en-US" dirty="0" smtClean="0"/>
              <a:t>Don’t assume (too much) prior knowledge!</a:t>
            </a:r>
          </a:p>
          <a:p>
            <a:endParaRPr lang="en-US" dirty="0"/>
          </a:p>
        </p:txBody>
      </p:sp>
    </p:spTree>
    <p:extLst>
      <p:ext uri="{BB962C8B-B14F-4D97-AF65-F5344CB8AC3E}">
        <p14:creationId xmlns:p14="http://schemas.microsoft.com/office/powerpoint/2010/main" val="1819579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chemeClr val="accent2"/>
                </a:solidFill>
              </a:rPr>
              <a:t>A role for institutions?</a:t>
            </a:r>
            <a:endParaRPr lang="en-US" sz="5400" b="1" dirty="0">
              <a:solidFill>
                <a:schemeClr val="accent2"/>
              </a:solidFill>
            </a:endParaRPr>
          </a:p>
        </p:txBody>
      </p:sp>
      <p:sp>
        <p:nvSpPr>
          <p:cNvPr id="5" name="Content Placeholder 4"/>
          <p:cNvSpPr>
            <a:spLocks noGrp="1"/>
          </p:cNvSpPr>
          <p:nvPr>
            <p:ph sz="half" idx="1"/>
          </p:nvPr>
        </p:nvSpPr>
        <p:spPr/>
        <p:txBody>
          <a:bodyPr>
            <a:normAutofit fontScale="77500" lnSpcReduction="2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9" name="Content Placeholder 8"/>
          <p:cNvSpPr>
            <a:spLocks noGrp="1"/>
          </p:cNvSpPr>
          <p:nvPr>
            <p:ph sz="half" idx="2"/>
          </p:nvPr>
        </p:nvSpPr>
        <p:spPr/>
        <p:txBody>
          <a:bodyPr>
            <a:normAutofit fontScale="77500" lnSpcReduction="20000"/>
          </a:bodyPr>
          <a:lstStyle/>
          <a:p>
            <a:r>
              <a:rPr lang="en-US" dirty="0" smtClean="0">
                <a:solidFill>
                  <a:schemeClr val="accent2"/>
                </a:solidFill>
              </a:rPr>
              <a:t>Institutions (data librarian!) can provide researchers with</a:t>
            </a:r>
          </a:p>
          <a:p>
            <a:pPr lvl="1"/>
            <a:r>
              <a:rPr lang="en-US" sz="2800" dirty="0" smtClean="0">
                <a:solidFill>
                  <a:schemeClr val="accent2"/>
                </a:solidFill>
              </a:rPr>
              <a:t>The necessary information about original sources</a:t>
            </a:r>
          </a:p>
          <a:p>
            <a:pPr lvl="1"/>
            <a:r>
              <a:rPr lang="en-US" sz="2800" dirty="0" smtClean="0">
                <a:solidFill>
                  <a:schemeClr val="accent2"/>
                </a:solidFill>
              </a:rPr>
              <a:t>Conveying the necessary access information </a:t>
            </a:r>
          </a:p>
          <a:p>
            <a:pPr lvl="1"/>
            <a:r>
              <a:rPr lang="en-US" sz="2800" dirty="0" smtClean="0">
                <a:solidFill>
                  <a:schemeClr val="accent2"/>
                </a:solidFill>
              </a:rPr>
              <a:t>Arrange for permission to redistribute extracts</a:t>
            </a:r>
          </a:p>
          <a:p>
            <a:r>
              <a:rPr lang="en-US" dirty="0" smtClean="0">
                <a:solidFill>
                  <a:schemeClr val="accent2"/>
                </a:solidFill>
              </a:rPr>
              <a:t>Data providers can</a:t>
            </a:r>
          </a:p>
          <a:p>
            <a:pPr lvl="1"/>
            <a:r>
              <a:rPr lang="en-US" sz="2800" dirty="0" smtClean="0">
                <a:solidFill>
                  <a:schemeClr val="accent2"/>
                </a:solidFill>
              </a:rPr>
              <a:t>Provide suggested citations</a:t>
            </a:r>
          </a:p>
          <a:p>
            <a:pPr lvl="1"/>
            <a:r>
              <a:rPr lang="en-US" sz="2800" dirty="0" smtClean="0">
                <a:solidFill>
                  <a:schemeClr val="accent2"/>
                </a:solidFill>
              </a:rPr>
              <a:t>Be clear about original sources!</a:t>
            </a:r>
          </a:p>
          <a:p>
            <a:pPr lvl="1"/>
            <a:r>
              <a:rPr lang="en-US" sz="2800" dirty="0" smtClean="0">
                <a:solidFill>
                  <a:schemeClr val="accent2"/>
                </a:solidFill>
              </a:rPr>
              <a:t>Information about persistence</a:t>
            </a:r>
          </a:p>
          <a:p>
            <a:pPr lvl="1"/>
            <a:r>
              <a:rPr lang="en-US" sz="2800" dirty="0" smtClean="0">
                <a:solidFill>
                  <a:schemeClr val="accent2"/>
                </a:solidFill>
              </a:rPr>
              <a:t>Potentially be clearer about the rights to redistribute</a:t>
            </a:r>
          </a:p>
        </p:txBody>
      </p:sp>
      <p:sp>
        <p:nvSpPr>
          <p:cNvPr id="6" name="Rectangle 5"/>
          <p:cNvSpPr/>
          <p:nvPr/>
        </p:nvSpPr>
        <p:spPr>
          <a:xfrm>
            <a:off x="840508" y="4531179"/>
            <a:ext cx="5255491" cy="15022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06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
        <p:nvSpPr>
          <p:cNvPr id="8" name="Rectangle 7"/>
          <p:cNvSpPr/>
          <p:nvPr/>
        </p:nvSpPr>
        <p:spPr>
          <a:xfrm>
            <a:off x="1010193" y="2604407"/>
            <a:ext cx="10517778" cy="9225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5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manuscript is checked</a:t>
            </a:r>
          </a:p>
        </p:txBody>
      </p:sp>
      <p:sp>
        <p:nvSpPr>
          <p:cNvPr id="3" name="Content Placeholder 2"/>
          <p:cNvSpPr>
            <a:spLocks noGrp="1"/>
          </p:cNvSpPr>
          <p:nvPr>
            <p:ph idx="1"/>
          </p:nvPr>
        </p:nvSpPr>
        <p:spPr/>
        <p:txBody>
          <a:bodyPr>
            <a:normAutofit/>
          </a:bodyPr>
          <a:lstStyle/>
          <a:p>
            <a:r>
              <a:rPr lang="en-US" dirty="0"/>
              <a:t>What datasets are used</a:t>
            </a:r>
          </a:p>
          <a:p>
            <a:r>
              <a:rPr lang="en-US" dirty="0"/>
              <a:t>Are they cited?</a:t>
            </a:r>
          </a:p>
          <a:p>
            <a:r>
              <a:rPr lang="en-US" dirty="0"/>
              <a:t>Is there additional information on access? </a:t>
            </a:r>
          </a:p>
          <a:p>
            <a:pPr lvl="1"/>
            <a:r>
              <a:rPr lang="en-US" dirty="0"/>
              <a:t>→ URL leads to exact data?</a:t>
            </a:r>
          </a:p>
          <a:p>
            <a:pPr lvl="1"/>
            <a:r>
              <a:rPr lang="en-US" dirty="0"/>
              <a:t>→ URL leads to application procedure?</a:t>
            </a:r>
          </a:p>
          <a:p>
            <a:pPr lvl="1"/>
            <a:r>
              <a:rPr lang="en-US" dirty="0"/>
              <a:t>→ other access procedure is described?</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88466" y="1501454"/>
            <a:ext cx="3902614" cy="2750713"/>
          </a:xfrm>
          <a:prstGeom prst="rect">
            <a:avLst/>
          </a:prstGeom>
        </p:spPr>
      </p:pic>
      <p:sp>
        <p:nvSpPr>
          <p:cNvPr id="5" name="TextBox 4"/>
          <p:cNvSpPr txBox="1"/>
          <p:nvPr/>
        </p:nvSpPr>
        <p:spPr>
          <a:xfrm>
            <a:off x="8164947" y="6545584"/>
            <a:ext cx="4775200" cy="276999"/>
          </a:xfrm>
          <a:prstGeom prst="rect">
            <a:avLst/>
          </a:prstGeom>
          <a:noFill/>
        </p:spPr>
        <p:txBody>
          <a:bodyPr wrap="square" rtlCol="0">
            <a:spAutoFit/>
          </a:bodyPr>
          <a:lstStyle/>
          <a:p>
            <a:r>
              <a:rPr lang="fr-FR" sz="1200" dirty="0">
                <a:solidFill>
                  <a:schemeClr val="bg1">
                    <a:lumMod val="85000"/>
                  </a:schemeClr>
                </a:solidFill>
              </a:rPr>
              <a:t>Le labyrinthe des juges, par </a:t>
            </a:r>
            <a:r>
              <a:rPr lang="fr-FR" sz="1200" dirty="0">
                <a:solidFill>
                  <a:schemeClr val="bg1">
                    <a:lumMod val="85000"/>
                  </a:schemeClr>
                </a:solidFill>
                <a:hlinkClick r:id="rId3"/>
              </a:rPr>
              <a:t>Guillaume Beck</a:t>
            </a:r>
            <a:endParaRPr lang="en-US" sz="1200" dirty="0">
              <a:solidFill>
                <a:schemeClr val="bg1">
                  <a:lumMod val="85000"/>
                </a:schemeClr>
              </a:solidFill>
            </a:endParaRPr>
          </a:p>
        </p:txBody>
      </p:sp>
    </p:spTree>
    <p:extLst>
      <p:ext uri="{BB962C8B-B14F-4D97-AF65-F5344CB8AC3E}">
        <p14:creationId xmlns:p14="http://schemas.microsoft.com/office/powerpoint/2010/main" val="28219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manuscript is checked</a:t>
            </a:r>
          </a:p>
        </p:txBody>
      </p:sp>
      <p:sp>
        <p:nvSpPr>
          <p:cNvPr id="3" name="Content Placeholder 2"/>
          <p:cNvSpPr>
            <a:spLocks noGrp="1"/>
          </p:cNvSpPr>
          <p:nvPr>
            <p:ph idx="1"/>
          </p:nvPr>
        </p:nvSpPr>
        <p:spPr/>
        <p:txBody>
          <a:bodyPr>
            <a:normAutofit/>
          </a:bodyPr>
          <a:lstStyle/>
          <a:p>
            <a:r>
              <a:rPr lang="en-US" dirty="0"/>
              <a:t>What datasets are used</a:t>
            </a:r>
          </a:p>
          <a:p>
            <a:r>
              <a:rPr lang="en-US" dirty="0"/>
              <a:t>Are they cited?</a:t>
            </a:r>
          </a:p>
          <a:p>
            <a:r>
              <a:rPr lang="en-US" dirty="0"/>
              <a:t>Is there additional information on access? </a:t>
            </a:r>
          </a:p>
          <a:p>
            <a:r>
              <a:rPr lang="en-US" dirty="0"/>
              <a:t>Is there license/ data use information?</a:t>
            </a:r>
          </a:p>
          <a:p>
            <a:pPr lvl="1"/>
            <a:r>
              <a:rPr lang="en-US" dirty="0"/>
              <a:t>→ </a:t>
            </a:r>
            <a:r>
              <a:rPr lang="en-US" b="1" u="sng" dirty="0">
                <a:solidFill>
                  <a:schemeClr val="accent6">
                    <a:lumMod val="75000"/>
                  </a:schemeClr>
                </a:solidFill>
              </a:rPr>
              <a:t>Should</a:t>
            </a:r>
            <a:r>
              <a:rPr lang="en-US" dirty="0"/>
              <a:t> the author provide the data?</a:t>
            </a:r>
          </a:p>
          <a:p>
            <a:pPr lvl="1"/>
            <a:r>
              <a:rPr lang="en-US" dirty="0"/>
              <a:t>→ Is the author </a:t>
            </a:r>
            <a:r>
              <a:rPr lang="en-US" b="1" u="sng" dirty="0">
                <a:solidFill>
                  <a:srgbClr val="FF0000"/>
                </a:solidFill>
              </a:rPr>
              <a:t>allowed</a:t>
            </a:r>
            <a:r>
              <a:rPr lang="en-US" dirty="0"/>
              <a:t> to provide data?</a:t>
            </a:r>
          </a:p>
        </p:txBody>
      </p:sp>
    </p:spTree>
    <p:extLst>
      <p:ext uri="{BB962C8B-B14F-4D97-AF65-F5344CB8AC3E}">
        <p14:creationId xmlns:p14="http://schemas.microsoft.com/office/powerpoint/2010/main" val="42786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Academic data publisher</a:t>
            </a:r>
          </a:p>
        </p:txBody>
      </p:sp>
      <p:pic>
        <p:nvPicPr>
          <p:cNvPr id="4" name="Content Placeholder 3"/>
          <p:cNvPicPr>
            <a:picLocks noGrp="1" noChangeAspect="1"/>
          </p:cNvPicPr>
          <p:nvPr>
            <p:ph idx="1"/>
          </p:nvPr>
        </p:nvPicPr>
        <p:blipFill>
          <a:blip r:embed="rId2"/>
          <a:stretch>
            <a:fillRect/>
          </a:stretch>
        </p:blipFill>
        <p:spPr>
          <a:xfrm>
            <a:off x="2152650" y="2148271"/>
            <a:ext cx="7886700" cy="3750496"/>
          </a:xfrm>
          <a:prstGeom prst="rect">
            <a:avLst/>
          </a:prstGeom>
        </p:spPr>
      </p:pic>
    </p:spTree>
    <p:extLst>
      <p:ext uri="{BB962C8B-B14F-4D97-AF65-F5344CB8AC3E}">
        <p14:creationId xmlns:p14="http://schemas.microsoft.com/office/powerpoint/2010/main" val="5804986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Academic data publisher</a:t>
            </a:r>
          </a:p>
        </p:txBody>
      </p:sp>
      <p:pic>
        <p:nvPicPr>
          <p:cNvPr id="4" name="Content Placeholder 3"/>
          <p:cNvPicPr>
            <a:picLocks noGrp="1" noChangeAspect="1"/>
          </p:cNvPicPr>
          <p:nvPr>
            <p:ph idx="1"/>
          </p:nvPr>
        </p:nvPicPr>
        <p:blipFill>
          <a:blip r:embed="rId2"/>
          <a:stretch>
            <a:fillRect/>
          </a:stretch>
        </p:blipFill>
        <p:spPr>
          <a:xfrm>
            <a:off x="2152650" y="2148271"/>
            <a:ext cx="7886700" cy="3750496"/>
          </a:xfrm>
          <a:prstGeom prst="rect">
            <a:avLst/>
          </a:prstGeom>
        </p:spPr>
      </p:pic>
      <p:pic>
        <p:nvPicPr>
          <p:cNvPr id="3" name="Picture 2"/>
          <p:cNvPicPr>
            <a:picLocks noChangeAspect="1"/>
          </p:cNvPicPr>
          <p:nvPr/>
        </p:nvPicPr>
        <p:blipFill>
          <a:blip r:embed="rId3"/>
          <a:stretch>
            <a:fillRect/>
          </a:stretch>
        </p:blipFill>
        <p:spPr>
          <a:xfrm>
            <a:off x="2780723" y="3597275"/>
            <a:ext cx="6057900" cy="1085850"/>
          </a:xfrm>
          <a:prstGeom prst="rect">
            <a:avLst/>
          </a:prstGeom>
          <a:ln w="38100">
            <a:solidFill>
              <a:srgbClr val="C00000"/>
            </a:solidFill>
          </a:ln>
          <a:effectLst>
            <a:outerShdw blurRad="50800" dist="1270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1125434" y="1532289"/>
            <a:ext cx="9627095" cy="615982"/>
          </a:xfrm>
          <a:prstGeom prst="rect">
            <a:avLst/>
          </a:prstGeom>
        </p:spPr>
      </p:pic>
    </p:spTree>
    <p:extLst>
      <p:ext uri="{BB962C8B-B14F-4D97-AF65-F5344CB8AC3E}">
        <p14:creationId xmlns:p14="http://schemas.microsoft.com/office/powerpoint/2010/main" val="46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Academic data publisher-new!</a:t>
            </a:r>
          </a:p>
        </p:txBody>
      </p:sp>
      <p:pic>
        <p:nvPicPr>
          <p:cNvPr id="4" name="Content Placeholder 3"/>
          <p:cNvPicPr>
            <a:picLocks noGrp="1" noChangeAspect="1"/>
          </p:cNvPicPr>
          <p:nvPr>
            <p:ph idx="1"/>
          </p:nvPr>
        </p:nvPicPr>
        <p:blipFill>
          <a:blip r:embed="rId2"/>
          <a:stretch>
            <a:fillRect/>
          </a:stretch>
        </p:blipFill>
        <p:spPr>
          <a:xfrm>
            <a:off x="2152650" y="2148271"/>
            <a:ext cx="7886700" cy="3750496"/>
          </a:xfrm>
          <a:prstGeom prst="rect">
            <a:avLst/>
          </a:prstGeom>
        </p:spPr>
      </p:pic>
      <p:pic>
        <p:nvPicPr>
          <p:cNvPr id="5" name="Picture 4"/>
          <p:cNvPicPr>
            <a:picLocks noChangeAspect="1"/>
          </p:cNvPicPr>
          <p:nvPr/>
        </p:nvPicPr>
        <p:blipFill>
          <a:blip r:embed="rId3"/>
          <a:stretch>
            <a:fillRect/>
          </a:stretch>
        </p:blipFill>
        <p:spPr>
          <a:xfrm>
            <a:off x="2266227" y="3800475"/>
            <a:ext cx="7400925" cy="1085850"/>
          </a:xfrm>
          <a:prstGeom prst="rect">
            <a:avLst/>
          </a:prstGeom>
          <a:ln w="34925">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775049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check them!</a:t>
            </a:r>
            <a:endParaRPr lang="en-US" dirty="0"/>
          </a:p>
        </p:txBody>
      </p:sp>
      <p:sp>
        <p:nvSpPr>
          <p:cNvPr id="3" name="Content Placeholder 2"/>
          <p:cNvSpPr>
            <a:spLocks noGrp="1"/>
          </p:cNvSpPr>
          <p:nvPr>
            <p:ph sz="half" idx="1"/>
          </p:nvPr>
        </p:nvSpPr>
        <p:spPr/>
        <p:txBody>
          <a:bodyPr>
            <a:normAutofit/>
          </a:bodyPr>
          <a:lstStyle/>
          <a:p>
            <a:r>
              <a:rPr lang="en-US" dirty="0" smtClean="0"/>
              <a:t>If the URL does not work, we make a note.</a:t>
            </a:r>
          </a:p>
          <a:p>
            <a:r>
              <a:rPr lang="en-US" dirty="0" smtClean="0"/>
              <a:t>If the site requires registration, we try it out.</a:t>
            </a:r>
          </a:p>
          <a:p>
            <a:pPr lvl="1"/>
            <a:r>
              <a:rPr lang="en-US" dirty="0" smtClean="0"/>
              <a:t>How long?</a:t>
            </a:r>
          </a:p>
          <a:p>
            <a:pPr lvl="1"/>
            <a:r>
              <a:rPr lang="en-US" dirty="0" smtClean="0"/>
              <a:t>Any requirements?</a:t>
            </a:r>
            <a:endParaRPr lang="en-US" dirty="0"/>
          </a:p>
        </p:txBody>
      </p:sp>
      <p:sp>
        <p:nvSpPr>
          <p:cNvPr id="4" name="Content Placeholder 3"/>
          <p:cNvSpPr>
            <a:spLocks noGrp="1"/>
          </p:cNvSpPr>
          <p:nvPr>
            <p:ph sz="half" idx="2"/>
          </p:nvPr>
        </p:nvSpPr>
        <p:spPr/>
        <p:txBody>
          <a:bodyPr>
            <a:normAutofit/>
          </a:bodyPr>
          <a:lstStyle/>
          <a:p>
            <a:r>
              <a:rPr lang="en-US" dirty="0" smtClean="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2"/>
              </a:rPr>
              <a:t>www.worldvaluessurvey.org/WVSDocumentationWV6.jsp</a:t>
            </a:r>
            <a:r>
              <a:rPr lang="en-US" sz="1600" dirty="0">
                <a:solidFill>
                  <a:schemeClr val="accent5"/>
                </a:solidFill>
              </a:rPr>
              <a:t>. Madrid: JD Systems Institute</a:t>
            </a:r>
            <a:r>
              <a:rPr lang="en-US" sz="1600" dirty="0" smtClean="0">
                <a:solidFill>
                  <a:schemeClr val="accent5"/>
                </a:solidFill>
              </a:rPr>
              <a:t>.</a:t>
            </a:r>
          </a:p>
          <a:p>
            <a:r>
              <a:rPr lang="en-US" dirty="0"/>
              <a:t>Is that in the README / Paper/ Appendix</a:t>
            </a:r>
            <a:r>
              <a:rPr lang="en-US" dirty="0" smtClean="0"/>
              <a:t>?</a:t>
            </a:r>
          </a:p>
          <a:p>
            <a:endParaRPr lang="en-US" dirty="0"/>
          </a:p>
        </p:txBody>
      </p:sp>
    </p:spTree>
    <p:extLst>
      <p:ext uri="{BB962C8B-B14F-4D97-AF65-F5344CB8AC3E}">
        <p14:creationId xmlns:p14="http://schemas.microsoft.com/office/powerpoint/2010/main" val="21401682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we check them!</a:t>
            </a:r>
            <a:endParaRPr lang="en-US" dirty="0"/>
          </a:p>
        </p:txBody>
      </p:sp>
      <p:pic>
        <p:nvPicPr>
          <p:cNvPr id="5" name="Content Placeholder 4"/>
          <p:cNvPicPr>
            <a:picLocks noGrp="1" noChangeAspect="1"/>
          </p:cNvPicPr>
          <p:nvPr>
            <p:ph sz="half" idx="1"/>
          </p:nvPr>
        </p:nvPicPr>
        <p:blipFill>
          <a:blip r:embed="rId2"/>
          <a:stretch>
            <a:fillRect/>
          </a:stretch>
        </p:blipFill>
        <p:spPr>
          <a:xfrm>
            <a:off x="1384288" y="1825625"/>
            <a:ext cx="4089424" cy="4351338"/>
          </a:xfrm>
          <a:prstGeom prst="rect">
            <a:avLst/>
          </a:prstGeom>
        </p:spPr>
      </p:pic>
      <p:sp>
        <p:nvSpPr>
          <p:cNvPr id="4" name="Content Placeholder 3"/>
          <p:cNvSpPr>
            <a:spLocks noGrp="1"/>
          </p:cNvSpPr>
          <p:nvPr>
            <p:ph sz="half" idx="2"/>
          </p:nvPr>
        </p:nvSpPr>
        <p:spPr/>
        <p:txBody>
          <a:bodyPr>
            <a:normAutofit/>
          </a:bodyPr>
          <a:lstStyle/>
          <a:p>
            <a:r>
              <a:rPr lang="en-US" dirty="0" smtClean="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3"/>
              </a:rPr>
              <a:t>www.worldvaluessurvey.org/WVSDocumentationWV6.jsp</a:t>
            </a:r>
            <a:r>
              <a:rPr lang="en-US" sz="1600" dirty="0">
                <a:solidFill>
                  <a:schemeClr val="accent5"/>
                </a:solidFill>
              </a:rPr>
              <a:t>. Madrid: JD Systems Institute</a:t>
            </a:r>
            <a:r>
              <a:rPr lang="en-US" sz="1600" dirty="0" smtClean="0">
                <a:solidFill>
                  <a:schemeClr val="accent5"/>
                </a:solidFill>
              </a:rPr>
              <a:t>.</a:t>
            </a:r>
          </a:p>
          <a:p>
            <a:r>
              <a:rPr lang="en-US" dirty="0"/>
              <a:t>Is that in the README / Paper/ Appendix</a:t>
            </a:r>
            <a:r>
              <a:rPr lang="en-US" dirty="0" smtClean="0"/>
              <a:t>?</a:t>
            </a:r>
          </a:p>
          <a:p>
            <a:r>
              <a:rPr lang="en-US" dirty="0" smtClean="0"/>
              <a:t>Are all the conditions met/described?</a:t>
            </a:r>
          </a:p>
          <a:p>
            <a:endParaRPr lang="en-US" dirty="0"/>
          </a:p>
        </p:txBody>
      </p:sp>
      <p:sp>
        <p:nvSpPr>
          <p:cNvPr id="6" name="Oval 5"/>
          <p:cNvSpPr/>
          <p:nvPr/>
        </p:nvSpPr>
        <p:spPr>
          <a:xfrm>
            <a:off x="1094014" y="5510893"/>
            <a:ext cx="2906486" cy="66607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9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F-F213-4D6A-B8D4-6C51FA80B1D2}"/>
              </a:ext>
            </a:extLst>
          </p:cNvPr>
          <p:cNvSpPr>
            <a:spLocks noGrp="1"/>
          </p:cNvSpPr>
          <p:nvPr>
            <p:ph type="title"/>
          </p:nvPr>
        </p:nvSpPr>
        <p:spPr>
          <a:xfrm>
            <a:off x="1554480" y="365125"/>
            <a:ext cx="9784080" cy="1325563"/>
          </a:xfrm>
        </p:spPr>
        <p:txBody>
          <a:bodyPr/>
          <a:lstStyle/>
          <a:p>
            <a:r>
              <a:rPr lang="en-US" dirty="0"/>
              <a:t>Some key statistics</a:t>
            </a:r>
          </a:p>
        </p:txBody>
      </p:sp>
      <p:graphicFrame>
        <p:nvGraphicFramePr>
          <p:cNvPr id="4" name="Content Placeholder 3">
            <a:extLst>
              <a:ext uri="{FF2B5EF4-FFF2-40B4-BE49-F238E27FC236}">
                <a16:creationId xmlns:a16="http://schemas.microsoft.com/office/drawing/2014/main" id="{3451F396-6739-4D9A-829C-7DA5C7C1255F}"/>
              </a:ext>
            </a:extLst>
          </p:cNvPr>
          <p:cNvGraphicFramePr>
            <a:graphicFrameLocks noGrp="1"/>
          </p:cNvGraphicFramePr>
          <p:nvPr>
            <p:ph idx="1"/>
          </p:nvPr>
        </p:nvGraphicFramePr>
        <p:xfrm>
          <a:off x="939522" y="1865598"/>
          <a:ext cx="10515601" cy="4079240"/>
        </p:xfrm>
        <a:graphic>
          <a:graphicData uri="http://schemas.openxmlformats.org/drawingml/2006/table">
            <a:tbl>
              <a:tblPr firstRow="1" bandRow="1">
                <a:tableStyleId>{5C22544A-7EE6-4342-B048-85BDC9FD1C3A}</a:tableStyleId>
              </a:tblPr>
              <a:tblGrid>
                <a:gridCol w="3928811">
                  <a:extLst>
                    <a:ext uri="{9D8B030D-6E8A-4147-A177-3AD203B41FA5}">
                      <a16:colId xmlns:a16="http://schemas.microsoft.com/office/drawing/2014/main" val="2413352468"/>
                    </a:ext>
                  </a:extLst>
                </a:gridCol>
                <a:gridCol w="465667">
                  <a:extLst>
                    <a:ext uri="{9D8B030D-6E8A-4147-A177-3AD203B41FA5}">
                      <a16:colId xmlns:a16="http://schemas.microsoft.com/office/drawing/2014/main" val="2890217199"/>
                    </a:ext>
                  </a:extLst>
                </a:gridCol>
                <a:gridCol w="372533">
                  <a:extLst>
                    <a:ext uri="{9D8B030D-6E8A-4147-A177-3AD203B41FA5}">
                      <a16:colId xmlns:a16="http://schemas.microsoft.com/office/drawing/2014/main" val="317470476"/>
                    </a:ext>
                  </a:extLst>
                </a:gridCol>
                <a:gridCol w="728134">
                  <a:extLst>
                    <a:ext uri="{9D8B030D-6E8A-4147-A177-3AD203B41FA5}">
                      <a16:colId xmlns:a16="http://schemas.microsoft.com/office/drawing/2014/main" val="1459328702"/>
                    </a:ext>
                  </a:extLst>
                </a:gridCol>
                <a:gridCol w="975265">
                  <a:extLst>
                    <a:ext uri="{9D8B030D-6E8A-4147-A177-3AD203B41FA5}">
                      <a16:colId xmlns:a16="http://schemas.microsoft.com/office/drawing/2014/main" val="1056862685"/>
                    </a:ext>
                  </a:extLst>
                </a:gridCol>
                <a:gridCol w="1294082">
                  <a:extLst>
                    <a:ext uri="{9D8B030D-6E8A-4147-A177-3AD203B41FA5}">
                      <a16:colId xmlns:a16="http://schemas.microsoft.com/office/drawing/2014/main" val="1873812096"/>
                    </a:ext>
                  </a:extLst>
                </a:gridCol>
                <a:gridCol w="424176">
                  <a:extLst>
                    <a:ext uri="{9D8B030D-6E8A-4147-A177-3AD203B41FA5}">
                      <a16:colId xmlns:a16="http://schemas.microsoft.com/office/drawing/2014/main" val="200168760"/>
                    </a:ext>
                  </a:extLst>
                </a:gridCol>
                <a:gridCol w="1440647">
                  <a:extLst>
                    <a:ext uri="{9D8B030D-6E8A-4147-A177-3AD203B41FA5}">
                      <a16:colId xmlns:a16="http://schemas.microsoft.com/office/drawing/2014/main" val="3288696754"/>
                    </a:ext>
                  </a:extLst>
                </a:gridCol>
                <a:gridCol w="886286">
                  <a:extLst>
                    <a:ext uri="{9D8B030D-6E8A-4147-A177-3AD203B41FA5}">
                      <a16:colId xmlns:a16="http://schemas.microsoft.com/office/drawing/2014/main" val="3813918256"/>
                    </a:ext>
                  </a:extLst>
                </a:gridCol>
              </a:tblGrid>
              <a:tr h="370840">
                <a:tc>
                  <a:txBody>
                    <a:bodyPr/>
                    <a:lstStyle/>
                    <a:p>
                      <a:pPr algn="l" fontAlgn="b"/>
                      <a:r>
                        <a:rPr lang="en-US" sz="2000" b="1" i="0" u="none" strike="noStrike" dirty="0">
                          <a:solidFill>
                            <a:srgbClr val="000000"/>
                          </a:solidFill>
                          <a:effectLst/>
                          <a:latin typeface="Calibri" panose="020F0502020204030204" pitchFamily="34" charset="0"/>
                        </a:rPr>
                        <a:t>Study</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Year</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N</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Success</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Type-R</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Type-Data</a:t>
                      </a:r>
                    </a:p>
                  </a:txBody>
                  <a:tcPr marL="6350" marR="6350" marT="6350" marB="0" anchor="b"/>
                </a:tc>
                <a:tc>
                  <a:txBody>
                    <a:bodyPr/>
                    <a:lstStyle/>
                    <a:p>
                      <a:pPr algn="l" fontAlgn="b"/>
                      <a:r>
                        <a:rPr lang="en-US" sz="2000" b="1" i="0" u="none" strike="noStrike" dirty="0">
                          <a:solidFill>
                            <a:srgbClr val="000000"/>
                          </a:solidFill>
                          <a:effectLst/>
                          <a:latin typeface="Calibri" panose="020F0502020204030204" pitchFamily="34" charset="0"/>
                        </a:rPr>
                        <a:t>Percent</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Field</a:t>
                      </a:r>
                    </a:p>
                  </a:txBody>
                  <a:tcPr marL="6350" marR="6350" marT="6350" marB="0" anchor="b"/>
                </a:tc>
                <a:extLst>
                  <a:ext uri="{0D108BD9-81ED-4DB2-BD59-A6C34878D82A}">
                    <a16:rowId xmlns:a16="http://schemas.microsoft.com/office/drawing/2014/main" val="198475438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8083155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13%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3976549581"/>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117373902"/>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7608523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Nosek</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100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dirty="0">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Psychology</a:t>
                      </a:r>
                    </a:p>
                  </a:txBody>
                  <a:tcPr marL="6350" marR="6350" marT="6350" marB="0" anchor="b"/>
                </a:tc>
                <a:extLst>
                  <a:ext uri="{0D108BD9-81ED-4DB2-BD59-A6C34878D82A}">
                    <a16:rowId xmlns:a16="http://schemas.microsoft.com/office/drawing/2014/main" val="230235946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Camerer</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61%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Experimental Econ</a:t>
                      </a:r>
                    </a:p>
                  </a:txBody>
                  <a:tcPr marL="6350" marR="6350" marT="6350" marB="0" anchor="b"/>
                </a:tc>
                <a:extLst>
                  <a:ext uri="{0D108BD9-81ED-4DB2-BD59-A6C34878D82A}">
                    <a16:rowId xmlns:a16="http://schemas.microsoft.com/office/drawing/2014/main" val="481993381"/>
                  </a:ext>
                </a:extLst>
              </a:tr>
              <a:tr h="370840">
                <a:tc>
                  <a:txBody>
                    <a:bodyPr/>
                    <a:lstStyle/>
                    <a:p>
                      <a:pPr algn="l" fontAlgn="b"/>
                      <a:r>
                        <a:rPr lang="en-US" sz="2000" b="1" i="0" u="none" strike="noStrike" dirty="0">
                          <a:solidFill>
                            <a:srgbClr val="000000"/>
                          </a:solidFill>
                          <a:effectLst/>
                          <a:latin typeface="Calibri" panose="020F0502020204030204" pitchFamily="34" charset="0"/>
                        </a:rPr>
                        <a:t>Chang Li</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33%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Macroeconomics</a:t>
                      </a:r>
                    </a:p>
                  </a:txBody>
                  <a:tcPr marL="6350" marR="6350" marT="6350" marB="0" anchor="b"/>
                </a:tc>
                <a:extLst>
                  <a:ext uri="{0D108BD9-81ED-4DB2-BD59-A6C34878D82A}">
                    <a16:rowId xmlns:a16="http://schemas.microsoft.com/office/drawing/2014/main" val="322194461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274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1152551520"/>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0582355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137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48453544"/>
                  </a:ext>
                </a:extLst>
              </a:tr>
            </a:tbl>
          </a:graphicData>
        </a:graphic>
      </p:graphicFrame>
      <p:sp>
        <p:nvSpPr>
          <p:cNvPr id="3" name="Rectangle 2"/>
          <p:cNvSpPr/>
          <p:nvPr/>
        </p:nvSpPr>
        <p:spPr>
          <a:xfrm>
            <a:off x="774700" y="4737100"/>
            <a:ext cx="10858500" cy="1333500"/>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5283" y="6239934"/>
            <a:ext cx="5757333" cy="369332"/>
          </a:xfrm>
          <a:prstGeom prst="rect">
            <a:avLst/>
          </a:prstGeom>
          <a:noFill/>
        </p:spPr>
        <p:txBody>
          <a:bodyPr wrap="square" rtlCol="0">
            <a:spAutoFit/>
          </a:bodyPr>
          <a:lstStyle/>
          <a:p>
            <a:pPr algn="ctr"/>
            <a:r>
              <a:rPr lang="en-US" dirty="0" err="1">
                <a:solidFill>
                  <a:schemeClr val="bg1">
                    <a:lumMod val="85000"/>
                  </a:schemeClr>
                </a:solidFill>
              </a:rPr>
              <a:t>Kingi</a:t>
            </a:r>
            <a:r>
              <a:rPr lang="en-US" dirty="0">
                <a:solidFill>
                  <a:schemeClr val="bg1">
                    <a:lumMod val="85000"/>
                  </a:schemeClr>
                </a:solidFill>
              </a:rPr>
              <a:t> et al numbers are preliminary. Do not cite or quote.</a:t>
            </a:r>
          </a:p>
        </p:txBody>
      </p:sp>
    </p:spTree>
    <p:extLst>
      <p:ext uri="{BB962C8B-B14F-4D97-AF65-F5344CB8AC3E}">
        <p14:creationId xmlns:p14="http://schemas.microsoft.com/office/powerpoint/2010/main" val="179623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019927" y="1961148"/>
            <a:ext cx="6292516" cy="2554545"/>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(in manuscript) and data availability statements (in README or appendix) </a:t>
            </a:r>
          </a:p>
        </p:txBody>
      </p:sp>
    </p:spTree>
    <p:extLst>
      <p:ext uri="{BB962C8B-B14F-4D97-AF65-F5344CB8AC3E}">
        <p14:creationId xmlns:p14="http://schemas.microsoft.com/office/powerpoint/2010/main" val="20754980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1446550"/>
          </a:xfrm>
          <a:prstGeom prst="rect">
            <a:avLst/>
          </a:prstGeom>
          <a:noFill/>
        </p:spPr>
        <p:txBody>
          <a:bodyPr wrap="square" rtlCol="0">
            <a:spAutoFit/>
          </a:bodyPr>
          <a:lstStyle/>
          <a:p>
            <a:pPr algn="ctr"/>
            <a:r>
              <a:rPr lang="en-US" sz="8800" dirty="0" smtClean="0">
                <a:solidFill>
                  <a:schemeClr val="bg1"/>
                </a:solidFill>
              </a:rPr>
              <a:t>Take-away</a:t>
            </a:r>
            <a:endParaRPr lang="en-US" dirty="0">
              <a:solidFill>
                <a:schemeClr val="bg1"/>
              </a:solidFill>
            </a:endParaRPr>
          </a:p>
        </p:txBody>
      </p:sp>
    </p:spTree>
    <p:extLst>
      <p:ext uri="{BB962C8B-B14F-4D97-AF65-F5344CB8AC3E}">
        <p14:creationId xmlns:p14="http://schemas.microsoft.com/office/powerpoint/2010/main" val="8851715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13D9673-FA9A-4A46-8CDE-0D635682A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46" y="2343149"/>
            <a:ext cx="4138380" cy="2327839"/>
          </a:xfrm>
          <a:prstGeom prst="rect">
            <a:avLst/>
          </a:prstGeom>
          <a:ln>
            <a:solidFill>
              <a:srgbClr val="C00000"/>
            </a:solidFill>
          </a:ln>
          <a:effectLst>
            <a:outerShdw blurRad="50800" dist="127000" dir="2700000" algn="tl" rotWithShape="0">
              <a:prstClr val="black">
                <a:alpha val="40000"/>
              </a:prstClr>
            </a:outerShdw>
          </a:effectLst>
        </p:spPr>
      </p:pic>
      <p:pic>
        <p:nvPicPr>
          <p:cNvPr id="10" name="Picture 9" descr="A screenshot of a cell phone&#10;&#10;Description automatically generated">
            <a:extLst>
              <a:ext uri="{FF2B5EF4-FFF2-40B4-BE49-F238E27FC236}">
                <a16:creationId xmlns:a16="http://schemas.microsoft.com/office/drawing/2014/main" id="{3385530E-4EE7-B84B-B685-F1C302C02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174" y="2343150"/>
            <a:ext cx="4138380" cy="2327839"/>
          </a:xfrm>
          <a:prstGeom prst="rect">
            <a:avLst/>
          </a:prstGeom>
          <a:ln>
            <a:solidFill>
              <a:srgbClr val="C00000"/>
            </a:solidFill>
          </a:ln>
          <a:effectLst>
            <a:outerShdw blurRad="50800" dist="127000" dir="2700000" algn="tl" rotWithShape="0">
              <a:prstClr val="black">
                <a:alpha val="40000"/>
              </a:prstClr>
            </a:outerShdw>
          </a:effectLst>
        </p:spPr>
      </p:pic>
      <p:sp>
        <p:nvSpPr>
          <p:cNvPr id="11" name="Left-Right Arrow 10">
            <a:extLst>
              <a:ext uri="{FF2B5EF4-FFF2-40B4-BE49-F238E27FC236}">
                <a16:creationId xmlns:a16="http://schemas.microsoft.com/office/drawing/2014/main" id="{F5800DBE-822E-7D44-B782-F2EA0776728F}"/>
              </a:ext>
            </a:extLst>
          </p:cNvPr>
          <p:cNvSpPr/>
          <p:nvPr/>
        </p:nvSpPr>
        <p:spPr>
          <a:xfrm>
            <a:off x="5098141" y="3004457"/>
            <a:ext cx="1995717" cy="849086"/>
          </a:xfrm>
          <a:prstGeom prst="leftRightArrow">
            <a:avLst/>
          </a:prstGeom>
          <a:solidFill>
            <a:srgbClr val="B31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E3C9A30-1EA2-0946-A82A-E6E4341C87FC}"/>
              </a:ext>
            </a:extLst>
          </p:cNvPr>
          <p:cNvSpPr>
            <a:spLocks noGrp="1"/>
          </p:cNvSpPr>
          <p:nvPr>
            <p:ph type="title"/>
          </p:nvPr>
        </p:nvSpPr>
        <p:spPr/>
        <p:txBody>
          <a:bodyPr/>
          <a:lstStyle/>
          <a:p>
            <a:r>
              <a:rPr lang="en-US" sz="4000" dirty="0"/>
              <a:t>Tension between access and reproducibility</a:t>
            </a:r>
            <a:endParaRPr lang="en-US" dirty="0"/>
          </a:p>
        </p:txBody>
      </p:sp>
    </p:spTree>
    <p:extLst>
      <p:ext uri="{BB962C8B-B14F-4D97-AF65-F5344CB8AC3E}">
        <p14:creationId xmlns:p14="http://schemas.microsoft.com/office/powerpoint/2010/main" val="10569212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Assume we can access the data</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Sometimes we cannot</a:t>
            </a:r>
          </a:p>
          <a:p>
            <a:r>
              <a:rPr lang="en-US" dirty="0" smtClean="0"/>
              <a:t>We will still check if the code seems complete</a:t>
            </a:r>
          </a:p>
          <a:p>
            <a:r>
              <a:rPr lang="en-US" dirty="0" smtClean="0"/>
              <a:t>We will still verify that all data that *can* be provided have been provided</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Sometimes we can:</a:t>
            </a:r>
          </a:p>
          <a:p>
            <a:r>
              <a:rPr lang="en-US" dirty="0" smtClean="0"/>
              <a:t>In the past 6 months, we have worked with</a:t>
            </a:r>
          </a:p>
          <a:p>
            <a:pPr lvl="1"/>
            <a:r>
              <a:rPr lang="en-US" dirty="0" smtClean="0"/>
              <a:t>French, Brazilian, and US confidential admin data</a:t>
            </a:r>
          </a:p>
          <a:p>
            <a:pPr lvl="1"/>
            <a:r>
              <a:rPr lang="en-US" dirty="0" smtClean="0"/>
              <a:t>Purchased commercial data (Twitter, Indian GDP)</a:t>
            </a:r>
          </a:p>
          <a:p>
            <a:pPr lvl="1"/>
            <a:r>
              <a:rPr lang="en-US" dirty="0" smtClean="0"/>
              <a:t>Proprietary data under NDA/DUA (</a:t>
            </a:r>
            <a:r>
              <a:rPr lang="en-US" dirty="0" err="1" smtClean="0"/>
              <a:t>Ebay</a:t>
            </a:r>
            <a:r>
              <a:rPr lang="en-US" dirty="0" smtClean="0"/>
              <a:t>)</a:t>
            </a:r>
          </a:p>
          <a:p>
            <a:pPr lvl="1"/>
            <a:r>
              <a:rPr lang="en-US" dirty="0" smtClean="0"/>
              <a:t>Data with application procedure (Chinese Panel, Demographic and Health Survey, European establishment data)</a:t>
            </a:r>
          </a:p>
          <a:p>
            <a:pPr lvl="1"/>
            <a:r>
              <a:rPr lang="en-US" dirty="0" smtClean="0"/>
              <a:t>Remotely or locally</a:t>
            </a:r>
            <a:endParaRPr lang="en-US" dirty="0"/>
          </a:p>
        </p:txBody>
      </p:sp>
    </p:spTree>
    <p:extLst>
      <p:ext uri="{BB962C8B-B14F-4D97-AF65-F5344CB8AC3E}">
        <p14:creationId xmlns:p14="http://schemas.microsoft.com/office/powerpoint/2010/main" val="28026528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for institutions: </a:t>
            </a:r>
            <a:br>
              <a:rPr lang="en-US" dirty="0" smtClean="0"/>
            </a:br>
            <a:r>
              <a:rPr lang="en-US" sz="4800" b="1" dirty="0" smtClean="0"/>
              <a:t>Help establish provenance</a:t>
            </a:r>
            <a:endParaRPr lang="en-US" b="1" dirty="0"/>
          </a:p>
        </p:txBody>
      </p:sp>
      <p:sp>
        <p:nvSpPr>
          <p:cNvPr id="3" name="Content Placeholder 2"/>
          <p:cNvSpPr>
            <a:spLocks noGrp="1"/>
          </p:cNvSpPr>
          <p:nvPr>
            <p:ph sz="half" idx="1"/>
          </p:nvPr>
        </p:nvSpPr>
        <p:spPr>
          <a:xfrm>
            <a:off x="838200" y="1825625"/>
            <a:ext cx="5181600" cy="2436132"/>
          </a:xfrm>
        </p:spPr>
        <p:txBody>
          <a:bodyPr/>
          <a:lstStyle/>
          <a:p>
            <a:r>
              <a:rPr lang="en-US" dirty="0" smtClean="0"/>
              <a:t>Create internal and external archives</a:t>
            </a:r>
          </a:p>
          <a:p>
            <a:pPr lvl="1"/>
            <a:r>
              <a:rPr lang="en-US" dirty="0" smtClean="0"/>
              <a:t>FAIR metadata</a:t>
            </a:r>
          </a:p>
          <a:p>
            <a:pPr lvl="1"/>
            <a:r>
              <a:rPr lang="en-US" dirty="0" smtClean="0"/>
              <a:t>Clear access protocols</a:t>
            </a:r>
          </a:p>
          <a:p>
            <a:endParaRPr lang="en-US" dirty="0"/>
          </a:p>
        </p:txBody>
      </p:sp>
      <p:sp>
        <p:nvSpPr>
          <p:cNvPr id="4" name="Content Placeholder 3"/>
          <p:cNvSpPr>
            <a:spLocks noGrp="1"/>
          </p:cNvSpPr>
          <p:nvPr>
            <p:ph sz="half" idx="2"/>
          </p:nvPr>
        </p:nvSpPr>
        <p:spPr>
          <a:xfrm>
            <a:off x="6172200" y="1825624"/>
            <a:ext cx="5181600" cy="2525939"/>
          </a:xfrm>
        </p:spPr>
        <p:txBody>
          <a:bodyPr/>
          <a:lstStyle/>
          <a:p>
            <a:r>
              <a:rPr lang="en-US" dirty="0" smtClean="0"/>
              <a:t>Provide researchers with robust information on corporate data sources</a:t>
            </a:r>
          </a:p>
          <a:p>
            <a:pPr lvl="1"/>
            <a:r>
              <a:rPr lang="en-US" dirty="0" smtClean="0"/>
              <a:t>Where do they come from</a:t>
            </a:r>
          </a:p>
          <a:p>
            <a:pPr lvl="1"/>
            <a:r>
              <a:rPr lang="en-US" dirty="0" smtClean="0"/>
              <a:t>How can somebody access them</a:t>
            </a:r>
          </a:p>
          <a:p>
            <a:pPr lvl="1"/>
            <a:r>
              <a:rPr lang="en-US" dirty="0" smtClean="0"/>
              <a:t>Ability to redistribute</a:t>
            </a:r>
            <a:endParaRPr lang="en-US" dirty="0"/>
          </a:p>
        </p:txBody>
      </p:sp>
      <p:sp>
        <p:nvSpPr>
          <p:cNvPr id="5" name="TextBox 4"/>
          <p:cNvSpPr txBox="1"/>
          <p:nvPr/>
        </p:nvSpPr>
        <p:spPr>
          <a:xfrm>
            <a:off x="838200" y="4261757"/>
            <a:ext cx="4574721" cy="1477328"/>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smtClean="0">
                <a:solidFill>
                  <a:schemeClr val="accent2"/>
                </a:solidFill>
              </a:rPr>
              <a:t>Clearly shared resources</a:t>
            </a:r>
          </a:p>
          <a:p>
            <a:pPr marL="285750" indent="-285750">
              <a:buFont typeface="Arial" panose="020B0604020202020204" pitchFamily="34" charset="0"/>
              <a:buChar char="•"/>
            </a:pPr>
            <a:r>
              <a:rPr lang="en-US" dirty="0" smtClean="0">
                <a:solidFill>
                  <a:schemeClr val="accent2"/>
                </a:solidFill>
              </a:rPr>
              <a:t>Relevant for internal purposes </a:t>
            </a:r>
            <a:br>
              <a:rPr lang="en-US" dirty="0" smtClean="0">
                <a:solidFill>
                  <a:schemeClr val="accent2"/>
                </a:solidFill>
              </a:rPr>
            </a:br>
            <a:r>
              <a:rPr lang="en-US" dirty="0" smtClean="0">
                <a:solidFill>
                  <a:schemeClr val="accent2"/>
                </a:solidFill>
              </a:rPr>
              <a:t>(reliability of results)</a:t>
            </a:r>
          </a:p>
          <a:p>
            <a:pPr marL="285750" indent="-285750">
              <a:buFont typeface="Arial" panose="020B0604020202020204" pitchFamily="34" charset="0"/>
              <a:buChar char="•"/>
            </a:pPr>
            <a:r>
              <a:rPr lang="en-US" dirty="0" smtClean="0">
                <a:solidFill>
                  <a:schemeClr val="accent2"/>
                </a:solidFill>
              </a:rPr>
              <a:t>Requires </a:t>
            </a:r>
            <a:r>
              <a:rPr lang="en-US" b="1" u="sng" dirty="0" smtClean="0">
                <a:solidFill>
                  <a:schemeClr val="accent2"/>
                </a:solidFill>
              </a:rPr>
              <a:t>real resources, expertise</a:t>
            </a:r>
          </a:p>
          <a:p>
            <a:pPr marL="285750" indent="-285750">
              <a:buFont typeface="Arial" panose="020B0604020202020204" pitchFamily="34" charset="0"/>
              <a:buChar char="•"/>
            </a:pPr>
            <a:r>
              <a:rPr lang="en-US" dirty="0" smtClean="0">
                <a:solidFill>
                  <a:schemeClr val="accent2"/>
                </a:solidFill>
              </a:rPr>
              <a:t>Can rely on established standards and tools</a:t>
            </a:r>
            <a:endParaRPr lang="en-US" dirty="0">
              <a:solidFill>
                <a:schemeClr val="accent2"/>
              </a:solidFill>
            </a:endParaRPr>
          </a:p>
        </p:txBody>
      </p:sp>
      <p:sp>
        <p:nvSpPr>
          <p:cNvPr id="7" name="TextBox 6"/>
          <p:cNvSpPr txBox="1"/>
          <p:nvPr/>
        </p:nvSpPr>
        <p:spPr>
          <a:xfrm>
            <a:off x="6276975" y="4261757"/>
            <a:ext cx="4972050" cy="1754326"/>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smtClean="0">
                <a:solidFill>
                  <a:schemeClr val="accent2"/>
                </a:solidFill>
              </a:rPr>
              <a:t>Requires awareness of licensing and contracting</a:t>
            </a:r>
          </a:p>
          <a:p>
            <a:pPr marL="285750" indent="-285750">
              <a:buFont typeface="Arial" panose="020B0604020202020204" pitchFamily="34" charset="0"/>
              <a:buChar char="•"/>
            </a:pPr>
            <a:r>
              <a:rPr lang="en-US" dirty="0" smtClean="0">
                <a:solidFill>
                  <a:schemeClr val="accent2"/>
                </a:solidFill>
              </a:rPr>
              <a:t>Conveyed to people who are not aware of those things</a:t>
            </a:r>
          </a:p>
          <a:p>
            <a:pPr marL="285750" indent="-285750">
              <a:buFont typeface="Arial" panose="020B0604020202020204" pitchFamily="34" charset="0"/>
              <a:buChar char="•"/>
            </a:pPr>
            <a:r>
              <a:rPr lang="en-US" dirty="0" smtClean="0">
                <a:solidFill>
                  <a:schemeClr val="accent2"/>
                </a:solidFill>
              </a:rPr>
              <a:t>Requires awareness of others’ abilities and access </a:t>
            </a:r>
            <a:br>
              <a:rPr lang="en-US" dirty="0" smtClean="0">
                <a:solidFill>
                  <a:schemeClr val="accent2"/>
                </a:solidFill>
              </a:rPr>
            </a:br>
            <a:r>
              <a:rPr lang="en-US" i="1" dirty="0" smtClean="0">
                <a:solidFill>
                  <a:schemeClr val="accent2"/>
                </a:solidFill>
              </a:rPr>
              <a:t>(who can afford a Bloomberg subscription?)</a:t>
            </a:r>
          </a:p>
        </p:txBody>
      </p:sp>
    </p:spTree>
    <p:extLst>
      <p:ext uri="{BB962C8B-B14F-4D97-AF65-F5344CB8AC3E}">
        <p14:creationId xmlns:p14="http://schemas.microsoft.com/office/powerpoint/2010/main" val="666578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for institutions: </a:t>
            </a:r>
            <a:br>
              <a:rPr lang="en-US" dirty="0" smtClean="0"/>
            </a:br>
            <a:r>
              <a:rPr lang="en-US" sz="4800" b="1" dirty="0" smtClean="0"/>
              <a:t>Help establish computational reproducibility</a:t>
            </a:r>
            <a:endParaRPr lang="en-US" b="1" dirty="0"/>
          </a:p>
        </p:txBody>
      </p:sp>
      <p:sp>
        <p:nvSpPr>
          <p:cNvPr id="3" name="Content Placeholder 2"/>
          <p:cNvSpPr>
            <a:spLocks noGrp="1"/>
          </p:cNvSpPr>
          <p:nvPr>
            <p:ph sz="half" idx="1"/>
          </p:nvPr>
        </p:nvSpPr>
        <p:spPr>
          <a:xfrm>
            <a:off x="838200" y="1825625"/>
            <a:ext cx="5181600" cy="2436132"/>
          </a:xfrm>
        </p:spPr>
        <p:txBody>
          <a:bodyPr>
            <a:normAutofit/>
          </a:bodyPr>
          <a:lstStyle/>
          <a:p>
            <a:r>
              <a:rPr lang="en-US" dirty="0" smtClean="0"/>
              <a:t>Provide training to researchers</a:t>
            </a:r>
          </a:p>
          <a:p>
            <a:pPr lvl="1"/>
            <a:r>
              <a:rPr lang="en-US" dirty="0" smtClean="0"/>
              <a:t>Already being done with Federal Reserve system</a:t>
            </a:r>
          </a:p>
          <a:p>
            <a:r>
              <a:rPr lang="en-US" dirty="0" smtClean="0"/>
              <a:t>Provide training to RAs</a:t>
            </a:r>
          </a:p>
          <a:p>
            <a:r>
              <a:rPr lang="en-US" dirty="0" smtClean="0"/>
              <a:t>Provide RAs to researchers</a:t>
            </a:r>
          </a:p>
          <a:p>
            <a:endParaRPr lang="en-US" dirty="0"/>
          </a:p>
        </p:txBody>
      </p:sp>
      <p:sp>
        <p:nvSpPr>
          <p:cNvPr id="4" name="Content Placeholder 3"/>
          <p:cNvSpPr>
            <a:spLocks noGrp="1"/>
          </p:cNvSpPr>
          <p:nvPr>
            <p:ph sz="half" idx="2"/>
          </p:nvPr>
        </p:nvSpPr>
        <p:spPr>
          <a:xfrm>
            <a:off x="6172200" y="1825624"/>
            <a:ext cx="5181600" cy="2958647"/>
          </a:xfrm>
        </p:spPr>
        <p:txBody>
          <a:bodyPr>
            <a:normAutofit/>
          </a:bodyPr>
          <a:lstStyle/>
          <a:p>
            <a:r>
              <a:rPr lang="en-US" dirty="0" smtClean="0"/>
              <a:t>Provide reproducibility checks</a:t>
            </a:r>
          </a:p>
          <a:p>
            <a:pPr lvl="1"/>
            <a:r>
              <a:rPr lang="en-US" dirty="0" smtClean="0"/>
              <a:t>On-demand by journals</a:t>
            </a:r>
          </a:p>
          <a:p>
            <a:pPr lvl="1"/>
            <a:r>
              <a:rPr lang="en-US" dirty="0" smtClean="0"/>
              <a:t>As a regular part of publication procedures (working papers, documents, etc.)</a:t>
            </a:r>
          </a:p>
          <a:p>
            <a:pPr lvl="1"/>
            <a:r>
              <a:rPr lang="en-US" dirty="0" smtClean="0"/>
              <a:t>As part of regular internal (peer-) review processes</a:t>
            </a:r>
          </a:p>
          <a:p>
            <a:pPr lvl="1"/>
            <a:endParaRPr lang="en-US" dirty="0"/>
          </a:p>
        </p:txBody>
      </p:sp>
      <p:sp>
        <p:nvSpPr>
          <p:cNvPr id="8" name="TextBox 7"/>
          <p:cNvSpPr txBox="1"/>
          <p:nvPr/>
        </p:nvSpPr>
        <p:spPr>
          <a:xfrm>
            <a:off x="6172200" y="4669971"/>
            <a:ext cx="4972050" cy="369332"/>
          </a:xfrm>
          <a:prstGeom prst="rect">
            <a:avLst/>
          </a:prstGeom>
          <a:solidFill>
            <a:schemeClr val="bg1"/>
          </a:solidFill>
          <a:ln>
            <a:solidFill>
              <a:schemeClr val="tx1"/>
            </a:solidFill>
          </a:ln>
          <a:effectLst>
            <a:outerShdw blurRad="50800" dist="1270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smtClean="0">
                <a:solidFill>
                  <a:schemeClr val="accent2"/>
                </a:solidFill>
              </a:rPr>
              <a:t>Already done for the AEA on an ad-hoc basis!</a:t>
            </a:r>
            <a:endParaRPr lang="en-US" i="1" dirty="0" smtClean="0">
              <a:solidFill>
                <a:schemeClr val="accent2"/>
              </a:solidFill>
            </a:endParaRPr>
          </a:p>
        </p:txBody>
      </p:sp>
    </p:spTree>
    <p:extLst>
      <p:ext uri="{BB962C8B-B14F-4D97-AF65-F5344CB8AC3E}">
        <p14:creationId xmlns:p14="http://schemas.microsoft.com/office/powerpoint/2010/main" val="41335385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services</a:t>
            </a:r>
          </a:p>
        </p:txBody>
      </p:sp>
      <p:pic>
        <p:nvPicPr>
          <p:cNvPr id="6" name="Content Placeholder 5">
            <a:hlinkClick r:id="rId2"/>
          </p:cNvPr>
          <p:cNvPicPr>
            <a:picLocks noGrp="1" noChangeAspect="1"/>
          </p:cNvPicPr>
          <p:nvPr>
            <p:ph sz="half" idx="1"/>
          </p:nvPr>
        </p:nvPicPr>
        <p:blipFill>
          <a:blip r:embed="rId3"/>
          <a:stretch>
            <a:fillRect/>
          </a:stretch>
        </p:blipFill>
        <p:spPr>
          <a:xfrm>
            <a:off x="854458" y="1825625"/>
            <a:ext cx="5149083"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84429" y="1825625"/>
            <a:ext cx="5157141" cy="4351338"/>
          </a:xfrm>
          <a:prstGeom prst="rect">
            <a:avLst/>
          </a:prstGeom>
        </p:spPr>
      </p:pic>
    </p:spTree>
    <p:extLst>
      <p:ext uri="{BB962C8B-B14F-4D97-AF65-F5344CB8AC3E}">
        <p14:creationId xmlns:p14="http://schemas.microsoft.com/office/powerpoint/2010/main" val="368379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smtClean="0">
                <a:solidFill>
                  <a:schemeClr val="bg1"/>
                </a:solidFill>
              </a:rPr>
              <a:t>The role for  </a:t>
            </a:r>
            <a:r>
              <a:rPr lang="en-US" sz="8800" dirty="0">
                <a:solidFill>
                  <a:schemeClr val="bg1"/>
                </a:solidFill>
              </a:rPr>
              <a:t>journals</a:t>
            </a:r>
            <a:endParaRPr lang="en-US" dirty="0">
              <a:solidFill>
                <a:schemeClr val="bg1"/>
              </a:solidFill>
            </a:endParaRPr>
          </a:p>
        </p:txBody>
      </p:sp>
    </p:spTree>
    <p:extLst>
      <p:ext uri="{BB962C8B-B14F-4D97-AF65-F5344CB8AC3E}">
        <p14:creationId xmlns:p14="http://schemas.microsoft.com/office/powerpoint/2010/main" val="31220100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0697899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t>
            </a:r>
            <a:r>
              <a:rPr lang="en-US" dirty="0" smtClean="0"/>
              <a:t>previous analysis</a:t>
            </a:r>
            <a:endParaRPr lang="en-US" dirty="0"/>
          </a:p>
        </p:txBody>
      </p:sp>
      <p:sp>
        <p:nvSpPr>
          <p:cNvPr id="4" name="Content Placeholder 3"/>
          <p:cNvSpPr>
            <a:spLocks noGrp="1"/>
          </p:cNvSpPr>
          <p:nvPr>
            <p:ph sz="half" idx="1"/>
          </p:nvPr>
        </p:nvSpPr>
        <p:spPr/>
        <p:txBody>
          <a:bodyPr/>
          <a:lstStyle/>
          <a:p>
            <a:r>
              <a:rPr lang="en-US" sz="3600" b="1" dirty="0"/>
              <a:t>40% </a:t>
            </a:r>
            <a:r>
              <a:rPr lang="en-US" dirty="0"/>
              <a:t>use restricted-access data</a:t>
            </a:r>
          </a:p>
          <a:p>
            <a:r>
              <a:rPr lang="en-US" sz="3600" b="1" dirty="0"/>
              <a:t>25% </a:t>
            </a:r>
            <a:r>
              <a:rPr lang="en-US" dirty="0"/>
              <a:t>use public-use data and are mostly or completely reproducible</a:t>
            </a:r>
          </a:p>
          <a:p>
            <a:r>
              <a:rPr lang="en-US" sz="3600" b="1" dirty="0"/>
              <a:t>25% </a:t>
            </a:r>
            <a:r>
              <a:rPr lang="en-US" dirty="0"/>
              <a:t>use public-use data and are only partially reproducible</a:t>
            </a:r>
          </a:p>
          <a:p>
            <a:r>
              <a:rPr lang="en-US" sz="3600" b="1" dirty="0"/>
              <a:t>10% </a:t>
            </a:r>
            <a:r>
              <a:rPr lang="en-US" dirty="0"/>
              <a:t>fail to yield useful results</a:t>
            </a:r>
          </a:p>
        </p:txBody>
      </p:sp>
      <p:pic>
        <p:nvPicPr>
          <p:cNvPr id="6" name="Content Placeholder 5"/>
          <p:cNvPicPr>
            <a:picLocks noGrp="1" noChangeAspect="1"/>
          </p:cNvPicPr>
          <p:nvPr>
            <p:ph sz="half" idx="2"/>
          </p:nvPr>
        </p:nvPicPr>
        <p:blipFill>
          <a:blip r:embed="rId2"/>
          <a:stretch>
            <a:fillRect/>
          </a:stretch>
        </p:blipFill>
        <p:spPr>
          <a:xfrm>
            <a:off x="6481716" y="1825625"/>
            <a:ext cx="4562568" cy="4351338"/>
          </a:xfrm>
          <a:prstGeom prst="rect">
            <a:avLst/>
          </a:prstGeom>
        </p:spPr>
      </p:pic>
      <p:grpSp>
        <p:nvGrpSpPr>
          <p:cNvPr id="14" name="Group 13"/>
          <p:cNvGrpSpPr/>
          <p:nvPr/>
        </p:nvGrpSpPr>
        <p:grpSpPr>
          <a:xfrm>
            <a:off x="6019800" y="1690688"/>
            <a:ext cx="3338513" cy="1766887"/>
            <a:chOff x="6019800" y="1690688"/>
            <a:chExt cx="3338513" cy="1766887"/>
          </a:xfrm>
        </p:grpSpPr>
        <p:sp>
          <p:nvSpPr>
            <p:cNvPr id="7" name="Rectangle 6"/>
            <p:cNvSpPr/>
            <p:nvPr/>
          </p:nvSpPr>
          <p:spPr>
            <a:xfrm>
              <a:off x="6019800" y="1690688"/>
              <a:ext cx="2018731" cy="9160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only ½ full!</a:t>
              </a:r>
            </a:p>
          </p:txBody>
        </p:sp>
        <p:cxnSp>
          <p:nvCxnSpPr>
            <p:cNvPr id="9" name="Straight Arrow Connector 8"/>
            <p:cNvCxnSpPr/>
            <p:nvPr/>
          </p:nvCxnSpPr>
          <p:spPr>
            <a:xfrm>
              <a:off x="7847463" y="2374710"/>
              <a:ext cx="1510850" cy="1082865"/>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886165" y="4148954"/>
            <a:ext cx="3472148" cy="1157288"/>
            <a:chOff x="5886165" y="4148954"/>
            <a:chExt cx="3472148" cy="1157288"/>
          </a:xfrm>
        </p:grpSpPr>
        <p:sp>
          <p:nvSpPr>
            <p:cNvPr id="10" name="Rectangle 9"/>
            <p:cNvSpPr/>
            <p:nvPr/>
          </p:nvSpPr>
          <p:spPr>
            <a:xfrm>
              <a:off x="5886165" y="4148954"/>
              <a:ext cx="2286000" cy="115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Hey, it’s not empty!</a:t>
              </a:r>
            </a:p>
          </p:txBody>
        </p:sp>
        <p:cxnSp>
          <p:nvCxnSpPr>
            <p:cNvPr id="13" name="Straight Arrow Connector 12"/>
            <p:cNvCxnSpPr/>
            <p:nvPr/>
          </p:nvCxnSpPr>
          <p:spPr>
            <a:xfrm>
              <a:off x="8038531" y="4514850"/>
              <a:ext cx="1319782" cy="414338"/>
            </a:xfrm>
            <a:prstGeom prst="straightConnector1">
              <a:avLst/>
            </a:prstGeom>
            <a:ln w="1206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33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a:p>
            <a:pPr algn="ctr"/>
            <a:endParaRPr lang="en-US" sz="6600" b="1" dirty="0"/>
          </a:p>
          <a:p>
            <a:pPr algn="ctr"/>
            <a:r>
              <a:rPr lang="en-US" sz="4400" b="1" dirty="0">
                <a:solidFill>
                  <a:schemeClr val="bg1"/>
                </a:solidFill>
                <a:hlinkClick r:id="rId2"/>
              </a:rPr>
              <a:t>https</a:t>
            </a:r>
            <a:r>
              <a:rPr lang="en-US" sz="4400" b="1">
                <a:solidFill>
                  <a:schemeClr val="bg1"/>
                </a:solidFill>
                <a:hlinkClick r:id="rId2"/>
              </a:rPr>
              <a:t>://</a:t>
            </a:r>
            <a:r>
              <a:rPr lang="en-US" sz="4400" b="1" smtClean="0">
                <a:solidFill>
                  <a:schemeClr val="bg1"/>
                </a:solidFill>
                <a:hlinkClick r:id="rId2"/>
              </a:rPr>
              <a:t>doi.org/10.5281/zenodo.4281633</a:t>
            </a:r>
            <a:r>
              <a:rPr lang="en-US" sz="4400" b="1" smtClean="0">
                <a:solidFill>
                  <a:schemeClr val="bg1"/>
                </a:solidFill>
              </a:rPr>
              <a:t> </a:t>
            </a:r>
            <a:endParaRPr lang="en-US" sz="5400" b="1" dirty="0">
              <a:solidFill>
                <a:schemeClr val="bg1"/>
              </a:solidFill>
            </a:endParaRPr>
          </a:p>
        </p:txBody>
      </p:sp>
    </p:spTree>
    <p:extLst>
      <p:ext uri="{BB962C8B-B14F-4D97-AF65-F5344CB8AC3E}">
        <p14:creationId xmlns:p14="http://schemas.microsoft.com/office/powerpoint/2010/main" val="6762755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BF9-945C-AC4F-9904-6BB5D9ED8925}"/>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B9245957-D01A-BF49-BAB0-6B930B2DC2CC}"/>
              </a:ext>
            </a:extLst>
          </p:cNvPr>
          <p:cNvSpPr>
            <a:spLocks noGrp="1"/>
          </p:cNvSpPr>
          <p:nvPr>
            <p:ph idx="1"/>
          </p:nvPr>
        </p:nvSpPr>
        <p:spPr/>
        <p:txBody>
          <a:bodyPr/>
          <a:lstStyle/>
          <a:p>
            <a:r>
              <a:rPr lang="en-US" dirty="0">
                <a:hlinkClick r:id="rId2"/>
              </a:rPr>
              <a:t>https://social-science-data-editors.github.io/guidance/</a:t>
            </a:r>
            <a:r>
              <a:rPr lang="en-US" dirty="0"/>
              <a:t> </a:t>
            </a:r>
          </a:p>
          <a:p>
            <a:r>
              <a:rPr lang="en-US" dirty="0">
                <a:hlinkClick r:id="rId3"/>
              </a:rPr>
              <a:t>https://aeadataeditor.github.io/aea-de-guidance/</a:t>
            </a:r>
            <a:endParaRPr lang="en-US" dirty="0"/>
          </a:p>
          <a:p>
            <a:pPr lvl="1"/>
            <a:r>
              <a:rPr lang="en-US" b="1" dirty="0">
                <a:hlinkClick r:id="rId4"/>
              </a:rPr>
              <a:t>template README</a:t>
            </a:r>
            <a:r>
              <a:rPr lang="en-US" dirty="0"/>
              <a:t> </a:t>
            </a:r>
          </a:p>
          <a:p>
            <a:pPr lvl="1"/>
            <a:r>
              <a:rPr lang="en-US" dirty="0">
                <a:hlinkClick r:id="rId5"/>
              </a:rPr>
              <a:t>discussion of licensing</a:t>
            </a:r>
            <a:endParaRPr lang="en-US" dirty="0"/>
          </a:p>
          <a:p>
            <a:pPr lvl="1"/>
            <a:r>
              <a:rPr lang="en-US" dirty="0">
                <a:hlinkClick r:id="rId6"/>
              </a:rPr>
              <a:t>data citation guidance</a:t>
            </a:r>
            <a:endParaRPr lang="en-US" dirty="0"/>
          </a:p>
          <a:p>
            <a:r>
              <a:rPr lang="en-US" dirty="0"/>
              <a:t>German example:</a:t>
            </a:r>
          </a:p>
          <a:p>
            <a:pPr lvl="1"/>
            <a:r>
              <a:rPr lang="en-US" dirty="0"/>
              <a:t>Establishment History Panel (BHP)  DOI: </a:t>
            </a:r>
            <a:r>
              <a:rPr lang="en-US" dirty="0">
                <a:hlinkClick r:id="rId7"/>
              </a:rPr>
              <a:t>10.5164/IAB.BHP7516.de.en.v1</a:t>
            </a:r>
            <a:endParaRPr lang="en-US" dirty="0"/>
          </a:p>
          <a:p>
            <a:r>
              <a:rPr lang="en-US" dirty="0"/>
              <a:t>French verification service “</a:t>
            </a:r>
            <a:r>
              <a:rPr lang="en-US" dirty="0" err="1" smtClean="0"/>
              <a:t>cascad</a:t>
            </a:r>
            <a:r>
              <a:rPr lang="en-US" dirty="0" smtClean="0"/>
              <a:t>” </a:t>
            </a:r>
            <a:r>
              <a:rPr lang="en-US" dirty="0"/>
              <a:t>within French RDC CASD</a:t>
            </a:r>
          </a:p>
          <a:p>
            <a:pPr lvl="1"/>
            <a:r>
              <a:rPr lang="en-US" dirty="0">
                <a:hlinkClick r:id="rId8"/>
              </a:rPr>
              <a:t>https://www.casd.eu/en/le-centre-dacces-securise-aux-donnees-casd/certification-de-resultats-cascad-casd/</a:t>
            </a:r>
            <a:r>
              <a:rPr lang="en-US" dirty="0"/>
              <a:t> </a:t>
            </a:r>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E97958D-F905-FA47-B11A-5F6EBCECBE49}"/>
              </a:ext>
            </a:extLst>
          </p:cNvPr>
          <p:cNvPicPr>
            <a:picLocks noChangeAspect="1"/>
          </p:cNvPicPr>
          <p:nvPr/>
        </p:nvPicPr>
        <p:blipFill>
          <a:blip r:embed="rId9"/>
          <a:stretch>
            <a:fillRect/>
          </a:stretch>
        </p:blipFill>
        <p:spPr>
          <a:xfrm>
            <a:off x="9259390" y="1605695"/>
            <a:ext cx="1915885" cy="685204"/>
          </a:xfrm>
          <a:prstGeom prst="rect">
            <a:avLst/>
          </a:prstGeom>
        </p:spPr>
      </p:pic>
      <p:pic>
        <p:nvPicPr>
          <p:cNvPr id="5" name="Picture 4">
            <a:extLst>
              <a:ext uri="{FF2B5EF4-FFF2-40B4-BE49-F238E27FC236}">
                <a16:creationId xmlns:a16="http://schemas.microsoft.com/office/drawing/2014/main" id="{DF2AA0D5-F1E5-E849-B719-A59C9640D71A}"/>
              </a:ext>
            </a:extLst>
          </p:cNvPr>
          <p:cNvPicPr>
            <a:picLocks noChangeAspect="1"/>
          </p:cNvPicPr>
          <p:nvPr/>
        </p:nvPicPr>
        <p:blipFill>
          <a:blip r:embed="rId10"/>
          <a:stretch>
            <a:fillRect/>
          </a:stretch>
        </p:blipFill>
        <p:spPr>
          <a:xfrm>
            <a:off x="8833757" y="2290899"/>
            <a:ext cx="1546860" cy="524730"/>
          </a:xfrm>
          <a:prstGeom prst="rect">
            <a:avLst/>
          </a:prstGeom>
        </p:spPr>
      </p:pic>
    </p:spTree>
    <p:extLst>
      <p:ext uri="{BB962C8B-B14F-4D97-AF65-F5344CB8AC3E}">
        <p14:creationId xmlns:p14="http://schemas.microsoft.com/office/powerpoint/2010/main" val="15965026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Extras</a:t>
            </a:r>
            <a:endParaRPr lang="en-US" dirty="0"/>
          </a:p>
        </p:txBody>
      </p:sp>
    </p:spTree>
    <p:extLst>
      <p:ext uri="{BB962C8B-B14F-4D97-AF65-F5344CB8AC3E}">
        <p14:creationId xmlns:p14="http://schemas.microsoft.com/office/powerpoint/2010/main" val="339055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a (data) citation</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hlinkClick r:id="rId2"/>
              </a:rPr>
              <a:t>ICPSR</a:t>
            </a:r>
            <a:r>
              <a:rPr lang="en-US" dirty="0" smtClean="0"/>
              <a:t> </a:t>
            </a:r>
            <a:r>
              <a:rPr lang="en-US" dirty="0"/>
              <a:t>notes that a citation should include the following items</a:t>
            </a:r>
            <a:r>
              <a:rPr lang="en-US" dirty="0" smtClean="0"/>
              <a:t>:</a:t>
            </a:r>
            <a:endParaRPr lang="en-US" dirty="0"/>
          </a:p>
          <a:p>
            <a:r>
              <a:rPr lang="en-US" dirty="0" smtClean="0">
                <a:solidFill>
                  <a:schemeClr val="accent2"/>
                </a:solidFill>
              </a:rPr>
              <a:t>Author</a:t>
            </a:r>
            <a:endParaRPr lang="en-US" dirty="0">
              <a:solidFill>
                <a:schemeClr val="accent2"/>
              </a:solidFill>
            </a:endParaRPr>
          </a:p>
          <a:p>
            <a:r>
              <a:rPr lang="en-US" dirty="0" smtClean="0">
                <a:solidFill>
                  <a:schemeClr val="accent6"/>
                </a:solidFill>
              </a:rPr>
              <a:t>Title</a:t>
            </a:r>
          </a:p>
          <a:p>
            <a:r>
              <a:rPr lang="en-US" dirty="0" smtClean="0">
                <a:solidFill>
                  <a:schemeClr val="accent1"/>
                </a:solidFill>
              </a:rPr>
              <a:t>Distributor</a:t>
            </a:r>
            <a:endParaRPr lang="en-US" dirty="0">
              <a:solidFill>
                <a:schemeClr val="accent1"/>
              </a:solidFill>
            </a:endParaRPr>
          </a:p>
          <a:p>
            <a:r>
              <a:rPr lang="en-US" dirty="0" smtClean="0">
                <a:solidFill>
                  <a:schemeClr val="accent4"/>
                </a:solidFill>
              </a:rPr>
              <a:t>Date</a:t>
            </a:r>
            <a:endParaRPr lang="en-US" dirty="0">
              <a:solidFill>
                <a:schemeClr val="accent4"/>
              </a:solidFill>
            </a:endParaRPr>
          </a:p>
          <a:p>
            <a:r>
              <a:rPr lang="en-US" dirty="0" smtClean="0">
                <a:solidFill>
                  <a:schemeClr val="accent4">
                    <a:lumMod val="75000"/>
                  </a:schemeClr>
                </a:solidFill>
              </a:rPr>
              <a:t>Version</a:t>
            </a:r>
            <a:endParaRPr lang="en-US" dirty="0">
              <a:solidFill>
                <a:schemeClr val="accent4">
                  <a:lumMod val="75000"/>
                </a:schemeClr>
              </a:solidFill>
            </a:endParaRPr>
          </a:p>
          <a:p>
            <a:r>
              <a:rPr lang="en-US" dirty="0" smtClean="0">
                <a:solidFill>
                  <a:srgbClr val="C00000"/>
                </a:solidFill>
              </a:rPr>
              <a:t>Persistent identifier</a:t>
            </a:r>
            <a:endParaRPr lang="en-US" dirty="0">
              <a:solidFill>
                <a:srgbClr val="C00000"/>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US" b="1" dirty="0"/>
              <a:t>Suggested Citation:</a:t>
            </a:r>
          </a:p>
          <a:p>
            <a:pPr marL="0" indent="0">
              <a:buNone/>
            </a:pPr>
            <a:r>
              <a:rPr lang="en-US" sz="3600" dirty="0">
                <a:solidFill>
                  <a:schemeClr val="accent2"/>
                </a:solidFill>
              </a:rPr>
              <a:t>S&amp;P Dow Jones Indices LLC</a:t>
            </a:r>
            <a:r>
              <a:rPr lang="en-US" sz="3600" dirty="0"/>
              <a:t>, </a:t>
            </a:r>
            <a:r>
              <a:rPr lang="en-US" sz="3600" i="1" dirty="0">
                <a:solidFill>
                  <a:schemeClr val="accent6"/>
                </a:solidFill>
              </a:rPr>
              <a:t>S&amp;P 500 [SP500]</a:t>
            </a:r>
            <a:r>
              <a:rPr lang="en-US" sz="3600" dirty="0">
                <a:solidFill>
                  <a:schemeClr val="accent6"/>
                </a:solidFill>
              </a:rPr>
              <a:t>, </a:t>
            </a:r>
            <a:r>
              <a:rPr lang="en-US" sz="3600" dirty="0"/>
              <a:t>retrieved from </a:t>
            </a:r>
            <a:r>
              <a:rPr lang="en-US" sz="3600" dirty="0">
                <a:solidFill>
                  <a:schemeClr val="accent1"/>
                </a:solidFill>
              </a:rPr>
              <a:t>FRED, Federal Reserve Bank of St. Louis</a:t>
            </a:r>
            <a:r>
              <a:rPr lang="en-US" sz="3600" dirty="0"/>
              <a:t>; </a:t>
            </a:r>
            <a:r>
              <a:rPr lang="en-US" sz="3600" dirty="0">
                <a:solidFill>
                  <a:srgbClr val="C00000"/>
                </a:solidFill>
              </a:rPr>
              <a:t>https://fred.stlouisfed.org/series/SP500</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18082513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a (data) citation</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hlinkClick r:id="rId2"/>
              </a:rPr>
              <a:t>ICPSR</a:t>
            </a:r>
            <a:r>
              <a:rPr lang="en-US" dirty="0" smtClean="0"/>
              <a:t> </a:t>
            </a:r>
            <a:r>
              <a:rPr lang="en-US" dirty="0"/>
              <a:t>notes that a citation should include the following items</a:t>
            </a:r>
            <a:r>
              <a:rPr lang="en-US" dirty="0" smtClean="0"/>
              <a:t>:</a:t>
            </a:r>
            <a:endParaRPr lang="en-US" dirty="0"/>
          </a:p>
          <a:p>
            <a:r>
              <a:rPr lang="en-US" dirty="0" smtClean="0">
                <a:solidFill>
                  <a:schemeClr val="accent2"/>
                </a:solidFill>
              </a:rPr>
              <a:t>Author</a:t>
            </a:r>
            <a:endParaRPr lang="en-US" dirty="0">
              <a:solidFill>
                <a:schemeClr val="accent2"/>
              </a:solidFill>
            </a:endParaRPr>
          </a:p>
          <a:p>
            <a:r>
              <a:rPr lang="en-US" dirty="0" smtClean="0">
                <a:solidFill>
                  <a:schemeClr val="accent6"/>
                </a:solidFill>
              </a:rPr>
              <a:t>Title</a:t>
            </a:r>
          </a:p>
          <a:p>
            <a:r>
              <a:rPr lang="en-US" dirty="0" smtClean="0">
                <a:solidFill>
                  <a:schemeClr val="accent1"/>
                </a:solidFill>
              </a:rPr>
              <a:t>Distributor</a:t>
            </a:r>
            <a:endParaRPr lang="en-US" dirty="0">
              <a:solidFill>
                <a:schemeClr val="accent1"/>
              </a:solidFill>
            </a:endParaRPr>
          </a:p>
          <a:p>
            <a:r>
              <a:rPr lang="en-US" dirty="0" smtClean="0">
                <a:solidFill>
                  <a:schemeClr val="accent4"/>
                </a:solidFill>
              </a:rPr>
              <a:t>Date</a:t>
            </a:r>
            <a:endParaRPr lang="en-US" dirty="0">
              <a:solidFill>
                <a:schemeClr val="accent4"/>
              </a:solidFill>
            </a:endParaRPr>
          </a:p>
          <a:p>
            <a:r>
              <a:rPr lang="en-US" dirty="0" smtClean="0">
                <a:solidFill>
                  <a:srgbClr val="C00000"/>
                </a:solidFill>
              </a:rPr>
              <a:t>Version</a:t>
            </a:r>
            <a:endParaRPr lang="en-US" dirty="0">
              <a:solidFill>
                <a:srgbClr val="C00000"/>
              </a:solidFill>
            </a:endParaRPr>
          </a:p>
          <a:p>
            <a:r>
              <a:rPr lang="en-US" dirty="0" smtClean="0">
                <a:solidFill>
                  <a:srgbClr val="C00000"/>
                </a:solidFill>
              </a:rPr>
              <a:t>Persistent identifier</a:t>
            </a:r>
            <a:endParaRPr lang="en-US" dirty="0">
              <a:solidFill>
                <a:srgbClr val="C00000"/>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Constructed </a:t>
            </a:r>
            <a:r>
              <a:rPr lang="en-US" b="1" dirty="0"/>
              <a:t>Citation:</a:t>
            </a:r>
          </a:p>
          <a:p>
            <a:pPr marL="0" indent="0">
              <a:buNone/>
            </a:pPr>
            <a:r>
              <a:rPr lang="en-US" sz="3600" dirty="0">
                <a:solidFill>
                  <a:schemeClr val="accent2"/>
                </a:solidFill>
              </a:rPr>
              <a:t>Institute for Employment Research (IAB</a:t>
            </a:r>
            <a:r>
              <a:rPr lang="en-US" sz="3600" dirty="0" smtClean="0">
                <a:solidFill>
                  <a:schemeClr val="accent2"/>
                </a:solidFill>
              </a:rPr>
              <a:t>), </a:t>
            </a:r>
            <a:r>
              <a:rPr lang="en-US" sz="3600" dirty="0" smtClean="0">
                <a:solidFill>
                  <a:schemeClr val="accent6"/>
                </a:solidFill>
              </a:rPr>
              <a:t>Establishment </a:t>
            </a:r>
            <a:r>
              <a:rPr lang="en-US" sz="3600" dirty="0">
                <a:solidFill>
                  <a:schemeClr val="accent6"/>
                </a:solidFill>
              </a:rPr>
              <a:t>History Panel 1975-2018</a:t>
            </a:r>
            <a:r>
              <a:rPr lang="en-US" sz="3600" dirty="0"/>
              <a:t>. </a:t>
            </a:r>
            <a:r>
              <a:rPr lang="en-US" sz="3600" dirty="0" smtClean="0"/>
              <a:t>Accessed via the </a:t>
            </a:r>
            <a:r>
              <a:rPr lang="en-US" sz="3600" dirty="0">
                <a:solidFill>
                  <a:schemeClr val="accent1"/>
                </a:solidFill>
              </a:rPr>
              <a:t>Research Data Centre (FDZ) of the German Federal Employment Agency </a:t>
            </a:r>
            <a:r>
              <a:rPr lang="en-US" sz="3600" dirty="0" smtClean="0">
                <a:solidFill>
                  <a:srgbClr val="C00000"/>
                </a:solidFill>
              </a:rPr>
              <a:t>DOI</a:t>
            </a:r>
            <a:r>
              <a:rPr lang="en-US" sz="3600" dirty="0">
                <a:solidFill>
                  <a:srgbClr val="C00000"/>
                </a:solidFill>
              </a:rPr>
              <a:t>: 10.5164/IAB.BHP7518.de.en.v1</a:t>
            </a:r>
            <a:r>
              <a:rPr lang="en-US" sz="3600" dirty="0"/>
              <a:t> </a:t>
            </a:r>
            <a:r>
              <a:rPr lang="en-US" sz="3600" dirty="0" smtClean="0">
                <a:solidFill>
                  <a:schemeClr val="accent4"/>
                </a:solidFill>
              </a:rPr>
              <a:t>June </a:t>
            </a:r>
            <a:r>
              <a:rPr lang="en-US" sz="3600" dirty="0">
                <a:solidFill>
                  <a:schemeClr val="accent4"/>
                </a:solidFill>
              </a:rPr>
              <a:t>26, 2020</a:t>
            </a:r>
            <a:r>
              <a:rPr lang="en-US" sz="3600" dirty="0"/>
              <a:t>. </a:t>
            </a:r>
          </a:p>
        </p:txBody>
      </p:sp>
    </p:spTree>
    <p:extLst>
      <p:ext uri="{BB962C8B-B14F-4D97-AF65-F5344CB8AC3E}">
        <p14:creationId xmlns:p14="http://schemas.microsoft.com/office/powerpoint/2010/main" val="30373134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a (data) citation</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hlinkClick r:id="rId2"/>
              </a:rPr>
              <a:t>ICPSR</a:t>
            </a:r>
            <a:r>
              <a:rPr lang="en-US" dirty="0" smtClean="0"/>
              <a:t> </a:t>
            </a:r>
            <a:r>
              <a:rPr lang="en-US" dirty="0"/>
              <a:t>notes that a citation should include the following items</a:t>
            </a:r>
            <a:r>
              <a:rPr lang="en-US" dirty="0" smtClean="0"/>
              <a:t>:</a:t>
            </a:r>
            <a:endParaRPr lang="en-US" dirty="0"/>
          </a:p>
          <a:p>
            <a:r>
              <a:rPr lang="en-US" dirty="0" smtClean="0">
                <a:solidFill>
                  <a:schemeClr val="accent2"/>
                </a:solidFill>
              </a:rPr>
              <a:t>Author</a:t>
            </a:r>
            <a:endParaRPr lang="en-US" dirty="0">
              <a:solidFill>
                <a:schemeClr val="accent2"/>
              </a:solidFill>
            </a:endParaRPr>
          </a:p>
          <a:p>
            <a:r>
              <a:rPr lang="en-US" dirty="0" smtClean="0">
                <a:solidFill>
                  <a:schemeClr val="accent6"/>
                </a:solidFill>
              </a:rPr>
              <a:t>Title</a:t>
            </a:r>
          </a:p>
          <a:p>
            <a:r>
              <a:rPr lang="en-US" dirty="0" smtClean="0">
                <a:solidFill>
                  <a:schemeClr val="accent1"/>
                </a:solidFill>
              </a:rPr>
              <a:t>Distributor</a:t>
            </a:r>
            <a:endParaRPr lang="en-US" dirty="0">
              <a:solidFill>
                <a:schemeClr val="accent1"/>
              </a:solidFill>
            </a:endParaRPr>
          </a:p>
          <a:p>
            <a:r>
              <a:rPr lang="en-US" dirty="0" smtClean="0">
                <a:solidFill>
                  <a:schemeClr val="accent4"/>
                </a:solidFill>
              </a:rPr>
              <a:t>Date</a:t>
            </a:r>
            <a:endParaRPr lang="en-US" dirty="0">
              <a:solidFill>
                <a:schemeClr val="accent4"/>
              </a:solidFill>
            </a:endParaRPr>
          </a:p>
          <a:p>
            <a:r>
              <a:rPr lang="en-US" dirty="0" smtClean="0">
                <a:solidFill>
                  <a:srgbClr val="C00000"/>
                </a:solidFill>
              </a:rPr>
              <a:t>Version</a:t>
            </a:r>
            <a:endParaRPr lang="en-US" dirty="0">
              <a:solidFill>
                <a:srgbClr val="C00000"/>
              </a:solidFill>
            </a:endParaRPr>
          </a:p>
          <a:p>
            <a:r>
              <a:rPr lang="en-US" dirty="0" smtClean="0">
                <a:solidFill>
                  <a:schemeClr val="accent2">
                    <a:lumMod val="20000"/>
                    <a:lumOff val="80000"/>
                  </a:schemeClr>
                </a:solidFill>
              </a:rPr>
              <a:t>Persistent identifier</a:t>
            </a:r>
            <a:endParaRPr lang="en-US" dirty="0">
              <a:solidFill>
                <a:schemeClr val="accent2">
                  <a:lumMod val="20000"/>
                  <a:lumOff val="80000"/>
                </a:schemeClr>
              </a:solidFill>
            </a:endParaRPr>
          </a:p>
        </p:txBody>
      </p:sp>
      <p:sp>
        <p:nvSpPr>
          <p:cNvPr id="4" name="Content Placeholder 3"/>
          <p:cNvSpPr>
            <a:spLocks noGrp="1"/>
          </p:cNvSpPr>
          <p:nvPr>
            <p:ph sz="half" idx="2"/>
          </p:nvPr>
        </p:nvSpPr>
        <p:spPr/>
        <p:txBody>
          <a:bodyPr>
            <a:normAutofit/>
          </a:bodyPr>
          <a:lstStyle/>
          <a:p>
            <a:pPr marL="0" indent="0">
              <a:buNone/>
            </a:pPr>
            <a:r>
              <a:rPr lang="en-US" b="1" dirty="0" smtClean="0"/>
              <a:t>Constructed </a:t>
            </a:r>
            <a:r>
              <a:rPr lang="en-US" b="1" dirty="0"/>
              <a:t>Citation:</a:t>
            </a:r>
          </a:p>
          <a:p>
            <a:pPr marL="0" indent="0">
              <a:buNone/>
            </a:pPr>
            <a:r>
              <a:rPr lang="en-US" sz="3600" dirty="0" smtClean="0">
                <a:solidFill>
                  <a:schemeClr val="accent2"/>
                </a:solidFill>
              </a:rPr>
              <a:t>US Census Bureau, </a:t>
            </a:r>
            <a:r>
              <a:rPr lang="en-US" sz="3600" dirty="0" smtClean="0">
                <a:solidFill>
                  <a:schemeClr val="accent6"/>
                </a:solidFill>
              </a:rPr>
              <a:t>Longitudinal Business Database (LBD) </a:t>
            </a:r>
            <a:r>
              <a:rPr lang="en-US" sz="3600" dirty="0">
                <a:solidFill>
                  <a:srgbClr val="C00000"/>
                </a:solidFill>
              </a:rPr>
              <a:t>1975-2018</a:t>
            </a:r>
            <a:r>
              <a:rPr lang="en-US" sz="3600" dirty="0"/>
              <a:t>. </a:t>
            </a:r>
            <a:r>
              <a:rPr lang="en-US" sz="3600" dirty="0" smtClean="0"/>
              <a:t>Last accessed via the </a:t>
            </a:r>
            <a:r>
              <a:rPr lang="en-US" sz="3600" dirty="0">
                <a:solidFill>
                  <a:schemeClr val="accent1"/>
                </a:solidFill>
              </a:rPr>
              <a:t>F</a:t>
            </a:r>
            <a:r>
              <a:rPr lang="en-US" sz="3600" dirty="0" smtClean="0">
                <a:solidFill>
                  <a:schemeClr val="accent1"/>
                </a:solidFill>
              </a:rPr>
              <a:t>ederal Statistical Research </a:t>
            </a:r>
            <a:r>
              <a:rPr lang="en-US" sz="3600" dirty="0">
                <a:solidFill>
                  <a:schemeClr val="accent1"/>
                </a:solidFill>
              </a:rPr>
              <a:t>Data Centre (</a:t>
            </a:r>
            <a:r>
              <a:rPr lang="en-US" sz="3600" dirty="0" smtClean="0">
                <a:solidFill>
                  <a:schemeClr val="accent1"/>
                </a:solidFill>
              </a:rPr>
              <a:t>FSRDC) </a:t>
            </a:r>
            <a:r>
              <a:rPr lang="en-US" sz="3600" dirty="0" smtClean="0">
                <a:solidFill>
                  <a:schemeClr val="accent4"/>
                </a:solidFill>
              </a:rPr>
              <a:t>June </a:t>
            </a:r>
            <a:r>
              <a:rPr lang="en-US" sz="3600" dirty="0">
                <a:solidFill>
                  <a:schemeClr val="accent4"/>
                </a:solidFill>
              </a:rPr>
              <a:t>26, 2020</a:t>
            </a:r>
            <a:r>
              <a:rPr lang="en-US" sz="3600" dirty="0"/>
              <a:t>. </a:t>
            </a:r>
          </a:p>
        </p:txBody>
      </p:sp>
    </p:spTree>
    <p:extLst>
      <p:ext uri="{BB962C8B-B14F-4D97-AF65-F5344CB8AC3E}">
        <p14:creationId xmlns:p14="http://schemas.microsoft.com/office/powerpoint/2010/main" val="523085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What is the reproducibility check?</a:t>
            </a:r>
          </a:p>
        </p:txBody>
      </p:sp>
    </p:spTree>
    <p:extLst>
      <p:ext uri="{BB962C8B-B14F-4D97-AF65-F5344CB8AC3E}">
        <p14:creationId xmlns:p14="http://schemas.microsoft.com/office/powerpoint/2010/main" val="19986475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smtClean="0"/>
              <a:t>INSTRUCTIONS</a:t>
            </a:r>
            <a:r>
              <a:rPr lang="en-US" dirty="0"/>
              <a:t>: When data are present, run checks</a:t>
            </a:r>
            <a:r>
              <a:rPr lang="en-US" dirty="0" smtClean="0"/>
              <a:t>:</a:t>
            </a:r>
            <a:endParaRPr lang="en-US" dirty="0"/>
          </a:p>
          <a:p>
            <a:r>
              <a:rPr lang="en-US" sz="3200" b="1" dirty="0"/>
              <a:t>C</a:t>
            </a:r>
            <a:r>
              <a:rPr lang="en-US" sz="3200" b="1" dirty="0" smtClean="0"/>
              <a:t>an </a:t>
            </a:r>
            <a:r>
              <a:rPr lang="en-US" sz="3200" b="1" dirty="0"/>
              <a:t>data be read </a:t>
            </a:r>
            <a:r>
              <a:rPr lang="en-US" dirty="0"/>
              <a:t>(using software indicated by author)?</a:t>
            </a:r>
          </a:p>
          <a:p>
            <a:r>
              <a:rPr lang="en-US" dirty="0" smtClean="0"/>
              <a:t>Is </a:t>
            </a:r>
            <a:r>
              <a:rPr lang="en-US" dirty="0"/>
              <a:t>data in </a:t>
            </a:r>
            <a:r>
              <a:rPr lang="en-US" sz="3200" b="1" dirty="0"/>
              <a:t>archive-ready formats </a:t>
            </a:r>
            <a:r>
              <a:rPr lang="en-US" dirty="0"/>
              <a:t>(CSV, TXT) or in custom formats (DTA, SAS7BDAT, </a:t>
            </a:r>
            <a:r>
              <a:rPr lang="en-US" dirty="0" err="1"/>
              <a:t>Rdata</a:t>
            </a:r>
            <a:r>
              <a:rPr lang="en-US" dirty="0"/>
              <a:t>)? </a:t>
            </a:r>
            <a:endParaRPr lang="en-US" dirty="0" smtClean="0"/>
          </a:p>
          <a:p>
            <a:r>
              <a:rPr lang="en-US" dirty="0" smtClean="0"/>
              <a:t>Does </a:t>
            </a:r>
            <a:r>
              <a:rPr lang="en-US" dirty="0"/>
              <a:t>the </a:t>
            </a:r>
            <a:r>
              <a:rPr lang="en-US" dirty="0" smtClean="0"/>
              <a:t>dataset </a:t>
            </a:r>
            <a:r>
              <a:rPr lang="en-US" sz="3400" b="1" dirty="0"/>
              <a:t>have variable </a:t>
            </a:r>
            <a:r>
              <a:rPr lang="en-US" sz="3400" b="1" dirty="0" smtClean="0"/>
              <a:t>labels?</a:t>
            </a:r>
            <a:endParaRPr lang="en-US" dirty="0"/>
          </a:p>
          <a:p>
            <a:r>
              <a:rPr lang="en-US" dirty="0" smtClean="0"/>
              <a:t>Run </a:t>
            </a:r>
            <a:r>
              <a:rPr lang="en-US" b="1" dirty="0"/>
              <a:t>check for </a:t>
            </a:r>
            <a:r>
              <a:rPr lang="en-US" b="1" dirty="0" smtClean="0"/>
              <a:t>PII</a:t>
            </a:r>
            <a:r>
              <a:rPr lang="en-US" dirty="0" smtClean="0"/>
              <a:t>. </a:t>
            </a:r>
            <a:r>
              <a:rPr lang="en-US" dirty="0"/>
              <a:t>Apply judgement.</a:t>
            </a:r>
          </a:p>
          <a:p>
            <a:endParaRPr lang="en-US" dirty="0"/>
          </a:p>
          <a:p>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7900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reproducibility check?</a:t>
            </a:r>
            <a:endParaRPr lang="en-US" dirty="0"/>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smtClean="0"/>
              <a:t>INSTRUCTIONS</a:t>
            </a:r>
            <a:r>
              <a:rPr lang="en-US" dirty="0"/>
              <a:t>: </a:t>
            </a:r>
            <a:endParaRPr lang="en-US" dirty="0" smtClean="0"/>
          </a:p>
          <a:p>
            <a:r>
              <a:rPr lang="en-US" b="1" dirty="0" smtClean="0"/>
              <a:t>Review </a:t>
            </a:r>
            <a:r>
              <a:rPr lang="en-US" b="1" dirty="0"/>
              <a:t>the code </a:t>
            </a:r>
            <a:r>
              <a:rPr lang="en-US" dirty="0"/>
              <a:t>(but do not run it yet). </a:t>
            </a:r>
            <a:endParaRPr lang="en-US" dirty="0" smtClean="0"/>
          </a:p>
          <a:p>
            <a:r>
              <a:rPr lang="en-US" dirty="0" smtClean="0"/>
              <a:t>Identify </a:t>
            </a:r>
            <a:r>
              <a:rPr lang="en-US" dirty="0"/>
              <a:t>programs that create "analysis files" ("</a:t>
            </a:r>
            <a:r>
              <a:rPr lang="en-US" b="1" dirty="0"/>
              <a:t>data preparation code</a:t>
            </a:r>
            <a:r>
              <a:rPr lang="en-US" dirty="0"/>
              <a:t>"). </a:t>
            </a:r>
            <a:endParaRPr lang="en-US" dirty="0" smtClean="0"/>
          </a:p>
          <a:p>
            <a:r>
              <a:rPr lang="en-US" dirty="0" smtClean="0"/>
              <a:t>Identify </a:t>
            </a:r>
            <a:r>
              <a:rPr lang="en-US" b="1" dirty="0"/>
              <a:t>programs that create tables and figures</a:t>
            </a:r>
            <a:r>
              <a:rPr lang="en-US" dirty="0"/>
              <a:t>. Not every deposit will have separate programs for this</a:t>
            </a:r>
            <a:r>
              <a:rPr lang="en-US" dirty="0" smtClean="0"/>
              <a:t>.</a:t>
            </a:r>
          </a:p>
          <a:p>
            <a:pPr lvl="1"/>
            <a:r>
              <a:rPr lang="en-US" dirty="0" smtClean="0"/>
              <a:t> </a:t>
            </a:r>
            <a:r>
              <a:rPr lang="en-US" dirty="0"/>
              <a:t>Identify all Figure, Table, and any in-text numbers. </a:t>
            </a:r>
          </a:p>
        </p:txBody>
      </p:sp>
      <p:sp>
        <p:nvSpPr>
          <p:cNvPr id="3" name="Content Placeholder 2"/>
          <p:cNvSpPr>
            <a:spLocks noGrp="1"/>
          </p:cNvSpPr>
          <p:nvPr>
            <p:ph sz="half" idx="1"/>
          </p:nvPr>
        </p:nvSpPr>
        <p:spPr/>
        <p:txBody>
          <a:bodyPr>
            <a:normAutofit fontScale="92500" lnSpcReduction="10000"/>
          </a:bodyPr>
          <a:lstStyle/>
          <a:p>
            <a:r>
              <a:rPr lang="en-US" dirty="0"/>
              <a:t>Data checks</a:t>
            </a:r>
          </a:p>
          <a:p>
            <a:r>
              <a:rPr lang="en-US" b="1"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37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1.85185E-6 L 0.00066 0.06852 " pathEditMode="relative" rAng="0" ptsTypes="AA">
                                      <p:cBhvr>
                                        <p:cTn id="6" dur="1000" fill="hold"/>
                                        <p:tgtEl>
                                          <p:spTgt spid="6"/>
                                        </p:tgtEl>
                                        <p:attrNameLst>
                                          <p:attrName>ppt_x</p:attrName>
                                          <p:attrName>ppt_y</p:attrName>
                                        </p:attrNameLst>
                                      </p:cBhvr>
                                      <p:rCtr x="26"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4098</Words>
  <Application>Microsoft Office PowerPoint</Application>
  <PresentationFormat>Widescreen</PresentationFormat>
  <Paragraphs>839</Paragraphs>
  <Slides>111</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111</vt:i4>
      </vt:variant>
    </vt:vector>
  </HeadingPairs>
  <TitlesOfParts>
    <vt:vector size="119" baseType="lpstr">
      <vt:lpstr>Arial</vt:lpstr>
      <vt:lpstr>Calibri</vt:lpstr>
      <vt:lpstr>Calibri Light</vt:lpstr>
      <vt:lpstr>Century</vt:lpstr>
      <vt:lpstr>Montserrat</vt:lpstr>
      <vt:lpstr>Roboto</vt:lpstr>
      <vt:lpstr>Source Code Pro</vt:lpstr>
      <vt:lpstr>Office Theme</vt:lpstr>
      <vt:lpstr>Data Provenance in the Research Lifecycle: Report from the Trenches + some thoughts on reproducibility when data are not publishable</vt:lpstr>
      <vt:lpstr>Themes in today’s talk</vt:lpstr>
      <vt:lpstr>What we do at the AEA</vt:lpstr>
      <vt:lpstr>PowerPoint Presentation</vt:lpstr>
      <vt:lpstr>Current efforts at the AEA</vt:lpstr>
      <vt:lpstr>AEA Data &amp; Code Availability Policy (2019)</vt:lpstr>
      <vt:lpstr>PowerPoint Presentation</vt:lpstr>
      <vt:lpstr>Some key statistics</vt:lpstr>
      <vt:lpstr>In previous analysis</vt:lpstr>
      <vt:lpstr>PowerPoint Presentation</vt:lpstr>
      <vt:lpstr>Failure to curate</vt:lpstr>
      <vt:lpstr>Poor coding practices</vt:lpstr>
      <vt:lpstr>Poor citation practices</vt:lpstr>
      <vt:lpstr>PowerPoint Presentation</vt:lpstr>
      <vt:lpstr>Current efforts at the AEA</vt:lpstr>
      <vt:lpstr>Current efforts at the AEA</vt:lpstr>
      <vt:lpstr>PowerPoint Presentation</vt:lpstr>
      <vt:lpstr>PowerPoint Presentation</vt:lpstr>
      <vt:lpstr>AEA Pre-Publication Verification</vt:lpstr>
      <vt:lpstr>Action: Reproducibility Check</vt:lpstr>
      <vt:lpstr>Who is doing that?</vt:lpstr>
      <vt:lpstr>Very little diversity in software</vt:lpstr>
      <vt:lpstr>PowerPoint Presentation</vt:lpstr>
      <vt:lpstr>Stats on reproduced articles</vt:lpstr>
      <vt:lpstr>Current efforts at the AEA</vt:lpstr>
      <vt:lpstr>PowerPoint Presentation</vt:lpstr>
      <vt:lpstr>Current efforts at the AEA</vt:lpstr>
      <vt:lpstr>PowerPoint Presentation</vt:lpstr>
      <vt:lpstr>PowerPoint Presentation</vt:lpstr>
      <vt:lpstr>PowerPoint Presentation</vt:lpstr>
      <vt:lpstr>What is the reproducibility check?</vt:lpstr>
      <vt:lpstr>What is the reproducibility check?</vt:lpstr>
      <vt:lpstr>Current efforts at the AEA</vt:lpstr>
      <vt:lpstr>We work with 3rd parties</vt:lpstr>
      <vt:lpstr>A role for institutions?</vt:lpstr>
      <vt:lpstr>Also work with 3rd parties</vt:lpstr>
      <vt:lpstr>Current efforts at the AEA</vt:lpstr>
      <vt:lpstr>PowerPoint Presentation</vt:lpstr>
      <vt:lpstr>Action: Data citations and metadata</vt:lpstr>
      <vt:lpstr>Opacity of traditional journal replication packages</vt:lpstr>
      <vt:lpstr>Full-featured repository</vt:lpstr>
      <vt:lpstr>FAIR data principles rely on metadata</vt:lpstr>
      <vt:lpstr>PowerPoint Presentation</vt:lpstr>
      <vt:lpstr>PowerPoint Presentation</vt:lpstr>
      <vt:lpstr>PowerPoint Presentation</vt:lpstr>
      <vt:lpstr>PowerPoint Presentation</vt:lpstr>
      <vt:lpstr>… and findability relies on metadata</vt:lpstr>
      <vt:lpstr>Current efforts at the AEA</vt:lpstr>
      <vt:lpstr>A role for institutions?</vt:lpstr>
      <vt:lpstr>An example with documents</vt:lpstr>
      <vt:lpstr>Confidential documents</vt:lpstr>
      <vt:lpstr>An example with data</vt:lpstr>
      <vt:lpstr>Example 4: German Restricted-access</vt:lpstr>
      <vt:lpstr>Example 4: German Restricted-access</vt:lpstr>
      <vt:lpstr>Example 4: German Restricted-access</vt:lpstr>
      <vt:lpstr>Current efforts at the AEA</vt:lpstr>
      <vt:lpstr>PowerPoint Presentation</vt:lpstr>
      <vt:lpstr>Starts with Data Citations</vt:lpstr>
      <vt:lpstr>Starts with Data Citations</vt:lpstr>
      <vt:lpstr>Data citations are hard</vt:lpstr>
      <vt:lpstr>Data citations are perceived as hard</vt:lpstr>
      <vt:lpstr>Data citations</vt:lpstr>
      <vt:lpstr>Current efforts at the AEA</vt:lpstr>
      <vt:lpstr>Citing restricted-access data</vt:lpstr>
      <vt:lpstr>How do you document data provenance when you cannot provide the data?</vt:lpstr>
      <vt:lpstr>Current efforts at the AEA</vt:lpstr>
      <vt:lpstr>How did you get the data in first place?</vt:lpstr>
      <vt:lpstr>You must have described the data</vt:lpstr>
      <vt:lpstr>How do you document data provenance when you don’t control the process?</vt:lpstr>
      <vt:lpstr>How do you document data provenance?</vt:lpstr>
      <vt:lpstr>A role for institutions?</vt:lpstr>
      <vt:lpstr>AEA “Data Availability Policy” (2019)</vt:lpstr>
      <vt:lpstr>Every manuscript is checked</vt:lpstr>
      <vt:lpstr>Every manuscript is checked</vt:lpstr>
      <vt:lpstr>Example 2: Academic data publisher</vt:lpstr>
      <vt:lpstr>Example 2: Academic data publisher</vt:lpstr>
      <vt:lpstr>Example 2: Academic data publisher-new!</vt:lpstr>
      <vt:lpstr>And we check them!</vt:lpstr>
      <vt:lpstr>And we check them!</vt:lpstr>
      <vt:lpstr>PowerPoint Presentation</vt:lpstr>
      <vt:lpstr>PowerPoint Presentation</vt:lpstr>
      <vt:lpstr>Tension between access and reproducibility</vt:lpstr>
      <vt:lpstr>Assume we can access the data</vt:lpstr>
      <vt:lpstr>Role for institutions:  Help establish provenance</vt:lpstr>
      <vt:lpstr>Role for institutions:  Help establish computational reproducibility</vt:lpstr>
      <vt:lpstr>Verification services</vt:lpstr>
      <vt:lpstr>PowerPoint Presentation</vt:lpstr>
      <vt:lpstr>Goal: Transportability</vt:lpstr>
      <vt:lpstr>Social science “guild”</vt:lpstr>
      <vt:lpstr>PowerPoint Presentation</vt:lpstr>
      <vt:lpstr>Some resources</vt:lpstr>
      <vt:lpstr>PowerPoint Presentation</vt:lpstr>
      <vt:lpstr>Extras</vt:lpstr>
      <vt:lpstr>Element of a (data) citation</vt:lpstr>
      <vt:lpstr>Element of a (data) citation</vt:lpstr>
      <vt:lpstr>Element of a (data) citation</vt:lpstr>
      <vt:lpstr>What is the reproducibility check?</vt:lpstr>
      <vt:lpstr>What is the reproducibility check?</vt:lpstr>
      <vt:lpstr>What is the reproducibility check?</vt:lpstr>
      <vt:lpstr>What is the reproducibility check?</vt:lpstr>
      <vt:lpstr>What is the reproducibility check?</vt:lpstr>
      <vt:lpstr>What is the reproducibility check?</vt:lpstr>
      <vt:lpstr>PowerPoint Presentation</vt:lpstr>
      <vt:lpstr>Streamlining replication packages</vt:lpstr>
      <vt:lpstr>Some tips from the “frequently gotten wrong” bin</vt:lpstr>
      <vt:lpstr>Some tips from the “frequently gotten wrong” bin</vt:lpstr>
      <vt:lpstr>Some tips from the “frequently gotten wrong” bin</vt:lpstr>
      <vt:lpstr>Extreme examples</vt:lpstr>
      <vt:lpstr>Extreme examples</vt:lpstr>
      <vt:lpstr>Ideal setup</vt:lpstr>
      <vt:lpstr>How to prepare the replication package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Increased Transparency, and Reproducibility in Economics</dc:title>
  <dc:creator>Lars Vilhuber</dc:creator>
  <cp:lastModifiedBy>Lars Vilhuber</cp:lastModifiedBy>
  <cp:revision>72</cp:revision>
  <dcterms:created xsi:type="dcterms:W3CDTF">2020-03-31T02:20:35Z</dcterms:created>
  <dcterms:modified xsi:type="dcterms:W3CDTF">2020-11-20T02:13:24Z</dcterms:modified>
</cp:coreProperties>
</file>